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  <p:sldMasterId id="2147483675" r:id="rId2"/>
  </p:sldMasterIdLst>
  <p:notesMasterIdLst>
    <p:notesMasterId r:id="rId49"/>
  </p:notesMasterIdLst>
  <p:handoutMasterIdLst>
    <p:handoutMasterId r:id="rId50"/>
  </p:handoutMasterIdLst>
  <p:sldIdLst>
    <p:sldId id="2073" r:id="rId3"/>
    <p:sldId id="2007" r:id="rId4"/>
    <p:sldId id="2072" r:id="rId5"/>
    <p:sldId id="2092" r:id="rId6"/>
    <p:sldId id="2078" r:id="rId7"/>
    <p:sldId id="2079" r:id="rId8"/>
    <p:sldId id="2080" r:id="rId9"/>
    <p:sldId id="2081" r:id="rId10"/>
    <p:sldId id="2082" r:id="rId11"/>
    <p:sldId id="2083" r:id="rId12"/>
    <p:sldId id="2084" r:id="rId13"/>
    <p:sldId id="2085" r:id="rId14"/>
    <p:sldId id="2086" r:id="rId15"/>
    <p:sldId id="2087" r:id="rId16"/>
    <p:sldId id="2088" r:id="rId17"/>
    <p:sldId id="2089" r:id="rId18"/>
    <p:sldId id="2090" r:id="rId19"/>
    <p:sldId id="2091" r:id="rId20"/>
    <p:sldId id="2093" r:id="rId21"/>
    <p:sldId id="2023" r:id="rId22"/>
    <p:sldId id="2024" r:id="rId23"/>
    <p:sldId id="2025" r:id="rId24"/>
    <p:sldId id="1950" r:id="rId25"/>
    <p:sldId id="2030" r:id="rId26"/>
    <p:sldId id="2031" r:id="rId27"/>
    <p:sldId id="2052" r:id="rId28"/>
    <p:sldId id="2053" r:id="rId29"/>
    <p:sldId id="2059" r:id="rId30"/>
    <p:sldId id="2055" r:id="rId31"/>
    <p:sldId id="2056" r:id="rId32"/>
    <p:sldId id="2057" r:id="rId33"/>
    <p:sldId id="2058" r:id="rId34"/>
    <p:sldId id="2036" r:id="rId35"/>
    <p:sldId id="2037" r:id="rId36"/>
    <p:sldId id="2039" r:id="rId37"/>
    <p:sldId id="2041" r:id="rId38"/>
    <p:sldId id="2061" r:id="rId39"/>
    <p:sldId id="2042" r:id="rId40"/>
    <p:sldId id="2060" r:id="rId41"/>
    <p:sldId id="2044" r:id="rId42"/>
    <p:sldId id="2048" r:id="rId43"/>
    <p:sldId id="2043" r:id="rId44"/>
    <p:sldId id="2049" r:id="rId45"/>
    <p:sldId id="2050" r:id="rId46"/>
    <p:sldId id="2051" r:id="rId47"/>
    <p:sldId id="1951" r:id="rId48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umimoji="1" sz="1600" kern="1200">
        <a:solidFill>
          <a:schemeClr val="tx2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99CCFF"/>
    <a:srgbClr val="66FF33"/>
    <a:srgbClr val="FF0000"/>
    <a:srgbClr val="B2B2B2"/>
    <a:srgbClr val="FF99FF"/>
    <a:srgbClr val="FFCC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5" autoAdjust="0"/>
    <p:restoredTop sz="94640" autoAdjust="0"/>
  </p:normalViewPr>
  <p:slideViewPr>
    <p:cSldViewPr snapToGrid="0" snapToObjects="1">
      <p:cViewPr varScale="1">
        <p:scale>
          <a:sx n="75" d="100"/>
          <a:sy n="75" d="100"/>
        </p:scale>
        <p:origin x="917" y="31"/>
      </p:cViewPr>
      <p:guideLst>
        <p:guide orient="horz" pos="4319"/>
        <p:guide/>
      </p:guideLst>
    </p:cSldViewPr>
  </p:slideViewPr>
  <p:outlineViewPr>
    <p:cViewPr>
      <p:scale>
        <a:sx n="33" d="100"/>
        <a:sy n="33" d="100"/>
      </p:scale>
      <p:origin x="84" y="700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88"/>
    </p:cViewPr>
  </p:sorterViewPr>
  <p:notesViewPr>
    <p:cSldViewPr snapToGrid="0" snapToObjects="1">
      <p:cViewPr varScale="1">
        <p:scale>
          <a:sx n="59" d="100"/>
          <a:sy n="59" d="100"/>
        </p:scale>
        <p:origin x="-2526" y="-90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rinus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None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5B59A20B-7424-48C5-AFAC-C89D71C08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13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250" y="3371850"/>
            <a:ext cx="7504113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kumimoji="0" sz="1200">
                <a:solidFill>
                  <a:schemeClr val="tx1"/>
                </a:solidFill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98048915-1120-46EC-98CF-5586205160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10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1A1C9-6636-4A3B-BFF4-30C149A82234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89275" y="573088"/>
            <a:ext cx="3773488" cy="2830512"/>
          </a:xfrm>
          <a:solidFill>
            <a:srgbClr val="FFFFFF"/>
          </a:solidFill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5363" y="3584575"/>
            <a:ext cx="7964487" cy="33956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5382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14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11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716546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12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65941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2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47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65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BA450-9641-4104-931A-CFEA8277E614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831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65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BA450-9641-4104-931A-CFEA8277E614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2098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57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89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1843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0633D-54AE-4F34-97C5-5ED2583ECEC2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6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4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18435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0633D-54AE-4F34-97C5-5ED2583ECEC2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1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0EFA2-D1B2-4468-A0DD-68696D57E177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45920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0EFA2-D1B2-4468-A0DD-68696D57E177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8771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0EFA2-D1B2-4468-A0DD-68696D57E177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623450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0EFA2-D1B2-4468-A0DD-68696D57E177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24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3100211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25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4288515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DFC95-C7E0-4C1C-9681-CAFBECD67DC3}" type="slidenum">
              <a:rPr lang="en-US" smtClean="0">
                <a:cs typeface="Arial" charset="0"/>
              </a:rPr>
              <a:pPr/>
              <a:t>26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114036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4DFC95-C7E0-4C1C-9681-CAFBECD67DC3}" type="slidenum">
              <a:rPr lang="en-US" smtClean="0">
                <a:cs typeface="Arial" charset="0"/>
              </a:rPr>
              <a:pPr/>
              <a:t>27</a:t>
            </a:fld>
            <a:endParaRPr lang="en-US" smtClean="0">
              <a:cs typeface="Arial" charset="0"/>
            </a:endParaRPr>
          </a:p>
        </p:txBody>
      </p:sp>
      <p:sp>
        <p:nvSpPr>
          <p:cNvPr id="1003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1003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69116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28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3624765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29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119055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118788" name="Tijdelijke aanduiding voor dianummer 3"/>
          <p:cNvSpPr txBox="1">
            <a:spLocks noGrp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14128E-6012-4A17-9684-9454BDDBE2B3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85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30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864841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37205827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1377762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2405503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CFA3DAE6-1C6B-45F8-BB12-2498DA79B82F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4788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774CD60A-A630-4AB3-BF87-22394675B775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7237116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B592B4D7-4136-43AD-B709-4CAB2CD23471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081921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A8297C5A-F705-4B40-8810-A18B6A2A5BFD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37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3313718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E1BE8A9-53E6-47EC-B407-041A9476E4C5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38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1309523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81E7A4F0-46D4-4B8D-84E5-1D9E50A62269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39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7820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51A1C9-6636-4A3B-BFF4-30C149A82234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89275" y="573088"/>
            <a:ext cx="3773488" cy="2830512"/>
          </a:xfrm>
          <a:solidFill>
            <a:srgbClr val="FFFFFF"/>
          </a:solidFill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95363" y="3584575"/>
            <a:ext cx="7964487" cy="3395663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3515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6FB25-9D80-4BC0-8FA3-7D9BAA68C156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605495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B0F2DD0B-448B-4972-BF6B-AA4B239288C7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41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9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59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1455553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D64AD0A9-5811-4F2D-8076-9BE998D04FDC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42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54328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5F1F5679-9543-4B5C-8C83-086DF887DEC1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43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1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61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49559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154993A3-8319-4B97-B122-8E711A24B2FF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44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63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406359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0E056BE2-2E30-4A26-A945-FA42D640BECC}" type="slidenum">
              <a:rPr lang="en-US" sz="1200"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45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655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/>
        </p:spPr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114800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713939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22845B-7013-468C-AAE5-4F130CC9262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3275" y="538163"/>
            <a:ext cx="3549650" cy="2662237"/>
          </a:xfrm>
          <a:solidFill>
            <a:srgbClr val="FFFFFF"/>
          </a:solidFill>
          <a:ln/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3370263"/>
            <a:ext cx="8189912" cy="3195637"/>
          </a:xfrm>
          <a:noFill/>
          <a:ln/>
        </p:spPr>
        <p:txBody>
          <a:bodyPr wrap="none" anchor="ctr"/>
          <a:lstStyle/>
          <a:p>
            <a:endParaRPr lang="nl-NL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66564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BA450-9641-4104-931A-CFEA8277E614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80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6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386941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43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2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smtClean="0"/>
          </a:p>
        </p:txBody>
      </p:sp>
      <p:sp>
        <p:nvSpPr>
          <p:cNvPr id="40963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BA82B0-605F-472A-BF2A-619984AE55CF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00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 txBox="1">
            <a:spLocks noGrp="1" noChangeArrowheads="1"/>
          </p:cNvSpPr>
          <p:nvPr/>
        </p:nvSpPr>
        <p:spPr bwMode="auto">
          <a:xfrm>
            <a:off x="5799138" y="674370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048" tIns="49524" rIns="99048" bIns="49524" anchor="b"/>
          <a:lstStyle/>
          <a:p>
            <a:pPr algn="r" eaLnBrk="0" hangingPunct="0">
              <a:spcBef>
                <a:spcPct val="20000"/>
              </a:spcBef>
              <a:buFontTx/>
              <a:buChar char="•"/>
            </a:pPr>
            <a:fld id="{9BFB9375-422B-445D-85C9-2F72A545E31C}" type="slidenum">
              <a:rPr kumimoji="0" lang="en-US" sz="1200">
                <a:solidFill>
                  <a:schemeClr val="tx1"/>
                </a:solidFill>
                <a:latin typeface="Tahoma" pitchFamily="34" charset="0"/>
              </a:rPr>
              <a:pPr algn="r" eaLnBrk="0" hangingPunct="0">
                <a:spcBef>
                  <a:spcPct val="20000"/>
                </a:spcBef>
                <a:buFontTx/>
                <a:buChar char="•"/>
              </a:pPr>
              <a:t>9</a:t>
            </a:fld>
            <a:endParaRPr kumimoji="0" lang="en-US" sz="120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Opbouwen op basis van de componenten uit ingredienten sheet.</a:t>
            </a:r>
          </a:p>
        </p:txBody>
      </p:sp>
    </p:spTree>
    <p:extLst>
      <p:ext uri="{BB962C8B-B14F-4D97-AF65-F5344CB8AC3E}">
        <p14:creationId xmlns:p14="http://schemas.microsoft.com/office/powerpoint/2010/main" val="407183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5" name="Freeform 1027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6" name="Freeform 1028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7" name="Freeform 1029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8" name="Freeform 1030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9" name="Freeform 1031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0" name="Freeform 1032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1" name="Freeform 1033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2" name="Freeform 1034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7867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7868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5DF0330-2D88-4E7E-9FA4-5771147C4C9E}" type="datetime1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Mobile Expressions in Clean</a:t>
            </a: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272B71E1-60AB-40FE-8995-8E68940F38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A0F6D-193C-410D-9FCE-973204BDF1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677150" y="0"/>
            <a:ext cx="2533650" cy="6477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7448550" cy="6477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9B343-922C-4F58-983C-DF3D2193BC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5" name="Freeform 1027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6" name="Freeform 1028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" name="Freeform 1029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8" name="Freeform 1030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9" name="Freeform 1031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" name="Freeform 1032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" name="Freeform 1033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" name="Freeform 1034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7867" name="Rectangle 1035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7868" name="Rectangle 103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03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FontTx/>
              <a:buNone/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FD05343-64A1-4F2A-830E-3BA8EFFE087C}" type="datetime1">
              <a:rPr lang="en-US"/>
              <a:pPr>
                <a:defRPr/>
              </a:pPr>
              <a:t>10/14/2018</a:t>
            </a:fld>
            <a:endParaRPr lang="en-US"/>
          </a:p>
        </p:txBody>
      </p:sp>
      <p:sp>
        <p:nvSpPr>
          <p:cNvPr id="14" name="Rectangle 103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FontTx/>
              <a:buNone/>
              <a:defRPr sz="1400">
                <a:solidFill>
                  <a:srgbClr val="FFFFFF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Mobile Expressions in Clean</a:t>
            </a:r>
          </a:p>
        </p:txBody>
      </p:sp>
      <p:sp>
        <p:nvSpPr>
          <p:cNvPr id="15" name="Rectangle 10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fld id="{2378011F-1731-4F05-9065-DBBD05307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A70E0-FFCB-4970-B07B-1D9114F0A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C7AF7-8840-4308-A1FD-A7F5652429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197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37CF0-1EF8-472D-83EC-A922C753B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DB99B-6209-4DAF-A002-B926C7615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A26B-BB64-4CF9-971A-CD035862B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BBB0B-A70C-4989-9B37-EF1399D048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13290-F65D-445F-974E-9ED7465ADB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dirty="0" smtClean="0"/>
              <a:t>Klik om de stijl te bewerken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FF188-CF4A-4B52-9D5C-9A6D83E84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01CF8-C23B-4D6D-8F4C-5F187D6C2C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2B268-C892-41A9-96D2-C967FFCC1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677150" y="0"/>
            <a:ext cx="2533650" cy="6477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" y="0"/>
            <a:ext cx="7448550" cy="6477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F8BE6-63EF-4442-BDEC-DB8859917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6052A-7F31-43B1-99A3-733DE3793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19700" y="838200"/>
            <a:ext cx="49911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58B02-1EA7-4F26-8263-A9D7DCE1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121C9-EA17-4B18-8F4D-C19C58052C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90A3C-AA70-4683-972D-09F76161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2BE1F-DFE8-4AAF-8E84-AA6889AD6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40ED2-8A04-4F53-82D1-BC08A3CF1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4B02E-217A-46EE-BA1D-5ED970479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55" name="Freeform 23"/>
          <p:cNvSpPr>
            <a:spLocks/>
          </p:cNvSpPr>
          <p:nvPr userDrawn="1"/>
        </p:nvSpPr>
        <p:spPr bwMode="white">
          <a:xfrm>
            <a:off x="0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6" name="Freeform 4"/>
          <p:cNvSpPr>
            <a:spLocks/>
          </p:cNvSpPr>
          <p:nvPr/>
        </p:nvSpPr>
        <p:spPr bwMode="white">
          <a:xfrm>
            <a:off x="0" y="3838575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7" name="Freeform 5"/>
          <p:cNvSpPr>
            <a:spLocks/>
          </p:cNvSpPr>
          <p:nvPr/>
        </p:nvSpPr>
        <p:spPr bwMode="white">
          <a:xfrm>
            <a:off x="0" y="3167063"/>
            <a:ext cx="9144000" cy="3690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3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4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8200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r>
              <a:rPr lang="en-US" smtClean="0"/>
              <a:t>Fifth level</a:t>
            </a:r>
          </a:p>
        </p:txBody>
      </p:sp>
      <p:sp>
        <p:nvSpPr>
          <p:cNvPr id="3768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chemeClr val="tx1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082E64C-36C7-45DF-841E-01D0B2159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0" y="6553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0" y="838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chemeClr val="tx1"/>
              </a:solidFill>
              <a:latin typeface="Arial" charset="0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8" r:id="rId1"/>
    <p:sldLayoutId id="2147483687" r:id="rId2"/>
    <p:sldLayoutId id="2147483686" r:id="rId3"/>
    <p:sldLayoutId id="2147483685" r:id="rId4"/>
    <p:sldLayoutId id="2147483684" r:id="rId5"/>
    <p:sldLayoutId id="2147483683" r:id="rId6"/>
    <p:sldLayoutId id="2147483682" r:id="rId7"/>
    <p:sldLayoutId id="2147483681" r:id="rId8"/>
    <p:sldLayoutId id="2147483680" r:id="rId9"/>
    <p:sldLayoutId id="2147483679" r:id="rId10"/>
    <p:sldLayoutId id="214748367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ebdings" pitchFamily="18" charset="2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50000"/>
        <a:buFont typeface="Wingdings" pitchFamily="2" charset="2"/>
        <a:defRPr>
          <a:solidFill>
            <a:schemeClr val="tx1"/>
          </a:solidFill>
          <a:latin typeface="Arial" charset="0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pitchFamily="2" charset="2"/>
        <a:defRPr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defRPr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55" name="Freeform 23"/>
          <p:cNvSpPr>
            <a:spLocks/>
          </p:cNvSpPr>
          <p:nvPr userDrawn="1"/>
        </p:nvSpPr>
        <p:spPr bwMode="white">
          <a:xfrm>
            <a:off x="0" y="4489450"/>
            <a:ext cx="5754688" cy="2368550"/>
          </a:xfrm>
          <a:custGeom>
            <a:avLst/>
            <a:gdLst/>
            <a:ahLst/>
            <a:cxnLst>
              <a:cxn ang="0">
                <a:pos x="0" y="1491"/>
              </a:cxn>
              <a:cxn ang="0">
                <a:pos x="0" y="0"/>
              </a:cxn>
              <a:cxn ang="0">
                <a:pos x="171" y="3"/>
              </a:cxn>
              <a:cxn ang="0">
                <a:pos x="355" y="9"/>
              </a:cxn>
              <a:cxn ang="0">
                <a:pos x="499" y="21"/>
              </a:cxn>
              <a:cxn ang="0">
                <a:pos x="650" y="36"/>
              </a:cxn>
              <a:cxn ang="0">
                <a:pos x="809" y="54"/>
              </a:cxn>
              <a:cxn ang="0">
                <a:pos x="957" y="78"/>
              </a:cxn>
              <a:cxn ang="0">
                <a:pos x="1119" y="105"/>
              </a:cxn>
              <a:cxn ang="0">
                <a:pos x="1261" y="133"/>
              </a:cxn>
              <a:cxn ang="0">
                <a:pos x="1441" y="175"/>
              </a:cxn>
              <a:cxn ang="0">
                <a:pos x="1598" y="217"/>
              </a:cxn>
              <a:cxn ang="0">
                <a:pos x="1763" y="269"/>
              </a:cxn>
              <a:cxn ang="0">
                <a:pos x="1887" y="308"/>
              </a:cxn>
              <a:cxn ang="0">
                <a:pos x="2085" y="384"/>
              </a:cxn>
              <a:cxn ang="0">
                <a:pos x="2230" y="444"/>
              </a:cxn>
              <a:cxn ang="0">
                <a:pos x="2456" y="547"/>
              </a:cxn>
              <a:cxn ang="0">
                <a:pos x="2666" y="662"/>
              </a:cxn>
              <a:cxn ang="0">
                <a:pos x="2859" y="786"/>
              </a:cxn>
              <a:cxn ang="0">
                <a:pos x="3046" y="920"/>
              </a:cxn>
              <a:cxn ang="0">
                <a:pos x="3193" y="1038"/>
              </a:cxn>
              <a:cxn ang="0">
                <a:pos x="3332" y="1168"/>
              </a:cxn>
              <a:cxn ang="0">
                <a:pos x="3440" y="1280"/>
              </a:cxn>
              <a:cxn ang="0">
                <a:pos x="3524" y="1380"/>
              </a:cxn>
              <a:cxn ang="0">
                <a:pos x="3624" y="1491"/>
              </a:cxn>
              <a:cxn ang="0">
                <a:pos x="3608" y="1491"/>
              </a:cxn>
              <a:cxn ang="0">
                <a:pos x="0" y="1491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36" name="Freeform 4"/>
          <p:cNvSpPr>
            <a:spLocks/>
          </p:cNvSpPr>
          <p:nvPr/>
        </p:nvSpPr>
        <p:spPr bwMode="white">
          <a:xfrm>
            <a:off x="0" y="3838575"/>
            <a:ext cx="8164513" cy="3019425"/>
          </a:xfrm>
          <a:custGeom>
            <a:avLst/>
            <a:gdLst/>
            <a:ahLst/>
            <a:cxnLst>
              <a:cxn ang="0">
                <a:pos x="2718" y="405"/>
              </a:cxn>
              <a:cxn ang="0">
                <a:pos x="2466" y="333"/>
              </a:cxn>
              <a:cxn ang="0">
                <a:pos x="2202" y="261"/>
              </a:cxn>
              <a:cxn ang="0">
                <a:pos x="1929" y="198"/>
              </a:cxn>
              <a:cxn ang="0">
                <a:pos x="1695" y="153"/>
              </a:cxn>
              <a:cxn ang="0">
                <a:pos x="1434" y="111"/>
              </a:cxn>
              <a:cxn ang="0">
                <a:pos x="1188" y="75"/>
              </a:cxn>
              <a:cxn ang="0">
                <a:pos x="957" y="48"/>
              </a:cxn>
              <a:cxn ang="0">
                <a:pos x="747" y="30"/>
              </a:cxn>
              <a:cxn ang="0">
                <a:pos x="501" y="15"/>
              </a:cxn>
              <a:cxn ang="0">
                <a:pos x="246" y="3"/>
              </a:cxn>
              <a:cxn ang="0">
                <a:pos x="0" y="0"/>
              </a:cxn>
              <a:cxn ang="0">
                <a:pos x="0" y="275"/>
              </a:cxn>
              <a:cxn ang="0">
                <a:pos x="0" y="345"/>
              </a:cxn>
              <a:cxn ang="0">
                <a:pos x="0" y="275"/>
              </a:cxn>
              <a:cxn ang="0">
                <a:pos x="0" y="342"/>
              </a:cxn>
              <a:cxn ang="0">
                <a:pos x="339" y="351"/>
              </a:cxn>
              <a:cxn ang="0">
                <a:pos x="606" y="372"/>
              </a:cxn>
              <a:cxn ang="0">
                <a:pos x="852" y="399"/>
              </a:cxn>
              <a:cxn ang="0">
                <a:pos x="1068" y="435"/>
              </a:cxn>
              <a:cxn ang="0">
                <a:pos x="1275" y="474"/>
              </a:cxn>
              <a:cxn ang="0">
                <a:pos x="1545" y="540"/>
              </a:cxn>
              <a:cxn ang="0">
                <a:pos x="1761" y="603"/>
              </a:cxn>
              <a:cxn ang="0">
                <a:pos x="1971" y="678"/>
              </a:cxn>
              <a:cxn ang="0">
                <a:pos x="2166" y="747"/>
              </a:cxn>
              <a:cxn ang="0">
                <a:pos x="2397" y="852"/>
              </a:cxn>
              <a:cxn ang="0">
                <a:pos x="2613" y="960"/>
              </a:cxn>
              <a:cxn ang="0">
                <a:pos x="2832" y="1095"/>
              </a:cxn>
              <a:cxn ang="0">
                <a:pos x="3012" y="1212"/>
              </a:cxn>
              <a:cxn ang="0">
                <a:pos x="3186" y="1347"/>
              </a:cxn>
              <a:cxn ang="0">
                <a:pos x="3351" y="1497"/>
              </a:cxn>
              <a:cxn ang="0">
                <a:pos x="3480" y="1629"/>
              </a:cxn>
              <a:cxn ang="0">
                <a:pos x="3612" y="1785"/>
              </a:cxn>
              <a:cxn ang="0">
                <a:pos x="3699" y="1901"/>
              </a:cxn>
              <a:cxn ang="0">
                <a:pos x="5142" y="1901"/>
              </a:cxn>
              <a:cxn ang="0">
                <a:pos x="5076" y="1827"/>
              </a:cxn>
              <a:cxn ang="0">
                <a:pos x="4968" y="1707"/>
              </a:cxn>
              <a:cxn ang="0">
                <a:pos x="4797" y="1539"/>
              </a:cxn>
              <a:cxn ang="0">
                <a:pos x="4617" y="1383"/>
              </a:cxn>
              <a:cxn ang="0">
                <a:pos x="4410" y="1221"/>
              </a:cxn>
              <a:cxn ang="0">
                <a:pos x="4185" y="1071"/>
              </a:cxn>
              <a:cxn ang="0">
                <a:pos x="3960" y="939"/>
              </a:cxn>
              <a:cxn ang="0">
                <a:pos x="3708" y="801"/>
              </a:cxn>
              <a:cxn ang="0">
                <a:pos x="3492" y="702"/>
              </a:cxn>
              <a:cxn ang="0">
                <a:pos x="3231" y="588"/>
              </a:cxn>
              <a:cxn ang="0">
                <a:pos x="2964" y="489"/>
              </a:cxn>
              <a:cxn ang="0">
                <a:pos x="2718" y="405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37" name="Freeform 5"/>
          <p:cNvSpPr>
            <a:spLocks/>
          </p:cNvSpPr>
          <p:nvPr/>
        </p:nvSpPr>
        <p:spPr bwMode="white">
          <a:xfrm>
            <a:off x="0" y="3167063"/>
            <a:ext cx="9144000" cy="3690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558" y="357"/>
              </a:cxn>
              <a:cxn ang="0">
                <a:pos x="807" y="375"/>
              </a:cxn>
              <a:cxn ang="0">
                <a:pos x="1056" y="399"/>
              </a:cxn>
              <a:cxn ang="0">
                <a:pos x="1272" y="426"/>
              </a:cxn>
              <a:cxn ang="0">
                <a:pos x="1539" y="465"/>
              </a:cxn>
              <a:cxn ang="0">
                <a:pos x="1791" y="510"/>
              </a:cxn>
              <a:cxn ang="0">
                <a:pos x="2076" y="570"/>
              </a:cxn>
              <a:cxn ang="0">
                <a:pos x="2334" y="630"/>
              </a:cxn>
              <a:cxn ang="0">
                <a:pos x="2544" y="687"/>
              </a:cxn>
              <a:cxn ang="0">
                <a:pos x="2775" y="759"/>
              </a:cxn>
              <a:cxn ang="0">
                <a:pos x="3003" y="837"/>
              </a:cxn>
              <a:cxn ang="0">
                <a:pos x="3231" y="924"/>
              </a:cxn>
              <a:cxn ang="0">
                <a:pos x="3438" y="1005"/>
              </a:cxn>
              <a:cxn ang="0">
                <a:pos x="3663" y="1110"/>
              </a:cxn>
              <a:cxn ang="0">
                <a:pos x="3903" y="1233"/>
              </a:cxn>
              <a:cxn ang="0">
                <a:pos x="4149" y="1374"/>
              </a:cxn>
              <a:cxn ang="0">
                <a:pos x="4353" y="1506"/>
              </a:cxn>
              <a:cxn ang="0">
                <a:pos x="4491" y="1602"/>
              </a:cxn>
              <a:cxn ang="0">
                <a:pos x="4668" y="1740"/>
              </a:cxn>
              <a:cxn ang="0">
                <a:pos x="4824" y="1875"/>
              </a:cxn>
              <a:cxn ang="0">
                <a:pos x="4968" y="2016"/>
              </a:cxn>
              <a:cxn ang="0">
                <a:pos x="5100" y="2154"/>
              </a:cxn>
              <a:cxn ang="0">
                <a:pos x="5238" y="2324"/>
              </a:cxn>
              <a:cxn ang="0">
                <a:pos x="5759" y="2324"/>
              </a:cxn>
              <a:cxn ang="0">
                <a:pos x="5759" y="1245"/>
              </a:cxn>
              <a:cxn ang="0">
                <a:pos x="5580" y="1119"/>
              </a:cxn>
              <a:cxn ang="0">
                <a:pos x="5400" y="1020"/>
              </a:cxn>
              <a:cxn ang="0">
                <a:pos x="5205" y="918"/>
              </a:cxn>
              <a:cxn ang="0">
                <a:pos x="5031" y="837"/>
              </a:cxn>
              <a:cxn ang="0">
                <a:pos x="4866" y="771"/>
              </a:cxn>
              <a:cxn ang="0">
                <a:pos x="4710" y="711"/>
              </a:cxn>
              <a:cxn ang="0">
                <a:pos x="4545" y="651"/>
              </a:cxn>
              <a:cxn ang="0">
                <a:pos x="4386" y="600"/>
              </a:cxn>
              <a:cxn ang="0">
                <a:pos x="4248" y="552"/>
              </a:cxn>
              <a:cxn ang="0">
                <a:pos x="3993" y="483"/>
              </a:cxn>
              <a:cxn ang="0">
                <a:pos x="3777" y="423"/>
              </a:cxn>
              <a:cxn ang="0">
                <a:pos x="3564" y="375"/>
              </a:cxn>
              <a:cxn ang="0">
                <a:pos x="3282" y="312"/>
              </a:cxn>
              <a:cxn ang="0">
                <a:pos x="3003" y="261"/>
              </a:cxn>
              <a:cxn ang="0">
                <a:pos x="2733" y="213"/>
              </a:cxn>
              <a:cxn ang="0">
                <a:pos x="2451" y="171"/>
              </a:cxn>
              <a:cxn ang="0">
                <a:pos x="2211" y="138"/>
              </a:cxn>
              <a:cxn ang="0">
                <a:pos x="1974" y="108"/>
              </a:cxn>
              <a:cxn ang="0">
                <a:pos x="1665" y="81"/>
              </a:cxn>
              <a:cxn ang="0">
                <a:pos x="1437" y="60"/>
              </a:cxn>
              <a:cxn ang="0">
                <a:pos x="1125" y="36"/>
              </a:cxn>
              <a:cxn ang="0">
                <a:pos x="828" y="21"/>
              </a:cxn>
              <a:cxn ang="0">
                <a:pos x="558" y="12"/>
              </a:cxn>
              <a:cxn ang="0">
                <a:pos x="282" y="3"/>
              </a:cxn>
              <a:cxn ang="0">
                <a:pos x="0" y="0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3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51"/>
              </a:cxn>
              <a:cxn ang="0">
                <a:pos x="282" y="357"/>
              </a:cxn>
              <a:cxn ang="0">
                <a:pos x="627" y="363"/>
              </a:cxn>
              <a:cxn ang="0">
                <a:pos x="960" y="375"/>
              </a:cxn>
              <a:cxn ang="0">
                <a:pos x="1218" y="393"/>
              </a:cxn>
              <a:cxn ang="0">
                <a:pos x="1470" y="411"/>
              </a:cxn>
              <a:cxn ang="0">
                <a:pos x="1746" y="435"/>
              </a:cxn>
              <a:cxn ang="0">
                <a:pos x="2022" y="462"/>
              </a:cxn>
              <a:cxn ang="0">
                <a:pos x="2340" y="504"/>
              </a:cxn>
              <a:cxn ang="0">
                <a:pos x="2664" y="549"/>
              </a:cxn>
              <a:cxn ang="0">
                <a:pos x="2952" y="597"/>
              </a:cxn>
              <a:cxn ang="0">
                <a:pos x="3225" y="648"/>
              </a:cxn>
              <a:cxn ang="0">
                <a:pos x="3513" y="708"/>
              </a:cxn>
              <a:cxn ang="0">
                <a:pos x="3693" y="750"/>
              </a:cxn>
              <a:cxn ang="0">
                <a:pos x="3936" y="810"/>
              </a:cxn>
              <a:cxn ang="0">
                <a:pos x="4095" y="855"/>
              </a:cxn>
              <a:cxn ang="0">
                <a:pos x="4281" y="909"/>
              </a:cxn>
              <a:cxn ang="0">
                <a:pos x="4503" y="981"/>
              </a:cxn>
              <a:cxn ang="0">
                <a:pos x="4704" y="1053"/>
              </a:cxn>
              <a:cxn ang="0">
                <a:pos x="4911" y="1131"/>
              </a:cxn>
              <a:cxn ang="0">
                <a:pos x="5073" y="1197"/>
              </a:cxn>
              <a:cxn ang="0">
                <a:pos x="5256" y="1281"/>
              </a:cxn>
              <a:cxn ang="0">
                <a:pos x="5475" y="1401"/>
              </a:cxn>
              <a:cxn ang="0">
                <a:pos x="5628" y="1482"/>
              </a:cxn>
              <a:cxn ang="0">
                <a:pos x="5759" y="1572"/>
              </a:cxn>
              <a:cxn ang="0">
                <a:pos x="5759" y="633"/>
              </a:cxn>
              <a:cxn ang="0">
                <a:pos x="5493" y="570"/>
              </a:cxn>
              <a:cxn ang="0">
                <a:pos x="5214" y="501"/>
              </a:cxn>
              <a:cxn ang="0">
                <a:pos x="4950" y="444"/>
              </a:cxn>
              <a:cxn ang="0">
                <a:pos x="4701" y="396"/>
              </a:cxn>
              <a:cxn ang="0">
                <a:pos x="4425" y="348"/>
              </a:cxn>
              <a:cxn ang="0">
                <a:pos x="4110" y="294"/>
              </a:cxn>
              <a:cxn ang="0">
                <a:pos x="3813" y="252"/>
              </a:cxn>
              <a:cxn ang="0">
                <a:pos x="3549" y="213"/>
              </a:cxn>
              <a:cxn ang="0">
                <a:pos x="3261" y="183"/>
              </a:cxn>
              <a:cxn ang="0">
                <a:pos x="3015" y="153"/>
              </a:cxn>
              <a:cxn ang="0">
                <a:pos x="2757" y="129"/>
              </a:cxn>
              <a:cxn ang="0">
                <a:pos x="2520" y="105"/>
              </a:cxn>
              <a:cxn ang="0">
                <a:pos x="2301" y="87"/>
              </a:cxn>
              <a:cxn ang="0">
                <a:pos x="2013" y="66"/>
              </a:cxn>
              <a:cxn ang="0">
                <a:pos x="1731" y="48"/>
              </a:cxn>
              <a:cxn ang="0">
                <a:pos x="1524" y="39"/>
              </a:cxn>
              <a:cxn ang="0">
                <a:pos x="1260" y="27"/>
              </a:cxn>
              <a:cxn ang="0">
                <a:pos x="966" y="15"/>
              </a:cxn>
              <a:cxn ang="0">
                <a:pos x="714" y="12"/>
              </a:cxn>
              <a:cxn ang="0">
                <a:pos x="510" y="6"/>
              </a:cxn>
              <a:cxn ang="0">
                <a:pos x="243" y="0"/>
              </a:cxn>
              <a:cxn ang="0">
                <a:pos x="0" y="0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3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9"/>
              </a:cxn>
              <a:cxn ang="0">
                <a:pos x="318" y="342"/>
              </a:cxn>
              <a:cxn ang="0">
                <a:pos x="591" y="348"/>
              </a:cxn>
              <a:cxn ang="0">
                <a:pos x="846" y="354"/>
              </a:cxn>
              <a:cxn ang="0">
                <a:pos x="1074" y="360"/>
              </a:cxn>
              <a:cxn ang="0">
                <a:pos x="1314" y="366"/>
              </a:cxn>
              <a:cxn ang="0">
                <a:pos x="1599" y="381"/>
              </a:cxn>
              <a:cxn ang="0">
                <a:pos x="1911" y="399"/>
              </a:cxn>
              <a:cxn ang="0">
                <a:pos x="2241" y="420"/>
              </a:cxn>
              <a:cxn ang="0">
                <a:pos x="2619" y="453"/>
              </a:cxn>
              <a:cxn ang="0">
                <a:pos x="2889" y="477"/>
              </a:cxn>
              <a:cxn ang="0">
                <a:pos x="3177" y="507"/>
              </a:cxn>
              <a:cxn ang="0">
                <a:pos x="3498" y="543"/>
              </a:cxn>
              <a:cxn ang="0">
                <a:pos x="3813" y="585"/>
              </a:cxn>
              <a:cxn ang="0">
                <a:pos x="4044" y="618"/>
              </a:cxn>
              <a:cxn ang="0">
                <a:pos x="4365" y="669"/>
              </a:cxn>
              <a:cxn ang="0">
                <a:pos x="4683" y="726"/>
              </a:cxn>
              <a:cxn ang="0">
                <a:pos x="4980" y="786"/>
              </a:cxn>
              <a:cxn ang="0">
                <a:pos x="5268" y="846"/>
              </a:cxn>
              <a:cxn ang="0">
                <a:pos x="5646" y="942"/>
              </a:cxn>
              <a:cxn ang="0">
                <a:pos x="5759" y="969"/>
              </a:cxn>
              <a:cxn ang="0">
                <a:pos x="5759" y="0"/>
              </a:cxn>
              <a:cxn ang="0">
                <a:pos x="0" y="0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4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/>
            <a:ahLst/>
            <a:cxnLst>
              <a:cxn ang="0">
                <a:pos x="0" y="753"/>
              </a:cxn>
              <a:cxn ang="0">
                <a:pos x="0" y="1059"/>
              </a:cxn>
              <a:cxn ang="0">
                <a:pos x="5759" y="1059"/>
              </a:cxn>
              <a:cxn ang="0">
                <a:pos x="5759" y="0"/>
              </a:cxn>
              <a:cxn ang="0">
                <a:pos x="5430" y="0"/>
              </a:cxn>
              <a:cxn ang="0">
                <a:pos x="5298" y="84"/>
              </a:cxn>
              <a:cxn ang="0">
                <a:pos x="5136" y="159"/>
              </a:cxn>
              <a:cxn ang="0">
                <a:pos x="4968" y="222"/>
              </a:cxn>
              <a:cxn ang="0">
                <a:pos x="4812" y="267"/>
              </a:cxn>
              <a:cxn ang="0">
                <a:pos x="4626" y="324"/>
              </a:cxn>
              <a:cxn ang="0">
                <a:pos x="4440" y="366"/>
              </a:cxn>
              <a:cxn ang="0">
                <a:pos x="4230" y="414"/>
              </a:cxn>
              <a:cxn ang="0">
                <a:pos x="3939" y="468"/>
              </a:cxn>
              <a:cxn ang="0">
                <a:pos x="3711" y="504"/>
              </a:cxn>
              <a:cxn ang="0">
                <a:pos x="3441" y="543"/>
              </a:cxn>
              <a:cxn ang="0">
                <a:pos x="3189" y="579"/>
              </a:cxn>
              <a:cxn ang="0">
                <a:pos x="2925" y="606"/>
              </a:cxn>
              <a:cxn ang="0">
                <a:pos x="2679" y="633"/>
              </a:cxn>
              <a:cxn ang="0">
                <a:pos x="2418" y="654"/>
              </a:cxn>
              <a:cxn ang="0">
                <a:pos x="2142" y="675"/>
              </a:cxn>
              <a:cxn ang="0">
                <a:pos x="1896" y="693"/>
              </a:cxn>
              <a:cxn ang="0">
                <a:pos x="1647" y="708"/>
              </a:cxn>
              <a:cxn ang="0">
                <a:pos x="1404" y="720"/>
              </a:cxn>
              <a:cxn ang="0">
                <a:pos x="1170" y="732"/>
              </a:cxn>
              <a:cxn ang="0">
                <a:pos x="906" y="738"/>
              </a:cxn>
              <a:cxn ang="0">
                <a:pos x="534" y="747"/>
              </a:cxn>
              <a:cxn ang="0">
                <a:pos x="201" y="753"/>
              </a:cxn>
              <a:cxn ang="0">
                <a:pos x="0" y="753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4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/>
            <a:ahLst/>
            <a:cxnLst>
              <a:cxn ang="0">
                <a:pos x="0" y="366"/>
              </a:cxn>
              <a:cxn ang="0">
                <a:pos x="0" y="672"/>
              </a:cxn>
              <a:cxn ang="0">
                <a:pos x="303" y="672"/>
              </a:cxn>
              <a:cxn ang="0">
                <a:pos x="723" y="663"/>
              </a:cxn>
              <a:cxn ang="0">
                <a:pos x="1020" y="654"/>
              </a:cxn>
              <a:cxn ang="0">
                <a:pos x="1302" y="642"/>
              </a:cxn>
              <a:cxn ang="0">
                <a:pos x="1554" y="630"/>
              </a:cxn>
              <a:cxn ang="0">
                <a:pos x="1779" y="615"/>
              </a:cxn>
              <a:cxn ang="0">
                <a:pos x="1962" y="606"/>
              </a:cxn>
              <a:cxn ang="0">
                <a:pos x="2193" y="588"/>
              </a:cxn>
              <a:cxn ang="0">
                <a:pos x="2448" y="570"/>
              </a:cxn>
              <a:cxn ang="0">
                <a:pos x="2700" y="546"/>
              </a:cxn>
              <a:cxn ang="0">
                <a:pos x="2904" y="528"/>
              </a:cxn>
              <a:cxn ang="0">
                <a:pos x="3138" y="498"/>
              </a:cxn>
              <a:cxn ang="0">
                <a:pos x="3324" y="474"/>
              </a:cxn>
              <a:cxn ang="0">
                <a:pos x="3534" y="447"/>
              </a:cxn>
              <a:cxn ang="0">
                <a:pos x="3735" y="420"/>
              </a:cxn>
              <a:cxn ang="0">
                <a:pos x="3933" y="384"/>
              </a:cxn>
              <a:cxn ang="0">
                <a:pos x="4116" y="351"/>
              </a:cxn>
              <a:cxn ang="0">
                <a:pos x="4266" y="318"/>
              </a:cxn>
              <a:cxn ang="0">
                <a:pos x="4446" y="279"/>
              </a:cxn>
              <a:cxn ang="0">
                <a:pos x="4620" y="237"/>
              </a:cxn>
              <a:cxn ang="0">
                <a:pos x="4779" y="192"/>
              </a:cxn>
              <a:cxn ang="0">
                <a:pos x="4920" y="147"/>
              </a:cxn>
              <a:cxn ang="0">
                <a:pos x="5085" y="90"/>
              </a:cxn>
              <a:cxn ang="0">
                <a:pos x="5193" y="42"/>
              </a:cxn>
              <a:cxn ang="0">
                <a:pos x="5283" y="0"/>
              </a:cxn>
              <a:cxn ang="0">
                <a:pos x="3201" y="0"/>
              </a:cxn>
              <a:cxn ang="0">
                <a:pos x="2982" y="57"/>
              </a:cxn>
              <a:cxn ang="0">
                <a:pos x="2775" y="108"/>
              </a:cxn>
              <a:cxn ang="0">
                <a:pos x="2562" y="150"/>
              </a:cxn>
              <a:cxn ang="0">
                <a:pos x="2397" y="183"/>
              </a:cxn>
              <a:cxn ang="0">
                <a:pos x="2205" y="213"/>
              </a:cxn>
              <a:cxn ang="0">
                <a:pos x="2001" y="243"/>
              </a:cxn>
              <a:cxn ang="0">
                <a:pos x="1776" y="273"/>
              </a:cxn>
              <a:cxn ang="0">
                <a:pos x="1536" y="297"/>
              </a:cxn>
              <a:cxn ang="0">
                <a:pos x="1344" y="312"/>
              </a:cxn>
              <a:cxn ang="0">
                <a:pos x="1134" y="330"/>
              </a:cxn>
              <a:cxn ang="0">
                <a:pos x="921" y="342"/>
              </a:cxn>
              <a:cxn ang="0">
                <a:pos x="696" y="354"/>
              </a:cxn>
              <a:cxn ang="0">
                <a:pos x="501" y="360"/>
              </a:cxn>
              <a:cxn ang="0">
                <a:pos x="279" y="366"/>
              </a:cxn>
              <a:cxn ang="0">
                <a:pos x="99" y="369"/>
              </a:cxn>
              <a:cxn ang="0">
                <a:pos x="0" y="366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4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85"/>
              </a:cxn>
              <a:cxn ang="0">
                <a:pos x="192" y="285"/>
              </a:cxn>
              <a:cxn ang="0">
                <a:pos x="384" y="282"/>
              </a:cxn>
              <a:cxn ang="0">
                <a:pos x="579" y="276"/>
              </a:cxn>
              <a:cxn ang="0">
                <a:pos x="789" y="267"/>
              </a:cxn>
              <a:cxn ang="0">
                <a:pos x="999" y="258"/>
              </a:cxn>
              <a:cxn ang="0">
                <a:pos x="1161" y="246"/>
              </a:cxn>
              <a:cxn ang="0">
                <a:pos x="1302" y="234"/>
              </a:cxn>
              <a:cxn ang="0">
                <a:pos x="1458" y="222"/>
              </a:cxn>
              <a:cxn ang="0">
                <a:pos x="1665" y="201"/>
              </a:cxn>
              <a:cxn ang="0">
                <a:pos x="1992" y="159"/>
              </a:cxn>
              <a:cxn ang="0">
                <a:pos x="2301" y="117"/>
              </a:cxn>
              <a:cxn ang="0">
                <a:pos x="2604" y="60"/>
              </a:cxn>
              <a:cxn ang="0">
                <a:pos x="2883" y="0"/>
              </a:cxn>
              <a:cxn ang="0">
                <a:pos x="0" y="0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838200"/>
            <a:ext cx="10134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3"/>
            <a:r>
              <a:rPr lang="en-US" smtClean="0"/>
              <a:t>Fifth level</a:t>
            </a:r>
          </a:p>
        </p:txBody>
      </p:sp>
      <p:sp>
        <p:nvSpPr>
          <p:cNvPr id="37684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A2FD5748-882E-47FF-91B1-8FE96A3F4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76853" name="Line 21"/>
          <p:cNvSpPr>
            <a:spLocks noChangeShapeType="1"/>
          </p:cNvSpPr>
          <p:nvPr/>
        </p:nvSpPr>
        <p:spPr bwMode="auto">
          <a:xfrm>
            <a:off x="0" y="6553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76854" name="Line 22"/>
          <p:cNvSpPr>
            <a:spLocks noChangeShapeType="1"/>
          </p:cNvSpPr>
          <p:nvPr/>
        </p:nvSpPr>
        <p:spPr bwMode="auto">
          <a:xfrm>
            <a:off x="0" y="838200"/>
            <a:ext cx="9220200" cy="0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  <a:defRPr/>
            </a:pPr>
            <a:endParaRPr lang="en-US" sz="1200">
              <a:solidFill>
                <a:srgbClr val="FFFFFF"/>
              </a:solidFill>
              <a:latin typeface="Arial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697" r:id="rId2"/>
    <p:sldLayoutId id="2147483696" r:id="rId3"/>
    <p:sldLayoutId id="2147483695" r:id="rId4"/>
    <p:sldLayoutId id="2147483694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folHlink"/>
          </a:solidFill>
          <a:latin typeface="Comic Sans MS" pitchFamily="66" charset="0"/>
        </a:defRPr>
      </a:lvl9pPr>
    </p:titleStyle>
    <p:bodyStyle>
      <a:lvl1pPr marL="533400" indent="-5334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ebdings" pitchFamily="18" charset="2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SzPct val="150000"/>
        <a:buFont typeface="Wingdings" pitchFamily="2" charset="2"/>
        <a:buChar char="–"/>
        <a:defRPr sz="2800">
          <a:solidFill>
            <a:schemeClr val="tx1"/>
          </a:solidFill>
          <a:latin typeface="Arial" charset="0"/>
        </a:defRPr>
      </a:lvl2pPr>
      <a:lvl3pPr marL="1295400" indent="-3810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pitchFamily="2" charset="2"/>
        <a:buChar char="•"/>
        <a:defRPr sz="2400">
          <a:solidFill>
            <a:schemeClr val="tx1"/>
          </a:solidFill>
          <a:latin typeface="+mn-lt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–"/>
        <a:defRPr sz="2000">
          <a:solidFill>
            <a:schemeClr val="tx1"/>
          </a:solidFill>
          <a:latin typeface="+mn-lt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670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://www.iconarchive.com/show/free-large-boss-icons-by-aha-soft/Caucasian-Female-Boss-icon.html" TargetMode="External"/><Relationship Id="rId10" Type="http://schemas.openxmlformats.org/officeDocument/2006/relationships/hyperlink" Target="http://www.iconarchive.com/show/free-large-boss-icons-by-aha-soft/Caucasian-Boss-icon.html" TargetMode="External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://www.iconarchive.com/show/free-large-boss-icons-by-aha-soft/Caucasian-Female-Boss-icon.html" TargetMode="External"/><Relationship Id="rId10" Type="http://schemas.openxmlformats.org/officeDocument/2006/relationships/hyperlink" Target="http://www.iconarchive.com/show/free-large-boss-icons-by-aha-soft/Caucasian-Boss-icon.html" TargetMode="External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hyperlink" Target="http://www.iconarchive.com/show/free-large-boss-icons-by-aha-soft/Caucasian-Boss-icon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7.png"/><Relationship Id="rId4" Type="http://schemas.openxmlformats.org/officeDocument/2006/relationships/hyperlink" Target="http://www.iconarchive.com/show/free-large-boss-icons-by-aha-soft/Caucasian-Female-Boss-icon.html" TargetMode="External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://www.iconarchive.com/show/free-large-boss-icons-by-aha-soft/Caucasian-Female-Boss-icon.html" TargetMode="External"/><Relationship Id="rId10" Type="http://schemas.openxmlformats.org/officeDocument/2006/relationships/hyperlink" Target="http://www.iconarchive.com/show/free-large-boss-icons-by-aha-soft/Caucasian-Boss-icon.html" TargetMode="External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hyperlink" Target="http://www.iconarchive.com/show/free-large-boss-icons-by-aha-soft/Caucasian-Female-Boss-icon.html" TargetMode="External"/><Relationship Id="rId10" Type="http://schemas.openxmlformats.org/officeDocument/2006/relationships/hyperlink" Target="http://www.iconarchive.com/show/free-large-boss-icons-by-aha-soft/Caucasian-Boss-icon.html" TargetMode="External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0050" y="919163"/>
            <a:ext cx="8228013" cy="6130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602" rIns="0" bIns="0" anchor="ctr"/>
          <a:lstStyle/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T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ask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O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riented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P</a:t>
            </a:r>
            <a:r>
              <a:rPr lang="en-US" sz="2400" dirty="0">
                <a:solidFill>
                  <a:srgbClr val="FFFF00"/>
                </a:solidFill>
                <a:latin typeface="Comic Sans MS" pitchFamily="66" charset="0"/>
              </a:rPr>
              <a:t>rogramming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with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400" dirty="0">
              <a:solidFill>
                <a:srgbClr val="FFFF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 </a:t>
            </a:r>
            <a:r>
              <a:rPr lang="en-US" sz="2400" dirty="0" smtClean="0">
                <a:latin typeface="Comic Sans MS" pitchFamily="66" charset="0"/>
              </a:rPr>
              <a:t>-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A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D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omain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S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pecific </a:t>
            </a:r>
            <a:r>
              <a:rPr lang="en-US" sz="2400" dirty="0">
                <a:solidFill>
                  <a:srgbClr val="FF99FF"/>
                </a:solidFill>
                <a:latin typeface="Comic Sans MS" pitchFamily="66" charset="0"/>
              </a:rPr>
              <a:t>L</a:t>
            </a:r>
            <a:r>
              <a:rPr lang="en-US" sz="2400" dirty="0">
                <a:solidFill>
                  <a:schemeClr val="folHlink"/>
                </a:solidFill>
                <a:latin typeface="Comic Sans MS" pitchFamily="66" charset="0"/>
              </a:rPr>
              <a:t>anguage</a:t>
            </a:r>
            <a:r>
              <a:rPr lang="en-US" sz="2400" dirty="0">
                <a:latin typeface="Comic Sans MS" pitchFamily="66" charset="0"/>
              </a:rPr>
              <a:t> embedded </a:t>
            </a:r>
            <a:r>
              <a:rPr lang="en-US" sz="2400" dirty="0" smtClean="0">
                <a:latin typeface="Comic Sans MS" pitchFamily="66" charset="0"/>
              </a:rPr>
              <a:t>in </a:t>
            </a:r>
            <a:endParaRPr lang="en-US" sz="24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4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0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Rinus Plasmeijer </a:t>
            </a:r>
            <a:r>
              <a:rPr lang="en-US" sz="1400" dirty="0">
                <a:latin typeface="Comic Sans MS" pitchFamily="66" charset="0"/>
              </a:rPr>
              <a:t>–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Bas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Lijnse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Peter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Achten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–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Pieter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Koopman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Steffen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Michels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endParaRPr lang="en-US" sz="1400" dirty="0" smtClean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Jurriën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Stutterheim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>
                <a:latin typeface="Comic Sans MS" pitchFamily="66" charset="0"/>
              </a:rPr>
              <a:t>- 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Markus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Klinik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Tim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Steenvoorden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Mart Lubbers </a:t>
            </a:r>
            <a:r>
              <a:rPr lang="en-US" sz="1400" dirty="0" smtClean="0">
                <a:latin typeface="Comic Sans MS" pitchFamily="66" charset="0"/>
              </a:rPr>
              <a:t>–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Arjan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  <a:r>
              <a:rPr lang="en-US" sz="1400" dirty="0" err="1" smtClean="0">
                <a:solidFill>
                  <a:srgbClr val="FFC000"/>
                </a:solidFill>
                <a:latin typeface="Comic Sans MS" pitchFamily="66" charset="0"/>
              </a:rPr>
              <a:t>Oortgiesen</a:t>
            </a:r>
            <a:r>
              <a:rPr lang="en-US" sz="1400" dirty="0" smtClean="0">
                <a:latin typeface="Comic Sans MS" pitchFamily="66" charset="0"/>
              </a:rPr>
              <a:t> </a:t>
            </a:r>
            <a:endParaRPr lang="en-US" sz="1400" dirty="0">
              <a:solidFill>
                <a:srgbClr val="FFC000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Jan Martin Jansen (NLDA) </a:t>
            </a:r>
            <a:r>
              <a:rPr lang="en-US" sz="1400" dirty="0" smtClean="0">
                <a:latin typeface="Comic Sans MS" pitchFamily="66" charset="0"/>
              </a:rPr>
              <a:t>–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John van Groningen </a:t>
            </a:r>
            <a:r>
              <a:rPr lang="en-US" sz="1400" dirty="0" smtClean="0">
                <a:latin typeface="Comic Sans MS" pitchFamily="66" charset="0"/>
              </a:rPr>
              <a:t>- </a:t>
            </a: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Laszlo </a:t>
            </a:r>
            <a:r>
              <a:rPr lang="en-US" sz="1400" dirty="0" err="1">
                <a:solidFill>
                  <a:srgbClr val="FFC000"/>
                </a:solidFill>
                <a:latin typeface="Comic Sans MS" pitchFamily="66" charset="0"/>
              </a:rPr>
              <a:t>Domoszlai</a:t>
            </a:r>
            <a:r>
              <a:rPr lang="en-US" sz="1400" dirty="0">
                <a:solidFill>
                  <a:srgbClr val="FFC000"/>
                </a:solidFill>
                <a:latin typeface="Comic Sans MS" pitchFamily="66" charset="0"/>
              </a:rPr>
              <a:t> (ELTE)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Comic Sans MS" pitchFamily="66" charset="0"/>
              </a:rPr>
              <a:t>Radboud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University Nijmegen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200" dirty="0">
              <a:latin typeface="Comic Sans MS" pitchFamily="66" charset="0"/>
            </a:endParaRPr>
          </a:p>
        </p:txBody>
      </p:sp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843C1147-B6DC-4DCE-9935-0805E6024046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pic>
        <p:nvPicPr>
          <p:cNvPr id="4" name="Picture 6" descr="itasks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7430" y="2043836"/>
            <a:ext cx="3087688" cy="801687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15364" name="Picture 19" descr="cleanlogo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6763" y="3810000"/>
            <a:ext cx="2284412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6930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err="1" smtClean="0"/>
              <a:t>iTask</a:t>
            </a:r>
            <a:r>
              <a:rPr lang="en-US" i="1" dirty="0" smtClean="0"/>
              <a:t> Local Servers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8" y="849549"/>
            <a:ext cx="9197502" cy="5439282"/>
          </a:xfrm>
        </p:spPr>
        <p:txBody>
          <a:bodyPr/>
          <a:lstStyle/>
          <a:p>
            <a:pPr marL="819150" lvl="1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endParaRPr lang="en-US" sz="1400" dirty="0">
              <a:latin typeface="+mj-lt"/>
            </a:endParaRPr>
          </a:p>
          <a:p>
            <a:pPr marL="438150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r>
              <a:rPr lang="en-US" sz="2000" dirty="0" smtClean="0">
                <a:solidFill>
                  <a:srgbClr val="66FF33"/>
                </a:solidFill>
                <a:latin typeface="+mj-lt"/>
              </a:rPr>
              <a:t>Delegate tasks of 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DS</a:t>
            </a:r>
            <a:r>
              <a:rPr lang="en-US" sz="2000" dirty="0" smtClean="0">
                <a:solidFill>
                  <a:srgbClr val="66FF33"/>
                </a:solidFill>
                <a:latin typeface="+mj-lt"/>
              </a:rPr>
              <a:t> to Local Servers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438150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endParaRPr lang="en-US" sz="20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+mj-lt"/>
              </a:rPr>
              <a:t> </a:t>
            </a:r>
            <a:r>
              <a:rPr lang="en-US" sz="1400" u="sng" dirty="0" smtClean="0">
                <a:solidFill>
                  <a:srgbClr val="66FF33"/>
                </a:solidFill>
                <a:latin typeface="+mj-lt"/>
              </a:rPr>
              <a:t>Dynamic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Network</a:t>
            </a: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B2B2B2"/>
                </a:solidFill>
                <a:latin typeface="+mj-lt"/>
              </a:rPr>
              <a:t>LS </a:t>
            </a:r>
            <a:r>
              <a:rPr lang="en-US" sz="1400" dirty="0">
                <a:latin typeface="+mj-lt"/>
              </a:rPr>
              <a:t>l</a:t>
            </a:r>
            <a:r>
              <a:rPr lang="en-US" sz="1400" dirty="0" smtClean="0">
                <a:latin typeface="+mj-lt"/>
              </a:rPr>
              <a:t>ogs-in to its 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DS</a:t>
            </a:r>
            <a:r>
              <a:rPr lang="en-US" sz="1400" dirty="0" smtClean="0">
                <a:latin typeface="+mj-lt"/>
              </a:rPr>
              <a:t> (directly or via another </a:t>
            </a:r>
            <a:r>
              <a:rPr lang="en-US" sz="14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 An </a:t>
            </a:r>
            <a:r>
              <a:rPr lang="en-US" sz="14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400" dirty="0" smtClean="0">
                <a:latin typeface="+mj-lt"/>
              </a:rPr>
              <a:t> can run on a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Server</a:t>
            </a:r>
            <a:r>
              <a:rPr lang="en-US" sz="1400" dirty="0" smtClean="0">
                <a:latin typeface="+mj-lt"/>
              </a:rPr>
              <a:t> (load balancing) or on a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Client</a:t>
            </a:r>
            <a:r>
              <a:rPr lang="en-US" sz="1400" dirty="0" smtClean="0">
                <a:latin typeface="+mj-lt"/>
              </a:rPr>
              <a:t> (allows off-line working)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 An </a:t>
            </a:r>
            <a:r>
              <a:rPr lang="en-US" sz="14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400" dirty="0" smtClean="0">
                <a:latin typeface="+mj-lt"/>
              </a:rPr>
              <a:t> can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subscribe</a:t>
            </a:r>
            <a:r>
              <a:rPr lang="en-US" sz="1400" dirty="0" smtClean="0">
                <a:latin typeface="+mj-lt"/>
              </a:rPr>
              <a:t> to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specific tasks</a:t>
            </a:r>
            <a:r>
              <a:rPr lang="en-US" sz="1400" dirty="0" smtClean="0">
                <a:latin typeface="+mj-lt"/>
              </a:rPr>
              <a:t> of its user, by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sending a predicate </a:t>
            </a:r>
            <a:r>
              <a:rPr lang="en-US" sz="1400" dirty="0" smtClean="0">
                <a:latin typeface="+mj-lt"/>
              </a:rPr>
              <a:t>to its 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DS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solidFill>
                <a:srgbClr val="FFC0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 All (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future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tasks satisfying the predicate </a:t>
            </a:r>
            <a:r>
              <a:rPr lang="en-US" sz="1400" dirty="0" smtClean="0">
                <a:latin typeface="+mj-lt"/>
              </a:rPr>
              <a:t>are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downloaded</a:t>
            </a:r>
            <a:r>
              <a:rPr lang="en-US" sz="1400" dirty="0" smtClean="0">
                <a:latin typeface="+mj-lt"/>
              </a:rPr>
              <a:t> to the </a:t>
            </a:r>
            <a:r>
              <a:rPr lang="en-US" sz="1400" dirty="0" smtClean="0">
                <a:solidFill>
                  <a:srgbClr val="B2B2B2"/>
                </a:solidFill>
                <a:latin typeface="+mj-lt"/>
              </a:rPr>
              <a:t>LS</a:t>
            </a:r>
            <a:endParaRPr lang="en-US" sz="1400" dirty="0">
              <a:solidFill>
                <a:srgbClr val="B2B2B2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600" dirty="0"/>
          </a:p>
          <a:p>
            <a:pPr marL="1619250" lvl="3" indent="-285750">
              <a:lnSpc>
                <a:spcPct val="90000"/>
              </a:lnSpc>
              <a:buFontTx/>
              <a:buChar char="-"/>
            </a:pPr>
            <a:endParaRPr lang="en-US" sz="1600" dirty="0"/>
          </a:p>
          <a:p>
            <a:pPr marL="914400" lvl="2" indent="0">
              <a:lnSpc>
                <a:spcPct val="90000"/>
              </a:lnSpc>
            </a:pPr>
            <a:endParaRPr lang="en-US" sz="1600" dirty="0"/>
          </a:p>
          <a:p>
            <a:pPr marL="914400" lvl="2" indent="0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02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fbeelding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" y="4263539"/>
            <a:ext cx="2030527" cy="141696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" y="4413186"/>
            <a:ext cx="1691320" cy="718097"/>
          </a:xfrm>
          <a:prstGeom prst="rect">
            <a:avLst/>
          </a:prstGeom>
        </p:spPr>
      </p:pic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200">
                <a:solidFill>
                  <a:schemeClr val="tx1"/>
                </a:solidFill>
                <a:latin typeface="+mj-lt"/>
              </a:rPr>
              <a:pPr algn="r" eaLnBrk="0" hangingPunct="0"/>
              <a:t>11</a:t>
            </a:fld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100470" y="3238681"/>
            <a:ext cx="3426751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962541" y="1370348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3186838" y="228049"/>
            <a:ext cx="25930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  <a:latin typeface="+mj-lt"/>
              </a:rPr>
              <a:t>Domain Servers</a:t>
            </a:r>
            <a:endParaRPr lang="nl-NL" sz="2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1071734" y="3234843"/>
            <a:ext cx="1788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" y="4758537"/>
            <a:ext cx="1185362" cy="11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810646" y="3562818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2988401" y="3537595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993209" y="357234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3186838" y="354553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876687" y="2081737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Afbeelding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1" y="4860504"/>
            <a:ext cx="838051" cy="434545"/>
          </a:xfrm>
          <a:prstGeom prst="rect">
            <a:avLst/>
          </a:prstGeom>
        </p:spPr>
      </p:pic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1071734" y="3968647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7070464" y="4011881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>
            <a:off x="1462429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1644992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3" y="4270733"/>
            <a:ext cx="1732939" cy="9314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653" y="4332321"/>
            <a:ext cx="1043116" cy="746855"/>
          </a:xfrm>
          <a:prstGeom prst="rect">
            <a:avLst/>
          </a:prstGeom>
        </p:spPr>
      </p:pic>
      <p:pic>
        <p:nvPicPr>
          <p:cNvPr id="31" name="Picture 4" descr="Caucasian Boss icon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78" y="46459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7019026" y="357206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28" name="Isosceles Triangle 1"/>
          <p:cNvSpPr>
            <a:spLocks noChangeArrowheads="1"/>
          </p:cNvSpPr>
          <p:nvPr/>
        </p:nvSpPr>
        <p:spPr bwMode="auto">
          <a:xfrm>
            <a:off x="6416205" y="1370966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330351" y="2082355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hthoek 97"/>
          <p:cNvSpPr>
            <a:spLocks noChangeArrowheads="1"/>
          </p:cNvSpPr>
          <p:nvPr/>
        </p:nvSpPr>
        <p:spPr bwMode="auto">
          <a:xfrm>
            <a:off x="5924558" y="3261511"/>
            <a:ext cx="2945267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6743179" y="3268346"/>
            <a:ext cx="1733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hoek 97"/>
          <p:cNvSpPr>
            <a:spLocks noChangeArrowheads="1"/>
          </p:cNvSpPr>
          <p:nvPr/>
        </p:nvSpPr>
        <p:spPr bwMode="auto">
          <a:xfrm>
            <a:off x="1827233" y="2898532"/>
            <a:ext cx="4993356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3907969" y="2907553"/>
            <a:ext cx="13601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Line 85"/>
          <p:cNvSpPr>
            <a:spLocks noChangeShapeType="1"/>
          </p:cNvSpPr>
          <p:nvPr/>
        </p:nvSpPr>
        <p:spPr bwMode="auto">
          <a:xfrm rot="10800000">
            <a:off x="1914770" y="2571354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40" name="Line 89"/>
          <p:cNvSpPr>
            <a:spLocks noChangeShapeType="1"/>
          </p:cNvSpPr>
          <p:nvPr/>
        </p:nvSpPr>
        <p:spPr bwMode="auto">
          <a:xfrm rot="10800000">
            <a:off x="2127397" y="2577967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grpSp>
        <p:nvGrpSpPr>
          <p:cNvPr id="41" name="Groep 40"/>
          <p:cNvGrpSpPr/>
          <p:nvPr/>
        </p:nvGrpSpPr>
        <p:grpSpPr>
          <a:xfrm>
            <a:off x="6538755" y="2571355"/>
            <a:ext cx="198437" cy="283147"/>
            <a:chOff x="3140801" y="3689995"/>
            <a:chExt cx="198437" cy="654050"/>
          </a:xfrm>
        </p:grpSpPr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3140801" y="3689995"/>
              <a:ext cx="0" cy="646113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 sz="1200">
                <a:latin typeface="+mj-lt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3339238" y="3697933"/>
              <a:ext cx="0" cy="646112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 sz="1200">
                <a:latin typeface="+mj-lt"/>
              </a:endParaRPr>
            </a:p>
          </p:txBody>
        </p:sp>
      </p:grpSp>
      <p:sp>
        <p:nvSpPr>
          <p:cNvPr id="48" name="Line 85"/>
          <p:cNvSpPr>
            <a:spLocks noChangeShapeType="1"/>
          </p:cNvSpPr>
          <p:nvPr/>
        </p:nvSpPr>
        <p:spPr bwMode="auto">
          <a:xfrm>
            <a:off x="6853367" y="3589688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7052600" y="2584497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8" name="Rechthoek 87"/>
          <p:cNvSpPr/>
          <p:nvPr/>
        </p:nvSpPr>
        <p:spPr>
          <a:xfrm>
            <a:off x="2175770" y="258834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+mj-lt"/>
              </a:rPr>
              <a:t>Push </a:t>
            </a:r>
            <a:r>
              <a:rPr lang="en-US" sz="1200" b="1" dirty="0">
                <a:latin typeface="+mj-lt"/>
              </a:rPr>
              <a:t>Tasks </a:t>
            </a:r>
            <a:endParaRPr lang="en-GB" sz="1200" b="1" dirty="0">
              <a:latin typeface="+mj-lt"/>
            </a:endParaRPr>
          </a:p>
        </p:txBody>
      </p:sp>
      <p:sp>
        <p:nvSpPr>
          <p:cNvPr id="89" name="Rechthoek 88"/>
          <p:cNvSpPr/>
          <p:nvPr/>
        </p:nvSpPr>
        <p:spPr>
          <a:xfrm>
            <a:off x="5550059" y="2580328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+mj-lt"/>
              </a:rPr>
              <a:t>Push </a:t>
            </a:r>
            <a:r>
              <a:rPr lang="en-US" sz="1200" b="1" dirty="0">
                <a:latin typeface="+mj-lt"/>
              </a:rPr>
              <a:t>Tasks </a:t>
            </a:r>
            <a:endParaRPr lang="en-GB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753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82"/>
          <p:cNvSpPr>
            <a:spLocks noChangeShapeType="1"/>
          </p:cNvSpPr>
          <p:nvPr/>
        </p:nvSpPr>
        <p:spPr bwMode="auto">
          <a:xfrm>
            <a:off x="8011851" y="2174333"/>
            <a:ext cx="0" cy="1056276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7" name="Line 87"/>
          <p:cNvSpPr>
            <a:spLocks noChangeShapeType="1"/>
          </p:cNvSpPr>
          <p:nvPr/>
        </p:nvSpPr>
        <p:spPr bwMode="auto">
          <a:xfrm>
            <a:off x="8194414" y="2130272"/>
            <a:ext cx="0" cy="1100337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8" name="Line 82"/>
          <p:cNvSpPr>
            <a:spLocks noChangeShapeType="1"/>
          </p:cNvSpPr>
          <p:nvPr/>
        </p:nvSpPr>
        <p:spPr bwMode="auto">
          <a:xfrm>
            <a:off x="7474127" y="2382368"/>
            <a:ext cx="0" cy="848241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9" name="Line 87"/>
          <p:cNvSpPr>
            <a:spLocks noChangeShapeType="1"/>
          </p:cNvSpPr>
          <p:nvPr/>
        </p:nvSpPr>
        <p:spPr bwMode="auto">
          <a:xfrm>
            <a:off x="7656690" y="2382368"/>
            <a:ext cx="0" cy="848241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auto">
          <a:xfrm>
            <a:off x="1107268" y="2382368"/>
            <a:ext cx="0" cy="835099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5" name="Line 87"/>
          <p:cNvSpPr>
            <a:spLocks noChangeShapeType="1"/>
          </p:cNvSpPr>
          <p:nvPr/>
        </p:nvSpPr>
        <p:spPr bwMode="auto">
          <a:xfrm>
            <a:off x="685741" y="2174333"/>
            <a:ext cx="0" cy="1043134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0" name="Isosceles Triangle 1"/>
          <p:cNvSpPr>
            <a:spLocks noChangeArrowheads="1"/>
          </p:cNvSpPr>
          <p:nvPr/>
        </p:nvSpPr>
        <p:spPr bwMode="auto">
          <a:xfrm>
            <a:off x="7667573" y="4236324"/>
            <a:ext cx="1270061" cy="1172031"/>
          </a:xfrm>
          <a:prstGeom prst="triangle">
            <a:avLst>
              <a:gd name="adj" fmla="val 51352"/>
            </a:avLst>
          </a:prstGeom>
          <a:solidFill>
            <a:srgbClr val="B2B2B2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6" name="Isosceles Triangle 1"/>
          <p:cNvSpPr>
            <a:spLocks noChangeArrowheads="1"/>
          </p:cNvSpPr>
          <p:nvPr/>
        </p:nvSpPr>
        <p:spPr bwMode="auto">
          <a:xfrm>
            <a:off x="7180016" y="938640"/>
            <a:ext cx="1270061" cy="1172031"/>
          </a:xfrm>
          <a:prstGeom prst="triangle">
            <a:avLst>
              <a:gd name="adj" fmla="val 51352"/>
            </a:avLst>
          </a:prstGeom>
          <a:solidFill>
            <a:srgbClr val="B2B2B2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7" name="Rectangle 50"/>
          <p:cNvSpPr>
            <a:spLocks noChangeArrowheads="1"/>
          </p:cNvSpPr>
          <p:nvPr/>
        </p:nvSpPr>
        <p:spPr bwMode="auto">
          <a:xfrm>
            <a:off x="7094162" y="1650029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Isosceles Triangle 1"/>
          <p:cNvSpPr>
            <a:spLocks noChangeArrowheads="1"/>
          </p:cNvSpPr>
          <p:nvPr/>
        </p:nvSpPr>
        <p:spPr bwMode="auto">
          <a:xfrm>
            <a:off x="6799507" y="1154705"/>
            <a:ext cx="1270061" cy="1172031"/>
          </a:xfrm>
          <a:prstGeom prst="triangle">
            <a:avLst>
              <a:gd name="adj" fmla="val 51352"/>
            </a:avLst>
          </a:prstGeom>
          <a:solidFill>
            <a:srgbClr val="B2B2B2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6713653" y="1866094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3" name="Isosceles Triangle 1"/>
          <p:cNvSpPr>
            <a:spLocks noChangeArrowheads="1"/>
          </p:cNvSpPr>
          <p:nvPr/>
        </p:nvSpPr>
        <p:spPr bwMode="auto">
          <a:xfrm>
            <a:off x="155804" y="957218"/>
            <a:ext cx="1270061" cy="1172031"/>
          </a:xfrm>
          <a:prstGeom prst="triangle">
            <a:avLst>
              <a:gd name="adj" fmla="val 51352"/>
            </a:avLst>
          </a:prstGeom>
          <a:solidFill>
            <a:srgbClr val="B2B2B2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2592" y="1628503"/>
            <a:ext cx="1436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Local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Isosceles Triangle 1"/>
          <p:cNvSpPr>
            <a:spLocks noChangeArrowheads="1"/>
          </p:cNvSpPr>
          <p:nvPr/>
        </p:nvSpPr>
        <p:spPr bwMode="auto">
          <a:xfrm>
            <a:off x="535031" y="1155728"/>
            <a:ext cx="1270061" cy="1172031"/>
          </a:xfrm>
          <a:prstGeom prst="triangle">
            <a:avLst>
              <a:gd name="adj" fmla="val 51352"/>
            </a:avLst>
          </a:prstGeom>
          <a:solidFill>
            <a:srgbClr val="B2B2B2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449177" y="1867117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Local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0" name="Afbeelding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" y="4263539"/>
            <a:ext cx="2030527" cy="141696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" y="4413186"/>
            <a:ext cx="1691320" cy="718097"/>
          </a:xfrm>
          <a:prstGeom prst="rect">
            <a:avLst/>
          </a:prstGeom>
        </p:spPr>
      </p:pic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200">
                <a:solidFill>
                  <a:schemeClr val="tx1"/>
                </a:solidFill>
                <a:latin typeface="+mj-lt"/>
              </a:rPr>
              <a:pPr algn="r" eaLnBrk="0" hangingPunct="0"/>
              <a:t>12</a:t>
            </a:fld>
            <a:endParaRPr lang="en-US" sz="1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100470" y="3238681"/>
            <a:ext cx="3426751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962541" y="1370348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2292663" y="134607"/>
            <a:ext cx="47250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  <a:latin typeface="+mj-lt"/>
              </a:rPr>
              <a:t>Domain Servers + Local Servers</a:t>
            </a:r>
            <a:endParaRPr lang="nl-NL" sz="2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1071734" y="3234843"/>
            <a:ext cx="1788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" y="4758537"/>
            <a:ext cx="1185362" cy="11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810646" y="3562818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2988401" y="3537595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993209" y="357234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3186838" y="354553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876687" y="2081737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Afbeelding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1" y="4860504"/>
            <a:ext cx="838051" cy="434545"/>
          </a:xfrm>
          <a:prstGeom prst="rect">
            <a:avLst/>
          </a:prstGeom>
        </p:spPr>
      </p:pic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1071734" y="3968647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7070464" y="4011881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>
            <a:off x="1462429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1644992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3" y="4270733"/>
            <a:ext cx="1732939" cy="9314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0327" y="4332321"/>
            <a:ext cx="1043116" cy="746855"/>
          </a:xfrm>
          <a:prstGeom prst="rect">
            <a:avLst/>
          </a:prstGeom>
        </p:spPr>
      </p:pic>
      <p:pic>
        <p:nvPicPr>
          <p:cNvPr id="31" name="Picture 4" descr="Caucasian Boss icon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78" y="46459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7019026" y="357206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28" name="Isosceles Triangle 1"/>
          <p:cNvSpPr>
            <a:spLocks noChangeArrowheads="1"/>
          </p:cNvSpPr>
          <p:nvPr/>
        </p:nvSpPr>
        <p:spPr bwMode="auto">
          <a:xfrm>
            <a:off x="6416205" y="1370966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330351" y="2082355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hthoek 97"/>
          <p:cNvSpPr>
            <a:spLocks noChangeArrowheads="1"/>
          </p:cNvSpPr>
          <p:nvPr/>
        </p:nvSpPr>
        <p:spPr bwMode="auto">
          <a:xfrm>
            <a:off x="5924558" y="3261511"/>
            <a:ext cx="2945267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6743179" y="3268346"/>
            <a:ext cx="1733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hoek 97"/>
          <p:cNvSpPr>
            <a:spLocks noChangeArrowheads="1"/>
          </p:cNvSpPr>
          <p:nvPr/>
        </p:nvSpPr>
        <p:spPr bwMode="auto">
          <a:xfrm>
            <a:off x="1827233" y="2898532"/>
            <a:ext cx="4993356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3907969" y="2907553"/>
            <a:ext cx="13601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j-lt"/>
              </a:rPr>
              <a:t>Internet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1" name="Groep 40"/>
          <p:cNvGrpSpPr/>
          <p:nvPr/>
        </p:nvGrpSpPr>
        <p:grpSpPr>
          <a:xfrm>
            <a:off x="6538755" y="2571355"/>
            <a:ext cx="198437" cy="283147"/>
            <a:chOff x="3140801" y="3689995"/>
            <a:chExt cx="198437" cy="654050"/>
          </a:xfrm>
        </p:grpSpPr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3140801" y="3689995"/>
              <a:ext cx="0" cy="646113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 sz="1200">
                <a:latin typeface="+mj-lt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3339238" y="3697933"/>
              <a:ext cx="0" cy="646112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 sz="1200">
                <a:latin typeface="+mj-lt"/>
              </a:endParaRPr>
            </a:p>
          </p:txBody>
        </p:sp>
      </p:grpSp>
      <p:sp>
        <p:nvSpPr>
          <p:cNvPr id="4" name="Rechthoek 3"/>
          <p:cNvSpPr/>
          <p:nvPr/>
        </p:nvSpPr>
        <p:spPr>
          <a:xfrm>
            <a:off x="8247798" y="4011881"/>
            <a:ext cx="9909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+mj-lt"/>
              </a:rPr>
              <a:t>Pull </a:t>
            </a:r>
            <a:r>
              <a:rPr lang="en-US" sz="1200" b="1" dirty="0">
                <a:latin typeface="+mj-lt"/>
              </a:rPr>
              <a:t>Tasks </a:t>
            </a:r>
            <a:endParaRPr lang="en-GB" sz="1200" b="1" dirty="0">
              <a:latin typeface="+mj-lt"/>
            </a:endParaRPr>
          </a:p>
        </p:txBody>
      </p:sp>
      <p:sp>
        <p:nvSpPr>
          <p:cNvPr id="48" name="Line 85"/>
          <p:cNvSpPr>
            <a:spLocks noChangeShapeType="1"/>
          </p:cNvSpPr>
          <p:nvPr/>
        </p:nvSpPr>
        <p:spPr bwMode="auto">
          <a:xfrm>
            <a:off x="6853367" y="3589688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1" name="Rectangle 50"/>
          <p:cNvSpPr>
            <a:spLocks noChangeArrowheads="1"/>
          </p:cNvSpPr>
          <p:nvPr/>
        </p:nvSpPr>
        <p:spPr bwMode="auto">
          <a:xfrm>
            <a:off x="7581719" y="4947713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+mj-lt"/>
              </a:rPr>
              <a:t>Local Server</a:t>
            </a:r>
            <a:endParaRPr lang="nl-NL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Line 82"/>
          <p:cNvSpPr>
            <a:spLocks noChangeShapeType="1"/>
          </p:cNvSpPr>
          <p:nvPr/>
        </p:nvSpPr>
        <p:spPr bwMode="auto">
          <a:xfrm>
            <a:off x="924705" y="2382368"/>
            <a:ext cx="0" cy="835099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74" name="Line 82"/>
          <p:cNvSpPr>
            <a:spLocks noChangeShapeType="1"/>
          </p:cNvSpPr>
          <p:nvPr/>
        </p:nvSpPr>
        <p:spPr bwMode="auto">
          <a:xfrm>
            <a:off x="503178" y="2192400"/>
            <a:ext cx="0" cy="102506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7052600" y="2584497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5" name="Line 87"/>
          <p:cNvSpPr>
            <a:spLocks noChangeShapeType="1"/>
          </p:cNvSpPr>
          <p:nvPr/>
        </p:nvSpPr>
        <p:spPr bwMode="auto">
          <a:xfrm>
            <a:off x="7235163" y="2584497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6" name="Line 89"/>
          <p:cNvSpPr>
            <a:spLocks noChangeShapeType="1"/>
          </p:cNvSpPr>
          <p:nvPr/>
        </p:nvSpPr>
        <p:spPr bwMode="auto">
          <a:xfrm>
            <a:off x="8384251" y="5449137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7" name="Line 85"/>
          <p:cNvSpPr>
            <a:spLocks noChangeShapeType="1"/>
          </p:cNvSpPr>
          <p:nvPr/>
        </p:nvSpPr>
        <p:spPr bwMode="auto">
          <a:xfrm>
            <a:off x="8218592" y="5466760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88" name="Rechthoek 87"/>
          <p:cNvSpPr/>
          <p:nvPr/>
        </p:nvSpPr>
        <p:spPr>
          <a:xfrm>
            <a:off x="5549075" y="258834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+mj-lt"/>
              </a:rPr>
              <a:t>Push </a:t>
            </a:r>
            <a:r>
              <a:rPr lang="en-US" sz="1200" b="1" dirty="0">
                <a:latin typeface="+mj-lt"/>
              </a:rPr>
              <a:t>Tasks </a:t>
            </a:r>
            <a:endParaRPr lang="en-GB" sz="1200" b="1" dirty="0">
              <a:latin typeface="+mj-lt"/>
            </a:endParaRPr>
          </a:p>
        </p:txBody>
      </p:sp>
      <p:sp>
        <p:nvSpPr>
          <p:cNvPr id="66" name="Line 85"/>
          <p:cNvSpPr>
            <a:spLocks noChangeShapeType="1"/>
          </p:cNvSpPr>
          <p:nvPr/>
        </p:nvSpPr>
        <p:spPr bwMode="auto">
          <a:xfrm rot="10800000">
            <a:off x="1914770" y="2571354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7" name="Line 89"/>
          <p:cNvSpPr>
            <a:spLocks noChangeShapeType="1"/>
          </p:cNvSpPr>
          <p:nvPr/>
        </p:nvSpPr>
        <p:spPr bwMode="auto">
          <a:xfrm rot="10800000">
            <a:off x="2127397" y="2577967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 sz="1200">
              <a:latin typeface="+mj-lt"/>
            </a:endParaRPr>
          </a:p>
        </p:txBody>
      </p:sp>
      <p:sp>
        <p:nvSpPr>
          <p:cNvPr id="68" name="Rechthoek 67"/>
          <p:cNvSpPr/>
          <p:nvPr/>
        </p:nvSpPr>
        <p:spPr>
          <a:xfrm>
            <a:off x="2175770" y="258834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latin typeface="+mj-lt"/>
              </a:rPr>
              <a:t>Push </a:t>
            </a:r>
            <a:r>
              <a:rPr lang="en-US" sz="1200" b="1" dirty="0">
                <a:latin typeface="+mj-lt"/>
              </a:rPr>
              <a:t>Tasks </a:t>
            </a:r>
            <a:endParaRPr lang="en-GB" sz="1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964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Advantage of the Distributed Architecture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0563"/>
            <a:ext cx="9144000" cy="5638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Di</a:t>
            </a:r>
            <a:r>
              <a:rPr lang="en-US" sz="1600" dirty="0" smtClean="0"/>
              <a:t>s</a:t>
            </a:r>
            <a:r>
              <a:rPr lang="en-US" sz="1600" dirty="0" smtClean="0">
                <a:latin typeface="+mj-lt"/>
              </a:rPr>
              <a:t>tributed Architecture with 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Domain Servers </a:t>
            </a:r>
            <a:r>
              <a:rPr lang="en-US" sz="1600" dirty="0" smtClean="0">
                <a:latin typeface="+mj-lt"/>
              </a:rPr>
              <a:t>&amp; 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Local Servers </a:t>
            </a:r>
            <a:r>
              <a:rPr lang="en-US" sz="1600" dirty="0" smtClean="0"/>
              <a:t>solves all mentioned issues</a:t>
            </a:r>
            <a:endParaRPr lang="en-US" sz="16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r>
              <a:rPr lang="en-US" sz="1600" dirty="0"/>
              <a:t>+ It is a real extension 			with 1 </a:t>
            </a:r>
            <a:r>
              <a:rPr lang="en-US" sz="1600" dirty="0">
                <a:solidFill>
                  <a:schemeClr val="accent1"/>
                </a:solidFill>
              </a:rPr>
              <a:t>DS</a:t>
            </a: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Runs on all major architectures		Intel / ARM / ARM Thumb</a:t>
            </a: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Practical advantages			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latin typeface="+mj-lt"/>
              </a:rPr>
              <a:t>DS</a:t>
            </a:r>
            <a:r>
              <a:rPr lang="en-US" sz="1600" dirty="0" smtClean="0">
                <a:latin typeface="+mj-lt"/>
              </a:rPr>
              <a:t> for handling users in a domain</a:t>
            </a: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Scalable				add 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600" dirty="0" smtClean="0">
                <a:latin typeface="+mj-lt"/>
              </a:rPr>
              <a:t>’s to a </a:t>
            </a:r>
            <a:r>
              <a:rPr lang="en-US" sz="1600" dirty="0" smtClean="0">
                <a:solidFill>
                  <a:schemeClr val="accent1"/>
                </a:solidFill>
                <a:latin typeface="+mj-lt"/>
              </a:rPr>
              <a:t>DS</a:t>
            </a:r>
            <a:endParaRPr lang="en-US" sz="1600" dirty="0">
              <a:solidFill>
                <a:schemeClr val="accent1"/>
              </a:solidFill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One can work off-line 			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600" dirty="0" smtClean="0">
                <a:latin typeface="+mj-lt"/>
              </a:rPr>
              <a:t> on client</a:t>
            </a: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It’s faster				Native code, 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600" dirty="0" smtClean="0">
                <a:latin typeface="+mj-lt"/>
              </a:rPr>
              <a:t> on client</a:t>
            </a: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</a:t>
            </a:r>
            <a:r>
              <a:rPr lang="en-US" sz="1600" dirty="0">
                <a:latin typeface="+mj-lt"/>
              </a:rPr>
              <a:t>A</a:t>
            </a:r>
            <a:r>
              <a:rPr lang="en-US" sz="1600" dirty="0" smtClean="0">
                <a:latin typeface="+mj-lt"/>
              </a:rPr>
              <a:t>ccess to all resources			Native code, 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600" dirty="0" smtClean="0">
                <a:latin typeface="+mj-lt"/>
              </a:rPr>
              <a:t> on client</a:t>
            </a:r>
          </a:p>
          <a:p>
            <a:pPr marL="914400" lvl="2" indent="0">
              <a:lnSpc>
                <a:spcPct val="90000"/>
              </a:lnSpc>
            </a:pPr>
            <a:r>
              <a:rPr lang="en-US" sz="1600" dirty="0" smtClean="0">
                <a:latin typeface="+mj-lt"/>
              </a:rPr>
              <a:t>+ One can create self contained “apps”		Native code, </a:t>
            </a:r>
            <a:r>
              <a:rPr lang="en-US" sz="1600" dirty="0" smtClean="0">
                <a:solidFill>
                  <a:srgbClr val="B2B2B2"/>
                </a:solidFill>
                <a:latin typeface="+mj-lt"/>
              </a:rPr>
              <a:t>LS</a:t>
            </a:r>
            <a:r>
              <a:rPr lang="en-US" sz="1600" dirty="0" smtClean="0">
                <a:latin typeface="+mj-lt"/>
              </a:rPr>
              <a:t> on client, </a:t>
            </a:r>
            <a:r>
              <a:rPr lang="en-US" sz="1600" dirty="0" err="1" smtClean="0">
                <a:latin typeface="+mj-lt"/>
              </a:rPr>
              <a:t>WebView</a:t>
            </a:r>
            <a:endParaRPr lang="en-US" sz="1600" dirty="0" smtClean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81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Implementation Challenges (1)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199"/>
            <a:ext cx="9144000" cy="5491163"/>
          </a:xfrm>
        </p:spPr>
        <p:txBody>
          <a:bodyPr/>
          <a:lstStyle/>
          <a:p>
            <a:pPr marL="914400" lvl="2" indent="0"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 marL="438150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/>
              <a:t>1. Additional </a:t>
            </a:r>
            <a:r>
              <a:rPr lang="en-US" sz="1400" dirty="0">
                <a:solidFill>
                  <a:srgbClr val="FFFF00"/>
                </a:solidFill>
              </a:rPr>
              <a:t>code generators </a:t>
            </a:r>
            <a:r>
              <a:rPr lang="en-US" sz="1400" dirty="0"/>
              <a:t>needed or </a:t>
            </a:r>
            <a:r>
              <a:rPr lang="en-US" sz="1400" dirty="0" smtClean="0"/>
              <a:t>ARM – ARM Thumb, </a:t>
            </a:r>
            <a:r>
              <a:rPr lang="en-US" sz="1400" dirty="0"/>
              <a:t>Thumb2 – 32 &amp; 64 bit versions</a:t>
            </a:r>
            <a:endParaRPr lang="en-US" sz="12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666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4223EF-E05D-49CE-9F0F-9B423346807B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1 Source Solution – Compiled twice for Server &amp; Clients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-5400000">
            <a:off x="954088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-5400000">
            <a:off x="1974850" y="930480"/>
            <a:ext cx="241300" cy="533400"/>
          </a:xfrm>
          <a:prstGeom prst="downArrow">
            <a:avLst>
              <a:gd name="adj1" fmla="val 50000"/>
              <a:gd name="adj2" fmla="val 5526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3138" y="924130"/>
            <a:ext cx="542925" cy="528638"/>
          </a:xfrm>
          <a:prstGeom prst="flowChartMultidocument">
            <a:avLst/>
          </a:prstGeom>
          <a:solidFill>
            <a:srgbClr val="CC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45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>
                <a:solidFill>
                  <a:srgbClr val="000000"/>
                </a:solidFill>
                <a:latin typeface="+mj-lt"/>
              </a:rPr>
              <a:t>.dcl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-5400000">
            <a:off x="1687513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577975" y="930480"/>
            <a:ext cx="542925" cy="527050"/>
          </a:xfrm>
          <a:prstGeom prst="flowChartMultidocument">
            <a:avLst/>
          </a:prstGeom>
          <a:solidFill>
            <a:srgbClr val="99FF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40415" y="954306"/>
            <a:ext cx="70326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App.icl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1033" y="1533730"/>
            <a:ext cx="1221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>
                <a:solidFill>
                  <a:srgbClr val="CCCC00"/>
                </a:solidFill>
                <a:latin typeface="+mj-lt"/>
              </a:rPr>
              <a:t>Clean Sources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61963" y="1006680"/>
            <a:ext cx="452437" cy="450850"/>
          </a:xfrm>
          <a:prstGeom prst="flowChartDocumen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238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App.prj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029200" y="1188232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398713" y="877082"/>
            <a:ext cx="1846262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91088" y="1234270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>
                <a:solidFill>
                  <a:srgbClr val="000000"/>
                </a:solidFill>
                <a:latin typeface="+mj-lt"/>
              </a:rPr>
              <a:t>.</a:t>
            </a:r>
            <a:r>
              <a:rPr kumimoji="0" lang="en-US" dirty="0" err="1">
                <a:solidFill>
                  <a:srgbClr val="000000"/>
                </a:solidFill>
                <a:latin typeface="+mj-lt"/>
              </a:rPr>
              <a:t>abc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-5400000">
            <a:off x="4535488" y="106253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362200" y="877082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Clean </a:t>
            </a:r>
            <a:r>
              <a:rPr kumimoji="0" lang="en-US" dirty="0" smtClean="0">
                <a:latin typeface="+mj-lt"/>
              </a:rPr>
              <a:t>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solidFill>
                <a:srgbClr val="FFFF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Clean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030787" y="1910761"/>
            <a:ext cx="541338" cy="528637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439987" y="1555161"/>
            <a:ext cx="1846263" cy="579437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78387" y="1958386"/>
            <a:ext cx="8778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>
                <a:solidFill>
                  <a:srgbClr val="000000"/>
                </a:solidFill>
                <a:latin typeface="+mj-lt"/>
              </a:rPr>
              <a:t>.obj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439987" y="2250054"/>
            <a:ext cx="1846263" cy="579438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 rot="-5400000" flipH="1" flipV="1">
            <a:off x="4537075" y="13329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-5400000">
            <a:off x="4537075" y="17647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-5400000" flipH="1" flipV="1">
            <a:off x="4537075" y="2045266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11412" y="2250054"/>
            <a:ext cx="1749425" cy="53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Static </a:t>
            </a:r>
            <a:r>
              <a:rPr kumimoji="0" lang="en-US" dirty="0" smtClean="0">
                <a:latin typeface="+mj-lt"/>
              </a:rPr>
              <a:t>Linkers</a:t>
            </a:r>
          </a:p>
          <a:p>
            <a:r>
              <a:rPr kumimoji="0" lang="en-US" dirty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Clean / C 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98425" y="1524998"/>
            <a:ext cx="2238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Code </a:t>
            </a:r>
            <a:r>
              <a:rPr kumimoji="0" lang="en-US" dirty="0" smtClean="0">
                <a:latin typeface="+mj-lt"/>
              </a:rPr>
              <a:t>Generators</a:t>
            </a:r>
          </a:p>
          <a:p>
            <a:r>
              <a:rPr kumimoji="0" lang="en-US" dirty="0">
                <a:solidFill>
                  <a:srgbClr val="FFFF00"/>
                </a:solidFill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6258" y="3431586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2650876" y="293765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66258" y="3399985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latin typeface="+mj-lt"/>
              </a:rPr>
              <a:t>App.exe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</a:t>
            </a: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172698" y="3431585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177680" y="3418234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solidFill>
                  <a:srgbClr val="FFFF00"/>
                </a:solidFill>
                <a:latin typeface="+mj-lt"/>
              </a:rPr>
              <a:t>MacOS</a:t>
            </a:r>
            <a:r>
              <a:rPr kumimoji="0" lang="en-US" dirty="0" smtClean="0"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1672037" y="3444939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677019" y="3431588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3671495" y="295151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 rot="2955668">
            <a:off x="1694910" y="2960754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 rot="-5400000">
            <a:off x="6138648" y="-928557"/>
            <a:ext cx="241300" cy="3813322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8269866" y="762565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8165959" y="809253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 err="1" smtClean="0">
                <a:solidFill>
                  <a:srgbClr val="000000"/>
                </a:solidFill>
                <a:latin typeface="+mj-lt"/>
              </a:rPr>
              <a:t>sapl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AutoShape 33"/>
          <p:cNvSpPr>
            <a:spLocks noChangeArrowheads="1"/>
          </p:cNvSpPr>
          <p:nvPr/>
        </p:nvSpPr>
        <p:spPr bwMode="auto">
          <a:xfrm>
            <a:off x="8420175" y="1368030"/>
            <a:ext cx="188912" cy="2587066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7617549" y="4235147"/>
            <a:ext cx="1794164" cy="2297909"/>
            <a:chOff x="7603981" y="2508540"/>
            <a:chExt cx="1794164" cy="2297909"/>
          </a:xfrm>
        </p:grpSpPr>
        <p:sp>
          <p:nvSpPr>
            <p:cNvPr id="64" name="AutoShape 6"/>
            <p:cNvSpPr>
              <a:spLocks noChangeArrowheads="1"/>
            </p:cNvSpPr>
            <p:nvPr/>
          </p:nvSpPr>
          <p:spPr bwMode="auto">
            <a:xfrm>
              <a:off x="7647720" y="3560195"/>
              <a:ext cx="1407680" cy="1246254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7647719" y="2532504"/>
              <a:ext cx="1463953" cy="566583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7603981" y="2508540"/>
              <a:ext cx="1794164" cy="53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JIT Comp / Link</a:t>
              </a:r>
              <a:endParaRPr kumimoji="0" lang="en-US" dirty="0">
                <a:latin typeface="+mj-lt"/>
              </a:endParaRPr>
            </a:p>
            <a:p>
              <a:r>
                <a:rPr kumimoji="0" lang="en-US" dirty="0" smtClean="0">
                  <a:solidFill>
                    <a:srgbClr val="FFFF00"/>
                  </a:solidFill>
                  <a:latin typeface="+mj-lt"/>
                </a:rPr>
                <a:t>Windows/Linux/Mac</a:t>
              </a:r>
              <a:endParaRPr kumimoji="0" lang="en-US" dirty="0" smtClean="0">
                <a:solidFill>
                  <a:srgbClr val="FF0000"/>
                </a:solidFill>
                <a:latin typeface="+mj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solidFill>
                    <a:srgbClr val="FF0000"/>
                  </a:solidFill>
                  <a:latin typeface="+mj-lt"/>
                </a:rPr>
                <a:t>Clean </a:t>
              </a:r>
              <a:endParaRPr kumimoji="0"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0" name="AutoShape 33"/>
            <p:cNvSpPr>
              <a:spLocks noChangeArrowheads="1"/>
            </p:cNvSpPr>
            <p:nvPr/>
          </p:nvSpPr>
          <p:spPr bwMode="auto">
            <a:xfrm>
              <a:off x="8394202" y="3150594"/>
              <a:ext cx="188912" cy="362185"/>
            </a:xfrm>
            <a:prstGeom prst="downArrow">
              <a:avLst>
                <a:gd name="adj1" fmla="val 50000"/>
                <a:gd name="adj2" fmla="val 57353"/>
              </a:avLst>
            </a:prstGeom>
            <a:solidFill>
              <a:srgbClr val="FF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auto">
            <a:xfrm>
              <a:off x="8057432" y="3597639"/>
              <a:ext cx="542925" cy="527050"/>
            </a:xfrm>
            <a:prstGeom prst="flowChartMultidocumen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7982829" y="3638997"/>
              <a:ext cx="814214" cy="46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Pts val="1600"/>
                <a:buFont typeface="Arial" panose="020B0604020202020204" pitchFamily="34" charset="0"/>
                <a:buChar char=" "/>
              </a:pP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Java</a:t>
              </a:r>
              <a:br>
                <a:rPr kumimoji="0" lang="en-US" dirty="0" smtClean="0">
                  <a:solidFill>
                    <a:srgbClr val="000000"/>
                  </a:solidFill>
                  <a:latin typeface="+mj-lt"/>
                </a:rPr>
              </a:b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script</a:t>
              </a:r>
              <a:endParaRPr kumimoji="0" 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7668579" y="4195051"/>
              <a:ext cx="1332043" cy="40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Html5 Browser</a:t>
              </a:r>
            </a:p>
          </p:txBody>
        </p:sp>
        <p:pic>
          <p:nvPicPr>
            <p:cNvPr id="63" name="Afbeelding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866" y="4436758"/>
              <a:ext cx="643015" cy="333415"/>
            </a:xfrm>
            <a:prstGeom prst="rect">
              <a:avLst/>
            </a:prstGeom>
          </p:spPr>
        </p:pic>
      </p:grpSp>
      <p:cxnSp>
        <p:nvCxnSpPr>
          <p:cNvPr id="33" name="Rechte verbindingslijn 32"/>
          <p:cNvCxnSpPr/>
          <p:nvPr/>
        </p:nvCxnSpPr>
        <p:spPr bwMode="auto">
          <a:xfrm flipV="1">
            <a:off x="166258" y="4073152"/>
            <a:ext cx="8885958" cy="31925"/>
          </a:xfrm>
          <a:prstGeom prst="lin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911" y="2384564"/>
            <a:ext cx="1157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Compile Time</a:t>
            </a:r>
            <a:endParaRPr lang="en-GB" b="1" dirty="0">
              <a:latin typeface="+mj-lt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105592" y="4201646"/>
            <a:ext cx="8675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Run Time</a:t>
            </a:r>
            <a:endParaRPr lang="en-GB" b="1" dirty="0">
              <a:latin typeface="+mj-lt"/>
            </a:endParaRP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7735813" y="3091042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Client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  <p:sp>
        <p:nvSpPr>
          <p:cNvPr id="66" name="Text Box 25"/>
          <p:cNvSpPr txBox="1">
            <a:spLocks noChangeArrowheads="1"/>
          </p:cNvSpPr>
          <p:nvPr/>
        </p:nvSpPr>
        <p:spPr bwMode="auto">
          <a:xfrm>
            <a:off x="2865361" y="2992038"/>
            <a:ext cx="755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Server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083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4223EF-E05D-49CE-9F0F-9B423346807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1 Source Solution – Compiled n-times for Server &amp; Clients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-5400000">
            <a:off x="954088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-5400000">
            <a:off x="1974850" y="930480"/>
            <a:ext cx="241300" cy="533400"/>
          </a:xfrm>
          <a:prstGeom prst="downArrow">
            <a:avLst>
              <a:gd name="adj1" fmla="val 50000"/>
              <a:gd name="adj2" fmla="val 5526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3138" y="924130"/>
            <a:ext cx="542925" cy="528638"/>
          </a:xfrm>
          <a:prstGeom prst="flowChartMultidocument">
            <a:avLst/>
          </a:prstGeom>
          <a:solidFill>
            <a:srgbClr val="CC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45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>
                <a:solidFill>
                  <a:srgbClr val="000000"/>
                </a:solidFill>
                <a:latin typeface="+mj-lt"/>
              </a:rPr>
              <a:t>.dcl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-5400000">
            <a:off x="1687513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577975" y="930480"/>
            <a:ext cx="542925" cy="527050"/>
          </a:xfrm>
          <a:prstGeom prst="flowChartMultidocument">
            <a:avLst/>
          </a:prstGeom>
          <a:solidFill>
            <a:srgbClr val="99FF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40415" y="954306"/>
            <a:ext cx="70326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App.icl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1033" y="1533730"/>
            <a:ext cx="1221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>
                <a:solidFill>
                  <a:srgbClr val="CCCC00"/>
                </a:solidFill>
                <a:latin typeface="+mj-lt"/>
              </a:rPr>
              <a:t>Clean Sources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61963" y="1006680"/>
            <a:ext cx="452437" cy="450850"/>
          </a:xfrm>
          <a:prstGeom prst="flowChartDocumen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238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App.prj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029200" y="1188232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398713" y="877082"/>
            <a:ext cx="1846262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91088" y="1234270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>
                <a:solidFill>
                  <a:srgbClr val="000000"/>
                </a:solidFill>
                <a:latin typeface="+mj-lt"/>
              </a:rPr>
              <a:t>.</a:t>
            </a:r>
            <a:r>
              <a:rPr kumimoji="0" lang="en-US" dirty="0" err="1">
                <a:solidFill>
                  <a:srgbClr val="000000"/>
                </a:solidFill>
                <a:latin typeface="+mj-lt"/>
              </a:rPr>
              <a:t>abc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-5400000">
            <a:off x="4535488" y="106253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362200" y="877082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Clean </a:t>
            </a:r>
            <a:r>
              <a:rPr kumimoji="0" lang="en-US" dirty="0" smtClean="0">
                <a:latin typeface="+mj-lt"/>
              </a:rPr>
              <a:t>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solidFill>
                <a:srgbClr val="FFFF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Clean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030787" y="1910761"/>
            <a:ext cx="541338" cy="528637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439987" y="1555161"/>
            <a:ext cx="1846263" cy="579437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78387" y="1958386"/>
            <a:ext cx="8778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>
                <a:solidFill>
                  <a:srgbClr val="000000"/>
                </a:solidFill>
                <a:latin typeface="+mj-lt"/>
              </a:rPr>
              <a:t>.obj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439987" y="2250054"/>
            <a:ext cx="1846263" cy="579438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 rot="-5400000" flipH="1" flipV="1">
            <a:off x="4537075" y="13329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-5400000">
            <a:off x="4537075" y="17647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-5400000" flipH="1" flipV="1">
            <a:off x="4537075" y="2045266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11412" y="2250054"/>
            <a:ext cx="1749425" cy="53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Static </a:t>
            </a:r>
            <a:r>
              <a:rPr kumimoji="0" lang="en-US" dirty="0" smtClean="0">
                <a:latin typeface="+mj-lt"/>
              </a:rPr>
              <a:t>Linkers</a:t>
            </a:r>
          </a:p>
          <a:p>
            <a:r>
              <a:rPr kumimoji="0" lang="en-US" dirty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Clean / C 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98425" y="1524998"/>
            <a:ext cx="2238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Code </a:t>
            </a:r>
            <a:r>
              <a:rPr kumimoji="0" lang="en-US" dirty="0" smtClean="0">
                <a:latin typeface="+mj-lt"/>
              </a:rPr>
              <a:t>Generators</a:t>
            </a:r>
          </a:p>
          <a:p>
            <a:r>
              <a:rPr kumimoji="0" lang="en-US" dirty="0">
                <a:solidFill>
                  <a:srgbClr val="FFFF00"/>
                </a:solidFill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6258" y="3431586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2650876" y="293765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66258" y="3399985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latin typeface="+mj-lt"/>
              </a:rPr>
              <a:t>App.exe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</a:t>
            </a: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172698" y="3431585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177680" y="3418234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solidFill>
                  <a:srgbClr val="FFFF00"/>
                </a:solidFill>
                <a:latin typeface="+mj-lt"/>
              </a:rPr>
              <a:t>MacOS</a:t>
            </a:r>
            <a:r>
              <a:rPr kumimoji="0" lang="en-US" dirty="0" smtClean="0"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1672037" y="3444939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677019" y="3431588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3671495" y="295151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 rot="2955668">
            <a:off x="1694910" y="2960754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 rot="-5400000">
            <a:off x="6138648" y="-928557"/>
            <a:ext cx="241300" cy="3813322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8269866" y="762565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8165959" y="809253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 err="1" smtClean="0">
                <a:solidFill>
                  <a:srgbClr val="000000"/>
                </a:solidFill>
                <a:latin typeface="+mj-lt"/>
              </a:rPr>
              <a:t>sapl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AutoShape 33"/>
          <p:cNvSpPr>
            <a:spLocks noChangeArrowheads="1"/>
          </p:cNvSpPr>
          <p:nvPr/>
        </p:nvSpPr>
        <p:spPr bwMode="auto">
          <a:xfrm>
            <a:off x="8420175" y="1368030"/>
            <a:ext cx="188912" cy="2587066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7617549" y="4235147"/>
            <a:ext cx="1794164" cy="2297909"/>
            <a:chOff x="7603981" y="2508540"/>
            <a:chExt cx="1794164" cy="2297909"/>
          </a:xfrm>
        </p:grpSpPr>
        <p:sp>
          <p:nvSpPr>
            <p:cNvPr id="64" name="AutoShape 6"/>
            <p:cNvSpPr>
              <a:spLocks noChangeArrowheads="1"/>
            </p:cNvSpPr>
            <p:nvPr/>
          </p:nvSpPr>
          <p:spPr bwMode="auto">
            <a:xfrm>
              <a:off x="7647720" y="3560195"/>
              <a:ext cx="1407680" cy="1246254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7647719" y="2532504"/>
              <a:ext cx="1463953" cy="566583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7603981" y="2508540"/>
              <a:ext cx="1794164" cy="53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JIT Comp / Link</a:t>
              </a:r>
              <a:endParaRPr kumimoji="0" lang="en-US" dirty="0">
                <a:latin typeface="+mj-lt"/>
              </a:endParaRPr>
            </a:p>
            <a:p>
              <a:r>
                <a:rPr kumimoji="0" lang="en-US" dirty="0" smtClean="0">
                  <a:solidFill>
                    <a:srgbClr val="FFFF00"/>
                  </a:solidFill>
                  <a:latin typeface="+mj-lt"/>
                </a:rPr>
                <a:t>Windows/Linux/Mac</a:t>
              </a:r>
              <a:endParaRPr kumimoji="0" lang="en-US" dirty="0" smtClean="0">
                <a:solidFill>
                  <a:srgbClr val="FF0000"/>
                </a:solidFill>
                <a:latin typeface="+mj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solidFill>
                    <a:srgbClr val="FF0000"/>
                  </a:solidFill>
                  <a:latin typeface="+mj-lt"/>
                </a:rPr>
                <a:t>Clean </a:t>
              </a:r>
              <a:endParaRPr kumimoji="0"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0" name="AutoShape 33"/>
            <p:cNvSpPr>
              <a:spLocks noChangeArrowheads="1"/>
            </p:cNvSpPr>
            <p:nvPr/>
          </p:nvSpPr>
          <p:spPr bwMode="auto">
            <a:xfrm>
              <a:off x="8394202" y="3150594"/>
              <a:ext cx="188912" cy="362185"/>
            </a:xfrm>
            <a:prstGeom prst="downArrow">
              <a:avLst>
                <a:gd name="adj1" fmla="val 50000"/>
                <a:gd name="adj2" fmla="val 57353"/>
              </a:avLst>
            </a:prstGeom>
            <a:solidFill>
              <a:srgbClr val="FF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auto">
            <a:xfrm>
              <a:off x="8057432" y="3597639"/>
              <a:ext cx="542925" cy="527050"/>
            </a:xfrm>
            <a:prstGeom prst="flowChartMultidocumen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7982829" y="3638997"/>
              <a:ext cx="814214" cy="46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Pts val="1600"/>
                <a:buFont typeface="Arial" panose="020B0604020202020204" pitchFamily="34" charset="0"/>
                <a:buChar char=" "/>
              </a:pP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Java</a:t>
              </a:r>
              <a:br>
                <a:rPr kumimoji="0" lang="en-US" dirty="0" smtClean="0">
                  <a:solidFill>
                    <a:srgbClr val="000000"/>
                  </a:solidFill>
                  <a:latin typeface="+mj-lt"/>
                </a:rPr>
              </a:b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script</a:t>
              </a:r>
              <a:endParaRPr kumimoji="0" 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7668579" y="4195051"/>
              <a:ext cx="1332043" cy="40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Html5 Browser</a:t>
              </a:r>
            </a:p>
          </p:txBody>
        </p:sp>
        <p:pic>
          <p:nvPicPr>
            <p:cNvPr id="63" name="Afbeelding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866" y="4436758"/>
              <a:ext cx="643015" cy="333415"/>
            </a:xfrm>
            <a:prstGeom prst="rect">
              <a:avLst/>
            </a:prstGeom>
          </p:spPr>
        </p:pic>
      </p:grpSp>
      <p:cxnSp>
        <p:nvCxnSpPr>
          <p:cNvPr id="33" name="Rechte verbindingslijn 32"/>
          <p:cNvCxnSpPr/>
          <p:nvPr/>
        </p:nvCxnSpPr>
        <p:spPr bwMode="auto">
          <a:xfrm flipV="1">
            <a:off x="166258" y="4073152"/>
            <a:ext cx="8885958" cy="31925"/>
          </a:xfrm>
          <a:prstGeom prst="lin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911" y="2384564"/>
            <a:ext cx="1157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Compile Time</a:t>
            </a:r>
            <a:endParaRPr lang="en-GB" b="1" dirty="0">
              <a:latin typeface="+mj-lt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105592" y="4201646"/>
            <a:ext cx="8675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Run Time</a:t>
            </a:r>
            <a:endParaRPr lang="en-GB" b="1" dirty="0">
              <a:latin typeface="+mj-lt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2814867" y="2987704"/>
            <a:ext cx="85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Server &amp;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7735813" y="3091042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Client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auto">
          <a:xfrm>
            <a:off x="4659762" y="3422585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67" name="Text Box 26"/>
          <p:cNvSpPr txBox="1">
            <a:spLocks noChangeArrowheads="1"/>
          </p:cNvSpPr>
          <p:nvPr/>
        </p:nvSpPr>
        <p:spPr bwMode="auto">
          <a:xfrm>
            <a:off x="4627861" y="3406859"/>
            <a:ext cx="1546651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App.apk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Android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Arm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auto">
          <a:xfrm>
            <a:off x="6132970" y="3417969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69" name="Text Box 26"/>
          <p:cNvSpPr txBox="1">
            <a:spLocks noChangeArrowheads="1"/>
          </p:cNvSpPr>
          <p:nvPr/>
        </p:nvSpPr>
        <p:spPr bwMode="auto">
          <a:xfrm>
            <a:off x="6101069" y="3402243"/>
            <a:ext cx="1546651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Raspberry Pi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Arm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0" name="AutoShape 33"/>
          <p:cNvSpPr>
            <a:spLocks noChangeArrowheads="1"/>
          </p:cNvSpPr>
          <p:nvPr/>
        </p:nvSpPr>
        <p:spPr bwMode="auto">
          <a:xfrm rot="19018887">
            <a:off x="4373455" y="2947134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75" name="AutoShape 33"/>
          <p:cNvSpPr>
            <a:spLocks noChangeArrowheads="1"/>
          </p:cNvSpPr>
          <p:nvPr/>
        </p:nvSpPr>
        <p:spPr bwMode="auto">
          <a:xfrm rot="17575940">
            <a:off x="5865137" y="3011786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3103812" y="3170026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Client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39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17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Implementation Challenges 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199"/>
            <a:ext cx="9144000" cy="5491163"/>
          </a:xfrm>
        </p:spPr>
        <p:txBody>
          <a:bodyPr/>
          <a:lstStyle/>
          <a:p>
            <a:pPr marL="914400" lvl="2" indent="0">
              <a:lnSpc>
                <a:spcPct val="90000"/>
              </a:lnSpc>
            </a:pPr>
            <a:endParaRPr lang="en-US" sz="1200" dirty="0">
              <a:latin typeface="+mj-lt"/>
            </a:endParaRPr>
          </a:p>
          <a:p>
            <a:pPr marL="438150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2. Ability to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send over 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any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functions 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closures</a:t>
            </a:r>
            <a:r>
              <a:rPr lang="en-US" sz="1400" dirty="0" smtClean="0">
                <a:latin typeface="+mj-lt"/>
              </a:rPr>
              <a:t>) for remote evaluation at 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any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time </a:t>
            </a:r>
            <a:r>
              <a:rPr lang="en-US" sz="1400" dirty="0" smtClean="0">
                <a:latin typeface="+mj-lt"/>
              </a:rPr>
              <a:t>from / to 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any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platform</a:t>
            </a:r>
          </a:p>
          <a:p>
            <a:pPr marL="438150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Closures can be 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dynamically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constructed</a:t>
            </a:r>
            <a:r>
              <a:rPr lang="en-US" sz="1400" dirty="0" smtClean="0">
                <a:latin typeface="+mj-lt"/>
              </a:rPr>
              <a:t>, *</a:t>
            </a:r>
            <a:r>
              <a:rPr lang="en-US" sz="1400" i="1" dirty="0" smtClean="0">
                <a:latin typeface="+mj-lt"/>
              </a:rPr>
              <a:t>not</a:t>
            </a:r>
            <a:r>
              <a:rPr lang="en-US" sz="1400" dirty="0" smtClean="0">
                <a:latin typeface="+mj-lt"/>
              </a:rPr>
              <a:t>* a simple Remote Procedure Call</a:t>
            </a: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No interpreter / one virtual machine, but 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native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code</a:t>
            </a: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solidFill>
                <a:srgbClr val="FFFF00"/>
              </a:solidFill>
              <a:latin typeface="+mj-lt"/>
            </a:endParaRP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Each platform differ</a:t>
            </a:r>
            <a:r>
              <a:rPr lang="en-US" sz="1400" dirty="0"/>
              <a:t>s</a:t>
            </a:r>
            <a:r>
              <a:rPr lang="en-US" sz="1400" dirty="0" smtClean="0">
                <a:latin typeface="+mj-lt"/>
              </a:rPr>
              <a:t> in code / stack </a:t>
            </a:r>
            <a:r>
              <a:rPr lang="en-US" sz="1400" dirty="0">
                <a:latin typeface="+mj-lt"/>
              </a:rPr>
              <a:t>lay-out / heap </a:t>
            </a:r>
            <a:r>
              <a:rPr lang="en-US" sz="1400" dirty="0" smtClean="0">
                <a:latin typeface="+mj-lt"/>
              </a:rPr>
              <a:t>lay-out / calling conventions </a:t>
            </a: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All platform</a:t>
            </a:r>
            <a:r>
              <a:rPr lang="en-US" sz="1400" dirty="0"/>
              <a:t>s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encoding</a:t>
            </a:r>
            <a:r>
              <a:rPr lang="en-US" sz="1400" dirty="0" smtClean="0">
                <a:latin typeface="+mj-lt"/>
              </a:rPr>
              <a:t> /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decoding of closures </a:t>
            </a:r>
            <a:r>
              <a:rPr lang="en-US" sz="1400" dirty="0" smtClean="0">
                <a:latin typeface="+mj-lt"/>
              </a:rPr>
              <a:t>to a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platform independent symbolic format </a:t>
            </a:r>
            <a:r>
              <a:rPr lang="en-US" sz="1400" dirty="0" smtClean="0">
                <a:latin typeface="+mj-lt"/>
              </a:rPr>
              <a:t>(graph)</a:t>
            </a: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i="1" dirty="0" smtClean="0">
              <a:solidFill>
                <a:srgbClr val="FFFF00"/>
              </a:solidFill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i="1" dirty="0">
                <a:solidFill>
                  <a:srgbClr val="FFFF00"/>
                </a:solidFill>
                <a:latin typeface="+mj-lt"/>
              </a:rPr>
              <a:t>	</a:t>
            </a:r>
            <a:r>
              <a:rPr lang="en-US" sz="1400" i="1" dirty="0" smtClean="0">
                <a:solidFill>
                  <a:srgbClr val="66FF33"/>
                </a:solidFill>
                <a:latin typeface="+mj-lt"/>
              </a:rPr>
              <a:t>Remote Servers can be a</a:t>
            </a:r>
            <a:r>
              <a:rPr lang="en-US" sz="1400" i="1" dirty="0">
                <a:solidFill>
                  <a:srgbClr val="66FF33"/>
                </a:solidFill>
                <a:latin typeface="+mj-lt"/>
              </a:rPr>
              <a:t>s</a:t>
            </a:r>
            <a:r>
              <a:rPr lang="en-US" sz="1400" i="1" dirty="0" smtClean="0">
                <a:solidFill>
                  <a:srgbClr val="66FF33"/>
                </a:solidFill>
                <a:latin typeface="+mj-lt"/>
              </a:rPr>
              <a:t>ked to handle complex requests by sending over closures</a:t>
            </a: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i="1" dirty="0">
              <a:solidFill>
                <a:srgbClr val="FFFF00"/>
              </a:solidFill>
              <a:latin typeface="+mj-lt"/>
            </a:endParaRP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sz="1400" i="1" dirty="0">
                <a:latin typeface="+mj-lt"/>
              </a:rPr>
              <a:t>T</a:t>
            </a:r>
            <a:r>
              <a:rPr lang="en-US" sz="1400" i="1" dirty="0" smtClean="0">
                <a:latin typeface="+mj-lt"/>
              </a:rPr>
              <a:t>a</a:t>
            </a:r>
            <a:r>
              <a:rPr lang="en-US" sz="1400" i="1" dirty="0" smtClean="0"/>
              <a:t>s</a:t>
            </a:r>
            <a:r>
              <a:rPr lang="en-US" sz="1400" i="1" dirty="0" smtClean="0">
                <a:latin typeface="+mj-lt"/>
              </a:rPr>
              <a:t>ks </a:t>
            </a:r>
            <a:r>
              <a:rPr lang="en-US" sz="1400" i="1" dirty="0"/>
              <a:t>s</a:t>
            </a:r>
            <a:r>
              <a:rPr lang="en-US" sz="1400" i="1" dirty="0" smtClean="0">
                <a:latin typeface="+mj-lt"/>
              </a:rPr>
              <a:t>ubscription, load balancing, task value synchronization, SDS synchronization</a:t>
            </a: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endParaRPr lang="en-US" sz="1400" i="1" dirty="0">
              <a:latin typeface="+mj-lt"/>
            </a:endParaRPr>
          </a:p>
          <a:p>
            <a:pPr marL="1200150" lvl="2" indent="-285750">
              <a:lnSpc>
                <a:spcPct val="90000"/>
              </a:lnSpc>
              <a:buFontTx/>
              <a:buChar char="-"/>
            </a:pPr>
            <a:r>
              <a:rPr lang="en-US" sz="1400" i="1" dirty="0" smtClean="0">
                <a:latin typeface="+mj-lt"/>
              </a:rPr>
              <a:t>Allow</a:t>
            </a:r>
            <a:r>
              <a:rPr lang="en-US" sz="1400" i="1" dirty="0" smtClean="0"/>
              <a:t>s elegant </a:t>
            </a:r>
            <a:r>
              <a:rPr lang="en-US" sz="1400" i="1" dirty="0" smtClean="0">
                <a:latin typeface="+mj-lt"/>
              </a:rPr>
              <a:t>implementation</a:t>
            </a:r>
            <a:endParaRPr lang="en-US" sz="1400" i="1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nl-NL" sz="1400" dirty="0">
              <a:latin typeface="+mj-lt"/>
              <a:cs typeface="Arial" panose="020B0604020202020204" pitchFamily="34" charset="0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533400" lvl="1" indent="0">
              <a:lnSpc>
                <a:spcPct val="90000"/>
              </a:lnSpc>
            </a:pPr>
            <a:endParaRPr lang="en-US" sz="12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200" dirty="0" smtClean="0">
              <a:latin typeface="+mj-lt"/>
            </a:endParaRPr>
          </a:p>
        </p:txBody>
      </p:sp>
      <p:sp>
        <p:nvSpPr>
          <p:cNvPr id="2" name="Pijl-rechts 1"/>
          <p:cNvSpPr/>
          <p:nvPr/>
        </p:nvSpPr>
        <p:spPr bwMode="auto">
          <a:xfrm>
            <a:off x="299644" y="4064799"/>
            <a:ext cx="501732" cy="316676"/>
          </a:xfrm>
          <a:prstGeom prst="right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34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18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Tasks Related Implementation Challenges (3)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199"/>
            <a:ext cx="9144000" cy="5491163"/>
          </a:xfrm>
        </p:spPr>
        <p:txBody>
          <a:bodyPr/>
          <a:lstStyle/>
          <a:p>
            <a:pPr marL="914400" lvl="2" indent="0">
              <a:lnSpc>
                <a:spcPct val="90000"/>
              </a:lnSpc>
            </a:pPr>
            <a:r>
              <a:rPr lang="nl-NL" sz="1200" dirty="0" smtClean="0">
                <a:latin typeface="+mj-lt"/>
              </a:rPr>
              <a:t> *</a:t>
            </a:r>
            <a:endParaRPr lang="en-US" sz="1200" dirty="0">
              <a:latin typeface="+mj-lt"/>
            </a:endParaRPr>
          </a:p>
          <a:p>
            <a:pPr marL="438150" indent="-285750">
              <a:lnSpc>
                <a:spcPct val="90000"/>
              </a:lnSpc>
              <a:buFontTx/>
              <a:buChar char="-"/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3. Ability to type-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afely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send over </a:t>
            </a:r>
            <a:r>
              <a:rPr lang="en-US" sz="1400" i="1" u="sng" dirty="0">
                <a:solidFill>
                  <a:srgbClr val="FFFF00"/>
                </a:solidFill>
                <a:latin typeface="+mj-lt"/>
              </a:rPr>
              <a:t>T</a:t>
            </a:r>
            <a:r>
              <a:rPr lang="en-US" sz="1400" i="1" u="sng" dirty="0" smtClean="0">
                <a:solidFill>
                  <a:srgbClr val="FFFF00"/>
                </a:solidFill>
                <a:latin typeface="+mj-lt"/>
              </a:rPr>
              <a:t>asks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for remote evaluation at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any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time </a:t>
            </a:r>
            <a:r>
              <a:rPr lang="en-US" sz="1400" dirty="0" smtClean="0">
                <a:latin typeface="+mj-lt"/>
              </a:rPr>
              <a:t>from / to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any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platform</a:t>
            </a:r>
          </a:p>
          <a:p>
            <a:pPr marL="438150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533400" lvl="1" indent="0">
              <a:lnSpc>
                <a:spcPct val="90000"/>
              </a:lnSpc>
            </a:pPr>
            <a:r>
              <a:rPr lang="en-GB" sz="1400" dirty="0" smtClean="0">
                <a:latin typeface="+mj-lt"/>
                <a:cs typeface="Arial" panose="020B0604020202020204" pitchFamily="34" charset="0"/>
              </a:rPr>
              <a:t>	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RemoteTask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GB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E.a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RTask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smtClean="0">
                <a:solidFill>
                  <a:srgbClr val="FF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a)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TaskName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err="1">
                <a:latin typeface="Arial" panose="020B0604020202020204" pitchFamily="34" charset="0"/>
                <a:cs typeface="Arial" panose="020B0604020202020204" pitchFamily="34" charset="0"/>
              </a:rPr>
              <a:t>TaskId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 </a:t>
            </a:r>
            <a:r>
              <a:rPr lang="en-GB" sz="1400" dirty="0" err="1" smtClean="0">
                <a:solidFill>
                  <a:srgbClr val="66FF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iTask</a:t>
            </a:r>
            <a:r>
              <a:rPr lang="en-GB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pPr marL="533400" lvl="1" indent="0">
              <a:lnSpc>
                <a:spcPct val="90000"/>
              </a:lnSpc>
            </a:pPr>
            <a:endParaRPr lang="en-GB" sz="1400" dirty="0" smtClean="0">
              <a:solidFill>
                <a:srgbClr val="FFFF00"/>
              </a:solidFill>
              <a:latin typeface="+mj-lt"/>
              <a:cs typeface="Arial" panose="020B0604020202020204" pitchFamily="34" charset="0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Clean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ADT to the re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cue: 	adds required dictionaries automatically</a:t>
            </a:r>
          </a:p>
          <a:p>
            <a:pPr marL="152400" indent="0">
              <a:lnSpc>
                <a:spcPct val="90000"/>
              </a:lnSpc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4. One has to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synchronize Tasks Values </a:t>
            </a:r>
            <a:r>
              <a:rPr lang="en-US" sz="1400" dirty="0" smtClean="0">
                <a:latin typeface="+mj-lt"/>
              </a:rPr>
              <a:t>produced by Task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send over for remote evaluation</a:t>
            </a:r>
          </a:p>
          <a:p>
            <a:pPr marL="152400" indent="0">
              <a:lnSpc>
                <a:spcPct val="90000"/>
              </a:lnSpc>
            </a:pPr>
            <a:endParaRPr lang="en-US" sz="1400" i="1" dirty="0" smtClean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Observed on the Sending Server </a:t>
            </a:r>
            <a:endParaRPr lang="en-US" sz="1400" i="1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Sending Server maintain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a copy in an SDS, updated only when the Task Value changes</a:t>
            </a: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400" i="1" dirty="0" smtClean="0">
              <a:solidFill>
                <a:srgbClr val="FFFF00"/>
              </a:solidFill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5. One has to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ynchronize SDS-value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over </a:t>
            </a:r>
            <a:r>
              <a:rPr lang="en-US" sz="1400" i="1" dirty="0" smtClean="0">
                <a:latin typeface="+mj-lt"/>
              </a:rPr>
              <a:t>all</a:t>
            </a:r>
            <a:r>
              <a:rPr lang="en-US" sz="1400" dirty="0" smtClean="0">
                <a:latin typeface="+mj-lt"/>
              </a:rPr>
              <a:t> remote server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having </a:t>
            </a:r>
            <a:r>
              <a:rPr lang="en-US" sz="1400" dirty="0">
                <a:latin typeface="+mj-lt"/>
              </a:rPr>
              <a:t>T</a:t>
            </a:r>
            <a:r>
              <a:rPr lang="en-US" sz="1400" dirty="0" smtClean="0">
                <a:latin typeface="+mj-lt"/>
              </a:rPr>
              <a:t>asks depending on them</a:t>
            </a:r>
          </a:p>
          <a:p>
            <a:pPr marL="152400" indent="0">
              <a:lnSpc>
                <a:spcPct val="90000"/>
              </a:lnSpc>
            </a:pPr>
            <a:endParaRPr lang="en-US" sz="1400" dirty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Distributed versions of 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set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get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update</a:t>
            </a:r>
            <a:r>
              <a:rPr lang="en-US" sz="1400" dirty="0">
                <a:latin typeface="+mj-lt"/>
              </a:rPr>
              <a:t>,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watch</a:t>
            </a:r>
            <a:endParaRPr lang="en-US" sz="1400" dirty="0">
              <a:solidFill>
                <a:srgbClr val="FFFF00"/>
              </a:solidFill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All involved server</a:t>
            </a:r>
            <a:r>
              <a:rPr lang="en-US" sz="1400" dirty="0">
                <a:latin typeface="+mj-lt"/>
              </a:rPr>
              <a:t>s</a:t>
            </a:r>
            <a:r>
              <a:rPr lang="en-US" sz="1400" dirty="0" smtClean="0">
                <a:latin typeface="+mj-lt"/>
              </a:rPr>
              <a:t> maintain a copy of the remote SDS in an </a:t>
            </a:r>
            <a:r>
              <a:rPr lang="en-US" sz="1400" dirty="0"/>
              <a:t>S</a:t>
            </a:r>
            <a:r>
              <a:rPr lang="en-US" sz="1400" dirty="0" smtClean="0">
                <a:latin typeface="+mj-lt"/>
              </a:rPr>
              <a:t>DS</a:t>
            </a: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en-US" sz="1400" dirty="0" smtClean="0">
                <a:latin typeface="+mj-lt"/>
              </a:rPr>
              <a:t>Lean and mean notification to reduce network traffic</a:t>
            </a: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r>
              <a:rPr lang="nl-NL" sz="1400" dirty="0" smtClean="0">
                <a:solidFill>
                  <a:srgbClr val="FFFF00"/>
                </a:solidFill>
                <a:latin typeface="+mj-lt"/>
              </a:rPr>
              <a:t>Asynchronous SDS communication </a:t>
            </a:r>
            <a:r>
              <a:rPr lang="nl-NL" sz="1400" dirty="0" smtClean="0">
                <a:latin typeface="+mj-lt"/>
              </a:rPr>
              <a:t>needed, getting complex for parametric lenses (Haye Bohm)</a:t>
            </a:r>
            <a:endParaRPr lang="en-US" sz="1400" dirty="0">
              <a:latin typeface="+mj-lt"/>
            </a:endParaRPr>
          </a:p>
          <a:p>
            <a:pPr marL="533400" lvl="1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buFontTx/>
              <a:buChar char="-"/>
            </a:pPr>
            <a:endParaRPr lang="en-US" sz="1400" dirty="0">
              <a:latin typeface="+mj-lt"/>
            </a:endParaRPr>
          </a:p>
          <a:p>
            <a:pPr marL="533400" lvl="1" indent="0">
              <a:lnSpc>
                <a:spcPct val="90000"/>
              </a:lnSpc>
            </a:pPr>
            <a:endParaRPr lang="en-US" sz="12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200" dirty="0" smtClean="0">
              <a:latin typeface="+mj-lt"/>
            </a:endParaRPr>
          </a:p>
        </p:txBody>
      </p:sp>
      <p:sp>
        <p:nvSpPr>
          <p:cNvPr id="2" name="Pijl-rechts 1"/>
          <p:cNvSpPr/>
          <p:nvPr/>
        </p:nvSpPr>
        <p:spPr bwMode="auto">
          <a:xfrm rot="16200000">
            <a:off x="5862452" y="2050472"/>
            <a:ext cx="257299" cy="178130"/>
          </a:xfrm>
          <a:prstGeom prst="rightArrow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en-GB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7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7149F5-09AF-4329-8AAA-4D7B91D069D2}" type="slidenum">
              <a:rPr lang="en-US" smtClean="0">
                <a:cs typeface="Arial" charset="0"/>
              </a:rPr>
              <a:pPr/>
              <a:t>19</a:t>
            </a:fld>
            <a:endParaRPr lang="en-US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909175" cy="5638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rgbClr val="99FF99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solidFill>
                <a:srgbClr val="99FF99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Introduction to Task Oriented Programming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err="1" smtClean="0">
                <a:latin typeface="Comic Sans MS" pitchFamily="66" charset="0"/>
              </a:rPr>
              <a:t>iTask</a:t>
            </a:r>
            <a:r>
              <a:rPr lang="en-US" sz="1600" dirty="0" smtClean="0">
                <a:latin typeface="Comic Sans MS" pitchFamily="66" charset="0"/>
              </a:rPr>
              <a:t> Overview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Task Values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Editors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Task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Sequential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Parallel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Shared Data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Current Research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Semantics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Conclusions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517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47149F5-09AF-4329-8AAA-4D7B91D069D2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Overview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909175" cy="5638800"/>
          </a:xfrm>
        </p:spPr>
        <p:txBody>
          <a:bodyPr/>
          <a:lstStyle/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 smtClean="0">
              <a:solidFill>
                <a:srgbClr val="99FF99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solidFill>
                <a:srgbClr val="99FF99"/>
              </a:solidFill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Introduction to Task Oriented Programming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err="1" smtClean="0">
                <a:latin typeface="Comic Sans MS" pitchFamily="66" charset="0"/>
              </a:rPr>
              <a:t>iTask</a:t>
            </a:r>
            <a:r>
              <a:rPr lang="en-US" sz="1600" dirty="0" smtClean="0">
                <a:latin typeface="Comic Sans MS" pitchFamily="66" charset="0"/>
              </a:rPr>
              <a:t> Overview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Task Values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Editors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Task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Sequential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3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Parallel </a:t>
            </a:r>
            <a:r>
              <a:rPr lang="en-US" sz="1600" dirty="0" err="1" smtClean="0">
                <a:latin typeface="Comic Sans MS" pitchFamily="66" charset="0"/>
              </a:rPr>
              <a:t>Combinators</a:t>
            </a: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Shared Data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Current Research </a:t>
            </a: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>
              <a:solidFill>
                <a:srgbClr val="FFFF00"/>
              </a:solidFill>
              <a:latin typeface="Comic Sans MS" pitchFamily="66" charset="0"/>
            </a:endParaRPr>
          </a:p>
          <a:p>
            <a:pPr lvl="2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Semantics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endParaRPr lang="en-US" sz="1600" dirty="0" smtClean="0">
              <a:latin typeface="Comic Sans MS" pitchFamily="66" charset="0"/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1600" dirty="0" smtClean="0">
                <a:latin typeface="Comic Sans MS" pitchFamily="66" charset="0"/>
              </a:rPr>
              <a:t>Conclusions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81739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19150"/>
          </a:xfrm>
        </p:spPr>
        <p:txBody>
          <a:bodyPr tIns="32803"/>
          <a:lstStyle/>
          <a:p>
            <a:pPr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FF00"/>
                </a:solidFill>
              </a:rPr>
              <a:t>What is the Semantics of an </a:t>
            </a:r>
            <a:r>
              <a:rPr lang="en-US" i="1" dirty="0" err="1" smtClean="0">
                <a:solidFill>
                  <a:srgbClr val="FFFF00"/>
                </a:solidFill>
              </a:rPr>
              <a:t>iTasks</a:t>
            </a:r>
            <a:r>
              <a:rPr lang="en-US" i="1" dirty="0" smtClean="0">
                <a:solidFill>
                  <a:srgbClr val="FFFF00"/>
                </a:solidFill>
              </a:rPr>
              <a:t> application ?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9144000" cy="562927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What it the precise meaning of if I define an </a:t>
            </a:r>
            <a:r>
              <a:rPr lang="en-GB" sz="1400" dirty="0" err="1" smtClean="0">
                <a:latin typeface="+mj-lt"/>
              </a:rPr>
              <a:t>iTasks</a:t>
            </a:r>
            <a:r>
              <a:rPr lang="en-GB" sz="1400" dirty="0" smtClean="0">
                <a:latin typeface="+mj-lt"/>
              </a:rPr>
              <a:t> application?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NL" sz="1400" dirty="0" err="1" smtClean="0">
                <a:latin typeface="+mj-lt"/>
              </a:rPr>
              <a:t>Can</a:t>
            </a:r>
            <a:r>
              <a:rPr lang="nl-NL" sz="1400" dirty="0" smtClean="0">
                <a:latin typeface="+mj-lt"/>
              </a:rPr>
              <a:t> I </a:t>
            </a:r>
            <a:r>
              <a:rPr lang="nl-NL" sz="1400" dirty="0" err="1" smtClean="0">
                <a:latin typeface="+mj-lt"/>
              </a:rPr>
              <a:t>reason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about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an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iTasks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application</a:t>
            </a:r>
            <a:r>
              <a:rPr lang="nl-NL" sz="1400" dirty="0" smtClean="0">
                <a:latin typeface="+mj-lt"/>
              </a:rPr>
              <a:t> 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nl-NL" sz="1400" dirty="0">
              <a:latin typeface="+mj-lt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is the expression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(s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-||-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t) </a:t>
            </a:r>
            <a:r>
              <a:rPr lang="en-GB" sz="1400" dirty="0" smtClean="0">
                <a:latin typeface="+mj-lt"/>
              </a:rPr>
              <a:t>equivalent </a:t>
            </a:r>
            <a:r>
              <a:rPr lang="en-GB" sz="1400" dirty="0">
                <a:latin typeface="+mj-lt"/>
              </a:rPr>
              <a:t>to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(t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-||-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s) </a:t>
            </a:r>
            <a:r>
              <a:rPr lang="en-GB" sz="1400" dirty="0" smtClean="0">
                <a:latin typeface="+mj-lt"/>
              </a:rPr>
              <a:t>?</a:t>
            </a:r>
            <a:endParaRPr lang="en-GB" sz="1400" dirty="0">
              <a:latin typeface="+mj-lt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is the expression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(s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-&amp;&amp;-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t) </a:t>
            </a:r>
            <a:r>
              <a:rPr lang="en-GB" sz="1400" dirty="0">
                <a:latin typeface="+mj-lt"/>
              </a:rPr>
              <a:t>equivalent to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(t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-&amp;&amp;-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s) @ (\(</a:t>
            </a:r>
            <a:r>
              <a:rPr lang="en-GB" sz="1400" dirty="0" err="1" smtClean="0">
                <a:solidFill>
                  <a:srgbClr val="FFFF00"/>
                </a:solidFill>
                <a:latin typeface="+mj-lt"/>
              </a:rPr>
              <a:t>t,s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) </a:t>
            </a:r>
            <a:r>
              <a:rPr lang="en-US" sz="1400" b="1" dirty="0" smtClean="0">
                <a:solidFill>
                  <a:srgbClr val="FFFF00"/>
                </a:solidFill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 (</a:t>
            </a:r>
            <a:r>
              <a:rPr lang="en-GB" sz="1400" dirty="0" err="1" smtClean="0">
                <a:solidFill>
                  <a:srgbClr val="FFFF00"/>
                </a:solidFill>
                <a:latin typeface="+mj-lt"/>
              </a:rPr>
              <a:t>s,t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) ) </a:t>
            </a:r>
            <a:r>
              <a:rPr lang="en-GB" sz="1400" dirty="0" smtClean="0">
                <a:latin typeface="+mj-lt"/>
              </a:rPr>
              <a:t>?</a:t>
            </a:r>
            <a:endParaRPr lang="en-GB" sz="1400" dirty="0">
              <a:latin typeface="+mj-lt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what is the value of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(return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0 -||- return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42) </a:t>
            </a:r>
            <a:r>
              <a:rPr lang="en-GB" sz="1400" dirty="0">
                <a:latin typeface="+mj-lt"/>
              </a:rPr>
              <a:t>?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is it possible to edit a value if one of the editors is </a:t>
            </a:r>
            <a:r>
              <a:rPr lang="en-GB" sz="1400" dirty="0" smtClean="0">
                <a:latin typeface="+mj-lt"/>
              </a:rPr>
              <a:t>done in  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	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	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(task2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= </a:t>
            </a:r>
            <a:r>
              <a:rPr lang="en-GB" sz="1400" dirty="0" err="1" smtClean="0">
                <a:solidFill>
                  <a:srgbClr val="FFFF00"/>
                </a:solidFill>
                <a:latin typeface="+mj-lt"/>
              </a:rPr>
              <a:t>updateInformation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"e1"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[] 1)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-&amp;&amp;-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(</a:t>
            </a:r>
            <a:r>
              <a:rPr lang="en-GB" sz="1400" smtClean="0">
                <a:solidFill>
                  <a:srgbClr val="FFFF00"/>
                </a:solidFill>
                <a:latin typeface="+mj-lt"/>
              </a:rPr>
              <a:t>updateInformation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GB" sz="1400" dirty="0">
                <a:solidFill>
                  <a:srgbClr val="FFFF00"/>
                </a:solidFill>
                <a:latin typeface="+mj-lt"/>
              </a:rPr>
              <a:t>"e2" </a:t>
            </a:r>
            <a:r>
              <a:rPr lang="en-GB" sz="1400" dirty="0" smtClean="0">
                <a:solidFill>
                  <a:srgbClr val="FFFF00"/>
                </a:solidFill>
                <a:latin typeface="+mj-lt"/>
              </a:rPr>
              <a:t>[] "a“)</a:t>
            </a:r>
            <a:endParaRPr lang="en-GB" sz="1400" dirty="0">
              <a:solidFill>
                <a:srgbClr val="FFFF00"/>
              </a:solidFill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nl-NL" sz="1400" dirty="0" smtClean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NL" sz="1400" dirty="0" err="1" smtClean="0">
                <a:latin typeface="+mj-lt"/>
              </a:rPr>
              <a:t>What</a:t>
            </a:r>
            <a:r>
              <a:rPr lang="nl-NL" sz="1400" dirty="0" smtClean="0">
                <a:latin typeface="+mj-lt"/>
              </a:rPr>
              <a:t> is </a:t>
            </a:r>
            <a:r>
              <a:rPr lang="nl-NL" sz="1400" dirty="0" err="1" smtClean="0">
                <a:latin typeface="+mj-lt"/>
              </a:rPr>
              <a:t>the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final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result</a:t>
            </a:r>
            <a:r>
              <a:rPr lang="nl-NL" sz="1400" dirty="0" smtClean="0">
                <a:latin typeface="+mj-lt"/>
              </a:rPr>
              <a:t> of a </a:t>
            </a:r>
            <a:r>
              <a:rPr lang="nl-NL" sz="1400" dirty="0" err="1" smtClean="0">
                <a:latin typeface="+mj-lt"/>
              </a:rPr>
              <a:t>specific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iTask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application</a:t>
            </a:r>
            <a:r>
              <a:rPr lang="nl-NL" sz="1400" dirty="0" smtClean="0">
                <a:latin typeface="+mj-lt"/>
              </a:rPr>
              <a:t> ?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nl-NL" sz="1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NL" sz="1400" dirty="0" smtClean="0">
                <a:latin typeface="+mj-lt"/>
              </a:rPr>
              <a:t>Will a </a:t>
            </a:r>
            <a:r>
              <a:rPr lang="nl-NL" sz="1400" dirty="0" err="1" smtClean="0">
                <a:latin typeface="+mj-lt"/>
              </a:rPr>
              <a:t>certain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task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be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executed</a:t>
            </a:r>
            <a:r>
              <a:rPr lang="nl-NL" sz="1400" dirty="0" smtClean="0">
                <a:latin typeface="+mj-lt"/>
              </a:rPr>
              <a:t> in </a:t>
            </a:r>
            <a:r>
              <a:rPr lang="nl-NL" sz="1400" dirty="0" err="1" smtClean="0">
                <a:latin typeface="+mj-lt"/>
              </a:rPr>
              <a:t>all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possible</a:t>
            </a:r>
            <a:r>
              <a:rPr lang="nl-NL" sz="1400" dirty="0" smtClean="0">
                <a:latin typeface="+mj-lt"/>
              </a:rPr>
              <a:t> scenario’s 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nl-NL" sz="1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NL" sz="1400" dirty="0" smtClean="0">
                <a:latin typeface="+mj-lt"/>
              </a:rPr>
              <a:t>Will </a:t>
            </a:r>
            <a:r>
              <a:rPr lang="nl-NL" sz="1400" dirty="0" err="1" smtClean="0">
                <a:latin typeface="+mj-lt"/>
              </a:rPr>
              <a:t>it</a:t>
            </a:r>
            <a:r>
              <a:rPr lang="nl-NL" sz="1400" dirty="0" smtClean="0">
                <a:latin typeface="+mj-lt"/>
              </a:rPr>
              <a:t> produce </a:t>
            </a:r>
            <a:r>
              <a:rPr lang="nl-NL" sz="1400" dirty="0" err="1" smtClean="0">
                <a:latin typeface="+mj-lt"/>
              </a:rPr>
              <a:t>the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task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value</a:t>
            </a:r>
            <a:r>
              <a:rPr lang="nl-NL" sz="1400" dirty="0" smtClean="0">
                <a:latin typeface="+mj-lt"/>
              </a:rPr>
              <a:t> I </a:t>
            </a:r>
            <a:r>
              <a:rPr lang="nl-NL" sz="1400" dirty="0" err="1" smtClean="0">
                <a:latin typeface="+mj-lt"/>
              </a:rPr>
              <a:t>am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expecting</a:t>
            </a:r>
            <a:r>
              <a:rPr lang="nl-NL" sz="1400" dirty="0" smtClean="0">
                <a:latin typeface="+mj-lt"/>
              </a:rPr>
              <a:t> ? </a:t>
            </a:r>
            <a:endParaRPr lang="en-GB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</p:txBody>
      </p:sp>
      <p:sp>
        <p:nvSpPr>
          <p:cNvPr id="9933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DDE6C84A-4E44-4872-8A8D-7F0E3277203A}" type="slidenum">
              <a:rPr lang="en-US" smtClean="0">
                <a:cs typeface="Arial" charset="0"/>
              </a:rPr>
              <a:pPr/>
              <a:t>20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46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19150"/>
          </a:xfrm>
        </p:spPr>
        <p:txBody>
          <a:bodyPr tIns="32803"/>
          <a:lstStyle/>
          <a:p>
            <a:pPr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FF00"/>
                </a:solidFill>
              </a:rPr>
              <a:t>Editors and task </a:t>
            </a:r>
            <a:r>
              <a:rPr lang="en-US" i="1" dirty="0" err="1" smtClean="0">
                <a:solidFill>
                  <a:srgbClr val="FFFF00"/>
                </a:solidFill>
              </a:rPr>
              <a:t>combinators</a:t>
            </a:r>
            <a:r>
              <a:rPr lang="en-US" i="1" dirty="0" smtClean="0">
                <a:solidFill>
                  <a:srgbClr val="FFFF00"/>
                </a:solidFill>
              </a:rPr>
              <a:t> do many things …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9144000" cy="562927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400" dirty="0" err="1" smtClean="0">
                <a:latin typeface="+mj-lt"/>
              </a:rPr>
              <a:t>iTask</a:t>
            </a:r>
            <a:r>
              <a:rPr lang="en-GB" sz="1400" dirty="0" smtClean="0">
                <a:latin typeface="+mj-lt"/>
              </a:rPr>
              <a:t> has to handle complex situations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s</a:t>
            </a:r>
            <a:r>
              <a:rPr lang="en-GB" sz="1400" dirty="0" smtClean="0">
                <a:latin typeface="+mj-lt"/>
              </a:rPr>
              <a:t>ynchronize state in editors / tasks with their view in the browsers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produce proper </a:t>
            </a:r>
            <a:r>
              <a:rPr lang="en-GB" sz="1400" dirty="0" err="1" smtClean="0">
                <a:latin typeface="+mj-lt"/>
              </a:rPr>
              <a:t>javascript</a:t>
            </a:r>
            <a:r>
              <a:rPr lang="en-GB" sz="1400" dirty="0" smtClean="0">
                <a:latin typeface="+mj-lt"/>
              </a:rPr>
              <a:t> code + html-code </a:t>
            </a:r>
            <a:r>
              <a:rPr lang="en-GB" sz="1400" dirty="0">
                <a:latin typeface="+mj-lt"/>
              </a:rPr>
              <a:t>for the </a:t>
            </a:r>
            <a:r>
              <a:rPr lang="en-GB" sz="1400" dirty="0" smtClean="0">
                <a:latin typeface="+mj-lt"/>
              </a:rPr>
              <a:t>browser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handle </a:t>
            </a:r>
            <a:r>
              <a:rPr lang="en-GB" sz="1400" dirty="0">
                <a:latin typeface="+mj-lt"/>
              </a:rPr>
              <a:t>inputs from the web, update </a:t>
            </a:r>
            <a:r>
              <a:rPr lang="en-GB" sz="1400" dirty="0" smtClean="0">
                <a:latin typeface="+mj-lt"/>
              </a:rPr>
              <a:t>task administration on server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nl-NL" sz="1400" dirty="0" err="1">
                <a:latin typeface="+mj-lt"/>
              </a:rPr>
              <a:t>g</a:t>
            </a:r>
            <a:r>
              <a:rPr lang="nl-NL" sz="1400" dirty="0" err="1" smtClean="0">
                <a:latin typeface="+mj-lt"/>
              </a:rPr>
              <a:t>enerate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efficient</a:t>
            </a:r>
            <a:r>
              <a:rPr lang="nl-NL" sz="1400" dirty="0" smtClean="0">
                <a:latin typeface="+mj-lt"/>
              </a:rPr>
              <a:t> updates of </a:t>
            </a:r>
            <a:r>
              <a:rPr lang="nl-NL" sz="1400" dirty="0" err="1" smtClean="0">
                <a:latin typeface="+mj-lt"/>
              </a:rPr>
              <a:t>the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corresponding</a:t>
            </a:r>
            <a:r>
              <a:rPr lang="nl-NL" sz="1400" dirty="0" smtClean="0">
                <a:latin typeface="+mj-lt"/>
              </a:rPr>
              <a:t> views in </a:t>
            </a:r>
            <a:r>
              <a:rPr lang="nl-NL" sz="1400" dirty="0" err="1" smtClean="0">
                <a:latin typeface="+mj-lt"/>
              </a:rPr>
              <a:t>the</a:t>
            </a:r>
            <a:r>
              <a:rPr lang="nl-NL" sz="1400" dirty="0" smtClean="0">
                <a:latin typeface="+mj-lt"/>
              </a:rPr>
              <a:t> web browser</a:t>
            </a:r>
            <a:endParaRPr lang="en-GB" sz="1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latin typeface="+mj-lt"/>
              </a:rPr>
              <a:t>interface </a:t>
            </a:r>
            <a:r>
              <a:rPr lang="en-GB" sz="1400" dirty="0" smtClean="0">
                <a:latin typeface="+mj-lt"/>
              </a:rPr>
              <a:t>and synchronize with </a:t>
            </a:r>
            <a:r>
              <a:rPr lang="en-GB" sz="1400" dirty="0">
                <a:latin typeface="+mj-lt"/>
              </a:rPr>
              <a:t>files and databases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handle input &amp; output of multiple users and systems</a:t>
            </a:r>
            <a:endParaRPr lang="en-GB" sz="1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handle client/server communication &amp; synchronisation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nl-NL" sz="1400" dirty="0" smtClean="0">
                <a:latin typeface="+mj-lt"/>
              </a:rPr>
              <a:t>handle </a:t>
            </a:r>
            <a:r>
              <a:rPr lang="nl-NL" sz="1400" dirty="0" err="1" smtClean="0">
                <a:latin typeface="+mj-lt"/>
              </a:rPr>
              <a:t>distributed</a:t>
            </a:r>
            <a:r>
              <a:rPr lang="nl-NL" sz="1400" dirty="0" smtClean="0">
                <a:latin typeface="+mj-lt"/>
              </a:rPr>
              <a:t> node servers / </a:t>
            </a:r>
            <a:r>
              <a:rPr lang="nl-NL" sz="1400" dirty="0" err="1" smtClean="0">
                <a:latin typeface="+mj-lt"/>
              </a:rPr>
              <a:t>clients</a:t>
            </a:r>
            <a:endParaRPr lang="nl-NL" sz="1400" dirty="0" smtClean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nl-NL" sz="1400" dirty="0">
                <a:latin typeface="+mj-lt"/>
              </a:rPr>
              <a:t>h</a:t>
            </a:r>
            <a:r>
              <a:rPr lang="nl-NL" sz="1400" dirty="0" smtClean="0">
                <a:latin typeface="+mj-lt"/>
              </a:rPr>
              <a:t>andle failure </a:t>
            </a:r>
            <a:r>
              <a:rPr lang="nl-NL" sz="1400" dirty="0" err="1" smtClean="0">
                <a:latin typeface="+mj-lt"/>
              </a:rPr>
              <a:t>and</a:t>
            </a:r>
            <a:r>
              <a:rPr lang="nl-NL" sz="1400" dirty="0" smtClean="0">
                <a:latin typeface="+mj-lt"/>
              </a:rPr>
              <a:t> recovery of </a:t>
            </a:r>
            <a:r>
              <a:rPr lang="nl-NL" sz="1400" dirty="0" err="1" smtClean="0">
                <a:latin typeface="+mj-lt"/>
              </a:rPr>
              <a:t>the</a:t>
            </a:r>
            <a:r>
              <a:rPr lang="nl-NL" sz="1400" dirty="0" smtClean="0">
                <a:latin typeface="+mj-lt"/>
              </a:rPr>
              <a:t> </a:t>
            </a:r>
            <a:r>
              <a:rPr lang="nl-NL" sz="1400" dirty="0" err="1" smtClean="0">
                <a:latin typeface="+mj-lt"/>
              </a:rPr>
              <a:t>devices</a:t>
            </a:r>
            <a:r>
              <a:rPr lang="nl-NL" sz="1400" dirty="0" smtClean="0">
                <a:latin typeface="+mj-lt"/>
              </a:rPr>
              <a:t> / </a:t>
            </a:r>
            <a:r>
              <a:rPr lang="nl-NL" sz="1400" dirty="0" err="1" smtClean="0">
                <a:latin typeface="+mj-lt"/>
              </a:rPr>
              <a:t>clients</a:t>
            </a:r>
            <a:r>
              <a:rPr lang="nl-NL" sz="1400" dirty="0" smtClean="0">
                <a:latin typeface="+mj-lt"/>
              </a:rPr>
              <a:t> / servers</a:t>
            </a:r>
            <a:endParaRPr lang="en-GB" sz="1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GB" sz="1400" dirty="0" smtClean="0">
                <a:latin typeface="+mj-lt"/>
              </a:rPr>
              <a:t>..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nl-NL" sz="14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GB" sz="1400" dirty="0" err="1">
                <a:latin typeface="+mj-lt"/>
              </a:rPr>
              <a:t>iTask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is a actually a distributed, platform independent, Operating System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/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controlling processes with complicated interactions</a:t>
            </a:r>
            <a:endParaRPr lang="en-GB" sz="1400" dirty="0">
              <a:latin typeface="+mj-lt"/>
            </a:endParaRPr>
          </a:p>
          <a:p>
            <a:pPr lvl="2">
              <a:buFont typeface="Arial" panose="020B0604020202020204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</p:txBody>
      </p:sp>
      <p:sp>
        <p:nvSpPr>
          <p:cNvPr id="9933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DDE6C84A-4E44-4872-8A8D-7F0E3277203A}" type="slidenum">
              <a:rPr lang="en-US" smtClean="0">
                <a:cs typeface="Arial" charset="0"/>
              </a:rPr>
              <a:pPr/>
              <a:t>21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1108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19150"/>
          </a:xfrm>
        </p:spPr>
        <p:txBody>
          <a:bodyPr tIns="32803"/>
          <a:lstStyle/>
          <a:p>
            <a:pPr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FF00"/>
                </a:solidFill>
              </a:rPr>
              <a:t>Swiss Army Knife Core </a:t>
            </a:r>
            <a:r>
              <a:rPr lang="en-US" i="1" dirty="0" err="1" smtClean="0">
                <a:solidFill>
                  <a:srgbClr val="FFFF00"/>
                </a:solidFill>
              </a:rPr>
              <a:t>Combinators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78" y="819150"/>
            <a:ext cx="9121422" cy="5942894"/>
          </a:xfrm>
        </p:spPr>
        <p:txBody>
          <a:bodyPr/>
          <a:lstStyle/>
          <a:p>
            <a:pPr marL="76200" indent="0">
              <a:defRPr/>
            </a:pPr>
            <a:r>
              <a:rPr lang="en-US" sz="1400" dirty="0" smtClean="0">
                <a:latin typeface="+mj-lt"/>
              </a:rPr>
              <a:t>One editor:</a:t>
            </a:r>
            <a:endParaRPr lang="en-US" sz="1400" dirty="0">
              <a:latin typeface="+mj-lt"/>
            </a:endParaRPr>
          </a:p>
          <a:p>
            <a:pPr marL="457200" lvl="1" indent="0">
              <a:defRPr/>
            </a:pPr>
            <a:endParaRPr lang="en-US" sz="1400" dirty="0" smtClean="0">
              <a:latin typeface="+mj-lt"/>
            </a:endParaRPr>
          </a:p>
          <a:p>
            <a:pPr marL="457200" lvl="1" indent="0">
              <a:defRPr/>
            </a:pPr>
            <a:r>
              <a:rPr lang="en-GB" sz="1400" dirty="0">
                <a:solidFill>
                  <a:srgbClr val="FFFF00"/>
                </a:solidFill>
                <a:latin typeface="+mj-lt"/>
              </a:rPr>
              <a:t>interact</a:t>
            </a:r>
            <a:r>
              <a:rPr lang="en-GB" sz="1400" dirty="0">
                <a:latin typeface="+mj-lt"/>
              </a:rPr>
              <a:t> :: </a:t>
            </a:r>
            <a:r>
              <a:rPr lang="en-GB" sz="1400" dirty="0" smtClean="0">
                <a:latin typeface="+mj-lt"/>
              </a:rPr>
              <a:t>d </a:t>
            </a:r>
            <a:r>
              <a:rPr lang="en-GB" sz="1400" dirty="0" err="1" smtClean="0">
                <a:latin typeface="+mj-lt"/>
              </a:rPr>
              <a:t>EditMode</a:t>
            </a:r>
            <a:r>
              <a:rPr lang="en-GB" sz="1400" dirty="0" smtClean="0">
                <a:latin typeface="+mj-lt"/>
              </a:rPr>
              <a:t> (</a:t>
            </a:r>
            <a:r>
              <a:rPr lang="en-GB" sz="1400" dirty="0" err="1">
                <a:latin typeface="+mj-lt"/>
              </a:rPr>
              <a:t>RWShared</a:t>
            </a:r>
            <a:r>
              <a:rPr lang="en-GB" sz="1400" dirty="0">
                <a:latin typeface="+mj-lt"/>
              </a:rPr>
              <a:t> () r w)</a:t>
            </a:r>
          </a:p>
          <a:p>
            <a:pPr marL="457200" lvl="1" indent="0">
              <a:defRPr/>
            </a:pPr>
            <a:r>
              <a:rPr lang="en-GB" sz="1400" dirty="0">
                <a:latin typeface="+mj-lt"/>
              </a:rPr>
              <a:t>		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r </a:t>
            </a:r>
            <a:r>
              <a:rPr lang="en-US" sz="1400" b="1" dirty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(l, v))                       </a:t>
            </a:r>
            <a:r>
              <a:rPr lang="en-GB" sz="1400" dirty="0" smtClean="0">
                <a:latin typeface="+mj-lt"/>
              </a:rPr>
              <a:t>		//</a:t>
            </a:r>
            <a:r>
              <a:rPr lang="en-GB" sz="1400" dirty="0">
                <a:latin typeface="+mj-lt"/>
              </a:rPr>
              <a:t>On </a:t>
            </a:r>
            <a:r>
              <a:rPr lang="en-GB" sz="1400" dirty="0" err="1">
                <a:latin typeface="+mj-lt"/>
              </a:rPr>
              <a:t>init</a:t>
            </a:r>
            <a:endParaRPr lang="en-GB" sz="1400" dirty="0">
              <a:latin typeface="+mj-lt"/>
            </a:endParaRPr>
          </a:p>
          <a:p>
            <a:pPr marL="457200" lvl="1" indent="0">
              <a:defRPr/>
            </a:pPr>
            <a:r>
              <a:rPr lang="en-GB" sz="1400" dirty="0">
                <a:latin typeface="+mj-lt"/>
              </a:rPr>
              <a:t>		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v l v </a:t>
            </a:r>
            <a:r>
              <a:rPr lang="en-US" sz="1400" b="1" dirty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(l, v, Maybe (r -&gt; w))) 	</a:t>
            </a:r>
            <a:r>
              <a:rPr lang="en-GB" sz="1400" dirty="0" smtClean="0">
                <a:latin typeface="+mj-lt"/>
              </a:rPr>
              <a:t>	//</a:t>
            </a:r>
            <a:r>
              <a:rPr lang="en-GB" sz="1400" dirty="0">
                <a:latin typeface="+mj-lt"/>
              </a:rPr>
              <a:t>On edit</a:t>
            </a:r>
          </a:p>
          <a:p>
            <a:pPr marL="457200" lvl="1" indent="0">
              <a:defRPr/>
            </a:pPr>
            <a:r>
              <a:rPr lang="en-GB" sz="1400" dirty="0">
                <a:latin typeface="+mj-lt"/>
              </a:rPr>
              <a:t>		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r l v </a:t>
            </a:r>
            <a:r>
              <a:rPr lang="en-US" sz="1400" b="1" dirty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(l, v, Maybe (r -&gt; w)))  	</a:t>
            </a:r>
            <a:r>
              <a:rPr lang="en-GB" sz="1400" dirty="0" smtClean="0">
                <a:latin typeface="+mj-lt"/>
              </a:rPr>
              <a:t>	//</a:t>
            </a:r>
            <a:r>
              <a:rPr lang="en-GB" sz="1400" dirty="0">
                <a:latin typeface="+mj-lt"/>
              </a:rPr>
              <a:t>On refresh</a:t>
            </a:r>
          </a:p>
          <a:p>
            <a:pPr marL="457200" lvl="1" indent="0">
              <a:defRPr/>
            </a:pPr>
            <a:r>
              <a:rPr lang="en-GB" sz="1400" dirty="0">
                <a:latin typeface="+mj-lt"/>
              </a:rPr>
              <a:t>		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Maybe (Editor v)) </a:t>
            </a:r>
            <a:r>
              <a:rPr lang="en-GB" sz="1400" dirty="0" smtClean="0">
                <a:latin typeface="+mj-lt"/>
              </a:rPr>
              <a:t>	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Task (</a:t>
            </a:r>
            <a:r>
              <a:rPr lang="en-GB" sz="1400" dirty="0" err="1">
                <a:latin typeface="+mj-lt"/>
              </a:rPr>
              <a:t>l,v</a:t>
            </a:r>
            <a:r>
              <a:rPr lang="en-GB" sz="1400" dirty="0">
                <a:latin typeface="+mj-lt"/>
              </a:rPr>
              <a:t>) </a:t>
            </a:r>
            <a:r>
              <a:rPr lang="en-GB" sz="1400" dirty="0" smtClean="0">
                <a:latin typeface="+mj-lt"/>
              </a:rPr>
              <a:t>	</a:t>
            </a:r>
          </a:p>
          <a:p>
            <a:pPr marL="457200" lvl="1" indent="0">
              <a:defRPr/>
            </a:pPr>
            <a:r>
              <a:rPr lang="en-GB" sz="1400" dirty="0">
                <a:latin typeface="+mj-lt"/>
              </a:rPr>
              <a:t>	</a:t>
            </a:r>
            <a:r>
              <a:rPr lang="en-GB" sz="1400" dirty="0" smtClean="0">
                <a:latin typeface="+mj-lt"/>
              </a:rPr>
              <a:t>				| </a:t>
            </a:r>
            <a:r>
              <a:rPr lang="en-GB" sz="1400" dirty="0" err="1">
                <a:latin typeface="+mj-lt"/>
              </a:rPr>
              <a:t>toPrompt</a:t>
            </a:r>
            <a:r>
              <a:rPr lang="en-GB" sz="1400" dirty="0">
                <a:latin typeface="+mj-lt"/>
              </a:rPr>
              <a:t> d &amp; </a:t>
            </a:r>
            <a:r>
              <a:rPr lang="en-GB" sz="1400" dirty="0" err="1">
                <a:latin typeface="+mj-lt"/>
              </a:rPr>
              <a:t>iTask</a:t>
            </a:r>
            <a:r>
              <a:rPr lang="en-GB" sz="1400" dirty="0">
                <a:latin typeface="+mj-lt"/>
              </a:rPr>
              <a:t> l &amp; </a:t>
            </a:r>
            <a:r>
              <a:rPr lang="en-GB" sz="1400" dirty="0" err="1">
                <a:latin typeface="+mj-lt"/>
              </a:rPr>
              <a:t>iTask</a:t>
            </a:r>
            <a:r>
              <a:rPr lang="en-GB" sz="1400" dirty="0">
                <a:latin typeface="+mj-lt"/>
              </a:rPr>
              <a:t> r &amp; </a:t>
            </a:r>
            <a:r>
              <a:rPr lang="en-GB" sz="1400" dirty="0" err="1">
                <a:latin typeface="+mj-lt"/>
              </a:rPr>
              <a:t>iTask</a:t>
            </a:r>
            <a:r>
              <a:rPr lang="en-GB" sz="1400" dirty="0">
                <a:latin typeface="+mj-lt"/>
              </a:rPr>
              <a:t> v</a:t>
            </a: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One Sequential </a:t>
            </a:r>
            <a:r>
              <a:rPr lang="en-US" sz="1400" dirty="0" err="1" smtClean="0">
                <a:latin typeface="+mj-lt"/>
              </a:rPr>
              <a:t>Combinator</a:t>
            </a:r>
            <a:r>
              <a:rPr lang="en-US" sz="1400" dirty="0" smtClean="0">
                <a:latin typeface="+mj-lt"/>
              </a:rPr>
              <a:t>: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z="1400" dirty="0">
                <a:solidFill>
                  <a:srgbClr val="FFFF00"/>
                </a:solidFill>
                <a:latin typeface="+mj-lt"/>
              </a:rPr>
              <a:t>step</a:t>
            </a:r>
            <a:r>
              <a:rPr lang="en-GB" sz="1400" dirty="0">
                <a:latin typeface="+mj-lt"/>
              </a:rPr>
              <a:t> :: 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>
                <a:latin typeface="+mj-lt"/>
              </a:rPr>
              <a:t>Task a) ((Maybe a) </a:t>
            </a:r>
            <a:r>
              <a:rPr lang="en-US" sz="1400" b="1" dirty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(Maybe b)) </a:t>
            </a:r>
            <a:endParaRPr lang="en-GB" sz="1400" dirty="0" smtClean="0">
              <a:latin typeface="+mj-lt"/>
            </a:endParaRPr>
          </a:p>
          <a:p>
            <a:pPr marL="1571625" lvl="3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z="1400" dirty="0" smtClean="0">
                <a:latin typeface="+mj-lt"/>
              </a:rPr>
              <a:t>[</a:t>
            </a:r>
            <a:r>
              <a:rPr lang="en-GB" sz="1400" dirty="0" err="1">
                <a:latin typeface="+mj-lt"/>
              </a:rPr>
              <a:t>TaskCont</a:t>
            </a:r>
            <a:r>
              <a:rPr lang="en-GB" sz="1400" dirty="0">
                <a:latin typeface="+mj-lt"/>
              </a:rPr>
              <a:t> a (Task b)] </a:t>
            </a:r>
          </a:p>
          <a:p>
            <a:pPr marL="3438525" lvl="7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Task b </a:t>
            </a:r>
            <a:r>
              <a:rPr lang="en-GB" sz="1400" dirty="0" smtClean="0">
                <a:latin typeface="+mj-lt"/>
              </a:rPr>
              <a:t>	| </a:t>
            </a:r>
            <a:r>
              <a:rPr lang="en-GB" sz="1400" dirty="0">
                <a:latin typeface="+mj-lt"/>
              </a:rPr>
              <a:t>TC a &amp; </a:t>
            </a:r>
            <a:r>
              <a:rPr lang="en-GB" sz="1400" dirty="0" err="1">
                <a:latin typeface="+mj-lt"/>
              </a:rPr>
              <a:t>JSONDecode</a:t>
            </a:r>
            <a:r>
              <a:rPr lang="en-GB" sz="1400" dirty="0">
                <a:latin typeface="+mj-lt"/>
              </a:rPr>
              <a:t>{|*|} a &amp; </a:t>
            </a:r>
            <a:r>
              <a:rPr lang="en-GB" sz="1400" dirty="0" err="1">
                <a:latin typeface="+mj-lt"/>
              </a:rPr>
              <a:t>JSONEncode</a:t>
            </a:r>
            <a:r>
              <a:rPr lang="en-GB" sz="1400" dirty="0">
                <a:latin typeface="+mj-lt"/>
              </a:rPr>
              <a:t>{|*|} a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nl-NL" sz="1400" dirty="0">
              <a:latin typeface="+mj-lt"/>
            </a:endParaRP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nl-NL" sz="1400" dirty="0" err="1" smtClean="0">
                <a:latin typeface="+mj-lt"/>
              </a:rPr>
              <a:t>One</a:t>
            </a:r>
            <a:r>
              <a:rPr lang="nl-NL" sz="1400" dirty="0" smtClean="0">
                <a:latin typeface="+mj-lt"/>
              </a:rPr>
              <a:t> Parallel </a:t>
            </a:r>
            <a:r>
              <a:rPr lang="nl-NL" sz="1400" dirty="0" err="1" smtClean="0">
                <a:latin typeface="+mj-lt"/>
              </a:rPr>
              <a:t>Combinator</a:t>
            </a:r>
            <a:r>
              <a:rPr lang="nl-NL" sz="1400" dirty="0" smtClean="0">
                <a:latin typeface="+mj-lt"/>
              </a:rPr>
              <a:t>: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z="1400" dirty="0">
                <a:solidFill>
                  <a:srgbClr val="FFFF00"/>
                </a:solidFill>
                <a:latin typeface="+mj-lt"/>
              </a:rPr>
              <a:t>parallel</a:t>
            </a:r>
            <a:r>
              <a:rPr lang="en-GB" sz="1400" dirty="0">
                <a:latin typeface="+mj-lt"/>
              </a:rPr>
              <a:t> :: </a:t>
            </a:r>
            <a:r>
              <a:rPr lang="en-GB" sz="1400" dirty="0" smtClean="0">
                <a:latin typeface="+mj-lt"/>
              </a:rPr>
              <a:t>[(</a:t>
            </a:r>
            <a:r>
              <a:rPr lang="en-GB" sz="1400" dirty="0" err="1" smtClean="0">
                <a:latin typeface="+mj-lt"/>
              </a:rPr>
              <a:t>ParallelTaskType,ParallelTask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a)] </a:t>
            </a:r>
            <a:endParaRPr lang="en-GB" sz="1400" dirty="0" smtClean="0">
              <a:latin typeface="+mj-lt"/>
            </a:endParaRPr>
          </a:p>
          <a:p>
            <a:pPr marL="1571625" lvl="3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z="1400" dirty="0" smtClean="0">
                <a:latin typeface="+mj-lt"/>
              </a:rPr>
              <a:t>[</a:t>
            </a:r>
            <a:r>
              <a:rPr lang="en-GB" sz="1400" dirty="0" err="1">
                <a:latin typeface="+mj-lt"/>
              </a:rPr>
              <a:t>TaskCont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[(</a:t>
            </a:r>
            <a:r>
              <a:rPr lang="en-GB" sz="1400" dirty="0" err="1" smtClean="0">
                <a:latin typeface="+mj-lt"/>
              </a:rPr>
              <a:t>TaskTime,TaskValue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a)] </a:t>
            </a:r>
            <a:r>
              <a:rPr lang="en-GB" sz="1400" dirty="0" smtClean="0">
                <a:latin typeface="+mj-lt"/>
              </a:rPr>
              <a:t>(</a:t>
            </a:r>
            <a:r>
              <a:rPr lang="en-GB" sz="1400" dirty="0" err="1" smtClean="0">
                <a:latin typeface="+mj-lt"/>
              </a:rPr>
              <a:t>ParallelTaskType</a:t>
            </a:r>
            <a:r>
              <a:rPr lang="en-GB" sz="1400" dirty="0" smtClean="0">
                <a:latin typeface="+mj-lt"/>
              </a:rPr>
              <a:t>, </a:t>
            </a:r>
            <a:r>
              <a:rPr lang="en-GB" sz="1400" dirty="0" err="1" smtClean="0">
                <a:latin typeface="+mj-lt"/>
              </a:rPr>
              <a:t>ParallelTask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a)] </a:t>
            </a:r>
            <a:endParaRPr lang="en-GB" sz="1400" dirty="0" smtClean="0">
              <a:latin typeface="+mj-lt"/>
            </a:endParaRPr>
          </a:p>
          <a:p>
            <a:pPr marL="3438525" lvl="7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b="1" dirty="0">
                <a:cs typeface="Courier New" pitchFamily="49" charset="0"/>
              </a:rPr>
              <a:t>→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Task </a:t>
            </a:r>
            <a:r>
              <a:rPr lang="en-GB" sz="1400" dirty="0" smtClean="0">
                <a:latin typeface="+mj-lt"/>
              </a:rPr>
              <a:t>[(</a:t>
            </a:r>
            <a:r>
              <a:rPr lang="en-GB" sz="1400" dirty="0" err="1" smtClean="0">
                <a:latin typeface="+mj-lt"/>
              </a:rPr>
              <a:t>TaskTime,TaskValue</a:t>
            </a:r>
            <a:r>
              <a:rPr lang="en-GB" sz="1400" dirty="0" smtClean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a)] </a:t>
            </a:r>
            <a:r>
              <a:rPr lang="en-GB" sz="1400" dirty="0" smtClean="0">
                <a:latin typeface="+mj-lt"/>
              </a:rPr>
              <a:t>	</a:t>
            </a:r>
            <a:endParaRPr lang="en-GB" sz="1400" dirty="0">
              <a:latin typeface="+mj-lt"/>
            </a:endParaRPr>
          </a:p>
          <a:p>
            <a:pPr marL="3602037" lvl="8" indent="0" eaLnBrk="1">
              <a:buClr>
                <a:srgbClr val="0066CC"/>
              </a:buClr>
              <a:buSzPct val="45000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z="1400" dirty="0" smtClean="0">
                <a:latin typeface="+mj-lt"/>
              </a:rPr>
              <a:t>		| </a:t>
            </a:r>
            <a:r>
              <a:rPr lang="en-GB" sz="1400" dirty="0" err="1">
                <a:latin typeface="+mj-lt"/>
              </a:rPr>
              <a:t>iTask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 smtClean="0">
                <a:latin typeface="+mj-lt"/>
              </a:rPr>
              <a:t>a</a:t>
            </a:r>
          </a:p>
          <a:p>
            <a:pPr marL="3895725" lvl="8" indent="-293688" eaLnBrk="1">
              <a:buClr>
                <a:srgbClr val="0066CC"/>
              </a:buClr>
              <a:buSzPct val="45000"/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</p:txBody>
      </p:sp>
      <p:sp>
        <p:nvSpPr>
          <p:cNvPr id="9933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DDE6C84A-4E44-4872-8A8D-7F0E3277203A}" type="slidenum">
              <a:rPr lang="en-US" smtClean="0">
                <a:cs typeface="Arial" charset="0"/>
              </a:rPr>
              <a:pPr/>
              <a:t>22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89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425450" y="0"/>
            <a:ext cx="8228013" cy="819150"/>
          </a:xfrm>
        </p:spPr>
        <p:txBody>
          <a:bodyPr tIns="32803"/>
          <a:lstStyle/>
          <a:p>
            <a:pPr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</a:t>
            </a:r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32544" y="627239"/>
            <a:ext cx="9144000" cy="5925961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 err="1" smtClean="0"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system is quite a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complicated</a:t>
            </a:r>
            <a:r>
              <a:rPr lang="en-US" sz="1400" dirty="0" smtClean="0">
                <a:latin typeface="+mj-lt"/>
              </a:rPr>
              <a:t> system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Tasks are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reactive</a:t>
            </a:r>
            <a:r>
              <a:rPr lang="en-US" sz="1400" dirty="0" smtClean="0">
                <a:latin typeface="+mj-lt"/>
              </a:rPr>
              <a:t> and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observable</a:t>
            </a: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FFFF00"/>
                </a:solidFill>
                <a:latin typeface="+mj-lt"/>
              </a:rPr>
              <a:t>Shared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Data</a:t>
            </a:r>
            <a:r>
              <a:rPr lang="en-US" sz="1400" dirty="0">
                <a:latin typeface="+mj-lt"/>
              </a:rPr>
              <a:t>, automatic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Publish</a:t>
            </a:r>
            <a:r>
              <a:rPr lang="en-US" sz="1400" dirty="0">
                <a:latin typeface="+mj-lt"/>
              </a:rPr>
              <a:t> /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Subscribe</a:t>
            </a:r>
            <a:r>
              <a:rPr lang="en-US" sz="1400" dirty="0">
                <a:latin typeface="+mj-lt"/>
              </a:rPr>
              <a:t> system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Multi-user, distributed, multi platform, client-server architecture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All communication / Storage / Persistence / GUI’s handled automatically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>
              <a:latin typeface="+mj-lt"/>
            </a:endParaRP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Implementation</a:t>
            </a: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>
                <a:latin typeface="+mj-lt"/>
              </a:rPr>
              <a:t>iTasks</a:t>
            </a:r>
            <a:r>
              <a:rPr lang="en-US" sz="1400" dirty="0">
                <a:latin typeface="+mj-lt"/>
              </a:rPr>
              <a:t> is </a:t>
            </a:r>
            <a:r>
              <a:rPr lang="en-US" sz="1400" dirty="0" smtClean="0">
                <a:latin typeface="+mj-lt"/>
              </a:rPr>
              <a:t>a </a:t>
            </a:r>
            <a:r>
              <a:rPr lang="en-US" sz="1400" dirty="0" err="1" smtClean="0">
                <a:solidFill>
                  <a:srgbClr val="FFFF00"/>
                </a:solidFill>
                <a:latin typeface="+mj-lt"/>
              </a:rPr>
              <a:t>shalllowly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Embedded Domain Specific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Language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Embedded</a:t>
            </a:r>
            <a:r>
              <a:rPr lang="en-US" sz="1400" dirty="0" smtClean="0">
                <a:latin typeface="+mj-lt"/>
              </a:rPr>
              <a:t>:  both DSL and host language, 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limited syntax options for DSL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Shallow</a:t>
            </a:r>
            <a:r>
              <a:rPr lang="en-US" sz="1400" dirty="0" smtClean="0">
                <a:latin typeface="+mj-lt"/>
              </a:rPr>
              <a:t> embedding realized by using functions 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other interpretations (e.g. for analysis) difficult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Alternative: deep embedding: Algebraic </a:t>
            </a:r>
            <a:r>
              <a:rPr lang="en-US" sz="1400" dirty="0">
                <a:latin typeface="+mj-lt"/>
              </a:rPr>
              <a:t>D</a:t>
            </a:r>
            <a:r>
              <a:rPr lang="en-US" sz="1400" dirty="0" smtClean="0">
                <a:latin typeface="+mj-lt"/>
              </a:rPr>
              <a:t>ata Types + interpreter(s)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Type restrictions, e.g. all elements of a Tree a has to be of the same type.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i="1" dirty="0" smtClean="0">
                <a:latin typeface="+mj-lt"/>
              </a:rPr>
              <a:t>We need 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Semantics </a:t>
            </a:r>
            <a:r>
              <a:rPr lang="en-US" sz="1400" i="1" dirty="0" smtClean="0">
                <a:latin typeface="+mj-lt"/>
              </a:rPr>
              <a:t>of a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 Simplified Version </a:t>
            </a:r>
            <a:r>
              <a:rPr lang="en-US" sz="1400" i="1" dirty="0" smtClean="0">
                <a:latin typeface="+mj-lt"/>
              </a:rPr>
              <a:t>of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i="1" dirty="0" err="1" smtClean="0">
                <a:solidFill>
                  <a:srgbClr val="FFFF00"/>
                </a:solidFill>
                <a:latin typeface="+mj-lt"/>
              </a:rPr>
              <a:t>iTasks</a:t>
            </a:r>
            <a:r>
              <a:rPr lang="en-US" sz="1400" i="1" dirty="0" smtClean="0">
                <a:solidFill>
                  <a:srgbClr val="FFFF00"/>
                </a:solidFill>
                <a:latin typeface="+mj-lt"/>
              </a:rPr>
              <a:t>.. 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Operational Semantics described in Clean</a:t>
            </a: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Readable</a:t>
            </a:r>
            <a:r>
              <a:rPr lang="en-US" sz="1400" dirty="0" smtClean="0">
                <a:latin typeface="+mj-lt"/>
              </a:rPr>
              <a:t>, type checked, concise </a:t>
            </a:r>
            <a:r>
              <a:rPr lang="en-US" sz="1400" dirty="0">
                <a:latin typeface="+mj-lt"/>
              </a:rPr>
              <a:t>(a couple of pages of code)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Executable</a:t>
            </a:r>
            <a:r>
              <a:rPr lang="en-US" sz="1400" dirty="0" smtClean="0">
                <a:latin typeface="+mj-lt"/>
              </a:rPr>
              <a:t>, one can check and (model based) test its behavior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00CCFF"/>
                </a:solidFill>
                <a:latin typeface="+mj-lt"/>
              </a:rPr>
              <a:t>Blueprint</a:t>
            </a:r>
            <a:r>
              <a:rPr lang="en-US" sz="1400" dirty="0" smtClean="0">
                <a:latin typeface="+mj-lt"/>
              </a:rPr>
              <a:t> for actual implementation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</p:txBody>
      </p:sp>
      <p:sp>
        <p:nvSpPr>
          <p:cNvPr id="9933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DDE6C84A-4E44-4872-8A8D-7F0E3277203A}" type="slidenum">
              <a:rPr lang="en-US" smtClean="0">
                <a:cs typeface="Arial" charset="0"/>
              </a:rPr>
              <a:pPr/>
              <a:t>23</a:t>
            </a:fld>
            <a:endParaRPr lang="en-US" smtClean="0">
              <a:cs typeface="Arial" charset="0"/>
            </a:endParaRPr>
          </a:p>
        </p:txBody>
      </p:sp>
      <p:sp>
        <p:nvSpPr>
          <p:cNvPr id="5" name="Rechthoek 4"/>
          <p:cNvSpPr/>
          <p:nvPr/>
        </p:nvSpPr>
        <p:spPr bwMode="auto">
          <a:xfrm>
            <a:off x="6681815" y="1998133"/>
            <a:ext cx="969413" cy="481382"/>
          </a:xfrm>
          <a:prstGeom prst="rect">
            <a:avLst/>
          </a:prstGeom>
          <a:solidFill>
            <a:srgbClr val="00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50800">
              <a:srgbClr val="0000FF">
                <a:alpha val="75000"/>
              </a:srgbClr>
            </a:glow>
          </a:effectLst>
        </p:spPr>
        <p:txBody>
          <a:bodyPr lIns="36000" tIns="0" rIns="36000" bIns="0" anchor="ctr" anchorCtr="1">
            <a:normAutofit/>
          </a:bodyPr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DSL</a:t>
            </a:r>
          </a:p>
        </p:txBody>
      </p:sp>
      <p:sp>
        <p:nvSpPr>
          <p:cNvPr id="6" name="Rechthoek 5"/>
          <p:cNvSpPr/>
          <p:nvPr/>
        </p:nvSpPr>
        <p:spPr bwMode="auto">
          <a:xfrm>
            <a:off x="6022614" y="2864621"/>
            <a:ext cx="969413" cy="481382"/>
          </a:xfrm>
          <a:prstGeom prst="rect">
            <a:avLst/>
          </a:prstGeom>
          <a:solidFill>
            <a:srgbClr val="00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50800">
              <a:srgbClr val="0000FF">
                <a:alpha val="75000"/>
              </a:srgbClr>
            </a:glow>
          </a:effectLst>
        </p:spPr>
        <p:txBody>
          <a:bodyPr lIns="36000" tIns="0" rIns="36000" bIns="0" anchor="ctr" anchorCtr="1">
            <a:normAutofit/>
          </a:bodyPr>
          <a:lstStyle/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stand alone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7341015" y="2864621"/>
            <a:ext cx="969413" cy="481382"/>
          </a:xfrm>
          <a:prstGeom prst="rect">
            <a:avLst/>
          </a:prstGeom>
          <a:solidFill>
            <a:srgbClr val="00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50800">
              <a:srgbClr val="0000FF">
                <a:alpha val="75000"/>
              </a:srgbClr>
            </a:glow>
          </a:effectLst>
        </p:spPr>
        <p:txBody>
          <a:bodyPr lIns="36000" tIns="0" rIns="36000" bIns="0" anchor="ctr" anchorCtr="1">
            <a:normAutofit/>
          </a:bodyPr>
          <a:lstStyle/>
          <a:p>
            <a:pPr algn="ctr">
              <a:defRPr/>
            </a:pPr>
            <a:r>
              <a:rPr lang="en-GB" sz="1200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embedded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6681815" y="3731109"/>
            <a:ext cx="969413" cy="481382"/>
          </a:xfrm>
          <a:prstGeom prst="rect">
            <a:avLst/>
          </a:prstGeom>
          <a:solidFill>
            <a:srgbClr val="00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50800">
              <a:srgbClr val="0000FF">
                <a:alpha val="75000"/>
              </a:srgbClr>
            </a:glow>
          </a:effectLst>
        </p:spPr>
        <p:txBody>
          <a:bodyPr lIns="36000" tIns="0" rIns="36000" bIns="0" anchor="ctr" anchorCtr="1">
            <a:normAutofit/>
          </a:bodyPr>
          <a:lstStyle/>
          <a:p>
            <a:pPr algn="ctr">
              <a:defRPr/>
            </a:pPr>
            <a:r>
              <a:rPr lang="en-GB" sz="1000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deep embedding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8000216" y="3731109"/>
            <a:ext cx="969413" cy="481382"/>
          </a:xfrm>
          <a:prstGeom prst="rect">
            <a:avLst/>
          </a:prstGeom>
          <a:solidFill>
            <a:srgbClr val="00CCFF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50800">
              <a:srgbClr val="0000FF">
                <a:alpha val="75000"/>
              </a:srgbClr>
            </a:glow>
          </a:effectLst>
        </p:spPr>
        <p:txBody>
          <a:bodyPr lIns="36000" tIns="0" rIns="36000" bIns="0" anchor="ctr" anchorCtr="1">
            <a:normAutofit/>
          </a:bodyPr>
          <a:lstStyle/>
          <a:p>
            <a:pPr algn="ctr">
              <a:defRPr/>
            </a:pPr>
            <a:r>
              <a:rPr lang="en-GB" sz="1000" dirty="0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rPr>
              <a:t>shallow embedding</a:t>
            </a:r>
          </a:p>
        </p:txBody>
      </p:sp>
      <p:cxnSp>
        <p:nvCxnSpPr>
          <p:cNvPr id="10" name="Rechte verbindingslijn met pijl 11"/>
          <p:cNvCxnSpPr>
            <a:cxnSpLocks noChangeShapeType="1"/>
          </p:cNvCxnSpPr>
          <p:nvPr/>
        </p:nvCxnSpPr>
        <p:spPr bwMode="auto">
          <a:xfrm rot="5400000">
            <a:off x="6644007" y="2342415"/>
            <a:ext cx="385239" cy="659107"/>
          </a:xfrm>
          <a:prstGeom prst="curvedConnector3">
            <a:avLst>
              <a:gd name="adj1" fmla="val 50000"/>
            </a:avLst>
          </a:prstGeom>
          <a:solidFill>
            <a:srgbClr val="00CCFF"/>
          </a:solidFill>
          <a:ln w="57150">
            <a:noFill/>
            <a:round/>
            <a:headEnd/>
            <a:tailEnd type="triangle" w="lg" len="med"/>
          </a:ln>
          <a:extLst/>
        </p:spPr>
      </p:cxnSp>
      <p:cxnSp>
        <p:nvCxnSpPr>
          <p:cNvPr id="11" name="Rechte verbindingslijn met pijl 11"/>
          <p:cNvCxnSpPr>
            <a:cxnSpLocks noChangeShapeType="1"/>
          </p:cNvCxnSpPr>
          <p:nvPr/>
        </p:nvCxnSpPr>
        <p:spPr bwMode="auto">
          <a:xfrm rot="16200000" flipH="1">
            <a:off x="7303542" y="2341988"/>
            <a:ext cx="385239" cy="659962"/>
          </a:xfrm>
          <a:prstGeom prst="curvedConnector3">
            <a:avLst>
              <a:gd name="adj1" fmla="val 50000"/>
            </a:avLst>
          </a:prstGeom>
          <a:solidFill>
            <a:srgbClr val="00CCFF"/>
          </a:solidFill>
          <a:ln w="57150">
            <a:noFill/>
            <a:round/>
            <a:headEnd/>
            <a:tailEnd type="triangle" w="lg" len="med"/>
          </a:ln>
          <a:extLst/>
        </p:spPr>
      </p:cxnSp>
      <p:cxnSp>
        <p:nvCxnSpPr>
          <p:cNvPr id="12" name="Rechte verbindingslijn met pijl 11"/>
          <p:cNvCxnSpPr>
            <a:cxnSpLocks noChangeShapeType="1"/>
          </p:cNvCxnSpPr>
          <p:nvPr/>
        </p:nvCxnSpPr>
        <p:spPr bwMode="auto">
          <a:xfrm rot="5400000">
            <a:off x="7304073" y="3208509"/>
            <a:ext cx="384177" cy="659962"/>
          </a:xfrm>
          <a:prstGeom prst="curvedConnector3">
            <a:avLst>
              <a:gd name="adj1" fmla="val 50000"/>
            </a:avLst>
          </a:prstGeom>
          <a:solidFill>
            <a:srgbClr val="00CCFF"/>
          </a:solidFill>
          <a:ln w="57150">
            <a:noFill/>
            <a:round/>
            <a:headEnd/>
            <a:tailEnd type="triangle" w="lg" len="med"/>
          </a:ln>
          <a:extLst/>
        </p:spPr>
      </p:cxnSp>
      <p:cxnSp>
        <p:nvCxnSpPr>
          <p:cNvPr id="13" name="Rechte verbindingslijn met pijl 11"/>
          <p:cNvCxnSpPr>
            <a:cxnSpLocks noChangeShapeType="1"/>
          </p:cNvCxnSpPr>
          <p:nvPr/>
        </p:nvCxnSpPr>
        <p:spPr bwMode="auto">
          <a:xfrm rot="16200000" flipH="1">
            <a:off x="7963607" y="3208937"/>
            <a:ext cx="384177" cy="659107"/>
          </a:xfrm>
          <a:prstGeom prst="curvedConnector3">
            <a:avLst>
              <a:gd name="adj1" fmla="val 50000"/>
            </a:avLst>
          </a:prstGeom>
          <a:solidFill>
            <a:srgbClr val="00CCFF"/>
          </a:solidFill>
          <a:ln w="57150">
            <a:noFill/>
            <a:round/>
            <a:headEnd/>
            <a:tailEnd type="triangle" w="lg" len="med"/>
          </a:ln>
          <a:extLst/>
        </p:spPr>
      </p:cxnSp>
      <p:cxnSp>
        <p:nvCxnSpPr>
          <p:cNvPr id="4" name="Rechte verbindingslijn met pijl 3"/>
          <p:cNvCxnSpPr>
            <a:stCxn id="5" idx="2"/>
          </p:cNvCxnSpPr>
          <p:nvPr/>
        </p:nvCxnSpPr>
        <p:spPr bwMode="auto">
          <a:xfrm flipH="1">
            <a:off x="6507073" y="2479515"/>
            <a:ext cx="659449" cy="385073"/>
          </a:xfrm>
          <a:prstGeom prst="straightConnector1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/>
          <p:cNvCxnSpPr>
            <a:stCxn id="5" idx="2"/>
            <a:endCxn id="7" idx="0"/>
          </p:cNvCxnSpPr>
          <p:nvPr/>
        </p:nvCxnSpPr>
        <p:spPr bwMode="auto">
          <a:xfrm>
            <a:off x="7166522" y="2479515"/>
            <a:ext cx="659200" cy="385106"/>
          </a:xfrm>
          <a:prstGeom prst="straightConnector1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Rechte verbindingslijn met pijl 16"/>
          <p:cNvCxnSpPr>
            <a:stCxn id="7" idx="2"/>
          </p:cNvCxnSpPr>
          <p:nvPr/>
        </p:nvCxnSpPr>
        <p:spPr bwMode="auto">
          <a:xfrm>
            <a:off x="7825722" y="3346003"/>
            <a:ext cx="658779" cy="384576"/>
          </a:xfrm>
          <a:prstGeom prst="straightConnector1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Rechte verbindingslijn met pijl 20"/>
          <p:cNvCxnSpPr>
            <a:stCxn id="7" idx="2"/>
            <a:endCxn id="8" idx="0"/>
          </p:cNvCxnSpPr>
          <p:nvPr/>
        </p:nvCxnSpPr>
        <p:spPr bwMode="auto">
          <a:xfrm flipH="1">
            <a:off x="7166522" y="3346003"/>
            <a:ext cx="659200" cy="385106"/>
          </a:xfrm>
          <a:prstGeom prst="straightConnector1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fbeelding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34" y="4804549"/>
            <a:ext cx="3039767" cy="2121246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81" y="4805507"/>
            <a:ext cx="2858352" cy="2121246"/>
          </a:xfrm>
          <a:prstGeom prst="rect">
            <a:avLst/>
          </a:prstGeom>
        </p:spPr>
      </p:pic>
      <p:sp>
        <p:nvSpPr>
          <p:cNvPr id="78849" name="Rectangle 78"/>
          <p:cNvSpPr>
            <a:spLocks noChangeArrowheads="1"/>
          </p:cNvSpPr>
          <p:nvPr/>
        </p:nvSpPr>
        <p:spPr bwMode="auto">
          <a:xfrm>
            <a:off x="1310269" y="4877637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0" name="Rectangle 78"/>
          <p:cNvSpPr>
            <a:spLocks noChangeArrowheads="1"/>
          </p:cNvSpPr>
          <p:nvPr/>
        </p:nvSpPr>
        <p:spPr bwMode="auto">
          <a:xfrm>
            <a:off x="3205744" y="4877637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24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345234" y="4390469"/>
            <a:ext cx="7921688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1357894" y="3787025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4" name="Isosceles Triangle 100"/>
          <p:cNvSpPr>
            <a:spLocks noChangeArrowheads="1"/>
          </p:cNvSpPr>
          <p:nvPr/>
        </p:nvSpPr>
        <p:spPr bwMode="auto">
          <a:xfrm>
            <a:off x="3250194" y="3787025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5" name="Isosceles Triangle 1"/>
          <p:cNvSpPr>
            <a:spLocks noChangeArrowheads="1"/>
          </p:cNvSpPr>
          <p:nvPr/>
        </p:nvSpPr>
        <p:spPr bwMode="auto">
          <a:xfrm flipH="1" flipV="1">
            <a:off x="1367419" y="5087187"/>
            <a:ext cx="384175" cy="306388"/>
          </a:xfrm>
          <a:prstGeom prst="triangle">
            <a:avLst>
              <a:gd name="adj" fmla="val 51352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6" name="Isosceles Triangle 100"/>
          <p:cNvSpPr>
            <a:spLocks noChangeArrowheads="1"/>
          </p:cNvSpPr>
          <p:nvPr/>
        </p:nvSpPr>
        <p:spPr bwMode="auto">
          <a:xfrm flipH="1" flipV="1">
            <a:off x="3239081" y="5088775"/>
            <a:ext cx="384175" cy="306387"/>
          </a:xfrm>
          <a:prstGeom prst="triangle">
            <a:avLst>
              <a:gd name="adj" fmla="val 47296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7" name="Rectangle 62"/>
          <p:cNvSpPr>
            <a:spLocks noChangeArrowheads="1"/>
          </p:cNvSpPr>
          <p:nvPr/>
        </p:nvSpPr>
        <p:spPr bwMode="auto">
          <a:xfrm>
            <a:off x="1357894" y="414421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8" name="Rectangle 63"/>
          <p:cNvSpPr>
            <a:spLocks noChangeArrowheads="1"/>
          </p:cNvSpPr>
          <p:nvPr/>
        </p:nvSpPr>
        <p:spPr bwMode="auto">
          <a:xfrm>
            <a:off x="1551569" y="414421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9" name="Rectangle 68"/>
          <p:cNvSpPr>
            <a:spLocks noChangeArrowheads="1"/>
          </p:cNvSpPr>
          <p:nvPr/>
        </p:nvSpPr>
        <p:spPr bwMode="auto">
          <a:xfrm>
            <a:off x="3247019" y="414421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0" name="Rectangle 69"/>
          <p:cNvSpPr>
            <a:spLocks noChangeArrowheads="1"/>
          </p:cNvSpPr>
          <p:nvPr/>
        </p:nvSpPr>
        <p:spPr bwMode="auto">
          <a:xfrm>
            <a:off x="3442281" y="414421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1" name="Rectangle 70"/>
          <p:cNvSpPr>
            <a:spLocks noChangeArrowheads="1"/>
          </p:cNvSpPr>
          <p:nvPr/>
        </p:nvSpPr>
        <p:spPr bwMode="auto">
          <a:xfrm>
            <a:off x="1351544" y="4909387"/>
            <a:ext cx="195262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2" name="Rectangle 71"/>
          <p:cNvSpPr>
            <a:spLocks noChangeArrowheads="1"/>
          </p:cNvSpPr>
          <p:nvPr/>
        </p:nvSpPr>
        <p:spPr bwMode="auto">
          <a:xfrm>
            <a:off x="1546806" y="4909387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3" name="Rectangle 76"/>
          <p:cNvSpPr>
            <a:spLocks noChangeArrowheads="1"/>
          </p:cNvSpPr>
          <p:nvPr/>
        </p:nvSpPr>
        <p:spPr bwMode="auto">
          <a:xfrm>
            <a:off x="3242256" y="4909387"/>
            <a:ext cx="193675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4" name="Rectangle 77"/>
          <p:cNvSpPr>
            <a:spLocks noChangeArrowheads="1"/>
          </p:cNvSpPr>
          <p:nvPr/>
        </p:nvSpPr>
        <p:spPr bwMode="auto">
          <a:xfrm>
            <a:off x="3435931" y="4909387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5" name="Line 82"/>
          <p:cNvSpPr>
            <a:spLocks noChangeShapeType="1"/>
          </p:cNvSpPr>
          <p:nvPr/>
        </p:nvSpPr>
        <p:spPr bwMode="auto">
          <a:xfrm>
            <a:off x="1461081" y="4260100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6" name="Line 85"/>
          <p:cNvSpPr>
            <a:spLocks noChangeShapeType="1"/>
          </p:cNvSpPr>
          <p:nvPr/>
        </p:nvSpPr>
        <p:spPr bwMode="auto">
          <a:xfrm>
            <a:off x="3342269" y="4261687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7" name="Line 87"/>
          <p:cNvSpPr>
            <a:spLocks noChangeShapeType="1"/>
          </p:cNvSpPr>
          <p:nvPr/>
        </p:nvSpPr>
        <p:spPr bwMode="auto">
          <a:xfrm>
            <a:off x="1643644" y="4269625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8" name="Line 89"/>
          <p:cNvSpPr>
            <a:spLocks noChangeShapeType="1"/>
          </p:cNvSpPr>
          <p:nvPr/>
        </p:nvSpPr>
        <p:spPr bwMode="auto">
          <a:xfrm>
            <a:off x="3540706" y="4269625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1420354" y="106122"/>
            <a:ext cx="6620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rgbClr val="FFFF00"/>
                </a:solidFill>
              </a:rPr>
              <a:t>iTask</a:t>
            </a:r>
            <a:r>
              <a:rPr lang="en-US" sz="3200" i="1" dirty="0" smtClean="0">
                <a:solidFill>
                  <a:srgbClr val="FFFF00"/>
                </a:solidFill>
              </a:rPr>
              <a:t> Architecture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78873" name="Line 81"/>
          <p:cNvSpPr>
            <a:spLocks noChangeShapeType="1"/>
          </p:cNvSpPr>
          <p:nvPr/>
        </p:nvSpPr>
        <p:spPr bwMode="auto">
          <a:xfrm flipV="1">
            <a:off x="3554776" y="1027084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4126034" y="4419572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32" name="Picture 2" descr="Caucasian Female Boss ic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44" y="556718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aucasian Female Boss icon">
            <a:hlinkClick r:id="rId4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29" y="1120722"/>
            <a:ext cx="434730" cy="43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/>
          <p:cNvSpPr txBox="1"/>
          <p:nvPr/>
        </p:nvSpPr>
        <p:spPr>
          <a:xfrm>
            <a:off x="2220183" y="2787767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3339093" y="122401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@: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 flipV="1">
            <a:off x="2777426" y="3037588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2541559" y="2033627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8" name="AutoShape 80"/>
          <p:cNvSpPr>
            <a:spLocks noChangeArrowheads="1"/>
          </p:cNvSpPr>
          <p:nvPr/>
        </p:nvSpPr>
        <p:spPr bwMode="auto">
          <a:xfrm>
            <a:off x="4257788" y="3428824"/>
            <a:ext cx="509588" cy="471487"/>
          </a:xfrm>
          <a:prstGeom prst="flowChartMagneticDisk">
            <a:avLst/>
          </a:prstGeom>
          <a:solidFill>
            <a:schemeClr val="accent6">
              <a:lumMod val="25000"/>
              <a:lumOff val="75000"/>
            </a:schemeClr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H="1" flipV="1">
            <a:off x="4730444" y="1062643"/>
            <a:ext cx="2458390" cy="84999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 flipH="1" flipV="1">
            <a:off x="3445267" y="2025155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4" name="Tekstvak 43"/>
          <p:cNvSpPr txBox="1"/>
          <p:nvPr/>
        </p:nvSpPr>
        <p:spPr>
          <a:xfrm>
            <a:off x="4177689" y="78936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3089577" y="1746104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6" name="Line 81"/>
          <p:cNvSpPr>
            <a:spLocks noChangeShapeType="1"/>
          </p:cNvSpPr>
          <p:nvPr/>
        </p:nvSpPr>
        <p:spPr bwMode="auto">
          <a:xfrm flipV="1">
            <a:off x="1586970" y="3042679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7" name="Rectangle 78"/>
          <p:cNvSpPr>
            <a:spLocks noChangeArrowheads="1"/>
          </p:cNvSpPr>
          <p:nvPr/>
        </p:nvSpPr>
        <p:spPr bwMode="auto">
          <a:xfrm>
            <a:off x="5409527" y="4880741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8" name="Rectangle 78"/>
          <p:cNvSpPr>
            <a:spLocks noChangeArrowheads="1"/>
          </p:cNvSpPr>
          <p:nvPr/>
        </p:nvSpPr>
        <p:spPr bwMode="auto">
          <a:xfrm>
            <a:off x="7305002" y="4880741"/>
            <a:ext cx="473075" cy="549275"/>
          </a:xfrm>
          <a:prstGeom prst="rect">
            <a:avLst/>
          </a:prstGeom>
          <a:solidFill>
            <a:srgbClr val="CC3300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9" name="Isosceles Triangle 1"/>
          <p:cNvSpPr>
            <a:spLocks noChangeArrowheads="1"/>
          </p:cNvSpPr>
          <p:nvPr/>
        </p:nvSpPr>
        <p:spPr bwMode="auto">
          <a:xfrm>
            <a:off x="5457152" y="3790129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0" name="Isosceles Triangle 100"/>
          <p:cNvSpPr>
            <a:spLocks noChangeArrowheads="1"/>
          </p:cNvSpPr>
          <p:nvPr/>
        </p:nvSpPr>
        <p:spPr bwMode="auto">
          <a:xfrm>
            <a:off x="7349452" y="3790129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" name="Isosceles Triangle 1"/>
          <p:cNvSpPr>
            <a:spLocks noChangeArrowheads="1"/>
          </p:cNvSpPr>
          <p:nvPr/>
        </p:nvSpPr>
        <p:spPr bwMode="auto">
          <a:xfrm flipH="1" flipV="1">
            <a:off x="5466677" y="5090291"/>
            <a:ext cx="384175" cy="306388"/>
          </a:xfrm>
          <a:prstGeom prst="triangle">
            <a:avLst>
              <a:gd name="adj" fmla="val 51352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2" name="Isosceles Triangle 100"/>
          <p:cNvSpPr>
            <a:spLocks noChangeArrowheads="1"/>
          </p:cNvSpPr>
          <p:nvPr/>
        </p:nvSpPr>
        <p:spPr bwMode="auto">
          <a:xfrm flipH="1" flipV="1">
            <a:off x="7338339" y="5091879"/>
            <a:ext cx="384175" cy="306387"/>
          </a:xfrm>
          <a:prstGeom prst="triangle">
            <a:avLst>
              <a:gd name="adj" fmla="val 47296"/>
            </a:avLst>
          </a:prstGeom>
          <a:solidFill>
            <a:srgbClr val="FFCCCC"/>
          </a:solidFill>
          <a:ln w="19050" algn="ctr">
            <a:solidFill>
              <a:srgbClr val="00CCFF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5457152" y="4147316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5650827" y="4147316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7346277" y="4147316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7541539" y="4147316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7" name="Rectangle 70"/>
          <p:cNvSpPr>
            <a:spLocks noChangeArrowheads="1"/>
          </p:cNvSpPr>
          <p:nvPr/>
        </p:nvSpPr>
        <p:spPr bwMode="auto">
          <a:xfrm>
            <a:off x="5450802" y="4912491"/>
            <a:ext cx="195262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8" name="Rectangle 71"/>
          <p:cNvSpPr>
            <a:spLocks noChangeArrowheads="1"/>
          </p:cNvSpPr>
          <p:nvPr/>
        </p:nvSpPr>
        <p:spPr bwMode="auto">
          <a:xfrm>
            <a:off x="5646064" y="4912491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9" name="Rectangle 76"/>
          <p:cNvSpPr>
            <a:spLocks noChangeArrowheads="1"/>
          </p:cNvSpPr>
          <p:nvPr/>
        </p:nvSpPr>
        <p:spPr bwMode="auto">
          <a:xfrm>
            <a:off x="7341514" y="4912491"/>
            <a:ext cx="193675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0" name="Rectangle 77"/>
          <p:cNvSpPr>
            <a:spLocks noChangeArrowheads="1"/>
          </p:cNvSpPr>
          <p:nvPr/>
        </p:nvSpPr>
        <p:spPr bwMode="auto">
          <a:xfrm>
            <a:off x="7535189" y="4912491"/>
            <a:ext cx="195263" cy="119063"/>
          </a:xfrm>
          <a:prstGeom prst="rect">
            <a:avLst/>
          </a:prstGeom>
          <a:solidFill>
            <a:srgbClr val="FFCCCC"/>
          </a:solidFill>
          <a:ln w="19050">
            <a:solidFill>
              <a:srgbClr val="00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5560339" y="4263204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7441527" y="4264791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5742902" y="4272729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7639964" y="4272729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233944" y="3143049"/>
            <a:ext cx="1441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iTask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67" name="Picture 4" descr="Caucasian Boss icon">
            <a:hlinkClick r:id="rId7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6" y="1285427"/>
            <a:ext cx="459506" cy="45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kstvak 67"/>
          <p:cNvSpPr txBox="1"/>
          <p:nvPr/>
        </p:nvSpPr>
        <p:spPr>
          <a:xfrm>
            <a:off x="6319441" y="2790871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 flipH="1" flipV="1">
            <a:off x="6876684" y="3040692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6640817" y="2036731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2" name="Line 81"/>
          <p:cNvSpPr>
            <a:spLocks noChangeShapeType="1"/>
          </p:cNvSpPr>
          <p:nvPr/>
        </p:nvSpPr>
        <p:spPr bwMode="auto">
          <a:xfrm flipH="1" flipV="1">
            <a:off x="7535189" y="2028560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3" name="Tekstvak 72"/>
          <p:cNvSpPr txBox="1"/>
          <p:nvPr/>
        </p:nvSpPr>
        <p:spPr>
          <a:xfrm>
            <a:off x="7188835" y="1749208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4" name="Line 81"/>
          <p:cNvSpPr>
            <a:spLocks noChangeShapeType="1"/>
          </p:cNvSpPr>
          <p:nvPr/>
        </p:nvSpPr>
        <p:spPr bwMode="auto">
          <a:xfrm flipV="1">
            <a:off x="5686228" y="3045783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pic>
        <p:nvPicPr>
          <p:cNvPr id="31" name="Picture 4" descr="Caucasian Boss icon">
            <a:hlinkClick r:id="rId7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34" y="56387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kstvak 74"/>
          <p:cNvSpPr txBox="1"/>
          <p:nvPr/>
        </p:nvSpPr>
        <p:spPr>
          <a:xfrm>
            <a:off x="4083235" y="2605271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>
            <a:off x="8104997" y="260303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7" name="Tekstvak 76"/>
          <p:cNvSpPr txBox="1"/>
          <p:nvPr/>
        </p:nvSpPr>
        <p:spPr>
          <a:xfrm>
            <a:off x="5344256" y="1376894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@: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8" name="Line 81"/>
          <p:cNvSpPr>
            <a:spLocks noChangeShapeType="1"/>
          </p:cNvSpPr>
          <p:nvPr/>
        </p:nvSpPr>
        <p:spPr bwMode="auto">
          <a:xfrm flipV="1">
            <a:off x="3540706" y="3740777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 flipV="1">
            <a:off x="4932538" y="3742036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pic>
        <p:nvPicPr>
          <p:cNvPr id="81" name="Afbeelding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634" y="5927836"/>
            <a:ext cx="838051" cy="434545"/>
          </a:xfrm>
          <a:prstGeom prst="rect">
            <a:avLst/>
          </a:prstGeom>
        </p:spPr>
      </p:pic>
      <p:pic>
        <p:nvPicPr>
          <p:cNvPr id="82" name="Afbeelding 8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058" y="5865172"/>
            <a:ext cx="838051" cy="434545"/>
          </a:xfrm>
          <a:prstGeom prst="rect">
            <a:avLst/>
          </a:prstGeom>
        </p:spPr>
      </p:pic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3342269" y="6307538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7385134" y="629971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Client</a:t>
            </a:r>
            <a:endParaRPr lang="nl-NL" dirty="0">
              <a:solidFill>
                <a:schemeClr val="tx1"/>
              </a:solidFill>
            </a:endParaRPr>
          </a:p>
        </p:txBody>
      </p:sp>
      <p:pic>
        <p:nvPicPr>
          <p:cNvPr id="85" name="Afbeelding 8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62" y="928389"/>
            <a:ext cx="1687172" cy="2074392"/>
          </a:xfrm>
          <a:prstGeom prst="rect">
            <a:avLst/>
          </a:prstGeom>
          <a:effectLst>
            <a:outerShdw blurRad="50800" dist="38100" dir="2700000" sx="105000" sy="105000" algn="tl" rotWithShape="0">
              <a:schemeClr val="tx1">
                <a:alpha val="69000"/>
              </a:schemeClr>
            </a:outerShdw>
          </a:effectLst>
        </p:spPr>
      </p:pic>
      <p:sp>
        <p:nvSpPr>
          <p:cNvPr id="86" name="Rectangle 50"/>
          <p:cNvSpPr>
            <a:spLocks noChangeArrowheads="1"/>
          </p:cNvSpPr>
          <p:nvPr/>
        </p:nvSpPr>
        <p:spPr bwMode="auto">
          <a:xfrm>
            <a:off x="4201073" y="3563761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7" name="Rectangle 50"/>
          <p:cNvSpPr>
            <a:spLocks noChangeArrowheads="1"/>
          </p:cNvSpPr>
          <p:nvPr/>
        </p:nvSpPr>
        <p:spPr bwMode="auto">
          <a:xfrm>
            <a:off x="714322" y="3767761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2519476" y="3774754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9" name="Rectangle 50"/>
          <p:cNvSpPr>
            <a:spLocks noChangeArrowheads="1"/>
          </p:cNvSpPr>
          <p:nvPr/>
        </p:nvSpPr>
        <p:spPr bwMode="auto">
          <a:xfrm>
            <a:off x="4769177" y="3777991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666190" y="3777991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2047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hthoek 97"/>
          <p:cNvSpPr>
            <a:spLocks noChangeArrowheads="1"/>
          </p:cNvSpPr>
          <p:nvPr/>
        </p:nvSpPr>
        <p:spPr bwMode="auto">
          <a:xfrm>
            <a:off x="486480" y="1608352"/>
            <a:ext cx="7921688" cy="381000"/>
          </a:xfrm>
          <a:prstGeom prst="rect">
            <a:avLst/>
          </a:prstGeom>
          <a:solidFill>
            <a:srgbClr val="99CC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25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581954" y="1131092"/>
            <a:ext cx="7921688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65" name="Line 82"/>
          <p:cNvSpPr>
            <a:spLocks noChangeShapeType="1"/>
          </p:cNvSpPr>
          <p:nvPr/>
        </p:nvSpPr>
        <p:spPr bwMode="auto">
          <a:xfrm>
            <a:off x="1461081" y="1015972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6" name="Line 85"/>
          <p:cNvSpPr>
            <a:spLocks noChangeShapeType="1"/>
          </p:cNvSpPr>
          <p:nvPr/>
        </p:nvSpPr>
        <p:spPr bwMode="auto">
          <a:xfrm>
            <a:off x="3342269" y="1017559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7" name="Line 87"/>
          <p:cNvSpPr>
            <a:spLocks noChangeShapeType="1"/>
          </p:cNvSpPr>
          <p:nvPr/>
        </p:nvSpPr>
        <p:spPr bwMode="auto">
          <a:xfrm>
            <a:off x="1643644" y="1025497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8" name="Line 89"/>
          <p:cNvSpPr>
            <a:spLocks noChangeShapeType="1"/>
          </p:cNvSpPr>
          <p:nvPr/>
        </p:nvSpPr>
        <p:spPr bwMode="auto">
          <a:xfrm>
            <a:off x="3540706" y="1025497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1420354" y="106122"/>
            <a:ext cx="6620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rgbClr val="FFFF00"/>
                </a:solidFill>
              </a:rPr>
              <a:t>iTask</a:t>
            </a:r>
            <a:r>
              <a:rPr lang="en-US" sz="3200" i="1" dirty="0" smtClean="0">
                <a:solidFill>
                  <a:srgbClr val="FFFF00"/>
                </a:solidFill>
              </a:rPr>
              <a:t> Architecture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4126034" y="1175444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5560339" y="1019076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7441527" y="1020663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5742902" y="1028601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7639964" y="1028601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92" name="Rectangle 50"/>
          <p:cNvSpPr>
            <a:spLocks noChangeArrowheads="1"/>
          </p:cNvSpPr>
          <p:nvPr/>
        </p:nvSpPr>
        <p:spPr bwMode="auto">
          <a:xfrm>
            <a:off x="2991060" y="1622329"/>
            <a:ext cx="2935802" cy="3385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iTask</a:t>
            </a:r>
            <a:r>
              <a:rPr lang="en-US" dirty="0" smtClean="0">
                <a:solidFill>
                  <a:schemeClr val="bg1"/>
                </a:solidFill>
              </a:rPr>
              <a:t> Clients Handling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93" name="Line 82"/>
          <p:cNvSpPr>
            <a:spLocks noChangeShapeType="1"/>
          </p:cNvSpPr>
          <p:nvPr/>
        </p:nvSpPr>
        <p:spPr bwMode="auto">
          <a:xfrm>
            <a:off x="4372584" y="1955554"/>
            <a:ext cx="0" cy="646112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94" name="Line 87"/>
          <p:cNvSpPr>
            <a:spLocks noChangeShapeType="1"/>
          </p:cNvSpPr>
          <p:nvPr/>
        </p:nvSpPr>
        <p:spPr bwMode="auto">
          <a:xfrm>
            <a:off x="4555147" y="1933275"/>
            <a:ext cx="0" cy="646112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3393432" y="2156385"/>
            <a:ext cx="1135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4546422" y="2157954"/>
            <a:ext cx="1135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esponse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1357894" y="5591971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4" name="Isosceles Triangle 100"/>
          <p:cNvSpPr>
            <a:spLocks noChangeArrowheads="1"/>
          </p:cNvSpPr>
          <p:nvPr/>
        </p:nvSpPr>
        <p:spPr bwMode="auto">
          <a:xfrm>
            <a:off x="3250194" y="5591971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7" name="Rectangle 62"/>
          <p:cNvSpPr>
            <a:spLocks noChangeArrowheads="1"/>
          </p:cNvSpPr>
          <p:nvPr/>
        </p:nvSpPr>
        <p:spPr bwMode="auto">
          <a:xfrm>
            <a:off x="1357894" y="5949158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8" name="Rectangle 63"/>
          <p:cNvSpPr>
            <a:spLocks noChangeArrowheads="1"/>
          </p:cNvSpPr>
          <p:nvPr/>
        </p:nvSpPr>
        <p:spPr bwMode="auto">
          <a:xfrm>
            <a:off x="1551569" y="5949158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9" name="Rectangle 68"/>
          <p:cNvSpPr>
            <a:spLocks noChangeArrowheads="1"/>
          </p:cNvSpPr>
          <p:nvPr/>
        </p:nvSpPr>
        <p:spPr bwMode="auto">
          <a:xfrm>
            <a:off x="3247019" y="5949158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0" name="Rectangle 69"/>
          <p:cNvSpPr>
            <a:spLocks noChangeArrowheads="1"/>
          </p:cNvSpPr>
          <p:nvPr/>
        </p:nvSpPr>
        <p:spPr bwMode="auto">
          <a:xfrm>
            <a:off x="3442281" y="5949158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73" name="Line 81"/>
          <p:cNvSpPr>
            <a:spLocks noChangeShapeType="1"/>
          </p:cNvSpPr>
          <p:nvPr/>
        </p:nvSpPr>
        <p:spPr bwMode="auto">
          <a:xfrm flipV="1">
            <a:off x="3554776" y="283203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2220183" y="4592713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 flipV="1">
            <a:off x="2757484" y="483923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2541559" y="3838573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8" name="AutoShape 80"/>
          <p:cNvSpPr>
            <a:spLocks noChangeArrowheads="1"/>
          </p:cNvSpPr>
          <p:nvPr/>
        </p:nvSpPr>
        <p:spPr bwMode="auto">
          <a:xfrm>
            <a:off x="4257788" y="5233770"/>
            <a:ext cx="509588" cy="471487"/>
          </a:xfrm>
          <a:prstGeom prst="flowChartMagneticDisk">
            <a:avLst/>
          </a:prstGeom>
          <a:solidFill>
            <a:schemeClr val="accent6">
              <a:lumMod val="25000"/>
              <a:lumOff val="75000"/>
            </a:schemeClr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H="1" flipV="1">
            <a:off x="4730444" y="2867589"/>
            <a:ext cx="2458390" cy="84999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 flipH="1" flipV="1">
            <a:off x="3445267" y="3830101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4" name="Tekstvak 43"/>
          <p:cNvSpPr txBox="1"/>
          <p:nvPr/>
        </p:nvSpPr>
        <p:spPr>
          <a:xfrm>
            <a:off x="4177689" y="2594306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3089577" y="355105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6" name="Line 81"/>
          <p:cNvSpPr>
            <a:spLocks noChangeShapeType="1"/>
          </p:cNvSpPr>
          <p:nvPr/>
        </p:nvSpPr>
        <p:spPr bwMode="auto">
          <a:xfrm flipV="1">
            <a:off x="1586970" y="4847625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9" name="Isosceles Triangle 1"/>
          <p:cNvSpPr>
            <a:spLocks noChangeArrowheads="1"/>
          </p:cNvSpPr>
          <p:nvPr/>
        </p:nvSpPr>
        <p:spPr bwMode="auto">
          <a:xfrm>
            <a:off x="5457152" y="5595075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0" name="Isosceles Triangle 100"/>
          <p:cNvSpPr>
            <a:spLocks noChangeArrowheads="1"/>
          </p:cNvSpPr>
          <p:nvPr/>
        </p:nvSpPr>
        <p:spPr bwMode="auto">
          <a:xfrm>
            <a:off x="7349452" y="5595075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5457152" y="595226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5650827" y="595226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7346277" y="595226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7541539" y="595226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8" name="Tekstvak 67"/>
          <p:cNvSpPr txBox="1"/>
          <p:nvPr/>
        </p:nvSpPr>
        <p:spPr>
          <a:xfrm>
            <a:off x="6319441" y="4595817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 flipH="1" flipV="1">
            <a:off x="6876684" y="4845638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6640817" y="3841677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2" name="Line 81"/>
          <p:cNvSpPr>
            <a:spLocks noChangeShapeType="1"/>
          </p:cNvSpPr>
          <p:nvPr/>
        </p:nvSpPr>
        <p:spPr bwMode="auto">
          <a:xfrm flipH="1" flipV="1">
            <a:off x="7535189" y="3833506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3" name="Tekstvak 72"/>
          <p:cNvSpPr txBox="1"/>
          <p:nvPr/>
        </p:nvSpPr>
        <p:spPr>
          <a:xfrm>
            <a:off x="7188835" y="3554154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4" name="Line 81"/>
          <p:cNvSpPr>
            <a:spLocks noChangeShapeType="1"/>
          </p:cNvSpPr>
          <p:nvPr/>
        </p:nvSpPr>
        <p:spPr bwMode="auto">
          <a:xfrm flipV="1">
            <a:off x="5686228" y="4850729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5" name="Tekstvak 74"/>
          <p:cNvSpPr txBox="1"/>
          <p:nvPr/>
        </p:nvSpPr>
        <p:spPr>
          <a:xfrm>
            <a:off x="4083235" y="4410217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>
            <a:off x="8104997" y="4407976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8" name="Line 81"/>
          <p:cNvSpPr>
            <a:spLocks noChangeShapeType="1"/>
          </p:cNvSpPr>
          <p:nvPr/>
        </p:nvSpPr>
        <p:spPr bwMode="auto">
          <a:xfrm flipV="1">
            <a:off x="3540706" y="5545723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 flipV="1">
            <a:off x="4932538" y="5546982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6" name="Rectangle 50"/>
          <p:cNvSpPr>
            <a:spLocks noChangeArrowheads="1"/>
          </p:cNvSpPr>
          <p:nvPr/>
        </p:nvSpPr>
        <p:spPr bwMode="auto">
          <a:xfrm>
            <a:off x="4201073" y="536870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7" name="Rectangle 50"/>
          <p:cNvSpPr>
            <a:spLocks noChangeArrowheads="1"/>
          </p:cNvSpPr>
          <p:nvPr/>
        </p:nvSpPr>
        <p:spPr bwMode="auto">
          <a:xfrm>
            <a:off x="714322" y="557270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2519476" y="5579700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9" name="Rectangle 50"/>
          <p:cNvSpPr>
            <a:spLocks noChangeArrowheads="1"/>
          </p:cNvSpPr>
          <p:nvPr/>
        </p:nvSpPr>
        <p:spPr bwMode="auto">
          <a:xfrm>
            <a:off x="4769177" y="558293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666190" y="558293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 flipV="1">
            <a:off x="3638596" y="2862510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9" name="Line 81"/>
          <p:cNvSpPr>
            <a:spLocks noChangeShapeType="1"/>
          </p:cNvSpPr>
          <p:nvPr/>
        </p:nvSpPr>
        <p:spPr bwMode="auto">
          <a:xfrm flipV="1">
            <a:off x="2625379" y="3869053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V="1">
            <a:off x="1670790" y="4878105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H="1" flipV="1">
            <a:off x="2795584" y="4764300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 flipH="1" flipV="1">
            <a:off x="4652974" y="2928549"/>
            <a:ext cx="2458390" cy="84999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 flipV="1">
            <a:off x="6724637" y="3872157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flipV="1">
            <a:off x="5770048" y="4881209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H="1" flipV="1">
            <a:off x="6914784" y="4783408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173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8675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i="1" dirty="0" smtClean="0">
                <a:solidFill>
                  <a:srgbClr val="FFFF00"/>
                </a:solidFill>
              </a:rPr>
              <a:t> - Events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629275"/>
          </a:xfrm>
        </p:spPr>
        <p:txBody>
          <a:bodyPr/>
          <a:lstStyle/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Event</a:t>
            </a:r>
            <a:r>
              <a:rPr lang="en-US" sz="1400" dirty="0" smtClean="0">
                <a:latin typeface="+mj-lt"/>
              </a:rPr>
              <a:t>	 	=  	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RefreshEvent</a:t>
            </a:r>
            <a:endParaRPr lang="en-US" sz="1400" dirty="0" smtClean="0">
              <a:solidFill>
                <a:srgbClr val="FFC000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		|  	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EditEvent</a:t>
            </a:r>
            <a:r>
              <a:rPr lang="en-US" sz="1400" dirty="0" smtClean="0">
                <a:latin typeface="+mj-lt"/>
              </a:rPr>
              <a:t>    		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TaskNo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 Dynamic</a:t>
            </a:r>
            <a:r>
              <a:rPr lang="en-US" sz="1400" dirty="0" smtClean="0">
                <a:latin typeface="+mj-lt"/>
              </a:rPr>
              <a:t>				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		|  	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ActionEvent</a:t>
            </a:r>
            <a:r>
              <a:rPr lang="en-US" sz="1400" dirty="0" smtClean="0">
                <a:latin typeface="+mj-lt"/>
              </a:rPr>
              <a:t> 		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TaskNo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 Action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/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/>
              <a:t>:: </a:t>
            </a:r>
            <a:r>
              <a:rPr lang="en-US" sz="1400" dirty="0">
                <a:solidFill>
                  <a:srgbClr val="FF99FF"/>
                </a:solidFill>
              </a:rPr>
              <a:t>Action</a:t>
            </a:r>
            <a:r>
              <a:rPr lang="en-US" sz="1400" dirty="0"/>
              <a:t>		</a:t>
            </a:r>
            <a:r>
              <a:rPr lang="en-US" sz="1400" dirty="0" smtClean="0"/>
              <a:t>=	</a:t>
            </a:r>
            <a:r>
              <a:rPr lang="en-US" sz="1400" dirty="0" smtClean="0">
                <a:solidFill>
                  <a:srgbClr val="FFC000"/>
                </a:solidFill>
              </a:rPr>
              <a:t>Action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C000"/>
                </a:solidFill>
              </a:rPr>
              <a:t>String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endParaRPr lang="en-US" sz="1400" dirty="0" smtClean="0">
              <a:solidFill>
                <a:srgbClr val="FF99FF"/>
              </a:solidFill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>
              <a:solidFill>
                <a:srgbClr val="FF99FF"/>
              </a:solidFill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>
              <a:solidFill>
                <a:srgbClr val="FF99FF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Events can be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 </a:t>
            </a:r>
            <a:endParaRPr lang="en-US" sz="1400" dirty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A general 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RefreshEvent</a:t>
            </a:r>
            <a:r>
              <a:rPr lang="en-US" sz="1400" dirty="0" smtClean="0">
                <a:latin typeface="+mj-lt"/>
              </a:rPr>
              <a:t>, used to calculate a new page from scratch</a:t>
            </a: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An </a:t>
            </a:r>
            <a:r>
              <a:rPr lang="en-US" sz="1400" dirty="0" err="1">
                <a:solidFill>
                  <a:srgbClr val="FFC000"/>
                </a:solidFill>
                <a:latin typeface="+mj-lt"/>
              </a:rPr>
              <a:t>EditEvent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i.e. some task value changed by some user using some editor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the task number </a:t>
            </a:r>
            <a:r>
              <a:rPr lang="en-US" sz="1400" dirty="0" err="1">
                <a:solidFill>
                  <a:srgbClr val="FF99FF"/>
                </a:solidFill>
                <a:latin typeface="+mj-lt"/>
              </a:rPr>
              <a:t>TaskNo</a:t>
            </a:r>
            <a:r>
              <a:rPr lang="en-US" sz="1400" dirty="0">
                <a:solidFill>
                  <a:srgbClr val="FF99FF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identifies the task for which the event is intended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Task values are stored in a </a:t>
            </a:r>
            <a:r>
              <a:rPr lang="en-US" sz="1400" dirty="0">
                <a:solidFill>
                  <a:srgbClr val="FF99FF"/>
                </a:solidFill>
                <a:latin typeface="+mj-lt"/>
              </a:rPr>
              <a:t>Dynamic</a:t>
            </a:r>
            <a:r>
              <a:rPr lang="en-US" sz="1400" dirty="0" smtClean="0">
                <a:latin typeface="+mj-lt"/>
              </a:rPr>
              <a:t>,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such that can be stored in any data structure without causing type problems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Some </a:t>
            </a:r>
            <a:r>
              <a:rPr lang="en-US" sz="1400" dirty="0" err="1">
                <a:solidFill>
                  <a:srgbClr val="FFC000"/>
                </a:solidFill>
              </a:rPr>
              <a:t>ActionEvent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trigered</a:t>
            </a:r>
            <a:r>
              <a:rPr lang="en-US" sz="1400" dirty="0" smtClean="0">
                <a:latin typeface="+mj-lt"/>
              </a:rPr>
              <a:t> by some user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the </a:t>
            </a:r>
            <a:r>
              <a:rPr lang="en-US" sz="1400" dirty="0">
                <a:latin typeface="+mj-lt"/>
              </a:rPr>
              <a:t>task number </a:t>
            </a:r>
            <a:r>
              <a:rPr lang="en-US" sz="1400" dirty="0" err="1">
                <a:solidFill>
                  <a:srgbClr val="FF99FF"/>
                </a:solidFill>
                <a:latin typeface="+mj-lt"/>
              </a:rPr>
              <a:t>TaskNo</a:t>
            </a:r>
            <a:r>
              <a:rPr lang="en-US" sz="1400" dirty="0">
                <a:solidFill>
                  <a:srgbClr val="FF99FF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identifies </a:t>
            </a:r>
            <a:r>
              <a:rPr lang="en-US" sz="1400" dirty="0">
                <a:latin typeface="+mj-lt"/>
              </a:rPr>
              <a:t>the </a:t>
            </a:r>
            <a:r>
              <a:rPr lang="en-US" sz="1400" dirty="0" smtClean="0">
                <a:latin typeface="+mj-lt"/>
              </a:rPr>
              <a:t>task </a:t>
            </a:r>
            <a:r>
              <a:rPr lang="en-US" sz="1400" dirty="0">
                <a:latin typeface="+mj-lt"/>
              </a:rPr>
              <a:t>for which the event </a:t>
            </a:r>
            <a:r>
              <a:rPr lang="en-US" sz="1400">
                <a:latin typeface="+mj-lt"/>
              </a:rPr>
              <a:t>is </a:t>
            </a:r>
            <a:r>
              <a:rPr lang="en-US" sz="1400" smtClean="0">
                <a:latin typeface="+mj-lt"/>
              </a:rPr>
              <a:t>intended</a:t>
            </a:r>
          </a:p>
          <a:p>
            <a:pPr marL="771525" lvl="1" indent="-293688" eaLnBrk="1">
              <a:buClr>
                <a:srgbClr val="0066CC"/>
              </a:buClr>
              <a:buSzPct val="45000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Each event is passed around the task tree in preorder on search for the corresponding task 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for which the event is intended</a:t>
            </a:r>
            <a:endParaRPr lang="en-US" sz="1400" dirty="0">
              <a:latin typeface="+mj-lt"/>
            </a:endParaRPr>
          </a:p>
          <a:p>
            <a:pPr marL="96837" indent="0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>
              <a:latin typeface="+mj-lt"/>
            </a:endParaRPr>
          </a:p>
        </p:txBody>
      </p:sp>
      <p:sp>
        <p:nvSpPr>
          <p:cNvPr id="99331" name="Rechthoek 3"/>
          <p:cNvSpPr>
            <a:spLocks noChangeArrowheads="1"/>
          </p:cNvSpPr>
          <p:nvPr/>
        </p:nvSpPr>
        <p:spPr bwMode="auto">
          <a:xfrm>
            <a:off x="77352" y="924026"/>
            <a:ext cx="8421755" cy="155929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7597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28675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i="1" dirty="0" smtClean="0">
                <a:solidFill>
                  <a:srgbClr val="FFFF00"/>
                </a:solidFill>
              </a:rPr>
              <a:t> - Response</a:t>
            </a:r>
            <a:endParaRPr lang="en-US" dirty="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5629275"/>
          </a:xfrm>
        </p:spPr>
        <p:txBody>
          <a:bodyPr/>
          <a:lstStyle/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Response</a:t>
            </a:r>
            <a:r>
              <a:rPr lang="en-US" sz="1400" dirty="0" smtClean="0">
                <a:latin typeface="+mj-lt"/>
              </a:rPr>
              <a:t>   		= 	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EditorResponse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	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EditorResponse</a:t>
            </a:r>
            <a:endParaRPr lang="en-US" sz="1400" dirty="0" smtClean="0">
              <a:solidFill>
                <a:srgbClr val="FF99FF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     		| 	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ActionResponse</a:t>
            </a:r>
            <a:r>
              <a:rPr lang="en-US" sz="1400" dirty="0" smtClean="0">
                <a:latin typeface="+mj-lt"/>
              </a:rPr>
              <a:t> 	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ActionResponse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EditorResponse</a:t>
            </a:r>
            <a:r>
              <a:rPr lang="en-US" sz="1400" dirty="0" smtClean="0">
                <a:latin typeface="+mj-lt"/>
              </a:rPr>
              <a:t>   = 	{ description	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String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       	  	, </a:t>
            </a:r>
            <a:r>
              <a:rPr lang="en-US" sz="1400" dirty="0" err="1" smtClean="0">
                <a:latin typeface="+mj-lt"/>
              </a:rPr>
              <a:t>editValue</a:t>
            </a:r>
            <a:r>
              <a:rPr lang="en-US" sz="1400" dirty="0" smtClean="0">
                <a:latin typeface="+mj-lt"/>
              </a:rPr>
              <a:t>   	:: (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LocalVal</a:t>
            </a:r>
            <a:r>
              <a:rPr lang="en-US" sz="1400" dirty="0" smtClean="0">
                <a:latin typeface="+mj-lt"/>
              </a:rPr>
              <a:t>,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SharedVal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      	  	, editing    	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EditMode</a:t>
            </a:r>
            <a:endParaRPr lang="en-US" sz="1400" dirty="0" smtClean="0">
              <a:solidFill>
                <a:srgbClr val="FF99FF"/>
              </a:solidFill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                     	  	}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LocalVal</a:t>
            </a:r>
            <a:r>
              <a:rPr lang="en-US" sz="1400" dirty="0" smtClean="0">
                <a:latin typeface="+mj-lt"/>
              </a:rPr>
              <a:t>       		:== 	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Dynamic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SharedVal</a:t>
            </a:r>
            <a:r>
              <a:rPr lang="en-US" sz="1400" dirty="0" smtClean="0">
                <a:latin typeface="+mj-lt"/>
              </a:rPr>
              <a:t>     	:== 	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Dynamic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EditMode</a:t>
            </a:r>
            <a:r>
              <a:rPr lang="en-US" sz="1400" dirty="0" smtClean="0">
                <a:latin typeface="+mj-lt"/>
              </a:rPr>
              <a:t>         	= 	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Editing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				| 	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Displaying</a:t>
            </a: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US" sz="1400" dirty="0" smtClean="0">
              <a:latin typeface="+mj-lt"/>
            </a:endParaRPr>
          </a:p>
          <a:p>
            <a:pPr marL="391686" indent="-293764" eaLnBrk="1">
              <a:buClr>
                <a:srgbClr val="0066CC"/>
              </a:buClr>
              <a:buSzPct val="45000"/>
              <a:buFont typeface="Webdings" pitchFamily="18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US" sz="1400" dirty="0" smtClean="0">
                <a:latin typeface="+mj-lt"/>
              </a:rPr>
              <a:t>:: </a:t>
            </a:r>
            <a:r>
              <a:rPr lang="en-US" sz="1400" dirty="0" err="1" smtClean="0">
                <a:solidFill>
                  <a:srgbClr val="FF99FF"/>
                </a:solidFill>
                <a:latin typeface="+mj-lt"/>
              </a:rPr>
              <a:t>ActionResponse</a:t>
            </a:r>
            <a:r>
              <a:rPr lang="en-US" sz="1400" dirty="0" smtClean="0">
                <a:latin typeface="+mj-lt"/>
              </a:rPr>
              <a:t> 	:== 	[(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Action</a:t>
            </a:r>
            <a:r>
              <a:rPr lang="en-US" sz="1400" dirty="0" smtClean="0">
                <a:latin typeface="+mj-lt"/>
              </a:rPr>
              <a:t>,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 Bool</a:t>
            </a:r>
            <a:r>
              <a:rPr lang="en-US" sz="1400" dirty="0" smtClean="0">
                <a:latin typeface="+mj-lt"/>
              </a:rPr>
              <a:t>)]</a:t>
            </a:r>
          </a:p>
        </p:txBody>
      </p:sp>
      <p:sp>
        <p:nvSpPr>
          <p:cNvPr id="99331" name="Rechthoek 3"/>
          <p:cNvSpPr>
            <a:spLocks noChangeArrowheads="1"/>
          </p:cNvSpPr>
          <p:nvPr/>
        </p:nvSpPr>
        <p:spPr bwMode="auto">
          <a:xfrm>
            <a:off x="66675" y="990600"/>
            <a:ext cx="8888413" cy="5324475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6469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hthoek 97"/>
          <p:cNvSpPr>
            <a:spLocks noChangeArrowheads="1"/>
          </p:cNvSpPr>
          <p:nvPr/>
        </p:nvSpPr>
        <p:spPr bwMode="auto">
          <a:xfrm>
            <a:off x="486480" y="1608352"/>
            <a:ext cx="7921688" cy="381000"/>
          </a:xfrm>
          <a:prstGeom prst="rect">
            <a:avLst/>
          </a:prstGeom>
          <a:solidFill>
            <a:srgbClr val="99CC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28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581954" y="1131092"/>
            <a:ext cx="7921688" cy="381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ea typeface="Apple LiGothic Medium"/>
              <a:cs typeface="Apple LiGothic Medium"/>
            </a:endParaRPr>
          </a:p>
        </p:txBody>
      </p:sp>
      <p:sp>
        <p:nvSpPr>
          <p:cNvPr id="78865" name="Line 82"/>
          <p:cNvSpPr>
            <a:spLocks noChangeShapeType="1"/>
          </p:cNvSpPr>
          <p:nvPr/>
        </p:nvSpPr>
        <p:spPr bwMode="auto">
          <a:xfrm>
            <a:off x="1461081" y="1015972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6" name="Line 85"/>
          <p:cNvSpPr>
            <a:spLocks noChangeShapeType="1"/>
          </p:cNvSpPr>
          <p:nvPr/>
        </p:nvSpPr>
        <p:spPr bwMode="auto">
          <a:xfrm>
            <a:off x="3342269" y="1017559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8867" name="Line 87"/>
          <p:cNvSpPr>
            <a:spLocks noChangeShapeType="1"/>
          </p:cNvSpPr>
          <p:nvPr/>
        </p:nvSpPr>
        <p:spPr bwMode="auto">
          <a:xfrm>
            <a:off x="1643644" y="1025497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8" name="Line 89"/>
          <p:cNvSpPr>
            <a:spLocks noChangeShapeType="1"/>
          </p:cNvSpPr>
          <p:nvPr/>
        </p:nvSpPr>
        <p:spPr bwMode="auto">
          <a:xfrm>
            <a:off x="3540706" y="1025497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1420354" y="106122"/>
            <a:ext cx="662017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 dirty="0" err="1" smtClean="0">
                <a:solidFill>
                  <a:srgbClr val="FFFF00"/>
                </a:solidFill>
              </a:rPr>
              <a:t>iTask</a:t>
            </a:r>
            <a:r>
              <a:rPr lang="en-US" sz="3200" i="1" dirty="0" smtClean="0">
                <a:solidFill>
                  <a:srgbClr val="FFFF00"/>
                </a:solidFill>
              </a:rPr>
              <a:t> Architecture</a:t>
            </a:r>
            <a:endParaRPr lang="nl-NL" sz="3200" dirty="0">
              <a:solidFill>
                <a:srgbClr val="FFFF00"/>
              </a:solidFill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4126034" y="1175444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Internet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5560339" y="1019076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7441527" y="1020663"/>
            <a:ext cx="0" cy="6461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5742902" y="1028601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7639964" y="1028601"/>
            <a:ext cx="0" cy="646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92" name="Rectangle 50"/>
          <p:cNvSpPr>
            <a:spLocks noChangeArrowheads="1"/>
          </p:cNvSpPr>
          <p:nvPr/>
        </p:nvSpPr>
        <p:spPr bwMode="auto">
          <a:xfrm>
            <a:off x="2991060" y="1622329"/>
            <a:ext cx="2935802" cy="33855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iTask</a:t>
            </a:r>
            <a:r>
              <a:rPr lang="en-US" dirty="0" smtClean="0">
                <a:solidFill>
                  <a:schemeClr val="bg1"/>
                </a:solidFill>
              </a:rPr>
              <a:t> Clients Handling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93" name="Line 82"/>
          <p:cNvSpPr>
            <a:spLocks noChangeShapeType="1"/>
          </p:cNvSpPr>
          <p:nvPr/>
        </p:nvSpPr>
        <p:spPr bwMode="auto">
          <a:xfrm>
            <a:off x="4372584" y="1955554"/>
            <a:ext cx="0" cy="646112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94" name="Line 87"/>
          <p:cNvSpPr>
            <a:spLocks noChangeShapeType="1"/>
          </p:cNvSpPr>
          <p:nvPr/>
        </p:nvSpPr>
        <p:spPr bwMode="auto">
          <a:xfrm>
            <a:off x="4555147" y="1933275"/>
            <a:ext cx="0" cy="646112"/>
          </a:xfrm>
          <a:prstGeom prst="line">
            <a:avLst/>
          </a:prstGeom>
          <a:noFill/>
          <a:ln w="57150">
            <a:solidFill>
              <a:srgbClr val="00CCFF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/>
          </a:p>
        </p:txBody>
      </p:sp>
      <p:sp>
        <p:nvSpPr>
          <p:cNvPr id="95" name="Rectangle 50"/>
          <p:cNvSpPr>
            <a:spLocks noChangeArrowheads="1"/>
          </p:cNvSpPr>
          <p:nvPr/>
        </p:nvSpPr>
        <p:spPr bwMode="auto">
          <a:xfrm>
            <a:off x="3393432" y="2156385"/>
            <a:ext cx="1135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Event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4546422" y="2157954"/>
            <a:ext cx="11357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esponse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1357894" y="5591971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78854" name="Isosceles Triangle 100"/>
          <p:cNvSpPr>
            <a:spLocks noChangeArrowheads="1"/>
          </p:cNvSpPr>
          <p:nvPr/>
        </p:nvSpPr>
        <p:spPr bwMode="auto">
          <a:xfrm>
            <a:off x="3250194" y="5591971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8857" name="Rectangle 62"/>
          <p:cNvSpPr>
            <a:spLocks noChangeArrowheads="1"/>
          </p:cNvSpPr>
          <p:nvPr/>
        </p:nvSpPr>
        <p:spPr bwMode="auto">
          <a:xfrm>
            <a:off x="1357894" y="5949158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8" name="Rectangle 63"/>
          <p:cNvSpPr>
            <a:spLocks noChangeArrowheads="1"/>
          </p:cNvSpPr>
          <p:nvPr/>
        </p:nvSpPr>
        <p:spPr bwMode="auto">
          <a:xfrm>
            <a:off x="1551569" y="5949158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59" name="Rectangle 68"/>
          <p:cNvSpPr>
            <a:spLocks noChangeArrowheads="1"/>
          </p:cNvSpPr>
          <p:nvPr/>
        </p:nvSpPr>
        <p:spPr bwMode="auto">
          <a:xfrm>
            <a:off x="3247019" y="5949158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60" name="Rectangle 69"/>
          <p:cNvSpPr>
            <a:spLocks noChangeArrowheads="1"/>
          </p:cNvSpPr>
          <p:nvPr/>
        </p:nvSpPr>
        <p:spPr bwMode="auto">
          <a:xfrm>
            <a:off x="3442281" y="5949158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78873" name="Line 81"/>
          <p:cNvSpPr>
            <a:spLocks noChangeShapeType="1"/>
          </p:cNvSpPr>
          <p:nvPr/>
        </p:nvSpPr>
        <p:spPr bwMode="auto">
          <a:xfrm flipV="1">
            <a:off x="3554776" y="283203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2220183" y="4592713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 flipV="1">
            <a:off x="2757484" y="4839230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5" name="Line 81"/>
          <p:cNvSpPr>
            <a:spLocks noChangeShapeType="1"/>
          </p:cNvSpPr>
          <p:nvPr/>
        </p:nvSpPr>
        <p:spPr bwMode="auto">
          <a:xfrm flipV="1">
            <a:off x="2541559" y="3838573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38" name="AutoShape 80"/>
          <p:cNvSpPr>
            <a:spLocks noChangeArrowheads="1"/>
          </p:cNvSpPr>
          <p:nvPr/>
        </p:nvSpPr>
        <p:spPr bwMode="auto">
          <a:xfrm>
            <a:off x="4257788" y="5233770"/>
            <a:ext cx="509588" cy="471487"/>
          </a:xfrm>
          <a:prstGeom prst="flowChartMagneticDisk">
            <a:avLst/>
          </a:prstGeom>
          <a:solidFill>
            <a:schemeClr val="accent6">
              <a:lumMod val="25000"/>
              <a:lumOff val="75000"/>
            </a:schemeClr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H="1" flipV="1">
            <a:off x="4730444" y="2867589"/>
            <a:ext cx="2458390" cy="84999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3" name="Line 81"/>
          <p:cNvSpPr>
            <a:spLocks noChangeShapeType="1"/>
          </p:cNvSpPr>
          <p:nvPr/>
        </p:nvSpPr>
        <p:spPr bwMode="auto">
          <a:xfrm flipH="1" flipV="1">
            <a:off x="3445267" y="3830101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4" name="Tekstvak 43"/>
          <p:cNvSpPr txBox="1"/>
          <p:nvPr/>
        </p:nvSpPr>
        <p:spPr>
          <a:xfrm>
            <a:off x="4177689" y="2594306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5" name="Tekstvak 44"/>
          <p:cNvSpPr txBox="1"/>
          <p:nvPr/>
        </p:nvSpPr>
        <p:spPr>
          <a:xfrm>
            <a:off x="3089577" y="3551050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46" name="Line 81"/>
          <p:cNvSpPr>
            <a:spLocks noChangeShapeType="1"/>
          </p:cNvSpPr>
          <p:nvPr/>
        </p:nvSpPr>
        <p:spPr bwMode="auto">
          <a:xfrm flipV="1">
            <a:off x="1586970" y="4847625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49" name="Isosceles Triangle 1"/>
          <p:cNvSpPr>
            <a:spLocks noChangeArrowheads="1"/>
          </p:cNvSpPr>
          <p:nvPr/>
        </p:nvSpPr>
        <p:spPr bwMode="auto">
          <a:xfrm>
            <a:off x="5457152" y="5595075"/>
            <a:ext cx="384175" cy="306387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50" name="Isosceles Triangle 100"/>
          <p:cNvSpPr>
            <a:spLocks noChangeArrowheads="1"/>
          </p:cNvSpPr>
          <p:nvPr/>
        </p:nvSpPr>
        <p:spPr bwMode="auto">
          <a:xfrm>
            <a:off x="7349452" y="5595075"/>
            <a:ext cx="384175" cy="306387"/>
          </a:xfrm>
          <a:prstGeom prst="triangle">
            <a:avLst>
              <a:gd name="adj" fmla="val 47296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5457152" y="595226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5650827" y="595226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5" name="Rectangle 68"/>
          <p:cNvSpPr>
            <a:spLocks noChangeArrowheads="1"/>
          </p:cNvSpPr>
          <p:nvPr/>
        </p:nvSpPr>
        <p:spPr bwMode="auto">
          <a:xfrm>
            <a:off x="7346277" y="5952262"/>
            <a:ext cx="195262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56" name="Rectangle 69"/>
          <p:cNvSpPr>
            <a:spLocks noChangeArrowheads="1"/>
          </p:cNvSpPr>
          <p:nvPr/>
        </p:nvSpPr>
        <p:spPr bwMode="auto">
          <a:xfrm>
            <a:off x="7541539" y="5952262"/>
            <a:ext cx="193675" cy="119063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l-NL"/>
          </a:p>
        </p:txBody>
      </p:sp>
      <p:sp>
        <p:nvSpPr>
          <p:cNvPr id="68" name="Tekstvak 67"/>
          <p:cNvSpPr txBox="1"/>
          <p:nvPr/>
        </p:nvSpPr>
        <p:spPr>
          <a:xfrm>
            <a:off x="6319441" y="4595817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-&amp;&amp;-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 flipH="1" flipV="1">
            <a:off x="6876684" y="4845638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1" name="Line 81"/>
          <p:cNvSpPr>
            <a:spLocks noChangeShapeType="1"/>
          </p:cNvSpPr>
          <p:nvPr/>
        </p:nvSpPr>
        <p:spPr bwMode="auto">
          <a:xfrm flipV="1">
            <a:off x="6640817" y="3841677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2" name="Line 81"/>
          <p:cNvSpPr>
            <a:spLocks noChangeShapeType="1"/>
          </p:cNvSpPr>
          <p:nvPr/>
        </p:nvSpPr>
        <p:spPr bwMode="auto">
          <a:xfrm flipH="1" flipV="1">
            <a:off x="7535189" y="3833506"/>
            <a:ext cx="664185" cy="704448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3" name="Tekstvak 72"/>
          <p:cNvSpPr txBox="1"/>
          <p:nvPr/>
        </p:nvSpPr>
        <p:spPr>
          <a:xfrm>
            <a:off x="7188835" y="3554154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&gt;&gt;*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4" name="Line 81"/>
          <p:cNvSpPr>
            <a:spLocks noChangeShapeType="1"/>
          </p:cNvSpPr>
          <p:nvPr/>
        </p:nvSpPr>
        <p:spPr bwMode="auto">
          <a:xfrm flipV="1">
            <a:off x="5686228" y="4850729"/>
            <a:ext cx="664185" cy="704448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5" name="Tekstvak 74"/>
          <p:cNvSpPr txBox="1"/>
          <p:nvPr/>
        </p:nvSpPr>
        <p:spPr>
          <a:xfrm>
            <a:off x="4083235" y="4410217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6" name="Tekstvak 75"/>
          <p:cNvSpPr txBox="1"/>
          <p:nvPr/>
        </p:nvSpPr>
        <p:spPr>
          <a:xfrm>
            <a:off x="8104997" y="4407976"/>
            <a:ext cx="79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>
                <a:solidFill>
                  <a:srgbClr val="FFFF00"/>
                </a:solidFill>
              </a:rPr>
              <a:t>…</a:t>
            </a:r>
            <a:endParaRPr lang="nl-NL" dirty="0">
              <a:solidFill>
                <a:srgbClr val="FFFF00"/>
              </a:solidFill>
            </a:endParaRPr>
          </a:p>
        </p:txBody>
      </p:sp>
      <p:sp>
        <p:nvSpPr>
          <p:cNvPr id="78" name="Line 81"/>
          <p:cNvSpPr>
            <a:spLocks noChangeShapeType="1"/>
          </p:cNvSpPr>
          <p:nvPr/>
        </p:nvSpPr>
        <p:spPr bwMode="auto">
          <a:xfrm flipV="1">
            <a:off x="3540706" y="5545723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79" name="Line 81"/>
          <p:cNvSpPr>
            <a:spLocks noChangeShapeType="1"/>
          </p:cNvSpPr>
          <p:nvPr/>
        </p:nvSpPr>
        <p:spPr bwMode="auto">
          <a:xfrm flipV="1">
            <a:off x="4932538" y="5546982"/>
            <a:ext cx="584200" cy="635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6" name="Rectangle 50"/>
          <p:cNvSpPr>
            <a:spLocks noChangeArrowheads="1"/>
          </p:cNvSpPr>
          <p:nvPr/>
        </p:nvSpPr>
        <p:spPr bwMode="auto">
          <a:xfrm>
            <a:off x="4201073" y="536870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7" name="Rectangle 50"/>
          <p:cNvSpPr>
            <a:spLocks noChangeArrowheads="1"/>
          </p:cNvSpPr>
          <p:nvPr/>
        </p:nvSpPr>
        <p:spPr bwMode="auto">
          <a:xfrm>
            <a:off x="714322" y="557270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2519476" y="5579700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89" name="Rectangle 50"/>
          <p:cNvSpPr>
            <a:spLocks noChangeArrowheads="1"/>
          </p:cNvSpPr>
          <p:nvPr/>
        </p:nvSpPr>
        <p:spPr bwMode="auto">
          <a:xfrm>
            <a:off x="4769177" y="558293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0" name="Rectangle 50"/>
          <p:cNvSpPr>
            <a:spLocks noChangeArrowheads="1"/>
          </p:cNvSpPr>
          <p:nvPr/>
        </p:nvSpPr>
        <p:spPr bwMode="auto">
          <a:xfrm>
            <a:off x="6666190" y="5582937"/>
            <a:ext cx="1123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editor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66" name="Line 81"/>
          <p:cNvSpPr>
            <a:spLocks noChangeShapeType="1"/>
          </p:cNvSpPr>
          <p:nvPr/>
        </p:nvSpPr>
        <p:spPr bwMode="auto">
          <a:xfrm flipV="1">
            <a:off x="3638596" y="2862510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69" name="Line 81"/>
          <p:cNvSpPr>
            <a:spLocks noChangeShapeType="1"/>
          </p:cNvSpPr>
          <p:nvPr/>
        </p:nvSpPr>
        <p:spPr bwMode="auto">
          <a:xfrm flipV="1">
            <a:off x="2625379" y="3869053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0" name="Line 81"/>
          <p:cNvSpPr>
            <a:spLocks noChangeShapeType="1"/>
          </p:cNvSpPr>
          <p:nvPr/>
        </p:nvSpPr>
        <p:spPr bwMode="auto">
          <a:xfrm flipV="1">
            <a:off x="1670790" y="4878105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H="1" flipV="1">
            <a:off x="2795584" y="4764300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 flipH="1" flipV="1">
            <a:off x="4652974" y="2928549"/>
            <a:ext cx="2458390" cy="84999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3" name="Line 81"/>
          <p:cNvSpPr>
            <a:spLocks noChangeShapeType="1"/>
          </p:cNvSpPr>
          <p:nvPr/>
        </p:nvSpPr>
        <p:spPr bwMode="auto">
          <a:xfrm flipV="1">
            <a:off x="6724637" y="3872157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 flipV="1">
            <a:off x="5770048" y="4881209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85" name="Line 81"/>
          <p:cNvSpPr>
            <a:spLocks noChangeShapeType="1"/>
          </p:cNvSpPr>
          <p:nvPr/>
        </p:nvSpPr>
        <p:spPr bwMode="auto">
          <a:xfrm flipH="1" flipV="1">
            <a:off x="6914784" y="4783408"/>
            <a:ext cx="664185" cy="704448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0880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40"/>
          <p:cNvSpPr>
            <a:spLocks noChangeShapeType="1"/>
          </p:cNvSpPr>
          <p:nvPr/>
        </p:nvSpPr>
        <p:spPr bwMode="auto">
          <a:xfrm flipV="1">
            <a:off x="4592638" y="3073400"/>
            <a:ext cx="0" cy="1328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19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0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86032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86033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86042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86043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86044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86045" name="Rectangle 10"/>
          <p:cNvSpPr>
            <a:spLocks noChangeArrowheads="1"/>
          </p:cNvSpPr>
          <p:nvPr/>
        </p:nvSpPr>
        <p:spPr bwMode="auto">
          <a:xfrm>
            <a:off x="4392613" y="4465638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Remaining Task</a:t>
            </a:r>
          </a:p>
        </p:txBody>
      </p:sp>
      <p:sp>
        <p:nvSpPr>
          <p:cNvPr id="86046" name="Line 38"/>
          <p:cNvSpPr>
            <a:spLocks noChangeShapeType="1"/>
          </p:cNvSpPr>
          <p:nvPr/>
        </p:nvSpPr>
        <p:spPr bwMode="auto">
          <a:xfrm>
            <a:off x="3702050" y="4519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7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86049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86050" name="Line 44"/>
          <p:cNvSpPr>
            <a:spLocks noChangeShapeType="1"/>
          </p:cNvSpPr>
          <p:nvPr/>
        </p:nvSpPr>
        <p:spPr bwMode="auto">
          <a:xfrm>
            <a:off x="6872288" y="28606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1" name="Line 45"/>
          <p:cNvSpPr>
            <a:spLocks noChangeShapeType="1"/>
          </p:cNvSpPr>
          <p:nvPr/>
        </p:nvSpPr>
        <p:spPr bwMode="auto">
          <a:xfrm flipH="1" flipV="1">
            <a:off x="5038725" y="2851150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Rechthoek 128"/>
          <p:cNvSpPr>
            <a:spLocks noChangeArrowheads="1"/>
          </p:cNvSpPr>
          <p:nvPr/>
        </p:nvSpPr>
        <p:spPr bwMode="auto">
          <a:xfrm>
            <a:off x="50307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No </a:t>
            </a:r>
          </a:p>
        </p:txBody>
      </p:sp>
      <p:sp>
        <p:nvSpPr>
          <p:cNvPr id="86053" name="Rechthoek 128"/>
          <p:cNvSpPr>
            <a:spLocks noChangeArrowheads="1"/>
          </p:cNvSpPr>
          <p:nvPr/>
        </p:nvSpPr>
        <p:spPr bwMode="auto">
          <a:xfrm>
            <a:off x="68722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Yes </a:t>
            </a:r>
          </a:p>
        </p:txBody>
      </p:sp>
      <p:sp>
        <p:nvSpPr>
          <p:cNvPr id="86054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29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680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387A586B-A325-49C3-BB5E-D39E6E74C667}" type="slidenum">
              <a:rPr lang="en-US" sz="1400">
                <a:solidFill>
                  <a:schemeClr val="tx1"/>
                </a:solidFill>
                <a:latin typeface="Times New Roman" pitchFamily="18" charset="0"/>
              </a:rPr>
              <a:pPr algn="r" eaLnBrk="0" hangingPunct="0"/>
              <a:t>3</a:t>
            </a:fld>
            <a:endParaRPr lang="en-US" sz="1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dirty="0" smtClean="0"/>
              <a:t>Work in Progress &amp; Future Work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126" y="838200"/>
            <a:ext cx="8768615" cy="5638800"/>
          </a:xfrm>
          <a:noFill/>
          <a:ln>
            <a:noFill/>
          </a:ln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nl-NL" sz="1200" dirty="0" smtClean="0"/>
              <a:t>Implementation</a:t>
            </a:r>
            <a:endParaRPr lang="nl-NL" sz="1200" dirty="0" smtClean="0"/>
          </a:p>
          <a:p>
            <a:pPr marL="666750" lvl="1" indent="-285750">
              <a:buFontTx/>
              <a:buChar char="-"/>
            </a:pPr>
            <a:r>
              <a:rPr lang="nl-NL" sz="1200" dirty="0" smtClean="0">
                <a:solidFill>
                  <a:srgbClr val="FFC000"/>
                </a:solidFill>
                <a:latin typeface="+mn-lt"/>
              </a:rPr>
              <a:t>Deployement</a:t>
            </a:r>
            <a:r>
              <a:rPr lang="nl-NL" sz="1200" dirty="0" smtClean="0">
                <a:latin typeface="+mn-lt"/>
              </a:rPr>
              <a:t> / Efficiency / Polishing </a:t>
            </a:r>
            <a:r>
              <a:rPr lang="nl-NL" sz="1200" dirty="0" smtClean="0">
                <a:latin typeface="+mn-lt"/>
              </a:rPr>
              <a:t>/ Library </a:t>
            </a:r>
            <a:r>
              <a:rPr lang="nl-NL" sz="1200" dirty="0" smtClean="0">
                <a:latin typeface="+mn-lt"/>
              </a:rPr>
              <a:t>Extensions of the iTask System (Bas Lijnse)</a:t>
            </a: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Code Generation </a:t>
            </a:r>
            <a:r>
              <a:rPr lang="en-GB" sz="1200" dirty="0" smtClean="0">
                <a:latin typeface="+mn-lt"/>
              </a:rPr>
              <a:t> (John van Groningen</a:t>
            </a:r>
            <a:r>
              <a:rPr lang="en-GB" sz="1200" dirty="0" smtClean="0">
                <a:latin typeface="+mn-lt"/>
              </a:rPr>
              <a:t>)</a:t>
            </a: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Interpreter</a:t>
            </a:r>
            <a:r>
              <a:rPr lang="en-GB" sz="1200" dirty="0" smtClean="0">
                <a:latin typeface="+mn-lt"/>
              </a:rPr>
              <a:t> (</a:t>
            </a:r>
            <a:r>
              <a:rPr lang="en-GB" sz="1200" dirty="0" err="1" smtClean="0">
                <a:latin typeface="+mn-lt"/>
              </a:rPr>
              <a:t>Camil</a:t>
            </a:r>
            <a:r>
              <a:rPr lang="en-GB" sz="1200" dirty="0" smtClean="0">
                <a:latin typeface="+mn-lt"/>
              </a:rPr>
              <a:t> Straps, Erin van der Veen)</a:t>
            </a: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latin typeface="+mn-lt"/>
              </a:rPr>
              <a:t>(</a:t>
            </a: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Graphical</a:t>
            </a:r>
            <a:r>
              <a:rPr lang="en-GB" sz="1200" dirty="0" smtClean="0">
                <a:latin typeface="+mn-lt"/>
              </a:rPr>
              <a:t>) </a:t>
            </a: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Editors</a:t>
            </a:r>
            <a:r>
              <a:rPr lang="en-GB" sz="1200" dirty="0" smtClean="0">
                <a:latin typeface="+mn-lt"/>
              </a:rPr>
              <a:t> (Lucas </a:t>
            </a:r>
            <a:r>
              <a:rPr lang="en-GB" sz="1200" dirty="0" err="1" smtClean="0">
                <a:latin typeface="+mn-lt"/>
              </a:rPr>
              <a:t>Franceschino</a:t>
            </a:r>
            <a:r>
              <a:rPr lang="en-GB" sz="1200" dirty="0" smtClean="0">
                <a:latin typeface="+mn-lt"/>
              </a:rPr>
              <a:t>, Peter Achten, Bas Lijnse)</a:t>
            </a:r>
            <a:endParaRPr lang="en-GB" sz="1200" dirty="0" smtClean="0">
              <a:latin typeface="+mn-lt"/>
            </a:endParaRPr>
          </a:p>
          <a:p>
            <a:pPr marL="666750" lvl="1" indent="-285750">
              <a:buFontTx/>
              <a:buChar char="-"/>
            </a:pPr>
            <a:endParaRPr lang="en-GB" sz="1200" dirty="0" smtClean="0">
              <a:latin typeface="+mn-lt"/>
            </a:endParaRP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Distributed</a:t>
            </a:r>
            <a:r>
              <a:rPr lang="en-GB" sz="1200" dirty="0" smtClean="0">
                <a:latin typeface="+mn-lt"/>
              </a:rPr>
              <a:t> Version / Android Apps </a:t>
            </a:r>
            <a:r>
              <a:rPr lang="en-GB" sz="1200" dirty="0" smtClean="0">
                <a:latin typeface="+mn-lt"/>
              </a:rPr>
              <a:t>(</a:t>
            </a:r>
            <a:r>
              <a:rPr lang="en-GB" sz="1200" dirty="0" err="1" smtClean="0">
                <a:latin typeface="+mn-lt"/>
              </a:rPr>
              <a:t>Haye</a:t>
            </a:r>
            <a:r>
              <a:rPr lang="en-GB" sz="1200" dirty="0" smtClean="0">
                <a:latin typeface="+mn-lt"/>
              </a:rPr>
              <a:t> Bohm, </a:t>
            </a:r>
            <a:r>
              <a:rPr lang="en-GB" sz="1200" dirty="0" err="1" smtClean="0">
                <a:latin typeface="+mn-lt"/>
              </a:rPr>
              <a:t>Arjan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smtClean="0">
                <a:latin typeface="+mn-lt"/>
              </a:rPr>
              <a:t>Oortgiese)</a:t>
            </a: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latin typeface="+mn-lt"/>
              </a:rPr>
              <a:t>Integrate </a:t>
            </a:r>
            <a:r>
              <a:rPr lang="en-GB" sz="1200" dirty="0">
                <a:latin typeface="+mn-lt"/>
              </a:rPr>
              <a:t>with </a:t>
            </a:r>
            <a:r>
              <a:rPr lang="en-GB" sz="1200" dirty="0">
                <a:solidFill>
                  <a:srgbClr val="FFC000"/>
                </a:solidFill>
                <a:latin typeface="+mn-lt"/>
              </a:rPr>
              <a:t>Internet of Things </a:t>
            </a:r>
            <a:r>
              <a:rPr lang="en-GB" sz="1200" dirty="0">
                <a:latin typeface="+mn-lt"/>
              </a:rPr>
              <a:t>(Mart Lubbers, Pieter </a:t>
            </a:r>
            <a:r>
              <a:rPr lang="en-GB" sz="1200" dirty="0" smtClean="0">
                <a:latin typeface="+mn-lt"/>
              </a:rPr>
              <a:t>Koopman, </a:t>
            </a:r>
            <a:r>
              <a:rPr lang="en-GB" sz="1200" dirty="0" err="1" smtClean="0">
                <a:latin typeface="+mn-lt"/>
              </a:rPr>
              <a:t>Matheus</a:t>
            </a:r>
            <a:r>
              <a:rPr lang="en-GB" sz="1200" dirty="0" smtClean="0">
                <a:latin typeface="+mn-lt"/>
              </a:rPr>
              <a:t> Amazonas</a:t>
            </a:r>
            <a:r>
              <a:rPr lang="en-GB" sz="1200" dirty="0" smtClean="0">
                <a:latin typeface="+mn-lt"/>
              </a:rPr>
              <a:t>)</a:t>
            </a:r>
          </a:p>
          <a:p>
            <a:pPr marL="666750" lvl="1" indent="-285750">
              <a:buFontTx/>
              <a:buChar char="-"/>
            </a:pPr>
            <a:r>
              <a:rPr lang="en-GB" sz="1200" dirty="0" err="1" smtClean="0">
                <a:solidFill>
                  <a:srgbClr val="FFC000"/>
                </a:solidFill>
                <a:latin typeface="+mn-lt"/>
              </a:rPr>
              <a:t>IoT</a:t>
            </a: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 costs analysis </a:t>
            </a:r>
            <a:r>
              <a:rPr lang="en-GB" sz="1200" dirty="0" smtClean="0">
                <a:latin typeface="+mn-lt"/>
              </a:rPr>
              <a:t>(Erin van der Veen)</a:t>
            </a:r>
            <a:endParaRPr lang="en-GB" sz="1200" dirty="0" smtClean="0">
              <a:latin typeface="+mn-lt"/>
            </a:endParaRPr>
          </a:p>
          <a:p>
            <a:pPr marL="666750" lvl="1" indent="-285750">
              <a:buFontTx/>
              <a:buChar char="-"/>
            </a:pPr>
            <a:endParaRPr lang="nl-NL" sz="1200" dirty="0">
              <a:latin typeface="+mn-lt"/>
            </a:endParaRP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Security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>
                <a:latin typeface="+mn-lt"/>
              </a:rPr>
              <a:t>issues </a:t>
            </a:r>
            <a:r>
              <a:rPr lang="en-GB" sz="1200" dirty="0">
                <a:latin typeface="+mn-lt"/>
              </a:rPr>
              <a:t>(Mark </a:t>
            </a:r>
            <a:r>
              <a:rPr lang="en-GB" sz="1200" dirty="0" err="1" smtClean="0">
                <a:latin typeface="+mn-lt"/>
              </a:rPr>
              <a:t>Wijkhuizen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 smtClean="0">
              <a:latin typeface="+mn-lt"/>
            </a:endParaRPr>
          </a:p>
          <a:p>
            <a:pPr marL="666750" lvl="1" indent="-285750">
              <a:buFontTx/>
              <a:buChar char="-"/>
            </a:pPr>
            <a:endParaRPr lang="nl-NL" sz="12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nl-NL" sz="1200" dirty="0" err="1" smtClean="0"/>
              <a:t>Semantic</a:t>
            </a:r>
            <a:r>
              <a:rPr lang="nl-NL" sz="1200" dirty="0" smtClean="0"/>
              <a:t> Issues</a:t>
            </a:r>
            <a:endParaRPr lang="en-GB" sz="1200" dirty="0"/>
          </a:p>
          <a:p>
            <a:pPr marL="285750" indent="-285750">
              <a:buFontTx/>
              <a:buChar char="-"/>
            </a:pPr>
            <a:endParaRPr lang="en-GB" sz="1200" dirty="0" smtClean="0">
              <a:solidFill>
                <a:srgbClr val="FFC000"/>
              </a:solidFill>
            </a:endParaRP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Resource Analysis </a:t>
            </a:r>
            <a:r>
              <a:rPr lang="en-GB" sz="1200" dirty="0" smtClean="0">
                <a:latin typeface="+mn-lt"/>
              </a:rPr>
              <a:t>(Markus Klinik)</a:t>
            </a:r>
          </a:p>
          <a:p>
            <a:pPr marL="666750" lvl="1" indent="-285750">
              <a:buFontTx/>
              <a:buChar char="-"/>
            </a:pPr>
            <a:r>
              <a:rPr lang="en-GB" sz="1200" dirty="0" smtClean="0">
                <a:latin typeface="+mn-lt"/>
              </a:rPr>
              <a:t>What is the  </a:t>
            </a: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Semantics</a:t>
            </a:r>
            <a:r>
              <a:rPr lang="en-GB" sz="1200" dirty="0" smtClean="0">
                <a:latin typeface="+mn-lt"/>
              </a:rPr>
              <a:t>, what are properties (</a:t>
            </a:r>
            <a:r>
              <a:rPr lang="en-GB" sz="1200" dirty="0" err="1" smtClean="0">
                <a:latin typeface="+mn-lt"/>
              </a:rPr>
              <a:t>Sjaak</a:t>
            </a:r>
            <a:r>
              <a:rPr lang="en-GB" sz="1200" dirty="0" smtClean="0">
                <a:latin typeface="+mn-lt"/>
              </a:rPr>
              <a:t> </a:t>
            </a:r>
            <a:r>
              <a:rPr lang="en-GB" sz="1200" dirty="0" err="1" smtClean="0">
                <a:latin typeface="+mn-lt"/>
              </a:rPr>
              <a:t>Smetsers</a:t>
            </a:r>
            <a:r>
              <a:rPr lang="en-GB" sz="1200" dirty="0" smtClean="0">
                <a:latin typeface="+mn-lt"/>
              </a:rPr>
              <a:t>, Lucas </a:t>
            </a:r>
            <a:r>
              <a:rPr lang="en-GB" sz="1200" dirty="0" err="1" smtClean="0">
                <a:latin typeface="+mn-lt"/>
              </a:rPr>
              <a:t>Frenceschino,Tim</a:t>
            </a:r>
            <a:r>
              <a:rPr lang="en-GB" sz="1200" dirty="0" smtClean="0">
                <a:latin typeface="+mn-lt"/>
              </a:rPr>
              <a:t>, Markus, Nico </a:t>
            </a:r>
            <a:r>
              <a:rPr lang="en-GB" sz="1200" dirty="0" err="1" smtClean="0">
                <a:latin typeface="+mn-lt"/>
              </a:rPr>
              <a:t>Naus</a:t>
            </a:r>
            <a:r>
              <a:rPr lang="en-GB" sz="1200" dirty="0" smtClean="0">
                <a:latin typeface="+mn-lt"/>
              </a:rPr>
              <a:t>)</a:t>
            </a:r>
            <a:endParaRPr lang="en-GB" sz="1200" dirty="0" smtClean="0">
              <a:latin typeface="+mn-lt"/>
            </a:endParaRPr>
          </a:p>
          <a:p>
            <a:pPr marL="666750" lvl="1" indent="-285750">
              <a:buFontTx/>
              <a:buChar char="-"/>
            </a:pPr>
            <a:endParaRPr lang="nl-NL" sz="1200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nl-NL" sz="1200" dirty="0" smtClean="0"/>
              <a:t>End Users</a:t>
            </a:r>
            <a:endParaRPr lang="en-GB" sz="1200" dirty="0" smtClean="0"/>
          </a:p>
          <a:p>
            <a:pPr marL="285750" indent="-285750">
              <a:buFontTx/>
              <a:buChar char="-"/>
            </a:pPr>
            <a:endParaRPr lang="nl-NL" sz="1200" dirty="0" smtClean="0">
              <a:solidFill>
                <a:srgbClr val="FFC000"/>
              </a:solidFill>
            </a:endParaRPr>
          </a:p>
          <a:p>
            <a:pPr marL="666750" lvl="1" indent="-285750">
              <a:buFontTx/>
              <a:buChar char="-"/>
            </a:pPr>
            <a:r>
              <a:rPr lang="nl-NL" sz="1200" dirty="0" err="1" smtClean="0">
                <a:solidFill>
                  <a:srgbClr val="FFC000"/>
                </a:solidFill>
                <a:latin typeface="+mn-lt"/>
              </a:rPr>
              <a:t>Graphical</a:t>
            </a:r>
            <a:r>
              <a:rPr lang="nl-NL" sz="1200" dirty="0" smtClean="0">
                <a:solidFill>
                  <a:srgbClr val="FFC000"/>
                </a:solidFill>
                <a:latin typeface="+mn-lt"/>
              </a:rPr>
              <a:t> Feedback </a:t>
            </a:r>
            <a:r>
              <a:rPr lang="nl-NL" sz="1200" dirty="0" smtClean="0">
                <a:latin typeface="+mn-lt"/>
              </a:rPr>
              <a:t>et </a:t>
            </a:r>
            <a:r>
              <a:rPr lang="nl-NL" sz="1200" dirty="0" err="1" smtClean="0">
                <a:latin typeface="+mn-lt"/>
              </a:rPr>
              <a:t>compile</a:t>
            </a:r>
            <a:r>
              <a:rPr lang="nl-NL" sz="1200" dirty="0" smtClean="0">
                <a:latin typeface="+mn-lt"/>
              </a:rPr>
              <a:t> time &amp; run-time (Jurrien Stutterheim)</a:t>
            </a:r>
          </a:p>
          <a:p>
            <a:pPr marL="666750" lvl="1" indent="-285750">
              <a:buFontTx/>
              <a:buChar char="-"/>
            </a:pPr>
            <a:r>
              <a:rPr lang="nl-NL" sz="1200" dirty="0" err="1" smtClean="0">
                <a:solidFill>
                  <a:srgbClr val="FFC000"/>
                </a:solidFill>
                <a:latin typeface="+mn-lt"/>
              </a:rPr>
              <a:t>Graphical</a:t>
            </a:r>
            <a:r>
              <a:rPr lang="nl-NL" sz="1200" dirty="0" smtClean="0">
                <a:solidFill>
                  <a:srgbClr val="FFC000"/>
                </a:solidFill>
                <a:latin typeface="+mn-lt"/>
              </a:rPr>
              <a:t> Development </a:t>
            </a:r>
            <a:r>
              <a:rPr lang="nl-NL" sz="1200" dirty="0" smtClean="0">
                <a:latin typeface="+mn-lt"/>
              </a:rPr>
              <a:t>Tool </a:t>
            </a:r>
            <a:r>
              <a:rPr lang="nl-NL" sz="1200" dirty="0" err="1" smtClean="0">
                <a:latin typeface="+mn-lt"/>
              </a:rPr>
              <a:t>for</a:t>
            </a:r>
            <a:r>
              <a:rPr lang="nl-NL" sz="1200" dirty="0" smtClean="0">
                <a:latin typeface="+mn-lt"/>
              </a:rPr>
              <a:t> non-experts (Tim Steenvoorden)</a:t>
            </a:r>
          </a:p>
          <a:p>
            <a:pPr marL="666750" lvl="1" indent="-285750">
              <a:buFontTx/>
              <a:buChar char="-"/>
            </a:pPr>
            <a:r>
              <a:rPr lang="nl-NL" sz="1200" dirty="0" smtClean="0">
                <a:solidFill>
                  <a:srgbClr val="FFC000"/>
                </a:solidFill>
                <a:latin typeface="+mn-lt"/>
              </a:rPr>
              <a:t>Hint Feedback</a:t>
            </a:r>
            <a:r>
              <a:rPr lang="nl-NL" sz="1200" dirty="0" smtClean="0">
                <a:latin typeface="+mn-lt"/>
              </a:rPr>
              <a:t> </a:t>
            </a:r>
            <a:r>
              <a:rPr lang="nl-NL" sz="1200" dirty="0" err="1">
                <a:latin typeface="+mn-lt"/>
              </a:rPr>
              <a:t>to</a:t>
            </a:r>
            <a:r>
              <a:rPr lang="nl-NL" sz="1200" dirty="0">
                <a:latin typeface="+mn-lt"/>
              </a:rPr>
              <a:t> end users: </a:t>
            </a:r>
          </a:p>
          <a:p>
            <a:pPr marL="1047750" lvl="2" indent="-285750">
              <a:buFontTx/>
              <a:buChar char="-"/>
            </a:pPr>
            <a:r>
              <a:rPr lang="nl-NL" sz="1200" dirty="0" err="1"/>
              <a:t>what</a:t>
            </a:r>
            <a:r>
              <a:rPr lang="nl-NL" sz="1200" dirty="0"/>
              <a:t> are </a:t>
            </a:r>
            <a:r>
              <a:rPr lang="nl-NL" sz="1200" dirty="0" err="1"/>
              <a:t>the</a:t>
            </a:r>
            <a:r>
              <a:rPr lang="nl-NL" sz="1200" dirty="0"/>
              <a:t> best moves </a:t>
            </a:r>
            <a:r>
              <a:rPr lang="nl-NL" sz="1200" dirty="0" err="1"/>
              <a:t>to</a:t>
            </a:r>
            <a:r>
              <a:rPr lang="nl-NL" sz="1200" dirty="0"/>
              <a:t> make </a:t>
            </a:r>
            <a:r>
              <a:rPr lang="nl-NL" sz="1200" dirty="0" err="1"/>
              <a:t>progress</a:t>
            </a:r>
            <a:r>
              <a:rPr lang="nl-NL" sz="1200" dirty="0"/>
              <a:t> (Nico Naus)</a:t>
            </a:r>
            <a:endParaRPr lang="en-GB" sz="1200" dirty="0"/>
          </a:p>
          <a:p>
            <a:pPr marL="666750" lvl="1" indent="-285750">
              <a:buFontTx/>
              <a:buChar char="-"/>
            </a:pPr>
            <a:endParaRPr lang="nl-NL" sz="1200" dirty="0" smtClean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nl-NL" sz="1200" dirty="0" smtClean="0"/>
              <a:t>Applications</a:t>
            </a:r>
          </a:p>
          <a:p>
            <a:pPr marL="666750" lvl="1" indent="-285750">
              <a:buFontTx/>
              <a:buChar char="-"/>
            </a:pPr>
            <a:r>
              <a:rPr lang="en-GB" sz="1200" dirty="0">
                <a:solidFill>
                  <a:srgbClr val="FFC000"/>
                </a:solidFill>
                <a:latin typeface="+mn-lt"/>
              </a:rPr>
              <a:t>Develop </a:t>
            </a:r>
            <a:r>
              <a:rPr lang="en-GB" sz="1200" dirty="0" smtClean="0">
                <a:solidFill>
                  <a:srgbClr val="FFC000"/>
                </a:solidFill>
                <a:latin typeface="+mn-lt"/>
              </a:rPr>
              <a:t>Commercial Applications </a:t>
            </a:r>
            <a:r>
              <a:rPr lang="en-GB" sz="1200" dirty="0">
                <a:latin typeface="+mn-lt"/>
              </a:rPr>
              <a:t>to invest </a:t>
            </a:r>
            <a:r>
              <a:rPr lang="en-GB" sz="1200" dirty="0" smtClean="0">
                <a:latin typeface="+mn-lt"/>
              </a:rPr>
              <a:t>applicability (Steffen Michels)</a:t>
            </a:r>
            <a:endParaRPr lang="en-GB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48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0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86032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86033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86042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86043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86044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86047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86049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86050" name="Line 44"/>
          <p:cNvSpPr>
            <a:spLocks noChangeShapeType="1"/>
          </p:cNvSpPr>
          <p:nvPr/>
        </p:nvSpPr>
        <p:spPr bwMode="auto">
          <a:xfrm>
            <a:off x="6872288" y="28606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3" name="Rechthoek 128"/>
          <p:cNvSpPr>
            <a:spLocks noChangeArrowheads="1"/>
          </p:cNvSpPr>
          <p:nvPr/>
        </p:nvSpPr>
        <p:spPr bwMode="auto">
          <a:xfrm>
            <a:off x="68722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Yes </a:t>
            </a:r>
          </a:p>
        </p:txBody>
      </p:sp>
      <p:sp>
        <p:nvSpPr>
          <p:cNvPr id="86054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30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08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54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31</a:t>
            </a:fld>
            <a:endParaRPr kumimoji="1"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86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5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4378326" y="4465638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Remaining Task</a:t>
            </a:r>
          </a:p>
        </p:txBody>
      </p:sp>
      <p:sp>
        <p:nvSpPr>
          <p:cNvPr id="86018" name="Line 40"/>
          <p:cNvSpPr>
            <a:spLocks noChangeShapeType="1"/>
          </p:cNvSpPr>
          <p:nvPr/>
        </p:nvSpPr>
        <p:spPr bwMode="auto">
          <a:xfrm flipV="1">
            <a:off x="4592638" y="3073400"/>
            <a:ext cx="0" cy="1328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19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0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86032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86033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86042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86043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86044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86046" name="Line 38"/>
          <p:cNvSpPr>
            <a:spLocks noChangeShapeType="1"/>
          </p:cNvSpPr>
          <p:nvPr/>
        </p:nvSpPr>
        <p:spPr bwMode="auto">
          <a:xfrm>
            <a:off x="3702050" y="4519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7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86049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86051" name="Line 45"/>
          <p:cNvSpPr>
            <a:spLocks noChangeShapeType="1"/>
          </p:cNvSpPr>
          <p:nvPr/>
        </p:nvSpPr>
        <p:spPr bwMode="auto">
          <a:xfrm flipH="1" flipV="1">
            <a:off x="5038725" y="2851150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Rechthoek 128"/>
          <p:cNvSpPr>
            <a:spLocks noChangeArrowheads="1"/>
          </p:cNvSpPr>
          <p:nvPr/>
        </p:nvSpPr>
        <p:spPr bwMode="auto">
          <a:xfrm>
            <a:off x="50307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No 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32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9144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48148E-6 L -0.27657 -0.08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37" y="-416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86018" grpId="0" animBg="1"/>
      <p:bldP spid="86034" grpId="0" animBg="1"/>
      <p:bldP spid="86044" grpId="0" animBg="1"/>
      <p:bldP spid="86046" grpId="0" animBg="1"/>
      <p:bldP spid="86047" grpId="0" animBg="1"/>
      <p:bldP spid="86048" grpId="0" animBg="1"/>
      <p:bldP spid="86049" grpId="0"/>
      <p:bldP spid="86051" grpId="0" animBg="1"/>
      <p:bldP spid="860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40"/>
          <p:cNvSpPr>
            <a:spLocks noChangeShapeType="1"/>
          </p:cNvSpPr>
          <p:nvPr/>
        </p:nvSpPr>
        <p:spPr bwMode="auto">
          <a:xfrm flipV="1">
            <a:off x="4592638" y="3073400"/>
            <a:ext cx="0" cy="1328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19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0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86032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86033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86042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86043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86044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86045" name="Rectangle 10"/>
          <p:cNvSpPr>
            <a:spLocks noChangeArrowheads="1"/>
          </p:cNvSpPr>
          <p:nvPr/>
        </p:nvSpPr>
        <p:spPr bwMode="auto">
          <a:xfrm>
            <a:off x="4392613" y="4465638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Remaining Task</a:t>
            </a:r>
          </a:p>
        </p:txBody>
      </p:sp>
      <p:sp>
        <p:nvSpPr>
          <p:cNvPr id="86046" name="Line 38"/>
          <p:cNvSpPr>
            <a:spLocks noChangeShapeType="1"/>
          </p:cNvSpPr>
          <p:nvPr/>
        </p:nvSpPr>
        <p:spPr bwMode="auto">
          <a:xfrm>
            <a:off x="3702050" y="4519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7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86049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86050" name="Line 44"/>
          <p:cNvSpPr>
            <a:spLocks noChangeShapeType="1"/>
          </p:cNvSpPr>
          <p:nvPr/>
        </p:nvSpPr>
        <p:spPr bwMode="auto">
          <a:xfrm>
            <a:off x="6872288" y="28606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1" name="Line 45"/>
          <p:cNvSpPr>
            <a:spLocks noChangeShapeType="1"/>
          </p:cNvSpPr>
          <p:nvPr/>
        </p:nvSpPr>
        <p:spPr bwMode="auto">
          <a:xfrm flipH="1" flipV="1">
            <a:off x="5038725" y="2851150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Rechthoek 128"/>
          <p:cNvSpPr>
            <a:spLocks noChangeArrowheads="1"/>
          </p:cNvSpPr>
          <p:nvPr/>
        </p:nvSpPr>
        <p:spPr bwMode="auto">
          <a:xfrm>
            <a:off x="50307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No </a:t>
            </a:r>
          </a:p>
        </p:txBody>
      </p:sp>
      <p:sp>
        <p:nvSpPr>
          <p:cNvPr id="86053" name="Rechthoek 128"/>
          <p:cNvSpPr>
            <a:spLocks noChangeArrowheads="1"/>
          </p:cNvSpPr>
          <p:nvPr/>
        </p:nvSpPr>
        <p:spPr bwMode="auto">
          <a:xfrm>
            <a:off x="68722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Yes </a:t>
            </a:r>
          </a:p>
        </p:txBody>
      </p:sp>
      <p:sp>
        <p:nvSpPr>
          <p:cNvPr id="86054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33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54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60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3" y="0"/>
            <a:ext cx="9101137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– State</a:t>
            </a:r>
            <a:endParaRPr lang="en-US" smtClean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5025"/>
            <a:ext cx="9667875" cy="5629275"/>
          </a:xfrm>
        </p:spPr>
        <p:txBody>
          <a:bodyPr/>
          <a:lstStyle/>
          <a:p>
            <a:pPr marL="401638" indent="-304800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dirty="0" smtClean="0"/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Client and Server need to know which task is meant: </a:t>
            </a:r>
            <a:r>
              <a:rPr lang="en-US" sz="1400" dirty="0" err="1" smtClean="0">
                <a:solidFill>
                  <a:srgbClr val="FF99FF"/>
                </a:solidFill>
              </a:rPr>
              <a:t>taskNo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rgbClr val="FF99FF"/>
                </a:solidFill>
              </a:rPr>
              <a:t>Int</a:t>
            </a:r>
            <a:r>
              <a:rPr lang="en-US" sz="1400" dirty="0" smtClean="0"/>
              <a:t>) unique identification </a:t>
            </a:r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Time can play an important role in tasks: we need to time (</a:t>
            </a:r>
            <a:r>
              <a:rPr lang="en-US" sz="1400" dirty="0" err="1" smtClean="0">
                <a:solidFill>
                  <a:srgbClr val="FF99FF"/>
                </a:solidFill>
              </a:rPr>
              <a:t>TimeStamp</a:t>
            </a:r>
            <a:r>
              <a:rPr lang="en-US" sz="1400" dirty="0" smtClean="0"/>
              <a:t>) work</a:t>
            </a:r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We need a storage to store an arbitrary number of “shares”. </a:t>
            </a:r>
            <a:br>
              <a:rPr lang="en-US" sz="1400" dirty="0" smtClean="0"/>
            </a:br>
            <a:r>
              <a:rPr lang="en-US" sz="1400" dirty="0" smtClean="0"/>
              <a:t>Shares can be of arbitrary type, static typing of such a storage impossible.</a:t>
            </a:r>
            <a:br>
              <a:rPr lang="en-US" sz="1400" dirty="0" smtClean="0"/>
            </a:br>
            <a:r>
              <a:rPr lang="en-US" sz="1400" dirty="0" smtClean="0"/>
              <a:t>We need either to fall back to Clean </a:t>
            </a:r>
            <a:r>
              <a:rPr lang="en-US" sz="1400" dirty="0" smtClean="0">
                <a:solidFill>
                  <a:srgbClr val="FF99FF"/>
                </a:solidFill>
              </a:rPr>
              <a:t>Dynamic</a:t>
            </a:r>
            <a:r>
              <a:rPr lang="en-US" sz="1400" dirty="0" smtClean="0"/>
              <a:t> types (works for values of </a:t>
            </a:r>
            <a:r>
              <a:rPr lang="en-US" sz="1400" i="1" dirty="0" smtClean="0"/>
              <a:t>any</a:t>
            </a:r>
            <a:r>
              <a:rPr lang="en-US" sz="1400" dirty="0" smtClean="0"/>
              <a:t> type) </a:t>
            </a:r>
            <a:br>
              <a:rPr lang="en-US" sz="1400" dirty="0" smtClean="0"/>
            </a:br>
            <a:r>
              <a:rPr lang="en-US" sz="1400" dirty="0" smtClean="0"/>
              <a:t>or serialize to </a:t>
            </a:r>
            <a:r>
              <a:rPr lang="en-US" sz="1400" dirty="0" smtClean="0">
                <a:solidFill>
                  <a:srgbClr val="FF99FF"/>
                </a:solidFill>
              </a:rPr>
              <a:t>JSON</a:t>
            </a:r>
            <a:r>
              <a:rPr lang="en-US" sz="1400" dirty="0" smtClean="0"/>
              <a:t> code (works only for </a:t>
            </a:r>
            <a:r>
              <a:rPr lang="en-US" sz="1400" i="1" dirty="0" smtClean="0"/>
              <a:t>first order</a:t>
            </a:r>
            <a:r>
              <a:rPr lang="en-US" sz="1400" dirty="0" smtClean="0"/>
              <a:t> types)… </a:t>
            </a:r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buFont typeface="Webdings" pitchFamily="18" charset="2"/>
              <a:buBlip>
                <a:blip r:embed="rId3"/>
              </a:buBlip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We need to communicate with the client, save information to disk for persistence, enable I/O…</a:t>
            </a:r>
            <a:br>
              <a:rPr lang="en-US" sz="1400" dirty="0" smtClean="0"/>
            </a:br>
            <a:r>
              <a:rPr lang="en-US" sz="1400" dirty="0" smtClean="0"/>
              <a:t>We need access to the unique(</a:t>
            </a:r>
            <a:r>
              <a:rPr lang="en-US" sz="1400" dirty="0" smtClean="0">
                <a:solidFill>
                  <a:schemeClr val="folHlink"/>
                </a:solidFill>
              </a:rPr>
              <a:t>*</a:t>
            </a:r>
            <a:r>
              <a:rPr lang="en-US" sz="1400" dirty="0" smtClean="0"/>
              <a:t>) </a:t>
            </a:r>
            <a:r>
              <a:rPr lang="en-US" sz="1400" dirty="0" smtClean="0">
                <a:solidFill>
                  <a:srgbClr val="FF99FF"/>
                </a:solidFill>
              </a:rPr>
              <a:t>World</a:t>
            </a:r>
            <a:r>
              <a:rPr lang="en-US" sz="1400" dirty="0" smtClean="0"/>
              <a:t> !</a:t>
            </a:r>
            <a:br>
              <a:rPr lang="en-US" sz="1400" dirty="0" smtClean="0"/>
            </a:br>
            <a:endParaRPr lang="en-US" sz="1400" dirty="0" smtClean="0"/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FF00"/>
                </a:solidFill>
              </a:rPr>
              <a:t>*</a:t>
            </a:r>
            <a:r>
              <a:rPr lang="en-US" sz="1400" dirty="0" smtClean="0">
                <a:solidFill>
                  <a:srgbClr val="FF99FF"/>
                </a:solidFill>
              </a:rPr>
              <a:t>State</a:t>
            </a:r>
            <a:r>
              <a:rPr lang="en-US" sz="1400" dirty="0" smtClean="0"/>
              <a:t>      		= 	{ </a:t>
            </a:r>
            <a:r>
              <a:rPr lang="en-US" sz="1400" dirty="0" err="1" smtClean="0"/>
              <a:t>taskNo</a:t>
            </a:r>
            <a:r>
              <a:rPr lang="en-US" sz="1400" dirty="0" smtClean="0"/>
              <a:t>    	:: </a:t>
            </a:r>
            <a:r>
              <a:rPr lang="en-US" sz="1400" dirty="0" err="1" smtClean="0">
                <a:solidFill>
                  <a:srgbClr val="FF99FF"/>
                </a:solidFill>
              </a:rPr>
              <a:t>TaskNo</a:t>
            </a:r>
            <a:r>
              <a:rPr lang="en-US" sz="1400" dirty="0" smtClean="0"/>
              <a:t>		// highest unassigned task id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			, </a:t>
            </a:r>
            <a:r>
              <a:rPr lang="en-US" sz="1400" dirty="0" err="1" smtClean="0"/>
              <a:t>timeStamp</a:t>
            </a:r>
            <a:r>
              <a:rPr lang="en-US" sz="1400" dirty="0" smtClean="0"/>
              <a:t> 	:: </a:t>
            </a:r>
            <a:r>
              <a:rPr lang="en-US" sz="1400" dirty="0" err="1" smtClean="0">
                <a:solidFill>
                  <a:srgbClr val="FF99FF"/>
                </a:solidFill>
              </a:rPr>
              <a:t>TimeStamp</a:t>
            </a:r>
            <a:r>
              <a:rPr lang="en-US" sz="1400" dirty="0" smtClean="0"/>
              <a:t>    		// current time stamp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			, mem       	:: [</a:t>
            </a:r>
            <a:r>
              <a:rPr lang="en-US" sz="1400" dirty="0" err="1" smtClean="0">
                <a:solidFill>
                  <a:srgbClr val="FF99FF"/>
                </a:solidFill>
              </a:rPr>
              <a:t>SharedValue</a:t>
            </a:r>
            <a:r>
              <a:rPr lang="en-US" sz="1400" dirty="0" smtClean="0"/>
              <a:t>] 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smtClean="0"/>
              <a:t>  	// type safe storage for “shares”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			, world     	:: </a:t>
            </a:r>
            <a:r>
              <a:rPr lang="en-US" sz="1400" dirty="0" smtClean="0">
                <a:solidFill>
                  <a:srgbClr val="FFFF00"/>
                </a:solidFill>
              </a:rPr>
              <a:t>*</a:t>
            </a:r>
            <a:r>
              <a:rPr lang="en-US" sz="1400" dirty="0" smtClean="0">
                <a:solidFill>
                  <a:srgbClr val="FF99FF"/>
                </a:solidFill>
              </a:rPr>
              <a:t>World</a:t>
            </a:r>
            <a:r>
              <a:rPr lang="en-US" sz="1400" dirty="0" smtClean="0"/>
              <a:t>		// enables I/O in a pure FPL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401638" indent="-304800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			}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401638" indent="-304800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err="1" smtClean="0">
                <a:solidFill>
                  <a:srgbClr val="FF99FF"/>
                </a:solidFill>
              </a:rPr>
              <a:t>SharedValue</a:t>
            </a:r>
            <a:r>
              <a:rPr lang="en-US" sz="1400" dirty="0" smtClean="0"/>
              <a:t> 	:==	</a:t>
            </a:r>
            <a:r>
              <a:rPr lang="en-US" sz="1400" dirty="0" smtClean="0">
                <a:solidFill>
                  <a:srgbClr val="FF99FF"/>
                </a:solidFill>
              </a:rPr>
              <a:t>Dynamic</a:t>
            </a:r>
            <a:endParaRPr lang="en-US" sz="1400" dirty="0" smtClean="0"/>
          </a:p>
        </p:txBody>
      </p:sp>
      <p:sp>
        <p:nvSpPr>
          <p:cNvPr id="37891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9961DFC2-01F9-4D4D-98A6-E58572FA128C}" type="slidenum">
              <a:rPr kumimoji="1" lang="en-US" sz="1400">
                <a:latin typeface="Times New Roman" pitchFamily="18" charset="0"/>
              </a:rPr>
              <a:pPr algn="r" eaLnBrk="0" hangingPunct="0"/>
              <a:t>34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37892" name="Rechthoek 4"/>
          <p:cNvSpPr>
            <a:spLocks noChangeArrowheads="1"/>
          </p:cNvSpPr>
          <p:nvPr/>
        </p:nvSpPr>
        <p:spPr bwMode="auto">
          <a:xfrm>
            <a:off x="125413" y="3906838"/>
            <a:ext cx="8888412" cy="1743075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</p:spTree>
    <p:extLst>
      <p:ext uri="{BB962C8B-B14F-4D97-AF65-F5344CB8AC3E}">
        <p14:creationId xmlns:p14="http://schemas.microsoft.com/office/powerpoint/2010/main" val="3721303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40"/>
          <p:cNvSpPr>
            <a:spLocks noChangeShapeType="1"/>
          </p:cNvSpPr>
          <p:nvPr/>
        </p:nvSpPr>
        <p:spPr bwMode="auto">
          <a:xfrm flipV="1">
            <a:off x="4592638" y="3073400"/>
            <a:ext cx="0" cy="1328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86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4199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41993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41994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41997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41999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42000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folHlink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folHlink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42003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4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42005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08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42009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42010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42011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42012" name="Rectangle 10"/>
          <p:cNvSpPr>
            <a:spLocks noChangeArrowheads="1"/>
          </p:cNvSpPr>
          <p:nvPr/>
        </p:nvSpPr>
        <p:spPr bwMode="auto">
          <a:xfrm>
            <a:off x="4392613" y="4465638"/>
            <a:ext cx="1757362" cy="75882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Remaining Task</a:t>
            </a:r>
          </a:p>
        </p:txBody>
      </p:sp>
      <p:sp>
        <p:nvSpPr>
          <p:cNvPr id="42013" name="Line 38"/>
          <p:cNvSpPr>
            <a:spLocks noChangeShapeType="1"/>
          </p:cNvSpPr>
          <p:nvPr/>
        </p:nvSpPr>
        <p:spPr bwMode="auto">
          <a:xfrm>
            <a:off x="3702050" y="4519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4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127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42016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42017" name="Line 44"/>
          <p:cNvSpPr>
            <a:spLocks noChangeShapeType="1"/>
          </p:cNvSpPr>
          <p:nvPr/>
        </p:nvSpPr>
        <p:spPr bwMode="auto">
          <a:xfrm>
            <a:off x="6872288" y="28606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8" name="Line 45"/>
          <p:cNvSpPr>
            <a:spLocks noChangeShapeType="1"/>
          </p:cNvSpPr>
          <p:nvPr/>
        </p:nvSpPr>
        <p:spPr bwMode="auto">
          <a:xfrm flipH="1" flipV="1">
            <a:off x="5038725" y="2851150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2019" name="Rechthoek 128"/>
          <p:cNvSpPr>
            <a:spLocks noChangeArrowheads="1"/>
          </p:cNvSpPr>
          <p:nvPr/>
        </p:nvSpPr>
        <p:spPr bwMode="auto">
          <a:xfrm>
            <a:off x="50307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No </a:t>
            </a:r>
          </a:p>
        </p:txBody>
      </p:sp>
      <p:sp>
        <p:nvSpPr>
          <p:cNvPr id="42020" name="Rechthoek 128"/>
          <p:cNvSpPr>
            <a:spLocks noChangeArrowheads="1"/>
          </p:cNvSpPr>
          <p:nvPr/>
        </p:nvSpPr>
        <p:spPr bwMode="auto">
          <a:xfrm>
            <a:off x="68722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Yes </a:t>
            </a:r>
          </a:p>
        </p:txBody>
      </p:sp>
      <p:sp>
        <p:nvSpPr>
          <p:cNvPr id="42021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42022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B54E25A9-7527-4B80-9177-5177D7EE4827}" type="slidenum">
              <a:rPr kumimoji="1" lang="en-US" sz="1400">
                <a:latin typeface="Times New Roman" pitchFamily="18" charset="0"/>
              </a:rPr>
              <a:pPr algn="r" eaLnBrk="0" hangingPunct="0"/>
              <a:t>35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842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863" y="0"/>
            <a:ext cx="9101137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- What is a Task ?</a:t>
            </a:r>
            <a:endParaRPr lang="en-US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42963"/>
            <a:ext cx="9667875" cy="5629275"/>
          </a:xfrm>
        </p:spPr>
        <p:txBody>
          <a:bodyPr/>
          <a:lstStyle/>
          <a:p>
            <a:pPr marL="390525" indent="-293688" eaLnBrk="1">
              <a:lnSpc>
                <a:spcPct val="9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   </a:t>
            </a:r>
            <a:r>
              <a:rPr lang="en-US" sz="1400" i="1" dirty="0" smtClean="0">
                <a:solidFill>
                  <a:srgbClr val="FFFF00"/>
                </a:solidFill>
              </a:rPr>
              <a:t>typed</a:t>
            </a:r>
            <a:r>
              <a:rPr lang="en-US" sz="1400" dirty="0" smtClean="0">
                <a:solidFill>
                  <a:srgbClr val="FFFF00"/>
                </a:solidFill>
              </a:rPr>
              <a:t> unit of work </a:t>
            </a:r>
            <a:r>
              <a:rPr lang="en-US" sz="1400" dirty="0" smtClean="0"/>
              <a:t>which should deliver a value of type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  <a:r>
              <a:rPr lang="en-US" sz="1400" dirty="0" smtClean="0"/>
              <a:t>		:== 	</a:t>
            </a:r>
            <a:r>
              <a:rPr lang="en-US" sz="1400" dirty="0" smtClean="0">
                <a:solidFill>
                  <a:srgbClr val="FF99FF"/>
                </a:solidFill>
              </a:rPr>
              <a:t>Event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*</a:t>
            </a:r>
            <a:r>
              <a:rPr lang="en-US" sz="1400" dirty="0" smtClean="0">
                <a:solidFill>
                  <a:srgbClr val="FF99FF"/>
                </a:solidFill>
              </a:rPr>
              <a:t>State</a:t>
            </a:r>
            <a:r>
              <a:rPr lang="en-US" sz="1400" dirty="0" smtClean="0"/>
              <a:t>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FF00"/>
                </a:solidFill>
              </a:rPr>
              <a:t>*</a:t>
            </a:r>
            <a:r>
              <a:rPr lang="en-US" sz="1400" dirty="0" smtClean="0"/>
              <a:t>((</a:t>
            </a:r>
            <a:r>
              <a:rPr lang="en-US" sz="1400" dirty="0" err="1" smtClean="0">
                <a:solidFill>
                  <a:srgbClr val="FF99FF"/>
                </a:solidFill>
              </a:rPr>
              <a:t>Reduct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rgbClr val="FF99FF"/>
                </a:solidFill>
              </a:rPr>
              <a:t>Responses</a:t>
            </a:r>
            <a:r>
              <a:rPr lang="en-US" sz="1400" dirty="0" smtClean="0"/>
              <a:t>),</a:t>
            </a:r>
            <a:r>
              <a:rPr lang="en-US" sz="1400" dirty="0" smtClean="0">
                <a:solidFill>
                  <a:srgbClr val="FFFF00"/>
                </a:solidFill>
              </a:rPr>
              <a:t>*</a:t>
            </a:r>
            <a:r>
              <a:rPr lang="en-US" sz="1400" dirty="0" smtClean="0">
                <a:solidFill>
                  <a:srgbClr val="FF99FF"/>
                </a:solidFill>
              </a:rPr>
              <a:t>State</a:t>
            </a:r>
            <a:r>
              <a:rPr lang="en-US" sz="1400" dirty="0" smtClean="0"/>
              <a:t>)</a:t>
            </a:r>
            <a:endParaRPr lang="en-US" sz="1400" dirty="0" smtClean="0">
              <a:solidFill>
                <a:srgbClr val="FFC000"/>
              </a:solidFill>
            </a:endParaRPr>
          </a:p>
          <a:p>
            <a:pPr marL="390525" indent="-293688" eaLnBrk="1">
              <a:lnSpc>
                <a:spcPct val="9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:: </a:t>
            </a:r>
            <a:r>
              <a:rPr lang="en-US" sz="1400" dirty="0" err="1" smtClean="0">
                <a:solidFill>
                  <a:srgbClr val="FF99FF"/>
                </a:solidFill>
              </a:rPr>
              <a:t>Reduct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r>
              <a:rPr lang="en-US" sz="1400" dirty="0" smtClean="0"/>
              <a:t>		=	</a:t>
            </a:r>
            <a:r>
              <a:rPr lang="en-US" sz="1400" dirty="0" err="1" smtClean="0">
                <a:solidFill>
                  <a:srgbClr val="FFC000"/>
                </a:solidFill>
              </a:rPr>
              <a:t>Reduct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rgbClr val="FF99FF"/>
                </a:solidFill>
              </a:rPr>
              <a:t>TaskResult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r>
              <a:rPr lang="en-US" sz="1400" dirty="0" smtClean="0"/>
              <a:t>) (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  <a:r>
              <a:rPr lang="en-US" sz="1400" dirty="0" smtClean="0"/>
              <a:t>)</a:t>
            </a:r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/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>
              <a:lnSpc>
                <a:spcPct val="90000"/>
              </a:lnSpc>
              <a:defRPr/>
            </a:pPr>
            <a:r>
              <a:rPr lang="en-US" sz="1400" dirty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TaskResult</a:t>
            </a:r>
            <a:r>
              <a:rPr lang="en-US" sz="1400" dirty="0">
                <a:solidFill>
                  <a:srgbClr val="FF99FF"/>
                </a:solidFill>
              </a:rPr>
              <a:t> a</a:t>
            </a:r>
            <a:r>
              <a:rPr lang="en-US" sz="1400" dirty="0"/>
              <a:t>	=             </a:t>
            </a: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FFC000"/>
                </a:solidFill>
              </a:rPr>
              <a:t>ValRes</a:t>
            </a:r>
            <a:r>
              <a:rPr lang="en-US" sz="1400" dirty="0" smtClean="0"/>
              <a:t> </a:t>
            </a:r>
            <a:r>
              <a:rPr lang="en-US" sz="1400" dirty="0" err="1">
                <a:solidFill>
                  <a:srgbClr val="FF99FF"/>
                </a:solidFill>
              </a:rPr>
              <a:t>TimeStamp</a:t>
            </a:r>
            <a:r>
              <a:rPr lang="en-US" sz="1400" dirty="0">
                <a:solidFill>
                  <a:srgbClr val="FF99FF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99FF"/>
                </a:solidFill>
              </a:rPr>
              <a:t>Value a</a:t>
            </a:r>
            <a:r>
              <a:rPr lang="en-US" sz="14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>
                <a:solidFill>
                  <a:srgbClr val="FFC000"/>
                </a:solidFill>
              </a:rPr>
              <a:t>			</a:t>
            </a:r>
            <a:r>
              <a:rPr lang="en-US" sz="1400" dirty="0"/>
              <a:t>|      </a:t>
            </a:r>
            <a:r>
              <a:rPr lang="en-US" sz="1400" b="1" dirty="0">
                <a:sym typeface="Symbol"/>
              </a:rPr>
              <a:t></a:t>
            </a:r>
            <a:r>
              <a:rPr lang="en-US" sz="1400" dirty="0">
                <a:sym typeface="Symbol"/>
              </a:rPr>
              <a:t> </a:t>
            </a:r>
            <a:r>
              <a:rPr lang="en-US" sz="1400" dirty="0"/>
              <a:t>e:  </a:t>
            </a: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FFC000"/>
                </a:solidFill>
              </a:rPr>
              <a:t>ExcRes</a:t>
            </a:r>
            <a:r>
              <a:rPr lang="en-US" sz="1400" dirty="0" smtClean="0"/>
              <a:t> </a:t>
            </a:r>
            <a:r>
              <a:rPr lang="en-US" sz="1400" dirty="0">
                <a:solidFill>
                  <a:srgbClr val="FF99FF"/>
                </a:solidFill>
              </a:rPr>
              <a:t>e</a:t>
            </a:r>
            <a:r>
              <a:rPr lang="en-US" sz="1400" dirty="0"/>
              <a:t>        		</a:t>
            </a:r>
            <a:r>
              <a:rPr lang="en-US" sz="1400" dirty="0" smtClean="0"/>
              <a:t>&amp;  </a:t>
            </a:r>
            <a:r>
              <a:rPr lang="en-US" sz="1400" dirty="0" err="1">
                <a:solidFill>
                  <a:srgbClr val="66FF33"/>
                </a:solidFill>
              </a:rPr>
              <a:t>iTask</a:t>
            </a:r>
            <a:r>
              <a:rPr lang="en-US" sz="1400" dirty="0"/>
              <a:t> e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/>
              <a:t>:: </a:t>
            </a:r>
            <a:r>
              <a:rPr lang="en-US" sz="1400" dirty="0">
                <a:solidFill>
                  <a:srgbClr val="FF99FF"/>
                </a:solidFill>
              </a:rPr>
              <a:t>Value a</a:t>
            </a:r>
            <a:r>
              <a:rPr lang="en-US" sz="1400" dirty="0"/>
              <a:t>     	=   </a:t>
            </a: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rgbClr val="FFC000"/>
                </a:solidFill>
              </a:rPr>
              <a:t>NoValue</a:t>
            </a:r>
            <a:r>
              <a:rPr lang="en-US" sz="1400" dirty="0" smtClean="0">
                <a:solidFill>
                  <a:srgbClr val="FFC000"/>
                </a:solidFill>
              </a:rPr>
              <a:t>    </a:t>
            </a:r>
            <a:endParaRPr lang="en-US" sz="1400" dirty="0">
              <a:solidFill>
                <a:srgbClr val="FFC000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1400" dirty="0"/>
              <a:t>		    	|   	</a:t>
            </a:r>
            <a:r>
              <a:rPr lang="en-US" sz="1400" dirty="0">
                <a:solidFill>
                  <a:srgbClr val="FFC000"/>
                </a:solidFill>
              </a:rPr>
              <a:t>Value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FF99FF"/>
                </a:solidFill>
              </a:rPr>
              <a:t>a Stability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/>
              <a:t>:: </a:t>
            </a:r>
            <a:r>
              <a:rPr lang="en-US" sz="1400" dirty="0">
                <a:solidFill>
                  <a:srgbClr val="FF99FF"/>
                </a:solidFill>
              </a:rPr>
              <a:t>Stability</a:t>
            </a:r>
            <a:r>
              <a:rPr lang="en-US" sz="1400" dirty="0"/>
              <a:t>  	:==   	</a:t>
            </a:r>
            <a:r>
              <a:rPr lang="en-US" sz="1400" dirty="0">
                <a:solidFill>
                  <a:srgbClr val="FFC000"/>
                </a:solidFill>
              </a:rPr>
              <a:t>Bool</a:t>
            </a:r>
          </a:p>
          <a:p>
            <a:pPr marL="390525" indent="-293688">
              <a:lnSpc>
                <a:spcPct val="9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</p:txBody>
      </p:sp>
      <p:sp>
        <p:nvSpPr>
          <p:cNvPr id="88068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D8F102F8-3D2B-48ED-A6F7-7CBF91BA6AD2}" type="slidenum">
              <a:rPr kumimoji="1" lang="en-US" sz="1400">
                <a:latin typeface="Times New Roman" pitchFamily="18" charset="0"/>
              </a:rPr>
              <a:pPr algn="r" eaLnBrk="0" hangingPunct="0"/>
              <a:t>36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88069" name="Rechthoek 6"/>
          <p:cNvSpPr>
            <a:spLocks noChangeArrowheads="1"/>
          </p:cNvSpPr>
          <p:nvPr/>
        </p:nvSpPr>
        <p:spPr bwMode="auto">
          <a:xfrm>
            <a:off x="134938" y="1068388"/>
            <a:ext cx="931862" cy="327025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200">
              <a:latin typeface="Arial" charset="0"/>
            </a:endParaRPr>
          </a:p>
        </p:txBody>
      </p:sp>
      <p:sp>
        <p:nvSpPr>
          <p:cNvPr id="88075" name="Rechthoek 6"/>
          <p:cNvSpPr>
            <a:spLocks noChangeArrowheads="1"/>
          </p:cNvSpPr>
          <p:nvPr/>
        </p:nvSpPr>
        <p:spPr bwMode="auto">
          <a:xfrm>
            <a:off x="134938" y="2385061"/>
            <a:ext cx="8780462" cy="103917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200">
              <a:latin typeface="Arial" charset="0"/>
            </a:endParaRPr>
          </a:p>
        </p:txBody>
      </p:sp>
      <p:sp>
        <p:nvSpPr>
          <p:cNvPr id="8" name="Rechthoek 6"/>
          <p:cNvSpPr>
            <a:spLocks noChangeArrowheads="1"/>
          </p:cNvSpPr>
          <p:nvPr/>
        </p:nvSpPr>
        <p:spPr bwMode="auto">
          <a:xfrm>
            <a:off x="42863" y="4122420"/>
            <a:ext cx="6441757" cy="1333499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200">
              <a:latin typeface="Arial" charset="0"/>
            </a:endParaRPr>
          </a:p>
        </p:txBody>
      </p:sp>
      <p:grpSp>
        <p:nvGrpSpPr>
          <p:cNvPr id="9" name="Groep 12"/>
          <p:cNvGrpSpPr/>
          <p:nvPr/>
        </p:nvGrpSpPr>
        <p:grpSpPr>
          <a:xfrm>
            <a:off x="6751945" y="4593597"/>
            <a:ext cx="2194341" cy="1724644"/>
            <a:chOff x="914400" y="1143000"/>
            <a:chExt cx="4762500" cy="4114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90600" y="1219200"/>
              <a:ext cx="1828800" cy="1828800"/>
            </a:xfrm>
            <a:prstGeom prst="ellipse">
              <a:avLst/>
            </a:prstGeom>
            <a:solidFill>
              <a:srgbClr val="C0C0C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nl-NL" sz="1400">
                <a:latin typeface="+mj-lt"/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848100" y="1219200"/>
              <a:ext cx="1828800" cy="1828800"/>
            </a:xfrm>
            <a:prstGeom prst="ellipse">
              <a:avLst/>
            </a:prstGeom>
            <a:solidFill>
              <a:srgbClr val="C0C0C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nl-NL" sz="1400">
                <a:latin typeface="+mj-lt"/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2514600" y="3429000"/>
              <a:ext cx="1828800" cy="1828800"/>
            </a:xfrm>
            <a:prstGeom prst="ellipse">
              <a:avLst/>
            </a:prstGeom>
            <a:solidFill>
              <a:srgbClr val="C0C0C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buFontTx/>
                <a:buChar char="•"/>
                <a:defRPr/>
              </a:pPr>
              <a:endParaRPr lang="nl-NL" sz="1400">
                <a:latin typeface="+mj-lt"/>
                <a:cs typeface="+mn-cs"/>
              </a:endParaRPr>
            </a:p>
          </p:txBody>
        </p:sp>
        <p:cxnSp>
          <p:nvCxnSpPr>
            <p:cNvPr id="13" name="AutoShape 7"/>
            <p:cNvCxnSpPr>
              <a:cxnSpLocks noChangeShapeType="1"/>
              <a:stCxn id="18" idx="4"/>
              <a:endCxn id="19" idx="7"/>
            </p:cNvCxnSpPr>
            <p:nvPr/>
          </p:nvCxnSpPr>
          <p:spPr bwMode="auto">
            <a:xfrm flipH="1">
              <a:off x="3998913" y="2971800"/>
              <a:ext cx="687387" cy="649288"/>
            </a:xfrm>
            <a:prstGeom prst="straightConnector1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stealth" w="med" len="lg"/>
            </a:ln>
          </p:spPr>
        </p:cxnSp>
        <p:cxnSp>
          <p:nvCxnSpPr>
            <p:cNvPr id="14" name="AutoShape 8"/>
            <p:cNvCxnSpPr>
              <a:cxnSpLocks noChangeShapeType="1"/>
              <a:stCxn id="17" idx="7"/>
              <a:endCxn id="18" idx="1"/>
            </p:cNvCxnSpPr>
            <p:nvPr/>
          </p:nvCxnSpPr>
          <p:spPr bwMode="auto">
            <a:xfrm>
              <a:off x="2474913" y="1411288"/>
              <a:ext cx="1565275" cy="0"/>
            </a:xfrm>
            <a:prstGeom prst="straightConnector1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9"/>
            <p:cNvCxnSpPr>
              <a:cxnSpLocks noChangeShapeType="1"/>
              <a:stCxn id="18" idx="3"/>
              <a:endCxn id="17" idx="5"/>
            </p:cNvCxnSpPr>
            <p:nvPr/>
          </p:nvCxnSpPr>
          <p:spPr bwMode="auto">
            <a:xfrm flipH="1">
              <a:off x="2474913" y="2703513"/>
              <a:ext cx="1565275" cy="0"/>
            </a:xfrm>
            <a:prstGeom prst="straightConnector1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</p:spPr>
        </p:cxnSp>
        <p:cxnSp>
          <p:nvCxnSpPr>
            <p:cNvPr id="16" name="AutoShape 7"/>
            <p:cNvCxnSpPr>
              <a:cxnSpLocks noChangeShapeType="1"/>
              <a:stCxn id="17" idx="4"/>
              <a:endCxn id="19" idx="1"/>
            </p:cNvCxnSpPr>
            <p:nvPr/>
          </p:nvCxnSpPr>
          <p:spPr bwMode="auto">
            <a:xfrm>
              <a:off x="1828800" y="2971800"/>
              <a:ext cx="877888" cy="649288"/>
            </a:xfrm>
            <a:prstGeom prst="straightConnector1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stealth" w="med" len="lg"/>
            </a:ln>
          </p:spPr>
        </p:cxn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914400" y="1143000"/>
              <a:ext cx="1828800" cy="18288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1400" i="1" dirty="0" err="1">
                  <a:solidFill>
                    <a:schemeClr val="tx2"/>
                  </a:solidFill>
                  <a:latin typeface="+mj-lt"/>
                  <a:cs typeface="+mn-cs"/>
                </a:rPr>
                <a:t>NoValue</a:t>
              </a:r>
              <a:endParaRPr lang="en-US" sz="1400" dirty="0">
                <a:solidFill>
                  <a:schemeClr val="tx2"/>
                </a:solidFill>
                <a:latin typeface="+mj-lt"/>
                <a:cs typeface="+mn-cs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771900" y="1143000"/>
              <a:ext cx="1828800" cy="18288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1400" i="1" dirty="0">
                  <a:solidFill>
                    <a:schemeClr val="tx2"/>
                  </a:solidFill>
                  <a:latin typeface="+mj-lt"/>
                  <a:cs typeface="+mn-cs"/>
                </a:rPr>
                <a:t>Value </a:t>
              </a:r>
              <a:r>
                <a:rPr lang="en-US" sz="1400" i="1" dirty="0">
                  <a:solidFill>
                    <a:srgbClr val="FF99FF"/>
                  </a:solidFill>
                  <a:latin typeface="+mj-lt"/>
                  <a:cs typeface="+mn-cs"/>
                </a:rPr>
                <a:t>a</a:t>
              </a:r>
              <a:r>
                <a:rPr lang="en-US" sz="1400" i="1" dirty="0">
                  <a:latin typeface="+mj-lt"/>
                  <a:cs typeface="+mn-cs"/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1400" i="1" dirty="0">
                  <a:solidFill>
                    <a:schemeClr val="tx2"/>
                  </a:solidFill>
                  <a:latin typeface="+mj-lt"/>
                  <a:cs typeface="+mn-cs"/>
                </a:rPr>
                <a:t>False</a:t>
              </a:r>
              <a:endParaRPr lang="en-US" sz="1400" dirty="0">
                <a:solidFill>
                  <a:schemeClr val="tx2"/>
                </a:solidFill>
                <a:latin typeface="+mj-lt"/>
                <a:cs typeface="+mn-cs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2438400" y="3352800"/>
              <a:ext cx="1828800" cy="1828800"/>
            </a:xfrm>
            <a:prstGeom prst="ellipse">
              <a:avLst/>
            </a:prstGeom>
            <a:solidFill>
              <a:schemeClr val="bg1">
                <a:lumMod val="40000"/>
                <a:lumOff val="60000"/>
              </a:scheme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1400" i="1" dirty="0">
                  <a:solidFill>
                    <a:schemeClr val="tx2"/>
                  </a:solidFill>
                  <a:latin typeface="+mj-lt"/>
                  <a:cs typeface="+mn-cs"/>
                </a:rPr>
                <a:t>Value</a:t>
              </a:r>
              <a:r>
                <a:rPr lang="en-US" sz="1400" i="1" dirty="0">
                  <a:latin typeface="+mj-lt"/>
                  <a:cs typeface="+mn-cs"/>
                </a:rPr>
                <a:t> </a:t>
              </a:r>
              <a:r>
                <a:rPr lang="en-US" sz="1400" i="1" dirty="0">
                  <a:solidFill>
                    <a:srgbClr val="FF99FF"/>
                  </a:solidFill>
                  <a:latin typeface="+mj-lt"/>
                  <a:cs typeface="+mn-cs"/>
                </a:rPr>
                <a:t>a</a:t>
              </a:r>
            </a:p>
            <a:p>
              <a:pPr algn="ctr" eaLnBrk="0" hangingPunct="0">
                <a:spcBef>
                  <a:spcPct val="20000"/>
                </a:spcBef>
                <a:defRPr/>
              </a:pPr>
              <a:r>
                <a:rPr lang="en-US" sz="1400" i="1" dirty="0">
                  <a:solidFill>
                    <a:schemeClr val="tx2"/>
                  </a:solidFill>
                  <a:latin typeface="+mj-lt"/>
                  <a:cs typeface="+mn-cs"/>
                </a:rPr>
                <a:t>True</a:t>
              </a:r>
              <a:endParaRPr lang="en-US" sz="1400" dirty="0">
                <a:solidFill>
                  <a:schemeClr val="tx2"/>
                </a:solidFill>
                <a:latin typeface="+mj-lt"/>
                <a:cs typeface="+mn-cs"/>
              </a:endParaRPr>
            </a:p>
          </p:txBody>
        </p:sp>
      </p:grp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060700" y="1437800"/>
            <a:ext cx="2713038" cy="628650"/>
          </a:xfrm>
          <a:prstGeom prst="wedgeRoundRectCallout">
            <a:avLst>
              <a:gd name="adj1" fmla="val -17644"/>
              <a:gd name="adj2" fmla="val 9343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State Transition Function: 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i.e. a Monad</a:t>
            </a: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2191544" y="3608548"/>
            <a:ext cx="2225675" cy="461962"/>
          </a:xfrm>
          <a:prstGeom prst="wedgeRoundRectCallout">
            <a:avLst>
              <a:gd name="adj1" fmla="val 28102"/>
              <a:gd name="adj2" fmla="val -13728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Latest </a:t>
            </a:r>
            <a:r>
              <a:rPr lang="en-US" sz="1400" dirty="0">
                <a:solidFill>
                  <a:schemeClr val="bg1"/>
                </a:solidFill>
              </a:rPr>
              <a:t>value of a task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5046640" y="3573624"/>
            <a:ext cx="2328863" cy="548795"/>
          </a:xfrm>
          <a:prstGeom prst="wedgeRoundRectCallout">
            <a:avLst>
              <a:gd name="adj1" fmla="val -48652"/>
              <a:gd name="adj2" fmla="val -12312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Continuation: 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remaining task to do</a:t>
            </a:r>
          </a:p>
        </p:txBody>
      </p:sp>
    </p:spTree>
    <p:extLst>
      <p:ext uri="{BB962C8B-B14F-4D97-AF65-F5344CB8AC3E}">
        <p14:creationId xmlns:p14="http://schemas.microsoft.com/office/powerpoint/2010/main" val="2556905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  <p:bldP spid="21" grpId="0" animBg="1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40"/>
          <p:cNvSpPr>
            <a:spLocks noChangeShapeType="1"/>
          </p:cNvSpPr>
          <p:nvPr/>
        </p:nvSpPr>
        <p:spPr bwMode="auto">
          <a:xfrm flipV="1">
            <a:off x="4592638" y="3073400"/>
            <a:ext cx="0" cy="1328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19" name="Rechthoek 128"/>
          <p:cNvSpPr>
            <a:spLocks noChangeArrowheads="1"/>
          </p:cNvSpPr>
          <p:nvPr/>
        </p:nvSpPr>
        <p:spPr bwMode="auto">
          <a:xfrm>
            <a:off x="3040063" y="23034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135" name="Text Box 26"/>
          <p:cNvSpPr txBox="1">
            <a:spLocks noChangeArrowheads="1"/>
          </p:cNvSpPr>
          <p:nvPr/>
        </p:nvSpPr>
        <p:spPr bwMode="auto">
          <a:xfrm>
            <a:off x="3762375" y="1984375"/>
            <a:ext cx="17287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48" name="Text Box 26"/>
          <p:cNvSpPr txBox="1">
            <a:spLocks noChangeArrowheads="1"/>
          </p:cNvSpPr>
          <p:nvPr/>
        </p:nvSpPr>
        <p:spPr bwMode="auto">
          <a:xfrm>
            <a:off x="5541963" y="1982788"/>
            <a:ext cx="172878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158" name="Text Box 26"/>
          <p:cNvSpPr txBox="1">
            <a:spLocks noChangeArrowheads="1"/>
          </p:cNvSpPr>
          <p:nvPr/>
        </p:nvSpPr>
        <p:spPr bwMode="auto">
          <a:xfrm>
            <a:off x="7250113" y="1979613"/>
            <a:ext cx="1728787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  <p:sp>
        <p:nvSpPr>
          <p:cNvPr id="860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pPr algn="ctr"/>
            <a:r>
              <a:rPr lang="en-US" i="1" smtClean="0"/>
              <a:t>Simplified iTasks Architecture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454275" y="2586038"/>
            <a:ext cx="2576513" cy="379412"/>
          </a:xfrm>
          <a:prstGeom prst="rect">
            <a:avLst/>
          </a:prstGeom>
          <a:solidFill>
            <a:srgbClr val="71BBE3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One Step Task Rewriter</a:t>
            </a:r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>
            <a:off x="3144838" y="1792288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8" name="Line 17"/>
          <p:cNvSpPr>
            <a:spLocks noChangeShapeType="1"/>
          </p:cNvSpPr>
          <p:nvPr/>
        </p:nvSpPr>
        <p:spPr bwMode="auto">
          <a:xfrm flipV="1">
            <a:off x="3306763" y="1773238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29" name="Rechthoek 128"/>
          <p:cNvSpPr>
            <a:spLocks noChangeArrowheads="1"/>
          </p:cNvSpPr>
          <p:nvPr/>
        </p:nvSpPr>
        <p:spPr bwMode="auto">
          <a:xfrm>
            <a:off x="2217738" y="17478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0" name="Rechthoek 128"/>
          <p:cNvSpPr>
            <a:spLocks noChangeArrowheads="1"/>
          </p:cNvSpPr>
          <p:nvPr/>
        </p:nvSpPr>
        <p:spPr bwMode="auto">
          <a:xfrm>
            <a:off x="623888" y="421322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Current Time </a:t>
            </a:r>
          </a:p>
        </p:txBody>
      </p:sp>
      <p:sp>
        <p:nvSpPr>
          <p:cNvPr id="86032" name="Rectangle 10"/>
          <p:cNvSpPr>
            <a:spLocks noChangeArrowheads="1"/>
          </p:cNvSpPr>
          <p:nvPr/>
        </p:nvSpPr>
        <p:spPr bwMode="auto">
          <a:xfrm>
            <a:off x="984250" y="2622550"/>
            <a:ext cx="1174750" cy="342900"/>
          </a:xfrm>
          <a:prstGeom prst="rect">
            <a:avLst/>
          </a:prstGeom>
          <a:solidFill>
            <a:srgbClr val="FFCC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</a:t>
            </a:r>
          </a:p>
        </p:txBody>
      </p:sp>
      <p:sp>
        <p:nvSpPr>
          <p:cNvPr id="86033" name="Line 23"/>
          <p:cNvSpPr>
            <a:spLocks noChangeShapeType="1"/>
          </p:cNvSpPr>
          <p:nvPr/>
        </p:nvSpPr>
        <p:spPr bwMode="auto">
          <a:xfrm flipV="1">
            <a:off x="930275" y="4479925"/>
            <a:ext cx="86518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4" name="Line 24"/>
          <p:cNvSpPr>
            <a:spLocks noChangeShapeType="1"/>
          </p:cNvSpPr>
          <p:nvPr/>
        </p:nvSpPr>
        <p:spPr bwMode="auto">
          <a:xfrm>
            <a:off x="3702050" y="39989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5" name="Rectangle 10"/>
          <p:cNvSpPr>
            <a:spLocks noChangeArrowheads="1"/>
          </p:cNvSpPr>
          <p:nvPr/>
        </p:nvSpPr>
        <p:spPr bwMode="auto">
          <a:xfrm>
            <a:off x="1849438" y="3870325"/>
            <a:ext cx="1757362" cy="758825"/>
          </a:xfrm>
          <a:prstGeom prst="rect">
            <a:avLst/>
          </a:prstGeom>
          <a:solidFill>
            <a:srgbClr val="71BBE3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Task =</a:t>
            </a:r>
          </a:p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State Transition Function</a:t>
            </a:r>
          </a:p>
        </p:txBody>
      </p:sp>
      <p:sp>
        <p:nvSpPr>
          <p:cNvPr id="86036" name="Line 27"/>
          <p:cNvSpPr>
            <a:spLocks noChangeShapeType="1"/>
          </p:cNvSpPr>
          <p:nvPr/>
        </p:nvSpPr>
        <p:spPr bwMode="auto">
          <a:xfrm>
            <a:off x="3144838" y="3065463"/>
            <a:ext cx="0" cy="709612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7" name="Rechthoek 128"/>
          <p:cNvSpPr>
            <a:spLocks noChangeArrowheads="1"/>
          </p:cNvSpPr>
          <p:nvPr/>
        </p:nvSpPr>
        <p:spPr bwMode="auto">
          <a:xfrm>
            <a:off x="2217738" y="3022600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Event </a:t>
            </a:r>
          </a:p>
        </p:txBody>
      </p:sp>
      <p:sp>
        <p:nvSpPr>
          <p:cNvPr id="86038" name="Line 29"/>
          <p:cNvSpPr>
            <a:spLocks noChangeShapeType="1"/>
          </p:cNvSpPr>
          <p:nvPr/>
        </p:nvSpPr>
        <p:spPr bwMode="auto">
          <a:xfrm>
            <a:off x="1897063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39" name="Line 31"/>
          <p:cNvSpPr>
            <a:spLocks noChangeShapeType="1"/>
          </p:cNvSpPr>
          <p:nvPr/>
        </p:nvSpPr>
        <p:spPr bwMode="auto">
          <a:xfrm flipV="1">
            <a:off x="2033588" y="3065463"/>
            <a:ext cx="0" cy="7096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0" name="Line 32"/>
          <p:cNvSpPr>
            <a:spLocks noChangeShapeType="1"/>
          </p:cNvSpPr>
          <p:nvPr/>
        </p:nvSpPr>
        <p:spPr bwMode="auto">
          <a:xfrm flipV="1">
            <a:off x="3305175" y="3052763"/>
            <a:ext cx="0" cy="709612"/>
          </a:xfrm>
          <a:prstGeom prst="line">
            <a:avLst/>
          </a:prstGeom>
          <a:noFill/>
          <a:ln w="38100">
            <a:solidFill>
              <a:srgbClr val="00CC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1" name="Rechthoek 128"/>
          <p:cNvSpPr>
            <a:spLocks noChangeArrowheads="1"/>
          </p:cNvSpPr>
          <p:nvPr/>
        </p:nvSpPr>
        <p:spPr bwMode="auto">
          <a:xfrm>
            <a:off x="3027363" y="3548063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Response </a:t>
            </a:r>
          </a:p>
        </p:txBody>
      </p:sp>
      <p:sp>
        <p:nvSpPr>
          <p:cNvPr id="86042" name="Rechthoek 128"/>
          <p:cNvSpPr>
            <a:spLocks noChangeArrowheads="1"/>
          </p:cNvSpPr>
          <p:nvPr/>
        </p:nvSpPr>
        <p:spPr bwMode="auto">
          <a:xfrm>
            <a:off x="787400" y="3005138"/>
            <a:ext cx="136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Old State </a:t>
            </a:r>
          </a:p>
        </p:txBody>
      </p:sp>
      <p:sp>
        <p:nvSpPr>
          <p:cNvPr id="86043" name="Rechthoek 128"/>
          <p:cNvSpPr>
            <a:spLocks noChangeArrowheads="1"/>
          </p:cNvSpPr>
          <p:nvPr/>
        </p:nvSpPr>
        <p:spPr bwMode="auto">
          <a:xfrm>
            <a:off x="1795463" y="3571875"/>
            <a:ext cx="1365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New State </a:t>
            </a:r>
          </a:p>
        </p:txBody>
      </p:sp>
      <p:sp>
        <p:nvSpPr>
          <p:cNvPr id="86044" name="Rectangle 10"/>
          <p:cNvSpPr>
            <a:spLocks noChangeArrowheads="1"/>
          </p:cNvSpPr>
          <p:nvPr/>
        </p:nvSpPr>
        <p:spPr bwMode="auto">
          <a:xfrm>
            <a:off x="4392613" y="3919538"/>
            <a:ext cx="1757362" cy="3429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TaskResult a</a:t>
            </a:r>
          </a:p>
        </p:txBody>
      </p:sp>
      <p:sp>
        <p:nvSpPr>
          <p:cNvPr id="86045" name="Rectangle 10"/>
          <p:cNvSpPr>
            <a:spLocks noChangeArrowheads="1"/>
          </p:cNvSpPr>
          <p:nvPr/>
        </p:nvSpPr>
        <p:spPr bwMode="auto">
          <a:xfrm>
            <a:off x="4392613" y="4465638"/>
            <a:ext cx="1757362" cy="758825"/>
          </a:xfrm>
          <a:prstGeom prst="rect">
            <a:avLst/>
          </a:prstGeom>
          <a:solidFill>
            <a:srgbClr val="71BBE3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solidFill>
                  <a:schemeClr val="bg1"/>
                </a:solidFill>
                <a:ea typeface="Apple LiGothic Medium"/>
                <a:cs typeface="Apple LiGothic Medium"/>
              </a:rPr>
              <a:t>Remaining Task</a:t>
            </a:r>
          </a:p>
        </p:txBody>
      </p:sp>
      <p:sp>
        <p:nvSpPr>
          <p:cNvPr id="86046" name="Line 38"/>
          <p:cNvSpPr>
            <a:spLocks noChangeShapeType="1"/>
          </p:cNvSpPr>
          <p:nvPr/>
        </p:nvSpPr>
        <p:spPr bwMode="auto">
          <a:xfrm>
            <a:off x="3702050" y="4519613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7" name="Line 39"/>
          <p:cNvSpPr>
            <a:spLocks noChangeShapeType="1"/>
          </p:cNvSpPr>
          <p:nvPr/>
        </p:nvSpPr>
        <p:spPr bwMode="auto">
          <a:xfrm flipV="1">
            <a:off x="6135688" y="3297238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48" name="AutoShape 41"/>
          <p:cNvSpPr>
            <a:spLocks noChangeArrowheads="1"/>
          </p:cNvSpPr>
          <p:nvPr/>
        </p:nvSpPr>
        <p:spPr bwMode="auto">
          <a:xfrm>
            <a:off x="5418138" y="2408238"/>
            <a:ext cx="1400175" cy="871537"/>
          </a:xfrm>
          <a:prstGeom prst="flowChartDecision">
            <a:avLst/>
          </a:prstGeom>
          <a:solidFill>
            <a:srgbClr val="99CCFF"/>
          </a:solidFill>
          <a:ln w="5715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hangingPunct="0">
              <a:spcBef>
                <a:spcPct val="20000"/>
              </a:spcBef>
              <a:buClr>
                <a:srgbClr val="0066CC"/>
              </a:buClr>
              <a:buSzPct val="45000"/>
              <a:buFont typeface="Webdings" pitchFamily="18" charset="2"/>
              <a:buChar char="•"/>
            </a:pPr>
            <a:endParaRPr lang="en-US"/>
          </a:p>
        </p:txBody>
      </p:sp>
      <p:sp>
        <p:nvSpPr>
          <p:cNvPr id="86049" name="Rechthoek 128"/>
          <p:cNvSpPr>
            <a:spLocks noChangeArrowheads="1"/>
          </p:cNvSpPr>
          <p:nvPr/>
        </p:nvSpPr>
        <p:spPr bwMode="auto">
          <a:xfrm>
            <a:off x="5467350" y="2662238"/>
            <a:ext cx="1365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 dirty="0">
                <a:solidFill>
                  <a:schemeClr val="bg1"/>
                </a:solidFill>
                <a:ea typeface="Apple LiGothic Medium"/>
                <a:cs typeface="Apple LiGothic Medium"/>
              </a:rPr>
              <a:t>Task Normal Form ?</a:t>
            </a:r>
          </a:p>
        </p:txBody>
      </p:sp>
      <p:sp>
        <p:nvSpPr>
          <p:cNvPr id="86050" name="Line 44"/>
          <p:cNvSpPr>
            <a:spLocks noChangeShapeType="1"/>
          </p:cNvSpPr>
          <p:nvPr/>
        </p:nvSpPr>
        <p:spPr bwMode="auto">
          <a:xfrm>
            <a:off x="6872288" y="2860675"/>
            <a:ext cx="596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1" name="Line 45"/>
          <p:cNvSpPr>
            <a:spLocks noChangeShapeType="1"/>
          </p:cNvSpPr>
          <p:nvPr/>
        </p:nvSpPr>
        <p:spPr bwMode="auto">
          <a:xfrm flipH="1" flipV="1">
            <a:off x="5038725" y="2851150"/>
            <a:ext cx="379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6052" name="Rechthoek 128"/>
          <p:cNvSpPr>
            <a:spLocks noChangeArrowheads="1"/>
          </p:cNvSpPr>
          <p:nvPr/>
        </p:nvSpPr>
        <p:spPr bwMode="auto">
          <a:xfrm>
            <a:off x="50307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No </a:t>
            </a:r>
          </a:p>
        </p:txBody>
      </p:sp>
      <p:sp>
        <p:nvSpPr>
          <p:cNvPr id="86053" name="Rechthoek 128"/>
          <p:cNvSpPr>
            <a:spLocks noChangeArrowheads="1"/>
          </p:cNvSpPr>
          <p:nvPr/>
        </p:nvSpPr>
        <p:spPr bwMode="auto">
          <a:xfrm>
            <a:off x="6872288" y="2524125"/>
            <a:ext cx="5254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kumimoji="1" lang="en-US" sz="1200">
                <a:ea typeface="Apple LiGothic Medium"/>
                <a:cs typeface="Apple LiGothic Medium"/>
              </a:rPr>
              <a:t>Yes </a:t>
            </a:r>
          </a:p>
        </p:txBody>
      </p:sp>
      <p:sp>
        <p:nvSpPr>
          <p:cNvPr id="86054" name="Rectangle 10"/>
          <p:cNvSpPr>
            <a:spLocks noChangeArrowheads="1"/>
          </p:cNvSpPr>
          <p:nvPr/>
        </p:nvSpPr>
        <p:spPr bwMode="auto">
          <a:xfrm>
            <a:off x="7516813" y="2689225"/>
            <a:ext cx="908050" cy="3429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</a:pPr>
            <a:r>
              <a:rPr lang="en-US" sz="1200">
                <a:solidFill>
                  <a:schemeClr val="bg2"/>
                </a:solidFill>
              </a:rPr>
              <a:t>Maybe a</a:t>
            </a:r>
          </a:p>
        </p:txBody>
      </p:sp>
      <p:sp>
        <p:nvSpPr>
          <p:cNvPr id="86055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490F1634-5AC2-47D6-B253-9A75F0FC9108}" type="slidenum">
              <a:rPr kumimoji="1" lang="en-US" sz="1400">
                <a:latin typeface="Times New Roman" pitchFamily="18" charset="0"/>
              </a:rPr>
              <a:pPr algn="r" eaLnBrk="0" hangingPunct="0"/>
              <a:t>37</a:t>
            </a:fld>
            <a:endParaRPr kumimoji="1" lang="en-US" sz="1400">
              <a:latin typeface="Times New Roman" pitchFamily="18" charset="0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2454274" y="1414463"/>
            <a:ext cx="2576513" cy="333375"/>
          </a:xfrm>
          <a:prstGeom prst="rect">
            <a:avLst/>
          </a:prstGeom>
          <a:solidFill>
            <a:srgbClr val="71BBE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endParaRPr kumimoji="1" lang="nl-NL" sz="1200">
              <a:solidFill>
                <a:schemeClr val="bg1"/>
              </a:solidFill>
              <a:latin typeface="+mj-lt"/>
              <a:cs typeface="+mn-cs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2721800" y="1473200"/>
            <a:ext cx="176683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defRPr/>
            </a:pPr>
            <a:r>
              <a:rPr kumimoji="1" lang="en-US" sz="1200" dirty="0" err="1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iTask</a:t>
            </a:r>
            <a:r>
              <a:rPr kumimoji="1" lang="en-US" sz="1200" dirty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 </a:t>
            </a:r>
            <a:r>
              <a:rPr kumimoji="1" lang="en-US" sz="1200" dirty="0" smtClean="0">
                <a:solidFill>
                  <a:schemeClr val="bg1"/>
                </a:solidFill>
                <a:latin typeface="+mj-lt"/>
                <a:ea typeface="Apple LiGothic Medium" pitchFamily="1" charset="-120"/>
                <a:cs typeface="+mn-cs"/>
              </a:rPr>
              <a:t>Clients Handling</a:t>
            </a:r>
            <a:endParaRPr kumimoji="1" lang="en-US" sz="1200" dirty="0">
              <a:solidFill>
                <a:schemeClr val="bg1"/>
              </a:solidFill>
              <a:latin typeface="+mj-lt"/>
              <a:ea typeface="Apple LiGothic Medium" pitchFamily="1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8101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-Task Evaluation by Rewriting</a:t>
            </a:r>
            <a:endParaRPr lang="en-US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9150"/>
            <a:ext cx="9144000" cy="5629275"/>
          </a:xfrm>
        </p:spPr>
        <p:txBody>
          <a:bodyPr/>
          <a:lstStyle/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FFFF00"/>
                </a:solidFill>
              </a:rPr>
              <a:t>evaluateTask</a:t>
            </a:r>
            <a:r>
              <a:rPr lang="en-US" sz="1400" smtClean="0"/>
              <a:t> :: (</a:t>
            </a:r>
            <a:r>
              <a:rPr lang="en-US" sz="1400" smtClean="0">
                <a:solidFill>
                  <a:srgbClr val="FF99FF"/>
                </a:solidFill>
              </a:rPr>
              <a:t>Task a</a:t>
            </a:r>
            <a:r>
              <a:rPr lang="en-US" sz="1400" smtClean="0"/>
              <a:t>) </a:t>
            </a:r>
            <a:r>
              <a:rPr lang="en-US" sz="1400" smtClean="0">
                <a:solidFill>
                  <a:srgbClr val="FFFF00"/>
                </a:solidFill>
              </a:rPr>
              <a:t>*</a:t>
            </a:r>
            <a:r>
              <a:rPr lang="en-US" sz="1400" smtClean="0">
                <a:solidFill>
                  <a:srgbClr val="FF99FF"/>
                </a:solidFill>
              </a:rPr>
              <a:t>World</a:t>
            </a:r>
            <a:r>
              <a:rPr lang="en-US" sz="1400" smtClean="0"/>
              <a:t>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>
                <a:solidFill>
                  <a:srgbClr val="FFFF00"/>
                </a:solidFill>
              </a:rPr>
              <a:t> *</a:t>
            </a:r>
            <a:r>
              <a:rPr lang="en-US" sz="1400" smtClean="0"/>
              <a:t>(</a:t>
            </a:r>
            <a:r>
              <a:rPr lang="en-US" sz="1400" smtClean="0">
                <a:solidFill>
                  <a:srgbClr val="FF99FF"/>
                </a:solidFill>
              </a:rPr>
              <a:t>Maybe a</a:t>
            </a:r>
            <a:r>
              <a:rPr lang="en-US" sz="1400" smtClean="0"/>
              <a:t>,</a:t>
            </a:r>
            <a:r>
              <a:rPr lang="en-US" sz="1400" smtClean="0">
                <a:solidFill>
                  <a:srgbClr val="FF99FF"/>
                </a:solidFill>
              </a:rPr>
              <a:t> </a:t>
            </a:r>
            <a:r>
              <a:rPr lang="en-US" sz="1400" smtClean="0">
                <a:solidFill>
                  <a:srgbClr val="FFFF00"/>
                </a:solidFill>
              </a:rPr>
              <a:t>*</a:t>
            </a:r>
            <a:r>
              <a:rPr lang="en-US" sz="1400" smtClean="0">
                <a:solidFill>
                  <a:srgbClr val="FF99FF"/>
                </a:solidFill>
              </a:rPr>
              <a:t>World</a:t>
            </a:r>
            <a:r>
              <a:rPr lang="en-US" sz="1400" smtClean="0"/>
              <a:t>) 		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FFFF00"/>
                </a:solidFill>
              </a:rPr>
              <a:t>evaluateTask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world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# st      	= {taskNo = 0, timeStamp = 0, mem = [], world = world}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# (ma, st) 	= </a:t>
            </a:r>
            <a:r>
              <a:rPr lang="en-US" sz="1400" smtClean="0">
                <a:solidFill>
                  <a:srgbClr val="FFFF00"/>
                </a:solidFill>
              </a:rPr>
              <a:t>rewrite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st			</a:t>
            </a:r>
            <a:r>
              <a:rPr lang="en-US" sz="1400" smtClean="0">
                <a:solidFill>
                  <a:srgbClr val="B2B2B2"/>
                </a:solidFill>
              </a:rPr>
              <a:t>// evaluate task till normal form is reached</a:t>
            </a:r>
            <a:r>
              <a:rPr lang="en-US" sz="1400" smtClean="0"/>
              <a:t> 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= (ma, st.world )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>
              <a:solidFill>
                <a:srgbClr val="FFFF00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>
              <a:solidFill>
                <a:srgbClr val="FFFF00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>
              <a:solidFill>
                <a:srgbClr val="FFFF00"/>
              </a:solidFill>
            </a:endParaRP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FFFF00"/>
                </a:solidFill>
              </a:rPr>
              <a:t>rewrite</a:t>
            </a:r>
            <a:r>
              <a:rPr lang="en-US" sz="1400" smtClean="0"/>
              <a:t> :: (</a:t>
            </a:r>
            <a:r>
              <a:rPr lang="en-US" sz="1400" smtClean="0">
                <a:solidFill>
                  <a:srgbClr val="FF99FF"/>
                </a:solidFill>
              </a:rPr>
              <a:t>Task a</a:t>
            </a:r>
            <a:r>
              <a:rPr lang="en-US" sz="1400" smtClean="0"/>
              <a:t>) </a:t>
            </a:r>
            <a:r>
              <a:rPr lang="en-US" sz="1400" smtClean="0">
                <a:solidFill>
                  <a:srgbClr val="FFFF00"/>
                </a:solidFill>
              </a:rPr>
              <a:t>*</a:t>
            </a:r>
            <a:r>
              <a:rPr lang="en-US" sz="1400" smtClean="0">
                <a:solidFill>
                  <a:srgbClr val="FF99FF"/>
                </a:solidFill>
              </a:rPr>
              <a:t>State</a:t>
            </a:r>
            <a:r>
              <a:rPr lang="en-US" sz="1400" smtClean="0"/>
              <a:t> </a:t>
            </a:r>
            <a:r>
              <a:rPr lang="en-US" sz="1400" b="1" smtClean="0">
                <a:cs typeface="Courier New" pitchFamily="49" charset="0"/>
              </a:rPr>
              <a:t>→ </a:t>
            </a:r>
            <a:r>
              <a:rPr lang="en-US" sz="1400" smtClean="0">
                <a:solidFill>
                  <a:srgbClr val="FFFF00"/>
                </a:solidFill>
              </a:rPr>
              <a:t>*</a:t>
            </a:r>
            <a:r>
              <a:rPr lang="en-US" sz="1400" smtClean="0"/>
              <a:t>(</a:t>
            </a:r>
            <a:r>
              <a:rPr lang="en-US" sz="1400" smtClean="0">
                <a:solidFill>
                  <a:srgbClr val="FF99FF"/>
                </a:solidFill>
              </a:rPr>
              <a:t>Maybe a</a:t>
            </a:r>
            <a:r>
              <a:rPr lang="en-US" sz="1400" smtClean="0"/>
              <a:t>,</a:t>
            </a:r>
            <a:r>
              <a:rPr lang="en-US" sz="1400" smtClean="0">
                <a:solidFill>
                  <a:srgbClr val="FF99FF"/>
                </a:solidFill>
              </a:rPr>
              <a:t> </a:t>
            </a:r>
            <a:r>
              <a:rPr lang="en-US" sz="1400" smtClean="0">
                <a:solidFill>
                  <a:srgbClr val="FFFF00"/>
                </a:solidFill>
              </a:rPr>
              <a:t>*</a:t>
            </a:r>
            <a:r>
              <a:rPr lang="en-US" sz="1400" smtClean="0">
                <a:solidFill>
                  <a:srgbClr val="FF99FF"/>
                </a:solidFill>
              </a:rPr>
              <a:t>State</a:t>
            </a:r>
            <a:r>
              <a:rPr lang="en-US" sz="1400" smtClean="0"/>
              <a:t>)</a:t>
            </a:r>
            <a:r>
              <a:rPr lang="en-US" sz="1400" smtClean="0">
                <a:solidFill>
                  <a:srgbClr val="FF99FF"/>
                </a:solidFill>
              </a:rPr>
              <a:t> </a:t>
            </a:r>
            <a:r>
              <a:rPr lang="en-US" sz="1400" smtClean="0"/>
              <a:t>			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a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FFFF00"/>
                </a:solidFill>
              </a:rPr>
              <a:t>rewrite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st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# (ev, nworld)		= </a:t>
            </a:r>
            <a:r>
              <a:rPr lang="en-US" sz="1400" smtClean="0">
                <a:solidFill>
                  <a:srgbClr val="FFFF00"/>
                </a:solidFill>
              </a:rPr>
              <a:t>getNextEvent</a:t>
            </a:r>
            <a:r>
              <a:rPr lang="en-US" sz="1400" smtClean="0"/>
              <a:t>     st.world	 </a:t>
            </a:r>
            <a:r>
              <a:rPr lang="en-US" sz="1400" smtClean="0">
                <a:solidFill>
                  <a:srgbClr val="B2B2B2"/>
                </a:solidFill>
              </a:rPr>
              <a:t>// wait for next event</a:t>
            </a:r>
            <a:r>
              <a:rPr lang="en-US" sz="1400" smtClean="0"/>
              <a:t> 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# (t, nworld) 		= </a:t>
            </a:r>
            <a:r>
              <a:rPr lang="en-US" sz="1400" smtClean="0">
                <a:solidFill>
                  <a:srgbClr val="FFFF00"/>
                </a:solidFill>
              </a:rPr>
              <a:t>getCurrentTime</a:t>
            </a:r>
            <a:r>
              <a:rPr lang="en-US" sz="1400" smtClean="0"/>
              <a:t>  nworld	</a:t>
            </a:r>
            <a:r>
              <a:rPr lang="en-US" sz="1400" smtClean="0">
                <a:solidFill>
                  <a:srgbClr val="B2B2B2"/>
                </a:solidFill>
              </a:rPr>
              <a:t>// read the time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B2B2B2"/>
                </a:solidFill>
              </a:rPr>
              <a:t>								// evaluate the task: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# ((</a:t>
            </a:r>
            <a:r>
              <a:rPr lang="en-US" sz="1400" smtClean="0">
                <a:solidFill>
                  <a:srgbClr val="FFC000"/>
                </a:solidFill>
              </a:rPr>
              <a:t>Reduct</a:t>
            </a:r>
            <a:r>
              <a:rPr lang="en-US" sz="1400" smtClean="0"/>
              <a:t> result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, responses), st) 	=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ev {st &amp; timeStamp = t, world = nworld}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= </a:t>
            </a:r>
            <a:r>
              <a:rPr lang="en-US" sz="1400" smtClean="0">
                <a:solidFill>
                  <a:srgbClr val="99CCFF"/>
                </a:solidFill>
              </a:rPr>
              <a:t>case</a:t>
            </a:r>
            <a:r>
              <a:rPr lang="en-US" sz="1400" smtClean="0"/>
              <a:t> result </a:t>
            </a:r>
            <a:r>
              <a:rPr lang="en-US" sz="1400" smtClean="0">
                <a:solidFill>
                  <a:srgbClr val="99CCFF"/>
                </a:solidFill>
              </a:rPr>
              <a:t>of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	</a:t>
            </a:r>
            <a:r>
              <a:rPr lang="en-US" sz="1400" smtClean="0">
                <a:solidFill>
                  <a:srgbClr val="FFC000"/>
                </a:solidFill>
              </a:rPr>
              <a:t>ValRes</a:t>
            </a:r>
            <a:r>
              <a:rPr lang="en-US" sz="1400" smtClean="0"/>
              <a:t> _ (</a:t>
            </a:r>
            <a:r>
              <a:rPr lang="en-US" sz="1400" smtClean="0">
                <a:solidFill>
                  <a:srgbClr val="FFC000"/>
                </a:solidFill>
              </a:rPr>
              <a:t>Val</a:t>
            </a:r>
            <a:r>
              <a:rPr lang="en-US" sz="1400" smtClean="0"/>
              <a:t> a </a:t>
            </a:r>
            <a:r>
              <a:rPr lang="en-US" sz="1400" smtClean="0">
                <a:solidFill>
                  <a:srgbClr val="FFC000"/>
                </a:solidFill>
              </a:rPr>
              <a:t>True</a:t>
            </a:r>
            <a:r>
              <a:rPr lang="en-US" sz="1400" smtClean="0"/>
              <a:t>)	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(</a:t>
            </a:r>
            <a:r>
              <a:rPr lang="en-US" sz="1400" smtClean="0">
                <a:solidFill>
                  <a:srgbClr val="FFC000"/>
                </a:solidFill>
              </a:rPr>
              <a:t>Just</a:t>
            </a:r>
            <a:r>
              <a:rPr lang="en-US" sz="1400" smtClean="0"/>
              <a:t> a, st)		</a:t>
            </a:r>
            <a:r>
              <a:rPr lang="en-US" sz="1400" smtClean="0">
                <a:solidFill>
                  <a:srgbClr val="B2B2B2"/>
                </a:solidFill>
              </a:rPr>
              <a:t>// normal form reached: stable value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	</a:t>
            </a:r>
            <a:r>
              <a:rPr lang="en-US" sz="1400" smtClean="0">
                <a:solidFill>
                  <a:srgbClr val="FFC000"/>
                </a:solidFill>
              </a:rPr>
              <a:t>ExcRes</a:t>
            </a:r>
            <a:r>
              <a:rPr lang="en-US" sz="1400" smtClean="0"/>
              <a:t> _ 			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(</a:t>
            </a:r>
            <a:r>
              <a:rPr lang="en-US" sz="1400" smtClean="0">
                <a:solidFill>
                  <a:srgbClr val="FFFF00"/>
                </a:solidFill>
              </a:rPr>
              <a:t>Nothing</a:t>
            </a:r>
            <a:r>
              <a:rPr lang="en-US" sz="1400" smtClean="0"/>
              <a:t>, st)		</a:t>
            </a:r>
            <a:r>
              <a:rPr lang="en-US" sz="1400" smtClean="0">
                <a:solidFill>
                  <a:srgbClr val="B2B2B2"/>
                </a:solidFill>
              </a:rPr>
              <a:t>// oops: un-catched exception has been raised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B2B2B2"/>
                </a:solidFill>
              </a:rPr>
              <a:t>								// not finished: send responses to clients</a:t>
            </a:r>
            <a:br>
              <a:rPr lang="en-US" sz="1400" smtClean="0">
                <a:solidFill>
                  <a:srgbClr val="B2B2B2"/>
                </a:solidFill>
              </a:rPr>
            </a:br>
            <a:r>
              <a:rPr lang="en-US" sz="1400" smtClean="0">
                <a:solidFill>
                  <a:srgbClr val="B2B2B2"/>
                </a:solidFill>
              </a:rPr>
              <a:t>						          	// and continue with remaining task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	_        			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FF00"/>
                </a:solidFill>
              </a:rPr>
              <a:t>rewrite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  {st &amp; world = </a:t>
            </a:r>
            <a:r>
              <a:rPr lang="en-US" sz="1400" smtClean="0">
                <a:solidFill>
                  <a:srgbClr val="FFFF00"/>
                </a:solidFill>
              </a:rPr>
              <a:t>informClients</a:t>
            </a:r>
            <a:r>
              <a:rPr lang="en-US" sz="1400" smtClean="0"/>
              <a:t> responses st.world}</a:t>
            </a:r>
          </a:p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								</a:t>
            </a:r>
          </a:p>
        </p:txBody>
      </p:sp>
      <p:sp>
        <p:nvSpPr>
          <p:cNvPr id="46083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DE067AAE-4E94-49E5-B5C3-85E0DF95F87F}" type="slidenum">
              <a:rPr kumimoji="1" lang="en-US" sz="1000"/>
              <a:pPr algn="r" eaLnBrk="0" hangingPunct="0"/>
              <a:t>38</a:t>
            </a:fld>
            <a:endParaRPr kumimoji="1" lang="en-US" sz="1000"/>
          </a:p>
        </p:txBody>
      </p:sp>
      <p:sp>
        <p:nvSpPr>
          <p:cNvPr id="46084" name="Rechthoek 4"/>
          <p:cNvSpPr>
            <a:spLocks noChangeArrowheads="1"/>
          </p:cNvSpPr>
          <p:nvPr/>
        </p:nvSpPr>
        <p:spPr bwMode="auto">
          <a:xfrm>
            <a:off x="152400" y="984250"/>
            <a:ext cx="8888413" cy="1255713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  <p:sp>
        <p:nvSpPr>
          <p:cNvPr id="6" name="Rechthoek 5"/>
          <p:cNvSpPr>
            <a:spLocks noChangeArrowheads="1"/>
          </p:cNvSpPr>
          <p:nvPr/>
        </p:nvSpPr>
        <p:spPr bwMode="auto">
          <a:xfrm>
            <a:off x="152400" y="2871788"/>
            <a:ext cx="8888413" cy="310991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62700" y="1892301"/>
            <a:ext cx="2933700" cy="1139825"/>
          </a:xfrm>
          <a:prstGeom prst="wedgeRoundRectCallout">
            <a:avLst>
              <a:gd name="adj1" fmla="val -41388"/>
              <a:gd name="adj2" fmla="val -1048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Context restrictions also in semantics used, to enable serialization / de-serialization / equality test</a:t>
            </a:r>
          </a:p>
        </p:txBody>
      </p:sp>
    </p:spTree>
    <p:extLst>
      <p:ext uri="{BB962C8B-B14F-4D97-AF65-F5344CB8AC3E}">
        <p14:creationId xmlns:p14="http://schemas.microsoft.com/office/powerpoint/2010/main" val="769789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28675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i="1" dirty="0" smtClean="0">
                <a:solidFill>
                  <a:srgbClr val="FFFF00"/>
                </a:solidFill>
              </a:rPr>
              <a:t> – Context Restrictions</a:t>
            </a:r>
            <a:endParaRPr lang="en-US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5629275"/>
          </a:xfrm>
        </p:spPr>
        <p:txBody>
          <a:bodyPr/>
          <a:lstStyle/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8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2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99CCFF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99CCFF"/>
                </a:solidFill>
              </a:rPr>
              <a:t>class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  <a:r>
              <a:rPr lang="en-US" sz="1400" dirty="0" smtClean="0"/>
              <a:t> | </a:t>
            </a:r>
            <a:r>
              <a:rPr lang="en-US" sz="1400" dirty="0" smtClean="0">
                <a:solidFill>
                  <a:srgbClr val="66FF33"/>
                </a:solidFill>
              </a:rPr>
              <a:t>TC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r>
              <a:rPr lang="en-US" sz="1400" dirty="0" smtClean="0"/>
              <a:t> &amp; </a:t>
            </a:r>
            <a:r>
              <a:rPr lang="en-US" sz="1400" dirty="0" err="1" smtClean="0">
                <a:solidFill>
                  <a:schemeClr val="folHlink"/>
                </a:solidFill>
              </a:rPr>
              <a:t>gEq</a:t>
            </a:r>
            <a:r>
              <a:rPr lang="en-US" sz="1400" dirty="0" smtClean="0"/>
              <a:t>{|*|}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99FF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chemeClr val="folHlink"/>
                </a:solidFill>
              </a:rPr>
              <a:t>serialize </a:t>
            </a:r>
            <a:r>
              <a:rPr lang="en-US" sz="1400" dirty="0" smtClean="0"/>
              <a:t>::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  <a:r>
              <a:rPr lang="en-US" sz="1400" dirty="0" smtClean="0"/>
              <a:t>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Dynamic        				</a:t>
            </a:r>
            <a:r>
              <a:rPr lang="en-US" sz="1400" dirty="0" smtClean="0"/>
              <a:t>| </a:t>
            </a:r>
            <a:r>
              <a:rPr lang="en-US" sz="1400" dirty="0" smtClean="0">
                <a:solidFill>
                  <a:srgbClr val="66FF33"/>
                </a:solidFill>
              </a:rPr>
              <a:t>TC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chemeClr val="folHlink"/>
                </a:solidFill>
              </a:rPr>
              <a:t>serialize</a:t>
            </a:r>
            <a:r>
              <a:rPr lang="en-US" sz="1400" dirty="0" smtClean="0"/>
              <a:t> v		= </a:t>
            </a:r>
            <a:r>
              <a:rPr lang="en-US" sz="1400" dirty="0" smtClean="0">
                <a:solidFill>
                  <a:schemeClr val="folHlink"/>
                </a:solidFill>
              </a:rPr>
              <a:t>dynamic</a:t>
            </a:r>
            <a:r>
              <a:rPr lang="en-US" sz="1400" dirty="0" smtClean="0"/>
              <a:t> v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de_serialize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Dynamic</a:t>
            </a:r>
            <a:r>
              <a:rPr lang="en-US" sz="1400" dirty="0" smtClean="0"/>
              <a:t>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a 				</a:t>
            </a:r>
            <a:r>
              <a:rPr lang="en-US" sz="1400" dirty="0" smtClean="0"/>
              <a:t>| </a:t>
            </a:r>
            <a:r>
              <a:rPr lang="en-US" sz="1400" dirty="0" smtClean="0">
                <a:solidFill>
                  <a:srgbClr val="66FF33"/>
                </a:solidFill>
              </a:rPr>
              <a:t>TC</a:t>
            </a:r>
            <a:r>
              <a:rPr lang="en-US" sz="1400" dirty="0" smtClean="0">
                <a:solidFill>
                  <a:srgbClr val="FF99FF"/>
                </a:solidFill>
              </a:rPr>
              <a:t> a</a:t>
            </a: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de_serialize</a:t>
            </a:r>
            <a:r>
              <a:rPr lang="en-US" sz="1400" dirty="0" smtClean="0"/>
              <a:t> (v::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  <a:r>
              <a:rPr lang="en-US" sz="1400" dirty="0" smtClean="0"/>
              <a:t>^)	= v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de_serialize</a:t>
            </a:r>
            <a:r>
              <a:rPr lang="en-US" sz="1400" dirty="0" smtClean="0"/>
              <a:t> _		= </a:t>
            </a:r>
            <a:r>
              <a:rPr lang="en-US" sz="1400" dirty="0" smtClean="0">
                <a:solidFill>
                  <a:schemeClr val="folHlink"/>
                </a:solidFill>
              </a:rPr>
              <a:t>abort </a:t>
            </a:r>
            <a:r>
              <a:rPr lang="en-US" sz="1400" dirty="0" smtClean="0"/>
              <a:t>“Run-time type error”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2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0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0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000" dirty="0" smtClean="0"/>
          </a:p>
        </p:txBody>
      </p:sp>
      <p:sp>
        <p:nvSpPr>
          <p:cNvPr id="39939" name="Rechthoek 3"/>
          <p:cNvSpPr>
            <a:spLocks noChangeArrowheads="1"/>
          </p:cNvSpPr>
          <p:nvPr/>
        </p:nvSpPr>
        <p:spPr bwMode="auto">
          <a:xfrm>
            <a:off x="98425" y="1064579"/>
            <a:ext cx="8888413" cy="229584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200">
              <a:latin typeface="Arial" charset="0"/>
            </a:endParaRPr>
          </a:p>
        </p:txBody>
      </p:sp>
      <p:sp>
        <p:nvSpPr>
          <p:cNvPr id="39940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788C0A42-56DD-4F16-8885-927DE7753E4A}" type="slidenum">
              <a:rPr kumimoji="1" lang="en-US" sz="1400">
                <a:latin typeface="Times New Roman" pitchFamily="18" charset="0"/>
              </a:rPr>
              <a:pPr algn="r" eaLnBrk="0" hangingPunct="0"/>
              <a:t>39</a:t>
            </a:fld>
            <a:endParaRPr kumimoji="1"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99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00050" y="932134"/>
            <a:ext cx="8228013" cy="55594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25602" rIns="0" bIns="0" anchor="ctr"/>
          <a:lstStyle/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A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i="1" dirty="0" smtClean="0">
                <a:solidFill>
                  <a:srgbClr val="FFFF00"/>
                </a:solidFill>
                <a:latin typeface="Comic Sans MS" pitchFamily="66" charset="0"/>
              </a:rPr>
              <a:t>Distributed</a:t>
            </a:r>
            <a:r>
              <a:rPr lang="en-US" sz="2400" dirty="0" smtClean="0">
                <a:latin typeface="Comic Sans MS" pitchFamily="66" charset="0"/>
              </a:rPr>
              <a:t> </a:t>
            </a:r>
            <a:r>
              <a:rPr lang="en-US" sz="2400" i="1" dirty="0" smtClean="0">
                <a:latin typeface="Comic Sans MS" pitchFamily="66" charset="0"/>
              </a:rPr>
              <a:t>Dynamic Architecture</a:t>
            </a:r>
            <a:endParaRPr lang="en-US" sz="2400" dirty="0" smtClean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for</a:t>
            </a:r>
            <a:endParaRPr lang="en-US" sz="2400" dirty="0">
              <a:solidFill>
                <a:srgbClr val="FF99FF"/>
              </a:solidFill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 </a:t>
            </a:r>
            <a:endParaRPr lang="en-US" sz="2400" dirty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>
                <a:latin typeface="Comic Sans MS" pitchFamily="66" charset="0"/>
              </a:rPr>
              <a:t> </a:t>
            </a:r>
            <a:endParaRPr lang="en-US" sz="2400" dirty="0" smtClean="0">
              <a:latin typeface="Comic Sans MS" pitchFamily="66" charset="0"/>
            </a:endParaRP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400" dirty="0" smtClean="0">
                <a:latin typeface="Comic Sans MS" pitchFamily="66" charset="0"/>
              </a:rPr>
              <a:t>-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000" b="1" i="1" dirty="0" smtClean="0">
                <a:solidFill>
                  <a:srgbClr val="FFFF00"/>
                </a:solidFill>
                <a:latin typeface="Comic Sans MS" pitchFamily="66" charset="0"/>
              </a:rPr>
              <a:t>Arjen </a:t>
            </a:r>
            <a:r>
              <a:rPr lang="en-US" sz="2000" b="1" i="1" dirty="0" err="1" smtClean="0">
                <a:solidFill>
                  <a:srgbClr val="FFFF00"/>
                </a:solidFill>
                <a:latin typeface="Comic Sans MS" pitchFamily="66" charset="0"/>
              </a:rPr>
              <a:t>Oortgiese</a:t>
            </a:r>
            <a:r>
              <a:rPr lang="en-US" sz="2000" b="1" dirty="0" smtClean="0">
                <a:solidFill>
                  <a:srgbClr val="FFFF00"/>
                </a:solidFill>
                <a:latin typeface="Comic Sans MS" pitchFamily="66" charset="0"/>
              </a:rPr>
              <a:t>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000" dirty="0" smtClean="0">
                <a:latin typeface="Comic Sans MS" pitchFamily="66" charset="0"/>
              </a:rPr>
              <a:t>Peter </a:t>
            </a:r>
            <a:r>
              <a:rPr lang="en-US" sz="2000" dirty="0" err="1" smtClean="0">
                <a:latin typeface="Comic Sans MS" pitchFamily="66" charset="0"/>
              </a:rPr>
              <a:t>Achten</a:t>
            </a:r>
            <a:r>
              <a:rPr lang="en-US" sz="2000" dirty="0" smtClean="0">
                <a:latin typeface="Comic Sans MS" pitchFamily="66" charset="0"/>
              </a:rPr>
              <a:t> – John van Groningen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2000" dirty="0" smtClean="0">
                <a:latin typeface="Comic Sans MS" pitchFamily="66" charset="0"/>
              </a:rPr>
              <a:t>Rinus Plasmeijer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C000"/>
                </a:solidFill>
                <a:latin typeface="Comic Sans MS" pitchFamily="66" charset="0"/>
              </a:rPr>
              <a:t> 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800" i="1" dirty="0" err="1" smtClean="0">
                <a:latin typeface="Comic Sans MS" pitchFamily="66" charset="0"/>
              </a:rPr>
              <a:t>Radboud</a:t>
            </a:r>
            <a:r>
              <a:rPr lang="en-US" sz="1800" i="1" dirty="0" smtClean="0">
                <a:latin typeface="Comic Sans MS" pitchFamily="66" charset="0"/>
              </a:rPr>
              <a:t> </a:t>
            </a:r>
            <a:r>
              <a:rPr lang="en-US" sz="1800" i="1" dirty="0">
                <a:latin typeface="Comic Sans MS" pitchFamily="66" charset="0"/>
              </a:rPr>
              <a:t>University Nijmegen</a:t>
            </a:r>
          </a:p>
          <a:p>
            <a:pPr algn="ctr" eaLnBrk="0" hangingPunct="0">
              <a:spcBef>
                <a:spcPct val="200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2200" dirty="0">
              <a:latin typeface="Comic Sans MS" pitchFamily="66" charset="0"/>
            </a:endParaRPr>
          </a:p>
        </p:txBody>
      </p:sp>
      <p:sp>
        <p:nvSpPr>
          <p:cNvPr id="15362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843C1147-B6DC-4DCE-9935-0805E6024046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  <p:pic>
        <p:nvPicPr>
          <p:cNvPr id="4" name="Picture 6" descr="itasks-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3913" y="2753275"/>
            <a:ext cx="1912356" cy="496524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6989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– Non-Interactive tasks</a:t>
            </a:r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819150"/>
            <a:ext cx="9324975" cy="562927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 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a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va</a:t>
            </a:r>
            <a:r>
              <a:rPr lang="en-US" sz="1400" dirty="0" smtClean="0">
                <a:latin typeface="+mj-lt"/>
              </a:rPr>
              <a:t> = \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=:{</a:t>
            </a:r>
            <a:r>
              <a:rPr lang="en-US" sz="1400" dirty="0" err="1" smtClean="0">
                <a:latin typeface="+mj-lt"/>
              </a:rPr>
              <a:t>timeStamp</a:t>
            </a:r>
            <a:r>
              <a:rPr lang="en-US" sz="1400" dirty="0" smtClean="0">
                <a:latin typeface="+mj-lt"/>
              </a:rPr>
              <a:t> = t}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stable</a:t>
            </a:r>
            <a:r>
              <a:rPr lang="en-US" sz="1400" dirty="0" smtClean="0">
                <a:latin typeface="+mj-lt"/>
              </a:rPr>
              <a:t> t </a:t>
            </a:r>
            <a:r>
              <a:rPr lang="en-US" sz="1400" dirty="0" err="1" smtClean="0">
                <a:latin typeface="+mj-lt"/>
              </a:rPr>
              <a:t>va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st</a:t>
            </a: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fr-FR" sz="1400" dirty="0" err="1" smtClean="0">
                <a:solidFill>
                  <a:srgbClr val="99CCFF"/>
                </a:solidFill>
                <a:latin typeface="+mj-lt"/>
              </a:rPr>
              <a:t>where</a:t>
            </a:r>
            <a:endParaRPr lang="fr-FR" sz="1400" dirty="0" smtClean="0">
              <a:solidFill>
                <a:srgbClr val="99CCFF"/>
              </a:solidFill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fr-FR" sz="1400" dirty="0" smtClean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stable</a:t>
            </a:r>
            <a:r>
              <a:rPr lang="en-US" sz="1400" dirty="0" smtClean="0">
                <a:latin typeface="+mj-lt"/>
              </a:rPr>
              <a:t> t </a:t>
            </a:r>
            <a:r>
              <a:rPr lang="en-US" sz="1400" dirty="0" err="1" smtClean="0">
                <a:latin typeface="+mj-lt"/>
              </a:rPr>
              <a:t>va</a:t>
            </a:r>
            <a:r>
              <a:rPr lang="en-US" sz="1400" dirty="0" smtClean="0">
                <a:latin typeface="+mj-lt"/>
              </a:rPr>
              <a:t> _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 </a:t>
            </a:r>
            <a:r>
              <a:rPr lang="fr-FR" sz="1400" dirty="0" smtClean="0">
                <a:latin typeface="+mj-lt"/>
              </a:rPr>
              <a:t>= ((</a:t>
            </a:r>
            <a:r>
              <a:rPr lang="fr-FR" sz="1400" dirty="0" err="1" smtClean="0">
                <a:solidFill>
                  <a:srgbClr val="FFC000"/>
                </a:solidFill>
                <a:latin typeface="+mj-lt"/>
              </a:rPr>
              <a:t>Reduct</a:t>
            </a:r>
            <a:r>
              <a:rPr lang="fr-FR" sz="1400" dirty="0" smtClean="0">
                <a:latin typeface="+mj-lt"/>
              </a:rPr>
              <a:t> (</a:t>
            </a:r>
            <a:r>
              <a:rPr lang="fr-FR" sz="1400" dirty="0" err="1" smtClean="0">
                <a:solidFill>
                  <a:srgbClr val="FFC000"/>
                </a:solidFill>
                <a:latin typeface="+mj-lt"/>
              </a:rPr>
              <a:t>ValRes</a:t>
            </a:r>
            <a:r>
              <a:rPr lang="fr-FR" sz="1400" dirty="0" smtClean="0">
                <a:latin typeface="+mj-lt"/>
              </a:rPr>
              <a:t> t (</a:t>
            </a:r>
            <a:r>
              <a:rPr lang="fr-FR" sz="1400" dirty="0" smtClean="0">
                <a:solidFill>
                  <a:srgbClr val="FFC000"/>
                </a:solidFill>
                <a:latin typeface="+mj-lt"/>
              </a:rPr>
              <a:t>Value</a:t>
            </a:r>
            <a:r>
              <a:rPr lang="fr-FR" sz="1400" dirty="0" smtClean="0">
                <a:latin typeface="+mj-lt"/>
              </a:rPr>
              <a:t> va </a:t>
            </a:r>
            <a:r>
              <a:rPr lang="fr-FR" sz="1400" dirty="0" err="1" smtClean="0">
                <a:solidFill>
                  <a:srgbClr val="FFC000"/>
                </a:solidFill>
                <a:latin typeface="+mj-lt"/>
              </a:rPr>
              <a:t>True</a:t>
            </a:r>
            <a:r>
              <a:rPr lang="fr-FR" sz="1400" dirty="0" smtClean="0">
                <a:latin typeface="+mj-lt"/>
              </a:rPr>
              <a:t>)) (</a:t>
            </a:r>
            <a:r>
              <a:rPr lang="fr-FR" sz="1400" dirty="0" smtClean="0">
                <a:solidFill>
                  <a:schemeClr val="folHlink"/>
                </a:solidFill>
                <a:latin typeface="+mj-lt"/>
              </a:rPr>
              <a:t>stable</a:t>
            </a:r>
            <a:r>
              <a:rPr lang="fr-FR" sz="1400" dirty="0" smtClean="0">
                <a:latin typeface="+mj-lt"/>
              </a:rPr>
              <a:t> t va), []),st)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fr-FR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rgbClr val="FFFF00"/>
              </a:solidFill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throw </a:t>
            </a:r>
            <a:r>
              <a:rPr lang="en-US" sz="1400" dirty="0" smtClean="0">
                <a:latin typeface="+mj-lt"/>
              </a:rPr>
              <a:t>::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a</a:t>
            </a:r>
            <a:r>
              <a:rPr lang="en-US" sz="1400" dirty="0" smtClean="0">
                <a:latin typeface="+mj-lt"/>
              </a:rPr>
              <a:t>  							|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throw </a:t>
            </a:r>
            <a:r>
              <a:rPr lang="en-US" sz="1400" dirty="0" smtClean="0">
                <a:latin typeface="+mj-lt"/>
              </a:rPr>
              <a:t>e = \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((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Reduct</a:t>
            </a:r>
            <a:r>
              <a:rPr lang="en-US" sz="1400" dirty="0" smtClean="0">
                <a:latin typeface="+mj-lt"/>
              </a:rPr>
              <a:t> 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ExcRes</a:t>
            </a:r>
            <a:r>
              <a:rPr lang="en-US" sz="1400" dirty="0" smtClean="0">
                <a:latin typeface="+mj-lt"/>
              </a:rPr>
              <a:t> e) (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throw</a:t>
            </a:r>
            <a:r>
              <a:rPr lang="en-US" sz="1400" dirty="0" smtClean="0">
                <a:latin typeface="+mj-lt"/>
              </a:rPr>
              <a:t> e), []),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@?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dirty="0" err="1" smtClean="0">
                <a:latin typeface="+mj-lt"/>
              </a:rPr>
              <a:t>infixl</a:t>
            </a:r>
            <a:r>
              <a:rPr lang="en-US" sz="1400" dirty="0" smtClean="0">
                <a:latin typeface="+mj-lt"/>
              </a:rPr>
              <a:t> 1 :: (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a</a:t>
            </a:r>
            <a:r>
              <a:rPr lang="en-US" sz="1400" dirty="0" smtClean="0">
                <a:latin typeface="+mj-lt"/>
              </a:rPr>
              <a:t>)  ((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Value a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Value b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99FF"/>
                </a:solidFill>
                <a:latin typeface="+mj-lt"/>
              </a:rPr>
              <a:t>Task b</a:t>
            </a:r>
            <a:r>
              <a:rPr lang="en-US" sz="1400" dirty="0" smtClean="0">
                <a:latin typeface="+mj-lt"/>
              </a:rPr>
              <a:t> 		|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a &amp; </a:t>
            </a:r>
            <a:r>
              <a:rPr lang="en-US" sz="1400" dirty="0" err="1" smtClean="0">
                <a:solidFill>
                  <a:srgbClr val="66FF33"/>
                </a:solidFill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b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(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@?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task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conv</a:t>
            </a:r>
            <a:r>
              <a:rPr lang="en-US" sz="1400" dirty="0" smtClean="0">
                <a:latin typeface="+mj-lt"/>
              </a:rPr>
              <a:t> = \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 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99CCFF"/>
                </a:solidFill>
                <a:latin typeface="+mj-lt"/>
              </a:rPr>
              <a:t>case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+mj-lt"/>
              </a:rPr>
              <a:t>task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st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99CCFF"/>
                </a:solidFill>
                <a:latin typeface="+mj-lt"/>
              </a:rPr>
              <a:t>of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D9D9D9"/>
                </a:solidFill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Reduct</a:t>
            </a:r>
            <a:r>
              <a:rPr lang="en-US" sz="1400" dirty="0" smtClean="0">
                <a:latin typeface="+mj-lt"/>
              </a:rPr>
              <a:t> 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ValRes</a:t>
            </a:r>
            <a:r>
              <a:rPr lang="en-US" sz="1400" dirty="0" smtClean="0">
                <a:latin typeface="+mj-lt"/>
              </a:rPr>
              <a:t> t </a:t>
            </a:r>
            <a:r>
              <a:rPr lang="en-US" sz="1400" dirty="0" err="1" smtClean="0">
                <a:latin typeface="+mj-lt"/>
              </a:rPr>
              <a:t>aval</a:t>
            </a:r>
            <a:r>
              <a:rPr lang="en-US" sz="1400" dirty="0" smtClean="0">
                <a:latin typeface="+mj-lt"/>
              </a:rPr>
              <a:t>) 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ntask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err="1" smtClean="0">
                <a:latin typeface="+mj-lt"/>
              </a:rPr>
              <a:t>rsp</a:t>
            </a:r>
            <a:r>
              <a:rPr lang="en-US" sz="1400" dirty="0" smtClean="0">
                <a:latin typeface="+mj-lt"/>
              </a:rPr>
              <a:t>, </a:t>
            </a:r>
            <a:r>
              <a:rPr lang="en-US" sz="1400" dirty="0" err="1" smtClean="0">
                <a:latin typeface="+mj-lt"/>
              </a:rPr>
              <a:t>nst</a:t>
            </a:r>
            <a:r>
              <a:rPr lang="en-US" sz="1400" dirty="0" smtClean="0">
                <a:latin typeface="+mj-lt"/>
              </a:rPr>
              <a:t>) </a:t>
            </a:r>
          </a:p>
          <a:p>
            <a:pPr marL="771525" lvl="1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b="1" dirty="0" smtClean="0">
                <a:latin typeface="+mj-lt"/>
                <a:cs typeface="Courier New" pitchFamily="49" charset="0"/>
              </a:rPr>
              <a:t>				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99CCFF"/>
                </a:solidFill>
                <a:latin typeface="+mj-lt"/>
              </a:rPr>
              <a:t>case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conv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aval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99CCFF"/>
                </a:solidFill>
                <a:latin typeface="+mj-lt"/>
              </a:rPr>
              <a:t>of</a:t>
            </a:r>
          </a:p>
          <a:p>
            <a:pPr marL="771525" lvl="1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					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Value</a:t>
            </a:r>
            <a:r>
              <a:rPr lang="en-US" sz="1400" dirty="0" smtClean="0">
                <a:latin typeface="+mj-lt"/>
              </a:rPr>
              <a:t> b 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True</a:t>
            </a:r>
            <a:r>
              <a:rPr lang="en-US" sz="1400" dirty="0" smtClean="0">
                <a:latin typeface="+mj-lt"/>
              </a:rPr>
              <a:t>	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return</a:t>
            </a:r>
            <a:r>
              <a:rPr lang="en-US" sz="1400" dirty="0" smtClean="0">
                <a:latin typeface="+mj-lt"/>
              </a:rPr>
              <a:t> b 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nst</a:t>
            </a:r>
            <a:endParaRPr lang="en-US" sz="1400" dirty="0" smtClean="0">
              <a:latin typeface="+mj-lt"/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       				</a:t>
            </a:r>
            <a:r>
              <a:rPr lang="en-US" sz="1400" dirty="0" err="1" smtClean="0">
                <a:latin typeface="+mj-lt"/>
              </a:rPr>
              <a:t>bval</a:t>
            </a:r>
            <a:r>
              <a:rPr lang="en-US" sz="1400" dirty="0" smtClean="0">
                <a:latin typeface="+mj-lt"/>
              </a:rPr>
              <a:t> 		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→</a:t>
            </a:r>
            <a:r>
              <a:rPr lang="en-US" sz="1400" dirty="0" smtClean="0">
                <a:latin typeface="+mj-lt"/>
              </a:rPr>
              <a:t> ((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Reduct</a:t>
            </a:r>
            <a:r>
              <a:rPr lang="en-US" sz="1400" dirty="0" smtClean="0">
                <a:latin typeface="+mj-lt"/>
              </a:rPr>
              <a:t> 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ValRes</a:t>
            </a:r>
            <a:r>
              <a:rPr lang="en-US" sz="1400" dirty="0" smtClean="0">
                <a:latin typeface="+mj-lt"/>
              </a:rPr>
              <a:t> t </a:t>
            </a:r>
            <a:r>
              <a:rPr lang="en-US" sz="1400" dirty="0" err="1" smtClean="0">
                <a:latin typeface="+mj-lt"/>
              </a:rPr>
              <a:t>bval</a:t>
            </a:r>
            <a:r>
              <a:rPr lang="en-US" sz="1400" dirty="0" smtClean="0">
                <a:latin typeface="+mj-lt"/>
              </a:rPr>
              <a:t>) (</a:t>
            </a:r>
            <a:r>
              <a:rPr lang="en-US" sz="1400" dirty="0" err="1" smtClean="0">
                <a:solidFill>
                  <a:srgbClr val="FF0000"/>
                </a:solidFill>
                <a:latin typeface="+mj-lt"/>
              </a:rPr>
              <a:t>ntask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@?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conv</a:t>
            </a:r>
            <a:r>
              <a:rPr lang="en-US" sz="1400" dirty="0" smtClean="0">
                <a:latin typeface="+mj-lt"/>
              </a:rPr>
              <a:t>), </a:t>
            </a:r>
            <a:r>
              <a:rPr lang="en-US" sz="1400" dirty="0" err="1" smtClean="0">
                <a:latin typeface="+mj-lt"/>
              </a:rPr>
              <a:t>rsp</a:t>
            </a:r>
            <a:r>
              <a:rPr lang="en-US" sz="1400" dirty="0" smtClean="0">
                <a:latin typeface="+mj-lt"/>
              </a:rPr>
              <a:t>), </a:t>
            </a:r>
            <a:r>
              <a:rPr lang="en-US" sz="1400" dirty="0" err="1" smtClean="0">
                <a:latin typeface="+mj-lt"/>
              </a:rPr>
              <a:t>nst</a:t>
            </a:r>
            <a:r>
              <a:rPr lang="en-US" sz="1400" dirty="0" smtClean="0">
                <a:latin typeface="+mj-lt"/>
              </a:rPr>
              <a:t>)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latin typeface="+mj-lt"/>
              </a:rPr>
              <a:t>	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Reduct</a:t>
            </a:r>
            <a:r>
              <a:rPr lang="en-US" sz="1400" dirty="0" smtClean="0">
                <a:latin typeface="+mj-lt"/>
              </a:rPr>
              <a:t> (</a:t>
            </a:r>
            <a:r>
              <a:rPr lang="en-US" sz="1400" dirty="0" err="1" smtClean="0">
                <a:solidFill>
                  <a:srgbClr val="FFC000"/>
                </a:solidFill>
                <a:latin typeface="+mj-lt"/>
              </a:rPr>
              <a:t>ExcRes</a:t>
            </a:r>
            <a:r>
              <a:rPr lang="en-US" sz="1400" dirty="0" smtClean="0">
                <a:latin typeface="+mj-lt"/>
              </a:rPr>
              <a:t> e) _,_,</a:t>
            </a:r>
            <a:r>
              <a:rPr lang="en-US" sz="1400" dirty="0" err="1" smtClean="0">
                <a:latin typeface="+mj-lt"/>
              </a:rPr>
              <a:t>nst</a:t>
            </a:r>
            <a:r>
              <a:rPr lang="en-US" sz="1400" dirty="0" smtClean="0">
                <a:latin typeface="+mj-lt"/>
              </a:rPr>
              <a:t>)	</a:t>
            </a:r>
            <a:r>
              <a:rPr lang="en-US" sz="1400" b="1" dirty="0" smtClean="0">
                <a:latin typeface="+mj-lt"/>
                <a:cs typeface="Courier New" pitchFamily="49" charset="0"/>
              </a:rPr>
              <a:t>	→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throw</a:t>
            </a:r>
            <a:r>
              <a:rPr lang="en-US" sz="1400" dirty="0" smtClean="0">
                <a:latin typeface="+mj-lt"/>
              </a:rPr>
              <a:t> e </a:t>
            </a:r>
            <a:r>
              <a:rPr lang="en-US" sz="1400" dirty="0" err="1" smtClean="0">
                <a:latin typeface="+mj-lt"/>
              </a:rPr>
              <a:t>ev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nst</a:t>
            </a:r>
            <a:endParaRPr lang="en-US" sz="1400" dirty="0" smtClean="0">
              <a:latin typeface="+mj-lt"/>
            </a:endParaRPr>
          </a:p>
        </p:txBody>
      </p:sp>
      <p:sp>
        <p:nvSpPr>
          <p:cNvPr id="48131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0042BF20-4386-4FD3-889F-92D29A402323}" type="slidenum">
              <a:rPr lang="en-US" smtClean="0">
                <a:latin typeface="Comic Sans MS" pitchFamily="66" charset="0"/>
              </a:rPr>
              <a:pPr/>
              <a:t>40</a:t>
            </a:fld>
            <a:endParaRPr lang="en-US" smtClean="0">
              <a:latin typeface="Comic Sans MS" pitchFamily="66" charset="0"/>
            </a:endParaRPr>
          </a:p>
        </p:txBody>
      </p:sp>
      <p:sp>
        <p:nvSpPr>
          <p:cNvPr id="48132" name="Rechthoek 4"/>
          <p:cNvSpPr>
            <a:spLocks noChangeArrowheads="1"/>
          </p:cNvSpPr>
          <p:nvPr/>
        </p:nvSpPr>
        <p:spPr bwMode="auto">
          <a:xfrm>
            <a:off x="152400" y="1050925"/>
            <a:ext cx="8888413" cy="1068388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  <p:sp>
        <p:nvSpPr>
          <p:cNvPr id="48133" name="Rechthoek 5"/>
          <p:cNvSpPr>
            <a:spLocks noChangeArrowheads="1"/>
          </p:cNvSpPr>
          <p:nvPr/>
        </p:nvSpPr>
        <p:spPr bwMode="auto">
          <a:xfrm>
            <a:off x="152400" y="3636963"/>
            <a:ext cx="8888413" cy="2214562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  <p:sp>
        <p:nvSpPr>
          <p:cNvPr id="48134" name="Rechthoek 4"/>
          <p:cNvSpPr>
            <a:spLocks noChangeArrowheads="1"/>
          </p:cNvSpPr>
          <p:nvPr/>
        </p:nvSpPr>
        <p:spPr bwMode="auto">
          <a:xfrm>
            <a:off x="152400" y="2536825"/>
            <a:ext cx="8888413" cy="658813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</p:spTree>
    <p:extLst>
      <p:ext uri="{BB962C8B-B14F-4D97-AF65-F5344CB8AC3E}">
        <p14:creationId xmlns:p14="http://schemas.microsoft.com/office/powerpoint/2010/main" val="1743915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– Interactive Editors</a:t>
            </a:r>
            <a:endParaRPr lang="en-US" smtClean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9150"/>
            <a:ext cx="9324975" cy="5629275"/>
          </a:xfrm>
        </p:spPr>
        <p:txBody>
          <a:bodyPr/>
          <a:lstStyle/>
          <a:p>
            <a:pPr marL="390525" indent="-293688" eaLnBrk="1">
              <a:lnSpc>
                <a:spcPct val="80000"/>
              </a:lnSpc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chemeClr val="folHlink"/>
                </a:solidFill>
              </a:rPr>
              <a:t>edit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String l</a:t>
            </a:r>
            <a:r>
              <a:rPr lang="en-US" sz="1400" dirty="0" smtClean="0"/>
              <a:t>  (</a:t>
            </a:r>
            <a:r>
              <a:rPr lang="en-US" sz="1400" dirty="0" err="1" smtClean="0">
                <a:solidFill>
                  <a:srgbClr val="FF99FF"/>
                </a:solidFill>
              </a:rPr>
              <a:t>RWShared</a:t>
            </a:r>
            <a:r>
              <a:rPr lang="en-US" sz="1400" dirty="0" smtClean="0">
                <a:solidFill>
                  <a:srgbClr val="FF99FF"/>
                </a:solidFill>
              </a:rPr>
              <a:t> r w</a:t>
            </a:r>
            <a:r>
              <a:rPr lang="en-US" sz="1400" dirty="0" smtClean="0"/>
              <a:t>) (</a:t>
            </a:r>
            <a:r>
              <a:rPr lang="en-US" sz="1400" dirty="0" smtClean="0">
                <a:solidFill>
                  <a:srgbClr val="FF99FF"/>
                </a:solidFill>
              </a:rPr>
              <a:t>l  r</a:t>
            </a:r>
            <a:r>
              <a:rPr lang="en-US" sz="1400" dirty="0" smtClean="0"/>
              <a:t>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Maybe a</a:t>
            </a:r>
            <a:r>
              <a:rPr lang="en-US" sz="1400" dirty="0" smtClean="0"/>
              <a:t>)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  <a:r>
              <a:rPr lang="en-US" sz="1400" dirty="0" smtClean="0"/>
              <a:t> 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l</a:t>
            </a:r>
            <a:r>
              <a:rPr lang="en-US" sz="1400" dirty="0" smtClean="0"/>
              <a:t> &amp;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r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chemeClr val="folHlink"/>
                </a:solidFill>
              </a:rPr>
              <a:t>edit</a:t>
            </a:r>
            <a:r>
              <a:rPr lang="en-US" sz="1400" dirty="0" smtClean="0"/>
              <a:t> </a:t>
            </a:r>
            <a:r>
              <a:rPr lang="en-US" sz="1400" dirty="0" err="1" smtClean="0"/>
              <a:t>descr</a:t>
            </a:r>
            <a:r>
              <a:rPr lang="en-US" sz="1400" dirty="0" smtClean="0"/>
              <a:t> lv share </a:t>
            </a:r>
            <a:r>
              <a:rPr lang="en-US" sz="1400" dirty="0" err="1" smtClean="0"/>
              <a:t>calcValue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chemeClr val="folHlink"/>
                </a:solidFill>
              </a:rPr>
              <a:t>newTask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chemeClr val="folHlink"/>
                </a:solidFill>
              </a:rPr>
              <a:t>edit1</a:t>
            </a:r>
            <a:r>
              <a:rPr lang="en-US" sz="1400" dirty="0" smtClean="0"/>
              <a:t> lv)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chemeClr val="folHlink"/>
                </a:solidFill>
              </a:rPr>
              <a:t>edit1</a:t>
            </a:r>
            <a:r>
              <a:rPr lang="en-US" sz="1400" dirty="0" smtClean="0"/>
              <a:t> lv </a:t>
            </a:r>
            <a:r>
              <a:rPr lang="en-US" sz="1400" dirty="0" err="1" smtClean="0"/>
              <a:t>myId</a:t>
            </a:r>
            <a:r>
              <a:rPr lang="en-US" sz="1400" dirty="0" smtClean="0"/>
              <a:t> time </a:t>
            </a:r>
            <a:r>
              <a:rPr lang="en-US" sz="1400" dirty="0" err="1" smtClean="0"/>
              <a:t>ev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# (</a:t>
            </a:r>
            <a:r>
              <a:rPr lang="en-US" sz="1400" dirty="0" err="1" smtClean="0"/>
              <a:t>newTime</a:t>
            </a:r>
            <a:r>
              <a:rPr lang="en-US" sz="1400" dirty="0" smtClean="0"/>
              <a:t>, </a:t>
            </a:r>
            <a:r>
              <a:rPr lang="en-US" sz="1400" dirty="0" err="1" smtClean="0"/>
              <a:t>nlv</a:t>
            </a:r>
            <a:r>
              <a:rPr lang="en-US" sz="1400" dirty="0" smtClean="0"/>
              <a:t>)  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		= </a:t>
            </a:r>
            <a:r>
              <a:rPr lang="en-US" sz="1400" dirty="0" smtClean="0">
                <a:solidFill>
                  <a:srgbClr val="99CCFF"/>
                </a:solidFill>
              </a:rPr>
              <a:t>case</a:t>
            </a:r>
            <a:r>
              <a:rPr lang="en-US" sz="1400" dirty="0" smtClean="0"/>
              <a:t> </a:t>
            </a:r>
            <a:r>
              <a:rPr lang="en-US" sz="1400" dirty="0" err="1" smtClean="0"/>
              <a:t>ev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99CCFF"/>
                </a:solidFill>
              </a:rPr>
              <a:t>of</a:t>
            </a:r>
            <a:r>
              <a:rPr lang="en-US" sz="1400" dirty="0" smtClean="0"/>
              <a:t> 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		    </a:t>
            </a:r>
            <a:r>
              <a:rPr lang="en-US" sz="1400" dirty="0" err="1" smtClean="0">
                <a:solidFill>
                  <a:schemeClr val="accent1"/>
                </a:solidFill>
              </a:rPr>
              <a:t>EditEvent</a:t>
            </a:r>
            <a:r>
              <a:rPr lang="en-US" sz="1400" dirty="0" smtClean="0"/>
              <a:t> </a:t>
            </a:r>
            <a:r>
              <a:rPr lang="en-US" sz="1400" dirty="0" err="1" smtClean="0"/>
              <a:t>taskId</a:t>
            </a:r>
            <a:r>
              <a:rPr lang="en-US" sz="1400" dirty="0" smtClean="0"/>
              <a:t> </a:t>
            </a:r>
            <a:r>
              <a:rPr lang="en-US" sz="1400" dirty="0" err="1" smtClean="0"/>
              <a:t>dyn</a:t>
            </a:r>
            <a:r>
              <a:rPr lang="en-US" sz="1400" dirty="0" smtClean="0"/>
              <a:t>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folHlink"/>
                </a:solidFill>
              </a:rPr>
              <a:t>if</a:t>
            </a:r>
            <a:r>
              <a:rPr lang="en-US" sz="1400" dirty="0" smtClean="0"/>
              <a:t> (</a:t>
            </a:r>
            <a:r>
              <a:rPr lang="en-US" sz="1400" dirty="0" err="1" smtClean="0"/>
              <a:t>taskId</a:t>
            </a:r>
            <a:r>
              <a:rPr lang="en-US" sz="1400" dirty="0" smtClean="0"/>
              <a:t> == </a:t>
            </a:r>
            <a:r>
              <a:rPr lang="en-US" sz="1400" dirty="0" err="1" smtClean="0"/>
              <a:t>myId</a:t>
            </a:r>
            <a:r>
              <a:rPr lang="en-US" sz="1400" dirty="0" smtClean="0"/>
              <a:t> )		</a:t>
            </a:r>
            <a:r>
              <a:rPr lang="en-US" sz="1400" dirty="0" smtClean="0">
                <a:solidFill>
                  <a:srgbClr val="B2B2B2"/>
                </a:solidFill>
              </a:rPr>
              <a:t>// edit event for this editor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        			        (</a:t>
            </a:r>
            <a:r>
              <a:rPr lang="en-US" sz="1400" dirty="0" err="1" smtClean="0"/>
              <a:t>st.timeStamp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chemeClr val="folHlink"/>
                </a:solidFill>
              </a:rPr>
              <a:t>de_serialize</a:t>
            </a:r>
            <a:r>
              <a:rPr lang="en-US" sz="1400" dirty="0" smtClean="0"/>
              <a:t> </a:t>
            </a:r>
            <a:r>
              <a:rPr lang="en-US" sz="1400" dirty="0" err="1" smtClean="0"/>
              <a:t>dyn</a:t>
            </a:r>
            <a:r>
              <a:rPr lang="en-US" sz="1400" dirty="0" smtClean="0"/>
              <a:t>)	</a:t>
            </a:r>
            <a:r>
              <a:rPr lang="en-US" sz="1400" dirty="0" smtClean="0">
                <a:solidFill>
                  <a:srgbClr val="B2B2B2"/>
                </a:solidFill>
              </a:rPr>
              <a:t>// decode new value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        			        (time, lv)				</a:t>
            </a:r>
            <a:r>
              <a:rPr lang="en-US" sz="1400" dirty="0" smtClean="0">
                <a:solidFill>
                  <a:srgbClr val="B2B2B2"/>
                </a:solidFill>
              </a:rPr>
              <a:t>// value unchanged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      	   _ 		         	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(time, lv) 				</a:t>
            </a:r>
            <a:r>
              <a:rPr lang="en-US" sz="1400" dirty="0" smtClean="0">
                <a:solidFill>
                  <a:srgbClr val="B2B2B2"/>
                </a:solidFill>
              </a:rPr>
              <a:t>// value unchanged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# (</a:t>
            </a:r>
            <a:r>
              <a:rPr lang="en-US" sz="1400" dirty="0" err="1" smtClean="0"/>
              <a:t>sr</a:t>
            </a:r>
            <a:r>
              <a:rPr lang="en-US" sz="1400" dirty="0" smtClean="0"/>
              <a:t>, </a:t>
            </a:r>
            <a:r>
              <a:rPr lang="en-US" sz="1400" dirty="0" err="1" smtClean="0"/>
              <a:t>st</a:t>
            </a:r>
            <a:r>
              <a:rPr lang="en-US" sz="1400" dirty="0" smtClean="0"/>
              <a:t>)  = </a:t>
            </a:r>
            <a:r>
              <a:rPr lang="en-US" sz="1400" dirty="0" err="1" smtClean="0"/>
              <a:t>share.get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r>
              <a:rPr lang="en-US" sz="1400" dirty="0" smtClean="0"/>
              <a:t>							</a:t>
            </a:r>
            <a:r>
              <a:rPr lang="en-US" sz="1400" dirty="0" smtClean="0">
                <a:solidFill>
                  <a:srgbClr val="B2B2B2"/>
                </a:solidFill>
              </a:rPr>
              <a:t>// perhaps share is updated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#	</a:t>
            </a:r>
            <a:r>
              <a:rPr lang="en-US" sz="1400" dirty="0" err="1" smtClean="0"/>
              <a:t>newValue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chemeClr val="folHlink"/>
                </a:solidFill>
              </a:rPr>
              <a:t>toValue</a:t>
            </a:r>
            <a:r>
              <a:rPr lang="en-US" sz="1400" dirty="0" smtClean="0"/>
              <a:t> (</a:t>
            </a:r>
            <a:r>
              <a:rPr lang="en-US" sz="1400" dirty="0" err="1" smtClean="0"/>
              <a:t>calcValue</a:t>
            </a:r>
            <a:r>
              <a:rPr lang="en-US" sz="1400" dirty="0" smtClean="0"/>
              <a:t> </a:t>
            </a:r>
            <a:r>
              <a:rPr lang="en-US" sz="1400" dirty="0" err="1" smtClean="0"/>
              <a:t>nlv</a:t>
            </a:r>
            <a:r>
              <a:rPr lang="en-US" sz="1400" dirty="0" smtClean="0"/>
              <a:t> </a:t>
            </a:r>
            <a:r>
              <a:rPr lang="en-US" sz="1400" dirty="0" err="1" smtClean="0"/>
              <a:t>sr</a:t>
            </a:r>
            <a:r>
              <a:rPr lang="en-US" sz="1400" dirty="0" smtClean="0"/>
              <a:t>)					</a:t>
            </a:r>
            <a:r>
              <a:rPr lang="en-US" sz="1400" dirty="0" smtClean="0">
                <a:solidFill>
                  <a:srgbClr val="B2B2B2"/>
                </a:solidFill>
              </a:rPr>
              <a:t>// </a:t>
            </a:r>
            <a:r>
              <a:rPr lang="en-US" sz="1400" dirty="0" err="1" smtClean="0">
                <a:solidFill>
                  <a:srgbClr val="B2B2B2"/>
                </a:solidFill>
              </a:rPr>
              <a:t>calc</a:t>
            </a:r>
            <a:r>
              <a:rPr lang="en-US" sz="1400" dirty="0" smtClean="0">
                <a:solidFill>
                  <a:srgbClr val="B2B2B2"/>
                </a:solidFill>
              </a:rPr>
              <a:t> new value edit task</a:t>
            </a: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=  (( </a:t>
            </a:r>
            <a:r>
              <a:rPr lang="en-US" sz="1400" dirty="0" err="1" smtClean="0">
                <a:solidFill>
                  <a:schemeClr val="accent1"/>
                </a:solidFill>
              </a:rPr>
              <a:t>Reduct</a:t>
            </a:r>
            <a:r>
              <a:rPr lang="en-US" sz="1400" dirty="0" smtClean="0"/>
              <a:t> (</a:t>
            </a:r>
            <a:r>
              <a:rPr lang="en-US" sz="1400" dirty="0" err="1" smtClean="0">
                <a:solidFill>
                  <a:schemeClr val="accent1"/>
                </a:solidFill>
              </a:rPr>
              <a:t>ValRes</a:t>
            </a:r>
            <a:r>
              <a:rPr lang="en-US" sz="1400" dirty="0" smtClean="0"/>
              <a:t> </a:t>
            </a:r>
            <a:r>
              <a:rPr lang="en-US" sz="1400" dirty="0" err="1"/>
              <a:t>newTime</a:t>
            </a:r>
            <a:r>
              <a:rPr lang="en-US" sz="1400" dirty="0"/>
              <a:t> </a:t>
            </a:r>
            <a:r>
              <a:rPr lang="en-US" sz="1400" dirty="0" err="1"/>
              <a:t>newValue</a:t>
            </a:r>
            <a:r>
              <a:rPr lang="en-US" sz="1400" dirty="0"/>
              <a:t> </a:t>
            </a:r>
            <a:r>
              <a:rPr lang="en-US" sz="1400" dirty="0" smtClean="0"/>
              <a:t>) (</a:t>
            </a:r>
            <a:r>
              <a:rPr lang="en-US" sz="1400" dirty="0" smtClean="0">
                <a:solidFill>
                  <a:schemeClr val="folHlink"/>
                </a:solidFill>
              </a:rPr>
              <a:t>edit1</a:t>
            </a:r>
            <a:r>
              <a:rPr lang="en-US" sz="1400" dirty="0" smtClean="0"/>
              <a:t> </a:t>
            </a:r>
            <a:r>
              <a:rPr lang="en-US" sz="1400" dirty="0" err="1" smtClean="0"/>
              <a:t>nlv</a:t>
            </a:r>
            <a:r>
              <a:rPr lang="en-US" sz="1400" dirty="0" smtClean="0"/>
              <a:t> </a:t>
            </a:r>
            <a:r>
              <a:rPr lang="en-US" sz="1400" dirty="0" err="1" smtClean="0"/>
              <a:t>myId</a:t>
            </a:r>
            <a:r>
              <a:rPr lang="en-US" sz="1400" dirty="0" smtClean="0"/>
              <a:t> </a:t>
            </a:r>
            <a:r>
              <a:rPr lang="en-US" sz="1400" dirty="0" err="1" smtClean="0"/>
              <a:t>newTime</a:t>
            </a:r>
            <a:r>
              <a:rPr lang="en-US" sz="1400" dirty="0" smtClean="0"/>
              <a:t>) 	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	, [(</a:t>
            </a:r>
            <a:r>
              <a:rPr lang="en-US" sz="1400" dirty="0" err="1" smtClean="0"/>
              <a:t>myId</a:t>
            </a:r>
            <a:r>
              <a:rPr lang="en-US" sz="1400" dirty="0" smtClean="0"/>
              <a:t> , </a:t>
            </a:r>
            <a:r>
              <a:rPr lang="en-US" sz="1400" dirty="0" err="1" smtClean="0">
                <a:solidFill>
                  <a:schemeClr val="accent1"/>
                </a:solidFill>
              </a:rPr>
              <a:t>EditorResponse</a:t>
            </a:r>
            <a:r>
              <a:rPr lang="en-US" sz="1400" dirty="0" smtClean="0"/>
              <a:t>  { description = </a:t>
            </a:r>
            <a:r>
              <a:rPr lang="en-US" sz="1400" dirty="0" err="1" smtClean="0"/>
              <a:t>descr</a:t>
            </a: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		      	, editing        = </a:t>
            </a:r>
            <a:r>
              <a:rPr lang="en-US" sz="1400" dirty="0" smtClean="0">
                <a:solidFill>
                  <a:schemeClr val="accent1"/>
                </a:solidFill>
              </a:rPr>
              <a:t>Editing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       		      	, </a:t>
            </a:r>
            <a:r>
              <a:rPr lang="en-US" sz="1400" dirty="0" err="1" smtClean="0"/>
              <a:t>editValue</a:t>
            </a:r>
            <a:r>
              <a:rPr lang="en-US" sz="1400" dirty="0" smtClean="0"/>
              <a:t>    = (</a:t>
            </a:r>
            <a:r>
              <a:rPr lang="en-US" sz="1400" dirty="0" smtClean="0">
                <a:solidFill>
                  <a:schemeClr val="folHlink"/>
                </a:solidFill>
              </a:rPr>
              <a:t>serialize</a:t>
            </a:r>
            <a:r>
              <a:rPr lang="en-US" sz="1400" dirty="0" smtClean="0"/>
              <a:t> </a:t>
            </a:r>
            <a:r>
              <a:rPr lang="en-US" sz="1400" dirty="0" err="1" smtClean="0"/>
              <a:t>nlv</a:t>
            </a:r>
            <a:r>
              <a:rPr lang="en-US" sz="1400" dirty="0" smtClean="0"/>
              <a:t>, </a:t>
            </a:r>
            <a:r>
              <a:rPr lang="en-US" sz="1400" dirty="0" smtClean="0">
                <a:solidFill>
                  <a:schemeClr val="folHlink"/>
                </a:solidFill>
              </a:rPr>
              <a:t>serialize</a:t>
            </a:r>
            <a:r>
              <a:rPr lang="en-US" sz="1400" dirty="0" smtClean="0"/>
              <a:t> </a:t>
            </a:r>
            <a:r>
              <a:rPr lang="en-US" sz="1400" dirty="0" err="1" smtClean="0"/>
              <a:t>sr</a:t>
            </a:r>
            <a:r>
              <a:rPr lang="en-US" sz="1400" dirty="0" smtClean="0"/>
              <a:t>)})]), </a:t>
            </a:r>
            <a:r>
              <a:rPr lang="en-US" sz="1400" dirty="0" err="1" smtClean="0"/>
              <a:t>st</a:t>
            </a:r>
            <a:r>
              <a:rPr lang="en-US" sz="1400" dirty="0" smtClean="0"/>
              <a:t> 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</a:t>
            </a:r>
            <a:r>
              <a:rPr lang="en-US" sz="1400" dirty="0" smtClean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chemeClr val="folHlink"/>
                </a:solidFill>
              </a:rPr>
              <a:t>toValue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Maybe a</a:t>
            </a:r>
            <a:r>
              <a:rPr lang="en-US" sz="1400" dirty="0" smtClean="0"/>
              <a:t>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Value a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chemeClr val="folHlink"/>
                </a:solidFill>
              </a:rPr>
              <a:t>toValue</a:t>
            </a:r>
            <a:r>
              <a:rPr lang="en-US" sz="1400" dirty="0" smtClean="0"/>
              <a:t> (</a:t>
            </a:r>
            <a:r>
              <a:rPr lang="en-US" sz="1400" dirty="0" smtClean="0">
                <a:solidFill>
                  <a:schemeClr val="accent1"/>
                </a:solidFill>
              </a:rPr>
              <a:t>Just</a:t>
            </a:r>
            <a:r>
              <a:rPr lang="en-US" sz="1400" dirty="0" smtClean="0"/>
              <a:t> a)  = </a:t>
            </a:r>
            <a:r>
              <a:rPr lang="en-US" sz="1400" dirty="0" smtClean="0">
                <a:solidFill>
                  <a:schemeClr val="accent1"/>
                </a:solidFill>
              </a:rPr>
              <a:t>Val</a:t>
            </a:r>
            <a:r>
              <a:rPr lang="en-US" sz="1400" dirty="0" smtClean="0"/>
              <a:t> a </a:t>
            </a:r>
            <a:r>
              <a:rPr lang="en-US" sz="1400" dirty="0" smtClean="0">
                <a:solidFill>
                  <a:schemeClr val="accent1"/>
                </a:solidFill>
              </a:rPr>
              <a:t>False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chemeClr val="folHlink"/>
                </a:solidFill>
              </a:rPr>
              <a:t>toValue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accent1"/>
                </a:solidFill>
              </a:rPr>
              <a:t>Nothing</a:t>
            </a:r>
            <a:r>
              <a:rPr lang="en-US" sz="1400" dirty="0" smtClean="0"/>
              <a:t>  = </a:t>
            </a:r>
            <a:r>
              <a:rPr lang="en-US" sz="1400" dirty="0" err="1" smtClean="0">
                <a:solidFill>
                  <a:schemeClr val="accent1"/>
                </a:solidFill>
              </a:rPr>
              <a:t>NoVal</a:t>
            </a:r>
            <a:endParaRPr lang="en-US" sz="1400" dirty="0" smtClean="0">
              <a:solidFill>
                <a:schemeClr val="accent1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chemeClr val="accent1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newTask</a:t>
            </a:r>
            <a:r>
              <a:rPr lang="en-US" sz="1400" dirty="0" smtClean="0"/>
              <a:t> :: (</a:t>
            </a:r>
            <a:r>
              <a:rPr lang="en-US" sz="1400" dirty="0" err="1" smtClean="0">
                <a:solidFill>
                  <a:srgbClr val="FF99FF"/>
                </a:solidFill>
              </a:rPr>
              <a:t>TaskNo</a:t>
            </a:r>
            <a:r>
              <a:rPr lang="en-US" sz="1400" dirty="0" smtClean="0">
                <a:solidFill>
                  <a:srgbClr val="FF99FF"/>
                </a:solidFill>
              </a:rPr>
              <a:t> </a:t>
            </a:r>
            <a:r>
              <a:rPr lang="en-US" sz="1400" dirty="0" err="1" smtClean="0">
                <a:solidFill>
                  <a:srgbClr val="FF99FF"/>
                </a:solidFill>
              </a:rPr>
              <a:t>TimeStamp</a:t>
            </a:r>
            <a:r>
              <a:rPr lang="en-US" sz="1400" dirty="0" smtClean="0"/>
              <a:t>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  <a:r>
              <a:rPr lang="en-US" sz="1400" dirty="0" smtClean="0"/>
              <a:t>) </a:t>
            </a:r>
            <a:r>
              <a:rPr lang="en-US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a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newTask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task_fun</a:t>
            </a:r>
            <a:r>
              <a:rPr lang="en-US" sz="1400" dirty="0" smtClean="0"/>
              <a:t> = \</a:t>
            </a:r>
            <a:r>
              <a:rPr lang="en-US" sz="1400" dirty="0" err="1" smtClean="0"/>
              <a:t>ev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r>
              <a:rPr lang="en-US" sz="1400" dirty="0" smtClean="0"/>
              <a:t>=:{</a:t>
            </a:r>
            <a:r>
              <a:rPr lang="en-US" sz="1400" dirty="0" err="1" smtClean="0"/>
              <a:t>taskNo</a:t>
            </a:r>
            <a:r>
              <a:rPr lang="en-US" sz="1400" dirty="0" smtClean="0"/>
              <a:t> = no, </a:t>
            </a:r>
            <a:r>
              <a:rPr lang="en-US" sz="1400" dirty="0" err="1" smtClean="0"/>
              <a:t>timeStamp</a:t>
            </a:r>
            <a:r>
              <a:rPr lang="en-US" sz="1400" dirty="0" smtClean="0"/>
              <a:t> = t}  = </a:t>
            </a:r>
            <a:r>
              <a:rPr lang="en-US" sz="1400" dirty="0" err="1" smtClean="0">
                <a:solidFill>
                  <a:srgbClr val="FF0000"/>
                </a:solidFill>
              </a:rPr>
              <a:t>task_fun</a:t>
            </a:r>
            <a:r>
              <a:rPr lang="en-US" sz="1400" dirty="0" smtClean="0"/>
              <a:t> no t </a:t>
            </a:r>
            <a:r>
              <a:rPr lang="en-US" sz="1400" dirty="0" err="1" smtClean="0"/>
              <a:t>ev</a:t>
            </a:r>
            <a:r>
              <a:rPr lang="en-US" sz="1400" dirty="0" smtClean="0"/>
              <a:t> {</a:t>
            </a:r>
            <a:r>
              <a:rPr lang="en-US" sz="1400" dirty="0" err="1" smtClean="0"/>
              <a:t>st</a:t>
            </a:r>
            <a:r>
              <a:rPr lang="en-US" sz="1400" dirty="0" smtClean="0"/>
              <a:t> &amp; </a:t>
            </a:r>
            <a:r>
              <a:rPr lang="en-US" sz="1400" dirty="0" err="1" smtClean="0"/>
              <a:t>taskNo</a:t>
            </a:r>
            <a:r>
              <a:rPr lang="en-US" sz="1400" dirty="0" smtClean="0"/>
              <a:t> = no+1}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</p:txBody>
      </p:sp>
      <p:sp>
        <p:nvSpPr>
          <p:cNvPr id="58371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580603AA-B70C-4BFD-8F3E-1BF8DFAE74AD}" type="slidenum">
              <a:rPr kumimoji="1" lang="en-US" sz="1200"/>
              <a:pPr algn="r" eaLnBrk="0" hangingPunct="0"/>
              <a:t>41</a:t>
            </a:fld>
            <a:endParaRPr kumimoji="1" lang="en-US" sz="1200"/>
          </a:p>
        </p:txBody>
      </p:sp>
      <p:sp>
        <p:nvSpPr>
          <p:cNvPr id="58372" name="Rechthoek 5"/>
          <p:cNvSpPr>
            <a:spLocks noChangeArrowheads="1"/>
          </p:cNvSpPr>
          <p:nvPr/>
        </p:nvSpPr>
        <p:spPr bwMode="auto">
          <a:xfrm>
            <a:off x="152400" y="998538"/>
            <a:ext cx="8888413" cy="5449887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</p:spTree>
    <p:extLst>
      <p:ext uri="{BB962C8B-B14F-4D97-AF65-F5344CB8AC3E}">
        <p14:creationId xmlns:p14="http://schemas.microsoft.com/office/powerpoint/2010/main" val="2412842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28675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dirty="0" smtClean="0">
                <a:solidFill>
                  <a:srgbClr val="FF0000"/>
                </a:solidFill>
              </a:rPr>
              <a:t>Semantics</a:t>
            </a:r>
            <a:r>
              <a:rPr lang="en-US" i="1" dirty="0" smtClean="0">
                <a:solidFill>
                  <a:srgbClr val="FFFF00"/>
                </a:solidFill>
              </a:rPr>
              <a:t> – Dealing with Shares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85800"/>
            <a:ext cx="9144000" cy="562927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:: </a:t>
            </a:r>
            <a:r>
              <a:rPr lang="en-US" sz="1400" dirty="0" err="1">
                <a:solidFill>
                  <a:srgbClr val="FF99FF"/>
                </a:solidFill>
              </a:rPr>
              <a:t>RWShared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99FF"/>
                </a:solidFill>
              </a:rPr>
              <a:t>r w</a:t>
            </a:r>
            <a:r>
              <a:rPr lang="en-US" sz="1400" dirty="0"/>
              <a:t> =  	{ get ::   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  <a:r>
              <a:rPr lang="en-US" sz="1400" dirty="0"/>
              <a:t>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99FF"/>
                </a:solidFill>
              </a:rPr>
              <a:t>r</a:t>
            </a:r>
            <a:r>
              <a:rPr lang="en-US" sz="1400" dirty="0"/>
              <a:t>,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  <a:r>
              <a:rPr lang="en-US" sz="1400" dirty="0"/>
              <a:t>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                  		, set :: </a:t>
            </a:r>
            <a:r>
              <a:rPr lang="en-US" sz="1400" dirty="0">
                <a:solidFill>
                  <a:srgbClr val="FF99FF"/>
                </a:solidFill>
              </a:rPr>
              <a:t>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  <a:r>
              <a:rPr lang="en-US" sz="1400" dirty="0"/>
              <a:t>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                  		}</a:t>
            </a: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withShared</a:t>
            </a:r>
            <a:r>
              <a:rPr lang="en-US" sz="1400" dirty="0" smtClean="0"/>
              <a:t> ::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  <a:r>
              <a:rPr lang="en-US" sz="1400" dirty="0" smtClean="0"/>
              <a:t> ((</a:t>
            </a:r>
            <a:r>
              <a:rPr lang="en-US" sz="1400" dirty="0" smtClean="0">
                <a:solidFill>
                  <a:srgbClr val="FF99FF"/>
                </a:solidFill>
              </a:rPr>
              <a:t>Shared a</a:t>
            </a:r>
            <a:r>
              <a:rPr lang="en-US" sz="1400" dirty="0" smtClean="0"/>
              <a:t>)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b</a:t>
            </a:r>
            <a:r>
              <a:rPr lang="en-US" sz="1400" dirty="0" smtClean="0"/>
              <a:t>) </a:t>
            </a:r>
            <a:r>
              <a:rPr lang="en-US" sz="1400" b="1" dirty="0" smtClean="0">
                <a:cs typeface="Courier New" pitchFamily="49" charset="0"/>
              </a:rPr>
              <a:t>→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Task b</a:t>
            </a:r>
            <a:r>
              <a:rPr lang="en-US" sz="1400" dirty="0" smtClean="0"/>
              <a:t> 		| </a:t>
            </a:r>
            <a:r>
              <a:rPr lang="en-US" sz="1400" dirty="0" err="1" smtClean="0">
                <a:solidFill>
                  <a:srgbClr val="66FF33"/>
                </a:solidFill>
              </a:rPr>
              <a:t>iTask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99FF"/>
                </a:solidFill>
              </a:rPr>
              <a:t>a</a:t>
            </a: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withShared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task_fun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chemeClr val="folHlink"/>
                </a:solidFill>
              </a:rPr>
              <a:t>withShared</a:t>
            </a:r>
            <a:r>
              <a:rPr lang="en-US" sz="1400" dirty="0" smtClean="0">
                <a:solidFill>
                  <a:schemeClr val="folHlink"/>
                </a:solidFill>
              </a:rPr>
              <a:t>`</a:t>
            </a:r>
            <a:r>
              <a:rPr lang="en-US" sz="1400" dirty="0" smtClean="0"/>
              <a:t> </a:t>
            </a: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</a:t>
            </a:r>
            <a:r>
              <a:rPr lang="en-US" sz="1400" dirty="0" err="1" smtClean="0">
                <a:solidFill>
                  <a:schemeClr val="folHlink"/>
                </a:solidFill>
              </a:rPr>
              <a:t>withShared`</a:t>
            </a:r>
            <a:r>
              <a:rPr lang="en-US" sz="1400" dirty="0" err="1" smtClean="0"/>
              <a:t>ev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endParaRPr lang="en-US" sz="1400" dirty="0" smtClean="0"/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# (share, </a:t>
            </a:r>
            <a:r>
              <a:rPr lang="en-US" sz="1400" dirty="0" err="1" smtClean="0"/>
              <a:t>st</a:t>
            </a:r>
            <a:r>
              <a:rPr lang="en-US" sz="1400" dirty="0" smtClean="0"/>
              <a:t>) = </a:t>
            </a:r>
            <a:r>
              <a:rPr lang="en-US" sz="1400" dirty="0" err="1" smtClean="0">
                <a:solidFill>
                  <a:schemeClr val="folHlink"/>
                </a:solidFill>
              </a:rPr>
              <a:t>createShared</a:t>
            </a:r>
            <a:r>
              <a:rPr lang="en-US" sz="1400" dirty="0" smtClean="0"/>
              <a:t> </a:t>
            </a:r>
            <a:r>
              <a:rPr lang="en-US" sz="1400" dirty="0" err="1" smtClean="0"/>
              <a:t>va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endParaRPr lang="en-US" sz="1400" dirty="0" smtClean="0"/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= </a:t>
            </a:r>
            <a:r>
              <a:rPr lang="en-US" sz="1400" dirty="0" err="1" smtClean="0">
                <a:solidFill>
                  <a:srgbClr val="FF0000"/>
                </a:solidFill>
              </a:rPr>
              <a:t>task_fun</a:t>
            </a:r>
            <a:r>
              <a:rPr lang="en-US" sz="1400" dirty="0" smtClean="0"/>
              <a:t> share </a:t>
            </a:r>
            <a:r>
              <a:rPr lang="en-US" sz="1400" dirty="0" err="1" smtClean="0"/>
              <a:t>ev</a:t>
            </a:r>
            <a:r>
              <a:rPr lang="en-US" sz="1400" dirty="0" smtClean="0"/>
              <a:t> </a:t>
            </a:r>
            <a:r>
              <a:rPr lang="en-US" sz="1400" dirty="0" err="1" smtClean="0"/>
              <a:t>st</a:t>
            </a:r>
            <a:endParaRPr lang="en-US" sz="1400" dirty="0" smtClean="0"/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 smtClean="0">
                <a:solidFill>
                  <a:schemeClr val="folHlink"/>
                </a:solidFill>
              </a:rPr>
              <a:t>createShared</a:t>
            </a:r>
            <a:r>
              <a:rPr lang="en-US" sz="1400" dirty="0" smtClean="0"/>
              <a:t> </a:t>
            </a:r>
            <a:r>
              <a:rPr lang="en-US" sz="1400" dirty="0"/>
              <a:t>:: </a:t>
            </a:r>
            <a:r>
              <a:rPr lang="en-US" sz="1400" dirty="0">
                <a:solidFill>
                  <a:srgbClr val="FF99FF"/>
                </a:solidFill>
              </a:rPr>
              <a:t>a</a:t>
            </a:r>
            <a:r>
              <a:rPr lang="en-US" sz="1400" dirty="0"/>
              <a:t> 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  <a:r>
              <a:rPr lang="en-US" sz="1400" dirty="0"/>
              <a:t> </a:t>
            </a:r>
            <a:r>
              <a:rPr lang="en-US" sz="1400" b="1" dirty="0">
                <a:cs typeface="Courier New" pitchFamily="49" charset="0"/>
              </a:rPr>
              <a:t>→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/>
              <a:t>(</a:t>
            </a:r>
            <a:r>
              <a:rPr lang="en-US" sz="1400" dirty="0">
                <a:solidFill>
                  <a:srgbClr val="FF99FF"/>
                </a:solidFill>
              </a:rPr>
              <a:t>Shared a</a:t>
            </a:r>
            <a:r>
              <a:rPr lang="en-US" sz="1400" dirty="0"/>
              <a:t>, </a:t>
            </a:r>
            <a:r>
              <a:rPr lang="en-US" sz="1400" dirty="0">
                <a:solidFill>
                  <a:schemeClr val="folHlink"/>
                </a:solidFill>
              </a:rPr>
              <a:t>*</a:t>
            </a:r>
            <a:r>
              <a:rPr lang="en-US" sz="1400" dirty="0">
                <a:solidFill>
                  <a:srgbClr val="FF99FF"/>
                </a:solidFill>
              </a:rPr>
              <a:t>State</a:t>
            </a:r>
            <a:r>
              <a:rPr lang="en-US" sz="1400" dirty="0"/>
              <a:t>)     </a:t>
            </a:r>
            <a:r>
              <a:rPr lang="en-US" sz="1400" dirty="0" smtClean="0"/>
              <a:t>		| </a:t>
            </a:r>
            <a:r>
              <a:rPr lang="en-US" sz="1400" dirty="0" err="1">
                <a:solidFill>
                  <a:srgbClr val="66FF33"/>
                </a:solidFill>
              </a:rPr>
              <a:t>iTask</a:t>
            </a:r>
            <a:r>
              <a:rPr lang="en-US" sz="1400" dirty="0">
                <a:solidFill>
                  <a:srgbClr val="FF99FF"/>
                </a:solidFill>
              </a:rPr>
              <a:t> a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err="1">
                <a:solidFill>
                  <a:schemeClr val="folHlink"/>
                </a:solidFill>
              </a:rPr>
              <a:t>createShared</a:t>
            </a:r>
            <a:r>
              <a:rPr lang="en-US" sz="1400" dirty="0"/>
              <a:t> a </a:t>
            </a:r>
            <a:r>
              <a:rPr lang="en-US" sz="1400" dirty="0" err="1"/>
              <a:t>st</a:t>
            </a:r>
            <a:r>
              <a:rPr lang="en-US" sz="1400" dirty="0"/>
              <a:t>=:{mem}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= ({get = </a:t>
            </a:r>
            <a:r>
              <a:rPr lang="en-US" sz="1400" dirty="0">
                <a:solidFill>
                  <a:schemeClr val="folHlink"/>
                </a:solidFill>
              </a:rPr>
              <a:t>get</a:t>
            </a:r>
            <a:r>
              <a:rPr lang="en-US" sz="1400" dirty="0"/>
              <a:t>, set = </a:t>
            </a:r>
            <a:r>
              <a:rPr lang="en-US" sz="1400" dirty="0">
                <a:solidFill>
                  <a:schemeClr val="folHlink"/>
                </a:solidFill>
              </a:rPr>
              <a:t>set</a:t>
            </a:r>
            <a:r>
              <a:rPr lang="en-US" sz="1400" dirty="0"/>
              <a:t>}, {</a:t>
            </a:r>
            <a:r>
              <a:rPr lang="en-US" sz="1400" dirty="0" err="1"/>
              <a:t>st</a:t>
            </a:r>
            <a:r>
              <a:rPr lang="en-US" sz="1400" dirty="0"/>
              <a:t> &amp; mem = mem ++ [</a:t>
            </a:r>
            <a:r>
              <a:rPr lang="en-US" sz="1400" dirty="0">
                <a:solidFill>
                  <a:schemeClr val="folHlink"/>
                </a:solidFill>
              </a:rPr>
              <a:t>serialize</a:t>
            </a:r>
            <a:r>
              <a:rPr lang="en-US" sz="1400" dirty="0"/>
              <a:t> a]})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  </a:t>
            </a:r>
            <a:r>
              <a:rPr lang="en-US" sz="1400" dirty="0" err="1">
                <a:solidFill>
                  <a:schemeClr val="folHlink"/>
                </a:solidFill>
              </a:rPr>
              <a:t>idx</a:t>
            </a:r>
            <a:r>
              <a:rPr lang="en-US" sz="1400" dirty="0"/>
              <a:t>             		= </a:t>
            </a:r>
            <a:r>
              <a:rPr lang="en-US" sz="1400" dirty="0">
                <a:solidFill>
                  <a:schemeClr val="folHlink"/>
                </a:solidFill>
              </a:rPr>
              <a:t>length</a:t>
            </a:r>
            <a:r>
              <a:rPr lang="en-US" sz="1400" dirty="0"/>
              <a:t> mem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folHlink"/>
                </a:solidFill>
              </a:rPr>
              <a:t>get</a:t>
            </a:r>
            <a:r>
              <a:rPr lang="en-US" sz="1400" dirty="0"/>
              <a:t>   </a:t>
            </a:r>
            <a:r>
              <a:rPr lang="en-US" sz="1400" dirty="0" err="1"/>
              <a:t>st</a:t>
            </a:r>
            <a:r>
              <a:rPr lang="en-US" sz="1400" dirty="0"/>
              <a:t>=:{mem} 	</a:t>
            </a:r>
            <a:r>
              <a:rPr lang="en-US" sz="1400" dirty="0" smtClean="0"/>
              <a:t>= </a:t>
            </a:r>
            <a:r>
              <a:rPr lang="en-US" sz="1400" dirty="0"/>
              <a:t>(</a:t>
            </a:r>
            <a:r>
              <a:rPr lang="en-US" sz="1400" dirty="0" err="1">
                <a:solidFill>
                  <a:schemeClr val="folHlink"/>
                </a:solidFill>
              </a:rPr>
              <a:t>de_serialize</a:t>
            </a:r>
            <a:r>
              <a:rPr lang="en-US" sz="1400" dirty="0"/>
              <a:t> (mem </a:t>
            </a:r>
            <a:r>
              <a:rPr lang="en-US" sz="1400" dirty="0">
                <a:solidFill>
                  <a:schemeClr val="folHlink"/>
                </a:solidFill>
              </a:rPr>
              <a:t>!! </a:t>
            </a:r>
            <a:r>
              <a:rPr lang="en-US" sz="1400" dirty="0" err="1">
                <a:solidFill>
                  <a:schemeClr val="folHlink"/>
                </a:solidFill>
              </a:rPr>
              <a:t>idx</a:t>
            </a:r>
            <a:r>
              <a:rPr lang="en-US" sz="1400" dirty="0"/>
              <a:t>),</a:t>
            </a:r>
            <a:r>
              <a:rPr lang="en-US" sz="1400" dirty="0" err="1"/>
              <a:t>st</a:t>
            </a:r>
            <a:r>
              <a:rPr lang="en-US" sz="1400" dirty="0"/>
              <a:t>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folHlink"/>
                </a:solidFill>
              </a:rPr>
              <a:t>set</a:t>
            </a:r>
            <a:r>
              <a:rPr lang="en-US" sz="1400" dirty="0"/>
              <a:t> a </a:t>
            </a:r>
            <a:r>
              <a:rPr lang="en-US" sz="1400" dirty="0" err="1"/>
              <a:t>st</a:t>
            </a:r>
            <a:r>
              <a:rPr lang="en-US" sz="1400" dirty="0"/>
              <a:t>=:{mem} 	= {</a:t>
            </a:r>
            <a:r>
              <a:rPr lang="en-US" sz="1400" dirty="0" err="1"/>
              <a:t>st</a:t>
            </a:r>
            <a:r>
              <a:rPr lang="en-US" sz="1400" dirty="0"/>
              <a:t> &amp; mem = </a:t>
            </a:r>
            <a:r>
              <a:rPr lang="en-US" sz="1400" dirty="0" err="1">
                <a:solidFill>
                  <a:schemeClr val="folHlink"/>
                </a:solidFill>
              </a:rPr>
              <a:t>updateAt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folHlink"/>
                </a:solidFill>
              </a:rPr>
              <a:t>idx</a:t>
            </a:r>
            <a:r>
              <a:rPr lang="en-US" sz="1400" dirty="0"/>
              <a:t> (</a:t>
            </a:r>
            <a:r>
              <a:rPr lang="en-US" sz="1400" dirty="0">
                <a:solidFill>
                  <a:schemeClr val="folHlink"/>
                </a:solidFill>
              </a:rPr>
              <a:t>serialize</a:t>
            </a:r>
            <a:r>
              <a:rPr lang="en-US" sz="1400" dirty="0"/>
              <a:t> a) mem}</a:t>
            </a:r>
          </a:p>
          <a:p>
            <a:pPr marL="390525" indent="-293688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</p:txBody>
      </p:sp>
      <p:sp>
        <p:nvSpPr>
          <p:cNvPr id="50179" name="Rechthoek 3"/>
          <p:cNvSpPr>
            <a:spLocks noChangeArrowheads="1"/>
          </p:cNvSpPr>
          <p:nvPr/>
        </p:nvSpPr>
        <p:spPr bwMode="auto">
          <a:xfrm>
            <a:off x="127793" y="891541"/>
            <a:ext cx="8888413" cy="4594860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200">
              <a:latin typeface="Arial" charset="0"/>
            </a:endParaRPr>
          </a:p>
        </p:txBody>
      </p:sp>
      <p:sp>
        <p:nvSpPr>
          <p:cNvPr id="50180" name="Tijdelijke aanduiding voor dianummer 3"/>
          <p:cNvSpPr txBox="1">
            <a:spLocks noGrp="1"/>
          </p:cNvSpPr>
          <p:nvPr/>
        </p:nvSpPr>
        <p:spPr bwMode="auto">
          <a:xfrm>
            <a:off x="8501063" y="66294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C205FFAA-638A-4796-B4DC-2663667584DF}" type="slidenum">
              <a:rPr kumimoji="1" lang="en-US" sz="1400">
                <a:latin typeface="Times New Roman" pitchFamily="18" charset="0"/>
              </a:rPr>
              <a:pPr algn="r" eaLnBrk="0" hangingPunct="0"/>
              <a:t>42</a:t>
            </a:fld>
            <a:endParaRPr kumimoji="1"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48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– Step Combinator I</a:t>
            </a:r>
            <a:endParaRPr lang="en-US" smtClean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9150"/>
            <a:ext cx="9324975" cy="5629275"/>
          </a:xfrm>
        </p:spPr>
        <p:txBody>
          <a:bodyPr/>
          <a:lstStyle/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(</a:t>
            </a:r>
            <a:r>
              <a:rPr lang="en-US" sz="1400" smtClean="0">
                <a:solidFill>
                  <a:schemeClr val="folHlink"/>
                </a:solidFill>
              </a:rPr>
              <a:t>&gt;&gt;*</a:t>
            </a:r>
            <a:r>
              <a:rPr lang="en-US" sz="1400" smtClean="0"/>
              <a:t>) infixl 1 :: (</a:t>
            </a:r>
            <a:r>
              <a:rPr lang="en-US" sz="1400" smtClean="0">
                <a:solidFill>
                  <a:srgbClr val="FF99FF"/>
                </a:solidFill>
              </a:rPr>
              <a:t>Task a</a:t>
            </a:r>
            <a:r>
              <a:rPr lang="en-US" sz="1400" smtClean="0"/>
              <a:t>) [</a:t>
            </a:r>
            <a:r>
              <a:rPr lang="en-US" sz="1400" smtClean="0">
                <a:solidFill>
                  <a:srgbClr val="FF99FF"/>
                </a:solidFill>
              </a:rPr>
              <a:t>TaskStep a b</a:t>
            </a:r>
            <a:r>
              <a:rPr lang="en-US" sz="1400" smtClean="0"/>
              <a:t>]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Task b</a:t>
            </a:r>
            <a:r>
              <a:rPr lang="en-US" sz="1400" smtClean="0"/>
              <a:t> 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a</a:t>
            </a:r>
            <a:r>
              <a:rPr lang="en-US" sz="1400" smtClean="0"/>
              <a:t>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b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>
              <a:solidFill>
                <a:srgbClr val="FF99FF"/>
              </a:solidFill>
            </a:endParaRP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:: </a:t>
            </a:r>
            <a:r>
              <a:rPr lang="en-US" sz="1400" smtClean="0">
                <a:solidFill>
                  <a:srgbClr val="FF99FF"/>
                </a:solidFill>
              </a:rPr>
              <a:t>TaskStep a b</a:t>
            </a:r>
            <a:r>
              <a:rPr lang="en-US" sz="1400" smtClean="0"/>
              <a:t>	=  	</a:t>
            </a:r>
            <a:r>
              <a:rPr lang="en-US" sz="1400" smtClean="0">
                <a:solidFill>
                  <a:schemeClr val="accent1"/>
                </a:solidFill>
              </a:rPr>
              <a:t>OnAction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Action</a:t>
            </a:r>
            <a:r>
              <a:rPr lang="en-US" sz="1400" smtClean="0"/>
              <a:t> (</a:t>
            </a:r>
            <a:r>
              <a:rPr lang="en-US" sz="1400" smtClean="0">
                <a:solidFill>
                  <a:srgbClr val="FF99FF"/>
                </a:solidFill>
              </a:rPr>
              <a:t>Value a</a:t>
            </a:r>
            <a:r>
              <a:rPr lang="en-US" sz="1400" smtClean="0"/>
              <a:t>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Bool</a:t>
            </a:r>
            <a:r>
              <a:rPr lang="en-US" sz="1400" smtClean="0"/>
              <a:t>) (</a:t>
            </a:r>
            <a:r>
              <a:rPr lang="en-US" sz="1400" smtClean="0">
                <a:solidFill>
                  <a:srgbClr val="FF99FF"/>
                </a:solidFill>
              </a:rPr>
              <a:t>Value a</a:t>
            </a:r>
            <a:r>
              <a:rPr lang="en-US" sz="1400" smtClean="0"/>
              <a:t>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Task b</a:t>
            </a:r>
            <a:r>
              <a:rPr lang="en-US" sz="1400" smtClean="0"/>
              <a:t>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				|  	</a:t>
            </a:r>
            <a:r>
              <a:rPr lang="en-US" sz="1400" smtClean="0">
                <a:solidFill>
                  <a:schemeClr val="accent1"/>
                </a:solidFill>
              </a:rPr>
              <a:t>OnValue</a:t>
            </a:r>
            <a:r>
              <a:rPr lang="en-US" sz="1400" smtClean="0"/>
              <a:t>              (</a:t>
            </a:r>
            <a:r>
              <a:rPr lang="en-US" sz="1400" smtClean="0">
                <a:solidFill>
                  <a:srgbClr val="FF99FF"/>
                </a:solidFill>
              </a:rPr>
              <a:t>Value a</a:t>
            </a:r>
            <a:r>
              <a:rPr lang="en-US" sz="1400" smtClean="0"/>
              <a:t>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Bool</a:t>
            </a:r>
            <a:r>
              <a:rPr lang="en-US" sz="1400" smtClean="0"/>
              <a:t>) (</a:t>
            </a:r>
            <a:r>
              <a:rPr lang="en-US" sz="1400" smtClean="0">
                <a:solidFill>
                  <a:srgbClr val="FF99FF"/>
                </a:solidFill>
              </a:rPr>
              <a:t>Value a</a:t>
            </a:r>
            <a:r>
              <a:rPr lang="en-US" sz="1400" smtClean="0"/>
              <a:t> -&gt; </a:t>
            </a:r>
            <a:r>
              <a:rPr lang="en-US" sz="1400" smtClean="0">
                <a:solidFill>
                  <a:srgbClr val="FF99FF"/>
                </a:solidFill>
              </a:rPr>
              <a:t>Task b</a:t>
            </a:r>
            <a:r>
              <a:rPr lang="en-US" sz="1400" smtClean="0"/>
              <a:t>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				|  E.e: 	</a:t>
            </a:r>
            <a:r>
              <a:rPr lang="en-US" sz="1400" smtClean="0">
                <a:solidFill>
                  <a:schemeClr val="accent1"/>
                </a:solidFill>
              </a:rPr>
              <a:t>OnException</a:t>
            </a:r>
            <a:r>
              <a:rPr lang="en-US" sz="1400" smtClean="0"/>
              <a:t>                                 (e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Task b</a:t>
            </a:r>
            <a:r>
              <a:rPr lang="en-US" sz="1400" smtClean="0"/>
              <a:t>)            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:: </a:t>
            </a:r>
            <a:r>
              <a:rPr lang="en-US" sz="1400" smtClean="0">
                <a:solidFill>
                  <a:srgbClr val="FF99FF"/>
                </a:solidFill>
              </a:rPr>
              <a:t>Action</a:t>
            </a:r>
            <a:r>
              <a:rPr lang="en-US" sz="1400" smtClean="0"/>
              <a:t>		=	</a:t>
            </a:r>
            <a:r>
              <a:rPr lang="en-US" sz="1400" smtClean="0">
                <a:solidFill>
                  <a:srgbClr val="FFC000"/>
                </a:solidFill>
              </a:rPr>
              <a:t>Action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String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</p:txBody>
      </p:sp>
      <p:sp>
        <p:nvSpPr>
          <p:cNvPr id="60419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ACD967E8-6649-4E2C-B780-9E52894BC992}" type="slidenum">
              <a:rPr kumimoji="1" lang="en-US" sz="1200"/>
              <a:pPr algn="r" eaLnBrk="0" hangingPunct="0"/>
              <a:t>43</a:t>
            </a:fld>
            <a:endParaRPr kumimoji="1" lang="en-US" sz="1200"/>
          </a:p>
        </p:txBody>
      </p:sp>
      <p:sp>
        <p:nvSpPr>
          <p:cNvPr id="60420" name="Rechthoek 5"/>
          <p:cNvSpPr>
            <a:spLocks noChangeArrowheads="1"/>
          </p:cNvSpPr>
          <p:nvPr/>
        </p:nvSpPr>
        <p:spPr bwMode="auto">
          <a:xfrm>
            <a:off x="152400" y="998538"/>
            <a:ext cx="8888413" cy="5165725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</p:spTree>
    <p:extLst>
      <p:ext uri="{BB962C8B-B14F-4D97-AF65-F5344CB8AC3E}">
        <p14:creationId xmlns:p14="http://schemas.microsoft.com/office/powerpoint/2010/main" val="3989069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>
                <a:solidFill>
                  <a:srgbClr val="FF0000"/>
                </a:solidFill>
              </a:rPr>
              <a:t>Semantics</a:t>
            </a:r>
            <a:r>
              <a:rPr lang="en-US" i="1" smtClean="0">
                <a:solidFill>
                  <a:srgbClr val="FFFF00"/>
                </a:solidFill>
              </a:rPr>
              <a:t> – Step Combinator II</a:t>
            </a:r>
            <a:endParaRPr lang="en-US" smtClean="0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9150"/>
            <a:ext cx="9324975" cy="5629275"/>
          </a:xfrm>
        </p:spPr>
        <p:txBody>
          <a:bodyPr/>
          <a:lstStyle/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(</a:t>
            </a:r>
            <a:r>
              <a:rPr lang="en-US" sz="1400" smtClean="0">
                <a:solidFill>
                  <a:schemeClr val="folHlink"/>
                </a:solidFill>
              </a:rPr>
              <a:t>&gt;&gt;*</a:t>
            </a:r>
            <a:r>
              <a:rPr lang="en-US" sz="1400" smtClean="0"/>
              <a:t>) infixl 1 :: (</a:t>
            </a:r>
            <a:r>
              <a:rPr lang="en-US" sz="1400" smtClean="0">
                <a:solidFill>
                  <a:srgbClr val="FF99FF"/>
                </a:solidFill>
              </a:rPr>
              <a:t>Task a</a:t>
            </a:r>
            <a:r>
              <a:rPr lang="en-US" sz="1400" smtClean="0"/>
              <a:t>) [</a:t>
            </a:r>
            <a:r>
              <a:rPr lang="en-US" sz="1400" smtClean="0">
                <a:solidFill>
                  <a:srgbClr val="FF99FF"/>
                </a:solidFill>
              </a:rPr>
              <a:t>TaskStep a b</a:t>
            </a:r>
            <a:r>
              <a:rPr lang="en-US" sz="1400" smtClean="0"/>
              <a:t>] </a:t>
            </a:r>
            <a:r>
              <a:rPr lang="en-US" sz="1400" b="1" smtClean="0">
                <a:cs typeface="Courier New" pitchFamily="49" charset="0"/>
              </a:rPr>
              <a:t>→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Task b</a:t>
            </a:r>
            <a:r>
              <a:rPr lang="en-US" sz="1400" smtClean="0"/>
              <a:t> |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a</a:t>
            </a:r>
            <a:r>
              <a:rPr lang="en-US" sz="1400" smtClean="0"/>
              <a:t> &amp; </a:t>
            </a:r>
            <a:r>
              <a:rPr lang="en-US" sz="1400" smtClean="0">
                <a:solidFill>
                  <a:srgbClr val="66FF33"/>
                </a:solidFill>
              </a:rPr>
              <a:t>iTask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99FF"/>
                </a:solidFill>
              </a:rPr>
              <a:t>b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(</a:t>
            </a:r>
            <a:r>
              <a:rPr lang="en-US" sz="1400" smtClean="0">
                <a:solidFill>
                  <a:schemeClr val="folHlink"/>
                </a:solidFill>
              </a:rPr>
              <a:t>&gt;&gt;*</a:t>
            </a:r>
            <a:r>
              <a:rPr lang="en-US" sz="1400" smtClean="0"/>
              <a:t>)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steps = </a:t>
            </a:r>
            <a:r>
              <a:rPr lang="en-US" sz="1400" smtClean="0">
                <a:solidFill>
                  <a:schemeClr val="folHlink"/>
                </a:solidFill>
              </a:rPr>
              <a:t>newTask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folHlink"/>
                </a:solidFill>
              </a:rPr>
              <a:t>step1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</a:t>
            </a:r>
            <a:r>
              <a:rPr lang="en-US" sz="1400" smtClean="0">
                <a:solidFill>
                  <a:schemeClr val="folHlink"/>
                </a:solidFill>
              </a:rPr>
              <a:t>step1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</a:t>
            </a:r>
            <a:r>
              <a:rPr lang="en-US" sz="1200" smtClean="0"/>
              <a:t>myId </a:t>
            </a:r>
            <a:r>
              <a:rPr lang="en-US" sz="1400" smtClean="0"/>
              <a:t>t event st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# ((</a:t>
            </a:r>
            <a:r>
              <a:rPr lang="en-US" sz="1400" smtClean="0">
                <a:solidFill>
                  <a:schemeClr val="accent1"/>
                </a:solidFill>
              </a:rPr>
              <a:t>Reduct</a:t>
            </a:r>
            <a:r>
              <a:rPr lang="en-US" sz="1400" smtClean="0"/>
              <a:t> tval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, rsp), st) = </a:t>
            </a:r>
            <a:r>
              <a:rPr lang="en-US" sz="1400" smtClean="0">
                <a:solidFill>
                  <a:srgbClr val="FF0000"/>
                </a:solidFill>
              </a:rPr>
              <a:t>task</a:t>
            </a:r>
            <a:r>
              <a:rPr lang="en-US" sz="1400" smtClean="0"/>
              <a:t> event st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= </a:t>
            </a:r>
            <a:r>
              <a:rPr lang="en-US" sz="1400" smtClean="0">
                <a:solidFill>
                  <a:schemeClr val="folHlink"/>
                </a:solidFill>
              </a:rPr>
              <a:t>hd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folHlink"/>
                </a:solidFill>
              </a:rPr>
              <a:t>findTriggers</a:t>
            </a:r>
            <a:r>
              <a:rPr lang="en-US" sz="1400" smtClean="0"/>
              <a:t> tval ++ </a:t>
            </a:r>
            <a:r>
              <a:rPr lang="en-US" sz="1400" smtClean="0">
                <a:solidFill>
                  <a:schemeClr val="folHlink"/>
                </a:solidFill>
              </a:rPr>
              <a:t>findActions</a:t>
            </a:r>
            <a:r>
              <a:rPr lang="en-US" sz="1400" smtClean="0"/>
              <a:t>  tval event ++ [</a:t>
            </a:r>
            <a:r>
              <a:rPr lang="en-US" sz="1400" smtClean="0">
                <a:solidFill>
                  <a:schemeClr val="folHlink"/>
                </a:solidFill>
              </a:rPr>
              <a:t>step1`</a:t>
            </a:r>
            <a:r>
              <a:rPr lang="en-US" sz="1400" smtClean="0"/>
              <a:t> tval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 rsp]) ev st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</a:t>
            </a:r>
            <a:r>
              <a:rPr lang="en-US" sz="1400" smtClean="0">
                <a:solidFill>
                  <a:srgbClr val="99CCFF"/>
                </a:solidFill>
              </a:rPr>
              <a:t>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</a:t>
            </a:r>
            <a:r>
              <a:rPr lang="en-US" sz="1400" smtClean="0">
                <a:solidFill>
                  <a:schemeClr val="folHlink"/>
                </a:solidFill>
              </a:rPr>
              <a:t>findTriggers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accent1"/>
                </a:solidFill>
              </a:rPr>
              <a:t>ExcRes</a:t>
            </a:r>
            <a:r>
              <a:rPr lang="en-US" sz="1400" smtClean="0"/>
              <a:t>   e) 	= </a:t>
            </a:r>
            <a:r>
              <a:rPr lang="en-US" sz="1400" smtClean="0">
                <a:solidFill>
                  <a:schemeClr val="folHlink"/>
                </a:solidFill>
              </a:rPr>
              <a:t>catchers</a:t>
            </a:r>
            <a:r>
              <a:rPr lang="en-US" sz="1400" smtClean="0"/>
              <a:t> e ++ [</a:t>
            </a:r>
            <a:r>
              <a:rPr lang="en-US" sz="1400" smtClean="0">
                <a:solidFill>
                  <a:schemeClr val="folHlink"/>
                </a:solidFill>
              </a:rPr>
              <a:t>throw</a:t>
            </a:r>
            <a:r>
              <a:rPr lang="en-US" sz="1400" smtClean="0"/>
              <a:t> e]	// find catching step, otherwise propagate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</a:t>
            </a:r>
            <a:r>
              <a:rPr lang="en-US" sz="1400" smtClean="0">
                <a:solidFill>
                  <a:schemeClr val="folHlink"/>
                </a:solidFill>
              </a:rPr>
              <a:t>findTriggers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accent1"/>
                </a:solidFill>
              </a:rPr>
              <a:t>ValRes</a:t>
            </a:r>
            <a:r>
              <a:rPr lang="en-US" sz="1400" smtClean="0"/>
              <a:t> _ v) 	= </a:t>
            </a:r>
            <a:r>
              <a:rPr lang="en-US" sz="1400" smtClean="0">
                <a:solidFill>
                  <a:schemeClr val="folHlink"/>
                </a:solidFill>
              </a:rPr>
              <a:t>triggers</a:t>
            </a:r>
            <a:r>
              <a:rPr lang="en-US" sz="1400" smtClean="0"/>
              <a:t> v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</a:t>
            </a:r>
            <a:r>
              <a:rPr lang="en-US" sz="1400" smtClean="0">
                <a:solidFill>
                  <a:schemeClr val="folHlink"/>
                </a:solidFill>
              </a:rPr>
              <a:t>findActions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accent1"/>
                </a:solidFill>
              </a:rPr>
              <a:t>ValRes</a:t>
            </a:r>
            <a:r>
              <a:rPr lang="en-US" sz="1400" smtClean="0"/>
              <a:t> _ v) (</a:t>
            </a:r>
            <a:r>
              <a:rPr lang="en-US" sz="1400" smtClean="0">
                <a:solidFill>
                  <a:schemeClr val="accent1"/>
                </a:solidFill>
              </a:rPr>
              <a:t>ActionEvent</a:t>
            </a:r>
            <a:r>
              <a:rPr lang="en-US" sz="1400" smtClean="0"/>
              <a:t> tid act)		// handle actions, if any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| tid == </a:t>
            </a:r>
            <a:r>
              <a:rPr lang="en-US" sz="1200" smtClean="0"/>
              <a:t>myId </a:t>
            </a:r>
            <a:r>
              <a:rPr lang="en-US" sz="1400" smtClean="0"/>
              <a:t>	    	= </a:t>
            </a:r>
            <a:r>
              <a:rPr lang="en-US" sz="1400" smtClean="0">
                <a:solidFill>
                  <a:schemeClr val="folHlink"/>
                </a:solidFill>
              </a:rPr>
              <a:t>actions</a:t>
            </a:r>
            <a:r>
              <a:rPr lang="en-US" sz="1400" smtClean="0"/>
              <a:t> act v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</a:t>
            </a:r>
            <a:r>
              <a:rPr lang="en-US" sz="1400" smtClean="0">
                <a:solidFill>
                  <a:schemeClr val="folHlink"/>
                </a:solidFill>
              </a:rPr>
              <a:t>findActions</a:t>
            </a:r>
            <a:r>
              <a:rPr lang="en-US" sz="1400" smtClean="0"/>
              <a:t> _ _           	= []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</a:t>
            </a:r>
            <a:r>
              <a:rPr lang="en-US" sz="1400" smtClean="0">
                <a:solidFill>
                  <a:schemeClr val="folHlink"/>
                </a:solidFill>
              </a:rPr>
              <a:t>step1`</a:t>
            </a:r>
            <a:r>
              <a:rPr lang="en-US" sz="1400" smtClean="0"/>
              <a:t> (</a:t>
            </a:r>
            <a:r>
              <a:rPr lang="en-US" sz="1400" smtClean="0">
                <a:solidFill>
                  <a:schemeClr val="accent1"/>
                </a:solidFill>
              </a:rPr>
              <a:t>ValRes</a:t>
            </a:r>
            <a:r>
              <a:rPr lang="en-US" sz="1400" smtClean="0"/>
              <a:t> _ v)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 rsp _ st  = ((</a:t>
            </a:r>
            <a:r>
              <a:rPr lang="en-US" sz="1400" smtClean="0">
                <a:solidFill>
                  <a:schemeClr val="accent1"/>
                </a:solidFill>
              </a:rPr>
              <a:t>Reduct</a:t>
            </a:r>
            <a:r>
              <a:rPr lang="en-US" sz="1400" smtClean="0"/>
              <a:t> no_tval (</a:t>
            </a:r>
            <a:r>
              <a:rPr lang="en-US" sz="1400" smtClean="0">
                <a:solidFill>
                  <a:schemeClr val="folHlink"/>
                </a:solidFill>
              </a:rPr>
              <a:t>step1</a:t>
            </a:r>
            <a:r>
              <a:rPr lang="en-US" sz="1400" smtClean="0"/>
              <a:t> </a:t>
            </a:r>
            <a:r>
              <a:rPr lang="en-US" sz="1400" smtClean="0">
                <a:solidFill>
                  <a:srgbClr val="FF0000"/>
                </a:solidFill>
              </a:rPr>
              <a:t>ntask</a:t>
            </a:r>
            <a:r>
              <a:rPr lang="en-US" sz="1400" smtClean="0"/>
              <a:t> tn t), nrsp ++ rsp), st)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where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  no_tval   	= </a:t>
            </a:r>
            <a:r>
              <a:rPr lang="en-US" sz="1400" smtClean="0">
                <a:solidFill>
                  <a:schemeClr val="accent1"/>
                </a:solidFill>
              </a:rPr>
              <a:t>ValRes</a:t>
            </a:r>
            <a:r>
              <a:rPr lang="en-US" sz="1400" smtClean="0"/>
              <a:t> t </a:t>
            </a:r>
            <a:r>
              <a:rPr lang="en-US" sz="1400" smtClean="0">
                <a:solidFill>
                  <a:schemeClr val="accent1"/>
                </a:solidFill>
              </a:rPr>
              <a:t>False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  as       	= [(a,p v) \\ </a:t>
            </a:r>
            <a:r>
              <a:rPr lang="en-US" sz="1400" smtClean="0">
                <a:solidFill>
                  <a:schemeClr val="accent1"/>
                </a:solidFill>
              </a:rPr>
              <a:t>OnAction</a:t>
            </a:r>
            <a:r>
              <a:rPr lang="en-US" sz="1400" smtClean="0"/>
              <a:t> a p _ &lt;- steps]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    nrsp      	= if (</a:t>
            </a:r>
            <a:r>
              <a:rPr lang="en-US" sz="1400" smtClean="0">
                <a:solidFill>
                  <a:schemeClr val="folHlink"/>
                </a:solidFill>
              </a:rPr>
              <a:t>isEmpty</a:t>
            </a:r>
            <a:r>
              <a:rPr lang="en-US" sz="1400" smtClean="0"/>
              <a:t> as) [] [(tn, </a:t>
            </a:r>
            <a:r>
              <a:rPr lang="en-US" sz="1400" smtClean="0">
                <a:solidFill>
                  <a:schemeClr val="accent1"/>
                </a:solidFill>
              </a:rPr>
              <a:t>ActionResponse</a:t>
            </a:r>
            <a:r>
              <a:rPr lang="en-US" sz="1400" smtClean="0"/>
              <a:t> as)]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smtClean="0"/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</a:t>
            </a:r>
            <a:r>
              <a:rPr lang="en-US" sz="1400" smtClean="0">
                <a:solidFill>
                  <a:schemeClr val="folHlink"/>
                </a:solidFill>
              </a:rPr>
              <a:t>catchers</a:t>
            </a:r>
            <a:r>
              <a:rPr lang="en-US" sz="1400" smtClean="0"/>
              <a:t> e	= [etb e \\ </a:t>
            </a:r>
            <a:r>
              <a:rPr lang="en-US" sz="1400" smtClean="0">
                <a:solidFill>
                  <a:schemeClr val="accent1"/>
                </a:solidFill>
              </a:rPr>
              <a:t>OnException</a:t>
            </a:r>
            <a:r>
              <a:rPr lang="en-US" sz="1400" smtClean="0"/>
              <a:t>  etb &lt;- steps]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</a:t>
            </a:r>
            <a:r>
              <a:rPr lang="en-US" sz="1400" smtClean="0">
                <a:solidFill>
                  <a:schemeClr val="folHlink"/>
                </a:solidFill>
              </a:rPr>
              <a:t>triggers</a:t>
            </a:r>
            <a:r>
              <a:rPr lang="en-US" sz="1400" smtClean="0"/>
              <a:t> v 	= [atb v \\ </a:t>
            </a:r>
            <a:r>
              <a:rPr lang="en-US" sz="1400" smtClean="0">
                <a:solidFill>
                  <a:schemeClr val="accent1"/>
                </a:solidFill>
              </a:rPr>
              <a:t>OnValue</a:t>
            </a:r>
            <a:r>
              <a:rPr lang="en-US" sz="1400" smtClean="0"/>
              <a:t> pred atb &lt;- steps | pred v]</a:t>
            </a:r>
          </a:p>
          <a:p>
            <a:pPr marL="390525" indent="-293688">
              <a:lnSpc>
                <a:spcPct val="80000"/>
              </a:lnSpc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smtClean="0"/>
              <a:t>  </a:t>
            </a:r>
            <a:r>
              <a:rPr lang="en-US" sz="1400" smtClean="0">
                <a:solidFill>
                  <a:schemeClr val="folHlink"/>
                </a:solidFill>
              </a:rPr>
              <a:t>actions</a:t>
            </a:r>
            <a:r>
              <a:rPr lang="en-US" sz="1400" smtClean="0"/>
              <a:t> act v = [atb v \\ </a:t>
            </a:r>
            <a:r>
              <a:rPr lang="en-US" sz="1400" smtClean="0">
                <a:solidFill>
                  <a:schemeClr val="accent1"/>
                </a:solidFill>
              </a:rPr>
              <a:t>OnAction</a:t>
            </a:r>
            <a:r>
              <a:rPr lang="en-US" sz="1400" smtClean="0"/>
              <a:t> a pred atb &lt;- steps | act </a:t>
            </a:r>
            <a:r>
              <a:rPr lang="en-US" sz="1400" smtClean="0">
                <a:solidFill>
                  <a:schemeClr val="folHlink"/>
                </a:solidFill>
              </a:rPr>
              <a:t>==</a:t>
            </a:r>
            <a:r>
              <a:rPr lang="en-US" sz="1400" smtClean="0"/>
              <a:t> a &amp;&amp; pred v]</a:t>
            </a:r>
          </a:p>
        </p:txBody>
      </p:sp>
      <p:sp>
        <p:nvSpPr>
          <p:cNvPr id="62467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80593C03-0EA5-41B3-A4F7-A76DA82B6C8B}" type="slidenum">
              <a:rPr kumimoji="1" lang="en-US" sz="1200"/>
              <a:pPr algn="r" eaLnBrk="0" hangingPunct="0"/>
              <a:t>44</a:t>
            </a:fld>
            <a:endParaRPr kumimoji="1" lang="en-US" sz="1200"/>
          </a:p>
        </p:txBody>
      </p:sp>
      <p:sp>
        <p:nvSpPr>
          <p:cNvPr id="62468" name="Rechthoek 5"/>
          <p:cNvSpPr>
            <a:spLocks noChangeArrowheads="1"/>
          </p:cNvSpPr>
          <p:nvPr/>
        </p:nvSpPr>
        <p:spPr bwMode="auto">
          <a:xfrm>
            <a:off x="152400" y="998538"/>
            <a:ext cx="8888413" cy="5165725"/>
          </a:xfrm>
          <a:prstGeom prst="rect">
            <a:avLst/>
          </a:prstGeom>
          <a:noFill/>
          <a:ln w="31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kumimoji="1" lang="nl-NL" sz="1600"/>
          </a:p>
        </p:txBody>
      </p:sp>
    </p:spTree>
    <p:extLst>
      <p:ext uri="{BB962C8B-B14F-4D97-AF65-F5344CB8AC3E}">
        <p14:creationId xmlns:p14="http://schemas.microsoft.com/office/powerpoint/2010/main" val="40355694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25450" y="0"/>
            <a:ext cx="8228013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iTask Semantics Conclusion</a:t>
            </a:r>
            <a:endParaRPr lang="en-US" smtClean="0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19150"/>
            <a:ext cx="9144000" cy="562927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The </a:t>
            </a:r>
            <a:r>
              <a:rPr lang="en-US" sz="1400" dirty="0" err="1" smtClean="0"/>
              <a:t>iTasks</a:t>
            </a:r>
            <a:r>
              <a:rPr lang="en-US" sz="1400" dirty="0" smtClean="0"/>
              <a:t> core consists of only a few concepts…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 editor, shares, </a:t>
            </a:r>
            <a:r>
              <a:rPr lang="en-US" sz="1400" dirty="0" err="1" smtClean="0"/>
              <a:t>combinators</a:t>
            </a:r>
            <a:r>
              <a:rPr lang="en-US" sz="1400" dirty="0" smtClean="0"/>
              <a:t> (parallel one skipped in slides above)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>
              <a:solidFill>
                <a:schemeClr val="folHlink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>
                <a:solidFill>
                  <a:schemeClr val="folHlink"/>
                </a:solidFill>
              </a:rPr>
              <a:t>Operational Semantics</a:t>
            </a:r>
            <a:r>
              <a:rPr lang="en-US" sz="1400" dirty="0" smtClean="0"/>
              <a:t> </a:t>
            </a:r>
            <a:r>
              <a:rPr lang="en-US" sz="1400" dirty="0" err="1" smtClean="0"/>
              <a:t>iTasks</a:t>
            </a:r>
            <a:r>
              <a:rPr lang="en-US" sz="1400" dirty="0" smtClean="0"/>
              <a:t> described in Clean: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+ Readable, concise 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+ Type checked + Executable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+ It is used as the blueprint for actual implementation: </a:t>
            </a:r>
            <a:r>
              <a:rPr lang="en-US" sz="1400" i="1" dirty="0" smtClean="0">
                <a:solidFill>
                  <a:schemeClr val="folHlink"/>
                </a:solidFill>
              </a:rPr>
              <a:t>shallowly</a:t>
            </a:r>
            <a:r>
              <a:rPr lang="en-US" sz="1400" dirty="0" smtClean="0">
                <a:solidFill>
                  <a:schemeClr val="folHlink"/>
                </a:solidFill>
              </a:rPr>
              <a:t> Embedded DSL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>
              <a:solidFill>
                <a:schemeClr val="folHlink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Semantic description of </a:t>
            </a:r>
            <a:r>
              <a:rPr lang="en-US" sz="1400" dirty="0" err="1" smtClean="0"/>
              <a:t>iTasks</a:t>
            </a:r>
            <a:r>
              <a:rPr lang="en-US" sz="1400" dirty="0" smtClean="0"/>
              <a:t> nice example of the expressive power of such a description method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Monad – State Transition function </a:t>
            </a:r>
            <a:endParaRPr lang="en-US" sz="1400" dirty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- Rewrite Semantics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/>
              <a:t>	</a:t>
            </a:r>
            <a:r>
              <a:rPr lang="en-US" sz="1400" dirty="0" smtClean="0"/>
              <a:t>- Continuation function (remaining things to do)</a:t>
            </a:r>
            <a:r>
              <a:rPr lang="en-US" sz="1400" dirty="0" err="1" smtClean="0"/>
              <a:t>i</a:t>
            </a: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 The semantic description abstracts from many implementation challenges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400" dirty="0" smtClean="0"/>
              <a:t>	e.g. client-server communication, GUI generation, derived </a:t>
            </a:r>
            <a:r>
              <a:rPr lang="en-US" sz="1400" dirty="0" err="1" smtClean="0"/>
              <a:t>combinators</a:t>
            </a:r>
            <a:r>
              <a:rPr lang="en-US" sz="1400" dirty="0" smtClean="0"/>
              <a:t>, extensions, </a:t>
            </a:r>
            <a:br>
              <a:rPr lang="en-US" sz="1400" dirty="0" smtClean="0"/>
            </a:br>
            <a:r>
              <a:rPr lang="en-US" sz="1400" dirty="0" err="1" smtClean="0"/>
              <a:t>combinators</a:t>
            </a:r>
            <a:r>
              <a:rPr lang="en-US" sz="1400" dirty="0" smtClean="0"/>
              <a:t> for shares, advanced editors (</a:t>
            </a:r>
            <a:r>
              <a:rPr lang="en-US" sz="1400" dirty="0" err="1" smtClean="0"/>
              <a:t>editlets</a:t>
            </a:r>
            <a:r>
              <a:rPr lang="en-US" sz="1400" dirty="0" smtClean="0"/>
              <a:t>), </a:t>
            </a:r>
            <a:br>
              <a:rPr lang="en-US" sz="1400" dirty="0" smtClean="0"/>
            </a:br>
            <a:r>
              <a:rPr lang="en-US" sz="1400" dirty="0" smtClean="0"/>
              <a:t>efficiency issues, security issues, multi-platform issues, …. </a:t>
            </a:r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  <a:p>
            <a:pPr marL="390525" indent="-293688" eaLnBrk="1">
              <a:buClr>
                <a:srgbClr val="0066CC"/>
              </a:buClr>
              <a:buSzPct val="4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400" dirty="0" smtClean="0"/>
          </a:p>
        </p:txBody>
      </p:sp>
      <p:sp>
        <p:nvSpPr>
          <p:cNvPr id="64515" name="Tijdelijke aanduiding voor dianummer 3"/>
          <p:cNvSpPr txBox="1">
            <a:spLocks noGrp="1"/>
          </p:cNvSpPr>
          <p:nvPr/>
        </p:nvSpPr>
        <p:spPr bwMode="auto">
          <a:xfrm>
            <a:off x="8424863" y="6553200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0DB75574-134C-4D33-8255-36CA11D0BA8D}" type="slidenum">
              <a:rPr kumimoji="1" lang="en-US" sz="1400">
                <a:latin typeface="Times New Roman" pitchFamily="18" charset="0"/>
              </a:rPr>
              <a:pPr algn="r" eaLnBrk="0" hangingPunct="0"/>
              <a:t>45</a:t>
            </a:fld>
            <a:endParaRPr kumimoji="1" lang="en-US" sz="1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040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19150"/>
          </a:xfrm>
        </p:spPr>
        <p:txBody>
          <a:bodyPr tIns="32803"/>
          <a:lstStyle/>
          <a:p>
            <a:pPr algn="ctr" eaLnBrk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i="1" smtClean="0"/>
              <a:t>Conclusions</a:t>
            </a: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942975"/>
            <a:ext cx="9144000" cy="5610225"/>
          </a:xfrm>
        </p:spPr>
        <p:txBody>
          <a:bodyPr/>
          <a:lstStyle/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>
              <a:solidFill>
                <a:srgbClr val="FF99FF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i="1" dirty="0" smtClean="0">
                <a:solidFill>
                  <a:srgbClr val="FF99FF"/>
                </a:solidFill>
              </a:rPr>
              <a:t>T</a:t>
            </a:r>
            <a:r>
              <a:rPr lang="en-US" sz="1600" i="1" dirty="0" smtClean="0">
                <a:solidFill>
                  <a:srgbClr val="FFFF00"/>
                </a:solidFill>
              </a:rPr>
              <a:t>ask </a:t>
            </a:r>
            <a:r>
              <a:rPr lang="en-US" sz="1600" i="1" dirty="0" smtClean="0">
                <a:solidFill>
                  <a:srgbClr val="FF99FF"/>
                </a:solidFill>
              </a:rPr>
              <a:t>O</a:t>
            </a:r>
            <a:r>
              <a:rPr lang="en-US" sz="1600" i="1" dirty="0" smtClean="0">
                <a:solidFill>
                  <a:srgbClr val="FFFF00"/>
                </a:solidFill>
              </a:rPr>
              <a:t>riented </a:t>
            </a:r>
            <a:r>
              <a:rPr lang="en-US" sz="1600" i="1" dirty="0" smtClean="0">
                <a:solidFill>
                  <a:srgbClr val="FF99FF"/>
                </a:solidFill>
              </a:rPr>
              <a:t>P</a:t>
            </a:r>
            <a:r>
              <a:rPr lang="en-US" sz="1600" i="1" dirty="0" smtClean="0">
                <a:solidFill>
                  <a:srgbClr val="FFFF00"/>
                </a:solidFill>
              </a:rPr>
              <a:t>rogramming</a:t>
            </a:r>
            <a:r>
              <a:rPr lang="en-US" sz="1600" i="1" dirty="0" smtClean="0"/>
              <a:t> </a:t>
            </a:r>
          </a:p>
          <a:p>
            <a:pPr marL="771525" lvl="1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latin typeface="Comic Sans MS" pitchFamily="66" charset="0"/>
              </a:rPr>
              <a:t>New style of programming for developing multi-user distributed web applications</a:t>
            </a:r>
          </a:p>
          <a:p>
            <a:pPr marL="771525" lvl="1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latin typeface="Comic Sans MS" pitchFamily="66" charset="0"/>
              </a:rPr>
              <a:t>Focusing on </a:t>
            </a:r>
            <a:r>
              <a:rPr lang="en-US" sz="1600" dirty="0" smtClean="0">
                <a:solidFill>
                  <a:srgbClr val="FFFF00"/>
                </a:solidFill>
                <a:latin typeface="Comic Sans MS" pitchFamily="66" charset="0"/>
              </a:rPr>
              <a:t>tasks</a:t>
            </a:r>
            <a:r>
              <a:rPr lang="en-US" sz="1600" dirty="0" smtClean="0">
                <a:latin typeface="Comic Sans MS" pitchFamily="66" charset="0"/>
              </a:rPr>
              <a:t>, not on the underlying technology</a:t>
            </a:r>
          </a:p>
          <a:p>
            <a:pPr marL="771525" lvl="1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latin typeface="Comic Sans MS" pitchFamily="66" charset="0"/>
              </a:rPr>
              <a:t>All source code in one language</a:t>
            </a:r>
          </a:p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i="1" dirty="0" smtClean="0">
                <a:solidFill>
                  <a:srgbClr val="FF0000"/>
                </a:solidFill>
              </a:rPr>
              <a:t>Core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reactive tasks</a:t>
            </a:r>
            <a:r>
              <a:rPr lang="en-US" sz="1600" dirty="0" smtClean="0"/>
              <a:t> working on local and shared data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shared data sources</a:t>
            </a:r>
            <a:r>
              <a:rPr lang="en-US" sz="1600" dirty="0" smtClean="0"/>
              <a:t> abstracting from any type of shared data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editor</a:t>
            </a:r>
            <a:r>
              <a:rPr lang="en-US" sz="1600" dirty="0" smtClean="0"/>
              <a:t>: can handle all interactions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>
                <a:solidFill>
                  <a:srgbClr val="FFFF00"/>
                </a:solidFill>
              </a:rPr>
              <a:t>sequential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FF00"/>
                </a:solidFill>
              </a:rPr>
              <a:t>parallel</a:t>
            </a:r>
            <a:r>
              <a:rPr lang="en-US" sz="1600" dirty="0" smtClean="0"/>
              <a:t> </a:t>
            </a:r>
            <a:r>
              <a:rPr lang="en-US" sz="1600" dirty="0" err="1" smtClean="0">
                <a:solidFill>
                  <a:srgbClr val="FFFF00"/>
                </a:solidFill>
              </a:rPr>
              <a:t>combinators</a:t>
            </a:r>
            <a:endParaRPr lang="en-US" sz="1600" dirty="0" smtClean="0">
              <a:solidFill>
                <a:srgbClr val="FFFF00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>
              <a:solidFill>
                <a:srgbClr val="FF99FF"/>
              </a:solidFill>
            </a:endParaRPr>
          </a:p>
          <a:p>
            <a:pPr marL="390525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i="1" dirty="0" smtClean="0">
                <a:solidFill>
                  <a:srgbClr val="FF99FF"/>
                </a:solidFill>
              </a:rPr>
              <a:t>Operational Semantics</a:t>
            </a:r>
            <a:r>
              <a:rPr lang="en-US" sz="1600" i="1" dirty="0" smtClean="0"/>
              <a:t> 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/>
              <a:t>defined in Clean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/>
              <a:t>readable, concise, type-checked, executable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sz="1600" dirty="0" smtClean="0"/>
              <a:t>blueprint for implementations</a:t>
            </a:r>
          </a:p>
          <a:p>
            <a:pPr marL="1152525" lvl="2" indent="-293688" eaLnBrk="1">
              <a:buClr>
                <a:srgbClr val="0066CC"/>
              </a:buClr>
              <a:buSzPct val="45000"/>
              <a:buFont typeface="Wingdings" pitchFamily="2" charset="2"/>
              <a:buChar char="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sz="1600" dirty="0" smtClean="0"/>
          </a:p>
        </p:txBody>
      </p:sp>
      <p:sp>
        <p:nvSpPr>
          <p:cNvPr id="103427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8424863" y="6553200"/>
            <a:ext cx="719137" cy="304800"/>
          </a:xfrm>
          <a:noFill/>
        </p:spPr>
        <p:txBody>
          <a:bodyPr/>
          <a:lstStyle/>
          <a:p>
            <a:fld id="{11673F46-9B11-4BE1-88B6-89D00A02D417}" type="slidenum">
              <a:rPr lang="en-US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14223EF-E05D-49CE-9F0F-9B423346807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1 Source Solution – Compiled </a:t>
            </a:r>
            <a:r>
              <a:rPr lang="en-US" i="1" u="sng" dirty="0" smtClean="0"/>
              <a:t>twice</a:t>
            </a:r>
            <a:r>
              <a:rPr lang="en-US" i="1" dirty="0" smtClean="0"/>
              <a:t> for Server &amp; Clients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 rot="-5400000">
            <a:off x="954088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 rot="-5400000">
            <a:off x="1974850" y="930480"/>
            <a:ext cx="241300" cy="533400"/>
          </a:xfrm>
          <a:prstGeom prst="downArrow">
            <a:avLst>
              <a:gd name="adj1" fmla="val 50000"/>
              <a:gd name="adj2" fmla="val 5526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3138" y="924130"/>
            <a:ext cx="542925" cy="528638"/>
          </a:xfrm>
          <a:prstGeom prst="flowChartMultidocument">
            <a:avLst/>
          </a:prstGeom>
          <a:solidFill>
            <a:srgbClr val="CC33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45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>
                <a:solidFill>
                  <a:srgbClr val="000000"/>
                </a:solidFill>
                <a:latin typeface="+mj-lt"/>
              </a:rPr>
              <a:t>.dcl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-5400000">
            <a:off x="1687513" y="884442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000">
              <a:latin typeface="+mj-lt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1577975" y="930480"/>
            <a:ext cx="542925" cy="527050"/>
          </a:xfrm>
          <a:prstGeom prst="flowChartMultidocument">
            <a:avLst/>
          </a:prstGeom>
          <a:solidFill>
            <a:srgbClr val="99FF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40415" y="954306"/>
            <a:ext cx="70326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App.icl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921033" y="1533730"/>
            <a:ext cx="1221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>
                <a:solidFill>
                  <a:srgbClr val="CCCC00"/>
                </a:solidFill>
                <a:latin typeface="+mj-lt"/>
              </a:rPr>
              <a:t>Clean Sources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461963" y="1006680"/>
            <a:ext cx="452437" cy="450850"/>
          </a:xfrm>
          <a:prstGeom prst="flowChartDocumen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100">
              <a:latin typeface="+mj-lt"/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23850" y="976518"/>
            <a:ext cx="852488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sz="1050" dirty="0" err="1" smtClean="0">
                <a:solidFill>
                  <a:srgbClr val="000000"/>
                </a:solidFill>
                <a:latin typeface="+mj-lt"/>
              </a:rPr>
              <a:t>App.prj</a:t>
            </a:r>
            <a:endParaRPr kumimoji="0" lang="en-US" sz="105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5029200" y="1188232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2398713" y="877082"/>
            <a:ext cx="1846262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91088" y="1234270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>
                <a:solidFill>
                  <a:srgbClr val="000000"/>
                </a:solidFill>
                <a:latin typeface="+mj-lt"/>
              </a:rPr>
              <a:t>.</a:t>
            </a:r>
            <a:r>
              <a:rPr kumimoji="0" lang="en-US" dirty="0" err="1">
                <a:solidFill>
                  <a:srgbClr val="000000"/>
                </a:solidFill>
                <a:latin typeface="+mj-lt"/>
              </a:rPr>
              <a:t>abc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 rot="-5400000">
            <a:off x="4535488" y="106253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362200" y="877082"/>
            <a:ext cx="223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Clean </a:t>
            </a:r>
            <a:r>
              <a:rPr kumimoji="0" lang="en-US" dirty="0" smtClean="0">
                <a:latin typeface="+mj-lt"/>
              </a:rPr>
              <a:t>Compiler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solidFill>
                <a:srgbClr val="FFFF00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Clean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030787" y="1910761"/>
            <a:ext cx="541338" cy="528637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2439987" y="1555161"/>
            <a:ext cx="1846263" cy="579437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78387" y="1958386"/>
            <a:ext cx="877888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>
                <a:solidFill>
                  <a:srgbClr val="000000"/>
                </a:solidFill>
                <a:latin typeface="+mj-lt"/>
              </a:rPr>
              <a:t>.obj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439987" y="2250054"/>
            <a:ext cx="1846263" cy="579438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chemeClr val="tx1">
                <a:lumMod val="9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 rot="-5400000" flipH="1" flipV="1">
            <a:off x="4537075" y="13329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 rot="-5400000">
            <a:off x="4537075" y="1764710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-5400000" flipH="1" flipV="1">
            <a:off x="4537075" y="2045266"/>
            <a:ext cx="241300" cy="625475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2411412" y="2250054"/>
            <a:ext cx="1749425" cy="53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Static </a:t>
            </a:r>
            <a:r>
              <a:rPr kumimoji="0" lang="en-US" dirty="0" smtClean="0">
                <a:latin typeface="+mj-lt"/>
              </a:rPr>
              <a:t>Linkers</a:t>
            </a:r>
          </a:p>
          <a:p>
            <a:r>
              <a:rPr kumimoji="0" lang="en-US" dirty="0">
                <a:solidFill>
                  <a:srgbClr val="FFFF00"/>
                </a:solidFill>
                <a:latin typeface="+mj-lt"/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Clean / C 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98425" y="1524998"/>
            <a:ext cx="2238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latin typeface="+mj-lt"/>
              </a:rPr>
              <a:t>Code </a:t>
            </a:r>
            <a:r>
              <a:rPr kumimoji="0" lang="en-US" dirty="0" smtClean="0">
                <a:latin typeface="+mj-lt"/>
              </a:rPr>
              <a:t>Generators</a:t>
            </a:r>
          </a:p>
          <a:p>
            <a:r>
              <a:rPr kumimoji="0" lang="en-US" dirty="0">
                <a:solidFill>
                  <a:srgbClr val="FFFF00"/>
                </a:solidFill>
              </a:rPr>
              <a:t>Windows/Linux/Mac</a:t>
            </a:r>
            <a:endParaRPr kumimoji="0" lang="en-US" dirty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>
                <a:solidFill>
                  <a:srgbClr val="FF0000"/>
                </a:solidFill>
                <a:latin typeface="+mj-lt"/>
              </a:rPr>
              <a:t>C</a:t>
            </a:r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auto">
          <a:xfrm>
            <a:off x="166258" y="3431586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0" name="AutoShape 33"/>
          <p:cNvSpPr>
            <a:spLocks noChangeArrowheads="1"/>
          </p:cNvSpPr>
          <p:nvPr/>
        </p:nvSpPr>
        <p:spPr bwMode="auto">
          <a:xfrm>
            <a:off x="2650876" y="293765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166258" y="3399985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latin typeface="+mj-lt"/>
              </a:rPr>
              <a:t>App.exe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Windows</a:t>
            </a: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3172698" y="3431585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3177680" y="3418234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solidFill>
                  <a:srgbClr val="FFFF00"/>
                </a:solidFill>
                <a:latin typeface="+mj-lt"/>
              </a:rPr>
              <a:t>MacOS</a:t>
            </a:r>
            <a:r>
              <a:rPr kumimoji="0" lang="en-US" dirty="0" smtClean="0"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1672037" y="3444939"/>
            <a:ext cx="1407680" cy="581025"/>
          </a:xfrm>
          <a:prstGeom prst="roundRect">
            <a:avLst>
              <a:gd name="adj" fmla="val 16667"/>
            </a:avLst>
          </a:prstGeom>
          <a:solidFill>
            <a:srgbClr val="3366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677019" y="3431588"/>
            <a:ext cx="1430624" cy="69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dirty="0" err="1" smtClean="0">
                <a:latin typeface="+mj-lt"/>
              </a:rPr>
              <a:t>App.exec</a:t>
            </a:r>
            <a:endParaRPr kumimoji="0" lang="en-US" dirty="0" smtClean="0"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FF00"/>
                </a:solidFill>
                <a:latin typeface="+mj-lt"/>
              </a:rPr>
              <a:t>Linux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dirty="0" smtClean="0">
                <a:solidFill>
                  <a:srgbClr val="FF0000"/>
                </a:solidFill>
                <a:latin typeface="+mj-lt"/>
              </a:rPr>
              <a:t>Intel 32 / 64</a:t>
            </a:r>
            <a:endParaRPr kumimoji="0"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0" name="AutoShape 33"/>
          <p:cNvSpPr>
            <a:spLocks noChangeArrowheads="1"/>
          </p:cNvSpPr>
          <p:nvPr/>
        </p:nvSpPr>
        <p:spPr bwMode="auto">
          <a:xfrm>
            <a:off x="3671495" y="2951518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3" name="AutoShape 33"/>
          <p:cNvSpPr>
            <a:spLocks noChangeArrowheads="1"/>
          </p:cNvSpPr>
          <p:nvPr/>
        </p:nvSpPr>
        <p:spPr bwMode="auto">
          <a:xfrm rot="2955668">
            <a:off x="1694910" y="2960754"/>
            <a:ext cx="188912" cy="433388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4" name="AutoShape 14"/>
          <p:cNvSpPr>
            <a:spLocks noChangeArrowheads="1"/>
          </p:cNvSpPr>
          <p:nvPr/>
        </p:nvSpPr>
        <p:spPr bwMode="auto">
          <a:xfrm rot="-5400000">
            <a:off x="6138648" y="-928557"/>
            <a:ext cx="241300" cy="3813322"/>
          </a:xfrm>
          <a:prstGeom prst="downArrow">
            <a:avLst>
              <a:gd name="adj1" fmla="val 50000"/>
              <a:gd name="adj2" fmla="val 64803"/>
            </a:avLst>
          </a:prstGeom>
          <a:solidFill>
            <a:srgbClr val="FF00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sp>
        <p:nvSpPr>
          <p:cNvPr id="55" name="AutoShape 8"/>
          <p:cNvSpPr>
            <a:spLocks noChangeArrowheads="1"/>
          </p:cNvSpPr>
          <p:nvPr/>
        </p:nvSpPr>
        <p:spPr bwMode="auto">
          <a:xfrm>
            <a:off x="8269866" y="762565"/>
            <a:ext cx="542925" cy="527050"/>
          </a:xfrm>
          <a:prstGeom prst="flowChartMultidocument">
            <a:avLst/>
          </a:prstGeom>
          <a:solidFill>
            <a:srgbClr val="FF9900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8165959" y="809253"/>
            <a:ext cx="886257" cy="52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Pts val="1600"/>
              <a:buFont typeface="Arial" panose="020B0604020202020204" pitchFamily="34" charset="0"/>
              <a:buChar char=" "/>
            </a:pPr>
            <a:r>
              <a:rPr kumimoji="0" lang="en-US" dirty="0" err="1" smtClean="0">
                <a:solidFill>
                  <a:srgbClr val="000000"/>
                </a:solidFill>
                <a:latin typeface="+mj-lt"/>
              </a:rPr>
              <a:t>sapl</a:t>
            </a:r>
            <a:endParaRPr kumimoji="0" lang="en-US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8" name="AutoShape 33"/>
          <p:cNvSpPr>
            <a:spLocks noChangeArrowheads="1"/>
          </p:cNvSpPr>
          <p:nvPr/>
        </p:nvSpPr>
        <p:spPr bwMode="auto">
          <a:xfrm>
            <a:off x="8420175" y="1368030"/>
            <a:ext cx="188912" cy="2587066"/>
          </a:xfrm>
          <a:prstGeom prst="downArrow">
            <a:avLst>
              <a:gd name="adj1" fmla="val 50000"/>
              <a:gd name="adj2" fmla="val 57353"/>
            </a:avLst>
          </a:prstGeom>
          <a:solidFill>
            <a:srgbClr val="FF66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>
              <a:latin typeface="+mj-lt"/>
            </a:endParaRPr>
          </a:p>
        </p:txBody>
      </p:sp>
      <p:grpSp>
        <p:nvGrpSpPr>
          <p:cNvPr id="4" name="Groep 3"/>
          <p:cNvGrpSpPr/>
          <p:nvPr/>
        </p:nvGrpSpPr>
        <p:grpSpPr>
          <a:xfrm>
            <a:off x="7617549" y="4235147"/>
            <a:ext cx="1794164" cy="2297909"/>
            <a:chOff x="7603981" y="2508540"/>
            <a:chExt cx="1794164" cy="2297909"/>
          </a:xfrm>
        </p:grpSpPr>
        <p:sp>
          <p:nvSpPr>
            <p:cNvPr id="64" name="AutoShape 6"/>
            <p:cNvSpPr>
              <a:spLocks noChangeArrowheads="1"/>
            </p:cNvSpPr>
            <p:nvPr/>
          </p:nvSpPr>
          <p:spPr bwMode="auto">
            <a:xfrm>
              <a:off x="7647720" y="3560195"/>
              <a:ext cx="1407680" cy="1246254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7" name="AutoShape 16"/>
            <p:cNvSpPr>
              <a:spLocks noChangeArrowheads="1"/>
            </p:cNvSpPr>
            <p:nvPr/>
          </p:nvSpPr>
          <p:spPr bwMode="auto">
            <a:xfrm>
              <a:off x="7647719" y="2532504"/>
              <a:ext cx="1463953" cy="566583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12700">
              <a:solidFill>
                <a:schemeClr val="tx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7603981" y="2508540"/>
              <a:ext cx="1794164" cy="53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JIT Comp / Link</a:t>
              </a:r>
              <a:endParaRPr kumimoji="0" lang="en-US" dirty="0">
                <a:latin typeface="+mj-lt"/>
              </a:endParaRPr>
            </a:p>
            <a:p>
              <a:r>
                <a:rPr kumimoji="0" lang="en-US" dirty="0" smtClean="0">
                  <a:solidFill>
                    <a:srgbClr val="FFFF00"/>
                  </a:solidFill>
                  <a:latin typeface="+mj-lt"/>
                </a:rPr>
                <a:t>Windows/Linux/Mac</a:t>
              </a:r>
              <a:endParaRPr kumimoji="0" lang="en-US" dirty="0" smtClean="0">
                <a:solidFill>
                  <a:srgbClr val="FF0000"/>
                </a:solidFill>
                <a:latin typeface="+mj-lt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solidFill>
                    <a:srgbClr val="FF0000"/>
                  </a:solidFill>
                  <a:latin typeface="+mj-lt"/>
                </a:rPr>
                <a:t>Clean </a:t>
              </a:r>
              <a:endParaRPr kumimoji="0"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60" name="AutoShape 33"/>
            <p:cNvSpPr>
              <a:spLocks noChangeArrowheads="1"/>
            </p:cNvSpPr>
            <p:nvPr/>
          </p:nvSpPr>
          <p:spPr bwMode="auto">
            <a:xfrm>
              <a:off x="8394202" y="3150594"/>
              <a:ext cx="188912" cy="362185"/>
            </a:xfrm>
            <a:prstGeom prst="downArrow">
              <a:avLst>
                <a:gd name="adj1" fmla="val 50000"/>
                <a:gd name="adj2" fmla="val 57353"/>
              </a:avLst>
            </a:prstGeom>
            <a:solidFill>
              <a:srgbClr val="FF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1" name="AutoShape 8"/>
            <p:cNvSpPr>
              <a:spLocks noChangeArrowheads="1"/>
            </p:cNvSpPr>
            <p:nvPr/>
          </p:nvSpPr>
          <p:spPr bwMode="auto">
            <a:xfrm>
              <a:off x="8057432" y="3597639"/>
              <a:ext cx="542925" cy="527050"/>
            </a:xfrm>
            <a:prstGeom prst="flowChartMultidocument">
              <a:avLst/>
            </a:prstGeom>
            <a:solidFill>
              <a:srgbClr val="FF99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>
                <a:latin typeface="+mj-lt"/>
              </a:endParaRPr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7982829" y="3638997"/>
              <a:ext cx="814214" cy="461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SzPts val="1600"/>
                <a:buFont typeface="Arial" panose="020B0604020202020204" pitchFamily="34" charset="0"/>
                <a:buChar char=" "/>
              </a:pP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Java</a:t>
              </a:r>
              <a:br>
                <a:rPr kumimoji="0" lang="en-US" dirty="0" smtClean="0">
                  <a:solidFill>
                    <a:srgbClr val="000000"/>
                  </a:solidFill>
                  <a:latin typeface="+mj-lt"/>
                </a:rPr>
              </a:br>
              <a:r>
                <a:rPr kumimoji="0" lang="en-US" dirty="0" smtClean="0">
                  <a:solidFill>
                    <a:srgbClr val="000000"/>
                  </a:solidFill>
                  <a:latin typeface="+mj-lt"/>
                </a:rPr>
                <a:t>script</a:t>
              </a:r>
              <a:endParaRPr kumimoji="0" lang="en-US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65" name="Text Box 26"/>
            <p:cNvSpPr txBox="1">
              <a:spLocks noChangeArrowheads="1"/>
            </p:cNvSpPr>
            <p:nvPr/>
          </p:nvSpPr>
          <p:spPr bwMode="auto">
            <a:xfrm>
              <a:off x="7668579" y="4195051"/>
              <a:ext cx="1332043" cy="4084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dirty="0" smtClean="0">
                  <a:latin typeface="+mj-lt"/>
                </a:rPr>
                <a:t>Html5 Browser</a:t>
              </a:r>
            </a:p>
          </p:txBody>
        </p:sp>
        <p:pic>
          <p:nvPicPr>
            <p:cNvPr id="63" name="Afbeelding 6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9866" y="4436758"/>
              <a:ext cx="643015" cy="333415"/>
            </a:xfrm>
            <a:prstGeom prst="rect">
              <a:avLst/>
            </a:prstGeom>
          </p:spPr>
        </p:pic>
      </p:grpSp>
      <p:cxnSp>
        <p:nvCxnSpPr>
          <p:cNvPr id="33" name="Rechte verbindingslijn 32"/>
          <p:cNvCxnSpPr/>
          <p:nvPr/>
        </p:nvCxnSpPr>
        <p:spPr bwMode="auto">
          <a:xfrm flipV="1">
            <a:off x="166258" y="4073152"/>
            <a:ext cx="8885958" cy="31925"/>
          </a:xfrm>
          <a:prstGeom prst="line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86911" y="2384564"/>
            <a:ext cx="11576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Compile Time</a:t>
            </a:r>
            <a:endParaRPr lang="en-GB" b="1" dirty="0">
              <a:latin typeface="+mj-lt"/>
            </a:endParaRPr>
          </a:p>
        </p:txBody>
      </p:sp>
      <p:sp>
        <p:nvSpPr>
          <p:cNvPr id="72" name="Text Box 25"/>
          <p:cNvSpPr txBox="1">
            <a:spLocks noChangeArrowheads="1"/>
          </p:cNvSpPr>
          <p:nvPr/>
        </p:nvSpPr>
        <p:spPr bwMode="auto">
          <a:xfrm>
            <a:off x="105592" y="4201646"/>
            <a:ext cx="8675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latin typeface="+mj-lt"/>
              </a:rPr>
              <a:t>Run Time</a:t>
            </a:r>
            <a:endParaRPr lang="en-GB" b="1" dirty="0">
              <a:latin typeface="+mj-lt"/>
            </a:endParaRPr>
          </a:p>
        </p:txBody>
      </p:sp>
      <p:sp>
        <p:nvSpPr>
          <p:cNvPr id="73" name="Text Box 25"/>
          <p:cNvSpPr txBox="1">
            <a:spLocks noChangeArrowheads="1"/>
          </p:cNvSpPr>
          <p:nvPr/>
        </p:nvSpPr>
        <p:spPr bwMode="auto">
          <a:xfrm>
            <a:off x="4163160" y="3013321"/>
            <a:ext cx="75533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Server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  <p:sp>
        <p:nvSpPr>
          <p:cNvPr id="74" name="Text Box 25"/>
          <p:cNvSpPr txBox="1">
            <a:spLocks noChangeArrowheads="1"/>
          </p:cNvSpPr>
          <p:nvPr/>
        </p:nvSpPr>
        <p:spPr bwMode="auto">
          <a:xfrm>
            <a:off x="7735813" y="3091042"/>
            <a:ext cx="6703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GB" b="1" dirty="0" smtClean="0">
                <a:solidFill>
                  <a:srgbClr val="CCCC00"/>
                </a:solidFill>
                <a:latin typeface="+mj-lt"/>
              </a:rPr>
              <a:t>Client </a:t>
            </a:r>
            <a:endParaRPr lang="en-GB" b="1" dirty="0">
              <a:solidFill>
                <a:srgbClr val="CCCC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69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fbeelding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" y="4263539"/>
            <a:ext cx="2030527" cy="141696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" y="4413186"/>
            <a:ext cx="1691320" cy="718097"/>
          </a:xfrm>
          <a:prstGeom prst="rect">
            <a:avLst/>
          </a:prstGeom>
        </p:spPr>
      </p:pic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+mj-lt"/>
              </a:rPr>
              <a:pPr algn="r" eaLnBrk="0" hangingPunct="0"/>
              <a:t>6</a:t>
            </a:fld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581954" y="3205363"/>
            <a:ext cx="7921688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1428416" y="1334239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391009" y="277760"/>
            <a:ext cx="8579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  <a:latin typeface="+mj-lt"/>
              </a:rPr>
              <a:t>Standard </a:t>
            </a:r>
            <a:r>
              <a:rPr lang="en-US" sz="2400" i="1" dirty="0" err="1" smtClean="0">
                <a:solidFill>
                  <a:srgbClr val="FFFF00"/>
                </a:solidFill>
                <a:latin typeface="+mj-lt"/>
              </a:rPr>
              <a:t>iTask</a:t>
            </a:r>
            <a:r>
              <a:rPr lang="en-US" sz="2400" i="1" dirty="0" smtClean="0">
                <a:solidFill>
                  <a:srgbClr val="FFFF00"/>
                </a:solidFill>
                <a:latin typeface="+mj-lt"/>
              </a:rPr>
              <a:t> Architecture: 1 Server – browser Clients</a:t>
            </a:r>
            <a:endParaRPr lang="nl-NL" sz="2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3533562" y="3212198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Internet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" y="4758537"/>
            <a:ext cx="1185362" cy="11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1425178" y="3562818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4195253" y="3537595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1607741" y="357234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4393690" y="354553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1458959" y="1921495"/>
            <a:ext cx="1441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rgbClr val="C00000"/>
                </a:solidFill>
                <a:latin typeface="+mj-lt"/>
              </a:rPr>
              <a:t>iTask</a:t>
            </a:r>
            <a:endParaRPr lang="en-US" dirty="0" smtClean="0">
              <a:solidFill>
                <a:srgbClr val="C00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 Server</a:t>
            </a:r>
            <a:endParaRPr lang="nl-NL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81" name="Afbeelding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1" y="4860504"/>
            <a:ext cx="838051" cy="434545"/>
          </a:xfrm>
          <a:prstGeom prst="rect">
            <a:avLst/>
          </a:prstGeom>
        </p:spPr>
      </p:pic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2048801" y="5314936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Browser</a:t>
            </a:r>
            <a:endParaRPr lang="nl-NL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4800762" y="5316537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Browser</a:t>
            </a:r>
            <a:endParaRPr lang="nl-NL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>
            <a:off x="2021255" y="2517406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2203818" y="2526931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21" y="4270733"/>
            <a:ext cx="1732939" cy="9314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7921" y="4332321"/>
            <a:ext cx="1043116" cy="746855"/>
          </a:xfrm>
          <a:prstGeom prst="rect">
            <a:avLst/>
          </a:prstGeom>
        </p:spPr>
      </p:pic>
      <p:pic>
        <p:nvPicPr>
          <p:cNvPr id="31" name="Picture 4" descr="Caucasian Boss icon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6" y="46459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Afbeelding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34" y="4763572"/>
            <a:ext cx="643015" cy="333415"/>
          </a:xfrm>
          <a:prstGeom prst="rect">
            <a:avLst/>
          </a:prstGeom>
        </p:spPr>
      </p:pic>
      <p:sp>
        <p:nvSpPr>
          <p:cNvPr id="94" name="Line 85"/>
          <p:cNvSpPr>
            <a:spLocks noChangeShapeType="1"/>
          </p:cNvSpPr>
          <p:nvPr/>
        </p:nvSpPr>
        <p:spPr bwMode="auto">
          <a:xfrm>
            <a:off x="6820589" y="3564127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7019026" y="357206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4377816" y="3519256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Events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Rectangle 50"/>
          <p:cNvSpPr>
            <a:spLocks noChangeArrowheads="1"/>
          </p:cNvSpPr>
          <p:nvPr/>
        </p:nvSpPr>
        <p:spPr bwMode="auto">
          <a:xfrm>
            <a:off x="2203520" y="2848998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Events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Rectangle 50"/>
          <p:cNvSpPr>
            <a:spLocks noChangeArrowheads="1"/>
          </p:cNvSpPr>
          <p:nvPr/>
        </p:nvSpPr>
        <p:spPr bwMode="auto">
          <a:xfrm>
            <a:off x="1631758" y="3545327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Events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Rectangle 50"/>
          <p:cNvSpPr>
            <a:spLocks noChangeArrowheads="1"/>
          </p:cNvSpPr>
          <p:nvPr/>
        </p:nvSpPr>
        <p:spPr bwMode="auto">
          <a:xfrm>
            <a:off x="7019026" y="3558083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Events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Rectangle 50"/>
          <p:cNvSpPr>
            <a:spLocks noChangeArrowheads="1"/>
          </p:cNvSpPr>
          <p:nvPr/>
        </p:nvSpPr>
        <p:spPr bwMode="auto">
          <a:xfrm>
            <a:off x="723871" y="2527008"/>
            <a:ext cx="1510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Html + </a:t>
            </a:r>
            <a:r>
              <a:rPr lang="en-US" dirty="0" err="1" smtClean="0">
                <a:latin typeface="+mj-lt"/>
              </a:rPr>
              <a:t>Javascript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ectangle 50"/>
          <p:cNvSpPr>
            <a:spLocks noChangeArrowheads="1"/>
          </p:cNvSpPr>
          <p:nvPr/>
        </p:nvSpPr>
        <p:spPr bwMode="auto">
          <a:xfrm>
            <a:off x="121231" y="3611805"/>
            <a:ext cx="1510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Html + </a:t>
            </a:r>
            <a:r>
              <a:rPr lang="en-US" dirty="0" err="1" smtClean="0">
                <a:latin typeface="+mj-lt"/>
              </a:rPr>
              <a:t>Javascript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2962287" y="3566545"/>
            <a:ext cx="151052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latin typeface="+mj-lt"/>
              </a:rPr>
              <a:t>Html + </a:t>
            </a:r>
            <a:r>
              <a:rPr lang="en-US" dirty="0" err="1" smtClean="0">
                <a:latin typeface="+mj-lt"/>
              </a:rPr>
              <a:t>Javascript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26" y="4270733"/>
            <a:ext cx="1245117" cy="1040509"/>
          </a:xfrm>
          <a:prstGeom prst="rect">
            <a:avLst/>
          </a:prstGeom>
        </p:spPr>
      </p:pic>
      <p:sp>
        <p:nvSpPr>
          <p:cNvPr id="103" name="Rectangle 50"/>
          <p:cNvSpPr>
            <a:spLocks noChangeArrowheads="1"/>
          </p:cNvSpPr>
          <p:nvPr/>
        </p:nvSpPr>
        <p:spPr bwMode="auto">
          <a:xfrm>
            <a:off x="6134812" y="3625916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Byte code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ectangle 50"/>
          <p:cNvSpPr>
            <a:spLocks noChangeArrowheads="1"/>
          </p:cNvSpPr>
          <p:nvPr/>
        </p:nvSpPr>
        <p:spPr bwMode="auto">
          <a:xfrm>
            <a:off x="7072948" y="5351218"/>
            <a:ext cx="17114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Internet of Things</a:t>
            </a:r>
            <a:endParaRPr lang="nl-NL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Rechthoek 1"/>
          <p:cNvSpPr/>
          <p:nvPr/>
        </p:nvSpPr>
        <p:spPr>
          <a:xfrm>
            <a:off x="3161900" y="1156571"/>
            <a:ext cx="5740387" cy="1905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Login </a:t>
            </a:r>
            <a:r>
              <a:rPr lang="en-US" sz="1400" dirty="0" err="1">
                <a:solidFill>
                  <a:srgbClr val="FFFF00"/>
                </a:solidFill>
                <a:latin typeface="+mj-lt"/>
              </a:rPr>
              <a:t>Adminstration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(end users)</a:t>
            </a:r>
            <a:endParaRPr lang="en-US" sz="1400" dirty="0">
              <a:latin typeface="+mj-lt"/>
            </a:endParaRPr>
          </a:p>
          <a:p>
            <a:pPr marL="285750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Task Administration </a:t>
            </a:r>
            <a:r>
              <a:rPr lang="en-US" sz="1400" dirty="0" smtClean="0">
                <a:latin typeface="+mj-lt"/>
              </a:rPr>
              <a:t>(which tasks need to be done by whom)</a:t>
            </a:r>
          </a:p>
          <a:p>
            <a:pPr marL="285750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Task </a:t>
            </a:r>
            <a:r>
              <a:rPr lang="en-US" sz="1400" dirty="0">
                <a:solidFill>
                  <a:srgbClr val="FFFF00"/>
                </a:solidFill>
                <a:latin typeface="+mj-lt"/>
              </a:rPr>
              <a:t>Instance A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dministration </a:t>
            </a:r>
          </a:p>
          <a:p>
            <a:pPr marL="742950" lvl="1" indent="-285750">
              <a:spcBef>
                <a:spcPts val="60"/>
              </a:spcBef>
              <a:buFontTx/>
              <a:buChar char="-"/>
            </a:pPr>
            <a:r>
              <a:rPr lang="en-US" sz="1400" dirty="0">
                <a:latin typeface="+mj-lt"/>
              </a:rPr>
              <a:t>Coordination of tasks</a:t>
            </a:r>
          </a:p>
          <a:p>
            <a:pPr marL="742950" lvl="1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latin typeface="+mj-lt"/>
              </a:rPr>
              <a:t>Who is working on what, what has to be done next</a:t>
            </a:r>
          </a:p>
          <a:p>
            <a:pPr marL="742950" lvl="1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latin typeface="+mj-lt"/>
              </a:rPr>
              <a:t>What are the consequences when a task value changes</a:t>
            </a:r>
          </a:p>
          <a:p>
            <a:pPr marL="285750" indent="-285750">
              <a:spcBef>
                <a:spcPts val="60"/>
              </a:spcBef>
              <a:buFontTx/>
              <a:buChar char="-"/>
            </a:pP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Share Administration </a:t>
            </a:r>
          </a:p>
          <a:p>
            <a:pPr marL="742950" lvl="1" indent="-285750">
              <a:spcBef>
                <a:spcPts val="60"/>
              </a:spcBef>
              <a:buFontTx/>
              <a:buChar char="-"/>
            </a:pPr>
            <a:r>
              <a:rPr lang="en-US" sz="1400" dirty="0">
                <a:latin typeface="+mj-lt"/>
              </a:rPr>
              <a:t>What are the consequences </a:t>
            </a:r>
            <a:r>
              <a:rPr lang="en-US" sz="1400" dirty="0" smtClean="0">
                <a:latin typeface="+mj-lt"/>
              </a:rPr>
              <a:t>when an SDS value changes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852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Advantages / Disadvantages standard 1 Server Solution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199"/>
            <a:ext cx="9067800" cy="5491163"/>
          </a:xfrm>
        </p:spPr>
        <p:txBody>
          <a:bodyPr/>
          <a:lstStyle/>
          <a:p>
            <a:pPr marL="914400" lvl="2" indent="0">
              <a:lnSpc>
                <a:spcPct val="90000"/>
              </a:lnSpc>
            </a:pPr>
            <a:endParaRPr lang="en-US" sz="16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+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Advantages</a:t>
            </a:r>
            <a:r>
              <a:rPr lang="en-US" sz="1400" dirty="0" smtClean="0">
                <a:latin typeface="+mj-lt"/>
              </a:rPr>
              <a:t>:</a:t>
            </a:r>
            <a:r>
              <a:rPr lang="en-US" sz="1400" dirty="0">
                <a:latin typeface="+mj-lt"/>
              </a:rPr>
              <a:t>	</a:t>
            </a:r>
            <a:r>
              <a:rPr lang="en-US" sz="1400" dirty="0" smtClean="0">
                <a:latin typeface="+mj-lt"/>
              </a:rPr>
              <a:t>Relatively simple architecture, works fine</a:t>
            </a:r>
          </a:p>
          <a:p>
            <a:pPr marL="152400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-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Disadvantages</a:t>
            </a:r>
            <a:r>
              <a:rPr lang="en-US" sz="1400" dirty="0" smtClean="0">
                <a:latin typeface="+mj-lt"/>
              </a:rPr>
              <a:t>:	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Server</a:t>
            </a:r>
            <a:r>
              <a:rPr lang="en-US" sz="1400" dirty="0" smtClean="0">
                <a:latin typeface="+mj-lt"/>
              </a:rPr>
              <a:t> 	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Not scalable </a:t>
            </a:r>
            <a:r>
              <a:rPr lang="en-US" sz="1400" dirty="0" smtClean="0">
                <a:latin typeface="+mj-lt"/>
              </a:rPr>
              <a:t>: server too busy when too many clients login</a:t>
            </a:r>
          </a:p>
          <a:p>
            <a:pPr marL="152400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			Runs on 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Intel </a:t>
            </a:r>
            <a:r>
              <a:rPr lang="en-US" sz="1400" dirty="0" smtClean="0">
                <a:latin typeface="+mj-lt"/>
              </a:rPr>
              <a:t>based platforms  (Linux, Mac, Windows) </a:t>
            </a:r>
            <a:r>
              <a:rPr lang="en-US" sz="1400" dirty="0">
                <a:solidFill>
                  <a:srgbClr val="FFFF00"/>
                </a:solidFill>
              </a:rPr>
              <a:t>only</a:t>
            </a: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		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Clients</a:t>
            </a:r>
            <a:r>
              <a:rPr lang="en-US" sz="1400" dirty="0" smtClean="0">
                <a:latin typeface="+mj-lt"/>
              </a:rPr>
              <a:t>	Need the server:  	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One cannot work offline</a:t>
            </a:r>
          </a:p>
          <a:p>
            <a:pPr marL="152400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			Browser limitations: 	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Limited access to hardware </a:t>
            </a:r>
            <a:r>
              <a:rPr lang="en-US" sz="1400" dirty="0" smtClean="0">
                <a:latin typeface="+mj-lt"/>
              </a:rPr>
              <a:t>of e.g. a mobile phone </a:t>
            </a:r>
          </a:p>
          <a:p>
            <a:pPr marL="152400" indent="0">
              <a:lnSpc>
                <a:spcPct val="90000"/>
              </a:lnSpc>
            </a:pPr>
            <a:endParaRPr lang="en-US" sz="1400" dirty="0">
              <a:latin typeface="+mj-lt"/>
            </a:endParaRPr>
          </a:p>
          <a:p>
            <a:pPr marL="152400" indent="0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			</a:t>
            </a:r>
            <a:r>
              <a:rPr lang="en-US" sz="1400" dirty="0" err="1" smtClean="0">
                <a:latin typeface="+mj-lt"/>
              </a:rPr>
              <a:t>Javascript</a:t>
            </a:r>
            <a:r>
              <a:rPr lang="en-US" sz="1400" dirty="0" smtClean="0">
                <a:latin typeface="+mj-lt"/>
              </a:rPr>
              <a:t>:	</a:t>
            </a:r>
            <a:r>
              <a:rPr lang="en-US" sz="1400" dirty="0" smtClean="0">
                <a:solidFill>
                  <a:srgbClr val="FFFF00"/>
                </a:solidFill>
                <a:latin typeface="+mj-lt"/>
              </a:rPr>
              <a:t>Very Slow </a:t>
            </a:r>
            <a:r>
              <a:rPr lang="en-US" sz="1400" dirty="0" smtClean="0">
                <a:latin typeface="+mj-lt"/>
              </a:rPr>
              <a:t>(Clean is about 10 times faster)</a:t>
            </a:r>
          </a:p>
        </p:txBody>
      </p:sp>
    </p:spTree>
    <p:extLst>
      <p:ext uri="{BB962C8B-B14F-4D97-AF65-F5344CB8AC3E}">
        <p14:creationId xmlns:p14="http://schemas.microsoft.com/office/powerpoint/2010/main" val="172761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jdelijke aanduiding voor dianumm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82ADEB2-47E6-484B-ADAA-0AF56837521B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838200"/>
          </a:xfrm>
        </p:spPr>
        <p:txBody>
          <a:bodyPr/>
          <a:lstStyle/>
          <a:p>
            <a:r>
              <a:rPr lang="en-US" i="1" dirty="0" smtClean="0"/>
              <a:t>Distributed </a:t>
            </a:r>
            <a:r>
              <a:rPr lang="en-US" i="1" dirty="0" err="1" smtClean="0"/>
              <a:t>iTask</a:t>
            </a:r>
            <a:r>
              <a:rPr lang="en-US" i="1" dirty="0" smtClean="0"/>
              <a:t> </a:t>
            </a:r>
            <a:r>
              <a:rPr lang="en-US" i="1" dirty="0"/>
              <a:t>Domain Servers</a:t>
            </a:r>
            <a:endParaRPr lang="en-US" i="1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8" y="849549"/>
            <a:ext cx="9197502" cy="543928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§"/>
            </a:pPr>
            <a:endParaRPr lang="en-US" sz="1600" dirty="0" smtClean="0"/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endParaRPr lang="en-US" sz="1400" dirty="0">
              <a:latin typeface="+mj-lt"/>
            </a:endParaRPr>
          </a:p>
          <a:p>
            <a:pPr marL="438150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r>
              <a:rPr lang="en-US" sz="2000" dirty="0" smtClean="0">
                <a:solidFill>
                  <a:srgbClr val="66FF33"/>
                </a:solidFill>
                <a:latin typeface="+mj-lt"/>
              </a:rPr>
              <a:t>Distribute the tasks over Domain Servers 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smtClean="0">
                <a:solidFill>
                  <a:srgbClr val="FFC000"/>
                </a:solidFill>
                <a:latin typeface="+mj-lt"/>
              </a:rPr>
              <a:t>DS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438150" indent="-285750">
              <a:lnSpc>
                <a:spcPct val="90000"/>
              </a:lnSpc>
              <a:spcBef>
                <a:spcPts val="60"/>
              </a:spcBef>
              <a:buFontTx/>
              <a:buChar char="-"/>
            </a:pPr>
            <a:endParaRPr lang="en-US" sz="1400" dirty="0" smtClean="0">
              <a:latin typeface="+mj-lt"/>
            </a:endParaRPr>
          </a:p>
          <a:p>
            <a:pPr marL="152400" indent="0">
              <a:lnSpc>
                <a:spcPct val="90000"/>
              </a:lnSpc>
              <a:spcBef>
                <a:spcPts val="60"/>
              </a:spcBef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Dedicated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err="1" smtClean="0">
                <a:latin typeface="+mj-lt"/>
              </a:rPr>
              <a:t>iTask</a:t>
            </a:r>
            <a:r>
              <a:rPr lang="en-US" sz="1400" dirty="0" smtClean="0">
                <a:latin typeface="+mj-lt"/>
              </a:rPr>
              <a:t> server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for </a:t>
            </a:r>
            <a:r>
              <a:rPr lang="en-US" sz="1400" dirty="0">
                <a:solidFill>
                  <a:srgbClr val="66FF33"/>
                </a:solidFill>
                <a:latin typeface="+mj-lt"/>
              </a:rPr>
              <a:t>users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in a specific </a:t>
            </a:r>
            <a:r>
              <a:rPr lang="en-US" sz="1400" dirty="0">
                <a:solidFill>
                  <a:srgbClr val="66FF33"/>
                </a:solidFill>
                <a:latin typeface="+mj-lt"/>
              </a:rPr>
              <a:t>domain </a:t>
            </a:r>
            <a:r>
              <a:rPr lang="en-US" sz="1400" dirty="0" smtClean="0">
                <a:latin typeface="+mj-lt"/>
              </a:rPr>
              <a:t>(e.g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smtClean="0">
                <a:latin typeface="+mj-lt"/>
              </a:rPr>
              <a:t>cs.ru.nl)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 </a:t>
            </a:r>
            <a:r>
              <a:rPr lang="en-US" sz="1400" dirty="0" smtClean="0">
                <a:latin typeface="+mj-lt"/>
              </a:rPr>
              <a:t>Own administrations: Login (e.g. rinus@cs.ru.nl), Tasks, Task Instances 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 </a:t>
            </a:r>
            <a:r>
              <a:rPr lang="en-US" sz="1400" u="sng" dirty="0" smtClean="0">
                <a:solidFill>
                  <a:srgbClr val="66FF33"/>
                </a:solidFill>
                <a:latin typeface="+mj-lt"/>
              </a:rPr>
              <a:t>Static</a:t>
            </a:r>
            <a:r>
              <a:rPr lang="en-US" sz="1400" dirty="0" smtClean="0">
                <a:latin typeface="+mj-lt"/>
              </a:rPr>
              <a:t>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Network</a:t>
            </a:r>
            <a:r>
              <a:rPr lang="en-US" sz="1400" dirty="0" smtClean="0">
                <a:latin typeface="+mj-lt"/>
              </a:rPr>
              <a:t>: 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DS</a:t>
            </a:r>
            <a:r>
              <a:rPr lang="en-US" sz="1400" dirty="0" smtClean="0">
                <a:latin typeface="+mj-lt"/>
              </a:rPr>
              <a:t>’s know each </a:t>
            </a:r>
            <a:r>
              <a:rPr lang="en-US" sz="1400" dirty="0">
                <a:latin typeface="+mj-lt"/>
              </a:rPr>
              <a:t>others </a:t>
            </a:r>
            <a:r>
              <a:rPr lang="en-US" sz="1400" dirty="0" err="1">
                <a:latin typeface="+mj-lt"/>
              </a:rPr>
              <a:t>ip</a:t>
            </a:r>
            <a:r>
              <a:rPr lang="en-US" sz="1400" dirty="0">
                <a:latin typeface="+mj-lt"/>
              </a:rPr>
              <a:t>-address </a:t>
            </a:r>
            <a:r>
              <a:rPr lang="en-US" sz="1400" dirty="0" smtClean="0">
                <a:latin typeface="+mj-lt"/>
              </a:rPr>
              <a:t>(global administration)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 smtClean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Task</a:t>
            </a:r>
            <a:r>
              <a:rPr lang="en-US" sz="1400" dirty="0" smtClean="0">
                <a:latin typeface="+mj-lt"/>
              </a:rPr>
              <a:t> (closure) assigned to a user are </a:t>
            </a:r>
            <a:r>
              <a:rPr lang="en-US" sz="1400" dirty="0" smtClean="0">
                <a:solidFill>
                  <a:srgbClr val="66FF33"/>
                </a:solidFill>
                <a:latin typeface="+mj-lt"/>
              </a:rPr>
              <a:t>pushed</a:t>
            </a:r>
            <a:r>
              <a:rPr lang="en-US" sz="1400" dirty="0" smtClean="0">
                <a:latin typeface="+mj-lt"/>
              </a:rPr>
              <a:t> for evaluation to the </a:t>
            </a:r>
            <a:r>
              <a:rPr lang="en-US" sz="1400" dirty="0" smtClean="0">
                <a:solidFill>
                  <a:srgbClr val="FFC000"/>
                </a:solidFill>
                <a:latin typeface="+mj-lt"/>
              </a:rPr>
              <a:t>DS</a:t>
            </a:r>
            <a:r>
              <a:rPr lang="en-US" sz="1400" dirty="0" smtClean="0">
                <a:latin typeface="+mj-lt"/>
              </a:rPr>
              <a:t> of that user</a:t>
            </a:r>
          </a:p>
          <a:p>
            <a:pPr marL="819150" lvl="1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j-lt"/>
            </a:endParaRPr>
          </a:p>
          <a:p>
            <a:pPr marL="1200150" lvl="2" indent="-285750">
              <a:lnSpc>
                <a:spcPct val="90000"/>
              </a:lnSpc>
              <a:spcBef>
                <a:spcPts val="6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+mj-lt"/>
              </a:rPr>
              <a:t>Code is assumed to be present, generated from same source</a:t>
            </a:r>
          </a:p>
          <a:p>
            <a:pPr marL="914400" lvl="2" indent="0">
              <a:lnSpc>
                <a:spcPct val="90000"/>
              </a:lnSpc>
              <a:spcBef>
                <a:spcPts val="60"/>
              </a:spcBef>
            </a:pPr>
            <a:endParaRPr lang="en-US" sz="1600" dirty="0" smtClean="0">
              <a:latin typeface="+mj-lt"/>
            </a:endParaRPr>
          </a:p>
          <a:p>
            <a:pPr marL="152400" indent="0">
              <a:lnSpc>
                <a:spcPct val="90000"/>
              </a:lnSpc>
              <a:spcBef>
                <a:spcPts val="60"/>
              </a:spcBef>
            </a:pPr>
            <a:endParaRPr lang="en-US" sz="1400" dirty="0" smtClean="0">
              <a:latin typeface="+mj-lt"/>
            </a:endParaRPr>
          </a:p>
          <a:p>
            <a:pPr marL="1619250" lvl="3" indent="-285750">
              <a:lnSpc>
                <a:spcPct val="90000"/>
              </a:lnSpc>
              <a:buFontTx/>
              <a:buChar char="-"/>
            </a:pPr>
            <a:endParaRPr lang="en-US" sz="1600" dirty="0"/>
          </a:p>
          <a:p>
            <a:pPr marL="914400" lvl="2" indent="0">
              <a:lnSpc>
                <a:spcPct val="90000"/>
              </a:lnSpc>
            </a:pPr>
            <a:endParaRPr lang="en-US" sz="1600" dirty="0"/>
          </a:p>
          <a:p>
            <a:pPr marL="914400" lvl="2" indent="0"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986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Afbeelding 7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67" y="4263539"/>
            <a:ext cx="2030527" cy="141696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71" y="4413186"/>
            <a:ext cx="1691320" cy="718097"/>
          </a:xfrm>
          <a:prstGeom prst="rect">
            <a:avLst/>
          </a:prstGeom>
        </p:spPr>
      </p:pic>
      <p:sp>
        <p:nvSpPr>
          <p:cNvPr id="78851" name="Tijdelijke aanduiding voor dianummer 3"/>
          <p:cNvSpPr txBox="1">
            <a:spLocks noGrp="1"/>
          </p:cNvSpPr>
          <p:nvPr/>
        </p:nvSpPr>
        <p:spPr bwMode="auto">
          <a:xfrm>
            <a:off x="8424863" y="7094376"/>
            <a:ext cx="719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fld id="{E1CDDD2A-5FA3-4A52-A60F-9B7378584EA7}" type="slidenum">
              <a:rPr lang="en-US" sz="1400">
                <a:solidFill>
                  <a:schemeClr val="tx1"/>
                </a:solidFill>
                <a:latin typeface="+mj-lt"/>
              </a:rPr>
              <a:pPr algn="r" eaLnBrk="0" hangingPunct="0"/>
              <a:t>9</a:t>
            </a:fld>
            <a:endParaRPr lang="en-US" sz="1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852" name="Rechthoek 97"/>
          <p:cNvSpPr>
            <a:spLocks noChangeArrowheads="1"/>
          </p:cNvSpPr>
          <p:nvPr/>
        </p:nvSpPr>
        <p:spPr bwMode="auto">
          <a:xfrm>
            <a:off x="100470" y="3238681"/>
            <a:ext cx="3426751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78853" name="Isosceles Triangle 1"/>
          <p:cNvSpPr>
            <a:spLocks noChangeArrowheads="1"/>
          </p:cNvSpPr>
          <p:nvPr/>
        </p:nvSpPr>
        <p:spPr bwMode="auto">
          <a:xfrm>
            <a:off x="925623" y="1370348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69" name="Rectangle 2"/>
          <p:cNvSpPr>
            <a:spLocks noChangeArrowheads="1"/>
          </p:cNvSpPr>
          <p:nvPr/>
        </p:nvSpPr>
        <p:spPr bwMode="auto">
          <a:xfrm>
            <a:off x="2736351" y="245468"/>
            <a:ext cx="40068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i="1" dirty="0" smtClean="0">
                <a:solidFill>
                  <a:srgbClr val="FFFF00"/>
                </a:solidFill>
                <a:latin typeface="+mj-lt"/>
              </a:rPr>
              <a:t>Multiple Domain Servers</a:t>
            </a:r>
            <a:endParaRPr lang="nl-NL" sz="24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78875" name="Rectangle 50"/>
          <p:cNvSpPr>
            <a:spLocks noChangeArrowheads="1"/>
          </p:cNvSpPr>
          <p:nvPr/>
        </p:nvSpPr>
        <p:spPr bwMode="auto">
          <a:xfrm>
            <a:off x="1071734" y="3234843"/>
            <a:ext cx="17881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2" name="Picture 2" descr="Caucasian Female Boss icon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0" y="4758537"/>
            <a:ext cx="1185362" cy="118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Line 82"/>
          <p:cNvSpPr>
            <a:spLocks noChangeShapeType="1"/>
          </p:cNvSpPr>
          <p:nvPr/>
        </p:nvSpPr>
        <p:spPr bwMode="auto">
          <a:xfrm>
            <a:off x="810646" y="3562818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2" name="Line 85"/>
          <p:cNvSpPr>
            <a:spLocks noChangeShapeType="1"/>
          </p:cNvSpPr>
          <p:nvPr/>
        </p:nvSpPr>
        <p:spPr bwMode="auto">
          <a:xfrm>
            <a:off x="2988401" y="3537595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3" name="Line 87"/>
          <p:cNvSpPr>
            <a:spLocks noChangeShapeType="1"/>
          </p:cNvSpPr>
          <p:nvPr/>
        </p:nvSpPr>
        <p:spPr bwMode="auto">
          <a:xfrm>
            <a:off x="993209" y="357234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4" name="Line 89"/>
          <p:cNvSpPr>
            <a:spLocks noChangeShapeType="1"/>
          </p:cNvSpPr>
          <p:nvPr/>
        </p:nvSpPr>
        <p:spPr bwMode="auto">
          <a:xfrm>
            <a:off x="3186838" y="3545533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65" name="Rectangle 50"/>
          <p:cNvSpPr>
            <a:spLocks noChangeArrowheads="1"/>
          </p:cNvSpPr>
          <p:nvPr/>
        </p:nvSpPr>
        <p:spPr bwMode="auto">
          <a:xfrm>
            <a:off x="876687" y="1791299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1" name="Afbeelding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531" y="4860504"/>
            <a:ext cx="838051" cy="434545"/>
          </a:xfrm>
          <a:prstGeom prst="rect">
            <a:avLst/>
          </a:prstGeom>
        </p:spPr>
      </p:pic>
      <p:sp>
        <p:nvSpPr>
          <p:cNvPr id="83" name="Rectangle 50"/>
          <p:cNvSpPr>
            <a:spLocks noChangeArrowheads="1"/>
          </p:cNvSpPr>
          <p:nvPr/>
        </p:nvSpPr>
        <p:spPr bwMode="auto">
          <a:xfrm>
            <a:off x="1071734" y="3968647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angle 50"/>
          <p:cNvSpPr>
            <a:spLocks noChangeArrowheads="1"/>
          </p:cNvSpPr>
          <p:nvPr/>
        </p:nvSpPr>
        <p:spPr bwMode="auto">
          <a:xfrm>
            <a:off x="7070464" y="4011881"/>
            <a:ext cx="1123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Client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Line 82"/>
          <p:cNvSpPr>
            <a:spLocks noChangeShapeType="1"/>
          </p:cNvSpPr>
          <p:nvPr/>
        </p:nvSpPr>
        <p:spPr bwMode="auto">
          <a:xfrm>
            <a:off x="1462429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1644992" y="257135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53" y="4270733"/>
            <a:ext cx="1732939" cy="93145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653" y="4332321"/>
            <a:ext cx="1043116" cy="746855"/>
          </a:xfrm>
          <a:prstGeom prst="rect">
            <a:avLst/>
          </a:prstGeom>
        </p:spPr>
      </p:pic>
      <p:pic>
        <p:nvPicPr>
          <p:cNvPr id="31" name="Picture 4" descr="Caucasian Boss icon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78" y="464597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Line 89"/>
          <p:cNvSpPr>
            <a:spLocks noChangeShapeType="1"/>
          </p:cNvSpPr>
          <p:nvPr/>
        </p:nvSpPr>
        <p:spPr bwMode="auto">
          <a:xfrm>
            <a:off x="7019026" y="3572065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28" name="Isosceles Triangle 1"/>
          <p:cNvSpPr>
            <a:spLocks noChangeArrowheads="1"/>
          </p:cNvSpPr>
          <p:nvPr/>
        </p:nvSpPr>
        <p:spPr bwMode="auto">
          <a:xfrm>
            <a:off x="6416205" y="1370966"/>
            <a:ext cx="1270061" cy="1172031"/>
          </a:xfrm>
          <a:prstGeom prst="triangle">
            <a:avLst>
              <a:gd name="adj" fmla="val 51352"/>
            </a:avLst>
          </a:prstGeom>
          <a:solidFill>
            <a:schemeClr val="accent1"/>
          </a:solidFill>
          <a:ln w="19050" algn="ctr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FontTx/>
              <a:buChar char="•"/>
            </a:pPr>
            <a:endParaRPr lang="nl-NL" sz="12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360256" y="1743578"/>
            <a:ext cx="14417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+mj-lt"/>
              </a:rPr>
              <a:t>iTask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+mj-lt"/>
              </a:rPr>
              <a:t>Domain Server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hthoek 97"/>
          <p:cNvSpPr>
            <a:spLocks noChangeArrowheads="1"/>
          </p:cNvSpPr>
          <p:nvPr/>
        </p:nvSpPr>
        <p:spPr bwMode="auto">
          <a:xfrm>
            <a:off x="5924558" y="3261511"/>
            <a:ext cx="2945267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6" name="Rectangle 50"/>
          <p:cNvSpPr>
            <a:spLocks noChangeArrowheads="1"/>
          </p:cNvSpPr>
          <p:nvPr/>
        </p:nvSpPr>
        <p:spPr bwMode="auto">
          <a:xfrm>
            <a:off x="6743179" y="3268346"/>
            <a:ext cx="20709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j-lt"/>
              </a:rPr>
              <a:t>Intra / Internet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hthoek 97"/>
          <p:cNvSpPr>
            <a:spLocks noChangeArrowheads="1"/>
          </p:cNvSpPr>
          <p:nvPr/>
        </p:nvSpPr>
        <p:spPr bwMode="auto">
          <a:xfrm>
            <a:off x="1827233" y="2898532"/>
            <a:ext cx="4993356" cy="276999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endParaRPr lang="nl-NL" sz="1200">
              <a:solidFill>
                <a:schemeClr val="tx1"/>
              </a:solidFill>
              <a:latin typeface="+mj-lt"/>
              <a:ea typeface="Apple LiGothic Medium"/>
              <a:cs typeface="Apple LiGothic Medium"/>
            </a:endParaRPr>
          </a:p>
        </p:txBody>
      </p:sp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3907969" y="2907553"/>
            <a:ext cx="13601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Internet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Line 85"/>
          <p:cNvSpPr>
            <a:spLocks noChangeShapeType="1"/>
          </p:cNvSpPr>
          <p:nvPr/>
        </p:nvSpPr>
        <p:spPr bwMode="auto">
          <a:xfrm rot="10800000">
            <a:off x="1914770" y="2571354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40" name="Line 89"/>
          <p:cNvSpPr>
            <a:spLocks noChangeShapeType="1"/>
          </p:cNvSpPr>
          <p:nvPr/>
        </p:nvSpPr>
        <p:spPr bwMode="auto">
          <a:xfrm rot="10800000">
            <a:off x="2127397" y="2577967"/>
            <a:ext cx="0" cy="279711"/>
          </a:xfrm>
          <a:prstGeom prst="line">
            <a:avLst/>
          </a:prstGeom>
          <a:noFill/>
          <a:ln w="19050">
            <a:solidFill>
              <a:srgbClr val="FFC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grpSp>
        <p:nvGrpSpPr>
          <p:cNvPr id="41" name="Groep 40"/>
          <p:cNvGrpSpPr/>
          <p:nvPr/>
        </p:nvGrpSpPr>
        <p:grpSpPr>
          <a:xfrm>
            <a:off x="6538755" y="2571355"/>
            <a:ext cx="198437" cy="283147"/>
            <a:chOff x="3140801" y="3689995"/>
            <a:chExt cx="198437" cy="654050"/>
          </a:xfrm>
        </p:grpSpPr>
        <p:sp>
          <p:nvSpPr>
            <p:cNvPr id="42" name="Line 85"/>
            <p:cNvSpPr>
              <a:spLocks noChangeShapeType="1"/>
            </p:cNvSpPr>
            <p:nvPr/>
          </p:nvSpPr>
          <p:spPr bwMode="auto">
            <a:xfrm>
              <a:off x="3140801" y="3689995"/>
              <a:ext cx="0" cy="646113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nl-NL">
                <a:latin typeface="+mj-lt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3339238" y="3697933"/>
              <a:ext cx="0" cy="646112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nl-NL">
                <a:latin typeface="+mj-lt"/>
              </a:endParaRPr>
            </a:p>
          </p:txBody>
        </p:sp>
      </p:grpSp>
      <p:sp>
        <p:nvSpPr>
          <p:cNvPr id="48" name="Line 85"/>
          <p:cNvSpPr>
            <a:spLocks noChangeShapeType="1"/>
          </p:cNvSpPr>
          <p:nvPr/>
        </p:nvSpPr>
        <p:spPr bwMode="auto">
          <a:xfrm>
            <a:off x="6853367" y="3589688"/>
            <a:ext cx="0" cy="646113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82" name="Line 82"/>
          <p:cNvSpPr>
            <a:spLocks noChangeShapeType="1"/>
          </p:cNvSpPr>
          <p:nvPr/>
        </p:nvSpPr>
        <p:spPr bwMode="auto">
          <a:xfrm>
            <a:off x="7052600" y="2584497"/>
            <a:ext cx="0" cy="646112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nl-NL">
              <a:latin typeface="+mj-lt"/>
            </a:endParaRPr>
          </a:p>
        </p:txBody>
      </p:sp>
      <p:sp>
        <p:nvSpPr>
          <p:cNvPr id="88" name="Rechthoek 87"/>
          <p:cNvSpPr/>
          <p:nvPr/>
        </p:nvSpPr>
        <p:spPr>
          <a:xfrm>
            <a:off x="2175770" y="2588341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Push </a:t>
            </a:r>
            <a:r>
              <a:rPr lang="en-US" b="1" dirty="0">
                <a:latin typeface="+mj-lt"/>
              </a:rPr>
              <a:t>Tasks </a:t>
            </a:r>
            <a:endParaRPr lang="en-GB" b="1" dirty="0">
              <a:latin typeface="+mj-lt"/>
            </a:endParaRPr>
          </a:p>
        </p:txBody>
      </p:sp>
      <p:sp>
        <p:nvSpPr>
          <p:cNvPr id="89" name="Rechthoek 88"/>
          <p:cNvSpPr/>
          <p:nvPr/>
        </p:nvSpPr>
        <p:spPr>
          <a:xfrm>
            <a:off x="5254903" y="2580328"/>
            <a:ext cx="1071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+mj-lt"/>
              </a:rPr>
              <a:t>Push </a:t>
            </a:r>
            <a:r>
              <a:rPr lang="en-US" b="1" dirty="0">
                <a:latin typeface="+mj-lt"/>
              </a:rPr>
              <a:t>Tasks </a:t>
            </a:r>
            <a:endParaRPr lang="en-GB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6924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Office\Sjablonen\Presentation Designs\PULSE.POT</Template>
  <TotalTime>77782</TotalTime>
  <Words>2385</Words>
  <Application>Microsoft Office PowerPoint</Application>
  <PresentationFormat>On-screen Show (4:3)</PresentationFormat>
  <Paragraphs>1020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ＭＳ Ｐゴシック</vt:lpstr>
      <vt:lpstr>Apple LiGothic Medium</vt:lpstr>
      <vt:lpstr>Arial</vt:lpstr>
      <vt:lpstr>Comic Sans MS</vt:lpstr>
      <vt:lpstr>Courier New</vt:lpstr>
      <vt:lpstr>Symbol</vt:lpstr>
      <vt:lpstr>Tahoma</vt:lpstr>
      <vt:lpstr>Times New Roman</vt:lpstr>
      <vt:lpstr>Webdings</vt:lpstr>
      <vt:lpstr>Wingdings</vt:lpstr>
      <vt:lpstr>PULSE</vt:lpstr>
      <vt:lpstr>1_PULSE</vt:lpstr>
      <vt:lpstr>PowerPoint Presentation</vt:lpstr>
      <vt:lpstr>Overview</vt:lpstr>
      <vt:lpstr>Work in Progress &amp; Future Work</vt:lpstr>
      <vt:lpstr>PowerPoint Presentation</vt:lpstr>
      <vt:lpstr>1 Source Solution – Compiled twice for Server &amp; Clients</vt:lpstr>
      <vt:lpstr>PowerPoint Presentation</vt:lpstr>
      <vt:lpstr>Advantages / Disadvantages standard 1 Server Solution</vt:lpstr>
      <vt:lpstr>Distributed iTask Domain Servers</vt:lpstr>
      <vt:lpstr>PowerPoint Presentation</vt:lpstr>
      <vt:lpstr>iTask Local Servers</vt:lpstr>
      <vt:lpstr>PowerPoint Presentation</vt:lpstr>
      <vt:lpstr>PowerPoint Presentation</vt:lpstr>
      <vt:lpstr>Advantage of the Distributed Architecture</vt:lpstr>
      <vt:lpstr>Implementation Challenges (1)</vt:lpstr>
      <vt:lpstr>1 Source Solution – Compiled twice for Server &amp; Clients</vt:lpstr>
      <vt:lpstr>1 Source Solution – Compiled n-times for Server &amp; Clients</vt:lpstr>
      <vt:lpstr>Implementation Challenges (2)</vt:lpstr>
      <vt:lpstr>Tasks Related Implementation Challenges (3)</vt:lpstr>
      <vt:lpstr>Overview</vt:lpstr>
      <vt:lpstr>What is the Semantics of an iTasks application ?</vt:lpstr>
      <vt:lpstr>Editors and task combinators do many things …</vt:lpstr>
      <vt:lpstr>Swiss Army Knife Core Combinators</vt:lpstr>
      <vt:lpstr>Semantics </vt:lpstr>
      <vt:lpstr>PowerPoint Presentation</vt:lpstr>
      <vt:lpstr>PowerPoint Presentation</vt:lpstr>
      <vt:lpstr>Semantics - Events</vt:lpstr>
      <vt:lpstr>Semantics - Response</vt:lpstr>
      <vt:lpstr>PowerPoint Presentation</vt:lpstr>
      <vt:lpstr>Simplified iTasks Architecture</vt:lpstr>
      <vt:lpstr>Simplified iTasks Architecture</vt:lpstr>
      <vt:lpstr>Simplified iTasks Architecture</vt:lpstr>
      <vt:lpstr>Simplified iTasks Architecture</vt:lpstr>
      <vt:lpstr>Simplified iTasks Architecture</vt:lpstr>
      <vt:lpstr>Semantics – State</vt:lpstr>
      <vt:lpstr>Simplified iTasks Architecture</vt:lpstr>
      <vt:lpstr>Semantics - What is a Task ?</vt:lpstr>
      <vt:lpstr>Simplified iTasks Architecture</vt:lpstr>
      <vt:lpstr>Semantics -Task Evaluation by Rewriting</vt:lpstr>
      <vt:lpstr>Semantics – Context Restrictions</vt:lpstr>
      <vt:lpstr>Semantics – Non-Interactive tasks</vt:lpstr>
      <vt:lpstr>Semantics – Interactive Editors</vt:lpstr>
      <vt:lpstr>Semantics – Dealing with Shares</vt:lpstr>
      <vt:lpstr>Semantics – Step Combinator I</vt:lpstr>
      <vt:lpstr>Semantics – Step Combinator II</vt:lpstr>
      <vt:lpstr>iTask Semantics Conclusion</vt:lpstr>
      <vt:lpstr>Conclusions</vt:lpstr>
    </vt:vector>
  </TitlesOfParts>
  <Company>kun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i-Tasks  - interactive workflow tasks  for the WEB ___________   WORK IN PROGRESS</dc:title>
  <dc:creator>rinus</dc:creator>
  <cp:lastModifiedBy>rinus plasmeijer</cp:lastModifiedBy>
  <cp:revision>2874</cp:revision>
  <dcterms:created xsi:type="dcterms:W3CDTF">1999-08-10T22:01:42Z</dcterms:created>
  <dcterms:modified xsi:type="dcterms:W3CDTF">2018-10-14T22:18:04Z</dcterms:modified>
</cp:coreProperties>
</file>