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0"/>
  </p:notesMasterIdLst>
  <p:handoutMasterIdLst>
    <p:handoutMasterId r:id="rId51"/>
  </p:handoutMasterIdLst>
  <p:sldIdLst>
    <p:sldId id="388" r:id="rId2"/>
    <p:sldId id="576" r:id="rId3"/>
    <p:sldId id="521" r:id="rId4"/>
    <p:sldId id="522" r:id="rId5"/>
    <p:sldId id="523" r:id="rId6"/>
    <p:sldId id="524" r:id="rId7"/>
    <p:sldId id="525" r:id="rId8"/>
    <p:sldId id="526" r:id="rId9"/>
    <p:sldId id="528" r:id="rId10"/>
    <p:sldId id="529" r:id="rId11"/>
    <p:sldId id="533" r:id="rId12"/>
    <p:sldId id="535" r:id="rId13"/>
    <p:sldId id="536" r:id="rId14"/>
    <p:sldId id="541" r:id="rId15"/>
    <p:sldId id="542" r:id="rId16"/>
    <p:sldId id="539" r:id="rId17"/>
    <p:sldId id="543" r:id="rId18"/>
    <p:sldId id="540" r:id="rId19"/>
    <p:sldId id="544" r:id="rId20"/>
    <p:sldId id="545" r:id="rId21"/>
    <p:sldId id="534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5" r:id="rId37"/>
    <p:sldId id="566" r:id="rId38"/>
    <p:sldId id="560" r:id="rId39"/>
    <p:sldId id="561" r:id="rId40"/>
    <p:sldId id="562" r:id="rId41"/>
    <p:sldId id="563" r:id="rId42"/>
    <p:sldId id="573" r:id="rId43"/>
    <p:sldId id="568" r:id="rId44"/>
    <p:sldId id="569" r:id="rId45"/>
    <p:sldId id="575" r:id="rId46"/>
    <p:sldId id="570" r:id="rId47"/>
    <p:sldId id="571" r:id="rId48"/>
    <p:sldId id="572" r:id="rId4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76"/>
            <p14:sldId id="521"/>
            <p14:sldId id="522"/>
            <p14:sldId id="523"/>
            <p14:sldId id="524"/>
            <p14:sldId id="525"/>
            <p14:sldId id="526"/>
            <p14:sldId id="528"/>
            <p14:sldId id="529"/>
            <p14:sldId id="533"/>
            <p14:sldId id="535"/>
            <p14:sldId id="536"/>
            <p14:sldId id="541"/>
            <p14:sldId id="542"/>
            <p14:sldId id="539"/>
            <p14:sldId id="543"/>
            <p14:sldId id="540"/>
            <p14:sldId id="544"/>
            <p14:sldId id="545"/>
            <p14:sldId id="534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5"/>
            <p14:sldId id="566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74" d="100"/>
          <a:sy n="74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HDLC used in </a:t>
            </a:r>
            <a:r>
              <a:rPr lang="en-US" dirty="0" err="1"/>
              <a:t>SoNET</a:t>
            </a:r>
            <a:r>
              <a:rPr lang="en-US" dirty="0"/>
              <a:t> phone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m</a:t>
            </a:r>
            <a:r>
              <a:rPr lang="hu-HU" dirty="0"/>
              <a:t> a</a:t>
            </a:r>
            <a:r>
              <a:rPr lang="hu-HU" baseline="0" dirty="0"/>
              <a:t> védelmi zóna hossza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Egyenlőség</a:t>
            </a:r>
            <a:r>
              <a:rPr lang="hu-HU" baseline="0" dirty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4.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Keret képzés / Keretezés / </a:t>
            </a:r>
            <a:r>
              <a:rPr lang="hu-HU" sz="4400" dirty="0" err="1"/>
              <a:t>Framing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képzés/Keretezés/</a:t>
            </a:r>
            <a:r>
              <a:rPr lang="hu-HU" dirty="0" err="1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bitek kódolását a fizikai réteg határozza meg</a:t>
            </a:r>
          </a:p>
          <a:p>
            <a:endParaRPr lang="en-US" dirty="0"/>
          </a:p>
          <a:p>
            <a:r>
              <a:rPr lang="hu-HU" dirty="0"/>
              <a:t>A következő lépés az adatblokkok „kódolása”</a:t>
            </a:r>
            <a:endParaRPr lang="en-US" dirty="0"/>
          </a:p>
          <a:p>
            <a:pPr lvl="1"/>
            <a:r>
              <a:rPr lang="hu-HU" dirty="0"/>
              <a:t>Csomag-kapcsolt hálózatok</a:t>
            </a:r>
          </a:p>
          <a:p>
            <a:pPr lvl="2"/>
            <a:r>
              <a:rPr lang="hu-HU" dirty="0"/>
              <a:t>Minden csomag útvonal (</a:t>
            </a:r>
            <a:r>
              <a:rPr lang="hu-HU" dirty="0" err="1"/>
              <a:t>routing</a:t>
            </a:r>
            <a:r>
              <a:rPr lang="hu-HU" dirty="0"/>
              <a:t>) információt is tartalmaz</a:t>
            </a:r>
            <a:endParaRPr lang="en-US" dirty="0"/>
          </a:p>
          <a:p>
            <a:pPr lvl="2"/>
            <a:r>
              <a:rPr lang="hu-HU" dirty="0"/>
              <a:t>Az adathatárokat ismernünk kell a fejlécek olvasásához</a:t>
            </a:r>
          </a:p>
          <a:p>
            <a:pPr lvl="1"/>
            <a:r>
              <a:rPr lang="hu-HU" dirty="0"/>
              <a:t>a fizikai réteg nem garantál hibamentességet, az adatkapcsolati réteg feladata a hibajelzés illetve a szükség szerint javítás</a:t>
            </a:r>
          </a:p>
          <a:p>
            <a:pPr lvl="2"/>
            <a:r>
              <a:rPr lang="hu-HU" dirty="0"/>
              <a:t>Megoldás: keretekre tördelése a bitfolyamnak, és ellenőrző összegek számítása</a:t>
            </a:r>
          </a:p>
          <a:p>
            <a:pPr lvl="1"/>
            <a:r>
              <a:rPr lang="hu-HU" dirty="0"/>
              <a:t>a keretezés nem egyszerű feladat, mivel megbízható időzítésre nem nagyon van lehetőség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Keret képzés fajtái</a:t>
            </a:r>
            <a:endParaRPr lang="en-US" dirty="0"/>
          </a:p>
          <a:p>
            <a:pPr lvl="1"/>
            <a:r>
              <a:rPr lang="hu-HU" dirty="0"/>
              <a:t>Bájt alapú protokollok</a:t>
            </a:r>
            <a:endParaRPr lang="en-US" dirty="0"/>
          </a:p>
          <a:p>
            <a:pPr lvl="1"/>
            <a:r>
              <a:rPr lang="hu-HU" dirty="0"/>
              <a:t>Bit alapú protokollok</a:t>
            </a:r>
            <a:endParaRPr lang="en-US" dirty="0"/>
          </a:p>
          <a:p>
            <a:pPr lvl="1"/>
            <a:r>
              <a:rPr lang="hu-HU" dirty="0"/>
              <a:t>Óra alapú protokollok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alapú: Karakterszámlálás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keretben lévő karakterek számának megadása a keret fejlécében lévő mezőben</a:t>
            </a:r>
          </a:p>
          <a:p>
            <a:r>
              <a:rPr lang="hu-HU" sz="2000" dirty="0"/>
              <a:t>a vevő adatkapcsolati rétege tudni fogja a keret végét</a:t>
            </a:r>
          </a:p>
          <a:p>
            <a:r>
              <a:rPr lang="hu-HU" sz="2000" i="1" dirty="0"/>
              <a:t>Probléma</a:t>
            </a:r>
            <a:r>
              <a:rPr lang="hu-HU" sz="2000" dirty="0"/>
              <a:t>: nagyon érzékeny a hibára a módszer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8142" y="4172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Hibátlan átvitel:</a:t>
            </a:r>
            <a:endParaRPr lang="en-US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795341" y="5625981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Átviteli hiba:</a:t>
            </a:r>
            <a:endParaRPr lang="en-US" cap="small" dirty="0"/>
          </a:p>
        </p:txBody>
      </p:sp>
      <p:sp>
        <p:nvSpPr>
          <p:cNvPr id="4" name="Rectangle 3"/>
          <p:cNvSpPr/>
          <p:nvPr/>
        </p:nvSpPr>
        <p:spPr>
          <a:xfrm>
            <a:off x="203280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77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274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708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267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764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261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6685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1653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572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80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088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1960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692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133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9891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0517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1122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613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35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914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0288" y="3632201"/>
            <a:ext cx="546320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3545128" y="3632201"/>
            <a:ext cx="553972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16608" y="3632200"/>
            <a:ext cx="301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5734411" y="3632200"/>
            <a:ext cx="813590" cy="5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>
            <a:off x="4425554" y="3632201"/>
            <a:ext cx="488737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4962" y="3361737"/>
            <a:ext cx="19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száma</a:t>
            </a:r>
            <a:endParaRPr lang="en-US" sz="1400" b="1" cap="small" dirty="0"/>
          </a:p>
        </p:txBody>
      </p:sp>
      <p:sp>
        <p:nvSpPr>
          <p:cNvPr id="47" name="Rectangle 46"/>
          <p:cNvSpPr/>
          <p:nvPr/>
        </p:nvSpPr>
        <p:spPr>
          <a:xfrm>
            <a:off x="203280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0777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82740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5770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2676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764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8261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0427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3539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0946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8769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176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2845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0781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222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50776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140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2008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7223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54434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30800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endCxn id="59" idx="0"/>
          </p:cNvCxnSpPr>
          <p:nvPr/>
        </p:nvCxnSpPr>
        <p:spPr>
          <a:xfrm flipH="1">
            <a:off x="5470329" y="5312979"/>
            <a:ext cx="401009" cy="3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2223" y="5120147"/>
            <a:ext cx="21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számként lesz értelmezve</a:t>
            </a:r>
            <a:endParaRPr lang="en-US" sz="1400" b="1" cap="small" dirty="0"/>
          </a:p>
        </p:txBody>
      </p:sp>
    </p:spTree>
    <p:extLst>
      <p:ext uri="{BB962C8B-B14F-4D97-AF65-F5344CB8AC3E}">
        <p14:creationId xmlns:p14="http://schemas.microsoft.com/office/powerpoint/2010/main" val="81455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Bájt alapú: Bájt beszúrás (Byte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471738"/>
            <a:ext cx="9144000" cy="42338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Egy speciális </a:t>
            </a:r>
            <a:r>
              <a:rPr lang="hu-HU" b="1" dirty="0"/>
              <a:t>FLAG </a:t>
            </a:r>
            <a:r>
              <a:rPr lang="hu-HU" dirty="0"/>
              <a:t>bájt (jelölő bájt) jelzi az adat keret elejét és végét</a:t>
            </a:r>
          </a:p>
          <a:p>
            <a:pPr lvl="1"/>
            <a:r>
              <a:rPr lang="hu-HU" dirty="0"/>
              <a:t>Korábban két speciális bájtot használtak: egyet a keret elejéhez és egyet a végéhez</a:t>
            </a:r>
            <a:endParaRPr lang="en-US" dirty="0"/>
          </a:p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Mi van, ha a</a:t>
            </a:r>
            <a:r>
              <a:rPr lang="en-US" dirty="0"/>
              <a:t> </a:t>
            </a:r>
            <a:r>
              <a:rPr lang="hu-HU" b="1" dirty="0"/>
              <a:t>FLAG </a:t>
            </a:r>
            <a:r>
              <a:rPr lang="hu-HU" dirty="0"/>
              <a:t>szerepel az adat bájtok között is?</a:t>
            </a:r>
            <a:endParaRPr lang="en-US" dirty="0"/>
          </a:p>
          <a:p>
            <a:pPr lvl="1"/>
            <a:r>
              <a:rPr lang="hu-HU" dirty="0"/>
              <a:t>Szúrjunk be egy speciális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dirty="0"/>
              <a:t> (Escape) </a:t>
            </a:r>
            <a:r>
              <a:rPr lang="hu-HU" dirty="0"/>
              <a:t>bájtot az „adat” </a:t>
            </a:r>
            <a:r>
              <a:rPr lang="hu-HU" b="1" dirty="0"/>
              <a:t>FLAG </a:t>
            </a:r>
            <a:r>
              <a:rPr lang="hu-HU" dirty="0"/>
              <a:t>elé</a:t>
            </a:r>
            <a:endParaRPr lang="en-US" dirty="0"/>
          </a:p>
          <a:p>
            <a:pPr lvl="1"/>
            <a:r>
              <a:rPr lang="hu-HU" dirty="0"/>
              <a:t>Mi van ha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hu-HU" dirty="0"/>
              <a:t>is szerepel az adatban</a:t>
            </a:r>
            <a:r>
              <a:rPr lang="en-US" dirty="0"/>
              <a:t>? </a:t>
            </a:r>
            <a:endParaRPr lang="hu-HU" dirty="0"/>
          </a:p>
          <a:p>
            <a:pPr lvl="2"/>
            <a:r>
              <a:rPr lang="hu-HU" dirty="0"/>
              <a:t>Szúrjunk be egy újabb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hu-HU" dirty="0" err="1"/>
              <a:t>ájtot</a:t>
            </a:r>
            <a:r>
              <a:rPr lang="hu-HU" dirty="0"/>
              <a:t> elé.</a:t>
            </a:r>
          </a:p>
          <a:p>
            <a:pPr lvl="1"/>
            <a:r>
              <a:rPr lang="en-US" dirty="0"/>
              <a:t> </a:t>
            </a:r>
            <a:r>
              <a:rPr lang="hu-HU" dirty="0"/>
              <a:t>Hasonlóan a </a:t>
            </a:r>
            <a:r>
              <a:rPr lang="en-US" dirty="0"/>
              <a:t>C</a:t>
            </a:r>
            <a:r>
              <a:rPr lang="hu-HU" dirty="0"/>
              <a:t> </a:t>
            </a:r>
            <a:r>
              <a:rPr lang="hu-HU" dirty="0" err="1"/>
              <a:t>stringeknél</a:t>
            </a:r>
            <a:r>
              <a:rPr lang="hu-HU" dirty="0"/>
              <a:t> látottakhoz:</a:t>
            </a:r>
            <a:endParaRPr lang="en-US" dirty="0"/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hu-HU" dirty="0"/>
              <a:t>Pont-pont alapú protokollok használják:</a:t>
            </a:r>
            <a:r>
              <a:rPr lang="en-US" dirty="0"/>
              <a:t> modem, DSL, cellular</a:t>
            </a:r>
            <a:r>
              <a:rPr lang="hu-HU" dirty="0"/>
              <a:t>,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beszúrás példa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758"/>
              </p:ext>
            </p:extLst>
          </p:nvPr>
        </p:nvGraphicFramePr>
        <p:xfrm>
          <a:off x="2324100" y="2706769"/>
          <a:ext cx="5976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708"/>
              </p:ext>
            </p:extLst>
          </p:nvPr>
        </p:nvGraphicFramePr>
        <p:xfrm>
          <a:off x="917365" y="4977059"/>
          <a:ext cx="81867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101" y="2691872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Keretezendő adat</a:t>
            </a:r>
            <a:endParaRPr lang="en-US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165101" y="4607727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Keretezett adat</a:t>
            </a:r>
            <a:endParaRPr lang="en-US" b="1" cap="small" dirty="0"/>
          </a:p>
        </p:txBody>
      </p:sp>
      <p:sp>
        <p:nvSpPr>
          <p:cNvPr id="9" name="Down Arrow 8"/>
          <p:cNvSpPr/>
          <p:nvPr/>
        </p:nvSpPr>
        <p:spPr>
          <a:xfrm>
            <a:off x="4089400" y="3369630"/>
            <a:ext cx="749300" cy="7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8700" y="35350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bájt beszúrás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18452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hu-HU" dirty="0"/>
              <a:t>alapú</a:t>
            </a:r>
            <a:r>
              <a:rPr lang="en-US" dirty="0"/>
              <a:t>: Bit </a:t>
            </a:r>
            <a:r>
              <a:rPr lang="hu-HU" dirty="0"/>
              <a:t>beszúrás (Bit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Minden keret speciális bitmintával kezdődik és végződik (hasonlóan a bájt beszúráshoz)</a:t>
            </a:r>
            <a:endParaRPr lang="en-US" dirty="0"/>
          </a:p>
          <a:p>
            <a:pPr lvl="1"/>
            <a:r>
              <a:rPr lang="hu-HU" dirty="0"/>
              <a:t>A kezdő és záró bitsorozat ugyanaz</a:t>
            </a:r>
            <a:endParaRPr lang="en-US" dirty="0"/>
          </a:p>
          <a:p>
            <a:pPr lvl="1"/>
            <a:r>
              <a:rPr lang="hu-HU" dirty="0"/>
              <a:t>Például</a:t>
            </a:r>
            <a:r>
              <a:rPr lang="en-US" dirty="0"/>
              <a:t>: 01111110 </a:t>
            </a:r>
            <a:r>
              <a:rPr lang="hu-HU" dirty="0"/>
              <a:t>a</a:t>
            </a:r>
            <a:r>
              <a:rPr lang="en-US" dirty="0"/>
              <a:t> High-level Data Link Protocol (HDLC)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A Küldő az adatban előforduló minden</a:t>
            </a:r>
            <a:r>
              <a:rPr lang="en-US" dirty="0"/>
              <a:t> 11111 </a:t>
            </a:r>
            <a:r>
              <a:rPr lang="hu-HU" dirty="0"/>
              <a:t>részsorozat elé 0 bitet szúr be</a:t>
            </a:r>
          </a:p>
          <a:p>
            <a:pPr lvl="1"/>
            <a:r>
              <a:rPr lang="hu-HU" dirty="0"/>
              <a:t>Ezt nevezzük bit beszúrásnak</a:t>
            </a:r>
            <a:endParaRPr lang="en-US" dirty="0"/>
          </a:p>
          <a:p>
            <a:r>
              <a:rPr lang="hu-HU" dirty="0"/>
              <a:t>A Fogadó miután  az</a:t>
            </a:r>
            <a:r>
              <a:rPr lang="en-US" dirty="0"/>
              <a:t> 11111 </a:t>
            </a:r>
            <a:r>
              <a:rPr lang="hu-HU" dirty="0"/>
              <a:t>részsorozattal találkozik a fogadott adatban:</a:t>
            </a:r>
            <a:endParaRPr lang="en-US" dirty="0"/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eltávolítja a</a:t>
            </a:r>
            <a:r>
              <a:rPr lang="en-US" dirty="0">
                <a:sym typeface="Wingdings" pitchFamily="2" charset="2"/>
              </a:rPr>
              <a:t> 0</a:t>
            </a:r>
            <a:r>
              <a:rPr lang="hu-HU" dirty="0" err="1">
                <a:sym typeface="Wingdings" pitchFamily="2" charset="2"/>
              </a:rPr>
              <a:t>-t</a:t>
            </a:r>
            <a:r>
              <a:rPr lang="en-US" dirty="0">
                <a:sym typeface="Wingdings" pitchFamily="2" charset="2"/>
              </a:rPr>
              <a:t> (</a:t>
            </a:r>
            <a:r>
              <a:rPr lang="hu-HU" dirty="0">
                <a:sym typeface="Wingdings" pitchFamily="2" charset="2"/>
              </a:rPr>
              <a:t>mivel ez a beszúrás eredménye volt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ekkor még egy bitet olvas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keret vége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ez hiba, hisz ilyen nem állhat elő a küldő oldalon. Eldobjuk a keretet!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Hátránya</a:t>
            </a:r>
            <a:r>
              <a:rPr lang="en-US" dirty="0">
                <a:sym typeface="Wingdings" pitchFamily="2" charset="2"/>
              </a:rPr>
              <a:t>: </a:t>
            </a:r>
            <a:r>
              <a:rPr lang="hu-HU" dirty="0">
                <a:sym typeface="Wingdings" pitchFamily="2" charset="2"/>
              </a:rPr>
              <a:t>legrosszabb esetben </a:t>
            </a:r>
            <a:r>
              <a:rPr lang="en-US" dirty="0">
                <a:sym typeface="Wingdings" pitchFamily="2" charset="2"/>
              </a:rPr>
              <a:t>20% </a:t>
            </a:r>
            <a:r>
              <a:rPr lang="hu-HU" dirty="0">
                <a:sym typeface="Wingdings" pitchFamily="2" charset="2"/>
              </a:rPr>
              <a:t>teljesítmény csökkenés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Mi történik ha a záró bitminta meghibásodik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35599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bit beszúrásra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8502" y="2763903"/>
            <a:ext cx="3882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cap="small" dirty="0"/>
              <a:t>az átvitelre szánt bitsorozat bitbeszúrás előtt</a:t>
            </a:r>
            <a:endParaRPr lang="en-US" sz="16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63925" y="3292130"/>
            <a:ext cx="38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az átvitelre szánt bitsorozat bitbeszúrás után (fejléc nélkül)</a:t>
            </a:r>
            <a:endParaRPr lang="en-US" sz="16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3926" y="4058572"/>
            <a:ext cx="393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 vevőnél megjelenő üzenet a redundáns bitek eltávolítása után</a:t>
            </a:r>
            <a:endParaRPr lang="en-US" sz="1600" cap="small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3864099" y="2903363"/>
            <a:ext cx="389953" cy="2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3" idx="1"/>
          </p:cNvCxnSpPr>
          <p:nvPr/>
        </p:nvCxnSpPr>
        <p:spPr>
          <a:xfrm flipV="1">
            <a:off x="3864098" y="3465255"/>
            <a:ext cx="380176" cy="11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01259" y="4289668"/>
            <a:ext cx="243015" cy="6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4052" y="2730238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3" name="TextBox 12"/>
          <p:cNvSpPr txBox="1"/>
          <p:nvPr/>
        </p:nvSpPr>
        <p:spPr>
          <a:xfrm>
            <a:off x="4244274" y="3292130"/>
            <a:ext cx="50177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4" name="TextBox 13"/>
          <p:cNvSpPr txBox="1"/>
          <p:nvPr/>
        </p:nvSpPr>
        <p:spPr>
          <a:xfrm>
            <a:off x="4249689" y="4097681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53131" y="3578653"/>
            <a:ext cx="205416" cy="2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5412" y="3614000"/>
            <a:ext cx="404734" cy="2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40146" y="3638379"/>
            <a:ext cx="1003717" cy="23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8380" y="3762882"/>
            <a:ext cx="152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>
                <a:solidFill>
                  <a:schemeClr val="accent1">
                    <a:lumMod val="75000"/>
                  </a:schemeClr>
                </a:solidFill>
              </a:rPr>
              <a:t>Beszúrt bitek</a:t>
            </a:r>
            <a:endParaRPr lang="en-US" sz="1600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8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O</a:t>
            </a:r>
            <a:r>
              <a:rPr lang="en-US" sz="2400" dirty="0"/>
              <a:t>ptical </a:t>
            </a:r>
            <a:r>
              <a:rPr lang="en-US" sz="2400" b="1" dirty="0"/>
              <a:t>Net</a:t>
            </a:r>
            <a:r>
              <a:rPr lang="en-US" sz="2400" dirty="0"/>
              <a:t>work</a:t>
            </a:r>
          </a:p>
          <a:p>
            <a:pPr lvl="1"/>
            <a:r>
              <a:rPr lang="hu-HU" sz="2000" dirty="0"/>
              <a:t>Nagyon gyors optikai kábelen való átvitel</a:t>
            </a:r>
            <a:endParaRPr lang="en-US" sz="2000" dirty="0"/>
          </a:p>
          <a:p>
            <a:pPr lvl="1"/>
            <a:r>
              <a:rPr lang="en-US" sz="2000" dirty="0"/>
              <a:t>STS-</a:t>
            </a:r>
            <a:r>
              <a:rPr lang="en-US" sz="2000" i="1" dirty="0"/>
              <a:t>n</a:t>
            </a:r>
            <a:r>
              <a:rPr lang="en-US" sz="2000" dirty="0"/>
              <a:t>, e.g. STS-1: 51.84 Mbps, STS-768: 36.7 </a:t>
            </a:r>
            <a:r>
              <a:rPr lang="en-US" sz="2000" dirty="0" err="1"/>
              <a:t>Gbps</a:t>
            </a:r>
            <a:endParaRPr lang="en-US" sz="2000" dirty="0"/>
          </a:p>
          <a:p>
            <a:r>
              <a:rPr lang="hu-HU" sz="2400" dirty="0"/>
              <a:t>Az </a:t>
            </a:r>
            <a:r>
              <a:rPr lang="en-US" sz="2400" dirty="0"/>
              <a:t>STS-1 </a:t>
            </a:r>
            <a:r>
              <a:rPr lang="hu-HU" sz="2400" dirty="0"/>
              <a:t>keretei rögzített mérettel rendelkeznek</a:t>
            </a:r>
            <a:endParaRPr lang="en-US" sz="2400" dirty="0"/>
          </a:p>
          <a:p>
            <a:pPr lvl="1"/>
            <a:r>
              <a:rPr lang="en-US" sz="2000" dirty="0"/>
              <a:t>9*90 = 810 b</a:t>
            </a:r>
            <a:r>
              <a:rPr lang="hu-HU" sz="2000" dirty="0" err="1"/>
              <a:t>ájt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hu-HU" sz="2000" dirty="0">
                <a:sym typeface="Wingdings"/>
              </a:rPr>
              <a:t>810 bájt fogadása után újabb keret-kezdő mintázat keresése</a:t>
            </a:r>
          </a:p>
          <a:p>
            <a:pPr lvl="1"/>
            <a:r>
              <a:rPr lang="hu-HU" sz="2000" dirty="0">
                <a:sym typeface="Wingdings"/>
              </a:rPr>
              <a:t>Minden keret küldése/fogadása pontosan 125 </a:t>
            </a:r>
            <a:r>
              <a:rPr lang="hu-HU" sz="2000" dirty="0">
                <a:sym typeface="Symbol"/>
              </a:rPr>
              <a:t></a:t>
            </a:r>
            <a:r>
              <a:rPr lang="hu-HU" sz="2000" dirty="0">
                <a:sym typeface="Wingdings"/>
              </a:rPr>
              <a:t>s</a:t>
            </a:r>
            <a:endParaRPr lang="en-US" sz="2000" dirty="0"/>
          </a:p>
          <a:p>
            <a:r>
              <a:rPr lang="hu-HU" sz="2400" dirty="0"/>
              <a:t>A fizikai részhez tartozik:</a:t>
            </a:r>
            <a:endParaRPr lang="en-US" sz="2400" dirty="0"/>
          </a:p>
          <a:p>
            <a:pPr lvl="1"/>
            <a:r>
              <a:rPr lang="hu-HU" sz="2000" dirty="0"/>
              <a:t>A bitek NRZ kódolással kerülnek átvitelre</a:t>
            </a:r>
            <a:endParaRPr lang="en-US" sz="2000" dirty="0"/>
          </a:p>
          <a:p>
            <a:pPr lvl="1"/>
            <a:r>
              <a:rPr lang="en-US" sz="2000" dirty="0"/>
              <a:t>Payload </a:t>
            </a:r>
            <a:r>
              <a:rPr lang="hu-HU" sz="2000" dirty="0"/>
              <a:t>egy speciális</a:t>
            </a:r>
            <a:r>
              <a:rPr lang="en-US" sz="2000" dirty="0"/>
              <a:t> 127-bit</a:t>
            </a:r>
            <a:r>
              <a:rPr lang="hu-HU" sz="2000" dirty="0"/>
              <a:t>es mintával van XOR kódolva</a:t>
            </a:r>
          </a:p>
          <a:p>
            <a:pPr lvl="2"/>
            <a:r>
              <a:rPr lang="hu-HU" sz="1800" dirty="0"/>
              <a:t>A hosszú</a:t>
            </a:r>
            <a:r>
              <a:rPr lang="en-US" sz="1800" dirty="0"/>
              <a:t> 0 </a:t>
            </a:r>
            <a:r>
              <a:rPr lang="hu-HU" sz="1800" dirty="0"/>
              <a:t>és</a:t>
            </a:r>
            <a:r>
              <a:rPr lang="en-US" sz="1800" dirty="0"/>
              <a:t> 1</a:t>
            </a:r>
            <a:r>
              <a:rPr lang="hu-HU" sz="1800" dirty="0"/>
              <a:t>sorozatok elkerülése végett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 alapú keretezés</a:t>
            </a:r>
            <a:r>
              <a:rPr lang="en-US" dirty="0"/>
              <a:t>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333" y="4313787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81445" y="3734114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04563" y="3639523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</a:t>
            </a:r>
            <a:r>
              <a:rPr lang="hu-HU" sz="2400" dirty="0"/>
              <a:t>oszlop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98342" y="3981506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663609" y="493882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</a:t>
            </a:r>
            <a:r>
              <a:rPr lang="hu-HU" sz="2400" dirty="0"/>
              <a:t>sor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81445" y="4019950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  <a:r>
                <a:rPr lang="hu-HU" sz="2800" dirty="0"/>
                <a:t>/szállított adat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57289" y="3884712"/>
            <a:ext cx="2705627" cy="954107"/>
            <a:chOff x="735463" y="4876799"/>
            <a:chExt cx="601503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463" y="4876799"/>
              <a:ext cx="60150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Speciális kezdő mintázat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5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 felügyelet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82E42-37DF-4B81-A680-4810F91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 kimaradt legutóbb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9E42AE-981D-4785-8533-F53E3F72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CBA72C-D2C7-46DF-AF2A-82B097240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249273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Zaj kezelése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fizikai világ eredendően zajos</a:t>
            </a:r>
            <a:endParaRPr lang="en-US" dirty="0"/>
          </a:p>
          <a:p>
            <a:pPr lvl="1"/>
            <a:r>
              <a:rPr lang="hu-HU" dirty="0"/>
              <a:t>Interferencia az elektromos kábelek között</a:t>
            </a:r>
            <a:endParaRPr lang="en-US" dirty="0"/>
          </a:p>
          <a:p>
            <a:pPr lvl="1"/>
            <a:r>
              <a:rPr lang="hu-HU" dirty="0"/>
              <a:t>Áthallás a rádiós átvitelek között, </a:t>
            </a:r>
            <a:r>
              <a:rPr lang="hu-HU" dirty="0" err="1"/>
              <a:t>mikrosütő</a:t>
            </a:r>
            <a:r>
              <a:rPr lang="hu-HU" dirty="0"/>
              <a:t>, …</a:t>
            </a:r>
            <a:endParaRPr lang="en-US" dirty="0"/>
          </a:p>
          <a:p>
            <a:pPr lvl="1"/>
            <a:r>
              <a:rPr lang="hu-HU" dirty="0"/>
              <a:t>Napviharok</a:t>
            </a:r>
            <a:endParaRPr lang="en-US" dirty="0"/>
          </a:p>
          <a:p>
            <a:r>
              <a:rPr lang="hu-HU" dirty="0"/>
              <a:t>Hogyan detektáljuk a bithibákat az átvitelben?</a:t>
            </a:r>
            <a:endParaRPr lang="en-US" dirty="0"/>
          </a:p>
          <a:p>
            <a:r>
              <a:rPr lang="hu-HU" dirty="0"/>
              <a:t>Hogyan állítsuk helyre a hibát?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Bithibák definíciók és példák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egyszerű bithiba</a:t>
            </a:r>
            <a:r>
              <a:rPr lang="hu-HU" sz="2000" dirty="0"/>
              <a:t> – az adategység 1 bitje nulláról egyre avagy egyről nullára változik. Például: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i="1" dirty="0"/>
              <a:t>csoportos hiba </a:t>
            </a:r>
            <a:r>
              <a:rPr lang="hu-HU" sz="2000" dirty="0"/>
              <a:t>(angolul </a:t>
            </a:r>
            <a:r>
              <a:rPr lang="hu-HU" sz="2000" i="1" dirty="0" err="1"/>
              <a:t>burst</a:t>
            </a:r>
            <a:r>
              <a:rPr lang="hu-HU" sz="2000" i="1" dirty="0"/>
              <a:t> </a:t>
            </a:r>
            <a:r>
              <a:rPr lang="hu-HU" sz="2000" i="1" dirty="0" err="1"/>
              <a:t>error</a:t>
            </a:r>
            <a:r>
              <a:rPr lang="hu-HU" sz="2000" dirty="0"/>
              <a:t>) – Az átviteli csatornán fogadott bitek egy olyan folytonos sorozata, amelynek az első és utolsó szimbóluma hibás, és nem létezik ezen két szimbólummal határolt részsorozatban olyan </a:t>
            </a:r>
            <a:r>
              <a:rPr lang="hu-HU" sz="2000" b="1" i="1" dirty="0"/>
              <a:t>m</a:t>
            </a:r>
            <a:r>
              <a:rPr lang="hu-HU" sz="2000" dirty="0"/>
              <a:t> hosszú részsorozat, amelyet helyesen fogadtunk volna a hiba </a:t>
            </a:r>
            <a:r>
              <a:rPr lang="hu-HU" sz="2000" i="1" dirty="0" err="1"/>
              <a:t>burst</a:t>
            </a:r>
            <a:r>
              <a:rPr lang="hu-HU" sz="2000" dirty="0" err="1"/>
              <a:t>-ön</a:t>
            </a:r>
            <a:r>
              <a:rPr lang="hu-HU" sz="2000" dirty="0"/>
              <a:t> belül.  A definícióban használt </a:t>
            </a:r>
            <a:r>
              <a:rPr lang="hu-HU" sz="2000" b="1" i="1" dirty="0"/>
              <a:t>m</a:t>
            </a:r>
            <a:r>
              <a:rPr lang="hu-HU" sz="2000" dirty="0"/>
              <a:t> paramétert védelmi övezetnek (</a:t>
            </a:r>
            <a:r>
              <a:rPr lang="hu-HU" sz="2000" i="1" dirty="0" err="1"/>
              <a:t>guard</a:t>
            </a:r>
            <a:r>
              <a:rPr lang="hu-HU" sz="2000" i="1" dirty="0"/>
              <a:t> </a:t>
            </a:r>
            <a:r>
              <a:rPr lang="hu-HU" sz="2000" i="1" dirty="0" err="1"/>
              <a:t>band</a:t>
            </a:r>
            <a:r>
              <a:rPr lang="hu-HU" sz="2000" dirty="0"/>
              <a:t>) nevezzük. (</a:t>
            </a:r>
            <a:r>
              <a:rPr lang="hu-HU" sz="2000" i="1" dirty="0" err="1">
                <a:solidFill>
                  <a:schemeClr val="bg2">
                    <a:lumMod val="50000"/>
                  </a:schemeClr>
                </a:solidFill>
              </a:rPr>
              <a:t>Gilbert-Elliott</a:t>
            </a:r>
            <a:r>
              <a:rPr lang="hu-HU" sz="2000" i="1" dirty="0">
                <a:solidFill>
                  <a:schemeClr val="bg2">
                    <a:lumMod val="50000"/>
                  </a:schemeClr>
                </a:solidFill>
              </a:rPr>
              <a:t> modell</a:t>
            </a:r>
            <a:r>
              <a:rPr lang="hu-HU" sz="20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116" y="2146256"/>
            <a:ext cx="1946111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 err="1">
                <a:solidFill>
                  <a:srgbClr val="FF0000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1 0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116" y="2793160"/>
            <a:ext cx="1946111" cy="287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>
                <a:solidFill>
                  <a:srgbClr val="FF0000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0 1 0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15640" y="2410951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0096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10012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70096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42360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2856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40832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9481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0832" y="5384772"/>
            <a:ext cx="628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61097" y="4558663"/>
            <a:ext cx="11535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5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9335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3925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62777" y="2161859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8039" y="2806681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3812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373728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33812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06076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86572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4547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85860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4548" y="5384772"/>
            <a:ext cx="881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205285" y="4558663"/>
            <a:ext cx="10768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7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63051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97641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16680" y="5816723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2568742" y="4837120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7340431" y="4804854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Naiv hibadetektálás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2400" dirty="0"/>
              <a:t>Ötlet</a:t>
            </a:r>
            <a:r>
              <a:rPr lang="en-US" sz="2400" dirty="0"/>
              <a:t>: </a:t>
            </a:r>
            <a:r>
              <a:rPr lang="hu-HU" sz="2400" dirty="0"/>
              <a:t>küldjünk két kópiát minden egyes keretből</a:t>
            </a:r>
            <a:endParaRPr lang="en-US" sz="2400" dirty="0"/>
          </a:p>
          <a:p>
            <a:pPr lvl="1"/>
            <a:r>
              <a:rPr lang="en-US" sz="2000" dirty="0"/>
              <a:t>if (</a:t>
            </a:r>
            <a:r>
              <a:rPr lang="en-US" sz="2000" dirty="0" err="1"/>
              <a:t>memcmp</a:t>
            </a:r>
            <a:r>
              <a:rPr lang="en-US" sz="2000" dirty="0"/>
              <a:t>(frame1, frame2) != 0) { </a:t>
            </a:r>
            <a:r>
              <a:rPr lang="hu-HU" sz="2000" dirty="0"/>
              <a:t>JAJ, HIBA TÖRTÉNT</a:t>
            </a:r>
            <a:r>
              <a:rPr lang="en-US" sz="2000" dirty="0"/>
              <a:t>! }</a:t>
            </a:r>
            <a:endParaRPr lang="hu-HU" sz="2000" dirty="0"/>
          </a:p>
          <a:p>
            <a:pPr lvl="1"/>
            <a:endParaRPr lang="en-US" sz="2000" dirty="0"/>
          </a:p>
          <a:p>
            <a:r>
              <a:rPr lang="hu-HU" sz="2400" dirty="0"/>
              <a:t>Miért rossz ötlet ez</a:t>
            </a:r>
            <a:r>
              <a:rPr lang="en-US" sz="2400" dirty="0"/>
              <a:t>?</a:t>
            </a:r>
          </a:p>
          <a:p>
            <a:pPr lvl="1"/>
            <a:r>
              <a:rPr lang="hu-HU" sz="2000" dirty="0"/>
              <a:t>Túl magas ára van / a hatékonyság jelentősen lecsökken</a:t>
            </a:r>
            <a:endParaRPr lang="en-US" sz="2000" dirty="0"/>
          </a:p>
          <a:p>
            <a:pPr lvl="1"/>
            <a:r>
              <a:rPr lang="hu-HU" sz="2000" dirty="0"/>
              <a:t>Gyenge hibavédelemmel rendelkezik</a:t>
            </a:r>
            <a:endParaRPr lang="en-US" sz="2000" dirty="0"/>
          </a:p>
          <a:p>
            <a:pPr lvl="2"/>
            <a:r>
              <a:rPr lang="hu-HU" sz="1800" dirty="0"/>
              <a:t>Lényegében a duplán elküldött adat azt jelenti, hogy kétszer akkora esélye lesz a meghibásodásnak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1-bit </a:t>
            </a:r>
            <a:r>
              <a:rPr lang="hu-HU" dirty="0"/>
              <a:t>hiba detektálható</a:t>
            </a:r>
          </a:p>
          <a:p>
            <a:r>
              <a:rPr lang="en-US" dirty="0"/>
              <a:t>2-bit</a:t>
            </a:r>
            <a:r>
              <a:rPr lang="hu-HU" dirty="0"/>
              <a:t> hiba nem detektálható</a:t>
            </a:r>
            <a:endParaRPr lang="en-US" dirty="0"/>
          </a:p>
          <a:p>
            <a:r>
              <a:rPr lang="hu-HU" dirty="0"/>
              <a:t>Nem megbízható </a:t>
            </a:r>
            <a:r>
              <a:rPr lang="hu-HU" dirty="0" err="1"/>
              <a:t>burstös</a:t>
            </a:r>
            <a:r>
              <a:rPr lang="hu-HU" dirty="0"/>
              <a:t> hibák esetén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egy extra bitet adunk a bitsorozathoz úgy, hogy az egyesek száma végül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páros </a:t>
            </a:r>
            <a:r>
              <a:rPr lang="hu-HU" dirty="0"/>
              <a:t>legyen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Példa</a:t>
            </a:r>
            <a:r>
              <a:rPr lang="en-US" dirty="0"/>
              <a:t>: 7-bit</a:t>
            </a:r>
            <a:r>
              <a:rPr lang="hu-HU" dirty="0"/>
              <a:t>es</a:t>
            </a:r>
            <a:r>
              <a:rPr lang="en-US" dirty="0"/>
              <a:t> ASCII </a:t>
            </a:r>
            <a:r>
              <a:rPr lang="hu-HU" dirty="0"/>
              <a:t>karakterek</a:t>
            </a:r>
            <a:r>
              <a:rPr lang="en-US" dirty="0"/>
              <a:t> + 1 </a:t>
            </a:r>
            <a:r>
              <a:rPr lang="hu-HU" dirty="0"/>
              <a:t>paritásbit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93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r>
              <a:rPr lang="hu-HU" sz="2800" dirty="0"/>
              <a:t>Stratégiák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javító kódok</a:t>
            </a:r>
          </a:p>
          <a:p>
            <a:pPr lvl="2">
              <a:lnSpc>
                <a:spcPct val="90000"/>
              </a:lnSpc>
            </a:pPr>
            <a:r>
              <a:rPr lang="hu-HU" sz="2100" dirty="0"/>
              <a:t>Előre hibajavítás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Forward Error Correction (FEC)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kevésbé megbízható csatornákon célszerűbb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detektálás és újraküldés</a:t>
            </a:r>
            <a:r>
              <a:rPr lang="en-US" sz="2400" dirty="0"/>
              <a:t> </a:t>
            </a:r>
            <a:endParaRPr lang="hu-HU" sz="2400" dirty="0"/>
          </a:p>
          <a:p>
            <a:pPr lvl="2">
              <a:lnSpc>
                <a:spcPct val="90000"/>
              </a:lnSpc>
            </a:pPr>
            <a:r>
              <a:rPr lang="en-US" sz="2100" dirty="0"/>
              <a:t>Automatic Repeat Request (ARQ)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megbízható csatornákon olcsóbb</a:t>
            </a:r>
          </a:p>
          <a:p>
            <a:pPr marL="685800" lvl="2" indent="0">
              <a:lnSpc>
                <a:spcPct val="90000"/>
              </a:lnSpc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Célok</a:t>
            </a:r>
          </a:p>
          <a:p>
            <a:pPr lvl="1"/>
            <a:r>
              <a:rPr lang="hu-HU" dirty="0"/>
              <a:t>Hiba detektálás</a:t>
            </a:r>
          </a:p>
          <a:p>
            <a:pPr lvl="2"/>
            <a:r>
              <a:rPr lang="hu-HU" dirty="0"/>
              <a:t>javítással</a:t>
            </a:r>
          </a:p>
          <a:p>
            <a:pPr lvl="3"/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/>
              <a:t>Javítás nélkül -&gt; pl. eldobjuk a keretet</a:t>
            </a:r>
          </a:p>
          <a:p>
            <a:pPr lvl="3"/>
            <a:r>
              <a:rPr lang="hu-HU" dirty="0"/>
              <a:t>Utólagos hibajavítás</a:t>
            </a:r>
          </a:p>
          <a:p>
            <a:pPr lvl="3"/>
            <a:r>
              <a:rPr lang="hu-HU" dirty="0"/>
              <a:t>A hibás keret újraküldése</a:t>
            </a:r>
          </a:p>
          <a:p>
            <a:pPr lvl="1"/>
            <a:r>
              <a:rPr lang="hu-HU" dirty="0"/>
              <a:t>Hiba javítás</a:t>
            </a:r>
          </a:p>
          <a:p>
            <a:pPr lvl="2"/>
            <a:r>
              <a:rPr lang="hu-HU" dirty="0"/>
              <a:t>Hiba detektálás nélkül</a:t>
            </a:r>
          </a:p>
          <a:p>
            <a:pPr lvl="3"/>
            <a:r>
              <a:rPr lang="hu-HU" dirty="0"/>
              <a:t>Pl. hangátvitel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Redundancia szükséges a hiba vezérléshez</a:t>
            </a:r>
            <a:endParaRPr lang="en-US" sz="2800" dirty="0"/>
          </a:p>
          <a:p>
            <a:r>
              <a:rPr lang="hu-HU" sz="2800" dirty="0"/>
              <a:t>Redundancia nélkül</a:t>
            </a:r>
            <a:endParaRPr lang="en-US" sz="2800" dirty="0"/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</a:t>
            </a:r>
            <a:r>
              <a:rPr lang="hu-HU" sz="2400" dirty="0"/>
              <a:t>lehetséges üzenet írható le m biten</a:t>
            </a:r>
            <a:endParaRPr lang="en-US" sz="2400" dirty="0"/>
          </a:p>
          <a:p>
            <a:pPr lvl="1"/>
            <a:r>
              <a:rPr lang="hu-HU" sz="2400" dirty="0"/>
              <a:t>Mindegyik helyes (</a:t>
            </a:r>
            <a:r>
              <a:rPr lang="hu-HU" sz="2400" dirty="0" err="1"/>
              <a:t>legal</a:t>
            </a:r>
            <a:r>
              <a:rPr lang="hu-HU" sz="2400" dirty="0"/>
              <a:t>) üzenet és fontos adatot tartalmazhat</a:t>
            </a:r>
            <a:endParaRPr lang="en-US" sz="2400" dirty="0"/>
          </a:p>
          <a:p>
            <a:pPr lvl="1"/>
            <a:r>
              <a:rPr lang="hu-HU" sz="2400" dirty="0"/>
              <a:t>Ekkor minden hiba egy új helyes (</a:t>
            </a:r>
            <a:r>
              <a:rPr lang="hu-HU" sz="2400" dirty="0" err="1"/>
              <a:t>legal</a:t>
            </a:r>
            <a:r>
              <a:rPr lang="hu-HU" sz="2400" dirty="0"/>
              <a:t>) üzenetet eredményez</a:t>
            </a:r>
          </a:p>
          <a:p>
            <a:pPr lvl="2"/>
            <a:r>
              <a:rPr lang="hu-HU" sz="2100" dirty="0"/>
              <a:t>A hiba felismerése lehetetlen</a:t>
            </a:r>
            <a:endParaRPr lang="en-US" sz="2100" dirty="0"/>
          </a:p>
          <a:p>
            <a:r>
              <a:rPr lang="hu-HU" sz="2800" dirty="0"/>
              <a:t>Hogyan ismerjük fel a hibát</a:t>
            </a:r>
            <a:r>
              <a:rPr lang="en-US" sz="2800" dirty="0"/>
              <a:t>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</a:t>
            </a:r>
            <a:br>
              <a:rPr lang="hu-HU" dirty="0"/>
            </a:br>
            <a:r>
              <a:rPr lang="hu-HU" dirty="0"/>
              <a:t>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keret felépítése:</a:t>
            </a:r>
          </a:p>
          <a:p>
            <a:pPr lvl="1"/>
            <a:r>
              <a:rPr lang="hu-HU" dirty="0"/>
              <a:t>m adat bit (ez az üzenet)</a:t>
            </a:r>
          </a:p>
          <a:p>
            <a:pPr lvl="1"/>
            <a:r>
              <a:rPr lang="hu-HU" dirty="0"/>
              <a:t>r redundáns/ellenőrző bit</a:t>
            </a:r>
          </a:p>
          <a:p>
            <a:pPr lvl="2"/>
            <a:r>
              <a:rPr lang="hu-HU" dirty="0"/>
              <a:t>Az üzenetből számolt, </a:t>
            </a:r>
            <a:br>
              <a:rPr lang="hu-HU" dirty="0"/>
            </a:br>
            <a:r>
              <a:rPr lang="hu-HU" dirty="0"/>
              <a:t>új információt nem hordoz</a:t>
            </a:r>
          </a:p>
          <a:p>
            <a:pPr lvl="1"/>
            <a:r>
              <a:rPr lang="hu-HU" dirty="0"/>
              <a:t>A teljes keret hossza: n = m + 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így előálló n bites bitsorozatot n hosszú kódszónak nevezzük!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12398" y="13776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 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/>
                  <a:t>Tegyük fel, hogy a keret </a:t>
                </a:r>
                <a:r>
                  <a:rPr lang="hu-HU" sz="2200" i="1" dirty="0"/>
                  <a:t>m</a:t>
                </a:r>
                <a:r>
                  <a:rPr lang="hu-HU" sz="2200" dirty="0"/>
                  <a:t> bitet tartalmaz. (</a:t>
                </a:r>
                <a:r>
                  <a:rPr lang="hu-HU" sz="2200" i="1" dirty="0"/>
                  <a:t>üzenet bitek</a:t>
                </a:r>
                <a:r>
                  <a:rPr lang="hu-HU" sz="22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redundáns bitek száma legyen </a:t>
                </a:r>
                <a:r>
                  <a:rPr lang="hu-HU" sz="2200" i="1" dirty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küldendő keret tehát n=m+r bit hosszú. (</a:t>
                </a:r>
                <a:r>
                  <a:rPr lang="hu-HU" sz="2200" i="1" dirty="0"/>
                  <a:t>kódszó</a:t>
                </a:r>
                <a:r>
                  <a:rPr lang="hu-HU" sz="2200" dirty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/>
                  <a:t>Jelölés: d(x,y)</a:t>
                </a:r>
              </a:p>
              <a:p>
                <a:r>
                  <a:rPr lang="hu-HU" sz="2200" dirty="0"/>
                  <a:t>Legyen </a:t>
                </a:r>
                <a:r>
                  <a:rPr lang="hu-HU" sz="2200" i="1" dirty="0"/>
                  <a:t>S</a:t>
                </a:r>
                <a:r>
                  <a:rPr lang="hu-HU" sz="2200" dirty="0"/>
                  <a:t> egyenlő hosszú bitszavak halmaza, ekkor </a:t>
                </a:r>
                <a:r>
                  <a:rPr lang="hu-HU" sz="2200" i="1" dirty="0"/>
                  <a:t>S</a:t>
                </a:r>
                <a:r>
                  <a:rPr lang="hu-HU" sz="2200" dirty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Jelölés: </a:t>
                </a:r>
                <a:r>
                  <a:rPr lang="hu-HU" sz="2200" i="1" dirty="0"/>
                  <a:t>d(S)</a:t>
                </a:r>
              </a:p>
              <a:p>
                <a:r>
                  <a:rPr lang="hu-HU" sz="2200" dirty="0"/>
                  <a:t>A Hamming távolság egy metrika.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/>
                  <a:t>.</a:t>
                </a:r>
              </a:p>
              <a:p>
                <a:r>
                  <a:rPr lang="hu-HU" sz="2000" dirty="0"/>
                  <a:t>Mi lesz a halmaz Hamming távolsága?</a:t>
                </a:r>
              </a:p>
              <a:p>
                <a:pPr lvl="1"/>
                <a:r>
                  <a:rPr lang="hu-HU" sz="2000" i="1" dirty="0"/>
                  <a:t>d(S) = 5</a:t>
                </a:r>
                <a:r>
                  <a:rPr lang="hu-H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/>
                  <a:t>S</a:t>
                </a:r>
                <a:r>
                  <a:rPr lang="hu-HU" sz="2000" dirty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d(S)=1 esetén</a:t>
                </a:r>
              </a:p>
              <a:p>
                <a:pPr lvl="1"/>
                <a:r>
                  <a:rPr lang="hu-HU" sz="2000" dirty="0"/>
                  <a:t>nincs hibafelismerés</a:t>
                </a:r>
              </a:p>
              <a:p>
                <a:pPr lvl="1"/>
                <a:r>
                  <a:rPr lang="hu-HU" sz="2000" dirty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d(S)=2 esetén</a:t>
                </a:r>
              </a:p>
              <a:p>
                <a:pPr lvl="1"/>
                <a:r>
                  <a:rPr lang="hu-HU" sz="2000" dirty="0"/>
                  <a:t>ha az </a:t>
                </a:r>
                <a:r>
                  <a:rPr lang="hu-HU" sz="2000" i="1" dirty="0"/>
                  <a:t>u</a:t>
                </a:r>
                <a:r>
                  <a:rPr lang="hu-HU" sz="2000" dirty="0"/>
                  <a:t> kódszóhoz létezik olyan </a:t>
                </a:r>
                <a:r>
                  <a:rPr lang="hu-HU" sz="2000" i="1" dirty="0"/>
                  <a:t>x</a:t>
                </a:r>
                <a:r>
                  <a:rPr lang="hu-HU" sz="2000" dirty="0"/>
                  <a:t> megengedett kódszó, amelyre </a:t>
                </a:r>
                <a:r>
                  <a:rPr lang="hu-HU" sz="2000" i="1" dirty="0"/>
                  <a:t>d(u,x)=1</a:t>
                </a:r>
                <a:r>
                  <a:rPr lang="hu-HU" sz="2000" dirty="0"/>
                  <a:t>, akkor hiba történt.</a:t>
                </a:r>
              </a:p>
              <a:p>
                <a:pPr lvl="1"/>
                <a:r>
                  <a:rPr lang="hu-HU" sz="2000" b="0" dirty="0"/>
                  <a:t>Feltéve, hogy az </a:t>
                </a:r>
                <a:r>
                  <a:rPr lang="hu-HU" sz="2000" b="0" i="1" dirty="0"/>
                  <a:t>u </a:t>
                </a:r>
                <a:r>
                  <a:rPr lang="hu-HU" sz="2000" b="0" dirty="0"/>
                  <a:t>és </a:t>
                </a:r>
                <a:r>
                  <a:rPr lang="hu-HU" sz="2000" b="0" i="1" dirty="0"/>
                  <a:t>v</a:t>
                </a:r>
                <a:r>
                  <a:rPr lang="hu-HU" sz="2000" b="0" dirty="0"/>
                  <a:t> megengedett kódszavak távolsága minimális, akko</a:t>
                </a:r>
                <a:r>
                  <a:rPr lang="hu-HU" sz="2000" dirty="0"/>
                  <a:t>r a következő összefüggésnek teljesülnie kell:</a:t>
                </a:r>
                <a:r>
                  <a:rPr lang="hu-HU" sz="20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.</a:t>
                </a:r>
              </a:p>
              <a:p>
                <a:pPr lvl="1"/>
                <a:r>
                  <a:rPr lang="hu-HU" sz="2000" dirty="0"/>
                  <a:t>Azaz egy bithiba felismerhető, de nem javítható.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Bizonyítás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/>
                  <a:t> lehetőség van.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/>
                  <a:t> teljesül.</a:t>
                </a:r>
              </a:p>
              <a:p>
                <a:pPr lvl="1"/>
                <a:r>
                  <a:rPr lang="hu-HU" sz="2200" dirty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/>
                  <a:t>-hosszú</a:t>
                </a:r>
                <a:r>
                  <a:rPr lang="hu-HU" sz="2200" dirty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felismeréséhez a megengedett keretek halmazában legalább </a:t>
                </a:r>
                <a:r>
                  <a:rPr lang="hu-HU" sz="2200" i="1" dirty="0"/>
                  <a:t>d+1</a:t>
                </a:r>
                <a:r>
                  <a:rPr lang="hu-HU" sz="2200" dirty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javításához a megengedett keretek halmazában legalább </a:t>
                </a:r>
                <a:r>
                  <a:rPr lang="hu-HU" sz="2200" i="1" dirty="0"/>
                  <a:t>2d+1</a:t>
                </a:r>
                <a:r>
                  <a:rPr lang="hu-HU" sz="2200" dirty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Definíciók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rátája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távolsága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(a hibakezelési lehetőségeket karakterizálja)</a:t>
                </a:r>
              </a:p>
              <a:p>
                <a:r>
                  <a:rPr lang="hu-HU" sz="2200" dirty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30719"/>
              </p:ext>
            </p:extLst>
          </p:nvPr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73466</TotalTime>
  <Words>3578</Words>
  <Application>Microsoft Office PowerPoint</Application>
  <PresentationFormat>Diavetítés a képernyőre (4:3 oldalarány)</PresentationFormat>
  <Paragraphs>582</Paragraphs>
  <Slides>48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Számítógépes Hálózatok</vt:lpstr>
      <vt:lpstr>Ami kimaradt legutóbb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Adatkapcsolati réteg</vt:lpstr>
      <vt:lpstr>Adatkapcsolati réteg</vt:lpstr>
      <vt:lpstr>PowerPoint-bemutató</vt:lpstr>
      <vt:lpstr>Keret képzés/Keretezés/Framing</vt:lpstr>
      <vt:lpstr>Bájt alapú: Karakterszámlálás</vt:lpstr>
      <vt:lpstr>Bájt alapú: Bájt beszúrás (Byte Stuffing)</vt:lpstr>
      <vt:lpstr>Bájt beszúrás példa</vt:lpstr>
      <vt:lpstr>Bit alapú: Bit beszúrás (Bit stuffing)</vt:lpstr>
      <vt:lpstr>Példa bit beszúrásra</vt:lpstr>
      <vt:lpstr>Óra alapú keretezés: SONET</vt:lpstr>
      <vt:lpstr>PowerPoint-bemutató</vt:lpstr>
      <vt:lpstr>Zaj kezelése</vt:lpstr>
      <vt:lpstr>Bithibák definíciók és példák</vt:lpstr>
      <vt:lpstr>Naiv hibadetektálás</vt:lpstr>
      <vt:lpstr>Paritás Bit</vt:lpstr>
      <vt:lpstr>Hiba vezérlés</vt:lpstr>
      <vt:lpstr>Hiba vezérlés</vt:lpstr>
      <vt:lpstr>Redundancia</vt:lpstr>
      <vt:lpstr>Redundancia</vt:lpstr>
      <vt:lpstr>Error</vt:lpstr>
      <vt:lpstr>Elméleti alapok</vt:lpstr>
      <vt:lpstr>Példa Hamming távolságra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Hiba felismerés</vt:lpstr>
      <vt:lpstr>Hiba javítás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965</cp:revision>
  <cp:lastPrinted>2012-08-22T04:00:45Z</cp:lastPrinted>
  <dcterms:created xsi:type="dcterms:W3CDTF">2012-01-03T02:22:46Z</dcterms:created>
  <dcterms:modified xsi:type="dcterms:W3CDTF">2020-09-30T08:09:34Z</dcterms:modified>
</cp:coreProperties>
</file>