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9"/>
  </p:notesMasterIdLst>
  <p:handoutMasterIdLst>
    <p:handoutMasterId r:id="rId60"/>
  </p:handoutMasterIdLst>
  <p:sldIdLst>
    <p:sldId id="388" r:id="rId2"/>
    <p:sldId id="560" r:id="rId3"/>
    <p:sldId id="561" r:id="rId4"/>
    <p:sldId id="562" r:id="rId5"/>
    <p:sldId id="563" r:id="rId6"/>
    <p:sldId id="573" r:id="rId7"/>
    <p:sldId id="568" r:id="rId8"/>
    <p:sldId id="569" r:id="rId9"/>
    <p:sldId id="575" r:id="rId10"/>
    <p:sldId id="570" r:id="rId11"/>
    <p:sldId id="571" r:id="rId12"/>
    <p:sldId id="572" r:id="rId13"/>
    <p:sldId id="528" r:id="rId14"/>
    <p:sldId id="529" r:id="rId15"/>
    <p:sldId id="576" r:id="rId16"/>
    <p:sldId id="577" r:id="rId17"/>
    <p:sldId id="578" r:id="rId18"/>
    <p:sldId id="579" r:id="rId19"/>
    <p:sldId id="597" r:id="rId20"/>
    <p:sldId id="580" r:id="rId21"/>
    <p:sldId id="581" r:id="rId22"/>
    <p:sldId id="599" r:id="rId23"/>
    <p:sldId id="600" r:id="rId24"/>
    <p:sldId id="598" r:id="rId25"/>
    <p:sldId id="582" r:id="rId26"/>
    <p:sldId id="638" r:id="rId27"/>
    <p:sldId id="602" r:id="rId28"/>
    <p:sldId id="603" r:id="rId29"/>
    <p:sldId id="583" r:id="rId30"/>
    <p:sldId id="714" r:id="rId31"/>
    <p:sldId id="584" r:id="rId32"/>
    <p:sldId id="585" r:id="rId33"/>
    <p:sldId id="586" r:id="rId34"/>
    <p:sldId id="587" r:id="rId35"/>
    <p:sldId id="588" r:id="rId36"/>
    <p:sldId id="589" r:id="rId37"/>
    <p:sldId id="604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704" r:id="rId47"/>
    <p:sldId id="705" r:id="rId48"/>
    <p:sldId id="706" r:id="rId49"/>
    <p:sldId id="707" r:id="rId50"/>
    <p:sldId id="708" r:id="rId51"/>
    <p:sldId id="709" r:id="rId52"/>
    <p:sldId id="710" r:id="rId53"/>
    <p:sldId id="689" r:id="rId54"/>
    <p:sldId id="711" r:id="rId55"/>
    <p:sldId id="712" r:id="rId56"/>
    <p:sldId id="713" r:id="rId57"/>
    <p:sldId id="459" r:id="rId5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60"/>
            <p14:sldId id="561"/>
            <p14:sldId id="562"/>
            <p14:sldId id="563"/>
            <p14:sldId id="573"/>
            <p14:sldId id="568"/>
            <p14:sldId id="569"/>
            <p14:sldId id="575"/>
            <p14:sldId id="570"/>
            <p14:sldId id="571"/>
            <p14:sldId id="572"/>
            <p14:sldId id="528"/>
            <p14:sldId id="529"/>
            <p14:sldId id="576"/>
            <p14:sldId id="577"/>
            <p14:sldId id="578"/>
            <p14:sldId id="579"/>
            <p14:sldId id="597"/>
            <p14:sldId id="580"/>
            <p14:sldId id="581"/>
            <p14:sldId id="599"/>
            <p14:sldId id="600"/>
            <p14:sldId id="598"/>
            <p14:sldId id="582"/>
            <p14:sldId id="638"/>
            <p14:sldId id="602"/>
            <p14:sldId id="603"/>
            <p14:sldId id="583"/>
            <p14:sldId id="714"/>
            <p14:sldId id="584"/>
            <p14:sldId id="585"/>
            <p14:sldId id="586"/>
            <p14:sldId id="587"/>
            <p14:sldId id="588"/>
            <p14:sldId id="589"/>
            <p14:sldId id="604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704"/>
            <p14:sldId id="705"/>
            <p14:sldId id="706"/>
            <p14:sldId id="707"/>
            <p14:sldId id="708"/>
            <p14:sldId id="709"/>
            <p14:sldId id="710"/>
            <p14:sldId id="689"/>
            <p14:sldId id="711"/>
            <p14:sldId id="712"/>
            <p14:sldId id="713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74" d="100"/>
          <a:sy n="74" d="100"/>
        </p:scale>
        <p:origin x="98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53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55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parity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71E77-D81E-4A35-BD94-AEE6C74E54ED}" type="slidenum">
              <a:rPr lang="en-US" altLang="zh-CN" sz="1300">
                <a:latin typeface="Arial" charset="0"/>
              </a:rPr>
              <a:pPr/>
              <a:t>19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373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98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2F0F67-4444-4851-B234-B727023E1E3A}" type="slidenum">
              <a:rPr lang="en-US" altLang="zh-CN" sz="1300">
                <a:latin typeface="Arial" charset="0"/>
              </a:rPr>
              <a:pPr/>
              <a:t>22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8704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21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630FD-21EA-41C4-9D43-791AB886A7E3}" type="slidenum">
              <a:rPr lang="en-US" altLang="zh-CN" sz="1300">
                <a:latin typeface="Arial" charset="0"/>
              </a:rPr>
              <a:pPr/>
              <a:t>24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68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906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48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49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50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5.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2.rész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CRC számításra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12531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Keret:</a:t>
            </a:r>
            <a:r>
              <a:rPr lang="hu-HU" sz="2200" dirty="0"/>
              <a:t> 1101011011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Generátor</a:t>
            </a:r>
            <a:r>
              <a:rPr lang="hu-HU" sz="2200" dirty="0"/>
              <a:t>: 10011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A továbbítandó üzenet:</a:t>
            </a:r>
            <a:r>
              <a:rPr lang="hu-HU" sz="2200" dirty="0"/>
              <a:t> </a:t>
            </a:r>
            <a:r>
              <a:rPr lang="hu-HU" sz="2200" i="1" dirty="0"/>
              <a:t>11010110111110</a:t>
            </a:r>
            <a:endParaRPr lang="en-US" sz="22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57551"/>
            <a:ext cx="4795838" cy="271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4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</p:spPr>
            <p:txBody>
              <a:bodyPr>
                <a:noAutofit/>
              </a:bodyPr>
              <a:lstStyle/>
              <a:p>
                <a:r>
                  <a:rPr lang="hu-HU" sz="1800" dirty="0"/>
                  <a:t>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többszöröseinek megfelelő bithibákat nem ismerjük fel, azaz, ha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</a:t>
                </a:r>
              </a:p>
              <a:p>
                <a:r>
                  <a:rPr lang="hu-HU" sz="1800" i="1" dirty="0"/>
                  <a:t>G(x)</a:t>
                </a:r>
                <a:r>
                  <a:rPr lang="hu-HU" sz="1800" dirty="0"/>
                  <a:t> legmagasabb illetve legalacsonyabb fokú tagjának együtthatója mindig </a:t>
                </a:r>
                <a:r>
                  <a:rPr lang="hu-HU" sz="1800" i="1" dirty="0"/>
                  <a:t>1</a:t>
                </a:r>
                <a:r>
                  <a:rPr lang="hu-HU" sz="1800" dirty="0"/>
                  <a:t>.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Hiba események</a:t>
                </a:r>
              </a:p>
              <a:p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u-HU" sz="1800" dirty="0"/>
                  <a:t>, azaz </a:t>
                </a:r>
                <a:r>
                  <a:rPr lang="hu-HU" sz="1800" i="1" dirty="0"/>
                  <a:t>i</a:t>
                </a:r>
                <a:r>
                  <a:rPr lang="hu-HU" sz="1800" dirty="0"/>
                  <a:t> a hibás bit sorszáma, mivel G(x) kettő vagy több tagból áll, ezért minden egybites hibát jelezni tud.</a:t>
                </a:r>
              </a:p>
              <a:p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 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, azaz két izolált egybites hiba esetén.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:r>
                  <a:rPr lang="hu-HU" sz="1800" i="1" dirty="0"/>
                  <a:t>x</a:t>
                </a:r>
                <a:r>
                  <a:rPr lang="hu-HU" sz="1800" dirty="0"/>
                  <a:t>-szel;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hu-HU" sz="1800" dirty="0"/>
                  <a:t> –</a:t>
                </a:r>
                <a:r>
                  <a:rPr lang="hu-HU" sz="1800" dirty="0" err="1"/>
                  <a:t>gyel</a:t>
                </a:r>
                <a:r>
                  <a:rPr lang="hu-HU" sz="1800" dirty="0"/>
                  <a:t> semmilyen maximális kerethossznál kisebb k-ra. (Pl.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sz="1800" dirty="0"/>
                  <a:t>)</a:t>
                </a:r>
              </a:p>
              <a:p>
                <a:r>
                  <a:rPr lang="hu-HU" sz="1800" dirty="0"/>
                  <a:t>Ha </a:t>
                </a:r>
                <a:r>
                  <a:rPr lang="hu-HU" sz="1800" i="1" dirty="0"/>
                  <a:t>E(x)</a:t>
                </a:r>
                <a:r>
                  <a:rPr lang="hu-HU" sz="1800" dirty="0"/>
                  <a:t> páratlan számú tagot tartalmaz, akkor nem lehet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többszöröse. Azaz, ha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az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többszöröse, akkor minden páratlan számú hiba felismerhető</a:t>
                </a:r>
              </a:p>
              <a:p>
                <a:r>
                  <a:rPr lang="hu-HU" sz="1800" dirty="0"/>
                  <a:t>Egy </a:t>
                </a:r>
                <a:r>
                  <a:rPr lang="hu-HU" sz="1800" i="1" dirty="0"/>
                  <a:t>r </a:t>
                </a:r>
                <a:r>
                  <a:rPr lang="hu-HU" sz="1800" dirty="0"/>
                  <a:t>ellenőrző bittel ellátott polinom-kód minden legfeljebb </a:t>
                </a:r>
                <a:r>
                  <a:rPr lang="hu-HU" sz="1800" i="1" dirty="0"/>
                  <a:t>r </a:t>
                </a:r>
                <a:r>
                  <a:rPr lang="hu-HU" sz="1800" dirty="0"/>
                  <a:t>hosszúságú csoportos hibát jelezni tud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  <a:blipFill rotWithShape="1">
                <a:blip r:embed="rId2"/>
                <a:stretch>
                  <a:fillRect l="-618" t="-63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3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a gyakorlatban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dirty="0"/>
                  <a:t>IEEE 802 által használt polinom az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hu-HU" sz="2200" dirty="0"/>
              </a:p>
              <a:p>
                <a:r>
                  <a:rPr lang="hu-HU" sz="2200" dirty="0"/>
                  <a:t>Néhány jó tulajdonságai a fenti polinomnak: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legfeljebb 32 bites hibacsomót képes jelezni,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páratlan számú bitet érintő hibacsomót tud jelezni. </a:t>
                </a:r>
              </a:p>
              <a:p>
                <a:pPr marL="0" indent="0">
                  <a:buNone/>
                </a:pPr>
                <a:endParaRPr lang="hu-HU" sz="2200" b="1" dirty="0"/>
              </a:p>
              <a:p>
                <a:pPr marL="0" indent="0">
                  <a:buNone/>
                </a:pPr>
                <a:r>
                  <a:rPr lang="hu-HU" sz="2200" b="1" dirty="0" err="1"/>
                  <a:t>Peterson</a:t>
                </a:r>
                <a:r>
                  <a:rPr lang="hu-HU" sz="2200" b="1" dirty="0"/>
                  <a:t> és Brown (1961)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Szerkeszthető egy egyszerű, léptető regiszteres áramkör az ellenőrző összeg hardverben történő kiszámítására és ellenőrzésére.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5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Adatok keretekre tördelése: határok a csomagok között </a:t>
            </a:r>
          </a:p>
          <a:p>
            <a:pPr lvl="1"/>
            <a:r>
              <a:rPr lang="hu-HU" dirty="0"/>
              <a:t>Közeghozzáférés vezérlés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Per-hop </a:t>
            </a:r>
            <a:r>
              <a:rPr lang="hu-HU" dirty="0"/>
              <a:t>megbízhatóság és folyamvezérlés</a:t>
            </a:r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Keret küldése két közös médiumra kötött eszköz között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Fizikai címzés</a:t>
            </a:r>
            <a:r>
              <a:rPr lang="en-US" dirty="0"/>
              <a:t> (</a:t>
            </a:r>
            <a:r>
              <a:rPr lang="hu-HU" dirty="0"/>
              <a:t>pl.</a:t>
            </a:r>
            <a:r>
              <a:rPr lang="en-US" dirty="0"/>
              <a:t> MAC address</a:t>
            </a:r>
            <a:r>
              <a:rPr lang="hu-HU" dirty="0"/>
              <a:t>, IB </a:t>
            </a:r>
            <a:r>
              <a:rPr lang="hu-HU" dirty="0" err="1"/>
              <a:t>address</a:t>
            </a:r>
            <a:r>
              <a:rPr lang="en-US" dirty="0"/>
              <a:t>)</a:t>
            </a:r>
          </a:p>
          <a:p>
            <a:r>
              <a:rPr lang="hu-HU" dirty="0"/>
              <a:t>Példák</a:t>
            </a:r>
            <a:r>
              <a:rPr lang="en-US" dirty="0"/>
              <a:t>: Ethernet,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hu-HU" dirty="0" err="1"/>
              <a:t>InfiniBand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 blokkok</a:t>
            </a:r>
            <a:r>
              <a:rPr lang="en-US" dirty="0"/>
              <a:t> (</a:t>
            </a:r>
            <a:r>
              <a:rPr lang="hu-HU" dirty="0">
                <a:solidFill>
                  <a:schemeClr val="accent1"/>
                </a:solidFill>
              </a:rPr>
              <a:t>keretek/f</a:t>
            </a:r>
            <a:r>
              <a:rPr lang="en-US" dirty="0" err="1">
                <a:solidFill>
                  <a:schemeClr val="accent1"/>
                </a:solidFill>
              </a:rPr>
              <a:t>rames</a:t>
            </a:r>
            <a:r>
              <a:rPr lang="en-US" dirty="0"/>
              <a:t>) </a:t>
            </a:r>
            <a:r>
              <a:rPr lang="hu-HU" dirty="0"/>
              <a:t>küldése eszközök között</a:t>
            </a:r>
            <a:endParaRPr lang="en-US" dirty="0"/>
          </a:p>
          <a:p>
            <a:pPr lvl="1"/>
            <a:r>
              <a:rPr lang="hu-HU" dirty="0"/>
              <a:t>A fizikai közeghez való hozzáférés szabályozása</a:t>
            </a:r>
            <a:endParaRPr lang="en-US" dirty="0"/>
          </a:p>
          <a:p>
            <a:r>
              <a:rPr lang="hu-HU" dirty="0"/>
              <a:t>Legfőbb 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Hogyan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keretezzük</a:t>
            </a:r>
            <a:r>
              <a:rPr lang="hu-HU" dirty="0"/>
              <a:t> az adatokat?</a:t>
            </a:r>
            <a:endParaRPr lang="en-US" dirty="0"/>
          </a:p>
          <a:p>
            <a:pPr lvl="1"/>
            <a:r>
              <a:rPr lang="hu-HU" dirty="0"/>
              <a:t>Hogyan ismerjük fel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hibát</a:t>
            </a:r>
            <a:r>
              <a:rPr lang="hu-HU" dirty="0"/>
              <a:t>?</a:t>
            </a:r>
            <a:endParaRPr lang="en-US" dirty="0"/>
          </a:p>
          <a:p>
            <a:pPr lvl="1"/>
            <a:r>
              <a:rPr lang="hu-HU" dirty="0"/>
              <a:t>Hogyan vezéreljük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közeghozzáférést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hu-HU" dirty="0"/>
              <a:t>Hogyan oldjuk fel vagy előzzük meg az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ütközés</a:t>
            </a:r>
            <a:r>
              <a:rPr lang="hu-HU" dirty="0"/>
              <a:t>i helyzeteket?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Forgalomszabályozás</a:t>
            </a:r>
            <a:endParaRPr lang="en-US" sz="40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Forgalomszabályozás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gyors adó lassú vevő problémája (</a:t>
            </a:r>
            <a:r>
              <a:rPr lang="hu-HU" sz="2400" i="1" dirty="0"/>
              <a:t>elárasztás</a:t>
            </a:r>
            <a:r>
              <a:rPr lang="hu-HU" sz="2400" dirty="0"/>
              <a:t>)</a:t>
            </a:r>
          </a:p>
          <a:p>
            <a:r>
              <a:rPr lang="hu-HU" sz="2400" dirty="0"/>
              <a:t>még hibamentes átvitel esetén se lesz képes a vevő kezelni a bejövő kereteket</a:t>
            </a:r>
          </a:p>
          <a:p>
            <a:pPr marL="0" indent="0">
              <a:buNone/>
            </a:pPr>
            <a:r>
              <a:rPr lang="hu-HU" sz="2400" b="1" dirty="0"/>
              <a:t>Megoldási lehetőségek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/>
              <a:t>visszacsatolás alapú forgalomszabályozás (avagy angolul </a:t>
            </a:r>
            <a:r>
              <a:rPr lang="hu-HU" i="1" dirty="0" err="1"/>
              <a:t>feedback-based</a:t>
            </a:r>
            <a:r>
              <a:rPr lang="hu-HU" i="1" dirty="0"/>
              <a:t> flow </a:t>
            </a:r>
            <a:r>
              <a:rPr lang="hu-HU" i="1" dirty="0" err="1"/>
              <a:t>control</a:t>
            </a:r>
            <a:r>
              <a:rPr lang="hu-HU" dirty="0"/>
              <a:t>)</a:t>
            </a:r>
          </a:p>
          <a:p>
            <a:pPr marL="932688" lvl="2" indent="-457200"/>
            <a:r>
              <a:rPr lang="hu-HU" sz="2200" dirty="0"/>
              <a:t>engedélyezés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/>
              <a:t>Sebesség alapú forgalomszabályozás (avagy angolul </a:t>
            </a:r>
            <a:r>
              <a:rPr lang="hu-HU" i="1" dirty="0" err="1"/>
              <a:t>rate-based</a:t>
            </a:r>
            <a:r>
              <a:rPr lang="hu-HU" i="1" dirty="0"/>
              <a:t> flow </a:t>
            </a:r>
            <a:r>
              <a:rPr lang="hu-HU" i="1" dirty="0" err="1"/>
              <a:t>control</a:t>
            </a:r>
            <a:r>
              <a:rPr lang="hu-HU" dirty="0"/>
              <a:t>)</a:t>
            </a:r>
          </a:p>
          <a:p>
            <a:pPr marL="932688" lvl="2" indent="-457200"/>
            <a:r>
              <a:rPr lang="hu-HU" dirty="0"/>
              <a:t>protokollba integrált sebességkorlát</a:t>
            </a:r>
          </a:p>
          <a:p>
            <a:pPr marL="932688" lvl="2" indent="-457200"/>
            <a:r>
              <a:rPr lang="hu-HU" dirty="0"/>
              <a:t>az adatkapcsolati réteg nem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7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Elemi adatkapcsolati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7094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dirty="0"/>
              <a:t>Feltevések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 fizikai, az adatkapcsolati és a hálózati réteg független folyamatok, amelyek üzeneteken keresztül kommunikálnak egymással.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Az </a:t>
            </a:r>
            <a:r>
              <a:rPr lang="hu-HU" sz="1800" i="1" dirty="0"/>
              <a:t>A </a:t>
            </a:r>
            <a:r>
              <a:rPr lang="hu-HU" sz="1800" dirty="0"/>
              <a:t>gép megbízható, összeköttetés alapú szolgálat alkalmazásával akar a </a:t>
            </a:r>
            <a:r>
              <a:rPr lang="hu-HU" sz="1800" i="1" dirty="0"/>
              <a:t>B </a:t>
            </a:r>
            <a:r>
              <a:rPr lang="hu-HU" sz="1800" dirty="0"/>
              <a:t>gépnek egy hosszú adatfolyamot küldeni. (Adatok előállítására sosem kell várnia A gépnek.)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 gépek nem fagynak le.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Adatkapcsolati fejrészben vezérlési információk; adatkapcsolati lábrészben ellenőrző összeg</a:t>
            </a:r>
          </a:p>
          <a:p>
            <a:pPr marL="0" indent="0">
              <a:buNone/>
            </a:pPr>
            <a:r>
              <a:rPr lang="hu-HU" sz="1800" b="1" dirty="0"/>
              <a:t>Kommunikációs fajták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szimplex kommunikáció </a:t>
            </a:r>
            <a:r>
              <a:rPr lang="hu-HU" sz="1800" dirty="0"/>
              <a:t>– a kommunikáció pusztán egy irányba lehetséges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fél-duplex kommunikáció – </a:t>
            </a:r>
            <a:r>
              <a:rPr lang="hu-HU" sz="1800" dirty="0"/>
              <a:t>mindkét irányba folyhat kommunikáció, de egyszerre csak egy irány lehet aktív.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duplex kommunikáció</a:t>
            </a:r>
            <a:r>
              <a:rPr lang="hu-HU" sz="1800" dirty="0"/>
              <a:t> – mindkét irányba folyhat kommunikáció szimultán módon</a:t>
            </a:r>
          </a:p>
        </p:txBody>
      </p:sp>
    </p:spTree>
    <p:extLst>
      <p:ext uri="{BB962C8B-B14F-4D97-AF65-F5344CB8AC3E}">
        <p14:creationId xmlns:p14="http://schemas.microsoft.com/office/powerpoint/2010/main" val="389659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Korlátozás nélküli szimplex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/>
              <a:t>a legegyszerűbb protokoll („utópia”)</a:t>
            </a:r>
          </a:p>
          <a:p>
            <a:pPr marL="0" indent="0">
              <a:buNone/>
            </a:pPr>
            <a:r>
              <a:rPr lang="hu-HU" sz="2000" b="1" dirty="0"/>
              <a:t>A környezet</a:t>
            </a:r>
          </a:p>
          <a:p>
            <a:pPr lvl="1"/>
            <a:r>
              <a:rPr lang="hu-HU" sz="2000" dirty="0"/>
              <a:t>mind az adó, mind a vevő hálózati rétegei mindig készen állnak;</a:t>
            </a:r>
          </a:p>
          <a:p>
            <a:pPr lvl="1"/>
            <a:r>
              <a:rPr lang="hu-HU" sz="2000" dirty="0"/>
              <a:t>a feldolgozási időktől eltekintünk;</a:t>
            </a:r>
          </a:p>
          <a:p>
            <a:pPr lvl="1"/>
            <a:r>
              <a:rPr lang="hu-HU" sz="2000" dirty="0"/>
              <a:t>végtelen puffer-területet feltételezünk;</a:t>
            </a:r>
          </a:p>
          <a:p>
            <a:pPr lvl="1"/>
            <a:r>
              <a:rPr lang="hu-HU" sz="2000" dirty="0"/>
              <a:t>Az adatkapcsolati rétegek közötti kommunikációs csatorna sosem rontja vagy veszíti el a kereteket;</a:t>
            </a:r>
          </a:p>
          <a:p>
            <a:pPr marL="0" indent="0">
              <a:buNone/>
            </a:pPr>
            <a:r>
              <a:rPr lang="hu-HU" sz="2000" b="1" dirty="0"/>
              <a:t>A protokoll</a:t>
            </a:r>
            <a:r>
              <a:rPr lang="hu-HU" sz="2000" dirty="0"/>
              <a:t> </a:t>
            </a:r>
          </a:p>
          <a:p>
            <a:pPr lvl="1"/>
            <a:r>
              <a:rPr lang="hu-HU" sz="2000" dirty="0"/>
              <a:t>résztvevők: </a:t>
            </a:r>
            <a:r>
              <a:rPr lang="hu-HU" sz="2000" i="1" dirty="0"/>
              <a:t>küldő</a:t>
            </a:r>
            <a:r>
              <a:rPr lang="hu-HU" sz="2000" dirty="0"/>
              <a:t> és </a:t>
            </a:r>
            <a:r>
              <a:rPr lang="hu-HU" sz="2000" i="1" dirty="0"/>
              <a:t>vevő;</a:t>
            </a:r>
          </a:p>
          <a:p>
            <a:pPr lvl="1"/>
            <a:r>
              <a:rPr lang="hu-HU" sz="2000" dirty="0"/>
              <a:t>nincs sem sorszámozás, sem nyugta;</a:t>
            </a:r>
          </a:p>
          <a:p>
            <a:pPr lvl="1"/>
            <a:r>
              <a:rPr lang="hu-HU" sz="2000" dirty="0"/>
              <a:t>küldő végtelen ciklusban küldi kifele a kereteket folyamatosan;</a:t>
            </a:r>
          </a:p>
          <a:p>
            <a:pPr lvl="1"/>
            <a:r>
              <a:rPr lang="hu-HU" sz="2000" dirty="0"/>
              <a:t>a vevő kezdetben várakozik az első keret megérkezésére, keret érkezésekor a hardver puffer tartalmát változóba teszi és az adatrészt továbbküldi a hálózati rétegnek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19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F9609C-AAFB-4F66-A49D-9C9401F82418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Átvitel hiba nélkül és hibával</a:t>
            </a:r>
            <a:endParaRPr lang="en-US" altLang="en-US" dirty="0"/>
          </a:p>
        </p:txBody>
      </p:sp>
      <p:pic>
        <p:nvPicPr>
          <p:cNvPr id="2355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>
            <a:fillRect/>
          </a:stretch>
        </p:blipFill>
        <p:spPr bwMode="auto">
          <a:xfrm>
            <a:off x="1524000" y="1354138"/>
            <a:ext cx="6172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70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 a paritás bit használata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r>
              <a:rPr lang="hu-HU" sz="2200" dirty="0"/>
              <a:t>a paritásbitet úgy választjuk meg, hogy a kódszóban levő 1-ek száma páros (vagy páratlan) </a:t>
            </a:r>
          </a:p>
          <a:p>
            <a:pPr lvl="1"/>
            <a:r>
              <a:rPr lang="hu-HU" sz="2200" b="1" dirty="0" err="1"/>
              <a:t>Odd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páratlan, akkor 0 befűzése; egyébként 1-es befűzése </a:t>
            </a:r>
          </a:p>
          <a:p>
            <a:pPr lvl="1"/>
            <a:r>
              <a:rPr lang="hu-HU" sz="2200" b="1" dirty="0" err="1"/>
              <a:t>Even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páros, akkor 0 befűzése; egyébként 1-es befűzése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300" y="4792135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4792135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/>
              <a:t>Üzenet</a:t>
            </a:r>
            <a:endParaRPr lang="en-US" sz="2200" b="1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6671130" y="4641171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422803"/>
            <a:ext cx="285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Odd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671130" y="5514178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1" y="5309458"/>
            <a:ext cx="289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Even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10" name="Right Arrow 9"/>
          <p:cNvSpPr/>
          <p:nvPr/>
        </p:nvSpPr>
        <p:spPr>
          <a:xfrm>
            <a:off x="3365174" y="4496601"/>
            <a:ext cx="1378276" cy="105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3365174" y="4712297"/>
            <a:ext cx="9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 darab 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1-es bit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Szimplex </a:t>
            </a:r>
            <a:r>
              <a:rPr lang="hu-HU" dirty="0" err="1"/>
              <a:t>megáll-és-vár</a:t>
            </a:r>
            <a:r>
              <a:rPr lang="hu-HU" dirty="0"/>
              <a:t> protokoll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stop-and-wait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A környezet</a:t>
                </a:r>
              </a:p>
              <a:p>
                <a:pPr lvl="1"/>
                <a:r>
                  <a:rPr lang="hu-HU" sz="2000" dirty="0"/>
                  <a:t>mind az adó, mind a vevő hálózati rétegei mindig készen állnak;</a:t>
                </a:r>
              </a:p>
              <a:p>
                <a:pPr lvl="1"/>
                <a:r>
                  <a:rPr lang="hu-HU" sz="2000" dirty="0"/>
                  <a:t>A vevőnek </a:t>
                </a:r>
                <a14:m>
                  <m:oMath xmlns:m="http://schemas.openxmlformats.org/officeDocument/2006/math">
                    <m:r>
                      <a:rPr lang="hu-H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2000" dirty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2000" dirty="0"/>
                  <a:t>Az adatkapcsolati rétegek közötti kommunikációs csatorna sosem rontja vagy veszíti el a kereteket;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A protokoll</a:t>
                </a:r>
                <a:r>
                  <a:rPr lang="hu-HU" sz="2000" dirty="0"/>
                  <a:t> </a:t>
                </a:r>
              </a:p>
              <a:p>
                <a:pPr lvl="1"/>
                <a:r>
                  <a:rPr lang="hu-HU" sz="2000" dirty="0"/>
                  <a:t>résztvevők: </a:t>
                </a:r>
                <a:r>
                  <a:rPr lang="hu-HU" sz="2000" i="1" dirty="0"/>
                  <a:t>küldő</a:t>
                </a:r>
                <a:r>
                  <a:rPr lang="hu-HU" sz="2000" dirty="0"/>
                  <a:t> és </a:t>
                </a:r>
                <a:r>
                  <a:rPr lang="hu-HU" sz="2000" i="1" dirty="0"/>
                  <a:t>vevő;</a:t>
                </a:r>
              </a:p>
              <a:p>
                <a:pPr lvl="1"/>
                <a:r>
                  <a:rPr lang="hu-HU" sz="2000" dirty="0"/>
                  <a:t>küldő egyesével küldi kereteket és addig nem küld újat, még nem kap nyugtát a vevőtől;</a:t>
                </a:r>
              </a:p>
              <a:p>
                <a:pPr lvl="1"/>
                <a:r>
                  <a:rPr lang="hu-HU" sz="2000" dirty="0"/>
                  <a:t>a vevő kezdetben várakozik az első keret megérkezésére, keret érkezésekor a hardver puffer tartalmát változóba teszi és az adatrészt továbbküldi a hálózati rétegnek, végül nyugtázza a keretet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Következmény</a:t>
                </a:r>
                <a:r>
                  <a:rPr lang="hu-HU" sz="2000" dirty="0"/>
                  <a:t>: fél-duplex csatorna kell.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Szimplex protokoll zajos csatornához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A környezet</a:t>
                </a:r>
              </a:p>
              <a:p>
                <a:pPr lvl="1"/>
                <a:r>
                  <a:rPr lang="hu-HU" sz="1800" dirty="0"/>
                  <a:t>mind az adó, mind a vevő hálózati rétegei mindig készen állnak;</a:t>
                </a:r>
              </a:p>
              <a:p>
                <a:pPr lvl="1"/>
                <a:r>
                  <a:rPr lang="hu-HU" sz="1800" dirty="0"/>
                  <a:t>A vevőnek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1800" dirty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1800" dirty="0"/>
                  <a:t>Az adatkapcsolati rétegek közötti kommunikációs csatorna hibázhat (keret megsérülése vagy elvesztése);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A protokoll</a:t>
                </a:r>
                <a:r>
                  <a:rPr lang="hu-HU" sz="1800" dirty="0"/>
                  <a:t> </a:t>
                </a:r>
              </a:p>
              <a:p>
                <a:pPr lvl="1"/>
                <a:r>
                  <a:rPr lang="hu-HU" sz="1800" dirty="0"/>
                  <a:t>résztvevők: </a:t>
                </a:r>
                <a:r>
                  <a:rPr lang="hu-HU" sz="1800" i="1" dirty="0"/>
                  <a:t>küldő</a:t>
                </a:r>
                <a:r>
                  <a:rPr lang="hu-HU" sz="1800" dirty="0"/>
                  <a:t> és </a:t>
                </a:r>
                <a:r>
                  <a:rPr lang="hu-HU" sz="1800" i="1" dirty="0"/>
                  <a:t>vevő;</a:t>
                </a:r>
              </a:p>
              <a:p>
                <a:pPr lvl="1"/>
                <a:r>
                  <a:rPr lang="hu-HU" sz="1800" dirty="0"/>
                  <a:t>küldő egyesével küldi kereteket és addig nem küld újat, még nem kap nyugtát a vevőtől egy megadott határidőn belül, ha a határidő lejár, akkor ismételten elküldi az aktuális keretet;</a:t>
                </a:r>
              </a:p>
              <a:p>
                <a:pPr lvl="1"/>
                <a:r>
                  <a:rPr lang="hu-HU" sz="1800" dirty="0"/>
                  <a:t>a vevő kezdetben várakozik az első keret megérkezésére, keret érkezésekor a hardver puffer tartalmát változóba teszi, leellenőrzi a kontroll összeget, </a:t>
                </a:r>
              </a:p>
              <a:p>
                <a:pPr lvl="2"/>
                <a:r>
                  <a:rPr lang="hu-HU" sz="1600" dirty="0"/>
                  <a:t>ha nincs hiba, az adatrészt továbbküldi a hálózati rétegnek, végül nyugtázza a keretet; </a:t>
                </a:r>
              </a:p>
              <a:p>
                <a:pPr lvl="2"/>
                <a:r>
                  <a:rPr lang="hu-HU" sz="1600" dirty="0"/>
                  <a:t>Ha hiba van, akkor eldobja a keretet és nem nyugtáz.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1800" b="1" dirty="0"/>
                  <a:t>Következmény</a:t>
                </a:r>
                <a:r>
                  <a:rPr lang="hu-HU" sz="1800" dirty="0"/>
                  <a:t>: duplikátumok lehetnek.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  <a:blipFill rotWithShape="1">
                <a:blip r:embed="rId2"/>
                <a:stretch>
                  <a:fillRect l="-680" t="-674" r="-680" b="-2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59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A90A3D-8B33-46E3-878E-E8FDC8B3E2E7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22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7" name="矩形 2"/>
          <p:cNvSpPr>
            <a:spLocks noGrp="1" noChangeArrowheads="1"/>
          </p:cNvSpPr>
          <p:nvPr>
            <p:ph type="title"/>
          </p:nvPr>
        </p:nvSpPr>
        <p:spPr>
          <a:xfrm>
            <a:off x="285750" y="131763"/>
            <a:ext cx="4906888" cy="1143000"/>
          </a:xfrm>
        </p:spPr>
        <p:txBody>
          <a:bodyPr>
            <a:normAutofit/>
          </a:bodyPr>
          <a:lstStyle/>
          <a:p>
            <a:r>
              <a:rPr lang="hu-HU" altLang="en-US" dirty="0" err="1"/>
              <a:t>Megáll-és-vár</a:t>
            </a:r>
            <a:r>
              <a:rPr lang="en-US" altLang="en-US" dirty="0"/>
              <a:t> </a:t>
            </a:r>
          </a:p>
        </p:txBody>
      </p:sp>
      <p:sp>
        <p:nvSpPr>
          <p:cNvPr id="36869" name="文本框 5"/>
          <p:cNvSpPr txBox="1">
            <a:spLocks noChangeArrowheads="1"/>
          </p:cNvSpPr>
          <p:nvPr/>
        </p:nvSpPr>
        <p:spPr bwMode="auto">
          <a:xfrm>
            <a:off x="533400" y="2362200"/>
            <a:ext cx="4191000" cy="323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zh-CN" dirty="0">
                <a:latin typeface="Tahoma" pitchFamily="34" charset="0"/>
                <a:ea typeface="宋体" pitchFamily="2" charset="-122"/>
              </a:rPr>
              <a:t>Egyszerű de nem hatékony nagy távolságok és nagy sebességű hálózat esetén.</a:t>
            </a:r>
          </a:p>
          <a:p>
            <a:pPr>
              <a:spcBef>
                <a:spcPct val="50000"/>
              </a:spcBef>
            </a:pPr>
            <a:endParaRPr lang="hu-HU" altLang="zh-CN" dirty="0">
              <a:latin typeface="Tahoma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hu-HU" altLang="zh-CN" dirty="0">
              <a:latin typeface="Tahoma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hu-HU" altLang="zh-CN" dirty="0">
                <a:latin typeface="Tahoma" pitchFamily="34" charset="0"/>
                <a:ea typeface="宋体" pitchFamily="2" charset="-122"/>
              </a:rPr>
              <a:t>Küldhetnénk egymás után folyamatosan???</a:t>
            </a:r>
            <a:endParaRPr lang="en-US" altLang="zh-CN" dirty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46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is a probléma?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62388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69709"/>
            <a:ext cx="2781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6480" y="18134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Általában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3933413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Csomagvesztés esetén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430702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ACK vesztés esetén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92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648CBA-36A1-4E1D-A8D9-8DE49EAE3F8E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24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Csatorna kihasználtság</a:t>
            </a:r>
            <a:endParaRPr lang="en-US" altLang="en-US" dirty="0"/>
          </a:p>
        </p:txBody>
      </p:sp>
      <p:pic>
        <p:nvPicPr>
          <p:cNvPr id="266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b="11693"/>
          <a:stretch>
            <a:fillRect/>
          </a:stretch>
        </p:blipFill>
        <p:spPr bwMode="auto">
          <a:xfrm>
            <a:off x="670706" y="1614486"/>
            <a:ext cx="7830359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20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Alternáló-bit protokoll (ABP)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</p:spPr>
            <p:txBody>
              <a:bodyPr>
                <a:noAutofit/>
              </a:bodyPr>
              <a:lstStyle/>
              <a:p>
                <a:r>
                  <a:rPr lang="hu-HU" sz="1600" b="1" dirty="0"/>
                  <a:t>Megoldás: </a:t>
                </a:r>
                <a:r>
                  <a:rPr lang="hu-HU" sz="1600" dirty="0"/>
                  <a:t>sorszámok használata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600" dirty="0"/>
                  <a:t>Mennyi sorszámra lesz szükség?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sz="1600" dirty="0"/>
                  <a:t> elegendő</a:t>
                </a:r>
              </a:p>
              <a:p>
                <a:pPr marL="0" indent="0">
                  <a:buNone/>
                </a:pPr>
                <a:r>
                  <a:rPr lang="hu-HU" sz="1600" b="1" dirty="0"/>
                  <a:t>A protokoll (</a:t>
                </a:r>
                <a:r>
                  <a:rPr lang="hu-HU" sz="1600" b="1" i="1" dirty="0"/>
                  <a:t>ARQ</a:t>
                </a:r>
                <a:r>
                  <a:rPr lang="hu-HU" sz="1600" b="1" dirty="0"/>
                  <a:t>) – Alternáló-bit protokoll</a:t>
                </a:r>
              </a:p>
              <a:p>
                <a:r>
                  <a:rPr lang="hu-HU" sz="1600" dirty="0"/>
                  <a:t>résztvevők: </a:t>
                </a:r>
                <a:r>
                  <a:rPr lang="hu-HU" sz="1600" i="1" dirty="0"/>
                  <a:t>küldő</a:t>
                </a:r>
                <a:r>
                  <a:rPr lang="hu-HU" sz="1600" dirty="0"/>
                  <a:t> és </a:t>
                </a:r>
                <a:r>
                  <a:rPr lang="hu-HU" sz="1600" i="1" dirty="0"/>
                  <a:t>vevő;</a:t>
                </a:r>
              </a:p>
              <a:p>
                <a:r>
                  <a:rPr lang="hu-HU" sz="1600" dirty="0"/>
                  <a:t>küldő egyesével küldi a sorszámmal ellátott kereteket (kezdetben 0-s sorszámmal) és addig nem küld újat, még nem kap nyugtát a vevőtől egy megadott határidőn belül:</a:t>
                </a:r>
              </a:p>
              <a:p>
                <a:pPr lvl="1"/>
                <a:r>
                  <a:rPr lang="hu-HU" sz="1600" dirty="0"/>
                  <a:t>ha a nyugta megérkezik a határidőn belül, akkor lépteti a sorszámot </a:t>
                </a:r>
                <a:r>
                  <a:rPr lang="hu-HU" sz="1600" i="1" dirty="0" err="1"/>
                  <a:t>mod</a:t>
                </a:r>
                <a:r>
                  <a:rPr lang="hu-HU" sz="1600" i="1" dirty="0"/>
                  <a:t> 2</a:t>
                </a:r>
                <a:r>
                  <a:rPr lang="hu-HU" sz="1600" dirty="0"/>
                  <a:t> és küldi a következő sorszámmal ellátott keretet;</a:t>
                </a:r>
              </a:p>
              <a:p>
                <a:pPr lvl="1"/>
                <a:r>
                  <a:rPr lang="hu-HU" sz="1600" dirty="0"/>
                  <a:t>ha a határidő lejár, akkor ismételten elküldi az aktuális sorsszámmal ellátott keretet;</a:t>
                </a:r>
              </a:p>
              <a:p>
                <a:r>
                  <a:rPr lang="hu-HU" sz="1600" dirty="0"/>
                  <a:t>a vevő kezdetben várakozik az első keret megérkezésére 0-s sorszámmal, keret érkezésekor a hardver puffer tartalmát változóba teszi, leellenőrzi a kontroll összeget és a sorszámot</a:t>
                </a:r>
              </a:p>
              <a:p>
                <a:pPr lvl="1"/>
                <a:r>
                  <a:rPr lang="hu-HU" sz="1600" dirty="0"/>
                  <a:t>ha nincs hiba, az adatrészt továbbküldi a hálózati rétegnek, végül nyugtázza a keretet és lépteti a sorszámát </a:t>
                </a:r>
                <a:r>
                  <a:rPr lang="hu-HU" sz="1600" i="1" dirty="0" err="1"/>
                  <a:t>mod</a:t>
                </a:r>
                <a:r>
                  <a:rPr lang="hu-HU" sz="1600" i="1" dirty="0"/>
                  <a:t> 2</a:t>
                </a:r>
                <a:r>
                  <a:rPr lang="hu-HU" sz="1600" dirty="0"/>
                  <a:t>;</a:t>
                </a:r>
              </a:p>
              <a:p>
                <a:pPr lvl="1"/>
                <a:r>
                  <a:rPr lang="hu-HU" sz="1600" dirty="0"/>
                  <a:t>ha hiba van, akkor eldobja a keretet és nem nyugtáz.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  <a:blipFill rotWithShape="1">
                <a:blip r:embed="rId2"/>
                <a:stretch>
                  <a:fillRect l="-404" t="-409" r="-565" b="-5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69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图片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"/>
          <a:stretch>
            <a:fillRect/>
          </a:stretch>
        </p:blipFill>
        <p:spPr bwMode="auto">
          <a:xfrm>
            <a:off x="3277276" y="1600200"/>
            <a:ext cx="258944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95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– </a:t>
            </a:r>
            <a:r>
              <a:rPr lang="hu-HU" dirty="0"/>
              <a:t>Csatorna kihasználtság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Kihasználtság (</a:t>
            </a:r>
            <a:r>
              <a:rPr lang="el-GR" dirty="0"/>
              <a:t>η</a:t>
            </a:r>
            <a:r>
              <a:rPr lang="hu-HU" dirty="0"/>
              <a:t>) a következő két elem aránya</a:t>
            </a:r>
          </a:p>
          <a:p>
            <a:pPr lvl="1"/>
            <a:r>
              <a:rPr lang="hu-HU" dirty="0"/>
              <a:t>A csomag elküldéséhez szükséges idő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Az idő, ami a következő keret küldéséig eltelik</a:t>
            </a:r>
          </a:p>
          <a:p>
            <a:pPr lvl="2"/>
            <a:r>
              <a:rPr lang="hu-HU" dirty="0"/>
              <a:t>Az ábrán: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r>
              <a:rPr lang="hu-HU" dirty="0"/>
              <a:t>ABP esetén:</a:t>
            </a:r>
          </a:p>
          <a:p>
            <a:pPr lvl="1"/>
            <a:r>
              <a:rPr lang="el-GR" dirty="0"/>
              <a:t>η</a:t>
            </a:r>
            <a:r>
              <a:rPr lang="hu-HU" dirty="0"/>
              <a:t> = 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/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Nagy </a:t>
            </a:r>
            <a:r>
              <a:rPr lang="hu-HU" dirty="0" err="1"/>
              <a:t>propagációs</a:t>
            </a:r>
            <a:r>
              <a:rPr lang="hu-HU" dirty="0"/>
              <a:t> idő esetén az ABP nem hatékony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94605"/>
            <a:ext cx="2784896" cy="45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8074920" y="3361253"/>
            <a:ext cx="170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0161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javítsunk a hatékonyságon?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/>
              <a:t>A küldők egymás után küldik a kereteket</a:t>
            </a:r>
          </a:p>
          <a:p>
            <a:pPr lvl="1"/>
            <a:r>
              <a:rPr lang="hu-HU" dirty="0"/>
              <a:t>Több keretet is kiküldünk, nyugta megvárása nélkül.</a:t>
            </a:r>
          </a:p>
          <a:p>
            <a:pPr lvl="1"/>
            <a:r>
              <a:rPr lang="hu-HU" dirty="0" err="1"/>
              <a:t>Pipeline</a:t>
            </a:r>
            <a:r>
              <a:rPr lang="hu-HU" dirty="0"/>
              <a:t> technika</a:t>
            </a:r>
          </a:p>
          <a:p>
            <a:endParaRPr lang="hu-HU" dirty="0"/>
          </a:p>
          <a:p>
            <a:r>
              <a:rPr lang="hu-HU" dirty="0"/>
              <a:t>ABP kiterjesztése</a:t>
            </a:r>
          </a:p>
          <a:p>
            <a:pPr lvl="1"/>
            <a:r>
              <a:rPr lang="hu-HU" dirty="0"/>
              <a:t>Sorszámok bevezetésével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642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Alapok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Egy adott időpontban egyszerre több keret is átviteli állapotban lehet.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 keretnek megfelelő méretű puffert allokál.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küldőnek legfeljebb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, azaz ablak méretnyi, nyugtázatlan keretet küldése engedélyezett.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sorozatbeli pozíciója adja a keret címkéjét. (</a:t>
                </a:r>
                <a:r>
                  <a:rPr lang="hu-HU" sz="1800" i="1" dirty="0"/>
                  <a:t>sorozatszám</a:t>
                </a:r>
                <a:r>
                  <a:rPr lang="hu-HU" sz="18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Alapok (Fogadó)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nyugtázója tartalmazza a következőnek várt keret sorozatszámát.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1800" i="1" dirty="0"/>
                  <a:t>kumulatív nyugta</a:t>
                </a:r>
                <a:r>
                  <a:rPr lang="hu-HU" sz="1800" dirty="0"/>
                  <a:t> – Olyan nyugta, amely több keretet nyugtáz egyszerre. Például, ha a 2,3 és 4 kereteket is fogadnánk, akkor a nyugtát 5 sorszám tartalommal küldenénk, amely nyugtázza mind a három keretet.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hibás kereteket el kell dobni.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nem megengedett sorozatszámmal érkező kereteket el kell dobni.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1307" b="-9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5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2/4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dirty="0"/>
              <a:t>Egy paritást használó módszer (</a:t>
            </a:r>
            <a:r>
              <a:rPr lang="hu-HU" sz="2200" i="1" dirty="0"/>
              <a:t>Hamming</a:t>
            </a:r>
            <a:r>
              <a:rPr lang="hu-HU" sz="2200" b="1" dirty="0"/>
              <a:t>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kódszó bitjeit számozzuk meg 1-gyel kezdődően;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2 egészhatvány sorszámú pozíciói lesznek az ellenőrző bitek, azaz 1,2,4,8,16,…;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maradék helyeket az üzenet bitjeivel töltjük fel;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mindegyik ellenőrző bit a bitek valamilyen csoportjának a paritását állítja be párosra (vagy páratlanra)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egy bit számos paritásszámítási csoportba tartozhat:</a:t>
            </a:r>
          </a:p>
          <a:p>
            <a:pPr lvl="1">
              <a:spcBef>
                <a:spcPts val="0"/>
              </a:spcBef>
            </a:pPr>
            <a:r>
              <a:rPr lang="hu-HU" sz="2200" i="1" dirty="0"/>
              <a:t>k</a:t>
            </a:r>
            <a:r>
              <a:rPr lang="hu-HU" sz="2200" dirty="0"/>
              <a:t> pozíciót írjuk fel kettő hatványok összegeként, a felbontásban szereplő ellenőrző pozíciók ellenőrzik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pozíciót</a:t>
            </a:r>
          </a:p>
          <a:p>
            <a:pPr lvl="1"/>
            <a:r>
              <a:rPr lang="hu-HU" sz="2200" dirty="0"/>
              <a:t>Példa: </a:t>
            </a:r>
            <a:r>
              <a:rPr lang="hu-HU" sz="2200" b="1" i="1" dirty="0"/>
              <a:t>k=13</a:t>
            </a:r>
            <a:r>
              <a:rPr lang="hu-HU" sz="2200" dirty="0"/>
              <a:t>-ra </a:t>
            </a:r>
            <a:r>
              <a:rPr lang="hu-HU" sz="2200" b="1" i="1" dirty="0"/>
              <a:t>k=1+4+8</a:t>
            </a:r>
            <a:r>
              <a:rPr lang="hu-HU" sz="2200" dirty="0"/>
              <a:t>, azaz az első, a negyedik illetve a nyolcadik ellenőrző bit fogja ellenőrizni</a:t>
            </a:r>
          </a:p>
        </p:txBody>
      </p:sp>
    </p:spTree>
    <p:extLst>
      <p:ext uri="{BB962C8B-B14F-4D97-AF65-F5344CB8AC3E}">
        <p14:creationId xmlns:p14="http://schemas.microsoft.com/office/powerpoint/2010/main" val="2213313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BDCEB-98A5-4E8B-82F6-425ECB16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 ablak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AD3ECB7-92B1-4E43-A397-2B115E9C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D95490-CCA1-42CC-B57A-14BE6C90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" y="1767548"/>
            <a:ext cx="7560688" cy="47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6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3-bites csúszó-ablak protokollra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8587" y="239493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5395" y="23285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987" y="2337820"/>
            <a:ext cx="917042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411" y="323575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30" y="3194406"/>
            <a:ext cx="503199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411" y="41327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8943" y="4075616"/>
            <a:ext cx="86974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411" y="50139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02147" y="4956826"/>
            <a:ext cx="370828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075" y="595225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522" y="5895147"/>
            <a:ext cx="89488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0284" y="31802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42893" y="3151671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5395" y="5028718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8123" y="4989910"/>
            <a:ext cx="502130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0284" y="5894335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84520" y="5865780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88511" y="2394931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1683" y="256398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1683" y="273303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30229" y="24238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0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9988" y="27411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1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4906" y="30225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2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01683" y="3539517"/>
            <a:ext cx="2289704" cy="4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96581" y="36234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878998" y="4127727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92171" y="429677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2171" y="446582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20717" y="41566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0475" y="44739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4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95394" y="47553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5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3596" y="4650492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2771" y="50547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6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51" idx="3"/>
          </p:cNvCxnSpPr>
          <p:nvPr/>
        </p:nvCxnSpPr>
        <p:spPr>
          <a:xfrm flipH="1">
            <a:off x="2978866" y="5398051"/>
            <a:ext cx="2203010" cy="70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29918" y="561279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7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411" y="1695688"/>
            <a:ext cx="20352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Küldő oldal</a:t>
            </a:r>
            <a:endParaRPr lang="en-US" b="1" cap="small" dirty="0"/>
          </a:p>
        </p:txBody>
      </p:sp>
      <p:sp>
        <p:nvSpPr>
          <p:cNvPr id="86" name="TextBox 85"/>
          <p:cNvSpPr txBox="1"/>
          <p:nvPr/>
        </p:nvSpPr>
        <p:spPr>
          <a:xfrm>
            <a:off x="5295394" y="1685036"/>
            <a:ext cx="2073839" cy="379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Fogadó</a:t>
            </a:r>
            <a:endParaRPr lang="en-US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2900335" y="1695688"/>
            <a:ext cx="23042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i="1" cap="small" dirty="0"/>
              <a:t>Közös csatorna</a:t>
            </a:r>
            <a:endParaRPr lang="en-US" i="1" cap="small" dirty="0"/>
          </a:p>
        </p:txBody>
      </p:sp>
      <p:sp>
        <p:nvSpPr>
          <p:cNvPr id="41" name="Rectangle 53"/>
          <p:cNvSpPr/>
          <p:nvPr/>
        </p:nvSpPr>
        <p:spPr>
          <a:xfrm>
            <a:off x="5398751" y="2264452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2/</a:t>
            </a:r>
            <a:r>
              <a:rPr lang="hu-HU" dirty="0" err="1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 nyilvántartja a küldhető sorozatszámok halmazát. (</a:t>
                </a:r>
                <a:r>
                  <a:rPr lang="hu-HU" sz="1800" i="1" dirty="0"/>
                  <a:t>adási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nyilvántartja a fogadható sorozatszámok halmazát. (</a:t>
                </a:r>
                <a:r>
                  <a:rPr lang="hu-HU" sz="1800" i="1" dirty="0"/>
                  <a:t>vételi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sorozatszámok halmaza minden esetben véges.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sz="1800" dirty="0"/>
                  <a:t> bites mező esetén: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sSup>
                          <m:sSup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hu-HU" sz="1800" dirty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adási ablak minden küldéssel szűkül, illetve nő egy nyugta érkezésével.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b="1" cap="smal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Jellemzők (gyakorlati alkalmazás esetén)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gyakorlatban kétirányú adatfolyamot kell kezelni (</a:t>
                </a:r>
                <a:r>
                  <a:rPr lang="hu-HU" sz="1800" i="1" dirty="0"/>
                  <a:t>duplex csatorna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két különböző szimplex csatorna használata (</a:t>
                </a:r>
                <a:r>
                  <a:rPr lang="hu-HU" sz="1800" i="1" dirty="0"/>
                  <a:t>két áramkör használata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egy csatorna használata (</a:t>
                </a:r>
                <a:r>
                  <a:rPr lang="hu-HU" sz="1800" i="1" dirty="0"/>
                  <a:t>egy áramkör használata</a:t>
                </a:r>
                <a:r>
                  <a:rPr lang="hu-HU" sz="1800" dirty="0"/>
                  <a:t>)</a:t>
                </a:r>
              </a:p>
              <a:p>
                <a:pPr marL="1200150" lvl="4" indent="-285750">
                  <a:spcBef>
                    <a:spcPts val="0"/>
                  </a:spcBef>
                </a:pPr>
                <a:r>
                  <a:rPr lang="hu-HU" sz="1800" b="1" dirty="0" err="1"/>
                  <a:t>piggybacking</a:t>
                </a:r>
                <a:r>
                  <a:rPr lang="hu-HU" sz="1800" b="1" dirty="0"/>
                  <a:t> módszer</a:t>
                </a:r>
                <a:r>
                  <a:rPr lang="hu-HU" sz="1800" dirty="0"/>
                  <a:t>– a kimenő nyugtákat késleltetjük, hogy rá tudjuk akasztani a következő kimenő adatkeretre (</a:t>
                </a:r>
                <a:r>
                  <a:rPr lang="hu-HU" sz="1800" i="1" dirty="0" err="1"/>
                  <a:t>ack</a:t>
                </a:r>
                <a:r>
                  <a:rPr lang="hu-HU" sz="1800" dirty="0"/>
                  <a:t> mező használata);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572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8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696379">
            <a:off x="5499942" y="3778955"/>
            <a:ext cx="1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ellenőrzés 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Egybites csúszó-ablak protokoll állapotátmenetei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4565"/>
            <a:ext cx="7749540" cy="11982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Környezet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maximális ablak méret legyen </a:t>
            </a:r>
            <a:r>
              <a:rPr lang="hu-HU" sz="2200" i="1" dirty="0"/>
              <a:t>1.</a:t>
            </a:r>
          </a:p>
          <a:p>
            <a:r>
              <a:rPr lang="hu-HU" sz="2200" i="1" dirty="0"/>
              <a:t>Emlékeztetőül</a:t>
            </a:r>
            <a:r>
              <a:rPr lang="hu-HU" sz="2200" dirty="0"/>
              <a:t>: két irányú adatforgalom lehetséges, azaz szimultán adás lehetséges.</a:t>
            </a:r>
          </a:p>
        </p:txBody>
      </p:sp>
      <p:sp>
        <p:nvSpPr>
          <p:cNvPr id="7" name="Oval 6"/>
          <p:cNvSpPr/>
          <p:nvPr/>
        </p:nvSpPr>
        <p:spPr>
          <a:xfrm>
            <a:off x="1300066" y="4002869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A</a:t>
            </a:r>
            <a:r>
              <a:rPr lang="hu-HU" sz="1400" dirty="0">
                <a:solidFill>
                  <a:schemeClr val="tx1"/>
                </a:solidFill>
              </a:rPr>
              <a:t> elkéri a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rétegtől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9118" y="326055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B</a:t>
            </a:r>
            <a:r>
              <a:rPr lang="hu-HU" sz="1600" dirty="0">
                <a:solidFill>
                  <a:schemeClr val="tx1"/>
                </a:solidFill>
              </a:rPr>
              <a:t> ellenőrzi a küldés helyességét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60215">
            <a:off x="2727549" y="3752143"/>
            <a:ext cx="113024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keretépítés,</a:t>
            </a:r>
          </a:p>
          <a:p>
            <a:pPr algn="ctr"/>
            <a:r>
              <a:rPr lang="hu-HU" sz="1600" dirty="0"/>
              <a:t>küldés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7"/>
            <a:endCxn id="8" idx="2"/>
          </p:cNvCxnSpPr>
          <p:nvPr/>
        </p:nvCxnSpPr>
        <p:spPr>
          <a:xfrm flipV="1">
            <a:off x="2732674" y="3916280"/>
            <a:ext cx="1046444" cy="278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309" y="4014222"/>
            <a:ext cx="1798834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B</a:t>
            </a:r>
            <a:r>
              <a:rPr lang="hu-HU" sz="1400" dirty="0">
                <a:solidFill>
                  <a:schemeClr val="tx1"/>
                </a:solidFill>
              </a:rPr>
              <a:t> átadja az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rétegnek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6"/>
            <a:endCxn id="16" idx="1"/>
          </p:cNvCxnSpPr>
          <p:nvPr/>
        </p:nvCxnSpPr>
        <p:spPr>
          <a:xfrm>
            <a:off x="5457523" y="3916279"/>
            <a:ext cx="1139219" cy="289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79117" y="524159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A </a:t>
            </a:r>
            <a:r>
              <a:rPr lang="hu-HU" sz="1600" dirty="0">
                <a:solidFill>
                  <a:schemeClr val="tx1"/>
                </a:solidFill>
              </a:rPr>
              <a:t>nyugtát fogad és ellenőriz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6" idx="3"/>
            <a:endCxn id="45" idx="6"/>
          </p:cNvCxnSpPr>
          <p:nvPr/>
        </p:nvCxnSpPr>
        <p:spPr>
          <a:xfrm flipH="1">
            <a:off x="5457521" y="5133609"/>
            <a:ext cx="1139220" cy="763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968904">
            <a:off x="5306971" y="5220056"/>
            <a:ext cx="15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nyugta küldése</a:t>
            </a:r>
          </a:p>
          <a:p>
            <a:pPr algn="ctr"/>
            <a:r>
              <a:rPr lang="hu-HU" sz="1600" dirty="0"/>
              <a:t>(a hibátlan keret</a:t>
            </a:r>
          </a:p>
          <a:p>
            <a:pPr algn="ctr"/>
            <a:r>
              <a:rPr lang="hu-HU" sz="1600" dirty="0"/>
              <a:t> sorszámával)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1"/>
            <a:endCxn id="11" idx="2"/>
          </p:cNvCxnSpPr>
          <p:nvPr/>
        </p:nvCxnSpPr>
        <p:spPr>
          <a:xfrm flipH="1" flipV="1">
            <a:off x="3346773" y="4331869"/>
            <a:ext cx="678141" cy="1101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7" idx="5"/>
          </p:cNvCxnSpPr>
          <p:nvPr/>
        </p:nvCxnSpPr>
        <p:spPr>
          <a:xfrm flipH="1" flipV="1">
            <a:off x="2732674" y="5122255"/>
            <a:ext cx="1046443" cy="775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53561">
            <a:off x="2837355" y="5253495"/>
            <a:ext cx="91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sorszám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 rot="3017521">
            <a:off x="3052072" y="461215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sorszám </a:t>
            </a:r>
          </a:p>
          <a:p>
            <a:pPr algn="ctr"/>
            <a:r>
              <a:rPr lang="hu-HU" sz="1600" dirty="0"/>
              <a:t>nincs rendben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98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Pipelining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94659" cy="4023360"/>
          </a:xfrm>
        </p:spPr>
        <p:txBody>
          <a:bodyPr>
            <a:normAutofit/>
          </a:bodyPr>
          <a:lstStyle/>
          <a:p>
            <a:r>
              <a:rPr lang="hu-HU" sz="2000" dirty="0"/>
              <a:t>Eddig feltételeztük, hogy </a:t>
            </a:r>
            <a:r>
              <a:rPr lang="hu-HU" sz="2000" i="1" dirty="0"/>
              <a:t>a keret vevőhöz való megérkezéséhez és a nyugta visszaérkezéséhez együttesen szükséges idő elhanyagolható</a:t>
            </a:r>
            <a:r>
              <a:rPr lang="hu-HU" sz="2000" dirty="0"/>
              <a:t>.</a:t>
            </a:r>
            <a:r>
              <a:rPr lang="en-US" sz="2000" dirty="0"/>
              <a:t> </a:t>
            </a:r>
            <a:endParaRPr lang="hu-HU" sz="2000" dirty="0"/>
          </a:p>
          <a:p>
            <a:pPr lvl="1"/>
            <a:r>
              <a:rPr lang="hu-HU" sz="2000" dirty="0"/>
              <a:t>a nagy RTT a sávszélesség kihasználtságra hatással lehet</a:t>
            </a:r>
          </a:p>
          <a:p>
            <a:pPr lvl="1"/>
            <a:r>
              <a:rPr lang="hu-HU" sz="2000" b="1" dirty="0"/>
              <a:t>Ötlet:</a:t>
            </a:r>
            <a:r>
              <a:rPr lang="hu-HU" sz="2000" dirty="0"/>
              <a:t> egyszerre több keret küldése</a:t>
            </a:r>
          </a:p>
          <a:p>
            <a:pPr lvl="1"/>
            <a:r>
              <a:rPr lang="hu-HU" sz="2000" dirty="0"/>
              <a:t>Ha az adatsebesség és az RTT szorzata nagy, akkor érdemes nagyméretű adási ablakot használni. (</a:t>
            </a:r>
            <a:r>
              <a:rPr lang="hu-HU" sz="2000" i="1" dirty="0" err="1"/>
              <a:t>pipelining</a:t>
            </a:r>
            <a:r>
              <a:rPr lang="hu-HU" sz="2000" dirty="0"/>
              <a:t>) </a:t>
            </a:r>
          </a:p>
          <a:p>
            <a:r>
              <a:rPr lang="hu-HU" sz="2000" dirty="0"/>
              <a:t>Mi van ha egy hosszú folyam közepén történik egy keret hiba?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„visszalépés N-nel”, avagy angolul </a:t>
            </a:r>
            <a:r>
              <a:rPr lang="hu-HU" sz="2000" i="1" dirty="0" err="1"/>
              <a:t>go-back-n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r>
              <a:rPr lang="hu-HU" sz="2000" i="1" dirty="0"/>
              <a:t>„</a:t>
            </a:r>
            <a:r>
              <a:rPr lang="hu-HU" sz="2000" dirty="0"/>
              <a:t>szelektív ismétlés</a:t>
            </a:r>
            <a:r>
              <a:rPr lang="hu-HU" sz="2000" i="1" dirty="0"/>
              <a:t>”</a:t>
            </a:r>
            <a:r>
              <a:rPr lang="hu-HU" sz="2000" dirty="0"/>
              <a:t>, avagy angolul </a:t>
            </a:r>
            <a:r>
              <a:rPr lang="hu-HU" sz="2000" i="1" dirty="0" err="1"/>
              <a:t>selective-repeat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619594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936" y="4704355"/>
            <a:ext cx="773149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76450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0478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01329" y="4840855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272714" y="4988877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2213811" y="4994744"/>
            <a:ext cx="487518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„visszalépés N-nel”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33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Az összes hibás keret utáni keretet eldobja és nyugtát sem küld róluk.</a:t>
            </a:r>
          </a:p>
          <a:p>
            <a:r>
              <a:rPr lang="hu-HU" sz="2000" dirty="0"/>
              <a:t>Mikor az adónak lejár az időzítője, akkor újraküldi az összes nyugtázatlan keretet, kezdve a sérült vagy elveszett kerettel.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Egy méretű vételi ablakot feltételezünk.</a:t>
            </a:r>
          </a:p>
          <a:p>
            <a:r>
              <a:rPr lang="hu-HU" sz="2000" dirty="0"/>
              <a:t>Nagy sávszélességet pazarolhat el, ha nagy a hibaarány.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27221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1255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255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290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9324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358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392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564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1598" y="524195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949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3529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1427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5461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326482" y="5522505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1720516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15290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1720516" y="552259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114550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932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11455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0185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50708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392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427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85461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9495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3529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7564" y="616810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1598" y="616810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2902619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296653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3690688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084722" y="5522595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478756" y="5530617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4872790" y="5530616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5563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4649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37636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64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266825" y="5530617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5632" y="6175676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37636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9660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22645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04649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5660859" y="5530707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054892" y="5530527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6" idx="0"/>
          </p:cNvCxnSpPr>
          <p:nvPr/>
        </p:nvCxnSpPr>
        <p:spPr>
          <a:xfrm>
            <a:off x="6821905" y="5530617"/>
            <a:ext cx="382004" cy="63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4" idx="0"/>
          </p:cNvCxnSpPr>
          <p:nvPr/>
        </p:nvCxnSpPr>
        <p:spPr>
          <a:xfrm>
            <a:off x="7203909" y="5530527"/>
            <a:ext cx="385011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266824" y="5530526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5660859" y="5530617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  <a:endCxn id="57" idx="2"/>
          </p:cNvCxnSpPr>
          <p:nvPr/>
        </p:nvCxnSpPr>
        <p:spPr>
          <a:xfrm flipV="1">
            <a:off x="6054892" y="5530527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8665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5" idx="0"/>
            <a:endCxn id="65" idx="0"/>
          </p:cNvCxnSpPr>
          <p:nvPr/>
        </p:nvCxnSpPr>
        <p:spPr>
          <a:xfrm>
            <a:off x="6821905" y="61679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  <a:endCxn id="83" idx="2"/>
          </p:cNvCxnSpPr>
          <p:nvPr/>
        </p:nvCxnSpPr>
        <p:spPr>
          <a:xfrm flipV="1">
            <a:off x="6436896" y="5530527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5" idx="0"/>
          </p:cNvCxnSpPr>
          <p:nvPr/>
        </p:nvCxnSpPr>
        <p:spPr>
          <a:xfrm>
            <a:off x="6436896" y="5530527"/>
            <a:ext cx="385010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6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56090" y="4823782"/>
            <a:ext cx="656072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 szelektív ismétlés”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82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 hibás kereteket eldobja, de a jó kereteket a hibás után puffereli.</a:t>
            </a:r>
          </a:p>
          <a:p>
            <a:r>
              <a:rPr lang="hu-HU" sz="2000" dirty="0"/>
              <a:t>Mikor az adónak lejár az időzítője, akkor a legrégebbi nyugtázatlan keretet küldi el újra.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Javíthat a hatékonyságon a negatív nyugta használata. (</a:t>
            </a:r>
            <a:r>
              <a:rPr lang="hu-HU" sz="2000" i="1" dirty="0"/>
              <a:t>NAK</a:t>
            </a:r>
            <a:r>
              <a:rPr lang="hu-HU" sz="2000" dirty="0"/>
              <a:t>)</a:t>
            </a:r>
          </a:p>
          <a:p>
            <a:r>
              <a:rPr lang="hu-HU" sz="2000" dirty="0"/>
              <a:t>Egynél nagyobb méretű vételi ablakot feltételezünk.</a:t>
            </a:r>
          </a:p>
          <a:p>
            <a:r>
              <a:rPr lang="hu-HU" sz="2000" dirty="0"/>
              <a:t>Nagy memória igény, ha nagy vételi ablak esetén.</a:t>
            </a:r>
          </a:p>
          <a:p>
            <a:pPr lvl="1"/>
            <a:endParaRPr lang="hu-HU" sz="2000" dirty="0"/>
          </a:p>
        </p:txBody>
      </p:sp>
      <p:sp>
        <p:nvSpPr>
          <p:cNvPr id="5" name="Rectangle 4"/>
          <p:cNvSpPr/>
          <p:nvPr/>
        </p:nvSpPr>
        <p:spPr>
          <a:xfrm>
            <a:off x="1573272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06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06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1340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375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409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443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614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7649" y="535074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554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9580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7477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1512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672533" y="5631299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2066566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61340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2066567" y="563138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460601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55375" y="6276906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60601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47905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853132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43443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7477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1512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5546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9580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3614" y="627690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7649" y="627690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3248670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642704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4036738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430773" y="5631389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824807" y="5639411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5218841" y="5639410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01683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3686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6869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612875" y="5639411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01683" y="6284470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3686" y="627672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6006910" y="5639501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400943" y="5639321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612875" y="5639320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6006910" y="5639411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</p:cNvCxnSpPr>
          <p:nvPr/>
        </p:nvCxnSpPr>
        <p:spPr>
          <a:xfrm flipV="1">
            <a:off x="6400943" y="5639321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167956" y="6276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6782947" y="5639321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9580" y="4953515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9861" y="4941483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116" y="4963937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789" y="5097671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2545574" y="5117826"/>
            <a:ext cx="496542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2"/>
          </p:cNvCxnSpPr>
          <p:nvPr/>
        </p:nvCxnSpPr>
        <p:spPr>
          <a:xfrm flipV="1">
            <a:off x="3247165" y="5631389"/>
            <a:ext cx="1183607" cy="645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0"/>
            <a:endCxn id="14" idx="2"/>
          </p:cNvCxnSpPr>
          <p:nvPr/>
        </p:nvCxnSpPr>
        <p:spPr>
          <a:xfrm flipV="1">
            <a:off x="3642704" y="5639411"/>
            <a:ext cx="1182103" cy="637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0"/>
            <a:endCxn id="15" idx="2"/>
          </p:cNvCxnSpPr>
          <p:nvPr/>
        </p:nvCxnSpPr>
        <p:spPr>
          <a:xfrm flipV="1">
            <a:off x="4036738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0"/>
            <a:endCxn id="12" idx="2"/>
          </p:cNvCxnSpPr>
          <p:nvPr/>
        </p:nvCxnSpPr>
        <p:spPr>
          <a:xfrm flipV="1">
            <a:off x="4430772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3" idx="2"/>
          </p:cNvCxnSpPr>
          <p:nvPr/>
        </p:nvCxnSpPr>
        <p:spPr>
          <a:xfrm flipV="1">
            <a:off x="4824055" y="5639501"/>
            <a:ext cx="1182854" cy="629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6" idx="2"/>
          </p:cNvCxnSpPr>
          <p:nvPr/>
        </p:nvCxnSpPr>
        <p:spPr>
          <a:xfrm flipV="1">
            <a:off x="5218841" y="5639321"/>
            <a:ext cx="1182103" cy="6294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2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keret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45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Közeg hozzáférés vezérlése</a:t>
            </a:r>
          </a:p>
          <a:p>
            <a:r>
              <a:rPr lang="hu-HU" sz="4400" dirty="0"/>
              <a:t>Media Access </a:t>
            </a:r>
            <a:r>
              <a:rPr lang="hu-HU" sz="4400" dirty="0" err="1"/>
              <a:t>Control</a:t>
            </a:r>
            <a:r>
              <a:rPr lang="hu-HU" sz="4400" dirty="0"/>
              <a:t> (MAC)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közeg hozzáférés 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hu-HU" dirty="0"/>
              <a:t>és a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hu-HU" dirty="0"/>
              <a:t>is többszörös hozzáférést biztosító technológiák</a:t>
            </a:r>
            <a:endParaRPr lang="en-US" dirty="0"/>
          </a:p>
          <a:p>
            <a:pPr lvl="1"/>
            <a:r>
              <a:rPr lang="hu-HU" dirty="0"/>
              <a:t>Az átviteli közegen több résztvevő osztozik</a:t>
            </a:r>
          </a:p>
          <a:p>
            <a:pPr lvl="2"/>
            <a:r>
              <a:rPr lang="hu-HU" dirty="0"/>
              <a:t>Adatszórás (</a:t>
            </a:r>
            <a:r>
              <a:rPr lang="hu-HU" dirty="0" err="1"/>
              <a:t>broadcasting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Az egyidejű átvitel </a:t>
            </a:r>
            <a:r>
              <a:rPr lang="hu-HU" dirty="0">
                <a:solidFill>
                  <a:srgbClr val="FF0000"/>
                </a:solidFill>
              </a:rPr>
              <a:t>ütközést</a:t>
            </a:r>
            <a:r>
              <a:rPr lang="hu-HU" dirty="0"/>
              <a:t> okot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hu-HU" dirty="0"/>
              <a:t>Lényegében meghiúsítja az átvitelt</a:t>
            </a:r>
            <a:endParaRPr lang="en-US" dirty="0"/>
          </a:p>
          <a:p>
            <a:r>
              <a:rPr lang="hu-HU" dirty="0"/>
              <a:t>Követelmények a </a:t>
            </a:r>
            <a:r>
              <a:rPr lang="en-US" dirty="0"/>
              <a:t>Media Access Control (MAC) </a:t>
            </a:r>
            <a:r>
              <a:rPr lang="hu-HU" dirty="0"/>
              <a:t>protokolljaival szemben</a:t>
            </a:r>
            <a:endParaRPr lang="en-US" dirty="0"/>
          </a:p>
          <a:p>
            <a:pPr lvl="1"/>
            <a:r>
              <a:rPr lang="hu-HU" dirty="0"/>
              <a:t>Szabályok a közeg megosztására</a:t>
            </a:r>
            <a:endParaRPr lang="en-US" dirty="0"/>
          </a:p>
          <a:p>
            <a:pPr lvl="1"/>
            <a:r>
              <a:rPr lang="hu-HU" dirty="0"/>
              <a:t>Stratégiák az ütközések detektálásához, elkerüléséhez és feloldásához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- példa 3/4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Az </a:t>
                </a:r>
                <a:r>
                  <a:rPr lang="hu-HU" sz="2200" i="1" dirty="0"/>
                  <a:t>ASCII</a:t>
                </a:r>
                <a:r>
                  <a:rPr lang="hu-HU" sz="2200" dirty="0"/>
                  <a:t> kód </a:t>
                </a:r>
                <a:r>
                  <a:rPr lang="hu-HU" sz="2200" i="1" dirty="0"/>
                  <a:t>7</a:t>
                </a:r>
                <a:r>
                  <a:rPr lang="hu-HU" sz="2200" dirty="0"/>
                  <a:t> biten ábrázolja a karaktereket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 példában </a:t>
                </a:r>
                <a:r>
                  <a:rPr lang="hu-HU" sz="2200" i="1" cap="small" dirty="0" err="1"/>
                  <a:t>Even</a:t>
                </a:r>
                <a:r>
                  <a:rPr lang="hu-HU" sz="2200" i="1" cap="small" dirty="0"/>
                  <a:t> </a:t>
                </a:r>
                <a:r>
                  <a:rPr lang="hu-HU" sz="2200" i="1" cap="small" dirty="0" err="1"/>
                  <a:t>parity</a:t>
                </a:r>
                <a:r>
                  <a:rPr lang="hu-HU" sz="2200" dirty="0" err="1"/>
                  <a:t>-t</a:t>
                </a:r>
                <a:r>
                  <a:rPr lang="hu-HU" sz="2200" i="1" cap="small" dirty="0"/>
                  <a:t> </a:t>
                </a:r>
                <a:r>
                  <a:rPr lang="hu-HU" sz="2200" dirty="0"/>
                  <a:t>használunk</a:t>
                </a:r>
                <a:endParaRPr lang="hu-HU" sz="2200" b="1" dirty="0"/>
              </a:p>
              <a:p>
                <a:r>
                  <a:rPr lang="hu-HU" sz="2200" b="1" cap="small" dirty="0"/>
                  <a:t>Üzenet bitek kódszóban lévő pozíciónak felbontásai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2031" t="-761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957639" y="1690689"/>
          <a:ext cx="5183734" cy="421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53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karakter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decimális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Üzenet</a:t>
                      </a:r>
                      <a:r>
                        <a:rPr lang="hu-HU" sz="1600" baseline="0" dirty="0"/>
                        <a:t> forrás bitjei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</a:t>
                      </a:r>
                      <a:r>
                        <a:rPr lang="hu-HU" sz="1600" baseline="0" dirty="0"/>
                        <a:t>z előállt kódszavak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L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1001100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84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1010100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32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0100000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K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1001011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011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0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</a:t>
            </a:r>
            <a:r>
              <a:rPr lang="hu-HU" dirty="0" err="1"/>
              <a:t>alréteg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Eddigi tárgyalásaink során pont-pont összeköttetést feltételeztünk.</a:t>
            </a:r>
          </a:p>
          <a:p>
            <a:r>
              <a:rPr lang="hu-HU" sz="2000" dirty="0"/>
              <a:t>Most az adatszóró csatornát (angolul </a:t>
            </a:r>
            <a:r>
              <a:rPr lang="hu-HU" sz="2000" i="1" dirty="0" err="1"/>
              <a:t>broadcast</a:t>
            </a:r>
            <a:r>
              <a:rPr lang="hu-HU" sz="2000" i="1" dirty="0"/>
              <a:t> </a:t>
            </a:r>
            <a:r>
              <a:rPr lang="hu-HU" sz="2000" i="1" dirty="0" err="1"/>
              <a:t>channel</a:t>
            </a:r>
            <a:r>
              <a:rPr lang="hu-HU" sz="2000" dirty="0"/>
              <a:t>) használó hálózatok tárgykörével foglalkozunk majd.</a:t>
            </a:r>
          </a:p>
          <a:p>
            <a:pPr lvl="1"/>
            <a:r>
              <a:rPr lang="hu-HU" sz="2000" b="1" dirty="0"/>
              <a:t>Kulcskérdés</a:t>
            </a:r>
            <a:r>
              <a:rPr lang="hu-HU" sz="2000" dirty="0"/>
              <a:t>: </a:t>
            </a:r>
            <a:r>
              <a:rPr lang="hu-HU" sz="2000" i="1" dirty="0"/>
              <a:t>Melyik állomás kapja a csatornahasználat jogát? </a:t>
            </a:r>
            <a:endParaRPr lang="en-US" sz="2000" i="1" dirty="0"/>
          </a:p>
          <a:p>
            <a:r>
              <a:rPr lang="hu-HU" sz="2000" dirty="0"/>
              <a:t>A csatorna kiosztás történhet: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statikus módon (FDM, TDM)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dinamikus módon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 vagy ütközés alapú protokollok (ALOHA, CSMA, </a:t>
            </a:r>
            <a:r>
              <a:rPr lang="hu-HU" dirty="0" err="1"/>
              <a:t>CSMA</a:t>
            </a:r>
            <a:r>
              <a:rPr lang="hu-HU" dirty="0"/>
              <a:t>/CD)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verseny-mentes protokollok (bittérkép-alapú protokollok, bináris visszaszámlálás)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korlátozott verseny protokollok (adaptív fa protokollok)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csatornakiosztás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Frekvenciaosztásos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 sávszélet </a:t>
            </a:r>
            <a:r>
              <a:rPr lang="hu-HU" sz="2000" i="1" dirty="0"/>
              <a:t>N</a:t>
            </a:r>
            <a:r>
              <a:rPr lang="hu-HU" sz="2000" dirty="0"/>
              <a:t> egyenlő méretű sávra osztják, és minden egyes sávhoz hozzárendelnek egy felhasználót. </a:t>
            </a:r>
          </a:p>
          <a:p>
            <a:r>
              <a:rPr lang="hu-HU" sz="2000" dirty="0"/>
              <a:t>Következésképpen az állomások nem fogják egymást zavarni.</a:t>
            </a:r>
          </a:p>
          <a:p>
            <a:r>
              <a:rPr lang="hu-HU" sz="2000" dirty="0"/>
              <a:t>Előnyös a használata, ha fix számú felhasználó van és a felhasználók nagy forgalmi igényt támasztanak.</a:t>
            </a:r>
          </a:p>
          <a:p>
            <a:r>
              <a:rPr lang="hu-HU" sz="2000" dirty="0"/>
              <a:t>Löketszerű forgalom esetén használata problémás.</a:t>
            </a:r>
          </a:p>
          <a:p>
            <a:pPr marL="0" indent="0">
              <a:buNone/>
            </a:pPr>
            <a:r>
              <a:rPr lang="hu-HU" sz="2000" b="1" dirty="0"/>
              <a:t>Időosztásos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az időegységet </a:t>
            </a:r>
            <a:r>
              <a:rPr lang="hu-HU" sz="2000" i="1" dirty="0"/>
              <a:t>N</a:t>
            </a:r>
            <a:r>
              <a:rPr lang="hu-HU" sz="2000" dirty="0"/>
              <a:t> egyenlő méretű időrésre – úgynevezett </a:t>
            </a:r>
            <a:r>
              <a:rPr lang="hu-HU" sz="2000" i="1" dirty="0" err="1"/>
              <a:t>slot</a:t>
            </a:r>
            <a:r>
              <a:rPr lang="hu-HU" sz="2000" dirty="0" err="1"/>
              <a:t>-ra</a:t>
            </a:r>
            <a:r>
              <a:rPr lang="hu-HU" sz="2000" dirty="0"/>
              <a:t> – osztják, és minden egyes réshez hozzárendelnek egy felhasználót. </a:t>
            </a:r>
          </a:p>
          <a:p>
            <a:r>
              <a:rPr lang="hu-HU" sz="2000" dirty="0"/>
              <a:t>Löketszerű forgalom esetén használata nem hatékony.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1"/>
            <a:ext cx="5652119" cy="49664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/>
              <a:t>1. Állomás m</a:t>
            </a:r>
            <a:r>
              <a:rPr lang="en-US" dirty="0" err="1"/>
              <a:t>odel</a:t>
            </a:r>
            <a:r>
              <a:rPr lang="hu-HU" dirty="0"/>
              <a:t>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 </a:t>
            </a:r>
            <a:r>
              <a:rPr lang="hu-HU" dirty="0"/>
              <a:t>terminál/állomás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Annak a valószínűsége, hogy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t </a:t>
            </a:r>
            <a:r>
              <a:rPr lang="hu-HU" dirty="0"/>
              <a:t>idő alatt csomag érkezik </a:t>
            </a:r>
            <a:r>
              <a:rPr lang="el-GR" dirty="0"/>
              <a:t>λΔ</a:t>
            </a:r>
            <a:r>
              <a:rPr lang="en-US" dirty="0"/>
              <a:t>t, </a:t>
            </a:r>
            <a:r>
              <a:rPr lang="hu-HU" dirty="0"/>
              <a:t>ahol </a:t>
            </a:r>
            <a:r>
              <a:rPr lang="el-GR" dirty="0"/>
              <a:t>λ</a:t>
            </a:r>
            <a:r>
              <a:rPr lang="hu-HU" dirty="0"/>
              <a:t> az érkezési folyam rátája.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hu-HU" dirty="0"/>
              <a:t>Egyetlen csatorna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állomás egyenrangú.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kommunikáció egyazon csatornán zajlik.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Minden állomás tud ezen küldeni és fogadni csomagot.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hu-HU" dirty="0"/>
              <a:t>Ütközés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sz="2800" dirty="0"/>
              <a:t>Ha két keret egy időben kerül átvitelre, akkor átlapolódnak, és az eredményül kapott jel értelmezhetetlenné válik. 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Ezt nevezzük ütközésnek.</a:t>
            </a:r>
            <a:endParaRPr lang="hu-HU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hu-HU" dirty="0"/>
              <a:t>Folytonos időmodell</a:t>
            </a:r>
            <a:r>
              <a:rPr lang="en-US" dirty="0"/>
              <a:t> VS </a:t>
            </a:r>
            <a:r>
              <a:rPr lang="hu-HU" dirty="0"/>
              <a:t>diszkrét időmodell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hu-HU" dirty="0"/>
              <a:t>Vivőjel értékelés</a:t>
            </a:r>
            <a:r>
              <a:rPr lang="en-US" dirty="0"/>
              <a:t> VS </a:t>
            </a:r>
            <a:r>
              <a:rPr lang="hu-HU" dirty="0"/>
              <a:t>nincs vivőjel érzékelés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8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480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3" y="1556792"/>
            <a:ext cx="5629998" cy="51263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2000" b="1" dirty="0"/>
              <a:t>Használt időmodell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Kétféle időmodellt különböztetünk meg: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Folytonos</a:t>
            </a:r>
            <a:r>
              <a:rPr lang="hu-HU" sz="2000" dirty="0"/>
              <a:t> – Mindegyik állomás tetszőleges időpontban megkezdheti a küldésre kész keretének sugárzását.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Diszkrét</a:t>
            </a:r>
            <a:r>
              <a:rPr lang="hu-HU" sz="2000" dirty="0"/>
              <a:t> – Az időt diszkrét résekre osztjuk. Keret továbbítás csak időrés elején lehetséges. Az időrés lehet </a:t>
            </a:r>
            <a:r>
              <a:rPr lang="hu-HU" sz="2000" i="1" dirty="0"/>
              <a:t>üres</a:t>
            </a:r>
            <a:r>
              <a:rPr lang="hu-HU" sz="2000" dirty="0"/>
              <a:t>, </a:t>
            </a:r>
            <a:r>
              <a:rPr lang="hu-HU" sz="2000" i="1" dirty="0"/>
              <a:t>sikeres</a:t>
            </a:r>
            <a:r>
              <a:rPr lang="hu-HU" sz="2000" dirty="0"/>
              <a:t> vagy </a:t>
            </a:r>
            <a:r>
              <a:rPr lang="hu-HU" sz="2000" i="1" dirty="0"/>
              <a:t>ütközéses</a:t>
            </a:r>
            <a:r>
              <a:rPr lang="hu-HU" sz="2000" dirty="0"/>
              <a:t>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0" indent="0" algn="just">
              <a:buNone/>
            </a:pPr>
            <a:r>
              <a:rPr lang="hu-HU" sz="2000" b="1" dirty="0"/>
              <a:t>Vivőjel érzékelési képesség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Az egyes állomások vagy rendelkeznek ezzel a tulajdonsággal vagy nem.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nincs</a:t>
            </a:r>
            <a:r>
              <a:rPr lang="hu-HU" sz="2000" dirty="0"/>
              <a:t>, akkor az állomások nem tudják megvizsgálni a közös csatorna állapotát, ezért egyszerűen elkezdenek küldeni, ha van rá lehetőségük.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van</a:t>
            </a:r>
            <a:r>
              <a:rPr lang="hu-HU" sz="2000" dirty="0"/>
              <a:t>, akkor állomások meg tudják vizsgálni a közös csatorna állapotát a küldés előtt. A csatorna lehet: foglalt vagy szabad. Ha a foglalt a csatorna, akkor nem próbálják használni az állomások, amíg fel nem szabadul.</a:t>
            </a:r>
          </a:p>
          <a:p>
            <a:pPr algn="just"/>
            <a:r>
              <a:rPr lang="hu-HU" sz="2000" i="1" dirty="0"/>
              <a:t>Megjegyzés:</a:t>
            </a:r>
            <a:r>
              <a:rPr lang="hu-HU" sz="2000" dirty="0"/>
              <a:t> Ez egy egyszerűsített modell!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3798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350785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62913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mérjük a hatékonyságot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Átvitel [</a:t>
            </a:r>
            <a:r>
              <a:rPr lang="en-US" b="1" dirty="0"/>
              <a:t>Throughput</a:t>
            </a:r>
            <a:r>
              <a:rPr lang="hu-HU" b="1" dirty="0"/>
              <a:t>]</a:t>
            </a:r>
            <a:r>
              <a:rPr lang="en-US" b="1" dirty="0"/>
              <a:t> (S)</a:t>
            </a:r>
          </a:p>
          <a:p>
            <a:pPr lvl="1"/>
            <a:r>
              <a:rPr lang="hu-HU" dirty="0"/>
              <a:t>A sikeresen átvitt csomagok/keretek száma egy időegység alatt</a:t>
            </a:r>
            <a:endParaRPr lang="en-US" dirty="0"/>
          </a:p>
          <a:p>
            <a:endParaRPr lang="en-US" dirty="0"/>
          </a:p>
          <a:p>
            <a:r>
              <a:rPr lang="hu-HU" b="1" dirty="0"/>
              <a:t>Késleltetés [</a:t>
            </a:r>
            <a:r>
              <a:rPr lang="hu-HU" b="1" dirty="0" err="1"/>
              <a:t>Delay</a:t>
            </a:r>
            <a:r>
              <a:rPr lang="hu-HU" b="1" dirty="0"/>
              <a:t>]</a:t>
            </a:r>
            <a:endParaRPr lang="en-US" b="1" dirty="0"/>
          </a:p>
          <a:p>
            <a:pPr lvl="1"/>
            <a:r>
              <a:rPr lang="hu-HU" dirty="0"/>
              <a:t>Egy csomag átviteléhez szükséges idő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Fairség [</a:t>
            </a:r>
            <a:r>
              <a:rPr lang="hu-HU" b="1" dirty="0" err="1"/>
              <a:t>Fairness</a:t>
            </a:r>
            <a:r>
              <a:rPr lang="hu-HU" b="1" dirty="0"/>
              <a:t>] </a:t>
            </a:r>
            <a:endParaRPr lang="en-US" b="1" dirty="0"/>
          </a:p>
          <a:p>
            <a:pPr lvl="1"/>
            <a:r>
              <a:rPr lang="hu-HU" dirty="0"/>
              <a:t>Minden állomás egyenrangúként van kezelve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 és terhelés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Terhelés</a:t>
            </a:r>
            <a:r>
              <a:rPr lang="en-US" b="1" dirty="0"/>
              <a:t> (G)</a:t>
            </a:r>
          </a:p>
          <a:p>
            <a:pPr lvl="1"/>
            <a:r>
              <a:rPr lang="hu-HU" dirty="0"/>
              <a:t>A protokoll által kezelendő csomagok száma egy időegység alatt (beérkező kérések)</a:t>
            </a:r>
            <a:endParaRPr lang="en-US" dirty="0"/>
          </a:p>
          <a:p>
            <a:pPr lvl="1"/>
            <a:r>
              <a:rPr lang="en-US" dirty="0"/>
              <a:t>G&gt;1: </a:t>
            </a:r>
            <a:r>
              <a:rPr lang="hu-HU" dirty="0"/>
              <a:t>túlterhelés</a:t>
            </a:r>
          </a:p>
          <a:p>
            <a:pPr lvl="1"/>
            <a:r>
              <a:rPr lang="hu-HU" dirty="0"/>
              <a:t>A csatorna egy kérést tud </a:t>
            </a:r>
            <a:br>
              <a:rPr lang="hu-HU" dirty="0"/>
            </a:br>
            <a:r>
              <a:rPr lang="hu-HU" dirty="0"/>
              <a:t>elvezetni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Ideális esetben</a:t>
            </a:r>
            <a:endParaRPr lang="en-US" b="1" dirty="0"/>
          </a:p>
          <a:p>
            <a:pPr lvl="1"/>
            <a:r>
              <a:rPr lang="hu-HU" dirty="0"/>
              <a:t>Ha</a:t>
            </a:r>
            <a:r>
              <a:rPr lang="en-US" dirty="0"/>
              <a:t> G&lt;1, S=G</a:t>
            </a:r>
          </a:p>
          <a:p>
            <a:pPr lvl="1"/>
            <a:r>
              <a:rPr lang="hu-HU" dirty="0"/>
              <a:t>Ha</a:t>
            </a:r>
            <a:r>
              <a:rPr lang="en-US" dirty="0"/>
              <a:t> G≥1, S=1</a:t>
            </a:r>
          </a:p>
          <a:p>
            <a:pPr lvl="1"/>
            <a:r>
              <a:rPr lang="hu-HU" dirty="0"/>
              <a:t>Ahol egy csomag kiküldése egy időegységet vesz igénybe.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(Tiszta) </a:t>
            </a:r>
            <a:r>
              <a:rPr lang="en-US" dirty="0"/>
              <a:t>ALOHA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hu-HU" sz="1800" dirty="0"/>
              <a:t>Az algoritmust a 70-es években a</a:t>
            </a:r>
            <a:r>
              <a:rPr lang="en-US" sz="1800" dirty="0"/>
              <a:t> Uni. of Hawaii</a:t>
            </a:r>
            <a:r>
              <a:rPr lang="hu-HU" sz="1800" dirty="0"/>
              <a:t> fejlesztette</a:t>
            </a:r>
            <a:endParaRPr lang="en-US" sz="1800" dirty="0"/>
          </a:p>
          <a:p>
            <a:pPr lvl="1"/>
            <a:r>
              <a:rPr lang="hu-HU" sz="1600" b="1" dirty="0">
                <a:solidFill>
                  <a:srgbClr val="FF0000"/>
                </a:solidFill>
              </a:rPr>
              <a:t>Ha van elküldendő adat, akkor elküldi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hu-HU" sz="1600" dirty="0"/>
              <a:t>Alacsony költségű, nagyon egyszerű megoldás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>
            <a:normAutofit/>
          </a:bodyPr>
          <a:lstStyle/>
          <a:p>
            <a:r>
              <a:rPr lang="en-US" dirty="0" err="1"/>
              <a:t>Topol</a:t>
            </a:r>
            <a:r>
              <a:rPr lang="hu-HU" dirty="0" err="1"/>
              <a:t>ógia</a:t>
            </a:r>
            <a:r>
              <a:rPr lang="en-US" dirty="0"/>
              <a:t>: </a:t>
            </a:r>
            <a:r>
              <a:rPr lang="hu-HU" dirty="0" err="1"/>
              <a:t>broadcast</a:t>
            </a:r>
            <a:r>
              <a:rPr lang="hu-HU" dirty="0"/>
              <a:t> rádió több állomással</a:t>
            </a:r>
            <a:endParaRPr lang="en-US" dirty="0"/>
          </a:p>
          <a:p>
            <a:r>
              <a:rPr lang="en-US" dirty="0"/>
              <a:t>Proto</a:t>
            </a:r>
            <a:r>
              <a:rPr lang="hu-HU" dirty="0" err="1"/>
              <a:t>koll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állomások azonnal küldenek</a:t>
            </a:r>
            <a:endParaRPr lang="en-US" dirty="0"/>
          </a:p>
          <a:p>
            <a:pPr lvl="1"/>
            <a:r>
              <a:rPr lang="hu-HU" dirty="0"/>
              <a:t>A fogadók minden csomagot nyugtáznak</a:t>
            </a:r>
            <a:endParaRPr lang="en-US" dirty="0"/>
          </a:p>
          <a:p>
            <a:pPr lvl="1"/>
            <a:r>
              <a:rPr lang="hu-HU" dirty="0"/>
              <a:t>Nincs</a:t>
            </a:r>
            <a:r>
              <a:rPr lang="en-US" dirty="0"/>
              <a:t> </a:t>
            </a:r>
            <a:r>
              <a:rPr lang="hu-HU" dirty="0"/>
              <a:t>nyugta</a:t>
            </a:r>
            <a:r>
              <a:rPr lang="en-US" dirty="0"/>
              <a:t> = </a:t>
            </a:r>
            <a:r>
              <a:rPr lang="hu-HU" dirty="0"/>
              <a:t>ütközés</a:t>
            </a:r>
            <a:r>
              <a:rPr lang="en-US" dirty="0"/>
              <a:t>, </a:t>
            </a:r>
            <a:r>
              <a:rPr lang="hu-HU" dirty="0"/>
              <a:t>véletlen ideig vár, majd újraküld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Egyszerű, de radikális megoldás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Korábbi megoldások, mind felosztották a csatornát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Kevés </a:t>
              </a:r>
              <a:r>
                <a:rPr lang="hu-HU" sz="3200" dirty="0">
                  <a:solidFill>
                    <a:schemeClr val="bg1"/>
                  </a:solidFill>
                </a:rPr>
                <a:t>küldő esetére készült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-</a:t>
            </a:r>
            <a:r>
              <a:rPr lang="en-US" dirty="0"/>
              <a:t>Poisson </a:t>
            </a:r>
            <a:r>
              <a:rPr lang="hu-HU" dirty="0"/>
              <a:t>Folyam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hu-HU" sz="2800" dirty="0"/>
              <a:t>A „</a:t>
            </a:r>
            <a:r>
              <a:rPr lang="hu-HU" sz="2800" dirty="0">
                <a:solidFill>
                  <a:srgbClr val="E20074"/>
                </a:solidFill>
              </a:rPr>
              <a:t>véletlen érkezések</a:t>
            </a:r>
            <a:r>
              <a:rPr lang="hu-HU" sz="2800" dirty="0"/>
              <a:t>” egyik ünnepelt modellje a sorban-állás elméletben a </a:t>
            </a:r>
            <a:r>
              <a:rPr lang="en-US" sz="2800" dirty="0"/>
              <a:t> Poisson </a:t>
            </a:r>
            <a:r>
              <a:rPr lang="hu-HU" sz="2800" dirty="0"/>
              <a:t>folyam</a:t>
            </a:r>
            <a:r>
              <a:rPr lang="en-US" sz="2800" dirty="0"/>
              <a:t>. </a:t>
            </a:r>
            <a:endParaRPr lang="hu-HU" sz="2800" dirty="0"/>
          </a:p>
          <a:p>
            <a:r>
              <a:rPr lang="hu-HU" sz="2800" dirty="0"/>
              <a:t>A modell feltételezései:</a:t>
            </a:r>
            <a:endParaRPr lang="en-US" sz="2800" dirty="0"/>
          </a:p>
          <a:p>
            <a:pPr lvl="1"/>
            <a:r>
              <a:rPr lang="hu-HU" sz="2400" dirty="0"/>
              <a:t>Egy érkezés valószínűsége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/>
              <a:t> intervallum alatt arányos az intervallum hosszával és nem függ az intervallum kezdetétől (ezt nevezzük </a:t>
            </a:r>
            <a:r>
              <a:rPr lang="hu-HU" sz="2400" dirty="0">
                <a:solidFill>
                  <a:srgbClr val="E20074"/>
                </a:solidFill>
              </a:rPr>
              <a:t>memória nélküli</a:t>
            </a:r>
            <a:r>
              <a:rPr lang="hu-HU" sz="2400" dirty="0"/>
              <a:t> tulajdonságnak)</a:t>
            </a:r>
          </a:p>
          <a:p>
            <a:pPr lvl="1"/>
            <a:r>
              <a:rPr lang="hu-HU" sz="2400" dirty="0">
                <a:cs typeface="Times New Roman" pitchFamily="18" charset="0"/>
              </a:rPr>
              <a:t>Annak a valószínűsége, hogy több érkezés történik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>
                <a:cs typeface="Times New Roman" pitchFamily="18" charset="0"/>
              </a:rPr>
              <a:t> intervallum alatt közelít a nullához.</a:t>
            </a:r>
          </a:p>
          <a:p>
            <a:pPr lvl="1"/>
            <a:endParaRPr lang="el-GR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2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–</a:t>
            </a:r>
            <a:r>
              <a:rPr lang="en-US" dirty="0"/>
              <a:t>Poisson</a:t>
            </a:r>
            <a:r>
              <a:rPr lang="hu-HU" dirty="0"/>
              <a:t> eloszlás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Annak a valószínűsége, hogy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érkezés történik egy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hosszú intervallum során</a:t>
            </a:r>
            <a:r>
              <a:rPr lang="en-US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ahol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 érkezési ráta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Azaz ez egy egy-paraméteres modell, ahol csak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hu-HU" sz="2800" dirty="0" err="1">
                <a:latin typeface="Times New Roman" pitchFamily="18" charset="0"/>
              </a:rPr>
              <a:t>-át</a:t>
            </a:r>
            <a:r>
              <a:rPr lang="hu-HU" sz="2800" dirty="0">
                <a:latin typeface="Times New Roman" pitchFamily="18" charset="0"/>
              </a:rPr>
              <a:t> kell ismernünk.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4/</a:t>
            </a:r>
            <a:r>
              <a:rPr lang="hu-HU" dirty="0" err="1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312047" cy="2489200"/>
          </a:xfrm>
        </p:spPr>
        <p:txBody>
          <a:bodyPr>
            <a:normAutofit fontScale="92500"/>
          </a:bodyPr>
          <a:lstStyle/>
          <a:p>
            <a:r>
              <a:rPr lang="hu-HU" sz="2200" dirty="0"/>
              <a:t>a vevő az üzenet megérkezésekor </a:t>
            </a:r>
            <a:r>
              <a:rPr lang="hu-HU" sz="2200" i="1" dirty="0"/>
              <a:t>0</a:t>
            </a:r>
            <a:r>
              <a:rPr lang="hu-HU" sz="2200" dirty="0"/>
              <a:t>-ára állítja a számlálóját, ezt követően megvizsgálja a paritás biteket, ha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paritás nem jó, akkor a számlálóhoz ad </a:t>
            </a:r>
            <a:r>
              <a:rPr lang="hu-HU" sz="2200" i="1" dirty="0"/>
              <a:t>k</a:t>
            </a:r>
            <a:r>
              <a:rPr lang="hu-HU" sz="2200" dirty="0"/>
              <a:t>-t</a:t>
            </a:r>
          </a:p>
          <a:p>
            <a:r>
              <a:rPr lang="hu-HU" sz="2200" dirty="0"/>
              <a:t>Ha a számláló </a:t>
            </a:r>
            <a:r>
              <a:rPr lang="hu-HU" sz="2200" i="1" dirty="0"/>
              <a:t>0</a:t>
            </a:r>
            <a:r>
              <a:rPr lang="hu-HU" sz="2200" dirty="0"/>
              <a:t> lesz, akkor érvényes kódszónak tekinti a vevő a kapott üzenetet; ha a számláló nem nulla, akkor a hibás bit sorszámát tartalmazza, azaz ha például az első, a második és nyolcadik bit helytelen, akkor a megváltozott bit a tizenegyedik. </a:t>
            </a:r>
          </a:p>
          <a:p>
            <a:endParaRPr lang="hu-HU" sz="2200" dirty="0"/>
          </a:p>
          <a:p>
            <a:pPr marL="0" indent="0">
              <a:buNone/>
            </a:pPr>
            <a:endParaRPr lang="hu-H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446319" y="4465160"/>
            <a:ext cx="1863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0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0</a:t>
            </a:r>
            <a:r>
              <a:rPr lang="hu-HU" sz="2200" b="1" dirty="0"/>
              <a:t>0</a:t>
            </a:r>
            <a:r>
              <a:rPr lang="hu-HU" sz="2200" dirty="0"/>
              <a:t>101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65160"/>
            <a:ext cx="252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E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465160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 + 4 </a:t>
            </a:r>
            <a:endParaRPr lang="en-US" sz="2200" dirty="0"/>
          </a:p>
        </p:txBody>
      </p:sp>
      <p:sp>
        <p:nvSpPr>
          <p:cNvPr id="7" name="Right Arrow 6"/>
          <p:cNvSpPr/>
          <p:nvPr/>
        </p:nvSpPr>
        <p:spPr>
          <a:xfrm>
            <a:off x="4368800" y="4143377"/>
            <a:ext cx="1422400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6319" y="5600283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1</a:t>
            </a:r>
            <a:r>
              <a:rPr lang="hu-HU" sz="2200" b="1" dirty="0"/>
              <a:t>1</a:t>
            </a:r>
            <a:r>
              <a:rPr lang="hu-HU" sz="2200" dirty="0"/>
              <a:t>001</a:t>
            </a:r>
            <a:r>
              <a:rPr lang="hu-HU" sz="2200" b="1" dirty="0"/>
              <a:t>1</a:t>
            </a:r>
            <a:r>
              <a:rPr lang="hu-HU" sz="2200" dirty="0"/>
              <a:t>100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27" y="5600281"/>
            <a:ext cx="251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L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600283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</a:t>
            </a:r>
            <a:endParaRPr lang="en-US" sz="2200" dirty="0"/>
          </a:p>
        </p:txBody>
      </p:sp>
      <p:sp>
        <p:nvSpPr>
          <p:cNvPr id="12" name="Right Arrow 11"/>
          <p:cNvSpPr/>
          <p:nvPr/>
        </p:nvSpPr>
        <p:spPr>
          <a:xfrm>
            <a:off x="4368800" y="5426260"/>
            <a:ext cx="1320800" cy="77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7315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50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hu-HU" dirty="0"/>
              <a:t>Eloszlás példák</a:t>
            </a:r>
            <a:endParaRPr lang="en-US" dirty="0"/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951" y="2111632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516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</a:t>
            </a:r>
            <a:r>
              <a:rPr lang="hu-HU" dirty="0"/>
              <a:t>vizsgálata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/>
              <a:t>Jelölés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hu-HU" sz="2400" dirty="0"/>
              <a:t>keret-idő</a:t>
            </a:r>
            <a:r>
              <a:rPr lang="en-US" sz="2400" dirty="0"/>
              <a:t> (</a:t>
            </a:r>
            <a:r>
              <a:rPr lang="hu-HU" sz="2400" dirty="0"/>
              <a:t>feldolgozási</a:t>
            </a:r>
            <a:r>
              <a:rPr lang="en-US" sz="2400" dirty="0"/>
              <a:t>,</a:t>
            </a:r>
            <a:r>
              <a:rPr lang="hu-HU" sz="2400" dirty="0"/>
              <a:t> átviteli és </a:t>
            </a:r>
            <a:r>
              <a:rPr lang="hu-HU" sz="2400" dirty="0" err="1"/>
              <a:t>propagációs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</a:t>
            </a:r>
            <a:r>
              <a:rPr lang="hu-HU" sz="2400" dirty="0"/>
              <a:t>A sikeres keret átvitelek átlagos száma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baseline="-25000" dirty="0"/>
              <a:t> </a:t>
            </a:r>
            <a:r>
              <a:rPr lang="hu-HU" sz="2400" dirty="0"/>
              <a:t>idő alatt;</a:t>
            </a:r>
            <a:r>
              <a:rPr lang="en-US" sz="2400" dirty="0"/>
              <a:t> </a:t>
            </a:r>
            <a:r>
              <a:rPr lang="hu-HU" sz="2400" dirty="0"/>
              <a:t>(</a:t>
            </a:r>
            <a:r>
              <a:rPr lang="en-US" sz="2400" i="1" dirty="0"/>
              <a:t>throughput</a:t>
            </a:r>
            <a:r>
              <a:rPr lang="hu-HU" sz="2400" i="1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G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i="1" dirty="0"/>
              <a:t> idő alatti összes átviteli kísérletek átlagos száma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</a:t>
            </a:r>
            <a:r>
              <a:rPr lang="hu-HU" sz="2400" dirty="0"/>
              <a:t>Egy keret küldésre kész állapota és a sikeres átvitele között eltelt átlagos idő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hu-HU" sz="2800" dirty="0"/>
              <a:t>Feltételezéseink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Minden keret konstans/azonos méretű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csatorna zajmentes, hibák csak ütközések miatt történnek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keretek nem kerülnek sorokba az egyedi állomásokon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Egy csatorna egy Poisson folyamként viselkedik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62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/>
              <a:t>Mivel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</a:t>
            </a:r>
            <a:r>
              <a:rPr lang="hu-HU" sz="2800" dirty="0"/>
              <a:t>jelöli a „jó” átviteleket egy keret idő alatt és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hu-HU" sz="2800" dirty="0"/>
              <a:t>jelöli az összes átviteli kísérletet egy keret idő alatt</a:t>
            </a:r>
            <a:r>
              <a:rPr lang="en-US" sz="2800" dirty="0"/>
              <a:t>, </a:t>
            </a:r>
            <a:r>
              <a:rPr lang="hu-HU" sz="2800" dirty="0"/>
              <a:t>így a következő összefüggést írhatjuk</a:t>
            </a:r>
            <a:r>
              <a:rPr lang="en-US" sz="2800" dirty="0"/>
              <a:t>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hu-HU" sz="2800" i="1" dirty="0">
                <a:solidFill>
                  <a:srgbClr val="0000FF"/>
                </a:solidFill>
              </a:rPr>
              <a:t> = S(G)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</a:t>
            </a:r>
            <a:r>
              <a:rPr lang="hu-HU" sz="2800" dirty="0"/>
              <a:t>A „jó” átvitelek valószínűsége</a:t>
            </a:r>
            <a:r>
              <a:rPr lang="en-US" sz="2800" dirty="0"/>
              <a:t>)</a:t>
            </a:r>
          </a:p>
          <a:p>
            <a:endParaRPr lang="hu-HU" sz="2800" dirty="0">
              <a:solidFill>
                <a:srgbClr val="FF0000"/>
              </a:solidFill>
            </a:endParaRPr>
          </a:p>
          <a:p>
            <a:r>
              <a:rPr lang="hu-HU" sz="2800" dirty="0">
                <a:solidFill>
                  <a:srgbClr val="FF0000"/>
                </a:solidFill>
              </a:rPr>
              <a:t>A sebezhetőségi idő egy keret sikeres átviteléhez: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endParaRPr lang="hu-HU" sz="2800" dirty="0"/>
          </a:p>
          <a:p>
            <a:r>
              <a:rPr lang="hu-HU" sz="2800" dirty="0"/>
              <a:t>Azaz a „jó” átvitel valószínűsége megegyezik annak a valószínűségével, hogy a sebezhetőségi idő alatt </a:t>
            </a:r>
            <a:r>
              <a:rPr lang="hu-HU" sz="2800" dirty="0">
                <a:solidFill>
                  <a:srgbClr val="FF0000"/>
                </a:solidFill>
              </a:rPr>
              <a:t>nincs</a:t>
            </a:r>
            <a:r>
              <a:rPr lang="hu-HU" sz="2800" dirty="0"/>
              <a:t> beérkező keret.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339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53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18198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elejével </a:t>
            </a:r>
          </a:p>
          <a:p>
            <a:pPr algn="ctr" eaLnBrk="0" hangingPunct="0"/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499596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végével </a:t>
            </a:r>
            <a:br>
              <a:rPr lang="hu-HU" sz="2000" dirty="0"/>
            </a:br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4685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Sebezhetőség</a:t>
            </a:r>
            <a:endParaRPr lang="en-US" dirty="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4792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Idő</a:t>
            </a:r>
            <a:endParaRPr lang="en-US" dirty="0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108015" y="5840132"/>
            <a:ext cx="66898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sz="2400" dirty="0"/>
              <a:t>Sebezhetőségi időintervallum a kékkel jelölt kerethez</a:t>
            </a:r>
            <a:endParaRPr lang="en-US" sz="2400" dirty="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5011"/>
      </p:ext>
    </p:extLst>
  </p:cSld>
  <p:clrMapOvr>
    <a:masterClrMapping/>
  </p:clrMapOvr>
  <p:transition>
    <p:zoom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/>
              <a:t>Tudjuk, hogy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Azaz most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= 2T</a:t>
            </a:r>
            <a:r>
              <a:rPr lang="en-US" sz="2800" i="1" baseline="-250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j-lt"/>
              </a:rPr>
              <a:t> és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k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= 0</a:t>
            </a:r>
            <a:r>
              <a:rPr lang="hu-HU" sz="2800" dirty="0">
                <a:latin typeface="+mj-lt"/>
              </a:rPr>
              <a:t> (t legyen a seb. Idő, k=0, hogy ne érkezzen új keret a kék küldése során)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2298600" imgH="914400" progId="Equation.DSMT4">
                  <p:embed/>
                </p:oleObj>
              </mc:Choice>
              <mc:Fallback>
                <p:oleObj name="Equation" r:id="rId5" imgW="2298600" imgH="9144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4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55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dirty="0"/>
              <a:t>S</a:t>
            </a:r>
            <a:r>
              <a:rPr lang="hu-HU" sz="2800" i="1" dirty="0"/>
              <a:t>(G)</a:t>
            </a:r>
            <a:r>
              <a:rPr lang="en-US" sz="2800" i="1" dirty="0"/>
              <a:t> = Ge</a:t>
            </a:r>
            <a:r>
              <a:rPr lang="en-US" sz="2800" i="1" baseline="30000" dirty="0"/>
              <a:t>-2G</a:t>
            </a:r>
            <a:r>
              <a:rPr lang="en-US" sz="2800" dirty="0"/>
              <a:t> </a:t>
            </a:r>
            <a:r>
              <a:rPr lang="hu-HU" sz="2800" dirty="0"/>
              <a:t>függvényt G szerint deriválva és az eredményt nullának tekintve az egyenlet megoldásával megkapjuk a maximális sikeres átvitelhez tartozó G értéket: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</a:t>
            </a:r>
            <a:r>
              <a:rPr lang="en-US" sz="2800" i="1" dirty="0">
                <a:solidFill>
                  <a:srgbClr val="FF0000"/>
                </a:solidFill>
              </a:rPr>
              <a:t>G = </a:t>
            </a:r>
            <a:r>
              <a:rPr lang="en-US" sz="2800" dirty="0">
                <a:solidFill>
                  <a:srgbClr val="FF0000"/>
                </a:solidFill>
              </a:rPr>
              <a:t>0.5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</a:t>
            </a:r>
            <a:r>
              <a:rPr lang="hu-HU" sz="2800" dirty="0"/>
              <a:t>melyre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hu-HU" sz="2800" i="1" dirty="0">
                <a:solidFill>
                  <a:srgbClr val="FF0000"/>
                </a:solidFill>
              </a:rPr>
              <a:t>(G)</a:t>
            </a:r>
            <a:r>
              <a:rPr lang="en-US" sz="2800" i="1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e = </a:t>
            </a:r>
            <a:r>
              <a:rPr lang="en-US" sz="2800" dirty="0">
                <a:solidFill>
                  <a:srgbClr val="FF0000"/>
                </a:solidFill>
              </a:rPr>
              <a:t>0.18</a:t>
            </a:r>
            <a:r>
              <a:rPr lang="en-US" sz="2800" dirty="0"/>
              <a:t>. </a:t>
            </a:r>
            <a:r>
              <a:rPr lang="hu-HU" sz="2800" dirty="0"/>
              <a:t>Azaz a maximális </a:t>
            </a:r>
            <a:r>
              <a:rPr lang="en-US" sz="2800" dirty="0"/>
              <a:t>throughput </a:t>
            </a:r>
            <a:r>
              <a:rPr lang="hu-HU" sz="2800" dirty="0">
                <a:solidFill>
                  <a:srgbClr val="FF0000"/>
                </a:solidFill>
              </a:rPr>
              <a:t>csak</a:t>
            </a:r>
            <a:r>
              <a:rPr lang="en-US" sz="2800" dirty="0">
                <a:solidFill>
                  <a:srgbClr val="FF0000"/>
                </a:solidFill>
              </a:rPr>
              <a:t> 18%</a:t>
            </a:r>
            <a:r>
              <a:rPr lang="hu-HU" sz="2800" dirty="0" err="1"/>
              <a:t>-a</a:t>
            </a:r>
            <a:r>
              <a:rPr lang="hu-HU" sz="2800" dirty="0"/>
              <a:t> a teljes kapacitásnak!!!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121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</a:t>
            </a:r>
            <a:r>
              <a:rPr lang="en-US" dirty="0"/>
              <a:t> vs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TDMA</a:t>
            </a:r>
            <a:r>
              <a:rPr lang="hu-HU" dirty="0"/>
              <a:t> esetén minden állomás vár a saját körére</a:t>
            </a:r>
            <a:endParaRPr lang="en-US" dirty="0"/>
          </a:p>
          <a:p>
            <a:pPr lvl="1"/>
            <a:r>
              <a:rPr lang="hu-HU" dirty="0"/>
              <a:t>A várakozási idő arányos az állomások számával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Aloha</a:t>
            </a:r>
            <a:r>
              <a:rPr lang="hu-HU" dirty="0"/>
              <a:t> esetén minden állomás azonnal küldhet</a:t>
            </a:r>
            <a:endParaRPr lang="en-US" dirty="0"/>
          </a:p>
          <a:p>
            <a:pPr lvl="1"/>
            <a:r>
              <a:rPr lang="hu-HU" dirty="0"/>
              <a:t>Sokkal kisebb várakozási idő</a:t>
            </a:r>
            <a:endParaRPr lang="en-US" dirty="0"/>
          </a:p>
          <a:p>
            <a:pPr lvl="1"/>
            <a:r>
              <a:rPr lang="hu-HU" dirty="0"/>
              <a:t>De sokkal kisebb csatorna kihasználtság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098" y="4845010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136" y="4320668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3385" y="56578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/>
              <a:t>Maximálisan a csatorna kapacitás kb.  1</a:t>
            </a:r>
            <a:r>
              <a:rPr lang="en-US" dirty="0"/>
              <a:t>8%</a:t>
            </a:r>
            <a:r>
              <a:rPr lang="hu-HU" dirty="0" err="1"/>
              <a:t>-a</a:t>
            </a:r>
            <a:r>
              <a:rPr lang="hu-HU" dirty="0"/>
              <a:t> érhető 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80510" y="1178491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75" y="1403620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Hibajelző kódok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0913" y="728133"/>
            <a:ext cx="1843087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Hibajelző kódok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Polinom-kód, avagy ciklikus redundancia (CRC kód)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Tekintsük a bitsorozatokat</a:t>
                </a:r>
                <a:r>
                  <a:rPr lang="hu-H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</a:t>
                </a:r>
                <a:r>
                  <a:rPr lang="hu-HU" sz="1800" dirty="0"/>
                  <a:t>feletti polinomok reprezentációinak.</a:t>
                </a:r>
              </a:p>
              <a:p>
                <a:pPr>
                  <a:spcBef>
                    <a:spcPts val="0"/>
                  </a:spcBef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dirty="0"/>
                  <a:t>Polinom ábrázolása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felett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hu-HU" sz="1800" dirty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 számítás </a:t>
                </a:r>
                <a:r>
                  <a:rPr lang="hu-HU" sz="1800" i="1" dirty="0" err="1"/>
                  <a:t>mod</a:t>
                </a:r>
                <a:r>
                  <a:rPr lang="hu-HU" sz="1800" i="1" dirty="0"/>
                  <a:t> 2</a:t>
                </a:r>
                <a:r>
                  <a:rPr lang="hu-HU" sz="1800" dirty="0"/>
                  <a:t> történik. (összeadás, kivonás, szorzás, osztás)</a:t>
                </a:r>
              </a:p>
              <a:p>
                <a:pPr lvl="1"/>
                <a:r>
                  <a:rPr lang="hu-HU" sz="1800" dirty="0"/>
                  <a:t>reprezentálható az együtthatók n+1-es vektorával, azaz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hu-HU" sz="1800" b="0" dirty="0"/>
              </a:p>
              <a:p>
                <a:pPr lvl="1"/>
                <a:r>
                  <a:rPr lang="hu-HU" sz="1800" dirty="0"/>
                  <a:t>Például az ASCII „b” karakter kódja 01100010, aminek megfelelő polinom hatod fokú polinom</a:t>
                </a:r>
                <a:br>
                  <a:rPr lang="hu-HU" sz="1800" dirty="0"/>
                </a:b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=1 ∗</m:t>
                    </m:r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Az összeadás és a kivonás gyakorlati szempontból a logikai KIZÁRÓ VAGY művelettel azonosak.</a:t>
                </a:r>
              </a:p>
              <a:p>
                <a:pPr marL="201168" lvl="1" indent="0">
                  <a:buNone/>
                </a:pP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  <a:blipFill rotWithShape="1">
                <a:blip r:embed="rId3"/>
                <a:stretch>
                  <a:fillRect l="-705" t="-714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1666" y="2142489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10011011</a:t>
            </a:r>
          </a:p>
          <a:p>
            <a:r>
              <a:rPr lang="hu-HU" dirty="0">
                <a:solidFill>
                  <a:schemeClr val="bg1"/>
                </a:solidFill>
              </a:rPr>
              <a:t>+  11001010</a:t>
            </a:r>
          </a:p>
          <a:p>
            <a:r>
              <a:rPr lang="hu-HU" dirty="0">
                <a:solidFill>
                  <a:schemeClr val="bg1"/>
                </a:solidFill>
              </a:rPr>
              <a:t>    01010001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14971" y="271926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1666" y="1104049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11110000</a:t>
            </a:r>
          </a:p>
          <a:p>
            <a:r>
              <a:rPr lang="hu-HU" dirty="0">
                <a:solidFill>
                  <a:schemeClr val="bg1"/>
                </a:solidFill>
              </a:rPr>
              <a:t>-   10100110</a:t>
            </a:r>
          </a:p>
          <a:p>
            <a:r>
              <a:rPr lang="hu-HU" dirty="0">
                <a:solidFill>
                  <a:schemeClr val="bg1"/>
                </a:solidFill>
              </a:rPr>
              <a:t>    01010110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614971" y="168082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5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Definiáljuk a </a:t>
                </a:r>
                <a:r>
                  <a:rPr lang="hu-HU" sz="2200" i="1" dirty="0"/>
                  <a:t>G(x)</a:t>
                </a:r>
                <a:r>
                  <a:rPr lang="hu-HU" sz="2200" dirty="0"/>
                  <a:t> generátor polinomot (</a:t>
                </a:r>
                <a:r>
                  <a:rPr lang="hu-HU" sz="2200" i="1" dirty="0"/>
                  <a:t>G</a:t>
                </a:r>
                <a:r>
                  <a:rPr lang="hu-HU" sz="2200" dirty="0"/>
                  <a:t> 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), amelyet a küldő és a vevő egyaránt ismer.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Algoritmus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Legyen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. Fűzzünk </a:t>
                </a:r>
                <a:r>
                  <a:rPr lang="hu-HU" sz="2200" i="1" dirty="0"/>
                  <a:t>r </a:t>
                </a:r>
                <a:r>
                  <a:rPr lang="hu-HU" sz="2200" dirty="0"/>
                  <a:t>darab </a:t>
                </a:r>
                <a:r>
                  <a:rPr lang="hu-HU" sz="2200" i="1" dirty="0"/>
                  <a:t>0</a:t>
                </a:r>
                <a:r>
                  <a:rPr lang="hu-HU" sz="2200" dirty="0"/>
                  <a:t> bitet a keret alacsony helyi értékű végéhez, így az</a:t>
                </a:r>
                <a:r>
                  <a:rPr lang="hu-HU" sz="2200" i="1" dirty="0"/>
                  <a:t> m+r</a:t>
                </a:r>
                <a:r>
                  <a:rPr lang="hu-HU" sz="2200" dirty="0"/>
                  <a:t> bitet fog tartalmazni és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polinomot fogja reprezentálni.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Osszuk el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tartozó bitsorozatot a </a:t>
                </a:r>
                <a:r>
                  <a:rPr lang="hu-HU" sz="2200" i="1" dirty="0"/>
                  <a:t>G(x)</a:t>
                </a:r>
                <a:r>
                  <a:rPr lang="hu-HU" sz="2200" dirty="0" err="1"/>
                  <a:t>-hez</a:t>
                </a:r>
                <a:r>
                  <a:rPr lang="hu-HU" sz="2200" dirty="0"/>
                  <a:t> tartozó bitsorozattal </a:t>
                </a:r>
                <a:r>
                  <a:rPr lang="hu-HU" sz="2200" dirty="0" err="1"/>
                  <a:t>modulo</a:t>
                </a:r>
                <a:r>
                  <a:rPr lang="hu-HU" sz="2200" dirty="0"/>
                  <a:t> 2.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Vonjuk ki a maradékot (mely mindig </a:t>
                </a:r>
                <a:r>
                  <a:rPr lang="hu-HU" sz="2200" i="1" dirty="0"/>
                  <a:t>r </a:t>
                </a:r>
                <a:r>
                  <a:rPr lang="hu-HU" sz="2200" dirty="0"/>
                  <a:t>vagy kevesebb bitet tartalmaz)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err="1"/>
                  <a:t>-</a:t>
                </a:r>
                <a:r>
                  <a:rPr lang="hu-HU" sz="2200" dirty="0" err="1"/>
                  <a:t>hez</a:t>
                </a:r>
                <a:r>
                  <a:rPr lang="hu-HU" sz="2200" dirty="0"/>
                  <a:t> tartozó bitsorozatból </a:t>
                </a:r>
                <a:r>
                  <a:rPr lang="hu-HU" sz="2200" dirty="0" err="1"/>
                  <a:t>moduló</a:t>
                </a:r>
                <a:r>
                  <a:rPr lang="hu-HU" sz="2200" dirty="0"/>
                  <a:t> 2-es kivonással. Az eredmény az ellenőrző összeggel ellátott, továbbítandó keret. Jelölje a továbbítandó keretnek megfelelő a polinomot </a:t>
                </a:r>
                <a:r>
                  <a:rPr lang="hu-HU" sz="2200" i="1" dirty="0"/>
                  <a:t>T(x).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A vevő a</a:t>
                </a:r>
                <a:r>
                  <a:rPr lang="hu-HU" sz="2200" i="1" dirty="0"/>
                  <a:t> T(x) + E(x)</a:t>
                </a:r>
                <a:r>
                  <a:rPr lang="hu-HU" sz="2200" dirty="0"/>
                  <a:t> polinomnak megfelelő sorozatot kapja, ahol </a:t>
                </a:r>
                <a:r>
                  <a:rPr lang="hu-HU" sz="2200" i="1" dirty="0"/>
                  <a:t>E(x)</a:t>
                </a:r>
                <a:r>
                  <a:rPr lang="hu-HU" sz="2200" dirty="0"/>
                  <a:t> a hiba polinom. Ezt elosztja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generátor polinommal.</a:t>
                </a:r>
              </a:p>
              <a:p>
                <a:pPr marL="864000" lvl="2" indent="-1800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2200" dirty="0"/>
                  <a:t>Ha az osztási maradék, amit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sz="2200" dirty="0"/>
                  <a:t> jelöl, nem nulla, akkor hiba történt.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5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Forrás: Dr. </a:t>
            </a:r>
            <a:r>
              <a:rPr lang="hu-HU" dirty="0" err="1"/>
              <a:t>Lukovszki</a:t>
            </a:r>
            <a:r>
              <a:rPr lang="hu-HU" dirty="0"/>
              <a:t> Tamás fóliái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114550"/>
            <a:ext cx="7994650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175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74538</TotalTime>
  <Words>3857</Words>
  <Application>Microsoft Office PowerPoint</Application>
  <PresentationFormat>Diavetítés a képernyőre (4:3 oldalarány)</PresentationFormat>
  <Paragraphs>613</Paragraphs>
  <Slides>57</Slides>
  <Notes>12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57</vt:i4>
      </vt:variant>
    </vt:vector>
  </HeadingPairs>
  <TitlesOfParts>
    <vt:vector size="68" baseType="lpstr">
      <vt:lpstr>Arial</vt:lpstr>
      <vt:lpstr>Calibri</vt:lpstr>
      <vt:lpstr>Cambria Math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Számítógépes Hálózatok</vt:lpstr>
      <vt:lpstr>Újra a paritás bit használata 1/4</vt:lpstr>
      <vt:lpstr>Paritás bit használata 2/4</vt:lpstr>
      <vt:lpstr>Paritás bit használata - példa 3/4</vt:lpstr>
      <vt:lpstr>Paritás bit használata 4/4</vt:lpstr>
      <vt:lpstr>PowerPoint-bemutató</vt:lpstr>
      <vt:lpstr>Hibajelző kódok</vt:lpstr>
      <vt:lpstr>CRC</vt:lpstr>
      <vt:lpstr>CRC áttekintés</vt:lpstr>
      <vt:lpstr>Példa CRC számításra</vt:lpstr>
      <vt:lpstr>CRC áttekintés </vt:lpstr>
      <vt:lpstr>CRC a gyakorlatban</vt:lpstr>
      <vt:lpstr>Adatkapcsolati réteg</vt:lpstr>
      <vt:lpstr>Adatkapcsolati réteg</vt:lpstr>
      <vt:lpstr>PowerPoint-bemutató</vt:lpstr>
      <vt:lpstr>Forgalomszabályozás</vt:lpstr>
      <vt:lpstr>Elemi adatkapcsolati protokollok</vt:lpstr>
      <vt:lpstr>Korlátozás nélküli szimplex protokoll</vt:lpstr>
      <vt:lpstr>Átvitel hiba nélkül és hibával</vt:lpstr>
      <vt:lpstr>Szimplex megáll-és-vár protokoll (stop-and-wait protocol)</vt:lpstr>
      <vt:lpstr>Szimplex protokoll zajos csatornához </vt:lpstr>
      <vt:lpstr>Megáll-és-vár </vt:lpstr>
      <vt:lpstr>Mi is a probléma?</vt:lpstr>
      <vt:lpstr>Csatorna kihasználtság</vt:lpstr>
      <vt:lpstr>Alternáló-bit protokoll (ABP)</vt:lpstr>
      <vt:lpstr>ABP</vt:lpstr>
      <vt:lpstr>ABP – Csatorna kihasználtság</vt:lpstr>
      <vt:lpstr>Hogyan javítsunk a hatékonyságon?</vt:lpstr>
      <vt:lpstr>Csúszó-ablak protokollok 1/2</vt:lpstr>
      <vt:lpstr>Csúszó ablak</vt:lpstr>
      <vt:lpstr>Példa 3-bites csúszó-ablak protokollra</vt:lpstr>
      <vt:lpstr>Csúszó-ablak protokollok 2/2</vt:lpstr>
      <vt:lpstr>Egybites csúszó-ablak protokoll állapotátmenetei</vt:lpstr>
      <vt:lpstr>Pipelining </vt:lpstr>
      <vt:lpstr>„visszalépés N-nel” stratégia</vt:lpstr>
      <vt:lpstr>„ szelektív ismétlés” stratégia</vt:lpstr>
      <vt:lpstr>Ethernet keret</vt:lpstr>
      <vt:lpstr>PowerPoint-bemutató</vt:lpstr>
      <vt:lpstr>Mi az a közeg hozzáférés ?</vt:lpstr>
      <vt:lpstr>MAC alréteg</vt:lpstr>
      <vt:lpstr>Statikus csatornakiosztás</vt:lpstr>
      <vt:lpstr>Dinamikus csatornakiosztás</vt:lpstr>
      <vt:lpstr>Dinamikus csatornakiosztás</vt:lpstr>
      <vt:lpstr>Hogyan mérjük a hatékonyságot?</vt:lpstr>
      <vt:lpstr>Átvitel és terhelés</vt:lpstr>
      <vt:lpstr>(Tiszta) ALOHA</vt:lpstr>
      <vt:lpstr>ALOHA</vt:lpstr>
      <vt:lpstr>Teljesítmény elemzés -Poisson Folyam</vt:lpstr>
      <vt:lpstr>Teljesítmény elemzés –Poisson eloszlás</vt:lpstr>
      <vt:lpstr>Poisson Eloszlás példák</vt:lpstr>
      <vt:lpstr>ALOHA vizsgálata</vt:lpstr>
      <vt:lpstr>ALOHA vizsgálata</vt:lpstr>
      <vt:lpstr>ALOHA vizsgálata</vt:lpstr>
      <vt:lpstr>ALOHA vizsgálata</vt:lpstr>
      <vt:lpstr>ALOHA vizsgálata</vt:lpstr>
      <vt:lpstr>ALOHA vs TDMA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970</cp:revision>
  <cp:lastPrinted>2012-08-22T04:00:45Z</cp:lastPrinted>
  <dcterms:created xsi:type="dcterms:W3CDTF">2012-01-03T02:22:46Z</dcterms:created>
  <dcterms:modified xsi:type="dcterms:W3CDTF">2020-10-07T07:33:32Z</dcterms:modified>
</cp:coreProperties>
</file>