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89" r:id="rId2"/>
  </p:sldMasterIdLst>
  <p:notesMasterIdLst>
    <p:notesMasterId r:id="rId11"/>
  </p:notesMasterIdLst>
  <p:handoutMasterIdLst>
    <p:handoutMasterId r:id="rId12"/>
  </p:handoutMasterIdLst>
  <p:sldIdLst>
    <p:sldId id="256" r:id="rId3"/>
    <p:sldId id="307" r:id="rId4"/>
    <p:sldId id="302" r:id="rId5"/>
    <p:sldId id="303" r:id="rId6"/>
    <p:sldId id="304" r:id="rId7"/>
    <p:sldId id="305" r:id="rId8"/>
    <p:sldId id="308" r:id="rId9"/>
    <p:sldId id="306" r:id="rId10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00"/>
    <a:srgbClr val="008000"/>
    <a:srgbClr val="969696"/>
    <a:srgbClr val="FFEAD5"/>
    <a:srgbClr val="FFE0C1"/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 autoAdjust="0"/>
    <p:restoredTop sz="94667" autoAdjust="0"/>
  </p:normalViewPr>
  <p:slideViewPr>
    <p:cSldViewPr>
      <p:cViewPr varScale="1">
        <p:scale>
          <a:sx n="102" d="100"/>
          <a:sy n="102" d="100"/>
        </p:scale>
        <p:origin x="25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29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Nyílt nap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F701B3BB-4068-4769-8B2A-4347DB4076C4}" type="datetime1">
              <a:rPr lang="hu-HU" smtClean="0"/>
              <a:t>2018.09.06.</a:t>
            </a:fld>
            <a:r>
              <a:rPr lang="hu-HU"/>
              <a:t>2007.09.28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László: Informatikai képzések a ELTE-n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58DDEB52-C21B-4A67-A899-2614064D7D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45B0531F-0815-4E14-AC18-C3588C129D16}" type="datetime1">
              <a:rPr lang="hu-HU" smtClean="0"/>
              <a:t>2018.09.06.</a:t>
            </a:fld>
            <a:endParaRPr lang="hu-HU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92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746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Szlávi - Zsakó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647460"/>
            <a:ext cx="2944813" cy="2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381C2413-E65E-4DDD-9E39-CD71D1433E05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24825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11DFF3C-8F8F-45D9-9BB8-763E33773D63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4F93F57-140A-4AFB-B471-8BC1B822FFEC}" type="slidenum">
              <a:rPr lang="hu-HU" smtClean="0">
                <a:latin typeface="Arial" charset="0"/>
              </a:rPr>
              <a:pPr/>
              <a:t>1</a:t>
            </a:fld>
            <a:endParaRPr lang="hu-HU">
              <a:latin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331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sz="1200" dirty="0">
              <a:latin typeface="Arial" charset="0"/>
            </a:endParaRPr>
          </a:p>
        </p:txBody>
      </p:sp>
      <p:sp>
        <p:nvSpPr>
          <p:cNvPr id="1331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dirty="0">
                <a:latin typeface="Arial" charset="0"/>
              </a:rPr>
              <a:t>Szlávi - </a:t>
            </a:r>
            <a:r>
              <a:rPr lang="hu-HU" sz="1200" dirty="0" err="1">
                <a:latin typeface="Arial" charset="0"/>
              </a:rPr>
              <a:t>Zsakó</a:t>
            </a:r>
            <a:endParaRPr lang="hu-HU" sz="1200" dirty="0">
              <a:latin typeface="Arial" charset="0"/>
            </a:endParaRPr>
          </a:p>
        </p:txBody>
      </p:sp>
      <p:sp>
        <p:nvSpPr>
          <p:cNvPr id="1332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6F8B74-D48F-4B35-8D9C-35C364762F92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hu-HU" sz="1200">
              <a:latin typeface="Arial" charset="0"/>
            </a:endParaRPr>
          </a:p>
        </p:txBody>
      </p:sp>
      <p:sp>
        <p:nvSpPr>
          <p:cNvPr id="13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914C7B-60A1-41C7-852D-D8B0BE119F70}" type="datetime1">
              <a:rPr lang="hu-HU" smtClean="0"/>
              <a:t>2018.09.06.</a:t>
            </a:fld>
            <a:r>
              <a:rPr lang="hu-HU"/>
              <a:t>2006.11.18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Juhász István-Zsakó László: Informatikai képzések a ELTE-n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67A53-547A-45F3-9BF3-DD51AFA7BD70}" type="slidenum">
              <a:rPr lang="hu-HU"/>
              <a:pPr/>
              <a:t>2</a:t>
            </a:fld>
            <a:endParaRPr lang="hu-HU"/>
          </a:p>
        </p:txBody>
      </p:sp>
      <p:sp>
        <p:nvSpPr>
          <p:cNvPr id="15365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6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15367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15368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15369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1537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27ADEE-CC5F-4604-A7E0-793AE0E6AE7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7224EE4-12C8-4E97-9A36-18E676FA60CB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7FB86FC-E81A-4451-811A-48DE28BF992A}" type="slidenum">
              <a:rPr lang="hu-HU" smtClean="0">
                <a:latin typeface="Arial" charset="0"/>
              </a:rPr>
              <a:pPr/>
              <a:t>3</a:t>
            </a:fld>
            <a:endParaRPr lang="hu-HU">
              <a:latin typeface="Arial" charset="0"/>
            </a:endParaRPr>
          </a:p>
        </p:txBody>
      </p:sp>
      <p:sp>
        <p:nvSpPr>
          <p:cNvPr id="143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4344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u-HU" sz="1200" dirty="0">
              <a:latin typeface="Arial" charset="0"/>
            </a:endParaRPr>
          </a:p>
        </p:txBody>
      </p:sp>
      <p:sp>
        <p:nvSpPr>
          <p:cNvPr id="14345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dirty="0">
                <a:latin typeface="Arial" charset="0"/>
              </a:rPr>
              <a:t>Szlávi - </a:t>
            </a:r>
            <a:r>
              <a:rPr lang="hu-HU" sz="1200" dirty="0" err="1">
                <a:latin typeface="Arial" charset="0"/>
              </a:rPr>
              <a:t>Zsakó</a:t>
            </a:r>
            <a:endParaRPr lang="hu-HU" sz="1200" dirty="0">
              <a:latin typeface="Arial" charset="0"/>
            </a:endParaRPr>
          </a:p>
        </p:txBody>
      </p:sp>
      <p:sp>
        <p:nvSpPr>
          <p:cNvPr id="1434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25B925-27C8-4DA4-8940-7EA6EB42F97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6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536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F5C33F-2301-43B8-A1E9-C525580AE796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5366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5367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9130047-A4C3-4DA7-940F-B3378CC2D164}" type="slidenum">
              <a:rPr lang="hu-HU" smtClean="0">
                <a:latin typeface="Arial" charset="0"/>
              </a:rPr>
              <a:pPr/>
              <a:t>4</a:t>
            </a:fld>
            <a:endParaRPr lang="hu-H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8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638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A99405A-E815-4E22-9495-6099DB1D3446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6390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6391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C803D38-E1B4-492D-A340-3C4F001902CB}" type="slidenum">
              <a:rPr lang="hu-HU" smtClean="0">
                <a:latin typeface="Arial" charset="0"/>
              </a:rPr>
              <a:pPr/>
              <a:t>5</a:t>
            </a:fld>
            <a:endParaRPr lang="hu-H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41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741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46B5DAF-50FC-4F3F-94CB-C6FD4303F6E4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7414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7415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3B40DAC-25D3-469B-BD68-0A7B008B1B9A}" type="slidenum">
              <a:rPr lang="hu-HU" smtClean="0">
                <a:latin typeface="Arial" charset="0"/>
              </a:rPr>
              <a:pPr/>
              <a:t>6</a:t>
            </a:fld>
            <a:endParaRPr lang="hu-H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41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741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56FA8B8-6C8A-4C12-9EDA-5B24617B8B42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7414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7415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3B40DAC-25D3-469B-BD68-0A7B008B1B9A}" type="slidenum">
              <a:rPr lang="hu-HU" smtClean="0">
                <a:latin typeface="Arial" charset="0"/>
              </a:rPr>
              <a:pPr/>
              <a:t>7</a:t>
            </a:fld>
            <a:endParaRPr lang="hu-H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3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Programozási alapismeretek</a:t>
            </a:r>
          </a:p>
        </p:txBody>
      </p:sp>
      <p:sp>
        <p:nvSpPr>
          <p:cNvPr id="1843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C63DFAD-34FE-4F69-939B-886D3546A09A}" type="datetime1">
              <a:rPr lang="hu-HU" smtClean="0">
                <a:latin typeface="Arial" charset="0"/>
              </a:rPr>
              <a:t>2018.09.06.</a:t>
            </a:fld>
            <a:endParaRPr lang="hu-HU" dirty="0">
              <a:latin typeface="Arial" charset="0"/>
            </a:endParaRPr>
          </a:p>
        </p:txBody>
      </p:sp>
      <p:sp>
        <p:nvSpPr>
          <p:cNvPr id="18438" name="Élőláb helye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>
                <a:latin typeface="Arial" charset="0"/>
              </a:rPr>
              <a:t>Szlávi - </a:t>
            </a:r>
            <a:r>
              <a:rPr lang="hu-HU" dirty="0" err="1">
                <a:latin typeface="Arial" charset="0"/>
              </a:rPr>
              <a:t>Zsakó</a:t>
            </a:r>
            <a:endParaRPr lang="hu-HU" dirty="0">
              <a:latin typeface="Arial" charset="0"/>
            </a:endParaRPr>
          </a:p>
        </p:txBody>
      </p:sp>
      <p:sp>
        <p:nvSpPr>
          <p:cNvPr id="18439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12B5896-DBE9-4737-ABA5-867CCD217FE2}" type="slidenum">
              <a:rPr lang="hu-HU" smtClean="0">
                <a:latin typeface="Arial" charset="0"/>
              </a:rPr>
              <a:pPr/>
              <a:t>8</a:t>
            </a:fld>
            <a:endParaRPr lang="hu-HU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CA3A-22DB-4004-B5B6-8201E91D3E0E}" type="datetime1">
              <a:rPr lang="en-US" smtClean="0"/>
              <a:pPr>
                <a:defRPr/>
              </a:pPr>
              <a:t>9/6/2018</a:t>
            </a:fld>
            <a:r>
              <a:rPr lang="en-US"/>
              <a:t>2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720" y="6248400"/>
            <a:ext cx="511256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dirty="0"/>
              <a:t>Pap Gáborné - Horváth Gyula - Szlávi Péter - </a:t>
            </a:r>
            <a:r>
              <a:rPr lang="hu-HU" dirty="0" err="1"/>
              <a:t>Zsakó</a:t>
            </a:r>
            <a:r>
              <a:rPr lang="hu-HU" dirty="0"/>
              <a:t> László: Programozási alapismeretek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A3B3-44EA-4BC8-870B-7EC0E68755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0028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94" y="-89647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573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Photograph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2379663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Photograph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F7D13-E949-42E6-8903-594BB9E740D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22225" y="6565898"/>
            <a:ext cx="2266950" cy="2921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B20AA8-2FB9-438C-8AA3-1579F27F83DE}" type="datetime8">
              <a:rPr lang="hu-HU" smtClean="0"/>
              <a:pPr>
                <a:defRPr/>
              </a:pPr>
              <a:t>2018.09.06. 9:26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95599"/>
      </p:ext>
    </p:extLst>
  </p:cSld>
  <p:clrMapOvr>
    <a:masterClrMapping/>
  </p:clrMapOvr>
  <p:transition spd="slow"/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846DA01-A0C2-4CE1-9F91-FDFE4D6A2403}" type="datetime1">
              <a:rPr lang="en-US" smtClean="0"/>
              <a:pPr>
                <a:defRPr/>
              </a:pPr>
              <a:t>9/6/2018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 dirty="0"/>
              <a:t>Pap Gáborné - Horváth Gyula - Szlávi Péter - </a:t>
            </a:r>
            <a:r>
              <a:rPr lang="hu-HU" dirty="0" err="1"/>
              <a:t>Zsakó</a:t>
            </a:r>
            <a:r>
              <a:rPr lang="hu-HU" dirty="0"/>
              <a:t> László: Programozási alapismeretek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4A033C7-45AB-4BCB-985E-01A17725CF2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565900"/>
            <a:ext cx="5184577" cy="292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5900"/>
            <a:ext cx="1370012" cy="292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F4B9E1D5-C890-4675-AB97-BDD947046C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25" y="6445250"/>
            <a:ext cx="2266950" cy="412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E3D2797-E7EB-48FA-9B53-0D131B1B00E1}" type="datetime1">
              <a:rPr lang="en-US" smtClean="0"/>
              <a:pPr>
                <a:defRPr/>
              </a:pPr>
              <a:t>9/6/2018</a:t>
            </a:fld>
            <a:r>
              <a:rPr lang="en-US"/>
              <a:t>200</a:t>
            </a:r>
            <a:r>
              <a:rPr lang="hu-HU"/>
              <a:t>8</a:t>
            </a:r>
            <a:r>
              <a:rPr lang="en-US"/>
              <a:t>.</a:t>
            </a:r>
            <a:r>
              <a:rPr lang="hu-HU"/>
              <a:t>01</a:t>
            </a:r>
            <a:r>
              <a:rPr lang="en-US"/>
              <a:t>.</a:t>
            </a:r>
            <a:r>
              <a:rPr lang="hu-HU"/>
              <a:t>30</a:t>
            </a:r>
            <a:r>
              <a:rPr lang="en-US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zsako@caesar.elte.hu" TargetMode="External"/><Relationship Id="rId4" Type="http://schemas.openxmlformats.org/officeDocument/2006/relationships/hyperlink" Target="mailto:szlavip@elte.h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inf.elte.h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?Sz%C3%A1monk%C3%A9r%C3%A9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?Sz%C3%A1monk%C3%A9r%C3%A9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galap.elte.hu/downloads/kov/progalap_bead_ket_forduloban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seged/eTanany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28625" y="764704"/>
            <a:ext cx="8429625" cy="5400599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/>
        </p:spPr>
        <p:txBody>
          <a:bodyPr anchor="ctr"/>
          <a:lstStyle/>
          <a:p>
            <a:pPr indent="12700" algn="ctr" eaLnBrk="1" hangingPunct="1">
              <a:lnSpc>
                <a:spcPct val="140000"/>
              </a:lnSpc>
              <a:spcAft>
                <a:spcPct val="40000"/>
              </a:spcAft>
              <a:buNone/>
              <a:defRPr/>
            </a:pPr>
            <a:r>
              <a:rPr lang="hu-HU" sz="3600" dirty="0"/>
              <a:t>Programozás,</a:t>
            </a:r>
            <a:br>
              <a:rPr lang="hu-HU" sz="3600" dirty="0"/>
            </a:br>
            <a:r>
              <a:rPr lang="hu-HU" sz="3600" dirty="0">
                <a:latin typeface="+mj-lt"/>
              </a:rPr>
              <a:t>Programozási alapismeretek</a:t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  <a:hlinkClick r:id="rId3"/>
              </a:rPr>
              <a:t>http://progalap.elte.hu/</a:t>
            </a:r>
            <a:endParaRPr lang="hu-HU" sz="3200" dirty="0">
              <a:latin typeface="+mj-lt"/>
            </a:endParaRPr>
          </a:p>
          <a:p>
            <a:pPr indent="12700" algn="ctr" eaLnBrk="1" hangingPunct="1">
              <a:lnSpc>
                <a:spcPct val="140000"/>
              </a:lnSpc>
              <a:spcAft>
                <a:spcPct val="40000"/>
              </a:spcAft>
              <a:buNone/>
              <a:defRPr/>
            </a:pPr>
            <a:r>
              <a:rPr lang="hu-HU" sz="3200" dirty="0">
                <a:latin typeface="+mj-lt"/>
              </a:rPr>
              <a:t>Pap Gáborné </a:t>
            </a:r>
            <a:r>
              <a:rPr lang="hu-HU" sz="3200" dirty="0"/>
              <a:t>– </a:t>
            </a:r>
            <a:r>
              <a:rPr lang="hu-HU" sz="3200" dirty="0">
                <a:latin typeface="+mj-lt"/>
              </a:rPr>
              <a:t>Horváth Gyula </a:t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</a:rPr>
              <a:t>Szlávi Péter – Zsakó László</a:t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</a:rPr>
              <a:t>Média- és Oktatásinformatika Tanszék</a:t>
            </a:r>
            <a:br>
              <a:rPr lang="hu-HU" sz="3200" dirty="0">
                <a:latin typeface="+mj-lt"/>
              </a:rPr>
            </a:br>
            <a:r>
              <a:rPr lang="hu-HU" sz="3200" dirty="0">
                <a:latin typeface="+mj-lt"/>
                <a:hlinkClick r:id="rId4"/>
              </a:rPr>
              <a:t>szlavip@</a:t>
            </a:r>
            <a:r>
              <a:rPr lang="hu-HU" sz="3200" dirty="0" err="1">
                <a:latin typeface="+mj-lt"/>
                <a:hlinkClick r:id="rId4"/>
              </a:rPr>
              <a:t>elte.hu</a:t>
            </a:r>
            <a:r>
              <a:rPr lang="hu-HU" sz="3200" dirty="0">
                <a:latin typeface="+mj-lt"/>
              </a:rPr>
              <a:t> – </a:t>
            </a:r>
            <a:r>
              <a:rPr lang="hu-HU" sz="3200" dirty="0" err="1">
                <a:latin typeface="+mj-lt"/>
                <a:hlinkClick r:id="rId5"/>
              </a:rPr>
              <a:t>zsako</a:t>
            </a:r>
            <a:r>
              <a:rPr lang="hu-HU" sz="3200" dirty="0">
                <a:latin typeface="+mj-lt"/>
                <a:hlinkClick r:id="rId5"/>
              </a:rPr>
              <a:t>@</a:t>
            </a:r>
            <a:r>
              <a:rPr lang="hu-HU" sz="3200" dirty="0" err="1">
                <a:latin typeface="+mj-lt"/>
                <a:hlinkClick r:id="rId5"/>
              </a:rPr>
              <a:t>caesar.elte.hu</a:t>
            </a:r>
            <a:endParaRPr lang="hu-HU" sz="32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188913"/>
            <a:ext cx="5327650" cy="111125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hu-HU" sz="4000" dirty="0">
                <a:latin typeface="Garamond" pitchFamily="18" charset="0"/>
              </a:rPr>
              <a:t>Célkitűzés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410742"/>
            <a:ext cx="3380680" cy="4754562"/>
          </a:xfrm>
        </p:spPr>
        <p:txBody>
          <a:bodyPr/>
          <a:lstStyle/>
          <a:p>
            <a:pPr marL="360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</a:t>
            </a:r>
            <a:r>
              <a:rPr lang="en-GB" sz="2400" dirty="0">
                <a:latin typeface="Gabriola" pitchFamily="82" charset="0"/>
              </a:rPr>
              <a:t>eaching a Machine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dirty="0">
                <a:latin typeface="Gabriola" pitchFamily="82" charset="0"/>
              </a:rPr>
              <a:t>If you want to learn something, teach it.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dirty="0">
                <a:latin typeface="Gabriola" pitchFamily="82" charset="0"/>
              </a:rPr>
              <a:t>You are successful if people understand. 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dirty="0">
                <a:latin typeface="Gabriola" pitchFamily="82" charset="0"/>
              </a:rPr>
              <a:t>They may say they understand even if they don</a:t>
            </a:r>
            <a:r>
              <a:rPr lang="hu-HU" sz="2400" dirty="0">
                <a:latin typeface="Gabriola" pitchFamily="82" charset="0"/>
              </a:rPr>
              <a:t>’</a:t>
            </a:r>
            <a:r>
              <a:rPr lang="en-GB" sz="2400" dirty="0">
                <a:latin typeface="Gabriola" pitchFamily="82" charset="0"/>
              </a:rPr>
              <a:t>t.</a:t>
            </a:r>
          </a:p>
          <a:p>
            <a:pPr marL="252000" indent="-252000">
              <a:lnSpc>
                <a:spcPts val="2600"/>
              </a:lnSpc>
              <a:spcBef>
                <a:spcPts val="1200"/>
              </a:spcBef>
              <a:tabLst>
                <a:tab pos="176213" algn="l"/>
              </a:tabLst>
            </a:pPr>
            <a:r>
              <a:rPr lang="en-GB" sz="2400" dirty="0">
                <a:latin typeface="Gabriola" pitchFamily="82" charset="0"/>
              </a:rPr>
              <a:t>The ultimate test if you are doing well is to teach it to a machine!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484313"/>
            <a:ext cx="3195638" cy="2359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23830" y="4005263"/>
            <a:ext cx="3168650" cy="13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None/>
            </a:pPr>
            <a:r>
              <a:rPr lang="en-GB" sz="2400" i="1" dirty="0">
                <a:latin typeface="Gabriola" pitchFamily="82" charset="0"/>
              </a:rPr>
              <a:t>Don Knuth</a:t>
            </a:r>
            <a:r>
              <a:rPr lang="en-GB" sz="2400" dirty="0"/>
              <a:t>,  </a:t>
            </a:r>
            <a:br>
              <a:rPr lang="en-GB" sz="2400" dirty="0"/>
            </a:br>
            <a:r>
              <a:rPr lang="en-GB" sz="1600" dirty="0"/>
              <a:t>14</a:t>
            </a:r>
            <a:r>
              <a:rPr lang="en-GB" sz="1600" baseline="30000" dirty="0"/>
              <a:t>th</a:t>
            </a:r>
            <a:r>
              <a:rPr lang="en-GB" sz="1600" dirty="0"/>
              <a:t> January 2012, ETH</a:t>
            </a:r>
          </a:p>
          <a:p>
            <a:pPr algn="r">
              <a:buFont typeface="Wingdings" pitchFamily="2" charset="2"/>
              <a:buNone/>
            </a:pPr>
            <a:r>
              <a:rPr lang="en-GB" sz="1600" dirty="0"/>
              <a:t>Swiss Olympiad in Informatics</a:t>
            </a:r>
            <a:endParaRPr lang="en-GB" sz="1600" dirty="0">
              <a:latin typeface="Arial" charset="0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 Gáborné - Horváth Gyula - Szlávi Péter - Zsakó László: Programozási alapismeretek</a:t>
            </a:r>
            <a:endParaRPr 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3026FA-F60F-4C21-B046-C228CCB8F06A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188913"/>
            <a:ext cx="5327650" cy="1111250"/>
          </a:xfrm>
        </p:spPr>
        <p:txBody>
          <a:bodyPr/>
          <a:lstStyle/>
          <a:p>
            <a:r>
              <a:rPr lang="hu-HU" sz="4000" dirty="0">
                <a:latin typeface="Garamond" pitchFamily="18" charset="0"/>
              </a:rPr>
              <a:t>Célkitűzések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100" dirty="0" err="1">
                <a:latin typeface="Garamond" pitchFamily="18" charset="0"/>
              </a:rPr>
              <a:t>Problémamegoldási</a:t>
            </a:r>
            <a:r>
              <a:rPr lang="hu-HU" sz="2100" dirty="0">
                <a:latin typeface="Garamond" pitchFamily="18" charset="0"/>
              </a:rPr>
              <a:t> stratégiák, az informatikai problémamegoldás alapjai. 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A problémák megoldásához szükséges informatikai eszközök és módszerek. 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Programkészítési elvek. Algoritmikus struktúrák és adattípusok.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Konstans, változó, típus fogalma.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Elemi algoritmusok típusfeladatokra. Összegzés, eldöntés, keresés, számlálás, maximum-kiválasztás, kiválogatás, rendezések.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A C++ programozási nyelv alapvető elemei 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A </a:t>
            </a:r>
            <a:r>
              <a:rPr lang="hu-HU" sz="2100" dirty="0" err="1">
                <a:latin typeface="Garamond" pitchFamily="18" charset="0"/>
              </a:rPr>
              <a:t>Code</a:t>
            </a:r>
            <a:r>
              <a:rPr lang="hu-HU" sz="2100" dirty="0">
                <a:latin typeface="Garamond" pitchFamily="18" charset="0"/>
              </a:rPr>
              <a:t>::</a:t>
            </a:r>
            <a:r>
              <a:rPr lang="hu-HU" sz="2100" dirty="0" err="1">
                <a:latin typeface="Garamond" pitchFamily="18" charset="0"/>
              </a:rPr>
              <a:t>Blocks</a:t>
            </a:r>
            <a:r>
              <a:rPr lang="hu-HU" sz="2100" dirty="0">
                <a:latin typeface="Garamond" pitchFamily="18" charset="0"/>
              </a:rPr>
              <a:t> programfejlesztői környezet, szerkesztés, fordítás, futtatás.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A programkészítés, mint termék előállítási folyamat.</a:t>
            </a:r>
          </a:p>
          <a:p>
            <a:pPr>
              <a:lnSpc>
                <a:spcPct val="90000"/>
              </a:lnSpc>
            </a:pPr>
            <a:r>
              <a:rPr lang="hu-HU" sz="2100" dirty="0">
                <a:latin typeface="Garamond" pitchFamily="18" charset="0"/>
              </a:rPr>
              <a:t>Alapvető tesztelési, hibakeresési módszerek.</a:t>
            </a:r>
          </a:p>
        </p:txBody>
      </p:sp>
      <p:sp>
        <p:nvSpPr>
          <p:cNvPr id="6" name="Szövegdoboz 5">
            <a:hlinkClick r:id="rId3"/>
          </p:cNvPr>
          <p:cNvSpPr txBox="1"/>
          <p:nvPr/>
        </p:nvSpPr>
        <p:spPr>
          <a:xfrm rot="19112164">
            <a:off x="3033915" y="2888389"/>
            <a:ext cx="410445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Lásd a kurzus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honlapján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>
              <a:buNone/>
            </a:pP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későbbieket is!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3A4A0DD-A358-4489-B308-36EBB5B1EFA7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Jegy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967882"/>
          </a:xfrm>
        </p:spPr>
        <p:txBody>
          <a:bodyPr/>
          <a:lstStyle/>
          <a:p>
            <a:pPr marL="88900" indent="3175">
              <a:buFont typeface="Wingdings" pitchFamily="2" charset="2"/>
              <a:buNone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Követelmények</a:t>
            </a:r>
          </a:p>
          <a:p>
            <a:pPr marL="88900" indent="3175">
              <a:spcBef>
                <a:spcPts val="300"/>
              </a:spcBef>
              <a:buNone/>
            </a:pPr>
            <a:r>
              <a:rPr lang="hu-HU" sz="2400" dirty="0">
                <a:latin typeface="Garamond" pitchFamily="18" charset="0"/>
              </a:rPr>
              <a:t>A nappali Programtervező informatikus szakosok számára az előadásra járás kötelező. (</a:t>
            </a:r>
            <a:r>
              <a:rPr lang="hu-HU" sz="2400" dirty="0">
                <a:latin typeface="Garamond" pitchFamily="18" charset="0"/>
                <a:hlinkClick r:id="rId3"/>
              </a:rPr>
              <a:t>Katalógus</a:t>
            </a:r>
            <a:r>
              <a:rPr lang="hu-HU" sz="2400" dirty="0">
                <a:latin typeface="Garamond" pitchFamily="18" charset="0"/>
              </a:rPr>
              <a:t>!)</a:t>
            </a:r>
          </a:p>
          <a:p>
            <a:pPr marL="441325" indent="-349250">
              <a:spcBef>
                <a:spcPts val="600"/>
              </a:spcBef>
              <a:buSzTx/>
              <a:buFont typeface="Wingdings" pitchFamily="2" charset="2"/>
              <a:buAutoNum type="alphaUcPeriod"/>
            </a:pPr>
            <a:r>
              <a:rPr lang="hu-HU" sz="2400" dirty="0">
                <a:latin typeface="Garamond" pitchFamily="18" charset="0"/>
              </a:rPr>
              <a:t>csoport ZH-k: </a:t>
            </a:r>
            <a:r>
              <a:rPr lang="hu-HU" sz="2000" dirty="0">
                <a:latin typeface="Garamond" pitchFamily="18" charset="0"/>
              </a:rPr>
              <a:t>Algoritmizálás (</a:t>
            </a:r>
            <a:r>
              <a:rPr lang="hu-HU" sz="2000" dirty="0" err="1">
                <a:latin typeface="Garamond" pitchFamily="18" charset="0"/>
              </a:rPr>
              <a:t>specifikáció→algoritmus</a:t>
            </a:r>
            <a:r>
              <a:rPr lang="hu-HU" sz="2000" dirty="0">
                <a:latin typeface="Garamond" pitchFamily="18" charset="0"/>
              </a:rPr>
              <a:t>),</a:t>
            </a:r>
            <a:br>
              <a:rPr lang="hu-HU" sz="2000" dirty="0">
                <a:latin typeface="Garamond" pitchFamily="18" charset="0"/>
              </a:rPr>
            </a:br>
            <a:r>
              <a:rPr lang="hu-HU" sz="2000" dirty="0">
                <a:latin typeface="Garamond" pitchFamily="18" charset="0"/>
              </a:rPr>
              <a:t>Kódolás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000" dirty="0">
                <a:latin typeface="Garamond" pitchFamily="18" charset="0"/>
              </a:rPr>
              <a:t>(specifikáció+algoritmus→kód) – számítógép mellett</a:t>
            </a:r>
          </a:p>
          <a:p>
            <a:pPr marL="441325" indent="-349250">
              <a:spcBef>
                <a:spcPts val="300"/>
              </a:spcBef>
              <a:buSzTx/>
              <a:buFont typeface="Wingdings" pitchFamily="2" charset="2"/>
              <a:buAutoNum type="alphaUcPeriod"/>
            </a:pPr>
            <a:r>
              <a:rPr lang="hu-HU" sz="2400" dirty="0">
                <a:latin typeface="Garamond" pitchFamily="18" charset="0"/>
              </a:rPr>
              <a:t>évfolyam ZH-k: </a:t>
            </a:r>
            <a:r>
              <a:rPr lang="hu-HU" sz="2000" dirty="0">
                <a:latin typeface="Garamond" pitchFamily="18" charset="0"/>
              </a:rPr>
              <a:t>a csoport </a:t>
            </a:r>
            <a:r>
              <a:rPr lang="hu-HU" sz="2000" dirty="0" err="1">
                <a:latin typeface="Garamond" pitchFamily="18" charset="0"/>
              </a:rPr>
              <a:t>Zh-khoz</a:t>
            </a:r>
            <a:r>
              <a:rPr lang="hu-HU" sz="2000" dirty="0">
                <a:latin typeface="Garamond" pitchFamily="18" charset="0"/>
              </a:rPr>
              <a:t> hasonlóan 2 </a:t>
            </a:r>
            <a:r>
              <a:rPr lang="hu-HU" sz="2000" dirty="0" err="1">
                <a:latin typeface="Garamond" pitchFamily="18" charset="0"/>
              </a:rPr>
              <a:t>Zh</a:t>
            </a:r>
            <a:r>
              <a:rPr lang="hu-HU" sz="2000" dirty="0">
                <a:latin typeface="Garamond" pitchFamily="18" charset="0"/>
              </a:rPr>
              <a:t>, de több, összetettebb feladattal</a:t>
            </a:r>
          </a:p>
          <a:p>
            <a:pPr marL="442913" indent="-350838">
              <a:spcBef>
                <a:spcPts val="300"/>
              </a:spcBef>
              <a:buSzTx/>
              <a:buFont typeface="Wingdings" pitchFamily="2" charset="2"/>
              <a:buAutoNum type="alphaUcPeriod"/>
            </a:pPr>
            <a:r>
              <a:rPr lang="hu-HU" sz="2400" dirty="0">
                <a:latin typeface="Garamond" pitchFamily="18" charset="0"/>
              </a:rPr>
              <a:t>beadandó feladatok: </a:t>
            </a:r>
            <a:r>
              <a:rPr lang="hu-HU" sz="2000" dirty="0">
                <a:latin typeface="Garamond" pitchFamily="18" charset="0"/>
              </a:rPr>
              <a:t>4 kódolási + 1 </a:t>
            </a:r>
            <a:r>
              <a:rPr lang="hu-HU" sz="2000" b="1" dirty="0">
                <a:latin typeface="Garamond" pitchFamily="18" charset="0"/>
              </a:rPr>
              <a:t>nagy</a:t>
            </a:r>
            <a:r>
              <a:rPr lang="hu-HU" sz="2000" dirty="0">
                <a:latin typeface="Garamond" pitchFamily="18" charset="0"/>
              </a:rPr>
              <a:t> feladat </a:t>
            </a:r>
            <a:r>
              <a:rPr lang="hu-HU" sz="2000" dirty="0" err="1">
                <a:latin typeface="Garamond" pitchFamily="18" charset="0"/>
              </a:rPr>
              <a:t>doku-mentációval</a:t>
            </a:r>
            <a:r>
              <a:rPr lang="hu-HU" sz="2000" dirty="0">
                <a:latin typeface="Garamond" pitchFamily="18" charset="0"/>
              </a:rPr>
              <a:t> (Bíróban)</a:t>
            </a:r>
          </a:p>
          <a:p>
            <a:pPr marL="88900" indent="3175">
              <a:spcBef>
                <a:spcPts val="300"/>
              </a:spcBef>
              <a:buSzTx/>
              <a:buFont typeface="Wingdings" pitchFamily="2" charset="2"/>
              <a:buAutoNum type="alphaUcPeriod"/>
            </a:pPr>
            <a:r>
              <a:rPr lang="hu-HU" sz="2400" dirty="0">
                <a:latin typeface="Garamond" pitchFamily="18" charset="0"/>
              </a:rPr>
              <a:t> gyakorlati röpdolgozatok (</a:t>
            </a:r>
            <a:r>
              <a:rPr lang="hu-HU" sz="1600" dirty="0">
                <a:latin typeface="Garamond" pitchFamily="18" charset="0"/>
              </a:rPr>
              <a:t>0/1/2 pontokból</a:t>
            </a:r>
            <a:r>
              <a:rPr lang="hu-HU" sz="2400" dirty="0">
                <a:latin typeface="Garamond" pitchFamily="18" charset="0"/>
              </a:rPr>
              <a:t>)</a:t>
            </a:r>
          </a:p>
          <a:p>
            <a:pPr marL="88900" indent="3175">
              <a:spcBef>
                <a:spcPts val="600"/>
              </a:spcBef>
              <a:buSzTx/>
              <a:buFont typeface="Wingdings" pitchFamily="2" charset="2"/>
              <a:buNone/>
            </a:pPr>
            <a:r>
              <a:rPr lang="hu-HU" sz="2400" dirty="0">
                <a:latin typeface="Garamond" pitchFamily="18" charset="0"/>
              </a:rPr>
              <a:t>A csoport, ill. az évfolyam ZH-k eredményét javító </a:t>
            </a:r>
            <a:br>
              <a:rPr lang="hu-HU" sz="2400" dirty="0">
                <a:latin typeface="Garamond" pitchFamily="18" charset="0"/>
              </a:rPr>
            </a:br>
            <a:r>
              <a:rPr lang="hu-HU" sz="2400" dirty="0">
                <a:latin typeface="Garamond" pitchFamily="18" charset="0"/>
              </a:rPr>
              <a:t>ZH-</a:t>
            </a:r>
            <a:r>
              <a:rPr lang="hu-HU" sz="2400" dirty="0" err="1">
                <a:latin typeface="Garamond" pitchFamily="18" charset="0"/>
              </a:rPr>
              <a:t>kkal</a:t>
            </a:r>
            <a:r>
              <a:rPr lang="hu-HU" sz="2400" dirty="0">
                <a:latin typeface="Garamond" pitchFamily="18" charset="0"/>
              </a:rPr>
              <a:t> lehet javítani. </a:t>
            </a: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9DE056E-3B17-463F-88AD-CB69AF83B887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  <p:pic>
        <p:nvPicPr>
          <p:cNvPr id="8" name="Kép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76" y="-1546"/>
            <a:ext cx="3373133" cy="1449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elirat: vonal 1"/>
          <p:cNvSpPr/>
          <p:nvPr/>
        </p:nvSpPr>
        <p:spPr>
          <a:xfrm>
            <a:off x="395536" y="3572440"/>
            <a:ext cx="1799778" cy="612648"/>
          </a:xfrm>
          <a:prstGeom prst="borderCallout1">
            <a:avLst>
              <a:gd name="adj1" fmla="val 3203"/>
              <a:gd name="adj2" fmla="val -396"/>
              <a:gd name="adj3" fmla="val -50746"/>
              <a:gd name="adj4" fmla="val -33282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buNone/>
              <a:tabLst>
                <a:tab pos="85725" algn="l"/>
              </a:tabLst>
            </a:pPr>
            <a:r>
              <a:rPr lang="hu-HU" sz="1200" b="1" dirty="0">
                <a:solidFill>
                  <a:schemeClr val="tx1"/>
                </a:solidFill>
                <a:latin typeface="Book Antiqua" panose="02040602050305030304" pitchFamily="18" charset="0"/>
              </a:rPr>
              <a:t>Algoritmus</a:t>
            </a:r>
            <a: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  <a:b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  <a:t>	 </a:t>
            </a:r>
            <a:r>
              <a:rPr lang="hu-HU" sz="1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struktogrammal</a:t>
            </a:r>
            <a: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  <a:t> v. </a:t>
            </a:r>
            <a:b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  <a:t>	 </a:t>
            </a:r>
            <a:r>
              <a:rPr lang="hu-HU" sz="1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pszeudokóddal</a:t>
            </a:r>
            <a:r>
              <a:rPr lang="hu-HU" sz="12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hu-HU" sz="1050" dirty="0">
                <a:solidFill>
                  <a:schemeClr val="tx1"/>
                </a:solidFill>
                <a:latin typeface="Book Antiqua" panose="02040602050305030304" pitchFamily="18" charset="0"/>
              </a:rPr>
              <a:t>(Tanárok)</a:t>
            </a:r>
            <a:endParaRPr lang="hu-HU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Jegy-feltételek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3394" y="1341438"/>
            <a:ext cx="6840606" cy="52149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Részvétel</a:t>
            </a:r>
            <a:r>
              <a:rPr lang="hu-HU" sz="2600" dirty="0">
                <a:latin typeface="Garamond" pitchFamily="18" charset="0"/>
              </a:rPr>
              <a:t> a gyakorlatok legalább 75%-án. </a:t>
            </a:r>
            <a:br>
              <a:rPr lang="hu-HU" sz="2600" dirty="0">
                <a:latin typeface="Garamond" pitchFamily="18" charset="0"/>
              </a:rPr>
            </a:br>
            <a:r>
              <a:rPr lang="hu-HU" sz="2600" dirty="0">
                <a:solidFill>
                  <a:srgbClr val="FF0000"/>
                </a:solidFill>
                <a:latin typeface="Garamond" pitchFamily="18" charset="0"/>
              </a:rPr>
              <a:t>E nélkül jegy sincs!</a:t>
            </a:r>
            <a:endParaRPr lang="hu-HU" sz="26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600" dirty="0">
                <a:latin typeface="Garamond" pitchFamily="18" charset="0"/>
              </a:rPr>
              <a:t>Minden számonkérésnél elérendő a hozzá definiált minimum pontszám.</a:t>
            </a:r>
          </a:p>
          <a:p>
            <a:pPr>
              <a:lnSpc>
                <a:spcPct val="90000"/>
              </a:lnSpc>
            </a:pPr>
            <a:r>
              <a:rPr lang="hu-HU" sz="2600" dirty="0">
                <a:latin typeface="Garamond" pitchFamily="18" charset="0"/>
              </a:rPr>
              <a:t>Minden ZH (</a:t>
            </a:r>
            <a:r>
              <a:rPr lang="hu-HU" sz="2600" dirty="0">
                <a:solidFill>
                  <a:srgbClr val="00B050"/>
                </a:solidFill>
                <a:latin typeface="Garamond" pitchFamily="18" charset="0"/>
              </a:rPr>
              <a:t>A</a:t>
            </a:r>
            <a:r>
              <a:rPr lang="hu-HU" sz="2600" dirty="0">
                <a:latin typeface="Garamond" pitchFamily="18" charset="0"/>
              </a:rPr>
              <a:t>, </a:t>
            </a:r>
            <a:r>
              <a:rPr lang="hu-HU" sz="2600" dirty="0">
                <a:solidFill>
                  <a:srgbClr val="00B050"/>
                </a:solidFill>
                <a:latin typeface="Garamond" pitchFamily="18" charset="0"/>
              </a:rPr>
              <a:t>B</a:t>
            </a:r>
            <a:r>
              <a:rPr lang="hu-HU" sz="2600" dirty="0">
                <a:latin typeface="Garamond" pitchFamily="18" charset="0"/>
              </a:rPr>
              <a:t>) egy ízben a megadott időben javító ZH-</a:t>
            </a:r>
            <a:r>
              <a:rPr lang="hu-HU" sz="2600" dirty="0" err="1">
                <a:latin typeface="Garamond" pitchFamily="18" charset="0"/>
              </a:rPr>
              <a:t>val</a:t>
            </a:r>
            <a:r>
              <a:rPr lang="hu-HU" sz="2600" dirty="0">
                <a:latin typeface="Garamond" pitchFamily="18" charset="0"/>
              </a:rPr>
              <a:t> javítható.</a:t>
            </a:r>
          </a:p>
          <a:p>
            <a:pPr>
              <a:lnSpc>
                <a:spcPct val="90000"/>
              </a:lnSpc>
            </a:pPr>
            <a:r>
              <a:rPr lang="hu-HU" sz="2600" dirty="0">
                <a:latin typeface="Garamond" pitchFamily="18" charset="0"/>
              </a:rPr>
              <a:t>A beadandók és a röpdolgozatok nem javíthatók, nem pótolhatók.</a:t>
            </a:r>
          </a:p>
          <a:p>
            <a:pPr>
              <a:lnSpc>
                <a:spcPct val="90000"/>
              </a:lnSpc>
            </a:pPr>
            <a:r>
              <a:rPr lang="hu-HU" sz="2600" dirty="0">
                <a:latin typeface="Garamond" pitchFamily="18" charset="0"/>
              </a:rPr>
              <a:t>A pontozás részletei a </a:t>
            </a:r>
            <a:r>
              <a:rPr lang="hu-HU" sz="2600" dirty="0">
                <a:latin typeface="Garamond" pitchFamily="18" charset="0"/>
                <a:hlinkClick r:id="rId3"/>
              </a:rPr>
              <a:t>progalap.elte.hu</a:t>
            </a:r>
            <a:r>
              <a:rPr lang="hu-HU" sz="2600" dirty="0">
                <a:latin typeface="Garamond" pitchFamily="18" charset="0"/>
              </a:rPr>
              <a:t> „Számon-kérés” lapján olvashatók. </a:t>
            </a:r>
          </a:p>
          <a:p>
            <a:pPr>
              <a:lnSpc>
                <a:spcPct val="90000"/>
              </a:lnSpc>
            </a:pPr>
            <a:endParaRPr lang="hu-HU" dirty="0">
              <a:latin typeface="Garamond" pitchFamily="18" charset="0"/>
            </a:endParaRP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EA2AE7-DBEE-474C-B1D0-E1D27424B7E1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" y="35293"/>
            <a:ext cx="2421196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Fontos időpontok</a:t>
            </a:r>
            <a:r>
              <a:rPr lang="hu-HU">
                <a:latin typeface="Garamond" pitchFamily="18" charset="0"/>
              </a:rPr>
              <a:t>, időtartamok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1118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Kódolási feladatok:</a:t>
            </a:r>
            <a:r>
              <a:rPr lang="hu-HU" sz="2800" dirty="0">
                <a:latin typeface="Garamond" pitchFamily="18" charset="0"/>
              </a:rPr>
              <a:t> 4./6./8./10. héten,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2 hét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Csoport ZH-k</a:t>
            </a:r>
            <a:r>
              <a:rPr lang="hu-HU" sz="2800" dirty="0">
                <a:latin typeface="Garamond" pitchFamily="18" charset="0"/>
              </a:rPr>
              <a:t>: 8./12. heti gyakorlaton,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45’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Évfolyam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ZH</a:t>
            </a:r>
            <a:r>
              <a:rPr lang="hu-HU" sz="28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alg</a:t>
            </a:r>
            <a:r>
              <a:rPr lang="hu-HU" sz="2800" dirty="0">
                <a:latin typeface="Garamond" pitchFamily="18" charset="0"/>
              </a:rPr>
              <a:t>: l. a </a:t>
            </a:r>
            <a:r>
              <a:rPr lang="hu-HU" sz="2800" dirty="0">
                <a:latin typeface="Garamond" pitchFamily="18" charset="0"/>
                <a:hlinkClick r:id="rId3"/>
              </a:rPr>
              <a:t>honlapon</a:t>
            </a:r>
            <a:r>
              <a:rPr lang="hu-HU" sz="2800" dirty="0">
                <a:latin typeface="Garamond" pitchFamily="18" charset="0"/>
              </a:rPr>
              <a:t>, 90’ 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Évfolyam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ZH</a:t>
            </a:r>
            <a:r>
              <a:rPr lang="hu-HU" sz="28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</a:t>
            </a:r>
            <a:r>
              <a:rPr lang="hu-HU" sz="2800" dirty="0">
                <a:latin typeface="Garamond" pitchFamily="18" charset="0"/>
              </a:rPr>
              <a:t>: l. a </a:t>
            </a:r>
            <a:r>
              <a:rPr lang="hu-HU" sz="2800" dirty="0">
                <a:latin typeface="Garamond" pitchFamily="18" charset="0"/>
                <a:hlinkClick r:id="rId3"/>
              </a:rPr>
              <a:t>honlapon</a:t>
            </a:r>
            <a:r>
              <a:rPr lang="hu-HU" sz="2800" dirty="0">
                <a:latin typeface="Garamond" pitchFamily="18" charset="0"/>
              </a:rPr>
              <a:t>, 150’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Javító ZH-k</a:t>
            </a:r>
            <a:r>
              <a:rPr lang="hu-HU" sz="2800" dirty="0">
                <a:latin typeface="Garamond" pitchFamily="18" charset="0"/>
              </a:rPr>
              <a:t>: l. a </a:t>
            </a:r>
            <a:r>
              <a:rPr lang="hu-HU" sz="2800" dirty="0">
                <a:latin typeface="Garamond" pitchFamily="18" charset="0"/>
                <a:hlinkClick r:id="rId3"/>
              </a:rPr>
              <a:t>honlapon</a:t>
            </a:r>
            <a:r>
              <a:rPr lang="hu-HU" sz="2800" dirty="0">
                <a:latin typeface="Garamond" pitchFamily="18" charset="0"/>
              </a:rPr>
              <a:t>, 45’/45’/90’/150’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Beadandó feladat</a:t>
            </a:r>
            <a:r>
              <a:rPr lang="hu-HU" sz="2800" dirty="0">
                <a:latin typeface="Garamond" pitchFamily="18" charset="0"/>
              </a:rPr>
              <a:t>: l. a </a:t>
            </a:r>
            <a:r>
              <a:rPr lang="hu-HU" sz="2800" dirty="0">
                <a:latin typeface="Garamond" pitchFamily="18" charset="0"/>
                <a:hlinkClick r:id="rId3"/>
              </a:rPr>
              <a:t>honlapon</a:t>
            </a:r>
            <a:endParaRPr lang="hu-HU" sz="2800" dirty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lnSpc>
                <a:spcPct val="90000"/>
              </a:lnSpc>
            </a:pPr>
            <a:r>
              <a:rPr lang="hu-HU" sz="2400" dirty="0">
                <a:latin typeface="Garamond" pitchFamily="18" charset="0"/>
              </a:rPr>
              <a:t>Csak (min. 80%-osan helyesen) működő programot, és</a:t>
            </a:r>
          </a:p>
          <a:p>
            <a:pPr lvl="1">
              <a:lnSpc>
                <a:spcPct val="90000"/>
              </a:lnSpc>
            </a:pPr>
            <a:r>
              <a:rPr lang="hu-HU" sz="2400" dirty="0">
                <a:latin typeface="Garamond" pitchFamily="18" charset="0"/>
              </a:rPr>
              <a:t>csak a (formai és tartalmi) feltételeknek megfelelő beadandót értékelünk.</a:t>
            </a:r>
          </a:p>
          <a:p>
            <a:pPr marL="544513" lvl="1" indent="0">
              <a:lnSpc>
                <a:spcPct val="90000"/>
              </a:lnSpc>
              <a:buNone/>
            </a:pPr>
            <a:r>
              <a:rPr lang="hu-HU" sz="2400" dirty="0">
                <a:latin typeface="Garamond" pitchFamily="18" charset="0"/>
              </a:rPr>
              <a:t>Továbbiakat l. a honlapról elérhető </a:t>
            </a:r>
            <a:r>
              <a:rPr lang="hu-HU" sz="2400" dirty="0">
                <a:latin typeface="Garamond" pitchFamily="18" charset="0"/>
                <a:hlinkClick r:id="rId4"/>
              </a:rPr>
              <a:t>tájékoztató</a:t>
            </a:r>
            <a:r>
              <a:rPr lang="hu-HU" sz="2400" dirty="0">
                <a:latin typeface="Garamond" pitchFamily="18" charset="0"/>
              </a:rPr>
              <a:t>ban!</a:t>
            </a: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500B14-0F77-4D56-82D8-4E87FA23397B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9961" y="85725"/>
            <a:ext cx="6696744" cy="1111250"/>
          </a:xfrm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„Haladó” csoport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255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Gyakorlaton</a:t>
            </a:r>
            <a:r>
              <a:rPr lang="hu-HU" dirty="0">
                <a:latin typeface="Garamond" pitchFamily="18" charset="0"/>
              </a:rPr>
              <a:t> létrehozható a „haladók” csoportja.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Garamond" pitchFamily="18" charset="0"/>
              </a:rPr>
              <a:t>Ők a gyakorlaton előre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kiadott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 err="1">
                <a:latin typeface="Garamond" pitchFamily="18" charset="0"/>
              </a:rPr>
              <a:t>feladato-kon</a:t>
            </a:r>
            <a:r>
              <a:rPr lang="hu-HU" dirty="0">
                <a:latin typeface="Garamond" pitchFamily="18" charset="0"/>
              </a:rPr>
              <a:t>,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önállóan</a:t>
            </a:r>
            <a:r>
              <a:rPr lang="hu-HU" dirty="0">
                <a:latin typeface="Garamond" pitchFamily="18" charset="0"/>
              </a:rPr>
              <a:t> dolgoznak.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Garamond" pitchFamily="18" charset="0"/>
              </a:rPr>
              <a:t>Aki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legalább 3</a:t>
            </a:r>
            <a:r>
              <a:rPr lang="hu-HU" dirty="0">
                <a:latin typeface="Garamond" pitchFamily="18" charset="0"/>
              </a:rPr>
              <a:t> feladatot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sikerrel megold a gyakorlaton</a:t>
            </a:r>
            <a:r>
              <a:rPr lang="hu-HU" dirty="0">
                <a:latin typeface="Garamond" pitchFamily="18" charset="0"/>
              </a:rPr>
              <a:t>, az továbbra is a </a:t>
            </a:r>
            <a:r>
              <a:rPr lang="hu-HU" dirty="0" err="1">
                <a:latin typeface="Garamond" pitchFamily="18" charset="0"/>
              </a:rPr>
              <a:t>csoport-ban</a:t>
            </a:r>
            <a:r>
              <a:rPr lang="hu-HU" dirty="0">
                <a:latin typeface="Garamond" pitchFamily="18" charset="0"/>
              </a:rPr>
              <a:t> marad(hat).</a:t>
            </a:r>
          </a:p>
          <a:p>
            <a:pPr>
              <a:lnSpc>
                <a:spcPct val="90000"/>
              </a:lnSpc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Sikeres</a:t>
            </a:r>
            <a:r>
              <a:rPr lang="hu-HU" dirty="0">
                <a:latin typeface="Garamond" pitchFamily="18" charset="0"/>
              </a:rPr>
              <a:t> az a megoldás, amely</a:t>
            </a:r>
          </a:p>
          <a:p>
            <a:pPr lvl="1">
              <a:lnSpc>
                <a:spcPct val="90000"/>
              </a:lnSpc>
            </a:pP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helyes</a:t>
            </a:r>
            <a:r>
              <a:rPr lang="hu-HU" sz="2400" dirty="0">
                <a:latin typeface="Garamond" pitchFamily="18" charset="0"/>
              </a:rPr>
              <a:t> eredményt ad (minden bemenetre),</a:t>
            </a:r>
          </a:p>
          <a:p>
            <a:pPr lvl="1">
              <a:lnSpc>
                <a:spcPct val="90000"/>
              </a:lnSpc>
            </a:pPr>
            <a:r>
              <a:rPr lang="hu-HU" sz="2400" dirty="0">
                <a:latin typeface="Garamond" pitchFamily="18" charset="0"/>
              </a:rPr>
              <a:t>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kódolási elvek</a:t>
            </a:r>
            <a:r>
              <a:rPr lang="hu-HU" sz="2400" dirty="0">
                <a:latin typeface="Garamond" pitchFamily="18" charset="0"/>
              </a:rPr>
              <a:t>nek megfelel,</a:t>
            </a:r>
          </a:p>
          <a:p>
            <a:pPr lvl="1">
              <a:lnSpc>
                <a:spcPct val="90000"/>
              </a:lnSpc>
            </a:pP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helyes algoritmus </a:t>
            </a:r>
            <a:r>
              <a:rPr lang="hu-HU" sz="2400" dirty="0">
                <a:latin typeface="Garamond" pitchFamily="18" charset="0"/>
              </a:rPr>
              <a:t>ismerhető föl benne.</a:t>
            </a: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597352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93E15A-AB32-4E7C-8D5A-16C2E73B0D29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231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Irodalom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>
                <a:latin typeface="Garamond" pitchFamily="18" charset="0"/>
              </a:rPr>
              <a:t>Szlávi Péter – </a:t>
            </a:r>
            <a:r>
              <a:rPr lang="hu-HU" sz="2200" dirty="0" err="1">
                <a:latin typeface="Garamond" pitchFamily="18" charset="0"/>
              </a:rPr>
              <a:t>Zsakó</a:t>
            </a:r>
            <a:r>
              <a:rPr lang="hu-HU" sz="2200" dirty="0">
                <a:latin typeface="Garamond" pitchFamily="18" charset="0"/>
              </a:rPr>
              <a:t> László: </a:t>
            </a:r>
            <a:r>
              <a:rPr lang="hu-HU" sz="2200" i="1" dirty="0">
                <a:latin typeface="Garamond" pitchFamily="18" charset="0"/>
              </a:rPr>
              <a:t>Módszeres programozás: Programozási bevezető. </a:t>
            </a:r>
            <a:r>
              <a:rPr lang="hu-HU" sz="2200" dirty="0" err="1">
                <a:latin typeface="Garamond" pitchFamily="18" charset="0"/>
              </a:rPr>
              <a:t>Mikrológia</a:t>
            </a:r>
            <a:r>
              <a:rPr lang="hu-HU" sz="2200" dirty="0">
                <a:latin typeface="Garamond" pitchFamily="18" charset="0"/>
              </a:rPr>
              <a:t> 18, ELTE IK,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>
                <a:latin typeface="Garamond" pitchFamily="18" charset="0"/>
              </a:rPr>
              <a:t>Szlávi Péter – </a:t>
            </a:r>
            <a:r>
              <a:rPr lang="hu-HU" sz="2200" dirty="0" err="1">
                <a:latin typeface="Garamond" pitchFamily="18" charset="0"/>
              </a:rPr>
              <a:t>Zsakó</a:t>
            </a:r>
            <a:r>
              <a:rPr lang="hu-HU" sz="2200" dirty="0">
                <a:latin typeface="Garamond" pitchFamily="18" charset="0"/>
              </a:rPr>
              <a:t> László: </a:t>
            </a:r>
            <a:r>
              <a:rPr lang="hu-HU" sz="2200" i="1" dirty="0">
                <a:latin typeface="Garamond" pitchFamily="18" charset="0"/>
              </a:rPr>
              <a:t>Módszeres programozás: Programozási tételek.</a:t>
            </a:r>
            <a:r>
              <a:rPr lang="hu-HU" sz="2200" dirty="0">
                <a:latin typeface="Garamond" pitchFamily="18" charset="0"/>
              </a:rPr>
              <a:t> </a:t>
            </a:r>
            <a:r>
              <a:rPr lang="hu-HU" sz="2200" dirty="0" err="1">
                <a:latin typeface="Garamond" pitchFamily="18" charset="0"/>
              </a:rPr>
              <a:t>Mikrológia</a:t>
            </a:r>
            <a:r>
              <a:rPr lang="hu-HU" sz="2200" dirty="0">
                <a:latin typeface="Garamond" pitchFamily="18" charset="0"/>
              </a:rPr>
              <a:t> 19, ELTE IK,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>
                <a:latin typeface="Garamond" pitchFamily="18" charset="0"/>
              </a:rPr>
              <a:t>Szlávi Péter – </a:t>
            </a:r>
            <a:r>
              <a:rPr lang="hu-HU" sz="2200" dirty="0" err="1">
                <a:latin typeface="Garamond" pitchFamily="18" charset="0"/>
              </a:rPr>
              <a:t>Zsakó</a:t>
            </a:r>
            <a:r>
              <a:rPr lang="hu-HU" sz="2200" dirty="0">
                <a:latin typeface="Garamond" pitchFamily="18" charset="0"/>
              </a:rPr>
              <a:t> László: </a:t>
            </a:r>
            <a:r>
              <a:rPr lang="hu-HU" sz="2200" i="1" dirty="0">
                <a:latin typeface="Garamond" pitchFamily="18" charset="0"/>
              </a:rPr>
              <a:t>Módszeres programozás: A programkészítés technológiája. </a:t>
            </a:r>
            <a:r>
              <a:rPr lang="hu-HU" sz="2200" dirty="0" err="1">
                <a:latin typeface="Garamond" pitchFamily="18" charset="0"/>
              </a:rPr>
              <a:t>Mikrológia</a:t>
            </a:r>
            <a:r>
              <a:rPr lang="hu-HU" sz="2200" dirty="0">
                <a:latin typeface="Garamond" pitchFamily="18" charset="0"/>
              </a:rPr>
              <a:t> 21, ELTE IK,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>
                <a:latin typeface="Garamond" pitchFamily="18" charset="0"/>
              </a:rPr>
              <a:t>Benkő László – Benkő Tiborné – Tóth Bertalan: </a:t>
            </a:r>
            <a:r>
              <a:rPr lang="hu-HU" sz="2200" i="1" dirty="0">
                <a:latin typeface="Garamond" pitchFamily="18" charset="0"/>
              </a:rPr>
              <a:t>Programozzunk C nyelven! </a:t>
            </a:r>
            <a:r>
              <a:rPr lang="hu-HU" sz="2200" dirty="0">
                <a:latin typeface="Garamond" pitchFamily="18" charset="0"/>
              </a:rPr>
              <a:t>–</a:t>
            </a:r>
            <a:r>
              <a:rPr lang="hu-HU" sz="2200" i="1" dirty="0">
                <a:latin typeface="Garamond" pitchFamily="18" charset="0"/>
              </a:rPr>
              <a:t> kezdőknek </a:t>
            </a:r>
            <a:r>
              <a:rPr lang="hu-HU" sz="2200" i="1">
                <a:latin typeface="Garamond" pitchFamily="18" charset="0"/>
              </a:rPr>
              <a:t>– középhaladóknak</a:t>
            </a:r>
            <a:r>
              <a:rPr lang="hu-HU" sz="2200" dirty="0">
                <a:latin typeface="Garamond" pitchFamily="18" charset="0"/>
              </a:rPr>
              <a:t>, </a:t>
            </a:r>
            <a:r>
              <a:rPr lang="hu-HU" sz="2200" dirty="0" err="1">
                <a:latin typeface="Garamond" pitchFamily="18" charset="0"/>
              </a:rPr>
              <a:t>Computerbooks</a:t>
            </a:r>
            <a:r>
              <a:rPr lang="hu-HU" sz="2200" dirty="0">
                <a:latin typeface="Garamond" pitchFamily="18" charset="0"/>
              </a:rPr>
              <a:t> Kiadói Kft, 2008.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err="1">
                <a:latin typeface="Garamond" pitchFamily="18" charset="0"/>
              </a:rPr>
              <a:t>eTananyag</a:t>
            </a:r>
            <a:r>
              <a:rPr lang="hu-HU" sz="2200" dirty="0">
                <a:latin typeface="Garamond" pitchFamily="18" charset="0"/>
              </a:rPr>
              <a:t>: </a:t>
            </a:r>
            <a:r>
              <a:rPr lang="hu-HU" sz="2200" dirty="0">
                <a:latin typeface="Garamond" pitchFamily="18" charset="0"/>
                <a:hlinkClick r:id="rId3"/>
              </a:rPr>
              <a:t>http://progalap.elte.hu/downloads/seged/eTananyag</a:t>
            </a:r>
            <a:endParaRPr lang="hu-HU" sz="2200" dirty="0">
              <a:latin typeface="Garamond" pitchFamily="18" charset="0"/>
            </a:endParaRP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hu-HU" sz="2200" dirty="0" err="1">
                <a:latin typeface="Garamond" pitchFamily="18" charset="0"/>
              </a:rPr>
              <a:t>Gregorics</a:t>
            </a:r>
            <a:r>
              <a:rPr lang="hu-HU" sz="2200" dirty="0">
                <a:latin typeface="Garamond" pitchFamily="18" charset="0"/>
              </a:rPr>
              <a:t> Tibor:  </a:t>
            </a:r>
            <a:r>
              <a:rPr lang="hu-HU" sz="2400" i="1" dirty="0">
                <a:latin typeface="Garamond" pitchFamily="18" charset="0"/>
              </a:rPr>
              <a:t>Programozás – Megvalósítás. </a:t>
            </a:r>
            <a:r>
              <a:rPr lang="hu-HU" sz="2400" dirty="0">
                <a:latin typeface="Garamond" pitchFamily="18" charset="0"/>
              </a:rPr>
              <a:t>ELTE Eötvös Kiadó, 2013.</a:t>
            </a:r>
            <a:endParaRPr lang="hu-HU" sz="2200" dirty="0">
              <a:latin typeface="Garamond" pitchFamily="18" charset="0"/>
            </a:endParaRPr>
          </a:p>
        </p:txBody>
      </p:sp>
      <p:sp>
        <p:nvSpPr>
          <p:cNvPr id="5" name="Élőláb helye 6"/>
          <p:cNvSpPr>
            <a:spLocks noGrp="1"/>
          </p:cNvSpPr>
          <p:nvPr>
            <p:ph type="ftr" sz="quarter" idx="10"/>
          </p:nvPr>
        </p:nvSpPr>
        <p:spPr>
          <a:xfrm>
            <a:off x="3203575" y="6565900"/>
            <a:ext cx="4968825" cy="292100"/>
          </a:xfrm>
        </p:spPr>
        <p:txBody>
          <a:bodyPr/>
          <a:lstStyle/>
          <a:p>
            <a:pPr>
              <a:defRPr/>
            </a:pPr>
            <a:r>
              <a:rPr lang="en-US" dirty="0"/>
              <a:t>Pap </a:t>
            </a:r>
            <a:r>
              <a:rPr lang="en-US" dirty="0" err="1"/>
              <a:t>Gáborné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</a:t>
            </a:r>
            <a:r>
              <a:rPr lang="en-US" dirty="0" err="1"/>
              <a:t>Gyula</a:t>
            </a:r>
            <a:r>
              <a:rPr lang="en-US" dirty="0"/>
              <a:t> - </a:t>
            </a:r>
            <a:r>
              <a:rPr lang="en-US" dirty="0" err="1"/>
              <a:t>Szlávi</a:t>
            </a:r>
            <a:r>
              <a:rPr lang="en-US" dirty="0"/>
              <a:t> </a:t>
            </a:r>
            <a:r>
              <a:rPr lang="en-US" dirty="0" err="1"/>
              <a:t>Péter</a:t>
            </a:r>
            <a:r>
              <a:rPr lang="en-US" dirty="0"/>
              <a:t> - </a:t>
            </a:r>
            <a:r>
              <a:rPr lang="en-US" dirty="0" err="1"/>
              <a:t>Zsakó</a:t>
            </a:r>
            <a:r>
              <a:rPr lang="en-US" dirty="0"/>
              <a:t> </a:t>
            </a:r>
            <a:r>
              <a:rPr lang="en-US" dirty="0" err="1"/>
              <a:t>László</a:t>
            </a:r>
            <a:r>
              <a:rPr lang="en-US" dirty="0"/>
              <a:t>: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alapismeretek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DF7D13-E949-42E6-8903-594BB9E740DF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22225" y="6624736"/>
            <a:ext cx="2266950" cy="26064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E7838CC-5E7D-40ED-80B7-A5774322BB4E}" type="datetime8">
              <a:rPr lang="hu-HU" sz="1000" smtClean="0">
                <a:solidFill>
                  <a:schemeClr val="tx1"/>
                </a:solidFill>
              </a:rPr>
              <a:t>2018.09.06. 9:26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3370</TotalTime>
  <Words>660</Words>
  <Application>Microsoft Office PowerPoint</Application>
  <PresentationFormat>Diavetítés a képernyőre (4:3 oldalarány)</PresentationFormat>
  <Paragraphs>122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Gabriola</vt:lpstr>
      <vt:lpstr>Garamond</vt:lpstr>
      <vt:lpstr>Wingdings</vt:lpstr>
      <vt:lpstr>1_Montázs</vt:lpstr>
      <vt:lpstr>5_Montázs</vt:lpstr>
      <vt:lpstr>PowerPoint-bemutató</vt:lpstr>
      <vt:lpstr>Célkitűzés</vt:lpstr>
      <vt:lpstr>Célkitűzések</vt:lpstr>
      <vt:lpstr>Jegy</vt:lpstr>
      <vt:lpstr>Jegy-feltételek</vt:lpstr>
      <vt:lpstr>Fontos időpontok, időtartamok</vt:lpstr>
      <vt:lpstr>„Haladó” csoport</vt:lpstr>
      <vt:lpstr>Irodalom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</dc:title>
  <dc:subject>A tárgyról madártávlatból</dc:subject>
  <dc:creator>Szlávi, Péter - Zsakó, László</dc:creator>
  <cp:lastModifiedBy>Péter Szlávi</cp:lastModifiedBy>
  <cp:revision>321</cp:revision>
  <dcterms:created xsi:type="dcterms:W3CDTF">2005-10-16T14:08:29Z</dcterms:created>
  <dcterms:modified xsi:type="dcterms:W3CDTF">2018-09-06T07:33:40Z</dcterms:modified>
</cp:coreProperties>
</file>