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0" r:id="rId2"/>
  </p:sldMasterIdLst>
  <p:notesMasterIdLst>
    <p:notesMasterId r:id="rId51"/>
  </p:notesMasterIdLst>
  <p:handoutMasterIdLst>
    <p:handoutMasterId r:id="rId52"/>
  </p:handoutMasterIdLst>
  <p:sldIdLst>
    <p:sldId id="343" r:id="rId3"/>
    <p:sldId id="302" r:id="rId4"/>
    <p:sldId id="303" r:id="rId5"/>
    <p:sldId id="313" r:id="rId6"/>
    <p:sldId id="314" r:id="rId7"/>
    <p:sldId id="312" r:id="rId8"/>
    <p:sldId id="315" r:id="rId9"/>
    <p:sldId id="346" r:id="rId10"/>
    <p:sldId id="345" r:id="rId11"/>
    <p:sldId id="374" r:id="rId12"/>
    <p:sldId id="375" r:id="rId13"/>
    <p:sldId id="344" r:id="rId14"/>
    <p:sldId id="317" r:id="rId15"/>
    <p:sldId id="318" r:id="rId16"/>
    <p:sldId id="319" r:id="rId17"/>
    <p:sldId id="324" r:id="rId18"/>
    <p:sldId id="320" r:id="rId19"/>
    <p:sldId id="321" r:id="rId20"/>
    <p:sldId id="322" r:id="rId21"/>
    <p:sldId id="323" r:id="rId22"/>
    <p:sldId id="339" r:id="rId23"/>
    <p:sldId id="340" r:id="rId24"/>
    <p:sldId id="348" r:id="rId25"/>
    <p:sldId id="366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7" r:id="rId42"/>
    <p:sldId id="368" r:id="rId43"/>
    <p:sldId id="369" r:id="rId44"/>
    <p:sldId id="370" r:id="rId45"/>
    <p:sldId id="371" r:id="rId46"/>
    <p:sldId id="372" r:id="rId47"/>
    <p:sldId id="364" r:id="rId48"/>
    <p:sldId id="365" r:id="rId49"/>
    <p:sldId id="373" r:id="rId50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3300"/>
    <a:srgbClr val="0066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 autoAdjust="0"/>
    <p:restoredTop sz="91767" autoAdjust="0"/>
  </p:normalViewPr>
  <p:slideViewPr>
    <p:cSldViewPr>
      <p:cViewPr varScale="1">
        <p:scale>
          <a:sx n="88" d="100"/>
          <a:sy n="88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2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 alapjai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71A8F383-C4AA-429C-A9B8-07E65BBF3081}" type="datetime1">
              <a:rPr lang="hu-HU" smtClean="0"/>
              <a:t>2018. 09. 12.</a:t>
            </a:fld>
            <a:r>
              <a:rPr lang="hu-HU"/>
              <a:t>2007.09.28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fld id="{2A12DD12-FA5F-4AC2-9F75-C144B77FE1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2747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 alapjai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EB56ECEE-1043-4E5E-A3A8-EFFACBDE72B5}" type="datetime1">
              <a:rPr lang="hu-HU" smtClean="0"/>
              <a:t>2018. 09. 12.</a:t>
            </a:fld>
            <a:endParaRPr lang="hu-H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18AD1634-9405-4019-B407-633852B425F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2877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38916" name="Dátum helye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0A9B9DE-E759-4EB6-8537-D97C0BA02CC8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8918" name="Dia számának helye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C298E7-0D43-4607-88EF-584E5D03B4DA}" type="slidenum">
              <a:rPr lang="hu-HU" sz="1000" smtClean="0"/>
              <a:pPr/>
              <a:t>1</a:t>
            </a:fld>
            <a:endParaRPr lang="hu-HU" sz="1000"/>
          </a:p>
        </p:txBody>
      </p:sp>
      <p:sp>
        <p:nvSpPr>
          <p:cNvPr id="3891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6055B9-8BE9-43D2-81AD-85B8B0F1E3AA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10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  <p:extLst>
      <p:ext uri="{BB962C8B-B14F-4D97-AF65-F5344CB8AC3E}">
        <p14:creationId xmlns:p14="http://schemas.microsoft.com/office/powerpoint/2010/main" val="107272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D3647FE-438E-46DD-BA4B-9038B1D72994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11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  <p:extLst>
      <p:ext uri="{BB962C8B-B14F-4D97-AF65-F5344CB8AC3E}">
        <p14:creationId xmlns:p14="http://schemas.microsoft.com/office/powerpoint/2010/main" val="182119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3FD1C5-BC34-43C5-BEEF-40D1DF547101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9714C0A-4284-457A-87EE-875E89750F72}" type="slidenum">
              <a:rPr lang="hu-HU" sz="1000" smtClean="0"/>
              <a:pPr/>
              <a:t>12</a:t>
            </a:fld>
            <a:endParaRPr lang="hu-HU" sz="10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A „lehet:=(x</a:t>
            </a:r>
            <a:r>
              <a:rPr lang="hu-HU" sz="1000" baseline="30000"/>
              <a:t>2</a:t>
            </a:r>
            <a:r>
              <a:rPr lang="hu-HU" sz="1000"/>
              <a:t>+y</a:t>
            </a:r>
            <a:r>
              <a:rPr lang="hu-HU" sz="1000" baseline="30000">
                <a:solidFill>
                  <a:srgbClr val="000000"/>
                </a:solidFill>
              </a:rPr>
              <a:t>2</a:t>
            </a:r>
            <a:r>
              <a:rPr lang="hu-HU" sz="1000"/>
              <a:t>=z</a:t>
            </a:r>
            <a:r>
              <a:rPr lang="hu-HU" sz="1000" baseline="30000"/>
              <a:t>2</a:t>
            </a:r>
            <a:r>
              <a:rPr lang="hu-HU" sz="1000"/>
              <a:t>)” utasítással ekvivalens, csak nála jóval hosszabb </a:t>
            </a:r>
            <a:br>
              <a:rPr lang="hu-HU" sz="1000"/>
            </a:br>
            <a:r>
              <a:rPr lang="hu-HU" sz="1000"/>
              <a:t>a „</a:t>
            </a:r>
            <a:r>
              <a:rPr lang="hu-HU" sz="1000" b="1"/>
              <a:t>Ha</a:t>
            </a:r>
            <a:r>
              <a:rPr lang="hu-HU" sz="1000"/>
              <a:t> x</a:t>
            </a:r>
            <a:r>
              <a:rPr lang="hu-HU" sz="1000" baseline="30000"/>
              <a:t>2</a:t>
            </a:r>
            <a:r>
              <a:rPr lang="hu-HU" sz="1000"/>
              <a:t>+y</a:t>
            </a:r>
            <a:r>
              <a:rPr lang="hu-HU" sz="1000" baseline="30000">
                <a:solidFill>
                  <a:srgbClr val="000000"/>
                </a:solidFill>
              </a:rPr>
              <a:t>2</a:t>
            </a:r>
            <a:r>
              <a:rPr lang="hu-HU" sz="1000"/>
              <a:t>=z</a:t>
            </a:r>
            <a:r>
              <a:rPr lang="hu-HU" sz="1000" baseline="30000"/>
              <a:t>2</a:t>
            </a:r>
            <a:r>
              <a:rPr lang="hu-HU" sz="1000"/>
              <a:t> </a:t>
            </a:r>
            <a:r>
              <a:rPr lang="hu-HU" sz="1000" b="1"/>
              <a:t>akkor</a:t>
            </a:r>
            <a:r>
              <a:rPr lang="hu-HU" sz="1000"/>
              <a:t> lehet:=Igaz </a:t>
            </a:r>
            <a:r>
              <a:rPr lang="hu-HU" sz="1000" b="1"/>
              <a:t>különben</a:t>
            </a:r>
            <a:r>
              <a:rPr lang="hu-HU" sz="1000"/>
              <a:t> lehet:=Hamis” utasítással.</a:t>
            </a:r>
          </a:p>
        </p:txBody>
      </p:sp>
      <p:sp>
        <p:nvSpPr>
          <p:cNvPr id="4608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BAB544-29DD-497C-BC44-1C47B6A07776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ED736AD-BED0-47A6-B2D6-1BBF409977D7}" type="slidenum">
              <a:rPr lang="hu-HU" sz="1000" smtClean="0"/>
              <a:pPr/>
              <a:t>13</a:t>
            </a:fld>
            <a:endParaRPr lang="hu-HU" sz="10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Megelégszünk a specifikációban nem szereplő adatok deklarálásával, hiszen ezek bukkantak föl hirtelen, a „semmiből”.</a:t>
            </a:r>
          </a:p>
        </p:txBody>
      </p:sp>
      <p:sp>
        <p:nvSpPr>
          <p:cNvPr id="4711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38FD21-206A-4E76-A1EE-B2B260E55F65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A9D6B85-16A0-4463-9AEE-33D5F0F34432}" type="slidenum">
              <a:rPr lang="hu-HU" sz="1000" smtClean="0"/>
              <a:pPr/>
              <a:t>14</a:t>
            </a:fld>
            <a:endParaRPr lang="hu-HU" sz="10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4813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E1F8221-6B69-43D3-9AAE-AACB2BD14D81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DC7E0A0-CFEC-4D38-99D0-E829C3FAE162}" type="slidenum">
              <a:rPr lang="hu-HU" sz="1000" smtClean="0"/>
              <a:pPr/>
              <a:t>15</a:t>
            </a:fld>
            <a:endParaRPr lang="hu-HU" sz="10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4915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3EF677-35B5-4AFE-91B3-FE621A8D0EC3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C760-F7EA-47D2-BD2E-C208D6AC3AD9}" type="slidenum">
              <a:rPr lang="hu-HU" sz="1000" smtClean="0"/>
              <a:pPr/>
              <a:t>16</a:t>
            </a:fld>
            <a:endParaRPr lang="hu-HU" sz="10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018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2B6EBF-78D8-47FA-929F-B0B582A3147C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26924F-2E5A-4306-AF7C-82943D212584}" type="slidenum">
              <a:rPr lang="hu-HU" sz="1000" smtClean="0"/>
              <a:pPr/>
              <a:t>17</a:t>
            </a:fld>
            <a:endParaRPr lang="hu-HU" sz="10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120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C2AD52-A7F6-4088-A5AF-CD4BD6666101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3BEAE8-C352-4FCA-8A35-864C953A60F8}" type="slidenum">
              <a:rPr lang="hu-HU" sz="1000" smtClean="0"/>
              <a:pPr/>
              <a:t>18</a:t>
            </a:fld>
            <a:endParaRPr lang="hu-HU" sz="10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Mivel kétszer is hivatkozunk a diszkrimináns értékére (a specifikációban, és ebből következőleg az algoritmusban is), ezért a fölösleges számolások elkerülése érdekében egy segédváltozóban (d) tároljuk azt (az egyszeri kiszámolás után).</a:t>
            </a:r>
          </a:p>
          <a:p>
            <a:r>
              <a:rPr lang="hu-HU" sz="1000"/>
              <a:t>Vegyük észre, hogy a specifikációbeli implikációnak az elvárható elágazást feleltettük meg az algoritmusban.</a:t>
            </a:r>
          </a:p>
        </p:txBody>
      </p:sp>
      <p:sp>
        <p:nvSpPr>
          <p:cNvPr id="5223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435358A-77F0-4B9B-B59E-C0DE4A7BF210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9E2514-CF80-48FC-B5E9-67259EF69EC5}" type="slidenum">
              <a:rPr lang="hu-HU" sz="1000" smtClean="0"/>
              <a:pPr/>
              <a:t>19</a:t>
            </a:fld>
            <a:endParaRPr lang="hu-HU" sz="10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325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DC36517-00A8-4236-B019-EA0DE349D0BA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1AD66-6FB4-4499-85B7-FF24A7BBDAE8}" type="slidenum">
              <a:rPr lang="hu-HU" sz="1000" smtClean="0"/>
              <a:pPr/>
              <a:t>2</a:t>
            </a:fld>
            <a:endParaRPr lang="hu-HU" sz="1000"/>
          </a:p>
        </p:txBody>
      </p:sp>
      <p:sp>
        <p:nvSpPr>
          <p:cNvPr id="399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399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  <p:sp>
        <p:nvSpPr>
          <p:cNvPr id="3994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9425EC-DBF1-46AD-9E3A-F77999B57614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u-HU" sz="10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A73875C-84F4-444E-A9AE-C42DD26F4187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8322D5-15DC-4482-BF6A-6B5DA8C5C74A}" type="slidenum">
              <a:rPr lang="hu-HU" sz="1000" smtClean="0"/>
              <a:pPr/>
              <a:t>20</a:t>
            </a:fld>
            <a:endParaRPr lang="hu-HU" sz="10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427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EAA06D-5796-4BE0-9382-3D54F987020F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46CD233-5E67-4AE6-89BA-A37398F7F623}" type="slidenum">
              <a:rPr lang="hu-HU" sz="1000" smtClean="0"/>
              <a:pPr/>
              <a:t>21</a:t>
            </a:fld>
            <a:endParaRPr lang="hu-HU" sz="10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Most nem jelöljük az esetleges adat-deklarációs „széljegyzeteket”.</a:t>
            </a:r>
          </a:p>
        </p:txBody>
      </p:sp>
      <p:sp>
        <p:nvSpPr>
          <p:cNvPr id="5530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9361351-3DB5-4081-9490-7BF61D1C6D50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AFF5A7-9ABD-429C-AAA7-106349F061C4}" type="slidenum">
              <a:rPr lang="hu-HU" sz="1000" smtClean="0"/>
              <a:pPr/>
              <a:t>22</a:t>
            </a:fld>
            <a:endParaRPr lang="hu-HU" sz="10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http://people.inf.elte.hu/szlavi/Magamnak/C++/NSD10.zip</a:t>
            </a:r>
          </a:p>
          <a:p>
            <a:r>
              <a:rPr lang="hu-HU" sz="1000"/>
              <a:t>http://people.inf.elte.hu/szlavi/C++/structorizer_3_08.zip</a:t>
            </a:r>
          </a:p>
          <a:p>
            <a:endParaRPr lang="hu-HU" sz="1000"/>
          </a:p>
        </p:txBody>
      </p:sp>
      <p:sp>
        <p:nvSpPr>
          <p:cNvPr id="5632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A2A371-4BB3-401B-B8F8-3241A0E83CB6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74C6FDE-128C-4BF4-8630-2757A24D4D04}" type="slidenum">
              <a:rPr lang="hu-HU" altLang="hu-HU" sz="1000" smtClean="0"/>
              <a:pPr/>
              <a:t>23</a:t>
            </a:fld>
            <a:endParaRPr lang="hu-HU" altLang="hu-HU" sz="1000"/>
          </a:p>
        </p:txBody>
      </p:sp>
      <p:sp>
        <p:nvSpPr>
          <p:cNvPr id="5632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5CC9A9-C2D7-485A-B1CD-19671F50498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5632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632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30E5A6-47EE-4EE3-BEE4-768734E3330F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u-HU" altLang="hu-HU" sz="1000"/>
          </a:p>
        </p:txBody>
      </p:sp>
      <p:sp>
        <p:nvSpPr>
          <p:cNvPr id="563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63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E6FE0F-FBDD-4E21-A2BF-A52C26AB2B62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4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0C467D6-EF06-4283-A810-11CEC023A936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74C6FDE-128C-4BF4-8630-2757A24D4D04}" type="slidenum">
              <a:rPr lang="hu-HU" altLang="hu-HU" sz="1000" smtClean="0"/>
              <a:pPr/>
              <a:t>24</a:t>
            </a:fld>
            <a:endParaRPr lang="hu-HU" altLang="hu-HU" sz="1000"/>
          </a:p>
        </p:txBody>
      </p:sp>
      <p:sp>
        <p:nvSpPr>
          <p:cNvPr id="5632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5CC9A9-C2D7-485A-B1CD-19671F50498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5632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632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30E5A6-47EE-4EE3-BEE4-768734E3330F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altLang="hu-HU" sz="1000"/>
          </a:p>
        </p:txBody>
      </p:sp>
      <p:sp>
        <p:nvSpPr>
          <p:cNvPr id="563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63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E6FE0F-FBDD-4E21-A2BF-A52C26AB2B62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38F7E31-D95F-4D0C-957A-1D0FCAF3B538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E5A13EC-0328-4391-B2F6-06B0E6D6A903}" type="slidenum">
              <a:rPr lang="hu-HU" altLang="hu-HU" sz="1000" smtClean="0"/>
              <a:pPr/>
              <a:t>25</a:t>
            </a:fld>
            <a:endParaRPr lang="hu-HU" altLang="hu-HU" sz="1000"/>
          </a:p>
        </p:txBody>
      </p:sp>
      <p:sp>
        <p:nvSpPr>
          <p:cNvPr id="5735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79DEE5-E5F1-4E3B-AC05-D3592561F5E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5735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735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B772784-8961-430D-ACF5-2F48D670D73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altLang="hu-HU" sz="1000"/>
          </a:p>
        </p:txBody>
      </p:sp>
      <p:sp>
        <p:nvSpPr>
          <p:cNvPr id="573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73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73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292F12-FD3E-4A71-A651-A8D6B72084E7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2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7BA1C1-3B61-4D6C-B508-2E9E13A4415C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212C7C7-1F7C-47FB-8E9F-1D7746929F51}" type="slidenum">
              <a:rPr lang="hu-HU" altLang="hu-HU" sz="1000" smtClean="0"/>
              <a:pPr/>
              <a:t>26</a:t>
            </a:fld>
            <a:endParaRPr lang="hu-HU" altLang="hu-HU" sz="1000"/>
          </a:p>
        </p:txBody>
      </p:sp>
      <p:sp>
        <p:nvSpPr>
          <p:cNvPr id="5837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1C0E87-C3AC-48D4-9424-6A48454CBED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5837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837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94A4B3-D81F-49DE-B249-2F2559975DE8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000"/>
          </a:p>
        </p:txBody>
      </p:sp>
      <p:sp>
        <p:nvSpPr>
          <p:cNvPr id="5837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837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83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A36B9D-709A-4E4E-81A4-3C6E47B3D131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74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2882015-990D-4DF8-831B-44CA5C2D028D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CE4AC5-A461-4F97-B886-EC61BD1E55EB}" type="slidenum">
              <a:rPr lang="hu-HU" altLang="hu-HU" sz="1000" smtClean="0"/>
              <a:pPr/>
              <a:t>27</a:t>
            </a:fld>
            <a:endParaRPr lang="hu-HU" altLang="hu-HU" sz="1000"/>
          </a:p>
        </p:txBody>
      </p:sp>
      <p:sp>
        <p:nvSpPr>
          <p:cNvPr id="5939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242203-30A9-4734-8199-744B035C2E69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5939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940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06E096-6A2B-4D42-AE80-9FFC1DE499C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000"/>
          </a:p>
        </p:txBody>
      </p:sp>
      <p:sp>
        <p:nvSpPr>
          <p:cNvPr id="5940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940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94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7020C2-7F84-4F6C-BE56-5B2B2A8A65E0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6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EBD8F9-823F-4331-BA1C-CA75FF269DD4}" type="datetime1">
              <a:rPr lang="hu-HU" altLang="hu-HU" smtClean="0"/>
              <a:t>2018. 09. 12.</a:t>
            </a:fld>
            <a:endParaRPr lang="hu-HU" altLang="hu-HU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2BFF362-91F7-4947-A725-F9D940C54804}" type="slidenum">
              <a:rPr lang="hu-HU" altLang="hu-HU" smtClean="0"/>
              <a:pPr/>
              <a:t>28</a:t>
            </a:fld>
            <a:endParaRPr lang="hu-HU" altLang="hu-HU"/>
          </a:p>
        </p:txBody>
      </p:sp>
      <p:sp>
        <p:nvSpPr>
          <p:cNvPr id="60422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095105-ACCD-4281-BAD2-860FAB84A942}" type="datetime1">
              <a:rPr lang="hu-HU" altLang="hu-HU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200"/>
          </a:p>
        </p:txBody>
      </p:sp>
      <p:sp>
        <p:nvSpPr>
          <p:cNvPr id="60423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0424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8F9025-0982-4999-B40A-F549C7DE2D2D}" type="slidenum">
              <a:rPr lang="hu-HU" altLang="hu-HU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200"/>
          </a:p>
        </p:txBody>
      </p:sp>
      <p:sp>
        <p:nvSpPr>
          <p:cNvPr id="6042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042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Pl. 3-bites 2-es komplemens kódú egész számok:</a:t>
            </a:r>
          </a:p>
          <a:p>
            <a:r>
              <a:rPr lang="hu-HU" altLang="hu-HU"/>
              <a:t>   +0=0|00</a:t>
            </a:r>
            <a:r>
              <a:rPr lang="hu-HU" altLang="hu-HU" baseline="-25000"/>
              <a:t>2</a:t>
            </a:r>
            <a:r>
              <a:rPr lang="hu-HU" altLang="hu-HU"/>
              <a:t>, +1=0|01</a:t>
            </a:r>
            <a:r>
              <a:rPr lang="hu-HU" altLang="hu-HU" baseline="-25000"/>
              <a:t>2</a:t>
            </a:r>
            <a:r>
              <a:rPr lang="hu-HU" altLang="hu-HU"/>
              <a:t>, +2=0|10</a:t>
            </a:r>
            <a:r>
              <a:rPr lang="hu-HU" altLang="hu-HU" baseline="-25000"/>
              <a:t>2</a:t>
            </a:r>
            <a:r>
              <a:rPr lang="hu-HU" altLang="hu-HU"/>
              <a:t>, +3=0|11</a:t>
            </a:r>
            <a:r>
              <a:rPr lang="hu-HU" altLang="hu-HU" baseline="-25000"/>
              <a:t>2</a:t>
            </a:r>
            <a:r>
              <a:rPr lang="hu-HU" altLang="hu-HU"/>
              <a:t>,</a:t>
            </a:r>
          </a:p>
          <a:p>
            <a:r>
              <a:rPr lang="hu-HU" altLang="hu-HU"/>
              <a:t>	 -1=1|11</a:t>
            </a:r>
            <a:r>
              <a:rPr lang="hu-HU" altLang="hu-HU" baseline="-25000"/>
              <a:t>2</a:t>
            </a:r>
            <a:r>
              <a:rPr lang="hu-HU" altLang="hu-HU"/>
              <a:t>,  -2=1|10</a:t>
            </a:r>
            <a:r>
              <a:rPr lang="hu-HU" altLang="hu-HU" baseline="-25000"/>
              <a:t>2</a:t>
            </a:r>
            <a:r>
              <a:rPr lang="hu-HU" altLang="hu-HU"/>
              <a:t>,  -3=1|01</a:t>
            </a:r>
            <a:r>
              <a:rPr lang="hu-HU" altLang="hu-HU" baseline="-25000"/>
              <a:t>2</a:t>
            </a:r>
            <a:r>
              <a:rPr lang="hu-HU" altLang="hu-HU"/>
              <a:t>, -4=1|00</a:t>
            </a:r>
            <a:r>
              <a:rPr lang="hu-HU" altLang="hu-HU" baseline="-25000"/>
              <a:t>2</a:t>
            </a:r>
            <a:r>
              <a:rPr lang="hu-HU" altLang="hu-HU"/>
              <a:t>,</a:t>
            </a:r>
          </a:p>
          <a:p>
            <a:r>
              <a:rPr lang="hu-HU" altLang="hu-HU"/>
              <a:t>Vegye észre a „szabályszerűségeket”!</a:t>
            </a:r>
          </a:p>
          <a:p>
            <a:endParaRPr lang="hu-HU" altLang="hu-HU"/>
          </a:p>
        </p:txBody>
      </p:sp>
      <p:sp>
        <p:nvSpPr>
          <p:cNvPr id="604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3E36895-8D39-404F-8144-FE6F55CA56D3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5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6856D86-8215-4460-9D4A-BF7BC74CA653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65D93-DAAC-422C-B0A0-BA4E47AEC9A6}" type="slidenum">
              <a:rPr lang="hu-HU" altLang="hu-HU" sz="1000" smtClean="0"/>
              <a:pPr/>
              <a:t>29</a:t>
            </a:fld>
            <a:endParaRPr lang="hu-HU" altLang="hu-HU" sz="1000"/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75FA74-3F95-4970-9490-CB79F6499F6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6144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144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B63F3F-5884-40F0-B9C3-96A47857D12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000"/>
          </a:p>
        </p:txBody>
      </p:sp>
      <p:sp>
        <p:nvSpPr>
          <p:cNvPr id="6144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145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14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8FDE596-AC1E-4D31-BABA-D44D9504B99E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9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DD7330-20E9-4130-97A5-46BB3EB189BE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81B6C41-CBB0-467E-B99B-B82F274BADAD}" type="slidenum">
              <a:rPr lang="hu-HU" sz="1000" smtClean="0"/>
              <a:pPr/>
              <a:t>3</a:t>
            </a:fld>
            <a:endParaRPr lang="hu-HU" sz="10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096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AB254E4-F82A-449A-A3C4-7A17C6C2FA9E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7D564B7-A8CD-4B44-8538-1623D72F1AF6}" type="slidenum">
              <a:rPr lang="hu-HU" altLang="hu-HU" sz="1000" smtClean="0"/>
              <a:pPr/>
              <a:t>30</a:t>
            </a:fld>
            <a:endParaRPr lang="hu-HU" altLang="hu-HU" sz="1000"/>
          </a:p>
        </p:txBody>
      </p:sp>
      <p:sp>
        <p:nvSpPr>
          <p:cNvPr id="6247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9BB7AC-5462-4640-A9F5-8B33C951F85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6247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247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1A60E0-A0F9-4A22-854A-337BABAC310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000"/>
          </a:p>
        </p:txBody>
      </p:sp>
      <p:sp>
        <p:nvSpPr>
          <p:cNvPr id="6247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247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24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784BF0-E73A-4E0B-9BEA-AD9CB1B79A08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80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FA43732-657C-4BE4-B4E4-8E007D2D4D64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BE804B-902E-44C5-A88F-1FD5A87610A8}" type="slidenum">
              <a:rPr lang="hu-HU" altLang="hu-HU" sz="1000" smtClean="0"/>
              <a:pPr/>
              <a:t>31</a:t>
            </a:fld>
            <a:endParaRPr lang="hu-HU" altLang="hu-HU" sz="1000"/>
          </a:p>
        </p:txBody>
      </p:sp>
      <p:sp>
        <p:nvSpPr>
          <p:cNvPr id="634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A1CF0F-CD04-467B-835D-EF7147EC2992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6349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349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3AB694-5F4B-4481-B6E3-88B168690DC5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000"/>
          </a:p>
        </p:txBody>
      </p:sp>
      <p:sp>
        <p:nvSpPr>
          <p:cNvPr id="6349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349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34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D87F323-FF2C-4AE4-B738-EA179D6114D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E62998A-F5D1-4AE5-8858-CBBD6F8FA4EB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514814-6364-4340-BBF5-E751F4A57E0E}" type="slidenum">
              <a:rPr lang="hu-HU" altLang="hu-HU" sz="1000" smtClean="0"/>
              <a:pPr/>
              <a:t>32</a:t>
            </a:fld>
            <a:endParaRPr lang="hu-HU" altLang="hu-HU" sz="1000"/>
          </a:p>
        </p:txBody>
      </p:sp>
      <p:sp>
        <p:nvSpPr>
          <p:cNvPr id="8192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384C10-3BE5-4BB6-87E4-20826B7D15C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192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192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146E5E-3E0C-4C05-AEDA-74CF1183338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000"/>
          </a:p>
        </p:txBody>
      </p:sp>
      <p:sp>
        <p:nvSpPr>
          <p:cNvPr id="819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19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19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E578CEF-7B81-409F-AFA4-399668FA0757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50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D8B0AA7-8A51-4E05-9E21-B31B1F87D376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9BA0C-1EF3-46D4-A0DA-6F0B3ADE2F0F}" type="slidenum">
              <a:rPr lang="hu-HU" altLang="hu-HU" sz="1000" smtClean="0"/>
              <a:pPr/>
              <a:t>33</a:t>
            </a:fld>
            <a:endParaRPr lang="hu-HU" altLang="hu-HU" sz="1000"/>
          </a:p>
        </p:txBody>
      </p:sp>
      <p:sp>
        <p:nvSpPr>
          <p:cNvPr id="8295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244F8C-A254-47B4-B553-2531C121C05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295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295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B4BE73-7C72-48BF-B02D-699CDE70DAF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000"/>
          </a:p>
        </p:txBody>
      </p:sp>
      <p:sp>
        <p:nvSpPr>
          <p:cNvPr id="829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29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hu-HU" altLang="hu-HU" dirty="0">
              <a:sym typeface="Symbol" pitchFamily="18" charset="2"/>
            </a:endParaRPr>
          </a:p>
        </p:txBody>
      </p:sp>
      <p:sp>
        <p:nvSpPr>
          <p:cNvPr id="829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BBB2BF-EB70-4AA2-A305-B14BD88FEF5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34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B14801-E4F3-4205-9CF8-C0D5FB587E30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9BA0C-1EF3-46D4-A0DA-6F0B3ADE2F0F}" type="slidenum">
              <a:rPr lang="hu-HU" altLang="hu-HU" sz="1000" smtClean="0"/>
              <a:pPr/>
              <a:t>34</a:t>
            </a:fld>
            <a:endParaRPr lang="hu-HU" altLang="hu-HU" sz="1000"/>
          </a:p>
        </p:txBody>
      </p:sp>
      <p:sp>
        <p:nvSpPr>
          <p:cNvPr id="8295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244F8C-A254-47B4-B553-2531C121C05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295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295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B4BE73-7C72-48BF-B02D-699CDE70DAF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000"/>
          </a:p>
        </p:txBody>
      </p:sp>
      <p:sp>
        <p:nvSpPr>
          <p:cNvPr id="829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29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Vegye észre, hogy az </a:t>
            </a:r>
            <a:r>
              <a:rPr lang="hu-HU" altLang="hu-HU" b="1" dirty="0">
                <a:sym typeface="Symbol" pitchFamily="18" charset="2"/>
              </a:rPr>
              <a:t>(x=”+” vagy y=”+”) </a:t>
            </a:r>
            <a:r>
              <a:rPr lang="hu-HU" altLang="hu-HU" dirty="0">
                <a:sym typeface="Symbol" pitchFamily="18" charset="2"/>
              </a:rPr>
              <a:t>és az </a:t>
            </a:r>
            <a:r>
              <a:rPr lang="hu-HU" altLang="hu-HU" b="1" dirty="0">
                <a:sym typeface="Symbol" pitchFamily="18" charset="2"/>
              </a:rPr>
              <a:t>(x=”–” és y=”–”)</a:t>
            </a:r>
            <a:r>
              <a:rPr lang="hu-HU" altLang="hu-HU" dirty="0">
                <a:sym typeface="Symbol" pitchFamily="18" charset="2"/>
              </a:rPr>
              <a:t> kifejezések együtt minden lehetőséget leírnak. Ezért írhatnánk az utófeltételt így is:</a:t>
            </a:r>
          </a:p>
          <a:p>
            <a:pPr lvl="1"/>
            <a:r>
              <a:rPr lang="hu-HU" altLang="hu-HU" b="1" dirty="0">
                <a:sym typeface="Symbol" pitchFamily="18" charset="2"/>
              </a:rPr>
              <a:t>x=”+” vagy y=”+”</a:t>
            </a:r>
            <a:r>
              <a:rPr lang="hu-HU" altLang="hu-HU" dirty="0">
                <a:sym typeface="Symbol" pitchFamily="18" charset="2"/>
              </a:rPr>
              <a:t> → </a:t>
            </a:r>
            <a:r>
              <a:rPr lang="hu-HU" altLang="hu-HU" b="1" dirty="0">
                <a:sym typeface="Symbol" pitchFamily="18" charset="2"/>
              </a:rPr>
              <a:t>v=”</a:t>
            </a:r>
            <a:r>
              <a:rPr lang="hu-HU" altLang="hu-HU" b="1" dirty="0" err="1">
                <a:sym typeface="Symbol" pitchFamily="18" charset="2"/>
              </a:rPr>
              <a:t>Rh</a:t>
            </a:r>
            <a:r>
              <a:rPr lang="hu-HU" altLang="hu-HU" b="1" dirty="0">
                <a:sym typeface="Symbol" pitchFamily="18" charset="2"/>
              </a:rPr>
              <a:t>+” és</a:t>
            </a:r>
          </a:p>
          <a:p>
            <a:pPr lvl="1"/>
            <a:r>
              <a:rPr lang="hu-HU" altLang="hu-HU" b="1" dirty="0">
                <a:sym typeface="Symbol" pitchFamily="18" charset="2"/>
              </a:rPr>
              <a:t>x”+” és y”+”</a:t>
            </a:r>
            <a:r>
              <a:rPr lang="hu-HU" altLang="hu-HU" dirty="0">
                <a:sym typeface="Symbol" pitchFamily="18" charset="2"/>
              </a:rPr>
              <a:t> → </a:t>
            </a:r>
            <a:r>
              <a:rPr lang="hu-HU" altLang="hu-HU" b="1" dirty="0">
                <a:sym typeface="Symbol" pitchFamily="18" charset="2"/>
              </a:rPr>
              <a:t>v=”</a:t>
            </a:r>
            <a:r>
              <a:rPr lang="hu-HU" altLang="hu-HU" b="1" dirty="0" err="1">
                <a:sym typeface="Symbol" pitchFamily="18" charset="2"/>
              </a:rPr>
              <a:t>Rh-</a:t>
            </a:r>
            <a:r>
              <a:rPr lang="hu-HU" altLang="hu-HU" b="1" dirty="0">
                <a:sym typeface="Symbol" pitchFamily="18" charset="2"/>
              </a:rPr>
              <a:t>”</a:t>
            </a:r>
            <a:endParaRPr lang="hu-HU" altLang="hu-HU" dirty="0">
              <a:sym typeface="Symbol" pitchFamily="18" charset="2"/>
            </a:endParaRPr>
          </a:p>
          <a:p>
            <a:r>
              <a:rPr lang="hu-HU" altLang="hu-HU" dirty="0">
                <a:sym typeface="Symbol" pitchFamily="18" charset="2"/>
              </a:rPr>
              <a:t>Amiből már ránézésre</a:t>
            </a:r>
            <a:r>
              <a:rPr lang="hu-HU" altLang="hu-HU" baseline="0" dirty="0">
                <a:sym typeface="Symbol" pitchFamily="18" charset="2"/>
              </a:rPr>
              <a:t> is </a:t>
            </a:r>
            <a:r>
              <a:rPr lang="hu-HU" altLang="hu-HU" dirty="0">
                <a:sym typeface="Symbol" pitchFamily="18" charset="2"/>
              </a:rPr>
              <a:t>nyilvánvaló, hogy algoritmizálható a fenti kétirányú elágazással.</a:t>
            </a:r>
          </a:p>
          <a:p>
            <a:r>
              <a:rPr lang="hu-HU" altLang="hu-HU" dirty="0">
                <a:sym typeface="Symbol" pitchFamily="18" charset="2"/>
              </a:rPr>
              <a:t>Hogy matematikai értelemben is ekvivalensek az utófeltételek, lássa be az alábbi állítást:</a:t>
            </a:r>
          </a:p>
          <a:p>
            <a:pPr lvl="1"/>
            <a:r>
              <a:rPr lang="hu-HU" altLang="hu-HU" dirty="0">
                <a:sym typeface="Symbol" pitchFamily="18" charset="2"/>
              </a:rPr>
              <a:t>(AB)(AC)  (AB)(AC) </a:t>
            </a:r>
          </a:p>
          <a:p>
            <a:r>
              <a:rPr lang="hu-HU" altLang="hu-HU" dirty="0">
                <a:sym typeface="Symbol" pitchFamily="18" charset="2"/>
              </a:rPr>
              <a:t>Ehhez először is azt kell tudni, h. XY  X(</a:t>
            </a:r>
            <a:r>
              <a:rPr lang="hu-HU" altLang="hu-HU" dirty="0" err="1">
                <a:sym typeface="Symbol" pitchFamily="18" charset="2"/>
              </a:rPr>
              <a:t>X</a:t>
            </a:r>
            <a:r>
              <a:rPr lang="hu-HU" altLang="hu-HU" dirty="0">
                <a:sym typeface="Symbol" pitchFamily="18" charset="2"/>
              </a:rPr>
              <a:t>Y). </a:t>
            </a:r>
          </a:p>
          <a:p>
            <a:pPr lvl="1"/>
            <a:endParaRPr lang="hu-HU" altLang="hu-HU" dirty="0">
              <a:sym typeface="Symbol" pitchFamily="18" charset="2"/>
            </a:endParaRPr>
          </a:p>
        </p:txBody>
      </p:sp>
      <p:sp>
        <p:nvSpPr>
          <p:cNvPr id="829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BBB2BF-EB70-4AA2-A305-B14BD88FEF5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2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E2FFC13-607A-48A2-BF1D-0046E3FFE5F6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288F6FD-2419-4FED-A3E2-C6C2A6F3FFFA}" type="slidenum">
              <a:rPr lang="hu-HU" altLang="hu-HU" sz="1000" smtClean="0"/>
              <a:pPr/>
              <a:t>35</a:t>
            </a:fld>
            <a:endParaRPr lang="hu-HU" altLang="hu-HU" sz="1000"/>
          </a:p>
        </p:txBody>
      </p:sp>
      <p:sp>
        <p:nvSpPr>
          <p:cNvPr id="8397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5058BE0-A055-4FA5-8462-BF67D982FF11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397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397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4F1A55-BA81-419E-B87D-8DD5E508EA84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000"/>
          </a:p>
        </p:txBody>
      </p:sp>
      <p:sp>
        <p:nvSpPr>
          <p:cNvPr id="8397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397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39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B50CBD-4EA7-4070-91B6-702E28614C15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86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C69A226-17A8-4896-9AE6-8C3C264FC346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2763B49-BF71-4BBA-96E0-D479892318B1}" type="slidenum">
              <a:rPr lang="hu-HU" altLang="hu-HU" sz="1000" smtClean="0"/>
              <a:pPr/>
              <a:t>36</a:t>
            </a:fld>
            <a:endParaRPr lang="hu-HU" altLang="hu-HU" sz="1000"/>
          </a:p>
        </p:txBody>
      </p:sp>
      <p:sp>
        <p:nvSpPr>
          <p:cNvPr id="8499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8CB524-219E-405C-A10E-2A4E5F45FA06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499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500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FE535B8-4285-4568-B705-D2BDC8DD5C8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000"/>
          </a:p>
        </p:txBody>
      </p:sp>
      <p:sp>
        <p:nvSpPr>
          <p:cNvPr id="8500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500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utófeltétel összeállítása animációval… a színek a szereplők (bemenet/kimenet) összetartozására, illetve a kapcsolat módjára („és” logikai művelet) utalnak.</a:t>
            </a:r>
          </a:p>
        </p:txBody>
      </p:sp>
      <p:sp>
        <p:nvSpPr>
          <p:cNvPr id="850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835688-A068-42D4-A502-B9871DD728B4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6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F40A37B-D2FB-4CEF-9721-59380D377BD8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41B2D02-7284-405B-99E4-0A5504B5CCA2}" type="slidenum">
              <a:rPr lang="hu-HU" altLang="hu-HU" sz="1000" smtClean="0"/>
              <a:pPr/>
              <a:t>37</a:t>
            </a:fld>
            <a:endParaRPr lang="hu-HU" altLang="hu-HU" sz="1000"/>
          </a:p>
        </p:txBody>
      </p:sp>
      <p:sp>
        <p:nvSpPr>
          <p:cNvPr id="86022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4BA03D-44F9-4DD1-9594-DD2ACAA20F6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6023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6024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CE1F2EA-91A5-463C-AE90-623FCCDDD24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000"/>
          </a:p>
        </p:txBody>
      </p:sp>
      <p:sp>
        <p:nvSpPr>
          <p:cNvPr id="8602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602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algoritmus tükrözi az algoritmus „olvasásának” sorrendjét, felhasználva a </a:t>
            </a:r>
            <a:r>
              <a:rPr lang="hu-HU" altLang="hu-HU" b="1" dirty="0"/>
              <a:t>kétirányú elágazás</a:t>
            </a:r>
            <a:r>
              <a:rPr lang="hu-HU" altLang="hu-HU" dirty="0"/>
              <a:t> utasítás-szerkezetet.</a:t>
            </a:r>
          </a:p>
          <a:p>
            <a:r>
              <a:rPr lang="hu-HU" altLang="hu-HU" dirty="0"/>
              <a:t>A végrehajtáskor szerencsés esetben egyetlen feltételt kell megvizsgálni, legszerencsétlenebb esetben 3-at.</a:t>
            </a:r>
          </a:p>
        </p:txBody>
      </p:sp>
      <p:sp>
        <p:nvSpPr>
          <p:cNvPr id="860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3AA44C-6034-44B7-824D-5F81A19A7CC8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9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116C118-B3F6-402D-8AE3-820BDAC760C5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682C1F-E1B2-4C83-8310-3B178E47A034}" type="slidenum">
              <a:rPr lang="hu-HU" altLang="hu-HU" sz="1000" smtClean="0"/>
              <a:pPr/>
              <a:t>38</a:t>
            </a:fld>
            <a:endParaRPr lang="hu-HU" altLang="hu-HU" sz="1000"/>
          </a:p>
        </p:txBody>
      </p:sp>
      <p:sp>
        <p:nvSpPr>
          <p:cNvPr id="8704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B0C552-E9CB-4DB6-B8BA-2E7807DE2594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704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704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2CCB4CB-C249-495E-98C7-9BBA266DF6E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altLang="hu-HU" sz="1000"/>
          </a:p>
        </p:txBody>
      </p:sp>
      <p:sp>
        <p:nvSpPr>
          <p:cNvPr id="8704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705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utófeltételben szereplő „vagy” logikai műveletek operandusainak </a:t>
            </a:r>
            <a:r>
              <a:rPr lang="hu-HU" altLang="hu-HU" b="1" dirty="0"/>
              <a:t>egyenrangú</a:t>
            </a:r>
            <a:r>
              <a:rPr lang="hu-HU" altLang="hu-HU" dirty="0"/>
              <a:t> voltát hangsúlyozó algoritmus a </a:t>
            </a:r>
            <a:r>
              <a:rPr lang="hu-HU" altLang="hu-HU" b="1" dirty="0"/>
              <a:t>sokirányú </a:t>
            </a:r>
            <a:r>
              <a:rPr lang="hu-HU" altLang="hu-HU" b="1"/>
              <a:t>elágazás</a:t>
            </a:r>
            <a:r>
              <a:rPr lang="hu-HU" altLang="hu-HU"/>
              <a:t>ra épít.</a:t>
            </a:r>
            <a:endParaRPr lang="hu-HU" altLang="hu-HU" dirty="0"/>
          </a:p>
          <a:p>
            <a:r>
              <a:rPr lang="hu-HU" altLang="hu-HU" dirty="0"/>
              <a:t>A végrehajtáskor szerencsés esetben egyetlen feltételt kell megvizsgálni, legszerencsétlenebb esetben 4-et.</a:t>
            </a:r>
          </a:p>
          <a:p>
            <a:endParaRPr lang="hu-HU" altLang="hu-HU" dirty="0"/>
          </a:p>
        </p:txBody>
      </p:sp>
      <p:sp>
        <p:nvSpPr>
          <p:cNvPr id="870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C67104-8BCF-4950-829E-29917338F533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51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2EAD449-6A3E-4666-B0DE-0F8DAAFC07C3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414B960-7134-46DE-B4E4-D7A6399A0D0F}" type="slidenum">
              <a:rPr lang="hu-HU" altLang="hu-HU" sz="1000" smtClean="0"/>
              <a:pPr/>
              <a:t>39</a:t>
            </a:fld>
            <a:endParaRPr lang="hu-HU" altLang="hu-HU" sz="1000"/>
          </a:p>
        </p:txBody>
      </p:sp>
      <p:sp>
        <p:nvSpPr>
          <p:cNvPr id="8807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D874E5-2029-4651-8EE4-38DCCAC277E3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807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807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14A436-D8B9-4EEB-8E66-E1803BDB6B5B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altLang="hu-HU" sz="1000"/>
          </a:p>
        </p:txBody>
      </p:sp>
      <p:sp>
        <p:nvSpPr>
          <p:cNvPr id="8807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807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… és egy „gondolkodva”, </a:t>
            </a:r>
            <a:r>
              <a:rPr lang="hu-HU" altLang="hu-HU" b="1" dirty="0"/>
              <a:t>segédváltozók</a:t>
            </a:r>
            <a:r>
              <a:rPr lang="hu-HU" altLang="hu-HU" dirty="0"/>
              <a:t>kal „optimalizált” (?) algoritmikus megfogalmazás.</a:t>
            </a:r>
          </a:p>
          <a:p>
            <a:r>
              <a:rPr lang="hu-HU" altLang="hu-HU" dirty="0"/>
              <a:t>A végrehajtáskor mindig 2 feltételvizsgálatot kell végezni. (Persze a segédváltozók értékadásához is 2 logikai kifejezést ki kell értékelni, azaz végül is ez 4 logikai kifejezés kiértékelését jelenti!)</a:t>
            </a:r>
          </a:p>
          <a:p>
            <a:endParaRPr lang="hu-HU" altLang="hu-HU" dirty="0"/>
          </a:p>
        </p:txBody>
      </p:sp>
      <p:sp>
        <p:nvSpPr>
          <p:cNvPr id="880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22C4A70-259B-4CC8-9154-086A192AC04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2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C3905A-2462-47C2-9E4B-539238660DD4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3BA021D-590A-4677-BBA4-8DF40835EE77}" type="slidenum">
              <a:rPr lang="hu-HU" sz="1000" smtClean="0"/>
              <a:pPr/>
              <a:t>4</a:t>
            </a:fld>
            <a:endParaRPr lang="hu-HU" sz="100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>
                <a:latin typeface="Arial" charset="0"/>
              </a:rPr>
              <a:t>6-7.: Egyéb „technikai” körülmények (pl. megjelenítés, memóriakorlát, speciális adatszerkezet…)</a:t>
            </a:r>
          </a:p>
        </p:txBody>
      </p:sp>
      <p:sp>
        <p:nvSpPr>
          <p:cNvPr id="4199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9D69B4B-3DBB-4B32-9E59-B1E42A32DF07}" type="datetime1">
              <a:rPr lang="hu-HU" smtClean="0"/>
              <a:t>2018. 09. 12.</a:t>
            </a:fld>
            <a:endParaRPr lang="hu-HU"/>
          </a:p>
        </p:txBody>
      </p:sp>
      <p:sp>
        <p:nvSpPr>
          <p:cNvPr id="6144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144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99ED9-AF4D-46CE-81B1-CB3112E23694}" type="slidenum">
              <a:rPr lang="hu-HU" smtClean="0"/>
              <a:pPr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036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2E784F-6033-4FB6-ADA8-1BBD7D120DD7}" type="datetime1">
              <a:rPr lang="hu-HU" smtClean="0"/>
              <a:t>2018. 09. 12.</a:t>
            </a:fld>
            <a:endParaRPr lang="hu-HU"/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940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Ha a Rekord(x,y:Valós) adattípus, akkor értékhalmaza és műveletei is vannak.</a:t>
            </a:r>
          </a:p>
          <a:p>
            <a:r>
              <a:rPr lang="hu-HU" dirty="0">
                <a:latin typeface="Arial" pitchFamily="34" charset="0"/>
              </a:rPr>
              <a:t>Értékhalmaz: </a:t>
            </a:r>
            <a:r>
              <a:rPr lang="hu-HU" sz="12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dirty="0">
                <a:latin typeface="Arial" pitchFamily="34" charset="0"/>
                <a:sym typeface="Symbol" pitchFamily="18" charset="2"/>
              </a:rPr>
              <a:t></a:t>
            </a:r>
            <a:r>
              <a:rPr lang="hu-HU" sz="1200" dirty="0" err="1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endParaRPr lang="hu-HU" dirty="0">
              <a:latin typeface="Arial" pitchFamily="34" charset="0"/>
            </a:endParaRPr>
          </a:p>
          <a:p>
            <a:r>
              <a:rPr lang="hu-HU" dirty="0">
                <a:latin typeface="Arial" pitchFamily="34" charset="0"/>
              </a:rPr>
              <a:t>Műveletek:  </a:t>
            </a:r>
          </a:p>
          <a:p>
            <a:pPr>
              <a:buFontTx/>
              <a:buChar char="•"/>
            </a:pPr>
            <a:r>
              <a:rPr lang="hu-HU" dirty="0">
                <a:latin typeface="Arial" pitchFamily="34" charset="0"/>
              </a:rPr>
              <a:t>komponensekhez hozzáféréshez, a </a:t>
            </a:r>
            <a:r>
              <a:rPr lang="hu-HU" dirty="0">
                <a:latin typeface="Arial" pitchFamily="34" charset="0"/>
                <a:sym typeface="Symbol" pitchFamily="18" charset="2"/>
              </a:rPr>
              <a:t>.x és a .y;</a:t>
            </a:r>
          </a:p>
          <a:p>
            <a:pPr>
              <a:buFontTx/>
              <a:buChar char="•"/>
            </a:pPr>
            <a:r>
              <a:rPr lang="hu-HU" dirty="0">
                <a:latin typeface="Arial" pitchFamily="34" charset="0"/>
                <a:sym typeface="Symbol" pitchFamily="18" charset="2"/>
              </a:rPr>
              <a:t>értékadás.</a:t>
            </a:r>
            <a:endParaRPr lang="hu-HU" dirty="0">
              <a:latin typeface="Arial" pitchFamily="34" charset="0"/>
            </a:endParaRPr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85B7B0-528A-421E-8186-CEB8C2907F57}" type="datetime1">
              <a:rPr lang="hu-HU" smtClean="0"/>
              <a:t>2018. 09. 12.</a:t>
            </a:fld>
            <a:endParaRPr lang="hu-HU"/>
          </a:p>
        </p:txBody>
      </p:sp>
      <p:sp>
        <p:nvSpPr>
          <p:cNvPr id="6144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144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99ED9-AF4D-46CE-81B1-CB3112E23694}" type="slidenum">
              <a:rPr lang="hu-HU" smtClean="0"/>
              <a:pPr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443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451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451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A2BC624-00E1-46AC-98E8-225717050926}" type="datetime1">
              <a:rPr lang="hu-HU" smtClean="0"/>
              <a:t>2018. 09. 12.</a:t>
            </a:fld>
            <a:endParaRPr lang="hu-HU"/>
          </a:p>
        </p:txBody>
      </p:sp>
      <p:sp>
        <p:nvSpPr>
          <p:cNvPr id="6451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451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DE55A-67D5-41AB-B8AD-0A8AFF60D725}" type="slidenum">
              <a:rPr lang="hu-HU" smtClean="0"/>
              <a:pPr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382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Emlékeztető: egy megjegyzésben már utaltunk arra, h. tömbök típusa is definiálható. Ennek a szintaxisa ez volt:</a:t>
            </a:r>
          </a:p>
          <a:p>
            <a:r>
              <a:rPr lang="hu-HU" b="1" dirty="0" err="1">
                <a:latin typeface="Arial" pitchFamily="34" charset="0"/>
              </a:rPr>
              <a:t>typedef</a:t>
            </a:r>
            <a:r>
              <a:rPr lang="hu-HU" dirty="0">
                <a:latin typeface="Arial" pitchFamily="34" charset="0"/>
              </a:rPr>
              <a:t> int </a:t>
            </a:r>
            <a:r>
              <a:rPr lang="hu-HU" i="1" dirty="0" err="1">
                <a:latin typeface="Arial" pitchFamily="34" charset="0"/>
              </a:rPr>
              <a:t>TTomb</a:t>
            </a:r>
            <a:r>
              <a:rPr lang="hu-HU" b="1" dirty="0">
                <a:latin typeface="Arial" pitchFamily="34" charset="0"/>
              </a:rPr>
              <a:t>[</a:t>
            </a:r>
            <a:r>
              <a:rPr lang="hu-H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MaxN</a:t>
            </a:r>
            <a:r>
              <a:rPr lang="hu-HU" b="1" dirty="0">
                <a:latin typeface="Arial" pitchFamily="34" charset="0"/>
              </a:rPr>
              <a:t>]</a:t>
            </a:r>
            <a:r>
              <a:rPr lang="hu-HU" dirty="0">
                <a:latin typeface="Arial" pitchFamily="34" charset="0"/>
              </a:rPr>
              <a:t>;//a típus neve: </a:t>
            </a:r>
            <a:r>
              <a:rPr lang="hu-HU" i="1" dirty="0">
                <a:latin typeface="Arial" pitchFamily="34" charset="0"/>
              </a:rPr>
              <a:t>‚</a:t>
            </a:r>
            <a:r>
              <a:rPr lang="hu-HU" i="1" dirty="0" err="1">
                <a:latin typeface="Arial" pitchFamily="34" charset="0"/>
              </a:rPr>
              <a:t>TTomb</a:t>
            </a:r>
            <a:r>
              <a:rPr lang="hu-HU" dirty="0">
                <a:latin typeface="Arial" pitchFamily="34" charset="0"/>
              </a:rPr>
              <a:t>’</a:t>
            </a:r>
          </a:p>
          <a:p>
            <a:r>
              <a:rPr lang="hu-HU" dirty="0">
                <a:latin typeface="Arial" pitchFamily="34" charset="0"/>
              </a:rPr>
              <a:t>Valójában ez „csupán”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szinonima-definiálás</a:t>
            </a:r>
            <a:r>
              <a:rPr lang="hu-HU" dirty="0">
                <a:latin typeface="Arial" pitchFamily="34" charset="0"/>
              </a:rPr>
              <a:t>.</a:t>
            </a:r>
          </a:p>
          <a:p>
            <a:r>
              <a:rPr lang="hu-HU" dirty="0">
                <a:latin typeface="Arial" pitchFamily="34" charset="0"/>
              </a:rPr>
              <a:t>Tehát a </a:t>
            </a:r>
            <a:r>
              <a:rPr lang="hu-HU" dirty="0" err="1">
                <a:latin typeface="Arial" pitchFamily="34" charset="0"/>
              </a:rPr>
              <a:t>typedef</a:t>
            </a:r>
            <a:r>
              <a:rPr lang="hu-HU" dirty="0">
                <a:latin typeface="Arial" pitchFamily="34" charset="0"/>
              </a:rPr>
              <a:t> alapú</a:t>
            </a:r>
            <a:r>
              <a:rPr lang="hu-HU" baseline="0" dirty="0">
                <a:latin typeface="Arial" pitchFamily="34" charset="0"/>
              </a:rPr>
              <a:t> rekord-típusdefiniálás ilyen: </a:t>
            </a:r>
          </a:p>
          <a:p>
            <a:r>
              <a:rPr lang="hu-HU" b="1" baseline="0" dirty="0" err="1">
                <a:latin typeface="Arial" pitchFamily="34" charset="0"/>
              </a:rPr>
              <a:t>typedef</a:t>
            </a:r>
            <a:r>
              <a:rPr lang="hu-HU" baseline="0" dirty="0">
                <a:latin typeface="Arial" pitchFamily="34" charset="0"/>
              </a:rPr>
              <a:t> </a:t>
            </a:r>
            <a:r>
              <a:rPr lang="hu-HU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struct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{</a:t>
            </a:r>
            <a:r>
              <a:rPr lang="hu-HU" sz="1200" b="0" i="0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mezőleírás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}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TRekord</a:t>
            </a:r>
            <a:r>
              <a:rPr lang="hu-HU" sz="1200" b="1" dirty="0">
                <a:solidFill>
                  <a:srgbClr val="006600"/>
                </a:solidFill>
                <a:latin typeface="Courier New" pitchFamily="49" charset="0"/>
              </a:rPr>
              <a:t>; </a:t>
            </a:r>
            <a:r>
              <a:rPr lang="hu-HU" dirty="0">
                <a:latin typeface="Arial" pitchFamily="34" charset="0"/>
              </a:rPr>
              <a:t>//a típus neve: </a:t>
            </a:r>
            <a:r>
              <a:rPr lang="hu-HU" i="1" dirty="0" err="1">
                <a:latin typeface="Arial" pitchFamily="34" charset="0"/>
              </a:rPr>
              <a:t>TTRekord</a:t>
            </a:r>
            <a:r>
              <a:rPr lang="hu-HU" dirty="0">
                <a:latin typeface="Arial" pitchFamily="34" charset="0"/>
              </a:rPr>
              <a:t>’</a:t>
            </a:r>
          </a:p>
          <a:p>
            <a:r>
              <a:rPr lang="hu-HU" dirty="0">
                <a:latin typeface="Arial" pitchFamily="34" charset="0"/>
              </a:rPr>
              <a:t>Egy másik alapja:</a:t>
            </a:r>
          </a:p>
          <a:p>
            <a:r>
              <a:rPr lang="hu-HU" sz="1200" b="1" dirty="0" err="1">
                <a:solidFill>
                  <a:srgbClr val="006600"/>
                </a:solidFill>
                <a:latin typeface="Courier New" pitchFamily="49" charset="0"/>
              </a:rPr>
              <a:t>struct</a:t>
            </a:r>
            <a:r>
              <a:rPr lang="hu-HU" sz="1200" dirty="0">
                <a:latin typeface="Courier New" pitchFamily="49" charset="0"/>
              </a:rPr>
              <a:t> </a:t>
            </a:r>
            <a:r>
              <a:rPr lang="hu-HU" i="1" dirty="0" err="1">
                <a:latin typeface="Arial" pitchFamily="34" charset="0"/>
              </a:rPr>
              <a:t>TTRekord</a:t>
            </a:r>
            <a:r>
              <a:rPr lang="hu-HU" dirty="0">
                <a:latin typeface="Arial" pitchFamily="34" charset="0"/>
              </a:rPr>
              <a:t>’</a:t>
            </a:r>
            <a:r>
              <a:rPr lang="hu-HU" sz="1200" b="1" dirty="0">
                <a:solidFill>
                  <a:srgbClr val="006600"/>
                </a:solidFill>
                <a:latin typeface="Courier New" pitchFamily="49" charset="0"/>
              </a:rPr>
              <a:t>{</a:t>
            </a:r>
            <a:r>
              <a:rPr lang="hu-HU" sz="1200" b="0" i="0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mezőleírás</a:t>
            </a:r>
            <a:r>
              <a:rPr lang="hu-HU" sz="1200" b="1" dirty="0">
                <a:solidFill>
                  <a:srgbClr val="006600"/>
                </a:solidFill>
                <a:latin typeface="Courier New" pitchFamily="49" charset="0"/>
              </a:rPr>
              <a:t>};</a:t>
            </a:r>
            <a:endParaRPr lang="hu-HU" dirty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EDB4A72-D7F7-4C0D-AE3F-92D2C935FABC}" type="datetime1">
              <a:rPr lang="hu-HU" smtClean="0"/>
              <a:t>2018. 09. 12.</a:t>
            </a:fld>
            <a:endParaRPr lang="hu-HU"/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34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A182AC-96C7-4AE0-AC6A-823962984C68}" type="datetime1">
              <a:rPr lang="hu-HU" smtClean="0"/>
              <a:t>2018. 09. 12.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0118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CD9B260-CFC4-4867-8662-354A1B45F6BE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21D0BFE-FB13-4019-AEFD-864847225B56}" type="slidenum">
              <a:rPr lang="hu-HU" altLang="hu-HU" sz="1000" smtClean="0"/>
              <a:pPr/>
              <a:t>46</a:t>
            </a:fld>
            <a:endParaRPr lang="hu-HU" altLang="hu-HU" sz="1000"/>
          </a:p>
        </p:txBody>
      </p:sp>
      <p:sp>
        <p:nvSpPr>
          <p:cNvPr id="890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B90662-EDFA-47F3-A72C-33C3AAB212F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8909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909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126225-6E95-4278-857D-B05EF73548B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hu-HU" altLang="hu-HU" sz="1000"/>
          </a:p>
        </p:txBody>
      </p:sp>
      <p:sp>
        <p:nvSpPr>
          <p:cNvPr id="8909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909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A két elágazásfajta kétféle (ANSI/K&amp;R) kódolási konvenciót is bemutat.</a:t>
            </a:r>
          </a:p>
        </p:txBody>
      </p:sp>
      <p:sp>
        <p:nvSpPr>
          <p:cNvPr id="890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2E896C-40FA-46DC-B32D-E87813A6AC53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32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3AC72FA-EBEF-4FBE-86D3-04E2CFC8D6B7}" type="datetime1">
              <a:rPr lang="hu-HU" altLang="hu-HU" sz="1000" smtClean="0"/>
              <a:t>2018. 09. 12.</a:t>
            </a:fld>
            <a:endParaRPr lang="hu-HU" altLang="hu-HU" sz="1000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BB1E93B-C1FB-4977-84A8-48778A90DB32}" type="slidenum">
              <a:rPr lang="hu-HU" altLang="hu-HU" sz="1000" smtClean="0"/>
              <a:pPr/>
              <a:t>47</a:t>
            </a:fld>
            <a:endParaRPr lang="hu-HU" altLang="hu-HU" sz="1000"/>
          </a:p>
        </p:txBody>
      </p:sp>
      <p:sp>
        <p:nvSpPr>
          <p:cNvPr id="9011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5AC7F2-60F8-4D64-9511-66F857D1138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2018. 09. 12.</a:t>
            </a:fld>
            <a:endParaRPr lang="hu-HU" altLang="hu-HU" sz="1000"/>
          </a:p>
        </p:txBody>
      </p:sp>
      <p:sp>
        <p:nvSpPr>
          <p:cNvPr id="9011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012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667C2C-B0E1-4D28-B765-14A674F2B9FC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hu-HU" altLang="hu-HU" sz="1000"/>
          </a:p>
        </p:txBody>
      </p:sp>
      <p:sp>
        <p:nvSpPr>
          <p:cNvPr id="9012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9012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A két elágazásfajta kétféle (ANSI/K&amp;R) kódolási konvenciót is bemutat.</a:t>
            </a:r>
          </a:p>
          <a:p>
            <a:endParaRPr lang="hu-HU" altLang="hu-HU"/>
          </a:p>
          <a:p>
            <a:r>
              <a:rPr lang="hu-HU" altLang="hu-HU"/>
              <a:t>Mi lenne, ha a break-eket elhagynánk? Kísérletezzen! </a:t>
            </a:r>
          </a:p>
          <a:p>
            <a:r>
              <a:rPr lang="hu-HU" altLang="hu-HU"/>
              <a:t>Milyen mechanizmust sejt mögötte, azaz milyen kódra fordulhat le egy switch kapcsoló?</a:t>
            </a:r>
          </a:p>
        </p:txBody>
      </p:sp>
      <p:sp>
        <p:nvSpPr>
          <p:cNvPr id="9012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BBF29B-DA25-442F-8D17-0CE4AE9A3D0C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9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CAE6558-65E6-4DF6-A1FF-5BEA07C35762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1AD66-6FB4-4499-85B7-FF24A7BBDAE8}" type="slidenum">
              <a:rPr lang="hu-HU" sz="1000" smtClean="0"/>
              <a:pPr/>
              <a:t>48</a:t>
            </a:fld>
            <a:endParaRPr lang="hu-HU" sz="1000"/>
          </a:p>
        </p:txBody>
      </p:sp>
      <p:sp>
        <p:nvSpPr>
          <p:cNvPr id="399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399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  <p:sp>
        <p:nvSpPr>
          <p:cNvPr id="3994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9425EC-DBF1-46AD-9E3A-F77999B57614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0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7D96CDC-9CAF-47B9-A9D0-9F198D842B9C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F92A98-1C3B-4B66-8266-240585BE3433}" type="slidenum">
              <a:rPr lang="hu-HU" sz="1000" smtClean="0"/>
              <a:pPr/>
              <a:t>5</a:t>
            </a:fld>
            <a:endParaRPr lang="hu-HU" sz="10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>
                <a:latin typeface="Arial" charset="0"/>
              </a:rPr>
              <a:t>T/1.:</a:t>
            </a:r>
            <a:r>
              <a:rPr lang="hu-HU" sz="1000" baseline="0" dirty="0">
                <a:latin typeface="Arial" charset="0"/>
              </a:rPr>
              <a:t> A specifikációtól nem a „belőle származó” algoritmus egyértelműségét kívánjuk meg, sőt: ebben igen nagy „szabadságfokot” kínál; a feladat legyen egyértelmű!</a:t>
            </a:r>
            <a:endParaRPr lang="hu-HU" sz="1000" dirty="0">
              <a:latin typeface="Arial" charset="0"/>
            </a:endParaRPr>
          </a:p>
          <a:p>
            <a:r>
              <a:rPr lang="hu-HU" sz="1000" dirty="0">
                <a:latin typeface="Arial" charset="0"/>
              </a:rPr>
              <a:t>T/2-3.: inkább lehetőség, mint alaptulajdonság, nagyban függ az ember „leleményességétől”, fogalomalkotó képességétől, kreativitásától</a:t>
            </a:r>
          </a:p>
        </p:txBody>
      </p:sp>
      <p:sp>
        <p:nvSpPr>
          <p:cNvPr id="4301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FB285FC-8767-4CB4-B572-15C74F1E4B32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D02BD5-5FD4-4DE4-BE25-F1688B8FA595}" type="slidenum">
              <a:rPr lang="hu-HU" sz="1000" smtClean="0"/>
              <a:pPr/>
              <a:t>6</a:t>
            </a:fld>
            <a:endParaRPr lang="hu-HU" sz="10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Alprogram : nevet adunk az összetett tevékenységnek (definiáljuk), hogy azután ahányszor kell elegendő legyen csak a nevével hivatkozni rá.</a:t>
            </a:r>
          </a:p>
        </p:txBody>
      </p:sp>
      <p:sp>
        <p:nvSpPr>
          <p:cNvPr id="4403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87ABFFA-3747-4A84-9CF1-8F8DC4AB76F8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7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/>
              <a:t>A pirossal kiemeltek logikai operátorok, azaz 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A kékkel kiemeltek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–</a:t>
            </a:r>
            <a:r>
              <a:rPr lang="hu-HU" sz="1000" dirty="0" err="1">
                <a:sym typeface="Symbol" pitchFamily="18" charset="2"/>
              </a:rPr>
              <a:t>beli</a:t>
            </a:r>
            <a:r>
              <a:rPr lang="hu-HU" sz="1000" dirty="0">
                <a:sym typeface="Symbol" pitchFamily="18" charset="2"/>
              </a:rPr>
              <a:t> operátorok, azaz </a:t>
            </a:r>
            <a:r>
              <a:rPr lang="hu-HU" sz="1000" dirty="0"/>
              <a:t>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Mint látható ugyanaz a jel (=) kétféle operátorhoz is tartozhat. (Ez az ún. </a:t>
            </a:r>
            <a:r>
              <a:rPr lang="hu-HU" sz="1000" b="1" dirty="0">
                <a:sym typeface="Symbol" pitchFamily="18" charset="2"/>
              </a:rPr>
              <a:t>polimorfizmus</a:t>
            </a:r>
            <a:r>
              <a:rPr lang="hu-HU" sz="1000" dirty="0">
                <a:sym typeface="Symbol" pitchFamily="18" charset="2"/>
              </a:rPr>
              <a:t>.)</a:t>
            </a:r>
          </a:p>
          <a:p>
            <a:r>
              <a:rPr lang="hu-HU" sz="1000" dirty="0">
                <a:sym typeface="Symbol" pitchFamily="18" charset="2"/>
              </a:rPr>
              <a:t>A halmazokhoz az </a:t>
            </a:r>
            <a:r>
              <a:rPr lang="hu-HU" sz="1000" b="1" dirty="0" err="1">
                <a:latin typeface="Imprint MT Shadow" pitchFamily="82" charset="0"/>
                <a:sym typeface="Symbol" pitchFamily="18" charset="2"/>
              </a:rPr>
              <a:t>Imprint</a:t>
            </a:r>
            <a:r>
              <a:rPr lang="hu-HU" sz="1000" b="1" dirty="0">
                <a:latin typeface="Imprint MT Shadow" pitchFamily="82" charset="0"/>
                <a:sym typeface="Symbol" pitchFamily="18" charset="2"/>
              </a:rPr>
              <a:t> MT</a:t>
            </a:r>
            <a:r>
              <a:rPr lang="hu-HU" sz="1000" dirty="0">
                <a:sym typeface="Symbol" pitchFamily="18" charset="2"/>
              </a:rPr>
              <a:t> fontot fogjuk használni.</a:t>
            </a:r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69E081A-9826-4431-ABE5-3420EDD9661F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8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/>
              <a:t>A pirossal kiemeltek logikai operátorok, azaz 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A kékkel kiemeltek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–</a:t>
            </a:r>
            <a:r>
              <a:rPr lang="hu-HU" sz="1000" dirty="0" err="1">
                <a:sym typeface="Symbol" pitchFamily="18" charset="2"/>
              </a:rPr>
              <a:t>beli</a:t>
            </a:r>
            <a:r>
              <a:rPr lang="hu-HU" sz="1000" dirty="0">
                <a:sym typeface="Symbol" pitchFamily="18" charset="2"/>
              </a:rPr>
              <a:t> operátorok, azaz </a:t>
            </a:r>
            <a:r>
              <a:rPr lang="hu-HU" sz="1000" dirty="0"/>
              <a:t>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Mint látható ugyanaz a jel (=) kétféle operátorhoz is tartozhat. (Ez az ún. </a:t>
            </a:r>
            <a:r>
              <a:rPr lang="hu-HU" sz="1000" b="1" dirty="0">
                <a:sym typeface="Symbol" pitchFamily="18" charset="2"/>
              </a:rPr>
              <a:t>polimorfizmus</a:t>
            </a:r>
            <a:r>
              <a:rPr lang="hu-HU" sz="1000" dirty="0">
                <a:sym typeface="Symbol" pitchFamily="18" charset="2"/>
              </a:rPr>
              <a:t>.)</a:t>
            </a:r>
          </a:p>
          <a:p>
            <a:r>
              <a:rPr lang="hu-HU" sz="1000" dirty="0">
                <a:sym typeface="Symbol" pitchFamily="18" charset="2"/>
              </a:rPr>
              <a:t>A halmazokhoz az </a:t>
            </a:r>
            <a:r>
              <a:rPr lang="hu-HU" sz="1000" b="1" dirty="0" err="1">
                <a:latin typeface="Imprint MT Shadow" pitchFamily="82" charset="0"/>
                <a:sym typeface="Symbol" pitchFamily="18" charset="2"/>
              </a:rPr>
              <a:t>Imprint</a:t>
            </a:r>
            <a:r>
              <a:rPr lang="hu-HU" sz="1000" b="1" dirty="0">
                <a:latin typeface="Imprint MT Shadow" pitchFamily="82" charset="0"/>
                <a:sym typeface="Symbol" pitchFamily="18" charset="2"/>
              </a:rPr>
              <a:t> MT</a:t>
            </a:r>
            <a:r>
              <a:rPr lang="hu-HU" sz="1000" dirty="0">
                <a:sym typeface="Symbol" pitchFamily="18" charset="2"/>
              </a:rPr>
              <a:t> fontot fogjuk használni.</a:t>
            </a:r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C489C2-AF4F-4A2B-90F8-8BF6F737D403}" type="datetime1">
              <a:rPr lang="hu-HU" sz="1000" smtClean="0">
                <a:latin typeface="Arial" charset="0"/>
              </a:rPr>
              <a:t>2018. 09. 12.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9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78487693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96233225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96284964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731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12862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85725"/>
            <a:ext cx="7345238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341438"/>
            <a:ext cx="8785101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/48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D6CB5E16-DDF3-422A-A784-FBD9CFF2F985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</p:spPr>
        <p:txBody>
          <a:bodyPr/>
          <a:lstStyle>
            <a:lvl1pPr>
              <a:defRPr sz="1200" b="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219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5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63" r:id="rId3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br>
              <a:rPr lang="hu-HU"/>
            </a:br>
            <a:endParaRPr lang="hu-HU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565900"/>
            <a:ext cx="4176713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hu-HU" dirty="0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5900"/>
            <a:ext cx="1370012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FA5351A-676D-4961-8840-487611BB2425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/35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25" y="6569075"/>
            <a:ext cx="226695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E1D33046-45D0-4750-9F9D-C91E7E03E486}" type="datetime8">
              <a:rPr lang="hu-HU" smtClean="0"/>
              <a:t>2018. 09. 12. 15:00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11" Type="http://schemas.openxmlformats.org/officeDocument/2006/relationships/slide" Target="slide46.xml"/><Relationship Id="rId5" Type="http://schemas.openxmlformats.org/officeDocument/2006/relationships/slide" Target="slide6.xml"/><Relationship Id="rId10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2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11" Type="http://schemas.openxmlformats.org/officeDocument/2006/relationships/slide" Target="slide46.xml"/><Relationship Id="rId5" Type="http://schemas.openxmlformats.org/officeDocument/2006/relationships/slide" Target="slide6.xml"/><Relationship Id="rId10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Specifikáció és megvalósítás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96788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 és megvalósítás</a:t>
            </a:r>
            <a:r>
              <a:rPr lang="hu-HU" dirty="0"/>
              <a:t>: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A feladat specifikációja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valós világbeli objektumok</a:t>
            </a:r>
            <a:r>
              <a:rPr lang="hu-HU" sz="2800" dirty="0">
                <a:sym typeface="Symbol" pitchFamily="18" charset="2"/>
              </a:rPr>
              <a:t>hoz rendel valamilyen valós világbeli eredményt. Emiatt valós világbeli dolgokkal (pontosabban azok absztrakciójával, pl. valós számok halmaza) foglalkozik.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A feladat számítógépes megoldása emiatt több részből áll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 valós világbeli objektumokat leíró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adatokat be kell juttatni </a:t>
            </a:r>
            <a:r>
              <a:rPr lang="hu-HU" sz="2400" dirty="0">
                <a:sym typeface="Symbol" pitchFamily="18" charset="2"/>
              </a:rPr>
              <a:t>a számítógépbe, annak memóriájában tárolni kell – ezek lesznek  a </a:t>
            </a:r>
            <a:r>
              <a:rPr lang="hu-HU" sz="2400" dirty="0" err="1">
                <a:sym typeface="Symbol" pitchFamily="18" charset="2"/>
              </a:rPr>
              <a:t>megoldásbeli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változók</a:t>
            </a:r>
            <a:r>
              <a:rPr lang="hu-HU" sz="2400" dirty="0">
                <a:sym typeface="Symbol" pitchFamily="18" charset="2"/>
              </a:rPr>
              <a:t>, amelyek típusa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számítógépes világ </a:t>
            </a:r>
            <a:r>
              <a:rPr lang="hu-HU" sz="2400" dirty="0">
                <a:sym typeface="Symbol" pitchFamily="18" charset="2"/>
              </a:rPr>
              <a:t>által elfogadott/megvalósított típusokból állhat (azaz pl. a számítógépes valós számok halmaza a matematika valós számhalmazának egy véges része lehet) – a specifikációban szereplő neveket (egyelőre) azonos nevű </a:t>
            </a:r>
            <a:r>
              <a:rPr lang="hu-HU" sz="2400" dirty="0" err="1">
                <a:sym typeface="Symbol" pitchFamily="18" charset="2"/>
              </a:rPr>
              <a:t>memóriabeli</a:t>
            </a:r>
            <a:r>
              <a:rPr lang="hu-HU" sz="2400" dirty="0">
                <a:sym typeface="Symbol" pitchFamily="18" charset="2"/>
              </a:rPr>
              <a:t> változókkal azonosítjuk;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164526-5E05-4D61-B6E8-401AE8F79A2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380780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 és megvalósítás</a:t>
            </a:r>
            <a:endParaRPr lang="hu-HU" sz="24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 memóriában megjelenő változókból valamilyen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függvénnyel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kiszámítjuk</a:t>
            </a:r>
            <a:r>
              <a:rPr lang="hu-HU" sz="2400" dirty="0">
                <a:sym typeface="Symbol" pitchFamily="18" charset="2"/>
              </a:rPr>
              <a:t> az eredményt, amit szintén a memóriában tároljuk – ezek neve (egyelőre) szintén megegyezik a specifikációban szereplő elnevezésekkel;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végül 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eredményt</a:t>
            </a:r>
            <a:r>
              <a:rPr lang="hu-HU" sz="2400" dirty="0">
                <a:sym typeface="Symbol" pitchFamily="18" charset="2"/>
              </a:rPr>
              <a:t> tartalmazó változók értékeit valahogyan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kijuttatjuk </a:t>
            </a:r>
            <a:r>
              <a:rPr lang="hu-HU" sz="2400" dirty="0">
                <a:sym typeface="Symbol" pitchFamily="18" charset="2"/>
              </a:rPr>
              <a:t>a külvilágba.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Megjegyzés: lehetnek olyan változók is (látni fogjuk), amelyek a specifikációban nem jelennek meg.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Ebből alakul ki a klasszikus programok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három fő lépés</a:t>
            </a:r>
            <a:r>
              <a:rPr lang="hu-HU" sz="2800" dirty="0">
                <a:sym typeface="Symbol" pitchFamily="18" charset="2"/>
              </a:rPr>
              <a:t>e: 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az adatok beolvasása;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az eredmény kiszámítása;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az eredmény kiírása.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E2D800E-44F8-47A1-9D5D-F318CABA3251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21410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(algoritmus)</a:t>
            </a:r>
          </a:p>
        </p:txBody>
      </p:sp>
      <p:graphicFrame>
        <p:nvGraphicFramePr>
          <p:cNvPr id="102428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17610"/>
              </p:ext>
            </p:extLst>
          </p:nvPr>
        </p:nvGraphicFramePr>
        <p:xfrm>
          <a:off x="2586039" y="3717577"/>
          <a:ext cx="4858852" cy="1871663"/>
        </p:xfrm>
        <a:graphic>
          <a:graphicData uri="http://schemas.openxmlformats.org/drawingml/2006/table">
            <a:tbl>
              <a:tblPr/>
              <a:tblGrid>
                <a:gridCol w="4858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x,y,z  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x&gt;0 és y&gt;0 és z&gt;0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</a:t>
                      </a:r>
                      <a:r>
                        <a:rPr kumimoji="0" lang="hu-HU" sz="3600" b="1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Ki: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lehet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663B27-28C3-4100-94FF-94AF2492C54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341438"/>
            <a:ext cx="8857108" cy="51831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/>
              <a:t>Algoritmus</a:t>
            </a:r>
            <a:r>
              <a:rPr lang="hu-HU" sz="2800" dirty="0"/>
              <a:t>:</a:t>
            </a:r>
          </a:p>
          <a:p>
            <a:pPr marL="0" indent="127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A programunk 4 fő részből áll: az adatok </a:t>
            </a:r>
            <a:r>
              <a:rPr lang="hu-HU" sz="2800" dirty="0">
                <a:solidFill>
                  <a:srgbClr val="0000FF"/>
                </a:solidFill>
              </a:rPr>
              <a:t>deklarálás</a:t>
            </a:r>
            <a:r>
              <a:rPr lang="hu-HU" sz="2800" dirty="0"/>
              <a:t>a, </a:t>
            </a:r>
            <a:r>
              <a:rPr lang="hu-HU" sz="2800" dirty="0">
                <a:solidFill>
                  <a:srgbClr val="FF0000"/>
                </a:solidFill>
              </a:rPr>
              <a:t>beolvasás</a:t>
            </a:r>
            <a:r>
              <a:rPr lang="hu-HU" sz="2800" dirty="0"/>
              <a:t>a, az eredmény </a:t>
            </a:r>
            <a:r>
              <a:rPr lang="hu-HU" sz="2800" dirty="0">
                <a:solidFill>
                  <a:srgbClr val="FF0000"/>
                </a:solidFill>
              </a:rPr>
              <a:t>kiszámítás</a:t>
            </a:r>
            <a:r>
              <a:rPr lang="hu-HU" sz="2800" dirty="0"/>
              <a:t>a, az eredmény 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kiírás</a:t>
            </a:r>
            <a:r>
              <a:rPr lang="hu-HU" sz="2800" dirty="0"/>
              <a:t>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sz="2800" dirty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br>
              <a:rPr lang="hu-HU" sz="2000" dirty="0"/>
            </a:br>
            <a:endParaRPr lang="hu-HU" sz="2000" dirty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127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0000FF"/>
                </a:solidFill>
              </a:rPr>
              <a:t>deklaráció</a:t>
            </a:r>
            <a:r>
              <a:rPr lang="hu-HU" sz="2800" dirty="0"/>
              <a:t>t, az „elemi” utasításokat egy-egy „dobozba” </a:t>
            </a:r>
            <a:br>
              <a:rPr lang="hu-HU" sz="2800" dirty="0"/>
            </a:br>
            <a:r>
              <a:rPr lang="hu-HU" sz="2800" dirty="0"/>
              <a:t>írjuk. </a:t>
            </a:r>
            <a:r>
              <a:rPr lang="hu-HU" sz="2400" dirty="0"/>
              <a:t>Később a be- és kimenetet nem algoritmizáljuk!</a:t>
            </a:r>
            <a:endParaRPr lang="hu-HU" sz="2400" i="1" dirty="0"/>
          </a:p>
        </p:txBody>
      </p:sp>
      <p:sp>
        <p:nvSpPr>
          <p:cNvPr id="11281" name="Szövegdoboz 11"/>
          <p:cNvSpPr txBox="1">
            <a:spLocks noChangeArrowheads="1"/>
          </p:cNvSpPr>
          <p:nvPr/>
        </p:nvSpPr>
        <p:spPr bwMode="auto">
          <a:xfrm>
            <a:off x="7451725" y="3297163"/>
            <a:ext cx="1665288" cy="923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>
                <a:solidFill>
                  <a:srgbClr val="0000FF"/>
                </a:solidFill>
              </a:rPr>
              <a:t>Változó</a:t>
            </a:r>
            <a:r>
              <a:rPr lang="hu-HU">
                <a:solidFill>
                  <a:srgbClr val="0000FF"/>
                </a:solidFill>
              </a:rPr>
              <a:t> </a:t>
            </a:r>
            <a:br>
              <a:rPr lang="hu-HU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x,y,z</a:t>
            </a:r>
            <a:r>
              <a:rPr lang="hu-HU" b="1">
                <a:solidFill>
                  <a:srgbClr val="0000FF"/>
                </a:solidFill>
              </a:rPr>
              <a:t>:Valós</a:t>
            </a:r>
            <a:br>
              <a:rPr lang="hu-HU" b="1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lehet</a:t>
            </a:r>
            <a:r>
              <a:rPr lang="hu-HU" b="1">
                <a:solidFill>
                  <a:srgbClr val="0000FF"/>
                </a:solidFill>
              </a:rPr>
              <a:t>:Logikai </a:t>
            </a:r>
          </a:p>
        </p:txBody>
      </p:sp>
      <p:pic>
        <p:nvPicPr>
          <p:cNvPr id="1128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19933"/>
            <a:ext cx="2406650" cy="117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kerekített téglalap feliratnak 11"/>
          <p:cNvSpPr/>
          <p:nvPr/>
        </p:nvSpPr>
        <p:spPr bwMode="auto">
          <a:xfrm>
            <a:off x="5724128" y="1124744"/>
            <a:ext cx="3384376" cy="648072"/>
          </a:xfrm>
          <a:prstGeom prst="wedgeRoundRectCallout">
            <a:avLst>
              <a:gd name="adj1" fmla="val 28556"/>
              <a:gd name="adj2" fmla="val 284507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Valós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Valós</a:t>
            </a:r>
            <a:r>
              <a:rPr kumimoji="0" lang="hu-H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számo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típus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</a:b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Logikai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Logikai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értékek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típus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3" name="Egyenes összekötő nyíllal 2"/>
          <p:cNvCxnSpPr/>
          <p:nvPr/>
        </p:nvCxnSpPr>
        <p:spPr bwMode="auto">
          <a:xfrm>
            <a:off x="1720255" y="3383756"/>
            <a:ext cx="5731470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Egyenes összekötő nyíllal 12"/>
          <p:cNvCxnSpPr/>
          <p:nvPr/>
        </p:nvCxnSpPr>
        <p:spPr bwMode="auto">
          <a:xfrm flipV="1">
            <a:off x="1720255" y="3383756"/>
            <a:ext cx="5724636" cy="333276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" name="Egyenes összekötő nyíllal 14"/>
          <p:cNvCxnSpPr>
            <a:cxnSpLocks/>
          </p:cNvCxnSpPr>
          <p:nvPr/>
        </p:nvCxnSpPr>
        <p:spPr bwMode="auto">
          <a:xfrm>
            <a:off x="2442021" y="3933056"/>
            <a:ext cx="1769939" cy="7200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Egyenes összekötő nyíllal 13"/>
          <p:cNvCxnSpPr>
            <a:cxnSpLocks/>
          </p:cNvCxnSpPr>
          <p:nvPr/>
        </p:nvCxnSpPr>
        <p:spPr bwMode="auto">
          <a:xfrm>
            <a:off x="2442021" y="4221088"/>
            <a:ext cx="401787" cy="3600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(algoritmus)</a:t>
            </a:r>
          </a:p>
        </p:txBody>
      </p:sp>
      <p:graphicFrame>
        <p:nvGraphicFramePr>
          <p:cNvPr id="104470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3301"/>
              </p:ext>
            </p:extLst>
          </p:nvPr>
        </p:nvGraphicFramePr>
        <p:xfrm>
          <a:off x="2962699" y="2823369"/>
          <a:ext cx="3816424" cy="2519363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yy:=y</a:t>
                      </a:r>
                      <a:r>
                        <a:rPr kumimoji="0" lang="hu-HU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:=z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lehet:=(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6CFBF36-5E6E-44AB-B417-4B7E93D5BE69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496" y="1341438"/>
            <a:ext cx="9108504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/>
              <a:t>Egy másik </a:t>
            </a:r>
            <a:r>
              <a:rPr lang="hu-HU" b="1" dirty="0"/>
              <a:t>algoritmus</a:t>
            </a:r>
            <a:r>
              <a:rPr lang="hu-HU" sz="2800" dirty="0"/>
              <a:t> a lényegi részre</a:t>
            </a:r>
            <a:r>
              <a:rPr lang="hu-HU" dirty="0"/>
              <a:t>:</a:t>
            </a:r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dirty="0"/>
          </a:p>
          <a:p>
            <a:pPr>
              <a:buFont typeface="Wingdings" pitchFamily="2" charset="2"/>
              <a:buNone/>
            </a:pPr>
            <a:r>
              <a:rPr lang="hu-HU" sz="2800" dirty="0"/>
              <a:t>	Bevezethetők/</a:t>
            </a:r>
            <a:r>
              <a:rPr lang="hu-HU" sz="2800" dirty="0" err="1"/>
              <a:t>-endők</a:t>
            </a:r>
            <a:r>
              <a:rPr lang="hu-HU" sz="2800" dirty="0"/>
              <a:t> segéd (belső, saját) változók.</a:t>
            </a:r>
          </a:p>
        </p:txBody>
      </p:sp>
      <p:sp>
        <p:nvSpPr>
          <p:cNvPr id="12307" name="Szövegdoboz 11"/>
          <p:cNvSpPr txBox="1">
            <a:spLocks noChangeArrowheads="1"/>
          </p:cNvSpPr>
          <p:nvPr/>
        </p:nvSpPr>
        <p:spPr bwMode="auto">
          <a:xfrm>
            <a:off x="6785299" y="2466975"/>
            <a:ext cx="1603126" cy="647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</a:t>
            </a:r>
            <a:r>
              <a:rPr lang="hu-HU" dirty="0" err="1"/>
              <a:t>xx,yy,zz</a:t>
            </a:r>
            <a:r>
              <a:rPr lang="hu-HU" b="1" dirty="0" err="1"/>
              <a:t>:Valós</a:t>
            </a:r>
            <a:r>
              <a:rPr lang="hu-HU" b="1" dirty="0"/>
              <a:t> </a:t>
            </a:r>
          </a:p>
        </p:txBody>
      </p:sp>
      <p:sp>
        <p:nvSpPr>
          <p:cNvPr id="2" name="Lekerekített téglalap feliratnak 1"/>
          <p:cNvSpPr/>
          <p:nvPr/>
        </p:nvSpPr>
        <p:spPr bwMode="auto">
          <a:xfrm>
            <a:off x="4224660" y="1873250"/>
            <a:ext cx="2436813" cy="576263"/>
          </a:xfrm>
          <a:prstGeom prst="wedgeRoundRectCallout">
            <a:avLst>
              <a:gd name="adj1" fmla="val 63511"/>
              <a:gd name="adj2" fmla="val 7288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0" b="1"/>
              <a:t>Segéd változók deklarálása „széljegyzetként”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/>
              <a:t>Feladat</a:t>
            </a:r>
            <a:r>
              <a:rPr lang="hu-HU" dirty="0"/>
              <a:t>:</a:t>
            </a:r>
          </a:p>
          <a:p>
            <a:pPr marL="254000"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i="1" dirty="0"/>
              <a:t>Adjuk meg a másodfokú egyenlet egy </a:t>
            </a:r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megoldását</a:t>
            </a:r>
            <a:r>
              <a:rPr lang="hu-HU" i="1" dirty="0"/>
              <a:t>! </a:t>
            </a:r>
            <a:br>
              <a:rPr lang="hu-HU" i="1" dirty="0"/>
            </a:br>
            <a:r>
              <a:rPr lang="hu-HU" i="1" dirty="0"/>
              <a:t>Az egyenlet: </a:t>
            </a:r>
            <a:r>
              <a:rPr lang="hu-HU" dirty="0"/>
              <a:t>ax</a:t>
            </a:r>
            <a:r>
              <a:rPr lang="hu-HU" baseline="30000" dirty="0"/>
              <a:t>2</a:t>
            </a:r>
            <a:r>
              <a:rPr lang="hu-HU" dirty="0"/>
              <a:t>+bx+c=0 .</a:t>
            </a:r>
          </a:p>
          <a:p>
            <a:pPr marL="254000">
              <a:buFont typeface="Wingdings" pitchFamily="2" charset="2"/>
              <a:buNone/>
            </a:pPr>
            <a:r>
              <a:rPr lang="hu-HU" b="1" dirty="0"/>
              <a:t>Kérdések</a:t>
            </a:r>
            <a:r>
              <a:rPr lang="hu-HU" dirty="0"/>
              <a:t>: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Mitől függ a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? – </a:t>
            </a:r>
            <a:r>
              <a:rPr lang="hu-HU" sz="2400" i="1" dirty="0"/>
              <a:t>bemenet</a:t>
            </a:r>
            <a:r>
              <a:rPr lang="hu-HU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 a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? – </a:t>
            </a:r>
            <a:r>
              <a:rPr lang="hu-HU" sz="2400" i="1" dirty="0"/>
              <a:t>kimenet</a:t>
            </a:r>
            <a:r>
              <a:rPr lang="hu-HU" sz="2400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Mit jelent: „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megoldásnak lenni</a:t>
            </a:r>
            <a:r>
              <a:rPr lang="hu-HU" dirty="0"/>
              <a:t>”? – </a:t>
            </a:r>
            <a:r>
              <a:rPr lang="hu-HU" sz="2400" i="1" dirty="0"/>
              <a:t>utófeltétel</a:t>
            </a:r>
            <a:r>
              <a:rPr lang="hu-HU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Mindig/Mikor </a:t>
            </a:r>
            <a:r>
              <a:rPr lang="hu-HU" i="1" dirty="0"/>
              <a:t>van</a:t>
            </a:r>
            <a:r>
              <a:rPr lang="hu-HU" dirty="0"/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? – </a:t>
            </a:r>
            <a:r>
              <a:rPr lang="hu-HU" sz="2400" i="1" dirty="0"/>
              <a:t>előfeltétel</a:t>
            </a:r>
            <a:r>
              <a:rPr lang="hu-HU" sz="2400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Biztos </a:t>
            </a:r>
            <a:r>
              <a:rPr lang="hu-HU" i="1" dirty="0"/>
              <a:t>egy</a:t>
            </a:r>
            <a:r>
              <a:rPr lang="hu-HU" dirty="0"/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 van? – </a:t>
            </a:r>
            <a:r>
              <a:rPr lang="hu-HU" sz="2400" i="1" dirty="0"/>
              <a:t>kimenet/utófeltétel</a:t>
            </a:r>
            <a:r>
              <a:rPr lang="hu-HU" sz="2400" dirty="0"/>
              <a:t>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ECB9F73-1764-470B-AFA0-C8EFFB9A5BC9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="1" baseline="-25000" dirty="0"/>
              <a:t>1</a:t>
            </a:r>
            <a:r>
              <a:rPr lang="hu-HU" b="1" dirty="0"/>
              <a:t>:</a:t>
            </a:r>
          </a:p>
          <a:p>
            <a:pPr>
              <a:defRPr/>
            </a:pPr>
            <a:r>
              <a:rPr lang="hu-HU" dirty="0"/>
              <a:t>Bemenet: a,b,c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dirty="0"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Kimenet: x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El</a:t>
            </a:r>
            <a:r>
              <a:rPr lang="hu-HU" dirty="0">
                <a:sym typeface="Symbol" pitchFamily="18" charset="2"/>
              </a:rPr>
              <a:t>ő</a:t>
            </a:r>
            <a:r>
              <a:rPr lang="hu-HU" dirty="0">
                <a:cs typeface="Arial" charset="0"/>
                <a:sym typeface="Symbol" pitchFamily="18" charset="2"/>
              </a:rPr>
              <a:t>feltétel: – </a:t>
            </a: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Utófeltétel</a:t>
            </a:r>
            <a:r>
              <a:rPr lang="hu-HU" baseline="-25000" dirty="0">
                <a:cs typeface="Arial" charset="0"/>
                <a:sym typeface="Symbol" pitchFamily="18" charset="2"/>
              </a:rPr>
              <a:t>1</a:t>
            </a:r>
            <a:r>
              <a:rPr lang="hu-HU" dirty="0">
                <a:cs typeface="Arial" charset="0"/>
                <a:sym typeface="Symbol" pitchFamily="18" charset="2"/>
              </a:rPr>
              <a:t>: </a:t>
            </a:r>
            <a:r>
              <a:rPr lang="hu-HU" dirty="0"/>
              <a:t>ax</a:t>
            </a:r>
            <a:r>
              <a:rPr lang="hu-HU" baseline="30000" dirty="0"/>
              <a:t>2</a:t>
            </a:r>
            <a:r>
              <a:rPr lang="hu-HU" dirty="0"/>
              <a:t>+</a:t>
            </a:r>
            <a:r>
              <a:rPr lang="hu-HU" dirty="0" err="1"/>
              <a:t>bx</a:t>
            </a:r>
            <a:r>
              <a:rPr lang="hu-HU" dirty="0"/>
              <a:t>+c=0 </a:t>
            </a:r>
          </a:p>
          <a:p>
            <a:pPr>
              <a:buFont typeface="Wingdings" pitchFamily="2" charset="2"/>
              <a:buNone/>
              <a:defRPr/>
            </a:pPr>
            <a:r>
              <a:rPr lang="hu-HU" dirty="0"/>
              <a:t>	</a:t>
            </a:r>
            <a:r>
              <a:rPr lang="hu-HU" sz="2800" dirty="0"/>
              <a:t>Megjegyzés: a</a:t>
            </a:r>
            <a:r>
              <a:rPr lang="hu-HU" sz="2800" dirty="0">
                <a:cs typeface="Arial" charset="0"/>
                <a:sym typeface="Symbol" pitchFamily="18" charset="2"/>
              </a:rPr>
              <a:t>z </a:t>
            </a:r>
            <a:r>
              <a:rPr lang="hu-HU" sz="2800" dirty="0" err="1">
                <a:cs typeface="Arial" charset="0"/>
                <a:sym typeface="Symbol" pitchFamily="18" charset="2"/>
              </a:rPr>
              <a:t>uf</a:t>
            </a:r>
            <a:r>
              <a:rPr lang="hu-HU" sz="2800" dirty="0">
                <a:cs typeface="Arial" charset="0"/>
                <a:sym typeface="Symbol" pitchFamily="18" charset="2"/>
              </a:rPr>
              <a:t>. nem ad algoritmizálható információt. Nem baj, sőt tipikus, de … próbálkozzunk még!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2800" dirty="0">
                <a:cs typeface="Arial" charset="0"/>
                <a:sym typeface="Symbol" pitchFamily="18" charset="2"/>
              </a:rPr>
              <a:t>   </a:t>
            </a:r>
            <a:r>
              <a:rPr lang="hu-HU" sz="2800" dirty="0" err="1">
                <a:cs typeface="Arial" charset="0"/>
                <a:sym typeface="Symbol" pitchFamily="18" charset="2"/>
              </a:rPr>
              <a:t>Megoldóképlet</a:t>
            </a:r>
            <a:r>
              <a:rPr lang="hu-HU" sz="2800" dirty="0">
                <a:cs typeface="Arial" charset="0"/>
                <a:sym typeface="Symbol" pitchFamily="18" charset="2"/>
              </a:rPr>
              <a:t>: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E5F6C68-044E-4302-8488-848E581FC431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25163"/>
              </p:ext>
            </p:extLst>
          </p:nvPr>
        </p:nvGraphicFramePr>
        <p:xfrm>
          <a:off x="3131840" y="5300663"/>
          <a:ext cx="38655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4" imgW="1586811" imgH="444307" progId="Equation.3">
                  <p:embed/>
                </p:oleObj>
              </mc:Choice>
              <mc:Fallback>
                <p:oleObj name="Equation" r:id="rId4" imgW="1586811" imgH="444307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00663"/>
                        <a:ext cx="386556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0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19" y="1556792"/>
            <a:ext cx="2150465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341438"/>
            <a:ext cx="8964488" cy="51831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dirty="0"/>
              <a:t>Bemenet: a,b,c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FoglihtenNo01" pitchFamily="50" charset="-18"/>
                <a:ea typeface="FoglihtenNo01" pitchFamily="50" charset="-18"/>
                <a:cs typeface="Arial" charset="0"/>
                <a:sym typeface="Symbol" pitchFamily="18" charset="2"/>
              </a:rPr>
              <a:t> </a:t>
            </a:r>
            <a:endParaRPr lang="hu-HU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dirty="0">
                <a:cs typeface="Arial" charset="0"/>
                <a:sym typeface="Symbol" pitchFamily="18" charset="2"/>
              </a:rPr>
              <a:t>Kimenet: x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dirty="0">
                <a:cs typeface="Arial" charset="0"/>
                <a:sym typeface="Symbol" pitchFamily="18" charset="2"/>
              </a:rPr>
              <a:t>El</a:t>
            </a:r>
            <a:r>
              <a:rPr lang="hu-HU" dirty="0">
                <a:sym typeface="Symbol" pitchFamily="18" charset="2"/>
              </a:rPr>
              <a:t>ő</a:t>
            </a:r>
            <a:r>
              <a:rPr lang="hu-HU" dirty="0">
                <a:cs typeface="Arial" charset="0"/>
                <a:sym typeface="Symbol" pitchFamily="18" charset="2"/>
              </a:rPr>
              <a:t>feltétel: 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a0</a:t>
            </a:r>
            <a:endParaRPr lang="hu-HU" sz="2400" i="1" dirty="0"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spcAft>
                <a:spcPct val="40000"/>
              </a:spcAft>
              <a:defRPr/>
            </a:pPr>
            <a:r>
              <a:rPr lang="hu-HU" dirty="0">
                <a:cs typeface="Arial" charset="0"/>
                <a:sym typeface="Symbol" pitchFamily="18" charset="2"/>
              </a:rPr>
              <a:t>Utófeltétel</a:t>
            </a:r>
            <a:r>
              <a:rPr lang="hu-HU" baseline="-25000" dirty="0">
                <a:cs typeface="Arial" charset="0"/>
                <a:sym typeface="Symbol" pitchFamily="18" charset="2"/>
              </a:rPr>
              <a:t>2</a:t>
            </a:r>
            <a:r>
              <a:rPr lang="hu-HU" dirty="0">
                <a:cs typeface="Arial" charset="0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Nyitott kérdések:</a:t>
            </a:r>
          </a:p>
          <a:p>
            <a:pPr>
              <a:lnSpc>
                <a:spcPct val="90000"/>
              </a:lnSpc>
              <a:defRPr/>
            </a:pPr>
            <a:r>
              <a:rPr lang="hu-HU" i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Mindig</a:t>
            </a:r>
            <a:r>
              <a:rPr lang="hu-HU" i="1" dirty="0">
                <a:cs typeface="Arial" charset="0"/>
                <a:sym typeface="Symbol" pitchFamily="18" charset="2"/>
              </a:rPr>
              <a:t>/</a:t>
            </a:r>
            <a:r>
              <a:rPr lang="hu-HU" i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Mikor van megoldás? </a:t>
            </a:r>
          </a:p>
          <a:p>
            <a:pPr>
              <a:lnSpc>
                <a:spcPct val="90000"/>
              </a:lnSpc>
              <a:defRPr/>
            </a:pPr>
            <a:r>
              <a:rPr lang="hu-HU" i="1" dirty="0">
                <a:cs typeface="Arial" charset="0"/>
                <a:sym typeface="Symbol" pitchFamily="18" charset="2"/>
              </a:rPr>
              <a:t>Egy megoldás van?</a:t>
            </a:r>
            <a:endParaRPr lang="en-US" i="1" dirty="0">
              <a:cs typeface="Arial" charset="0"/>
              <a:sym typeface="Symbol" pitchFamily="18" charset="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755637"/>
              </p:ext>
            </p:extLst>
          </p:nvPr>
        </p:nvGraphicFramePr>
        <p:xfrm>
          <a:off x="2555776" y="3429000"/>
          <a:ext cx="3061225" cy="9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4" imgW="1447560" imgH="444240" progId="Equation.3">
                  <p:embed/>
                </p:oleObj>
              </mc:Choice>
              <mc:Fallback>
                <p:oleObj name="Equation" r:id="rId4" imgW="1447560" imgH="444240" progId="Equation.3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29000"/>
                        <a:ext cx="3061225" cy="939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13CCB1E-E4B0-47D4-9691-614C5BCAFC0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497" y="1341438"/>
            <a:ext cx="9108504" cy="47545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Kimenet b</a:t>
            </a:r>
            <a:r>
              <a:rPr lang="hu-HU" b="1" dirty="0">
                <a:sym typeface="Symbol" pitchFamily="18" charset="2"/>
              </a:rPr>
              <a:t>ő</a:t>
            </a:r>
            <a:r>
              <a:rPr lang="hu-HU" b="1" dirty="0">
                <a:cs typeface="Arial" charset="0"/>
                <a:sym typeface="Symbol" pitchFamily="18" charset="2"/>
              </a:rPr>
              <a:t>vítés:</a:t>
            </a: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Kimenet: x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r>
              <a:rPr lang="hu-HU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,</a:t>
            </a:r>
            <a:r>
              <a:rPr lang="hu-HU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 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van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L</a:t>
            </a:r>
            <a:endParaRPr lang="hu-HU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Utófeltétel: 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van=(b</a:t>
            </a:r>
            <a:r>
              <a:rPr lang="hu-HU" baseline="30000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2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–4*a*c0) és</a:t>
            </a:r>
            <a:b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</a:br>
            <a:b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</a:b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       van</a:t>
            </a:r>
            <a:r>
              <a:rPr lang="hu-HU" sz="2400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</a:t>
            </a:r>
            <a:endParaRPr lang="en-US" sz="2800" b="1" i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defRPr/>
            </a:pPr>
            <a:endParaRPr lang="hu-HU" sz="2800" dirty="0"/>
          </a:p>
          <a:p>
            <a:pPr>
              <a:buFont typeface="Wingdings" pitchFamily="2" charset="2"/>
              <a:buNone/>
              <a:defRPr/>
            </a:pPr>
            <a:r>
              <a:rPr lang="hu-HU" b="1" dirty="0"/>
              <a:t>Nyitott kérdés:</a:t>
            </a:r>
          </a:p>
          <a:p>
            <a:pPr>
              <a:defRPr/>
            </a:pPr>
            <a:r>
              <a:rPr lang="hu-HU" i="1" dirty="0">
                <a:cs typeface="Arial" charset="0"/>
                <a:sym typeface="Symbol" pitchFamily="18" charset="2"/>
              </a:rPr>
              <a:t>Egy megoldás van? – </a:t>
            </a:r>
            <a:r>
              <a:rPr lang="hu-HU" i="1" dirty="0" err="1">
                <a:cs typeface="Arial" charset="0"/>
                <a:sym typeface="Symbol" pitchFamily="18" charset="2"/>
              </a:rPr>
              <a:t>hf</a:t>
            </a:r>
            <a:r>
              <a:rPr lang="hu-HU" i="1" dirty="0">
                <a:cs typeface="Arial" charset="0"/>
                <a:sym typeface="Symbol" pitchFamily="18" charset="2"/>
              </a:rPr>
              <a:t> .</a:t>
            </a:r>
            <a:endParaRPr lang="en-US" i="1" dirty="0">
              <a:cs typeface="Arial" charset="0"/>
              <a:sym typeface="Symbol" pitchFamily="18" charset="2"/>
            </a:endParaRPr>
          </a:p>
          <a:p>
            <a:pPr>
              <a:defRPr/>
            </a:pPr>
            <a:endParaRPr lang="hu-HU" sz="2800" dirty="0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</a:t>
            </a:r>
          </a:p>
        </p:txBody>
      </p:sp>
      <p:graphicFrame>
        <p:nvGraphicFramePr>
          <p:cNvPr id="16388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10367"/>
              </p:ext>
            </p:extLst>
          </p:nvPr>
        </p:nvGraphicFramePr>
        <p:xfrm>
          <a:off x="1979712" y="3212976"/>
          <a:ext cx="3427584" cy="10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gyenlet" r:id="rId4" imgW="1447172" imgH="444307" progId="Equation.3">
                  <p:embed/>
                </p:oleObj>
              </mc:Choice>
              <mc:Fallback>
                <p:oleObj name="Egyenlet" r:id="rId4" imgW="1447172" imgH="444307" progId="Equation.3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212976"/>
                        <a:ext cx="3427584" cy="1052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5E46644-7F8D-4C8E-A048-2DFE344B5931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599683" y="1484784"/>
            <a:ext cx="2436813" cy="792088"/>
          </a:xfrm>
          <a:prstGeom prst="wedgeRoundRectCallout">
            <a:avLst>
              <a:gd name="adj1" fmla="val -144827"/>
              <a:gd name="adj2" fmla="val 3431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/>
              <a:t>A „feladat-függvény” értékkészlete: </a:t>
            </a:r>
            <a:r>
              <a:rPr lang="hu-HU" sz="2000" dirty="0">
                <a:latin typeface="Imprint MT Shadow" pitchFamily="82" charset="0"/>
              </a:rPr>
              <a:t>R</a:t>
            </a:r>
            <a:r>
              <a:rPr lang="hu-HU" sz="2000" dirty="0">
                <a:sym typeface="Symbol"/>
              </a:rPr>
              <a:t></a:t>
            </a:r>
            <a:r>
              <a:rPr lang="hu-HU" sz="2000" dirty="0">
                <a:latin typeface="Imprint MT Shadow" pitchFamily="82" charset="0"/>
                <a:sym typeface="Symbol"/>
              </a:rPr>
              <a:t>L</a:t>
            </a:r>
            <a:r>
              <a:rPr lang="hu-HU" sz="2000" b="1" dirty="0"/>
              <a:t>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72"/>
          <p:cNvSpPr>
            <a:spLocks noChangeArrowheads="1"/>
          </p:cNvSpPr>
          <p:nvPr/>
        </p:nvSpPr>
        <p:spPr bwMode="auto">
          <a:xfrm>
            <a:off x="35496" y="1196975"/>
            <a:ext cx="9108504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  <a:defRPr/>
            </a:pPr>
            <a:r>
              <a:rPr lang="hu-HU" sz="3200" b="1" dirty="0"/>
              <a:t>Algoritmus</a:t>
            </a:r>
            <a:r>
              <a:rPr lang="hu-HU" sz="2800" dirty="0"/>
              <a:t>:</a:t>
            </a: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723900" lvl="1" indent="-254000">
              <a:buFont typeface="Wingdings" pitchFamily="2" charset="2"/>
              <a:buNone/>
              <a:defRPr/>
            </a:pPr>
            <a:endParaRPr lang="hu-HU" sz="2800" dirty="0"/>
          </a:p>
          <a:p>
            <a:pPr marL="723900" lvl="1" indent="-254000">
              <a:buFont typeface="Wingdings" pitchFamily="2" charset="2"/>
              <a:buNone/>
              <a:defRPr/>
            </a:pPr>
            <a:r>
              <a:rPr lang="hu-HU" sz="2800" dirty="0"/>
              <a:t>A </a:t>
            </a:r>
            <a:r>
              <a:rPr lang="hu-HU" sz="2800" b="1" dirty="0">
                <a:solidFill>
                  <a:schemeClr val="accent5">
                    <a:lumMod val="50000"/>
                  </a:schemeClr>
                </a:solidFill>
              </a:rPr>
              <a:t>feltételes </a:t>
            </a:r>
            <a:r>
              <a:rPr lang="hu-HU" sz="2800" dirty="0">
                <a:solidFill>
                  <a:schemeClr val="accent5">
                    <a:lumMod val="50000"/>
                  </a:schemeClr>
                </a:solidFill>
              </a:rPr>
              <a:t>utasítás</a:t>
            </a:r>
            <a:r>
              <a:rPr lang="hu-HU" sz="2800" dirty="0"/>
              <a:t> „3-dobozos” struktúra.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(algoritmus)</a:t>
            </a:r>
          </a:p>
        </p:txBody>
      </p:sp>
      <p:graphicFrame>
        <p:nvGraphicFramePr>
          <p:cNvPr id="11168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226443"/>
              </p:ext>
            </p:extLst>
          </p:nvPr>
        </p:nvGraphicFramePr>
        <p:xfrm>
          <a:off x="2843809" y="1988840"/>
          <a:ext cx="4718620" cy="3470589"/>
        </p:xfrm>
        <a:graphic>
          <a:graphicData uri="http://schemas.openxmlformats.org/drawingml/2006/table">
            <a:tbl>
              <a:tblPr/>
              <a:tblGrid>
                <a:gridCol w="235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a,b,c [a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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0]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</a:t>
                      </a:r>
                      <a:r>
                        <a:rPr kumimoji="0" lang="hu-HU" sz="3600" b="1" i="0" u="none" strike="noStrike" cap="none" normalizeH="0" baseline="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=b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lang="hu-HU" sz="2800" dirty="0">
                          <a:solidFill>
                            <a:schemeClr val="tx1"/>
                          </a:solidFill>
                          <a:cs typeface="Arial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4*a*c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  <a:r>
                        <a:rPr kumimoji="0" lang="hu-HU" sz="3600" b="1" i="0" u="none" strike="noStrike" cap="none" normalizeH="0" baseline="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van?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15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43359" marR="243359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52D720F-9A16-4149-A325-1564E7CE131E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7428" name="Line 23"/>
          <p:cNvSpPr>
            <a:spLocks noChangeShapeType="1"/>
          </p:cNvSpPr>
          <p:nvPr/>
        </p:nvSpPr>
        <p:spPr bwMode="auto">
          <a:xfrm>
            <a:off x="2877716" y="3526408"/>
            <a:ext cx="433387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 flipH="1">
            <a:off x="7104980" y="3539108"/>
            <a:ext cx="431800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83" name="Rectangle 67"/>
              <p:cNvSpPr>
                <a:spLocks noChangeArrowheads="1"/>
              </p:cNvSpPr>
              <p:nvPr/>
            </p:nvSpPr>
            <p:spPr bwMode="auto">
              <a:xfrm>
                <a:off x="2903116" y="4089524"/>
                <a:ext cx="2268000" cy="1331913"/>
              </a:xfrm>
              <a:prstGeom prst="rect">
                <a:avLst/>
              </a:prstGeom>
              <a:solidFill>
                <a:srgbClr val="008000">
                  <a:alpha val="50000"/>
                </a:srgbClr>
              </a:solidFill>
              <a:ln w="57150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tIns="10800" anchor="ctr"/>
              <a:lstStyle/>
              <a:p>
                <a:pPr algn="ctr">
                  <a:buFont typeface="Wingdings" pitchFamily="2" charset="2"/>
                  <a:buNone/>
                  <a:defRPr/>
                </a:pPr>
                <a:r>
                  <a:rPr lang="hu-HU" sz="14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Igaz-ág                                   </a:t>
                </a:r>
              </a:p>
              <a:p>
                <a:pPr>
                  <a:spcBef>
                    <a:spcPts val="1200"/>
                  </a:spcBef>
                  <a:buFont typeface="Wingdings" pitchFamily="2" charset="2"/>
                  <a:buNone/>
                  <a:defRPr/>
                </a:pPr>
                <a:r>
                  <a:rPr lang="hu-HU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x</a:t>
                </a:r>
                <a:r>
                  <a:rPr lang="hu-HU" sz="3600" baseline="8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:</a:t>
                </a:r>
                <a:r>
                  <a:rPr lang="hu-HU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hu-HU" sz="2800" i="1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hu-HU" sz="2800" b="0" i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rad>
                      </m:num>
                      <m:den>
                        <m: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hu-HU" sz="1400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>
                  <a:buFont typeface="Wingdings" pitchFamily="2" charset="2"/>
                  <a:buNone/>
                  <a:defRPr/>
                </a:pPr>
                <a:endParaRPr lang="hu-HU" sz="1400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168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3116" y="4089524"/>
                <a:ext cx="2268000" cy="1331913"/>
              </a:xfrm>
              <a:prstGeom prst="rect">
                <a:avLst/>
              </a:prstGeom>
              <a:blipFill>
                <a:blip r:embed="rId6"/>
                <a:stretch>
                  <a:fillRect l="-4724" t="-3084" r="-1575"/>
                </a:stretch>
              </a:blipFill>
              <a:ln w="57150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685" name="Rectangle 69"/>
          <p:cNvSpPr>
            <a:spLocks noChangeArrowheads="1"/>
          </p:cNvSpPr>
          <p:nvPr/>
        </p:nvSpPr>
        <p:spPr bwMode="auto">
          <a:xfrm>
            <a:off x="5220072" y="4083620"/>
            <a:ext cx="2286000" cy="1331913"/>
          </a:xfrm>
          <a:prstGeom prst="rect">
            <a:avLst/>
          </a:prstGeom>
          <a:solidFill>
            <a:srgbClr val="FF3300">
              <a:alpha val="50000"/>
            </a:srgbClr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Hamis-ág                                </a:t>
            </a: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 </a:t>
            </a: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11686" name="Text Box 70"/>
          <p:cNvSpPr txBox="1">
            <a:spLocks noChangeArrowheads="1"/>
          </p:cNvSpPr>
          <p:nvPr/>
        </p:nvSpPr>
        <p:spPr bwMode="auto">
          <a:xfrm>
            <a:off x="2843808" y="3799012"/>
            <a:ext cx="2873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111687" name="Text Box 71"/>
          <p:cNvSpPr txBox="1">
            <a:spLocks noChangeArrowheads="1"/>
          </p:cNvSpPr>
          <p:nvPr/>
        </p:nvSpPr>
        <p:spPr bwMode="auto">
          <a:xfrm>
            <a:off x="7248996" y="3780408"/>
            <a:ext cx="2873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0" name="Szövegdoboz 19"/>
          <p:cNvSpPr txBox="1">
            <a:spLocks noChangeArrowheads="1"/>
          </p:cNvSpPr>
          <p:nvPr/>
        </p:nvSpPr>
        <p:spPr bwMode="auto">
          <a:xfrm>
            <a:off x="7562428" y="1412875"/>
            <a:ext cx="1504950" cy="12001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a,b,c,x</a:t>
            </a:r>
            <a:r>
              <a:rPr lang="hu-HU" b="1" dirty="0"/>
              <a:t>:Valós</a:t>
            </a:r>
            <a:br>
              <a:rPr lang="hu-HU" dirty="0"/>
            </a:br>
            <a:r>
              <a:rPr lang="hu-HU" dirty="0"/>
              <a:t>    van</a:t>
            </a:r>
            <a:r>
              <a:rPr lang="hu-HU" b="1" dirty="0"/>
              <a:t>:Logikai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>
                <a:solidFill>
                  <a:srgbClr val="0000FF"/>
                </a:solidFill>
              </a:rPr>
              <a:t>d</a:t>
            </a:r>
            <a:r>
              <a:rPr lang="hu-HU" b="1" dirty="0">
                <a:solidFill>
                  <a:srgbClr val="0000FF"/>
                </a:solidFill>
              </a:rPr>
              <a:t>:Valós</a:t>
            </a:r>
            <a:r>
              <a:rPr lang="hu-HU" b="1" dirty="0"/>
              <a:t> </a:t>
            </a:r>
          </a:p>
        </p:txBody>
      </p:sp>
      <p:pic>
        <p:nvPicPr>
          <p:cNvPr id="17440" name="Picture 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2879725" cy="102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9038"/>
            <a:ext cx="28797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1700"/>
            <a:ext cx="287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Téglalap 20"/>
          <p:cNvSpPr>
            <a:spLocks noChangeArrowheads="1"/>
          </p:cNvSpPr>
          <p:nvPr/>
        </p:nvSpPr>
        <p:spPr bwMode="auto">
          <a:xfrm>
            <a:off x="2869208" y="3513262"/>
            <a:ext cx="4655542" cy="19081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>
              <a:buFont typeface="Wingdings" pitchFamily="2" charset="2"/>
              <a:buNone/>
            </a:pPr>
            <a:endParaRPr lang="hu-HU" sz="2800" b="1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83" grpId="0" animBg="1"/>
      <p:bldP spid="111685" grpId="0" animBg="1"/>
      <p:bldP spid="111686" grpId="0"/>
      <p:bldP spid="111687" grpId="0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hu-HU" sz="3200" dirty="0"/>
              <a:t>: másodfokú egyenlet </a:t>
            </a:r>
            <a:r>
              <a:rPr lang="hu-HU" sz="2400" dirty="0"/>
              <a:t>(algoritmus)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Algoritmus másképpen:</a:t>
            </a:r>
          </a:p>
          <a:p>
            <a:pPr>
              <a:buFont typeface="Wingdings" pitchFamily="2" charset="2"/>
              <a:buNone/>
            </a:pPr>
            <a:r>
              <a:rPr lang="hu-HU" sz="2400" b="1" dirty="0">
                <a:latin typeface="Courier New" pitchFamily="49" charset="0"/>
              </a:rPr>
              <a:t>	Program </a:t>
            </a:r>
            <a:r>
              <a:rPr lang="hu-HU" sz="2400" dirty="0" err="1">
                <a:latin typeface="Courier New" pitchFamily="49" charset="0"/>
              </a:rPr>
              <a:t>M</a:t>
            </a:r>
            <a:r>
              <a:rPr lang="hu-HU" sz="2400" dirty="0" err="1"/>
              <a:t>á</a:t>
            </a:r>
            <a:r>
              <a:rPr lang="hu-HU" sz="2400" dirty="0" err="1">
                <a:latin typeface="Courier New" pitchFamily="49" charset="0"/>
              </a:rPr>
              <a:t>sodfok</a:t>
            </a:r>
            <a:r>
              <a:rPr lang="hu-HU" sz="2400" dirty="0" err="1"/>
              <a:t>ú</a:t>
            </a:r>
            <a:r>
              <a:rPr lang="hu-HU" sz="2400" dirty="0" err="1">
                <a:latin typeface="Courier New" pitchFamily="49" charset="0"/>
              </a:rPr>
              <a:t>Egyenlet</a:t>
            </a:r>
            <a:r>
              <a:rPr lang="hu-HU" sz="2400" b="1" dirty="0">
                <a:latin typeface="Courier New" pitchFamily="49" charset="0"/>
              </a:rPr>
              <a:t>: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Változó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	 a,b,c,x</a:t>
            </a:r>
            <a:r>
              <a:rPr lang="hu-HU" sz="2400" b="1" dirty="0">
                <a:latin typeface="Courier New" pitchFamily="49" charset="0"/>
              </a:rPr>
              <a:t>:Valós</a:t>
            </a:r>
            <a:br>
              <a:rPr lang="hu-HU" sz="2400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	 van</a:t>
            </a:r>
            <a:r>
              <a:rPr lang="hu-HU" sz="2400" b="1" dirty="0">
                <a:latin typeface="Courier New" pitchFamily="49" charset="0"/>
              </a:rPr>
              <a:t>:Logikai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	 d</a:t>
            </a:r>
            <a:r>
              <a:rPr lang="hu-HU" sz="2400" b="1" dirty="0">
                <a:latin typeface="Courier New" pitchFamily="49" charset="0"/>
              </a:rPr>
              <a:t>:Valós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Be:</a:t>
            </a:r>
            <a:r>
              <a:rPr lang="hu-HU" sz="2400" dirty="0">
                <a:latin typeface="Courier New" pitchFamily="49" charset="0"/>
              </a:rPr>
              <a:t>a,b,c </a:t>
            </a:r>
            <a:r>
              <a:rPr lang="hu-HU" sz="2400" b="1" dirty="0">
                <a:latin typeface="Courier New" pitchFamily="49" charset="0"/>
              </a:rPr>
              <a:t>[</a:t>
            </a:r>
            <a:r>
              <a:rPr lang="hu-HU" sz="2400" dirty="0">
                <a:latin typeface="Courier New" pitchFamily="49" charset="0"/>
              </a:rPr>
              <a:t>a</a:t>
            </a:r>
            <a:r>
              <a:rPr lang="hu-HU" sz="2400" dirty="0">
                <a:latin typeface="Courier New" pitchFamily="49" charset="0"/>
                <a:sym typeface="Symbol"/>
              </a:rPr>
              <a:t>0</a:t>
            </a:r>
            <a:r>
              <a:rPr lang="hu-HU" sz="2400" b="1" dirty="0">
                <a:latin typeface="Courier New" pitchFamily="49" charset="0"/>
              </a:rPr>
              <a:t>]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</a:t>
            </a:r>
            <a:r>
              <a:rPr lang="hu-HU" sz="2400" dirty="0">
                <a:latin typeface="Courier New" pitchFamily="49" charset="0"/>
              </a:rPr>
              <a:t>d:=b</a:t>
            </a:r>
            <a:r>
              <a:rPr lang="hu-HU" sz="2400" baseline="30000" dirty="0">
                <a:latin typeface="Courier New" pitchFamily="49" charset="0"/>
              </a:rPr>
              <a:t>2</a:t>
            </a:r>
            <a:r>
              <a:rPr lang="hu-HU" sz="2400" dirty="0">
                <a:latin typeface="Courier New" pitchFamily="49" charset="0"/>
              </a:rPr>
              <a:t>-4*a*c</a:t>
            </a:r>
            <a:br>
              <a:rPr lang="hu-HU" sz="2400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  van:=d≥0</a:t>
            </a:r>
            <a:br>
              <a:rPr lang="hu-HU" sz="2400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Ha </a:t>
            </a:r>
            <a:r>
              <a:rPr lang="hu-HU" sz="2400" dirty="0">
                <a:latin typeface="Courier New" pitchFamily="49" charset="0"/>
              </a:rPr>
              <a:t>van </a:t>
            </a:r>
            <a:r>
              <a:rPr lang="hu-HU" sz="2400" b="1" dirty="0">
                <a:latin typeface="Courier New" pitchFamily="49" charset="0"/>
              </a:rPr>
              <a:t>akkor 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…</a:t>
            </a:r>
          </a:p>
          <a:p>
            <a:pPr>
              <a:buFont typeface="Wingdings" pitchFamily="2" charset="2"/>
              <a:buNone/>
            </a:pPr>
            <a:r>
              <a:rPr lang="hu-HU" sz="2400" b="1" dirty="0">
                <a:latin typeface="Courier New" pitchFamily="49" charset="0"/>
              </a:rPr>
              <a:t>	Program v</a:t>
            </a:r>
            <a:r>
              <a:rPr lang="hu-HU" sz="2400" b="1" dirty="0"/>
              <a:t>é</a:t>
            </a:r>
            <a:r>
              <a:rPr lang="hu-HU" sz="2400" b="1" dirty="0">
                <a:latin typeface="Courier New" pitchFamily="49" charset="0"/>
              </a:rPr>
              <a:t>ge.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828D463-82FC-4D6D-BFE4-3237EB2D040A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45845"/>
            <a:ext cx="2735509" cy="194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9513" y="85725"/>
            <a:ext cx="75611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3200" b="1" dirty="0">
                <a:solidFill>
                  <a:srgbClr val="663300"/>
                </a:solidFill>
              </a:rPr>
              <a:t>Tartalom</a:t>
            </a:r>
            <a:endParaRPr lang="hu-HU" sz="2400" b="1" dirty="0">
              <a:solidFill>
                <a:srgbClr val="663300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179387" y="1311276"/>
            <a:ext cx="8785101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A problémamegoldás lépései</a:t>
            </a:r>
            <a:r>
              <a:rPr lang="hu-HU" dirty="0"/>
              <a:t> </a:t>
            </a:r>
            <a:r>
              <a:rPr lang="hu-HU" sz="2800" dirty="0"/>
              <a:t>– a programkészítés folyamata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A specifikáció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Az algoritmus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Algoritmikus nyelvek</a:t>
            </a:r>
            <a:r>
              <a:rPr lang="hu-HU" dirty="0"/>
              <a:t> </a:t>
            </a:r>
            <a:r>
              <a:rPr lang="hu-HU" sz="2800" dirty="0"/>
              <a:t>– </a:t>
            </a:r>
            <a:r>
              <a:rPr lang="hu-HU" sz="2800" dirty="0" err="1"/>
              <a:t>struktogram</a:t>
            </a:r>
            <a:r>
              <a:rPr lang="hu-HU" sz="2800" dirty="0"/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A</a:t>
            </a:r>
            <a:r>
              <a:rPr lang="hu-HU" dirty="0">
                <a:hlinkClick r:id="rId8" action="ppaction://hlinksldjump"/>
              </a:rPr>
              <a:t>datokkal kapcsolatos  fogalmak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9" action="ppaction://hlinksldjump"/>
              </a:rPr>
              <a:t>Adattípusok, elemi adattípusok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8" action="ppaction://hlinksldjump"/>
              </a:rPr>
              <a:t>Elemi feladatok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10" action="ppaction://hlinksldjump"/>
              </a:rPr>
              <a:t>Rekordok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hlinkClick r:id="rId11" action="ppaction://hlinksldjump"/>
              </a:rPr>
              <a:t>Kódolás</a:t>
            </a:r>
            <a:endParaRPr lang="hu-HU" sz="280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8A9EC7-DF5D-45AC-BDB4-A3B1431C7781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Algoritmusleíró nyelvek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dirty="0"/>
              <a:t>Szöveges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/>
              <a:t>Mondatokkal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/>
              <a:t>Mondatszerű elemekkel – </a:t>
            </a:r>
            <a:r>
              <a:rPr lang="hu-HU" sz="2400" b="1" dirty="0" err="1">
                <a:latin typeface="Courier New" pitchFamily="49" charset="0"/>
              </a:rPr>
              <a:t>pszeudokód</a:t>
            </a:r>
            <a:endParaRPr lang="hu-HU" sz="2400" b="1" dirty="0">
              <a:latin typeface="Courier New" pitchFamily="49" charset="0"/>
            </a:endParaRPr>
          </a:p>
          <a:p>
            <a:pPr marL="254000"/>
            <a:r>
              <a:rPr lang="hu-HU" b="1" dirty="0"/>
              <a:t>Rajzos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/>
              <a:t>Folyamatábra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b="1" dirty="0"/>
              <a:t>Struktogram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26965F7-F78E-4A58-B447-73D0CB67A228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62056BB-15D7-458B-B3F5-9FF72C40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15" y="2957811"/>
            <a:ext cx="1671713" cy="208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D60543-D6EB-41DA-8A1E-5524AF75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56" y="4505028"/>
            <a:ext cx="1179548" cy="120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Struktogram</a:t>
            </a:r>
            <a:br>
              <a:rPr lang="hu-HU"/>
            </a:br>
            <a:r>
              <a:rPr lang="hu-HU" sz="2400"/>
              <a:t>(és pszeudokód)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b="1" dirty="0"/>
              <a:t>Szekvencia:</a:t>
            </a:r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r>
              <a:rPr lang="hu-HU" b="1" dirty="0"/>
              <a:t>Elágazások:</a:t>
            </a:r>
          </a:p>
          <a:p>
            <a:pPr marL="254000"/>
            <a:endParaRPr lang="hu-HU" b="1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6395C1D-0848-48C6-B47E-A49C598C9E2A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pic>
        <p:nvPicPr>
          <p:cNvPr id="20484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1663"/>
            <a:ext cx="15144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73475"/>
            <a:ext cx="38576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19811"/>
            <a:ext cx="63627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400" name="Rectangle 32"/>
          <p:cNvSpPr>
            <a:spLocks noChangeArrowheads="1"/>
          </p:cNvSpPr>
          <p:nvPr/>
        </p:nvSpPr>
        <p:spPr bwMode="auto">
          <a:xfrm>
            <a:off x="5363368" y="1987550"/>
            <a:ext cx="1512888" cy="504825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Utasítás1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Utasítás2</a:t>
            </a:r>
          </a:p>
        </p:txBody>
      </p:sp>
      <p:sp>
        <p:nvSpPr>
          <p:cNvPr id="186401" name="Rectangle 33"/>
          <p:cNvSpPr>
            <a:spLocks noChangeArrowheads="1"/>
          </p:cNvSpPr>
          <p:nvPr/>
        </p:nvSpPr>
        <p:spPr bwMode="auto">
          <a:xfrm>
            <a:off x="5292080" y="3644900"/>
            <a:ext cx="2736850" cy="1150938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Ha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akkor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Igaz-ág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különben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Hamis-ág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 vége</a:t>
            </a:r>
          </a:p>
        </p:txBody>
      </p:sp>
      <p:sp>
        <p:nvSpPr>
          <p:cNvPr id="186402" name="Rectangle 34"/>
          <p:cNvSpPr>
            <a:spLocks noChangeArrowheads="1"/>
          </p:cNvSpPr>
          <p:nvPr/>
        </p:nvSpPr>
        <p:spPr bwMode="auto">
          <a:xfrm>
            <a:off x="5363592" y="5230813"/>
            <a:ext cx="3744912" cy="1293812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</a:t>
            </a:r>
            <a:b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Feltétel1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esetén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Utasítások1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Feltétel2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esetén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Utasítások2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…                …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egyéb  esetekben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 vége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0" grpId="0" animBg="1"/>
      <p:bldP spid="186400" grpId="1" animBg="1"/>
      <p:bldP spid="186401" grpId="0" animBg="1"/>
      <p:bldP spid="186401" grpId="1" animBg="1"/>
      <p:bldP spid="186402" grpId="0" animBg="1"/>
      <p:bldP spid="18640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Struktogram</a:t>
            </a:r>
            <a:br>
              <a:rPr lang="hu-HU"/>
            </a:br>
            <a:r>
              <a:rPr lang="hu-HU" sz="2400"/>
              <a:t>(és pszeudokód)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b="1" dirty="0"/>
              <a:t>Ciklusok:</a:t>
            </a:r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err="1"/>
              <a:t>Struktogramszerkesztés</a:t>
            </a:r>
            <a:r>
              <a:rPr lang="hu-HU" dirty="0"/>
              <a:t>:</a:t>
            </a:r>
          </a:p>
          <a:p>
            <a:pPr marL="719138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hu-HU" dirty="0"/>
              <a:t>Táblázatkezelővel/szövegszerkesztővel</a:t>
            </a:r>
          </a:p>
          <a:p>
            <a:pPr marL="719138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hu-HU" dirty="0"/>
              <a:t>Célprogramokkal</a:t>
            </a:r>
            <a:endParaRPr lang="hu-HU" sz="32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A775C0-1345-4C5E-BFAE-BDFE85029518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19027"/>
            <a:ext cx="25527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6084887" y="1916113"/>
            <a:ext cx="2916000" cy="863600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amíg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ciklusmag utasításai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6084887" y="3070225"/>
            <a:ext cx="2916000" cy="1006475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</a:t>
            </a:r>
            <a:b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ciklusmag utasításai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amíg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6084887" y="4365625"/>
            <a:ext cx="2916000" cy="863600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cv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=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tól</a:t>
            </a:r>
            <a:r>
              <a:rPr lang="hu-HU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-tól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ig</a:t>
            </a:r>
            <a:r>
              <a:rPr lang="hu-HU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-ig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ciklusmag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61" y="1845816"/>
            <a:ext cx="25431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23" y="3255243"/>
            <a:ext cx="2305050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9" y="3097411"/>
            <a:ext cx="2268538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62812 -0.136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animBg="1"/>
      <p:bldP spid="189449" grpId="1" animBg="1"/>
      <p:bldP spid="189450" grpId="0" animBg="1"/>
      <p:bldP spid="189450" grpId="1" animBg="1"/>
      <p:bldP spid="189451" grpId="0" animBg="1"/>
      <p:bldP spid="18945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b="1" dirty="0">
                <a:latin typeface="Garamond" pitchFamily="18" charset="0"/>
              </a:rPr>
              <a:t>Konstans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adat</a:t>
            </a:r>
            <a:r>
              <a:rPr lang="hu-HU" altLang="hu-HU" sz="2800" dirty="0">
                <a:latin typeface="Garamond" pitchFamily="18" charset="0"/>
              </a:rPr>
              <a:t>, amely a műveletvégzés során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 változtat</a:t>
            </a:r>
            <a:r>
              <a:rPr lang="hu-HU" alt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hat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 meg értékét</a:t>
            </a:r>
            <a:r>
              <a:rPr lang="hu-HU" altLang="hu-HU" sz="2800" dirty="0">
                <a:latin typeface="Garamond" pitchFamily="18" charset="0"/>
              </a:rPr>
              <a:t>, mindvégig ugyanabban az „állapotban” marad.</a:t>
            </a:r>
            <a:endParaRPr lang="hu-HU" altLang="hu-HU" sz="2800" u="sng" dirty="0">
              <a:latin typeface="Garamond" pitchFamily="18" charset="0"/>
            </a:endParaRPr>
          </a:p>
          <a:p>
            <a:r>
              <a:rPr lang="hu-HU" altLang="hu-HU" sz="2800" b="1" dirty="0">
                <a:latin typeface="Garamond" pitchFamily="18" charset="0"/>
              </a:rPr>
              <a:t>Változó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ilyen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adat</a:t>
            </a:r>
            <a:r>
              <a:rPr lang="hu-HU" altLang="hu-HU" sz="2800" dirty="0">
                <a:latin typeface="Garamond" pitchFamily="18" charset="0"/>
              </a:rPr>
              <a:t>féleségnek lényegéhez tartozik a „változékonyság”, más szóval: vonatkoz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hat</a:t>
            </a:r>
            <a:r>
              <a:rPr lang="hu-HU" altLang="hu-HU" sz="2800" dirty="0">
                <a:latin typeface="Garamond" pitchFamily="18" charset="0"/>
              </a:rPr>
              <a:t>nak rá olyan műveletek is, amelyek új érték-kel látják el. Tudományosabban fogalmazva: nem egyelemű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állapothalmaz</a:t>
            </a:r>
            <a:r>
              <a:rPr lang="hu-HU" altLang="hu-HU" sz="2800" dirty="0">
                <a:latin typeface="Garamond" pitchFamily="18" charset="0"/>
              </a:rPr>
              <a:t>a.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952B8B-64A7-4B63-96BF-23F1D2A9CC74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51894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b="1" dirty="0">
                <a:latin typeface="Garamond" pitchFamily="18" charset="0"/>
              </a:rPr>
              <a:t>Változók fajtái céljuk szerint</a:t>
            </a:r>
          </a:p>
          <a:p>
            <a:pPr lvl="1"/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bemeneti</a:t>
            </a:r>
            <a:r>
              <a:rPr lang="hu-HU" altLang="hu-HU" sz="2400" dirty="0">
                <a:latin typeface="Garamond" pitchFamily="18" charset="0"/>
              </a:rPr>
              <a:t> változó: bemenetkor kap értéket</a:t>
            </a:r>
          </a:p>
          <a:p>
            <a:pPr lvl="1"/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eredmény</a:t>
            </a:r>
            <a:r>
              <a:rPr lang="hu-HU" altLang="hu-HU" sz="2400" dirty="0">
                <a:latin typeface="Garamond" pitchFamily="18" charset="0"/>
              </a:rPr>
              <a:t>: kiszámítás tartozik hozzá</a:t>
            </a:r>
          </a:p>
          <a:p>
            <a:pPr lvl="1"/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részeredmény</a:t>
            </a:r>
            <a:r>
              <a:rPr lang="hu-HU" altLang="hu-HU" sz="2400" dirty="0">
                <a:latin typeface="Garamond" pitchFamily="18" charset="0"/>
              </a:rPr>
              <a:t>: kiszámítás tartozik hozzá, belőle további kiszámítások indulnak</a:t>
            </a:r>
          </a:p>
          <a:p>
            <a:pPr lvl="1"/>
            <a:r>
              <a:rPr lang="hu-HU" altLang="hu-HU" sz="2400" dirty="0">
                <a:latin typeface="Garamond" pitchFamily="18" charset="0"/>
              </a:rPr>
              <a:t>... </a:t>
            </a:r>
            <a:r>
              <a:rPr lang="hu-HU" altLang="hu-HU" sz="2400" i="1" dirty="0">
                <a:latin typeface="Garamond" pitchFamily="18" charset="0"/>
              </a:rPr>
              <a:t>(lesznek még továbbiak)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76E682F-1B5B-49DC-A9D7-3C21102964D4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51894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hu-HU" altLang="hu-HU" sz="2800" b="1" dirty="0">
                <a:latin typeface="Garamond" pitchFamily="18" charset="0"/>
              </a:rPr>
              <a:t>Értékadás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utasítás</a:t>
            </a:r>
            <a:r>
              <a:rPr lang="hu-HU" altLang="hu-HU" sz="2800" dirty="0">
                <a:latin typeface="Garamond" pitchFamily="18" charset="0"/>
              </a:rPr>
              <a:t>, amely révén a pillanatnyi állapotból egy meghatározott állapotba kerül a változó. (Nyilvánvaló, hogy konstans adatra nem vonatkozhat értékadás, az egy, kezdő-értéket meghatározón kívül.)</a:t>
            </a:r>
            <a:endParaRPr lang="hu-HU" altLang="hu-HU" sz="2800" u="sng" dirty="0">
              <a:latin typeface="Garamond" pitchFamily="18" charset="0"/>
            </a:endParaRPr>
          </a:p>
          <a:p>
            <a:pPr>
              <a:lnSpc>
                <a:spcPct val="95000"/>
              </a:lnSpc>
            </a:pPr>
            <a:r>
              <a:rPr lang="hu-HU" altLang="hu-HU" sz="2800" b="1" dirty="0">
                <a:latin typeface="Garamond" pitchFamily="18" charset="0"/>
              </a:rPr>
              <a:t>Típus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Olyan „megállapodás” (absztrakt kategória), amely adatok egy lehetséges körét jelöli ki az által, hogy rögzíti azok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állapothalmaz</a:t>
            </a:r>
            <a:r>
              <a:rPr lang="hu-HU" altLang="hu-HU" sz="2800" dirty="0">
                <a:latin typeface="Garamond" pitchFamily="18" charset="0"/>
              </a:rPr>
              <a:t>át és az elvégezhető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művelet</a:t>
            </a:r>
            <a:r>
              <a:rPr lang="hu-HU" altLang="hu-HU" sz="2800" dirty="0">
                <a:latin typeface="Garamond" pitchFamily="18" charset="0"/>
              </a:rPr>
              <a:t>ek készletét.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A1A50C6-35B9-4C6A-AD87-E5FB9446E1BC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704721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Az adatjellemzők összefoglalása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Azonosító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Az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jelsorozat, </a:t>
            </a:r>
            <a:r>
              <a:rPr lang="hu-HU" altLang="hu-HU" sz="2800" dirty="0">
                <a:latin typeface="Garamond" pitchFamily="18" charset="0"/>
              </a:rPr>
              <a:t>amellyel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hivatkozhatunk </a:t>
            </a:r>
            <a:r>
              <a:rPr lang="hu-HU" altLang="hu-HU" sz="2800" dirty="0">
                <a:latin typeface="Garamond" pitchFamily="18" charset="0"/>
              </a:rPr>
              <a:t>a tartalmára,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amely által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módosíthatjuk </a:t>
            </a:r>
            <a:r>
              <a:rPr lang="hu-HU" altLang="hu-HU" sz="2800" dirty="0">
                <a:latin typeface="Garamond" pitchFamily="18" charset="0"/>
              </a:rPr>
              <a:t>tartalmát.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Kezdőérték</a:t>
            </a:r>
          </a:p>
          <a:p>
            <a:pPr>
              <a:buNone/>
            </a:pPr>
            <a:r>
              <a:rPr lang="hu-HU" altLang="hu-HU" sz="2800" dirty="0">
                <a:latin typeface="Garamond" pitchFamily="18" charset="0"/>
              </a:rPr>
              <a:t>	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születéskor hozzárendelt érték</a:t>
            </a:r>
            <a:r>
              <a:rPr lang="hu-HU" altLang="hu-HU" sz="2800" dirty="0">
                <a:latin typeface="Garamond" pitchFamily="18" charset="0"/>
              </a:rPr>
              <a:t>.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Konstansoknál nyilvánvaló, hogy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deklaráció</a:t>
            </a:r>
            <a:r>
              <a:rPr lang="hu-HU" altLang="hu-HU" sz="2800" dirty="0">
                <a:latin typeface="Garamond" pitchFamily="18" charset="0"/>
              </a:rPr>
              <a:t>ban kapja;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változóknál akár deklarációban, akár futáskor szerez értéket magának.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9C8FFC-4F8F-4B79-A420-677749AE244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939786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 típus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Font typeface="Wingdings" pitchFamily="2" charset="2"/>
              <a:buNone/>
            </a:pP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Összetettség</a:t>
            </a:r>
            <a:r>
              <a:rPr lang="hu-HU" altLang="hu-HU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(strukturáltság) szempontjából beszélhetünk</a:t>
            </a:r>
          </a:p>
          <a:p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strukturálatlan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(vagy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skalár, elemi</a:t>
            </a:r>
            <a:r>
              <a:rPr lang="hu-HU" altLang="hu-HU" sz="2800" dirty="0">
                <a:latin typeface="Garamond" pitchFamily="18" charset="0"/>
              </a:rPr>
              <a:t>) típusról, ha (az adott szinten) szerkezetet nem tulajdonítunk neki; vagy </a:t>
            </a:r>
          </a:p>
          <a:p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strukturált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(más szóval: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összetett</a:t>
            </a:r>
            <a:r>
              <a:rPr lang="hu-HU" altLang="hu-HU" sz="2800" dirty="0">
                <a:latin typeface="Garamond" pitchFamily="18" charset="0"/>
              </a:rPr>
              <a:t>) típusról, ha (elemibb) összetevőkre bontjuk.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B49FFD8-B352-4C29-9CC5-AE07B994C57E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534835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Egész típus</a:t>
            </a:r>
            <a:endParaRPr lang="hu-HU" altLang="hu-HU" dirty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</a:t>
            </a:r>
            <a:r>
              <a:rPr lang="hu-HU" altLang="hu-HU" sz="2800" b="1" dirty="0"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2</a:t>
            </a:r>
            <a:r>
              <a:rPr lang="hu-HU" altLang="hu-HU" sz="2800" baseline="30000" dirty="0">
                <a:latin typeface="Garamond" pitchFamily="18" charset="0"/>
              </a:rPr>
              <a:t>31</a:t>
            </a:r>
            <a:r>
              <a:rPr lang="hu-HU" altLang="hu-HU" sz="2800" b="1" dirty="0">
                <a:latin typeface="Garamond" pitchFamily="18" charset="0"/>
              </a:rPr>
              <a:t>..+</a:t>
            </a:r>
            <a:r>
              <a:rPr lang="hu-HU" altLang="hu-HU" sz="2800" dirty="0" err="1">
                <a:latin typeface="Garamond" pitchFamily="18" charset="0"/>
              </a:rPr>
              <a:t>2</a:t>
            </a:r>
            <a:r>
              <a:rPr lang="hu-HU" altLang="hu-HU" sz="2800" baseline="30000" dirty="0" err="1">
                <a:latin typeface="Garamond" pitchFamily="18" charset="0"/>
              </a:rPr>
              <a:t>31</a:t>
            </a:r>
            <a:r>
              <a:rPr lang="hu-HU" altLang="hu-HU" sz="2800" baseline="30000" dirty="0">
                <a:latin typeface="Garamond" pitchFamily="18" charset="0"/>
              </a:rPr>
              <a:t> </a:t>
            </a:r>
            <a:r>
              <a:rPr lang="hu-HU" altLang="hu-HU" sz="2800" b="1" dirty="0"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1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Egész</a:t>
            </a:r>
            <a:r>
              <a:rPr lang="hu-HU" altLang="hu-H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'Egész</a:t>
            </a:r>
            <a:r>
              <a:rPr lang="hu-HU" altLang="hu-HU" sz="24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*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Div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egészosztás</a:t>
            </a:r>
            <a:r>
              <a:rPr lang="hu-HU" altLang="hu-HU" sz="2800" dirty="0">
                <a:latin typeface="Garamond" pitchFamily="18" charset="0"/>
              </a:rPr>
              <a:t>) ,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Mod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osztási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maradék</a:t>
            </a:r>
            <a:r>
              <a:rPr lang="hu-HU" altLang="hu-HU" sz="2800" dirty="0">
                <a:latin typeface="Garamond" pitchFamily="18" charset="0"/>
              </a:rPr>
              <a:t>),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 err="1">
                <a:latin typeface="Garamond" pitchFamily="18" charset="0"/>
              </a:rPr>
              <a:t>unáris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mínusz</a:t>
            </a:r>
            <a:r>
              <a:rPr lang="hu-HU" altLang="hu-HU" sz="2800" dirty="0">
                <a:latin typeface="Garamond" pitchFamily="18" charset="0"/>
              </a:rPr>
              <a:t>),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^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pozitív egészkitevős hatványozás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Relációk: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</a:p>
          <a:p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kettes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komplemens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kódú</a:t>
            </a:r>
          </a:p>
          <a:p>
            <a:r>
              <a:rPr lang="hu-HU" altLang="hu-HU" sz="2800" dirty="0">
                <a:latin typeface="Garamond" pitchFamily="18" charset="0"/>
              </a:rPr>
              <a:t>Változatai: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méret és előjel szerint sokfélék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FDE2DB-B3AE-4710-AAC3-01D446AEDBE3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7038181" y="2419895"/>
            <a:ext cx="2016125" cy="649287"/>
          </a:xfrm>
          <a:prstGeom prst="wedgeRectCallout">
            <a:avLst>
              <a:gd name="adj1" fmla="val -299685"/>
              <a:gd name="adj2" fmla="val 22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beolvasáson, a kiíráson és értékadáson 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túliakkal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foglalkozunk csak.</a:t>
            </a:r>
            <a:endParaRPr lang="hu-HU" sz="1400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7127875" y="1483445"/>
            <a:ext cx="2016125" cy="433387"/>
          </a:xfrm>
          <a:prstGeom prst="wedgeRectCallout">
            <a:avLst>
              <a:gd name="adj1" fmla="val -208661"/>
              <a:gd name="adj2" fmla="val 66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Példaként: 4-bájtos ábrázolást feltételezve.</a:t>
            </a:r>
            <a:endParaRPr lang="hu-HU" sz="14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61248"/>
            <a:ext cx="39624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53274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Valós típus</a:t>
            </a:r>
            <a:endParaRPr lang="hu-HU" altLang="hu-HU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Értékhalmaz: ????</a:t>
            </a:r>
            <a:r>
              <a:rPr lang="hu-HU" altLang="hu-HU" sz="2800" b="1" dirty="0">
                <a:latin typeface="Garamond" pitchFamily="18" charset="0"/>
              </a:rPr>
              <a:t>..</a:t>
            </a:r>
            <a:r>
              <a:rPr lang="hu-HU" altLang="hu-HU" sz="2800" dirty="0">
                <a:latin typeface="Garamond" pitchFamily="18" charset="0"/>
              </a:rPr>
              <a:t>????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Min'Valós..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Max'Valós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nem definiáltak, vagy implementáció­ </a:t>
            </a:r>
            <a:r>
              <a:rPr lang="hu-HU" altLang="hu-HU" sz="2400" dirty="0" err="1">
                <a:latin typeface="Garamond" pitchFamily="18" charset="0"/>
              </a:rPr>
              <a:t>függőek</a:t>
            </a:r>
            <a:r>
              <a:rPr lang="hu-HU" altLang="hu-HU" sz="2400" dirty="0">
                <a:latin typeface="Garamond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*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/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^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 err="1">
                <a:latin typeface="Garamond" pitchFamily="18" charset="0"/>
              </a:rPr>
              <a:t>unáris</a:t>
            </a:r>
            <a:r>
              <a:rPr lang="hu-HU" altLang="hu-HU" sz="2400" dirty="0">
                <a:latin typeface="Garamond" pitchFamily="18" charset="0"/>
              </a:rPr>
              <a:t> mínusz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lebegőpontos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ábrázolás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pontosabb lenne, ha e típust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racionális</a:t>
            </a:r>
            <a:r>
              <a:rPr lang="hu-HU" altLang="hu-HU" sz="2400" dirty="0">
                <a:latin typeface="Garamond" pitchFamily="18" charset="0"/>
              </a:rPr>
              <a:t>nak neveznénk, mert csak racionális számot képes ábrázolni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B76211-C9A7-4323-9099-0DF04BE679BB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44134"/>
            <a:ext cx="6120680" cy="149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898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programkészítés folyamata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Specifikálás</a:t>
            </a:r>
            <a:r>
              <a:rPr lang="hu-HU" sz="2400" dirty="0"/>
              <a:t> (miből?, mit?)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specifikáció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Tervezés</a:t>
            </a:r>
            <a:r>
              <a:rPr lang="hu-HU" sz="2400" dirty="0"/>
              <a:t> (mivel?, hogyan?)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adat- + algoritmus-leírás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Kódolás</a:t>
            </a:r>
            <a:r>
              <a:rPr lang="hu-HU" sz="2400" dirty="0"/>
              <a:t> (a gép hogyan?)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kód</a:t>
            </a:r>
            <a:r>
              <a:rPr lang="hu-HU" sz="2400" dirty="0"/>
              <a:t> (reprezentáció + implementáció)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Tesztelés</a:t>
            </a:r>
            <a:r>
              <a:rPr lang="hu-HU" sz="2400" dirty="0"/>
              <a:t> (hibás-e?)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hibalista</a:t>
            </a:r>
            <a:r>
              <a:rPr lang="hu-HU" sz="2400" dirty="0"/>
              <a:t> (diagnózis)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Hibakeresés</a:t>
            </a:r>
            <a:r>
              <a:rPr lang="hu-HU" sz="2400" dirty="0"/>
              <a:t> (hol a hiba?)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hibahely</a:t>
            </a:r>
            <a:r>
              <a:rPr lang="hu-HU" sz="2400" dirty="0"/>
              <a:t>, -</a:t>
            </a:r>
            <a:r>
              <a:rPr lang="hu-HU" sz="2400" i="1" dirty="0"/>
              <a:t>ok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Hibajavítás</a:t>
            </a:r>
            <a:r>
              <a:rPr lang="hu-HU" sz="2400" dirty="0"/>
              <a:t> (hogyan jó?)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helyes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Minőségvizsgálat, hatékonyság</a:t>
            </a:r>
            <a:r>
              <a:rPr lang="hu-HU" sz="2400" dirty="0"/>
              <a:t> (jobbítható-e?, hogyan?)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jó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Dokumentálás</a:t>
            </a:r>
            <a:r>
              <a:rPr lang="hu-HU" sz="2400" dirty="0"/>
              <a:t> (hogyan működik, használható?)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használható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Használat, karbantartás</a:t>
            </a:r>
            <a:r>
              <a:rPr lang="hu-HU" sz="2400" dirty="0"/>
              <a:t> (még mindig jó?)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évelő (időtálló) program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CDEA0F-379C-4505-8E8E-602C703C2CA8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Logikai típus</a:t>
            </a:r>
            <a:endParaRPr lang="hu-HU" altLang="hu-HU" dirty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</a:t>
            </a:r>
            <a:r>
              <a:rPr lang="hu-HU" altLang="hu-HU" sz="2800" dirty="0" err="1">
                <a:latin typeface="Garamond" pitchFamily="18" charset="0"/>
              </a:rPr>
              <a:t>Hamis</a:t>
            </a:r>
            <a:r>
              <a:rPr lang="hu-HU" altLang="hu-HU" sz="2800" b="1" dirty="0" err="1">
                <a:latin typeface="Garamond" pitchFamily="18" charset="0"/>
              </a:rPr>
              <a:t>..</a:t>
            </a:r>
            <a:r>
              <a:rPr lang="hu-HU" altLang="hu-HU" sz="2800" dirty="0" err="1">
                <a:latin typeface="Garamond" pitchFamily="18" charset="0"/>
              </a:rPr>
              <a:t>Igaz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solidFill>
                  <a:srgbClr val="0000FF"/>
                </a:solidFill>
                <a:latin typeface="Garamond" pitchFamily="18" charset="0"/>
              </a:rPr>
              <a:t>(</a:t>
            </a:r>
            <a:r>
              <a:rPr lang="hu-HU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Logikai</a:t>
            </a:r>
            <a:r>
              <a:rPr lang="hu-HU" altLang="hu-HU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'Logikai: Hamis, illetve Igaz</a:t>
            </a:r>
            <a:r>
              <a:rPr lang="hu-HU" altLang="hu-HU" sz="2400" dirty="0">
                <a:solidFill>
                  <a:srgbClr val="0000FF"/>
                </a:solidFill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és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vagy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a szokásos logikai műveletek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endParaRPr lang="hu-HU" altLang="hu-HU" sz="2000" dirty="0">
              <a:solidFill>
                <a:srgbClr val="0000FF"/>
              </a:solidFill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0B</a:t>
            </a:r>
            <a:r>
              <a:rPr lang="hu-HU" altLang="hu-HU" sz="2800" dirty="0">
                <a:latin typeface="Garamond" pitchFamily="18" charset="0"/>
              </a:rPr>
              <a:t> = Hamis,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–1B</a:t>
            </a:r>
            <a:r>
              <a:rPr lang="hu-HU" altLang="hu-HU" sz="2800" dirty="0">
                <a:latin typeface="Garamond" pitchFamily="18" charset="0"/>
              </a:rPr>
              <a:t> = Igaz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br>
              <a:rPr lang="hu-HU" altLang="hu-HU" sz="2800" i="1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(esetleg: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1B</a:t>
            </a:r>
            <a:r>
              <a:rPr lang="hu-HU" altLang="hu-HU" sz="2800" dirty="0">
                <a:latin typeface="Garamond" pitchFamily="18" charset="0"/>
              </a:rPr>
              <a:t> = Igaz)… ahol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xB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= x érték „bináris egészként” ábrázolva</a:t>
            </a:r>
          </a:p>
          <a:p>
            <a:r>
              <a:rPr lang="hu-HU" altLang="hu-HU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Megjegyzés</a:t>
            </a:r>
            <a:r>
              <a:rPr lang="hu-HU" altLang="hu-HU" sz="2600" dirty="0">
                <a:solidFill>
                  <a:srgbClr val="0000FF"/>
                </a:solidFill>
                <a:latin typeface="Garamond" pitchFamily="18" charset="0"/>
              </a:rPr>
              <a:t>: a rendezésnek nem nagy a gyakorlati jelentősége.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14335D-5D8F-4EFE-83D4-F2208A2CB68D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886076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Karakter típus</a:t>
            </a:r>
            <a:endParaRPr lang="hu-HU" altLang="hu-HU" dirty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0</a:t>
            </a:r>
            <a:r>
              <a:rPr lang="hu-HU" altLang="hu-HU" sz="2800" b="1" dirty="0">
                <a:latin typeface="Garamond" pitchFamily="18" charset="0"/>
              </a:rPr>
              <a:t>..</a:t>
            </a:r>
            <a:r>
              <a:rPr lang="hu-HU" altLang="hu-HU" sz="2800" dirty="0">
                <a:latin typeface="Garamond" pitchFamily="18" charset="0"/>
              </a:rPr>
              <a:t>255 -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</a:t>
            </a:r>
            <a:r>
              <a:rPr lang="hu-HU" altLang="hu-HU" sz="2800" dirty="0">
                <a:latin typeface="Garamond" pitchFamily="18" charset="0"/>
              </a:rPr>
              <a:t>ú jelek – ASCII </a:t>
            </a: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'Karakter</a:t>
            </a:r>
            <a:r>
              <a:rPr lang="hu-HU" altLang="hu-HU" sz="2400" dirty="0">
                <a:latin typeface="Garamond" pitchFamily="18" charset="0"/>
              </a:rPr>
              <a:t>: a 0</a:t>
            </a:r>
            <a:r>
              <a:rPr lang="hu-HU" altLang="hu-HU" sz="2400" i="1" dirty="0">
                <a:latin typeface="Garamond" pitchFamily="18" charset="0"/>
              </a:rPr>
              <a:t>, </a:t>
            </a:r>
            <a:r>
              <a:rPr lang="hu-HU" altLang="hu-HU" sz="2400" dirty="0">
                <a:latin typeface="Garamond" pitchFamily="18" charset="0"/>
              </a:rPr>
              <a:t>illetve a 255 kódú karakter)</a:t>
            </a:r>
          </a:p>
          <a:p>
            <a:r>
              <a:rPr lang="hu-HU" altLang="hu-HU" sz="2800" dirty="0">
                <a:latin typeface="Garamond" pitchFamily="18" charset="0"/>
              </a:rPr>
              <a:t>Műveletek: karakter-specifikus nincs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(esetleg a Kód: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Egész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függvény, és inverze a Karakter: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Egész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függvény, amelyek a belső ábrázolással hozza kapcsolatba)</a:t>
            </a:r>
          </a:p>
          <a:p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b="1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(a belső ábrázolásuk alapján → nem </a:t>
            </a:r>
            <a:r>
              <a:rPr lang="hu-HU" altLang="hu-HU" sz="2400" dirty="0" err="1">
                <a:solidFill>
                  <a:srgbClr val="FF0000"/>
                </a:solidFill>
                <a:latin typeface="Garamond" pitchFamily="18" charset="0"/>
              </a:rPr>
              <a:t>ABC-sorrend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!)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B7BB118-06F5-4080-9A82-2887DF377D07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240798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</a:t>
            </a:r>
            <a:r>
              <a:rPr lang="hu-HU" altLang="hu-HU" dirty="0">
                <a:latin typeface="Garamond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hu-HU" altLang="hu-HU" sz="2800" i="1" dirty="0">
                <a:latin typeface="Garamond" pitchFamily="18" charset="0"/>
              </a:rPr>
              <a:t>Egy ember vércsoportját (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negatív vagy pozitív) egy génpár határozza meg. Mindkét gén lehet „+” vagy „–” típusú. A „++” és a „+</a:t>
            </a:r>
            <a:r>
              <a:rPr lang="hu-HU" altLang="hu-HU" sz="1200" i="1" dirty="0">
                <a:latin typeface="Garamond" pitchFamily="18" charset="0"/>
              </a:rPr>
              <a:t> </a:t>
            </a:r>
            <a:r>
              <a:rPr lang="hu-HU" altLang="hu-HU" sz="3600" i="1" baseline="14000" dirty="0">
                <a:latin typeface="Garamond" pitchFamily="18" charset="0"/>
              </a:rPr>
              <a:t>–</a:t>
            </a:r>
            <a:r>
              <a:rPr lang="hu-HU" altLang="hu-HU" sz="2800" i="1" dirty="0">
                <a:latin typeface="Garamond" pitchFamily="18" charset="0"/>
              </a:rPr>
              <a:t>” típusúak az „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pozitívok”, a „– –” típusúak pedig az „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negatívok”.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Írj programot, amely megadja egy ember vércsoportját a génpárja ismeretében!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2A48628-D8CC-46A3-B410-CFDA1C74542D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9523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</a:rPr>
              <a:t>K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b="1" dirty="0">
                <a:latin typeface="Imprint MT Shadow" pitchFamily="82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{"+", "–"}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 (x="+" vagy y="+")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v="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+"  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vagy</a:t>
            </a:r>
            <a:b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                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(x="–" és y="–")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v="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–"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AFA95E3-46F7-4CD6-A9E8-87A009AB4FE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extLst/>
          </p:nvPr>
        </p:nvGraphicFramePr>
        <p:xfrm>
          <a:off x="3595688" y="4949825"/>
          <a:ext cx="4071937" cy="107156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x="+" vagy y="+"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v:="Rh–"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559969" y="4982369"/>
            <a:ext cx="500063" cy="4286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203281" y="4982369"/>
            <a:ext cx="500063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3575050" y="51831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7367588" y="51720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pic>
        <p:nvPicPr>
          <p:cNvPr id="32788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5" y="404664"/>
            <a:ext cx="2454275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kerekített téglalap feliratnak 1"/>
          <p:cNvSpPr/>
          <p:nvPr/>
        </p:nvSpPr>
        <p:spPr bwMode="auto">
          <a:xfrm>
            <a:off x="22796" y="4725144"/>
            <a:ext cx="2453704" cy="1800200"/>
          </a:xfrm>
          <a:prstGeom prst="wedgeRoundRectCallout">
            <a:avLst>
              <a:gd name="adj1" fmla="val 97576"/>
              <a:gd name="adj2" fmla="val -3813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Innentől kezdve 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el-hagyjuk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 program-paraméterek </a:t>
            </a:r>
            <a:r>
              <a:rPr kumimoji="0" lang="hu-H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dekla-rálás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át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 a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beolvasás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t, és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kiírás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Lekerekített téglalap feliratnak 14"/>
          <p:cNvSpPr/>
          <p:nvPr/>
        </p:nvSpPr>
        <p:spPr bwMode="auto">
          <a:xfrm>
            <a:off x="6071444" y="1412776"/>
            <a:ext cx="2749028" cy="576064"/>
          </a:xfrm>
          <a:prstGeom prst="wedgeRoundRectCallout">
            <a:avLst>
              <a:gd name="adj1" fmla="val -161377"/>
              <a:gd name="adj2" fmla="val 5473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K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=Karakterek halmaza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084168" y="2103380"/>
            <a:ext cx="2749028" cy="576064"/>
          </a:xfrm>
          <a:prstGeom prst="wedgeRoundRectCallout">
            <a:avLst>
              <a:gd name="adj1" fmla="val -169165"/>
              <a:gd name="adj2" fmla="val 3048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=Karakter-sorozatok (szövegek) halmaza 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2296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uiExpand="1" build="p"/>
      <p:bldP spid="32786" grpId="0"/>
      <p:bldP spid="32787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</a:rPr>
              <a:t>K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b="1" dirty="0">
                <a:latin typeface="Imprint MT Shadow" pitchFamily="82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{"+", "–"}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 (x="+" vagy y="+")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v="</a:t>
            </a:r>
            <a:r>
              <a:rPr lang="hu-HU" altLang="hu-HU" sz="2800" dirty="0" err="1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+"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és</a:t>
            </a:r>
            <a:b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                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(x="–" és y="–")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v="</a:t>
            </a:r>
            <a:r>
              <a:rPr lang="hu-HU" alt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–"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D962041-68B8-40BD-9E55-7C1B6EC08CC9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91185"/>
              </p:ext>
            </p:extLst>
          </p:nvPr>
        </p:nvGraphicFramePr>
        <p:xfrm>
          <a:off x="3595688" y="4949825"/>
          <a:ext cx="4071937" cy="107156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x="+" vagy y="+"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v:="Rh–"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559969" y="4982369"/>
            <a:ext cx="500063" cy="4286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203281" y="4982369"/>
            <a:ext cx="500063" cy="428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3575050" y="51831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0000FF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7367588" y="51720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solidFill>
                  <a:srgbClr val="FF0000"/>
                </a:solidFill>
                <a:latin typeface="Courier New" pitchFamily="49" charset="0"/>
              </a:rPr>
              <a:t>N</a:t>
            </a:r>
          </a:p>
        </p:txBody>
      </p:sp>
      <p:pic>
        <p:nvPicPr>
          <p:cNvPr id="32788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8352" y="1590204"/>
            <a:ext cx="2454275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Elolva-</a:t>
            </a:r>
            <a:b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sandó</a:t>
            </a: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hu-HU" sz="1200" dirty="0"/>
            </a:br>
            <a:r>
              <a:rPr lang="hu-HU" sz="1200" dirty="0"/>
              <a:t>a </a:t>
            </a: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jegyzet!</a:t>
            </a:r>
          </a:p>
        </p:txBody>
      </p:sp>
      <p:sp>
        <p:nvSpPr>
          <p:cNvPr id="3" name="Téglalap 2"/>
          <p:cNvSpPr/>
          <p:nvPr/>
        </p:nvSpPr>
        <p:spPr bwMode="auto">
          <a:xfrm>
            <a:off x="3595688" y="4936860"/>
            <a:ext cx="4071938" cy="110289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Téglalap 17"/>
          <p:cNvSpPr/>
          <p:nvPr/>
        </p:nvSpPr>
        <p:spPr bwMode="auto">
          <a:xfrm>
            <a:off x="3604229" y="5467372"/>
            <a:ext cx="2034000" cy="558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Téglalap 18"/>
          <p:cNvSpPr/>
          <p:nvPr/>
        </p:nvSpPr>
        <p:spPr bwMode="auto">
          <a:xfrm>
            <a:off x="5627469" y="5472118"/>
            <a:ext cx="2034000" cy="558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9441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sp>
        <p:nvSpPr>
          <p:cNvPr id="33797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Egy ember vércsoportját (A, B, AB vagy 0) egy gén-pár határozza meg. Mindkét gén lehet </a:t>
            </a:r>
            <a:r>
              <a:rPr lang="hu-HU" altLang="hu-HU" sz="2800" b="1" i="1" dirty="0">
                <a:latin typeface="Garamond" pitchFamily="18" charset="0"/>
              </a:rPr>
              <a:t>a</a:t>
            </a:r>
            <a:r>
              <a:rPr lang="hu-HU" altLang="hu-HU" sz="2800" i="1" dirty="0">
                <a:latin typeface="Garamond" pitchFamily="18" charset="0"/>
              </a:rPr>
              <a:t>, </a:t>
            </a:r>
            <a:r>
              <a:rPr lang="hu-HU" altLang="hu-HU" sz="2800" b="1" i="1" dirty="0">
                <a:latin typeface="Garamond" pitchFamily="18" charset="0"/>
              </a:rPr>
              <a:t>b</a:t>
            </a:r>
            <a:r>
              <a:rPr lang="hu-HU" altLang="hu-HU" sz="2800" i="1" dirty="0">
                <a:latin typeface="Garamond" pitchFamily="18" charset="0"/>
              </a:rPr>
              <a:t> vagy </a:t>
            </a:r>
            <a:r>
              <a:rPr lang="hu-HU" altLang="hu-HU" sz="2800" b="1" i="1" dirty="0">
                <a:latin typeface="Garamond" pitchFamily="18" charset="0"/>
              </a:rPr>
              <a:t>0</a:t>
            </a:r>
            <a:r>
              <a:rPr lang="hu-HU" altLang="hu-HU" sz="2800" i="1" dirty="0">
                <a:latin typeface="Garamond" pitchFamily="18" charset="0"/>
              </a:rPr>
              <a:t> típusú. 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A vércsoport meghatározása: A={</a:t>
            </a:r>
            <a:r>
              <a:rPr lang="hu-HU" altLang="hu-HU" sz="2800" i="1" dirty="0" err="1">
                <a:latin typeface="Garamond" pitchFamily="18" charset="0"/>
              </a:rPr>
              <a:t>aa</a:t>
            </a:r>
            <a:r>
              <a:rPr lang="hu-HU" altLang="hu-HU" sz="2800" i="1" dirty="0">
                <a:latin typeface="Garamond" pitchFamily="18" charset="0"/>
              </a:rPr>
              <a:t>,a0,0a}; B={</a:t>
            </a:r>
            <a:r>
              <a:rPr lang="hu-HU" altLang="hu-HU" sz="2800" i="1" dirty="0" err="1">
                <a:latin typeface="Garamond" pitchFamily="18" charset="0"/>
              </a:rPr>
              <a:t>bb</a:t>
            </a:r>
            <a:r>
              <a:rPr lang="hu-HU" altLang="hu-HU" sz="2800" i="1" dirty="0">
                <a:latin typeface="Garamond" pitchFamily="18" charset="0"/>
              </a:rPr>
              <a:t>,b0,0b}; AB={</a:t>
            </a:r>
            <a:r>
              <a:rPr lang="hu-HU" altLang="hu-HU" sz="2800" i="1" dirty="0" err="1">
                <a:latin typeface="Garamond" pitchFamily="18" charset="0"/>
              </a:rPr>
              <a:t>ab</a:t>
            </a:r>
            <a:r>
              <a:rPr lang="hu-HU" altLang="hu-HU" sz="2800" i="1" dirty="0">
                <a:latin typeface="Garamond" pitchFamily="18" charset="0"/>
              </a:rPr>
              <a:t>,</a:t>
            </a:r>
            <a:r>
              <a:rPr lang="hu-HU" altLang="hu-HU" sz="2800" i="1" dirty="0" err="1">
                <a:latin typeface="Garamond" pitchFamily="18" charset="0"/>
              </a:rPr>
              <a:t>ba</a:t>
            </a:r>
            <a:r>
              <a:rPr lang="hu-HU" altLang="hu-HU" sz="2800" i="1" dirty="0">
                <a:latin typeface="Garamond" pitchFamily="18" charset="0"/>
              </a:rPr>
              <a:t>}; 0={00}.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Írj programot, amely megadja egy ember vércsoportját a génpárja ismeretében!</a:t>
            </a:r>
          </a:p>
          <a:p>
            <a:endParaRPr lang="hu-HU" altLang="hu-HU" sz="2800" i="1" dirty="0">
              <a:latin typeface="Garamond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B44428-C792-441F-A61C-5DA208773E0F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801982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sp>
        <p:nvSpPr>
          <p:cNvPr id="34821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</a:rPr>
              <a:t>K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b="1" dirty="0">
                <a:latin typeface="Imprint MT Shadow" pitchFamily="82" charset="0"/>
              </a:rPr>
              <a:t>S</a:t>
            </a:r>
            <a:endParaRPr lang="hu-HU" altLang="hu-HU" sz="2800" b="1" dirty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{"a", "b", "0"}</a:t>
            </a: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(x="a" és y≠"b" vagy x≠"b" és y="a")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v="A"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(x="b" és y≠"a" vagy x≠"a" és y="b")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v="B"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(x="a" és y="b" vagy x="b" és y="a")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v="AB"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x="0" és y="0" és v="0" 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FB3AE76-75DD-4FD9-B9B3-8C524E84CCCF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3" name="Téglalap 2"/>
          <p:cNvSpPr>
            <a:spLocks noChangeArrowheads="1"/>
          </p:cNvSpPr>
          <p:nvPr/>
        </p:nvSpPr>
        <p:spPr bwMode="auto">
          <a:xfrm>
            <a:off x="1115616" y="3442329"/>
            <a:ext cx="5399087" cy="3238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3" name="Téglalap 12"/>
          <p:cNvSpPr>
            <a:spLocks noChangeArrowheads="1"/>
          </p:cNvSpPr>
          <p:nvPr/>
        </p:nvSpPr>
        <p:spPr bwMode="auto">
          <a:xfrm>
            <a:off x="1583209" y="3785229"/>
            <a:ext cx="1044575" cy="323850"/>
          </a:xfrm>
          <a:prstGeom prst="rect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4" name="Téglalap 13"/>
          <p:cNvSpPr>
            <a:spLocks noChangeArrowheads="1"/>
          </p:cNvSpPr>
          <p:nvPr/>
        </p:nvSpPr>
        <p:spPr bwMode="auto">
          <a:xfrm>
            <a:off x="1223814" y="3788404"/>
            <a:ext cx="323850" cy="325437"/>
          </a:xfrm>
          <a:prstGeom prst="rect">
            <a:avLst/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5" name="Téglalap 14"/>
          <p:cNvSpPr>
            <a:spLocks noChangeArrowheads="1"/>
          </p:cNvSpPr>
          <p:nvPr/>
        </p:nvSpPr>
        <p:spPr bwMode="auto">
          <a:xfrm>
            <a:off x="1907704" y="1919288"/>
            <a:ext cx="431800" cy="3238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auto">
          <a:xfrm>
            <a:off x="1907828" y="2276475"/>
            <a:ext cx="215900" cy="323850"/>
          </a:xfrm>
          <a:prstGeom prst="rect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pic>
        <p:nvPicPr>
          <p:cNvPr id="3482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92" y="1459541"/>
            <a:ext cx="2470150" cy="93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84785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0999" name="Group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59152"/>
              </p:ext>
            </p:extLst>
          </p:nvPr>
        </p:nvGraphicFramePr>
        <p:xfrm>
          <a:off x="2546351" y="2090065"/>
          <a:ext cx="6324599" cy="2707086"/>
        </p:xfrm>
        <a:graphic>
          <a:graphicData uri="http://schemas.openxmlformats.org/drawingml/2006/table">
            <a:tbl>
              <a:tblPr/>
              <a:tblGrid>
                <a:gridCol w="122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y≠"b" vagy x≠"b" és y="a"</a:t>
                      </a:r>
                    </a:p>
                  </a:txBody>
                  <a:tcPr marL="100539" marR="10053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22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100539" marR="10053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x="b" és y≠"a" vagy 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x≠"a" és y="b"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y="b" vagy x="b" és y="a"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3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1BC504-F9A0-4F30-B667-FBC8284C5B2A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35844" name="Tartalom helye 12"/>
          <p:cNvSpPr>
            <a:spLocks/>
          </p:cNvSpPr>
          <p:nvPr/>
        </p:nvSpPr>
        <p:spPr bwMode="auto">
          <a:xfrm>
            <a:off x="179512" y="1388308"/>
            <a:ext cx="8856984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1</a:t>
            </a:r>
            <a:r>
              <a:rPr lang="hu-HU" altLang="hu-HU" sz="3200" b="1" dirty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altLang="hu-HU" sz="3200" b="1" dirty="0"/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Kétirányú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elágazások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egymásba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ágyazásával.</a:t>
            </a:r>
            <a:endParaRPr lang="hu-HU" altLang="hu-HU" sz="2400" i="1" dirty="0">
              <a:solidFill>
                <a:srgbClr val="FF0000"/>
              </a:solidFill>
            </a:endParaRPr>
          </a:p>
        </p:txBody>
      </p:sp>
      <p:cxnSp>
        <p:nvCxnSpPr>
          <p:cNvPr id="9" name="Egyenes összekötő 8"/>
          <p:cNvCxnSpPr/>
          <p:nvPr/>
        </p:nvCxnSpPr>
        <p:spPr>
          <a:xfrm rot="16200000" flipH="1">
            <a:off x="2546350" y="2120900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16200000" flipH="1">
            <a:off x="3534569" y="2770981"/>
            <a:ext cx="857250" cy="414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16200000" flipH="1">
            <a:off x="4832351" y="3621087"/>
            <a:ext cx="857250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rot="5400000">
            <a:off x="8465344" y="2156619"/>
            <a:ext cx="428625" cy="35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8220869" y="2770981"/>
            <a:ext cx="857250" cy="414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rot="5400000">
            <a:off x="8246269" y="3644106"/>
            <a:ext cx="857250" cy="35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 Box 37"/>
          <p:cNvSpPr txBox="1">
            <a:spLocks noChangeArrowheads="1"/>
          </p:cNvSpPr>
          <p:nvPr/>
        </p:nvSpPr>
        <p:spPr bwMode="auto">
          <a:xfrm>
            <a:off x="2509838" y="22637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5871" name="Text Box 38"/>
          <p:cNvSpPr txBox="1">
            <a:spLocks noChangeArrowheads="1"/>
          </p:cNvSpPr>
          <p:nvPr/>
        </p:nvSpPr>
        <p:spPr bwMode="auto">
          <a:xfrm>
            <a:off x="8582025" y="22812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5872" name="Text Box 39"/>
          <p:cNvSpPr txBox="1">
            <a:spLocks noChangeArrowheads="1"/>
          </p:cNvSpPr>
          <p:nvPr/>
        </p:nvSpPr>
        <p:spPr bwMode="auto">
          <a:xfrm>
            <a:off x="3732213" y="311626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3" name="Text Box 40"/>
          <p:cNvSpPr txBox="1">
            <a:spLocks noChangeArrowheads="1"/>
          </p:cNvSpPr>
          <p:nvPr/>
        </p:nvSpPr>
        <p:spPr bwMode="auto">
          <a:xfrm>
            <a:off x="8545513" y="31210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5874" name="Text Box 41"/>
          <p:cNvSpPr txBox="1">
            <a:spLocks noChangeArrowheads="1"/>
          </p:cNvSpPr>
          <p:nvPr/>
        </p:nvSpPr>
        <p:spPr bwMode="auto">
          <a:xfrm>
            <a:off x="5014913" y="396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5" name="Text Box 42"/>
          <p:cNvSpPr txBox="1">
            <a:spLocks noChangeArrowheads="1"/>
          </p:cNvSpPr>
          <p:nvPr/>
        </p:nvSpPr>
        <p:spPr bwMode="auto">
          <a:xfrm>
            <a:off x="8558213" y="397351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pic>
        <p:nvPicPr>
          <p:cNvPr id="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54291"/>
            <a:ext cx="2815955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53595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2014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68950"/>
              </p:ext>
            </p:extLst>
          </p:nvPr>
        </p:nvGraphicFramePr>
        <p:xfrm>
          <a:off x="2483768" y="2200274"/>
          <a:ext cx="6480846" cy="1830387"/>
        </p:xfrm>
        <a:graphic>
          <a:graphicData uri="http://schemas.openxmlformats.org/drawingml/2006/table">
            <a:tbl>
              <a:tblPr/>
              <a:tblGrid>
                <a:gridCol w="1712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y≠"b" vagy x≠"b" és y="a"</a:t>
                      </a:r>
                    </a:p>
                  </a:txBody>
                  <a:tcPr marL="97289" marR="9728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x="b" és y≠"a" vagy x≠"a" és y="b"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y="b" vagy x="b" és y="a"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x="0" és y="0"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97289" marR="9728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88ADD7B-1761-4322-96B3-E8381ED32568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36868" name="Tartalom helye 12"/>
          <p:cNvSpPr>
            <a:spLocks/>
          </p:cNvSpPr>
          <p:nvPr/>
        </p:nvSpPr>
        <p:spPr bwMode="auto">
          <a:xfrm>
            <a:off x="35496" y="1482725"/>
            <a:ext cx="892911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2</a:t>
            </a:r>
            <a:r>
              <a:rPr lang="hu-HU" altLang="hu-HU" sz="3200" b="1" dirty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altLang="hu-HU" sz="2400" dirty="0">
              <a:solidFill>
                <a:srgbClr val="FF0000"/>
              </a:solidFill>
            </a:endParaRP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Sokirányú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elágazással.</a:t>
            </a:r>
            <a:endParaRPr lang="hu-HU" altLang="hu-HU" sz="3200" i="1" dirty="0"/>
          </a:p>
        </p:txBody>
      </p:sp>
      <p:cxnSp>
        <p:nvCxnSpPr>
          <p:cNvPr id="10" name="Egyenes összekötő 9"/>
          <p:cNvCxnSpPr/>
          <p:nvPr/>
        </p:nvCxnSpPr>
        <p:spPr>
          <a:xfrm rot="16200000" flipH="1">
            <a:off x="1863056" y="2822576"/>
            <a:ext cx="145732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rot="16200000" flipH="1">
            <a:off x="3609704" y="2821782"/>
            <a:ext cx="1457325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16200000" flipH="1">
            <a:off x="5462662" y="2821781"/>
            <a:ext cx="14573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16200000" flipH="1">
            <a:off x="7190854" y="2821782"/>
            <a:ext cx="1457325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" y="4226634"/>
            <a:ext cx="2815955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5647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63330"/>
              </p:ext>
            </p:extLst>
          </p:nvPr>
        </p:nvGraphicFramePr>
        <p:xfrm>
          <a:off x="2339752" y="2173614"/>
          <a:ext cx="5184998" cy="2135190"/>
        </p:xfrm>
        <a:graphic>
          <a:graphicData uri="http://schemas.openxmlformats.org/drawingml/2006/table">
            <a:tbl>
              <a:tblPr/>
              <a:tblGrid>
                <a:gridCol w="150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vana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 x="a" vagy y="a"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 x="b" vagy y="b"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vana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E464674-E350-4D5D-9A72-7E54D97E1B57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37892" name="Tartalom helye 12"/>
          <p:cNvSpPr>
            <a:spLocks/>
          </p:cNvSpPr>
          <p:nvPr/>
        </p:nvSpPr>
        <p:spPr bwMode="auto">
          <a:xfrm>
            <a:off x="179512" y="1482725"/>
            <a:ext cx="878510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3</a:t>
            </a:r>
            <a:r>
              <a:rPr lang="hu-HU" altLang="hu-HU" sz="3200" b="1" dirty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altLang="hu-HU" sz="3200" b="1" dirty="0"/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Segédváltozók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bevezetésével.</a:t>
            </a:r>
            <a:endParaRPr lang="hu-HU" altLang="hu-HU" sz="3200" i="1" dirty="0"/>
          </a:p>
        </p:txBody>
      </p:sp>
      <p:cxnSp>
        <p:nvCxnSpPr>
          <p:cNvPr id="9" name="Egyenes összekötő 8"/>
          <p:cNvCxnSpPr/>
          <p:nvPr/>
        </p:nvCxnSpPr>
        <p:spPr>
          <a:xfrm rot="16200000" flipH="1">
            <a:off x="2329727" y="3028950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16200000" flipH="1">
            <a:off x="2338235" y="3457575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cxnSpLocks/>
          </p:cNvCxnSpPr>
          <p:nvPr/>
        </p:nvCxnSpPr>
        <p:spPr>
          <a:xfrm flipH="1">
            <a:off x="7187014" y="3041651"/>
            <a:ext cx="326131" cy="428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4750524" y="3493294"/>
            <a:ext cx="428625" cy="35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16200000" flipH="1">
            <a:off x="5112345" y="3493294"/>
            <a:ext cx="428625" cy="35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cxnSpLocks/>
          </p:cNvCxnSpPr>
          <p:nvPr/>
        </p:nvCxnSpPr>
        <p:spPr>
          <a:xfrm flipH="1">
            <a:off x="7183939" y="3457574"/>
            <a:ext cx="338831" cy="441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1" name="Text Box 37"/>
          <p:cNvSpPr txBox="1">
            <a:spLocks noChangeArrowheads="1"/>
          </p:cNvSpPr>
          <p:nvPr/>
        </p:nvSpPr>
        <p:spPr bwMode="auto">
          <a:xfrm>
            <a:off x="2301252" y="3180904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7922" name="Text Box 38"/>
          <p:cNvSpPr txBox="1">
            <a:spLocks noChangeArrowheads="1"/>
          </p:cNvSpPr>
          <p:nvPr/>
        </p:nvSpPr>
        <p:spPr bwMode="auto">
          <a:xfrm>
            <a:off x="7259286" y="3168203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7923" name="Text Box 39"/>
          <p:cNvSpPr txBox="1">
            <a:spLocks noChangeArrowheads="1"/>
          </p:cNvSpPr>
          <p:nvPr/>
        </p:nvSpPr>
        <p:spPr bwMode="auto">
          <a:xfrm>
            <a:off x="2310877" y="36131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7924" name="Text Box 40"/>
          <p:cNvSpPr txBox="1">
            <a:spLocks noChangeArrowheads="1"/>
          </p:cNvSpPr>
          <p:nvPr/>
        </p:nvSpPr>
        <p:spPr bwMode="auto">
          <a:xfrm>
            <a:off x="7264278" y="360521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7925" name="Text Box 41"/>
          <p:cNvSpPr txBox="1">
            <a:spLocks noChangeArrowheads="1"/>
          </p:cNvSpPr>
          <p:nvPr/>
        </p:nvSpPr>
        <p:spPr bwMode="auto">
          <a:xfrm>
            <a:off x="5108671" y="3612952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7926" name="Text Box 42"/>
          <p:cNvSpPr txBox="1">
            <a:spLocks noChangeArrowheads="1"/>
          </p:cNvSpPr>
          <p:nvPr/>
        </p:nvSpPr>
        <p:spPr bwMode="auto">
          <a:xfrm>
            <a:off x="4876831" y="3612952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7928" name="Szövegdoboz 23"/>
          <p:cNvSpPr txBox="1">
            <a:spLocks noChangeArrowheads="1"/>
          </p:cNvSpPr>
          <p:nvPr/>
        </p:nvSpPr>
        <p:spPr bwMode="auto">
          <a:xfrm>
            <a:off x="7520488" y="1760538"/>
            <a:ext cx="1611312" cy="8624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altLang="hu-HU" b="1" dirty="0"/>
              <a:t>Változó</a:t>
            </a:r>
            <a:r>
              <a:rPr lang="hu-HU" altLang="hu-HU" dirty="0"/>
              <a:t> </a:t>
            </a:r>
            <a:br>
              <a:rPr lang="hu-HU" altLang="hu-HU" dirty="0"/>
            </a:br>
            <a:r>
              <a:rPr lang="hu-HU" altLang="hu-HU" dirty="0"/>
              <a:t>  </a:t>
            </a:r>
            <a:r>
              <a:rPr lang="hu-HU" altLang="hu-HU" dirty="0" err="1"/>
              <a:t>vana</a:t>
            </a:r>
            <a:r>
              <a:rPr lang="hu-HU" altLang="hu-HU" dirty="0"/>
              <a:t>,</a:t>
            </a:r>
            <a:br>
              <a:rPr lang="hu-HU" altLang="hu-HU" dirty="0"/>
            </a:br>
            <a:r>
              <a:rPr lang="hu-HU" altLang="hu-HU" dirty="0"/>
              <a:t>  </a:t>
            </a:r>
            <a:r>
              <a:rPr lang="hu-HU" altLang="hu-HU" dirty="0" err="1"/>
              <a:t>vanb</a:t>
            </a:r>
            <a:r>
              <a:rPr lang="hu-HU" altLang="hu-HU" b="1" dirty="0"/>
              <a:t>:Logikai</a:t>
            </a:r>
          </a:p>
        </p:txBody>
      </p:sp>
      <p:pic>
        <p:nvPicPr>
          <p:cNvPr id="24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" y="4226634"/>
            <a:ext cx="2815955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5" name="Lekerekített téglalap feliratnak 24"/>
          <p:cNvSpPr/>
          <p:nvPr/>
        </p:nvSpPr>
        <p:spPr bwMode="auto">
          <a:xfrm>
            <a:off x="6948264" y="260648"/>
            <a:ext cx="2232248" cy="864096"/>
          </a:xfrm>
          <a:prstGeom prst="wedgeRoundRectCallout">
            <a:avLst>
              <a:gd name="adj1" fmla="val 15457"/>
              <a:gd name="adj2" fmla="val 13394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Lokális változók deklarálása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202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specifikáció fogalma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b="1" dirty="0"/>
              <a:t>Célja:</a:t>
            </a:r>
          </a:p>
          <a:p>
            <a:pPr marL="361950" indent="-34925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2800" dirty="0"/>
              <a:t>	a feladat formális megragadása.</a:t>
            </a:r>
          </a:p>
          <a:p>
            <a:pPr marL="127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hu-HU" b="1" dirty="0"/>
              <a:t>Összetevői: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Bemenő adatok </a:t>
            </a:r>
            <a:r>
              <a:rPr lang="hu-HU" sz="2800" dirty="0"/>
              <a:t>(azonosító, értékhalmaz </a:t>
            </a:r>
            <a:r>
              <a:rPr lang="hu-HU" sz="2400" dirty="0"/>
              <a:t>[</a:t>
            </a:r>
            <a:r>
              <a:rPr lang="hu-HU" sz="2000" dirty="0"/>
              <a:t>mértékegység</a:t>
            </a:r>
            <a:r>
              <a:rPr lang="hu-HU" sz="2400" dirty="0"/>
              <a:t>]</a:t>
            </a:r>
            <a:r>
              <a:rPr lang="hu-HU" sz="2800" dirty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Ismeretek a bemenetről 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előfeltétel</a:t>
            </a:r>
            <a:r>
              <a:rPr lang="hu-HU" sz="2800" dirty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</a:t>
            </a:r>
            <a:r>
              <a:rPr lang="hu-HU" sz="2800" dirty="0"/>
              <a:t> (azonosító, értékhalmaz)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Az eredményt meghatározó állítás 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utófeltétel</a:t>
            </a:r>
            <a:r>
              <a:rPr lang="hu-HU" sz="2800" dirty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 használt fogalmak definíciói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 megoldással szembeni követelmények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Korlátozó tényezők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DEB836C-50EA-4897-9904-D852BA809A1B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0" y="707554"/>
            <a:ext cx="2627784" cy="576064"/>
          </a:xfrm>
          <a:prstGeom prst="wedgeRoundRectCallout">
            <a:avLst>
              <a:gd name="adj1" fmla="val 133981"/>
              <a:gd name="adj2" fmla="val 16000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„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Interface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” a megbízó és a fejlesztő között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3" name="Egyenes összekötő 2"/>
          <p:cNvCxnSpPr/>
          <p:nvPr/>
        </p:nvCxnSpPr>
        <p:spPr bwMode="auto">
          <a:xfrm>
            <a:off x="323528" y="4869160"/>
            <a:ext cx="63367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1438"/>
            <a:ext cx="8928992" cy="4754562"/>
          </a:xfrm>
        </p:spPr>
        <p:txBody>
          <a:bodyPr/>
          <a:lstStyle/>
          <a:p>
            <a:pPr marL="254000"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Adjuk meg, hogy egy P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/>
              <a:t> melyik </a:t>
            </a:r>
            <a:r>
              <a:rPr lang="hu-HU" sz="2800" dirty="0" err="1"/>
              <a:t>síknegyedbe</a:t>
            </a:r>
            <a:r>
              <a:rPr lang="hu-HU" sz="2800" dirty="0">
                <a:latin typeface="Arial" pitchFamily="34" charset="0"/>
              </a:rPr>
              <a:t> </a:t>
            </a:r>
            <a:r>
              <a:rPr lang="hu-HU" sz="2800" dirty="0"/>
              <a:t>esik!</a:t>
            </a:r>
          </a:p>
          <a:p>
            <a:pPr marL="254000"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Megoldás felé –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specifikáció</a:t>
            </a:r>
            <a:r>
              <a:rPr lang="hu-HU" b="1" dirty="0"/>
              <a:t>:</a:t>
            </a:r>
            <a:br>
              <a:rPr lang="hu-HU" b="1" dirty="0"/>
            </a:b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/>
              <a:t>okat (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/>
              <a:t>: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direktszorzás</a:t>
            </a:r>
            <a:r>
              <a:rPr lang="hu-HU" sz="2800" dirty="0"/>
              <a:t> művelet) x- és y-koordinátájukkal adjuk meg. </a:t>
            </a:r>
            <a:br>
              <a:rPr lang="hu-HU" sz="2800" dirty="0"/>
            </a:br>
            <a:endParaRPr lang="hu-HU" sz="2800" dirty="0"/>
          </a:p>
          <a:p>
            <a:pPr marL="254000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2800" dirty="0"/>
              <a:t>Ezt a specifikációban így írjuk le:</a:t>
            </a:r>
            <a:br>
              <a:rPr lang="hu-HU" sz="2800" dirty="0"/>
            </a:br>
            <a:r>
              <a:rPr lang="hu-HU" sz="2800" dirty="0"/>
              <a:t>P</a:t>
            </a:r>
            <a:r>
              <a:rPr lang="hu-HU" sz="2800" dirty="0">
                <a:sym typeface="Symbol"/>
              </a:rPr>
              <a:t>Pont, Pont</a:t>
            </a:r>
            <a:r>
              <a:rPr lang="hu-HU" sz="2800" b="1" dirty="0">
                <a:sym typeface="Symbol"/>
              </a:rPr>
              <a:t>=</a:t>
            </a:r>
            <a:r>
              <a:rPr lang="hu-HU" sz="2800" b="1" dirty="0">
                <a:solidFill>
                  <a:srgbClr val="FF0000"/>
                </a:solidFill>
              </a:rPr>
              <a:t>X</a:t>
            </a:r>
            <a:r>
              <a:rPr lang="hu-HU" sz="2800" dirty="0">
                <a:sym typeface="Symbol"/>
              </a:rPr>
              <a:t></a:t>
            </a:r>
            <a:r>
              <a:rPr lang="hu-HU" sz="2800" b="1" dirty="0">
                <a:solidFill>
                  <a:srgbClr val="0000FF"/>
                </a:solidFill>
              </a:rPr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200" b="1" dirty="0">
                <a:sym typeface="Symbol" pitchFamily="18" charset="2"/>
              </a:rPr>
              <a:t>  </a:t>
            </a:r>
            <a:r>
              <a:rPr lang="hu-HU" sz="2800" b="1" dirty="0">
                <a:solidFill>
                  <a:srgbClr val="FF0000"/>
                </a:solidFill>
              </a:rPr>
              <a:t>X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b="1" dirty="0">
                <a:solidFill>
                  <a:srgbClr val="0000FF"/>
                </a:solidFill>
              </a:rPr>
              <a:t>Y</a:t>
            </a:r>
            <a:r>
              <a:rPr lang="hu-HU" sz="2800" b="1" dirty="0"/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endParaRPr lang="hu-HU" sz="2800" b="1" dirty="0"/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endParaRPr lang="hu-HU" sz="2800" dirty="0"/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nevük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</a:t>
            </a:r>
            <a:r>
              <a:rPr lang="hu-HU" sz="2800" dirty="0"/>
              <a:t> hivatkozhatunk rájuk a specifikációban:</a:t>
            </a:r>
            <a:br>
              <a:rPr lang="hu-HU" sz="2800" dirty="0"/>
            </a:br>
            <a:r>
              <a:rPr lang="hu-HU" sz="2800" dirty="0"/>
              <a:t>P = (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FF0000"/>
                </a:solidFill>
              </a:rPr>
              <a:t>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0000FF"/>
                </a:solidFill>
              </a:rPr>
              <a:t>y</a:t>
            </a:r>
            <a:r>
              <a:rPr lang="hu-HU" sz="2800" b="1" dirty="0">
                <a:solidFill>
                  <a:srgbClr val="0000FF"/>
                </a:solidFill>
              </a:rPr>
              <a:t> </a:t>
            </a:r>
            <a:r>
              <a:rPr lang="hu-HU" sz="2800" dirty="0"/>
              <a:t>).</a:t>
            </a:r>
            <a:br>
              <a:rPr lang="hu-HU" sz="2800" dirty="0">
                <a:latin typeface="Arial" pitchFamily="34" charset="0"/>
              </a:rPr>
            </a:br>
            <a:r>
              <a:rPr lang="hu-HU" sz="2800" dirty="0"/>
              <a:t>Tehát: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FF0000"/>
                </a:solidFill>
              </a:rPr>
              <a:t>x</a:t>
            </a:r>
            <a:r>
              <a:rPr lang="hu-HU" sz="2800" dirty="0">
                <a:sym typeface="Symbol"/>
              </a:rPr>
              <a:t>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0000FF"/>
                </a:solidFill>
              </a:rPr>
              <a:t>y</a:t>
            </a:r>
            <a:r>
              <a:rPr lang="hu-HU" sz="2800" dirty="0">
                <a:sym typeface="Symbol"/>
              </a:rPr>
              <a:t></a:t>
            </a:r>
            <a:r>
              <a:rPr lang="hu-HU" sz="2800" b="1" dirty="0">
                <a:solidFill>
                  <a:srgbClr val="0000FF"/>
                </a:solidFill>
                <a:sym typeface="Symbol"/>
              </a:rPr>
              <a:t>Y</a:t>
            </a:r>
            <a:endParaRPr lang="hu-HU" sz="2800" dirty="0">
              <a:latin typeface="Arial" pitchFamily="34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2A481-F824-4D02-9DE8-FF47952B838A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0893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sz="2800" dirty="0"/>
              <a:t>	Adjuk meg, hogy egy P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/>
              <a:t> melyik </a:t>
            </a:r>
            <a:r>
              <a:rPr lang="hu-HU" sz="2800" dirty="0" err="1"/>
              <a:t>síknegyedbe</a:t>
            </a:r>
            <a:r>
              <a:rPr lang="hu-HU" sz="2800" dirty="0">
                <a:latin typeface="Arial" pitchFamily="34" charset="0"/>
              </a:rPr>
              <a:t> </a:t>
            </a:r>
            <a:r>
              <a:rPr lang="hu-HU" sz="2800" dirty="0"/>
              <a:t>esik!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    P</a:t>
            </a:r>
            <a:r>
              <a:rPr lang="hu-HU" sz="2800" dirty="0">
                <a:sym typeface="Symbol" pitchFamily="18" charset="2"/>
              </a:rPr>
              <a:t>Pont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Pont</a:t>
            </a:r>
            <a:r>
              <a:rPr lang="hu-HU" sz="2800" dirty="0">
                <a:sym typeface="Symbol"/>
              </a:rPr>
              <a:t>=</a:t>
            </a:r>
            <a:r>
              <a:rPr lang="hu-HU" sz="2800" b="1" dirty="0"/>
              <a:t>X</a:t>
            </a:r>
            <a:r>
              <a:rPr lang="hu-HU" sz="2800" dirty="0">
                <a:sym typeface="Symbol"/>
              </a:rPr>
              <a:t></a:t>
            </a:r>
            <a:r>
              <a:rPr lang="hu-HU" sz="2800" b="1" dirty="0"/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b="1" dirty="0">
                <a:sym typeface="Symbol" pitchFamily="18" charset="2"/>
              </a:rPr>
              <a:t> </a:t>
            </a:r>
            <a:r>
              <a:rPr lang="hu-HU" sz="2800" b="1" dirty="0"/>
              <a:t>X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b="1" dirty="0"/>
              <a:t>Y=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 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    SN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Előfeltétel: 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0 és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0  SN=1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 és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0  SN=2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 és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&lt;0  SN=3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0 és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&lt;0  SN=4</a:t>
            </a:r>
            <a:endParaRPr lang="hu-HU" b="1" dirty="0">
              <a:latin typeface="Arial" pitchFamily="34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79071F2-F724-4565-8FEC-2820342B7F5B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419872" y="2626521"/>
            <a:ext cx="2840970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6958656" y="2266158"/>
            <a:ext cx="2160240" cy="360363"/>
          </a:xfrm>
          <a:prstGeom prst="wedgeRectCallout">
            <a:avLst>
              <a:gd name="adj1" fmla="val -80912"/>
              <a:gd name="adj2" fmla="val 12483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/>
              <a:t>Új halmaz definíciója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7221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5" grpId="0" animBg="1"/>
      <p:bldP spid="184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b="1" dirty="0"/>
              <a:t>Specifikáció </a:t>
            </a:r>
            <a:r>
              <a:rPr lang="hu-HU" b="1" dirty="0">
                <a:sym typeface="Symbol"/>
              </a:rPr>
              <a:t>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algoritmus</a:t>
            </a:r>
            <a:r>
              <a:rPr lang="hu-HU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adatleírás</a:t>
            </a:r>
            <a:r>
              <a:rPr lang="hu-HU" b="1" dirty="0"/>
              <a:t>:</a:t>
            </a:r>
          </a:p>
          <a:p>
            <a:pPr marL="254000">
              <a:lnSpc>
                <a:spcPct val="80000"/>
              </a:lnSpc>
              <a:spcBef>
                <a:spcPts val="1200"/>
              </a:spcBef>
            </a:pPr>
            <a:r>
              <a:rPr lang="hu-HU" sz="2800" dirty="0"/>
              <a:t>P</a:t>
            </a:r>
            <a:r>
              <a:rPr lang="hu-HU" sz="2800" dirty="0">
                <a:sym typeface="Symbol"/>
              </a:rPr>
              <a:t>Pont, </a:t>
            </a:r>
            <a:r>
              <a:rPr lang="hu-HU" sz="2800" dirty="0" err="1">
                <a:sym typeface="Symbol"/>
              </a:rPr>
              <a:t>Pont</a:t>
            </a:r>
            <a:r>
              <a:rPr lang="hu-HU" sz="2800" dirty="0">
                <a:sym typeface="Symbol"/>
              </a:rPr>
              <a:t>=</a:t>
            </a:r>
            <a:r>
              <a:rPr lang="hu-HU" sz="2800" b="1" dirty="0"/>
              <a:t>X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b="1" dirty="0"/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200" b="1" dirty="0">
                <a:sym typeface="Symbol" pitchFamily="18" charset="2"/>
              </a:rPr>
              <a:t> </a:t>
            </a:r>
            <a:r>
              <a:rPr lang="hu-HU" sz="2800" b="1" dirty="0">
                <a:solidFill>
                  <a:srgbClr val="0000FF"/>
                </a:solidFill>
              </a:rPr>
              <a:t>X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,</a:t>
            </a:r>
            <a:r>
              <a:rPr lang="hu-HU" sz="2800" b="1" dirty="0">
                <a:solidFill>
                  <a:srgbClr val="0000FF"/>
                </a:solidFill>
              </a:rPr>
              <a:t>Y=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/>
              </a:rPr>
              <a:t> </a:t>
            </a:r>
            <a:br>
              <a:rPr lang="hu-HU" sz="2800" dirty="0">
                <a:latin typeface="Imprint MT Shadow" pitchFamily="82" charset="0"/>
                <a:sym typeface="Symbol"/>
              </a:rPr>
            </a:br>
            <a:r>
              <a:rPr lang="hu-HU" sz="2800" dirty="0">
                <a:latin typeface="Imprint MT Shadow" pitchFamily="82" charset="0"/>
                <a:sym typeface="Symbol"/>
              </a:rPr>
              <a:t>		</a:t>
            </a:r>
            <a:r>
              <a:rPr lang="hu-HU" sz="2800" b="1" dirty="0"/>
              <a:t>Típus</a:t>
            </a:r>
            <a:r>
              <a:rPr lang="hu-HU" sz="2800" dirty="0"/>
              <a:t> </a:t>
            </a:r>
            <a:r>
              <a:rPr lang="hu-HU" sz="2800" dirty="0" err="1"/>
              <a:t>TPont</a:t>
            </a:r>
            <a:r>
              <a:rPr lang="hu-HU" sz="2800" dirty="0"/>
              <a:t>=</a:t>
            </a:r>
            <a:r>
              <a:rPr lang="hu-HU" sz="2800" b="1" dirty="0">
                <a:solidFill>
                  <a:srgbClr val="FF0000"/>
                </a:solidFill>
              </a:rPr>
              <a:t>Rekord(</a:t>
            </a:r>
            <a:r>
              <a:rPr lang="hu-HU" sz="2800" b="1" dirty="0">
                <a:solidFill>
                  <a:srgbClr val="0000FF"/>
                </a:solidFill>
              </a:rPr>
              <a:t>x</a:t>
            </a:r>
            <a:r>
              <a:rPr lang="hu-HU" sz="2800" dirty="0">
                <a:solidFill>
                  <a:srgbClr val="0000FF"/>
                </a:solidFill>
              </a:rPr>
              <a:t>,</a:t>
            </a:r>
            <a:r>
              <a:rPr lang="hu-HU" sz="2800" b="1" dirty="0">
                <a:solidFill>
                  <a:srgbClr val="0000FF"/>
                </a:solidFill>
              </a:rPr>
              <a:t>y</a:t>
            </a:r>
            <a:r>
              <a:rPr lang="hu-HU" sz="2200" b="1" dirty="0">
                <a:solidFill>
                  <a:srgbClr val="0000FF"/>
                </a:solidFill>
                <a:sym typeface="Symbol" pitchFamily="18" charset="2"/>
              </a:rPr>
              <a:t>:</a:t>
            </a:r>
            <a:r>
              <a:rPr lang="hu-HU" sz="2800" b="1" dirty="0">
                <a:solidFill>
                  <a:srgbClr val="0000FF"/>
                </a:solidFill>
              </a:rPr>
              <a:t>Valós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 marL="271463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hu-HU" sz="2800" b="1" dirty="0">
                <a:latin typeface="+mj-lt"/>
                <a:sym typeface="Symbol"/>
              </a:rPr>
              <a:t>Változó </a:t>
            </a:r>
            <a:r>
              <a:rPr lang="hu-HU" sz="2800" dirty="0"/>
              <a:t>P:TPont</a:t>
            </a:r>
            <a:br>
              <a:rPr lang="hu-HU" sz="2800" dirty="0"/>
            </a:br>
            <a:br>
              <a:rPr lang="hu-HU" sz="2800" dirty="0">
                <a:solidFill>
                  <a:srgbClr val="FF0000"/>
                </a:solidFill>
                <a:latin typeface="+mj-lt"/>
                <a:sym typeface="Symbol" pitchFamily="18" charset="2"/>
              </a:rPr>
            </a:br>
            <a:r>
              <a:rPr lang="hu-HU" sz="2800" dirty="0">
                <a:latin typeface="+mj-lt"/>
                <a:sym typeface="Symbol" pitchFamily="18" charset="2"/>
              </a:rPr>
              <a:t>Tehát a </a:t>
            </a:r>
            <a:r>
              <a:rPr lang="hu-HU" sz="2800" dirty="0" err="1">
                <a:solidFill>
                  <a:srgbClr val="FF0000"/>
                </a:solidFill>
                <a:latin typeface="+mj-lt"/>
                <a:sym typeface="Symbol" pitchFamily="18" charset="2"/>
              </a:rPr>
              <a:t>TPont</a:t>
            </a:r>
            <a:r>
              <a:rPr lang="hu-HU" sz="2800" dirty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hu-HU" sz="2800" dirty="0"/>
              <a:t>egy új összetett </a:t>
            </a:r>
            <a:r>
              <a:rPr lang="hu-HU" sz="2800" b="1" dirty="0">
                <a:solidFill>
                  <a:srgbClr val="FF0000"/>
                </a:solidFill>
              </a:rPr>
              <a:t>adattípus</a:t>
            </a:r>
            <a:r>
              <a:rPr lang="hu-HU" sz="2800" b="1" dirty="0"/>
              <a:t>.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endParaRPr lang="hu-HU" sz="2800" b="1" dirty="0"/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r>
              <a:rPr lang="hu-HU" sz="2800" dirty="0"/>
              <a:t>A rekordok a tömbökhöz hasonlóan </a:t>
            </a:r>
            <a:r>
              <a:rPr lang="hu-HU" sz="2800" dirty="0">
                <a:solidFill>
                  <a:srgbClr val="FF0000"/>
                </a:solidFill>
              </a:rPr>
              <a:t>összetett</a:t>
            </a:r>
            <a:r>
              <a:rPr lang="hu-HU" sz="2800" dirty="0"/>
              <a:t> adat-szerkezetek, itt azonban az elemeknek nem indexük (sorszámuk) van, hanem </a:t>
            </a:r>
            <a:r>
              <a:rPr lang="hu-HU" sz="2800" dirty="0">
                <a:solidFill>
                  <a:srgbClr val="FF0000"/>
                </a:solidFill>
              </a:rPr>
              <a:t>nevük</a:t>
            </a:r>
            <a:r>
              <a:rPr lang="hu-HU" sz="2800" dirty="0"/>
              <a:t> (</a:t>
            </a:r>
            <a:r>
              <a:rPr lang="hu-HU" sz="2800" dirty="0" err="1"/>
              <a:t>P</a:t>
            </a:r>
            <a:r>
              <a:rPr lang="hu-HU" sz="2800" b="1" dirty="0" err="1"/>
              <a:t>.x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/>
              <a:t>.y</a:t>
            </a:r>
            <a:r>
              <a:rPr lang="hu-HU" sz="2800" dirty="0"/>
              <a:t>).</a:t>
            </a:r>
            <a:br>
              <a:rPr lang="hu-HU" sz="2800" dirty="0"/>
            </a:br>
            <a:endParaRPr lang="hu-HU" sz="2800" dirty="0">
              <a:latin typeface="Arial" pitchFamily="34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80EFCE6-F794-4652-A1D6-F0FA00CAA140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3491880" y="1895555"/>
            <a:ext cx="1116000" cy="3587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436096" y="2585906"/>
            <a:ext cx="1368000" cy="3587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2987824" y="1895555"/>
            <a:ext cx="180000" cy="3575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4211960" y="2572091"/>
            <a:ext cx="1116000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>
            <a:off x="3273179" y="2256320"/>
            <a:ext cx="869839" cy="353721"/>
          </a:xfrm>
          <a:prstGeom prst="straightConnector1">
            <a:avLst/>
          </a:prstGeom>
          <a:ln w="317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4766618" y="2214041"/>
            <a:ext cx="1461566" cy="396000"/>
          </a:xfrm>
          <a:prstGeom prst="straightConnector1">
            <a:avLst/>
          </a:prstGeom>
          <a:ln w="317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428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86BEB62-CF81-412A-9AB9-173A43E24CB1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>
            <p:extLst/>
          </p:nvPr>
        </p:nvGraphicFramePr>
        <p:xfrm>
          <a:off x="3448050" y="2030785"/>
          <a:ext cx="4608513" cy="1728786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P.y0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Group 42"/>
          <p:cNvGraphicFramePr>
            <a:graphicFrameLocks noGrp="1"/>
          </p:cNvGraphicFramePr>
          <p:nvPr>
            <p:extLst/>
          </p:nvPr>
        </p:nvGraphicFramePr>
        <p:xfrm>
          <a:off x="3433763" y="2030785"/>
          <a:ext cx="4608512" cy="1728786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8C0039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96" name="Line 48"/>
          <p:cNvSpPr>
            <a:spLocks noChangeShapeType="1"/>
          </p:cNvSpPr>
          <p:nvPr/>
        </p:nvSpPr>
        <p:spPr bwMode="auto">
          <a:xfrm>
            <a:off x="3457575" y="2035547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7" name="Line 48"/>
          <p:cNvSpPr>
            <a:spLocks noChangeShapeType="1"/>
          </p:cNvSpPr>
          <p:nvPr/>
        </p:nvSpPr>
        <p:spPr bwMode="auto">
          <a:xfrm>
            <a:off x="3457575" y="2603872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8" name="Line 48"/>
          <p:cNvSpPr>
            <a:spLocks noChangeShapeType="1"/>
          </p:cNvSpPr>
          <p:nvPr/>
        </p:nvSpPr>
        <p:spPr bwMode="auto">
          <a:xfrm>
            <a:off x="5756275" y="2603872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H="1">
            <a:off x="7686675" y="2035547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0" name="Line 48"/>
          <p:cNvSpPr>
            <a:spLocks noChangeShapeType="1"/>
          </p:cNvSpPr>
          <p:nvPr/>
        </p:nvSpPr>
        <p:spPr bwMode="auto">
          <a:xfrm flipH="1">
            <a:off x="7686675" y="2607047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1" name="Line 48"/>
          <p:cNvSpPr>
            <a:spLocks noChangeShapeType="1"/>
          </p:cNvSpPr>
          <p:nvPr/>
        </p:nvSpPr>
        <p:spPr bwMode="auto">
          <a:xfrm flipH="1">
            <a:off x="5386388" y="2607047"/>
            <a:ext cx="3571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2" name="Rectangle 3"/>
          <p:cNvSpPr>
            <a:spLocks noChangeArrowheads="1"/>
          </p:cNvSpPr>
          <p:nvPr/>
        </p:nvSpPr>
        <p:spPr bwMode="auto">
          <a:xfrm>
            <a:off x="179512" y="1341438"/>
            <a:ext cx="8785101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3200" b="1" dirty="0"/>
              <a:t>Specifikáció </a:t>
            </a:r>
            <a:r>
              <a:rPr lang="hu-HU" sz="3200" b="1" dirty="0">
                <a:sym typeface="Symbol"/>
              </a:rPr>
              <a:t>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lgoritmus</a:t>
            </a:r>
            <a:r>
              <a:rPr lang="hu-HU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tevékenység</a:t>
            </a:r>
            <a:r>
              <a:rPr lang="hu-HU" sz="3200" b="1" dirty="0"/>
              <a:t>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19503" name="Text Box 43"/>
          <p:cNvSpPr txBox="1">
            <a:spLocks noChangeArrowheads="1"/>
          </p:cNvSpPr>
          <p:nvPr/>
        </p:nvSpPr>
        <p:spPr bwMode="auto">
          <a:xfrm>
            <a:off x="3390900" y="234511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504" name="Text Box 44"/>
          <p:cNvSpPr txBox="1">
            <a:spLocks noChangeArrowheads="1"/>
          </p:cNvSpPr>
          <p:nvPr/>
        </p:nvSpPr>
        <p:spPr bwMode="auto">
          <a:xfrm>
            <a:off x="7797800" y="234828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19505" name="Group 50"/>
          <p:cNvGrpSpPr>
            <a:grpSpLocks/>
          </p:cNvGrpSpPr>
          <p:nvPr/>
        </p:nvGrpSpPr>
        <p:grpSpPr bwMode="auto">
          <a:xfrm>
            <a:off x="3390900" y="2921372"/>
            <a:ext cx="2378075" cy="339725"/>
            <a:chOff x="2136" y="1750"/>
            <a:chExt cx="1498" cy="214"/>
          </a:xfrm>
        </p:grpSpPr>
        <p:sp>
          <p:nvSpPr>
            <p:cNvPr id="19515" name="Text Box 45"/>
            <p:cNvSpPr txBox="1">
              <a:spLocks noChangeArrowheads="1"/>
            </p:cNvSpPr>
            <p:nvPr/>
          </p:nvSpPr>
          <p:spPr bwMode="auto">
            <a:xfrm>
              <a:off x="2136" y="1750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516" name="Text Box 46"/>
            <p:cNvSpPr txBox="1">
              <a:spLocks noChangeArrowheads="1"/>
            </p:cNvSpPr>
            <p:nvPr/>
          </p:nvSpPr>
          <p:spPr bwMode="auto">
            <a:xfrm>
              <a:off x="3452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19506" name="Group 49"/>
          <p:cNvGrpSpPr>
            <a:grpSpLocks/>
          </p:cNvGrpSpPr>
          <p:nvPr/>
        </p:nvGrpSpPr>
        <p:grpSpPr bwMode="auto">
          <a:xfrm>
            <a:off x="5722938" y="2924547"/>
            <a:ext cx="2378075" cy="339725"/>
            <a:chOff x="3605" y="1752"/>
            <a:chExt cx="1498" cy="214"/>
          </a:xfrm>
        </p:grpSpPr>
        <p:sp>
          <p:nvSpPr>
            <p:cNvPr id="19513" name="Text Box 47"/>
            <p:cNvSpPr txBox="1">
              <a:spLocks noChangeArrowheads="1"/>
            </p:cNvSpPr>
            <p:nvPr/>
          </p:nvSpPr>
          <p:spPr bwMode="auto">
            <a:xfrm>
              <a:off x="3605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514" name="Text Box 48"/>
            <p:cNvSpPr txBox="1">
              <a:spLocks noChangeArrowheads="1"/>
            </p:cNvSpPr>
            <p:nvPr/>
          </p:nvSpPr>
          <p:spPr bwMode="auto">
            <a:xfrm>
              <a:off x="4921" y="175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pic>
        <p:nvPicPr>
          <p:cNvPr id="19507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166"/>
            <a:ext cx="31146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638800" y="3042022"/>
            <a:ext cx="2808288" cy="1035050"/>
            <a:chOff x="1664" y="3585"/>
            <a:chExt cx="1769" cy="502"/>
          </a:xfrm>
        </p:grpSpPr>
        <p:sp>
          <p:nvSpPr>
            <p:cNvPr id="19509" name="Text Box 54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19510" name="Line 55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511" name="Line 56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512" name="Line 57"/>
            <p:cNvSpPr>
              <a:spLocks noChangeShapeType="1"/>
            </p:cNvSpPr>
            <p:nvPr/>
          </p:nvSpPr>
          <p:spPr bwMode="auto">
            <a:xfrm flipH="1" flipV="1">
              <a:off x="2489" y="3585"/>
              <a:ext cx="386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6269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/>
              <a:t>Specifikáció </a:t>
            </a:r>
            <a:r>
              <a:rPr lang="hu-HU" b="1" dirty="0">
                <a:sym typeface="Symbol"/>
              </a:rPr>
              <a:t> a</a:t>
            </a:r>
            <a:r>
              <a:rPr lang="hu-HU" b="1" dirty="0"/>
              <a:t>lgoritmus </a:t>
            </a:r>
            <a:r>
              <a:rPr lang="hu-HU" b="1" dirty="0">
                <a:sym typeface="Symbol"/>
              </a:rPr>
              <a:t>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ód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b="1" dirty="0"/>
              <a:t>Típus</a:t>
            </a:r>
            <a:r>
              <a:rPr lang="hu-HU" sz="2800" dirty="0"/>
              <a:t> 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>
                <a:solidFill>
                  <a:srgbClr val="0000FF"/>
                </a:solidFill>
              </a:rPr>
              <a:t>TPont</a:t>
            </a:r>
            <a:r>
              <a:rPr lang="hu-HU" sz="2800" b="1" dirty="0">
                <a:solidFill>
                  <a:srgbClr val="FF0000"/>
                </a:solidFill>
              </a:rPr>
              <a:t>=</a:t>
            </a:r>
            <a:r>
              <a:rPr lang="hu-HU" sz="2800" b="1" dirty="0">
                <a:solidFill>
                  <a:srgbClr val="006600"/>
                </a:solidFill>
              </a:rPr>
              <a:t>Rekord(</a:t>
            </a:r>
            <a:r>
              <a:rPr lang="hu-HU" sz="2800" dirty="0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u-HU" sz="2800" dirty="0">
                <a:solidFill>
                  <a:srgbClr val="8C0039"/>
                </a:solidFill>
              </a:rPr>
              <a:t>,</a:t>
            </a:r>
            <a:r>
              <a:rPr lang="hu-HU" sz="2800" dirty="0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u-HU" sz="2800" b="1" dirty="0">
                <a:sym typeface="Symbol"/>
              </a:rPr>
              <a:t>:</a:t>
            </a:r>
            <a:r>
              <a:rPr lang="hu-HU" sz="2800" b="1" dirty="0">
                <a:solidFill>
                  <a:srgbClr val="FF0000"/>
                </a:solidFill>
              </a:rPr>
              <a:t>Valós</a:t>
            </a:r>
            <a:r>
              <a:rPr lang="hu-HU" sz="2800" b="1" dirty="0">
                <a:solidFill>
                  <a:srgbClr val="006600"/>
                </a:solidFill>
              </a:rPr>
              <a:t>)</a:t>
            </a:r>
            <a:br>
              <a:rPr lang="hu-HU" sz="2800" b="1" dirty="0"/>
            </a:br>
            <a:br>
              <a:rPr lang="hu-HU" sz="2800" b="1" dirty="0"/>
            </a:br>
            <a:br>
              <a:rPr lang="hu-HU" sz="2800" b="1" dirty="0"/>
            </a:br>
            <a:endParaRPr lang="hu-HU" sz="2800" b="1" dirty="0"/>
          </a:p>
          <a:p>
            <a:pPr marL="271463" indent="-271463">
              <a:lnSpc>
                <a:spcPct val="95000"/>
              </a:lnSpc>
              <a:spcBef>
                <a:spcPct val="5000"/>
              </a:spcBef>
              <a:defRPr/>
            </a:pPr>
            <a:endParaRPr lang="hu-HU" b="1" dirty="0"/>
          </a:p>
          <a:p>
            <a:pPr marL="271463" indent="-271463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b="1" dirty="0"/>
              <a:t>Változó </a:t>
            </a:r>
            <a:br>
              <a:rPr lang="hu-HU" sz="2800" b="1" dirty="0"/>
            </a:br>
            <a:r>
              <a:rPr lang="hu-HU" sz="2800" b="1" dirty="0"/>
              <a:t>	</a:t>
            </a:r>
            <a:r>
              <a:rPr lang="hu-HU" sz="2800" dirty="0">
                <a:solidFill>
                  <a:srgbClr val="8C0039"/>
                </a:solidFill>
              </a:rPr>
              <a:t>P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>
                <a:solidFill>
                  <a:srgbClr val="0000FF"/>
                </a:solidFill>
              </a:rPr>
              <a:t>TPont</a:t>
            </a:r>
            <a:endParaRPr lang="hu-HU" sz="2800" b="1" dirty="0">
              <a:solidFill>
                <a:srgbClr val="006600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CC3A01A-A60B-4249-84CE-1B44A7AFA0B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7" name="Téglalap 6"/>
          <p:cNvSpPr>
            <a:spLocks noChangeArrowheads="1"/>
          </p:cNvSpPr>
          <p:nvPr/>
        </p:nvSpPr>
        <p:spPr bwMode="auto">
          <a:xfrm>
            <a:off x="3271191" y="3047905"/>
            <a:ext cx="5765305" cy="1056481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C++ típus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definíció</a:t>
            </a:r>
            <a:r>
              <a:rPr lang="hu-HU" sz="3200" b="1" dirty="0"/>
              <a:t>:</a:t>
            </a:r>
          </a:p>
          <a:p>
            <a:pPr marL="176213" lvl="1" indent="3175" algn="l">
              <a:lnSpc>
                <a:spcPct val="95000"/>
              </a:lnSpc>
              <a:spcBef>
                <a:spcPct val="0"/>
              </a:spcBef>
              <a:buNone/>
            </a:pPr>
            <a:r>
              <a:rPr lang="hu-HU" sz="2000" b="1" dirty="0" err="1">
                <a:latin typeface="Courier New" pitchFamily="49" charset="0"/>
              </a:rPr>
              <a:t>typedef</a:t>
            </a: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hu-HU" sz="2000" b="1" dirty="0" err="1">
                <a:solidFill>
                  <a:srgbClr val="006600"/>
                </a:solidFill>
                <a:latin typeface="Courier New" pitchFamily="49" charset="0"/>
              </a:rPr>
              <a:t>struct</a:t>
            </a: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 {</a:t>
            </a:r>
            <a:r>
              <a:rPr lang="hu-HU" sz="2000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>
                <a:solidFill>
                  <a:srgbClr val="8C0039"/>
                </a:solidFill>
                <a:latin typeface="Courier New" pitchFamily="49" charset="0"/>
              </a:rPr>
              <a:t>x,</a:t>
            </a:r>
            <a:r>
              <a:rPr lang="hu-HU" sz="2000" dirty="0">
                <a:solidFill>
                  <a:schemeClr val="tx2"/>
                </a:solidFill>
                <a:latin typeface="Courier New" pitchFamily="49" charset="0"/>
              </a:rPr>
              <a:t>y</a:t>
            </a:r>
            <a:r>
              <a:rPr lang="hu-HU" sz="2000" b="1" dirty="0">
                <a:latin typeface="Courier New" pitchFamily="49" charset="0"/>
              </a:rPr>
              <a:t>;</a:t>
            </a: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} 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TPont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;</a:t>
            </a:r>
            <a:endParaRPr lang="hu-HU" sz="20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auto">
          <a:xfrm>
            <a:off x="3271191" y="5207155"/>
            <a:ext cx="5765305" cy="888845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C++ típus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deklaráció</a:t>
            </a:r>
            <a:r>
              <a:rPr lang="hu-HU" sz="3200" b="1" dirty="0"/>
              <a:t>:</a:t>
            </a:r>
          </a:p>
          <a:p>
            <a:pPr marL="176213" lvl="1" indent="3175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TPont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hu-HU" sz="2000" b="1" dirty="0">
                <a:solidFill>
                  <a:schemeClr val="tx2"/>
                </a:solidFill>
              </a:rPr>
              <a:t>P</a:t>
            </a:r>
            <a:r>
              <a:rPr lang="hu-HU" sz="2000" b="1" dirty="0">
                <a:latin typeface="Courier New" pitchFamily="49" charset="0"/>
              </a:rPr>
              <a:t>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976190"/>
            <a:ext cx="2892574" cy="436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846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7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1438"/>
            <a:ext cx="8785101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>
                <a:latin typeface="Arial" pitchFamily="34" charset="0"/>
              </a:rPr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650BC0-224E-42EF-A968-C9CC91DB9C2F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/>
        </p:nvGraphicFramePr>
        <p:xfrm>
          <a:off x="3448050" y="1882775"/>
          <a:ext cx="4608513" cy="1728789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P.y0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4" name="Line 48"/>
          <p:cNvSpPr>
            <a:spLocks noChangeShapeType="1"/>
          </p:cNvSpPr>
          <p:nvPr/>
        </p:nvSpPr>
        <p:spPr bwMode="auto">
          <a:xfrm>
            <a:off x="3457575" y="1892300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5" name="Line 48"/>
          <p:cNvSpPr>
            <a:spLocks noChangeShapeType="1"/>
          </p:cNvSpPr>
          <p:nvPr/>
        </p:nvSpPr>
        <p:spPr bwMode="auto">
          <a:xfrm>
            <a:off x="3457575" y="2460625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6" name="Line 48"/>
          <p:cNvSpPr>
            <a:spLocks noChangeShapeType="1"/>
          </p:cNvSpPr>
          <p:nvPr/>
        </p:nvSpPr>
        <p:spPr bwMode="auto">
          <a:xfrm>
            <a:off x="5756275" y="2460625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7" name="Line 48"/>
          <p:cNvSpPr>
            <a:spLocks noChangeShapeType="1"/>
          </p:cNvSpPr>
          <p:nvPr/>
        </p:nvSpPr>
        <p:spPr bwMode="auto">
          <a:xfrm flipH="1">
            <a:off x="7686675" y="1892300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8" name="Line 48"/>
          <p:cNvSpPr>
            <a:spLocks noChangeShapeType="1"/>
          </p:cNvSpPr>
          <p:nvPr/>
        </p:nvSpPr>
        <p:spPr bwMode="auto">
          <a:xfrm flipH="1">
            <a:off x="7686675" y="2463800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>
            <a:off x="5386388" y="2463800"/>
            <a:ext cx="3571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214986" y="3716338"/>
            <a:ext cx="6048375" cy="2841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3200" b="1"/>
              <a:t>C++ hivatkozás:</a:t>
            </a: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000" b="1">
                <a:latin typeface="Courier New" pitchFamily="49" charset="0"/>
              </a:rPr>
              <a:t>if</a:t>
            </a:r>
            <a:r>
              <a:rPr lang="hu-HU" sz="2000">
                <a:latin typeface="Courier New" pitchFamily="49" charset="0"/>
              </a:rPr>
              <a:t> (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x</a:t>
            </a:r>
            <a:r>
              <a:rPr lang="hu-HU" sz="2000">
                <a:latin typeface="Courier New" pitchFamily="49" charset="0"/>
              </a:rPr>
              <a:t>&gt;=0)</a:t>
            </a:r>
            <a:r>
              <a:rPr lang="hu-HU" sz="2000" b="1">
                <a:latin typeface="Courier New" pitchFamily="49" charset="0"/>
              </a:rPr>
              <a:t>{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</a:t>
            </a:r>
            <a:r>
              <a:rPr lang="hu-HU" sz="2000" b="1">
                <a:latin typeface="Courier New" pitchFamily="49" charset="0"/>
              </a:rPr>
              <a:t>if</a:t>
            </a:r>
            <a:r>
              <a:rPr lang="hu-HU" sz="2000">
                <a:latin typeface="Courier New" pitchFamily="49" charset="0"/>
              </a:rPr>
              <a:t> (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y</a:t>
            </a:r>
            <a:r>
              <a:rPr lang="hu-HU" sz="2000">
                <a:latin typeface="Courier New" pitchFamily="49" charset="0"/>
              </a:rPr>
              <a:t>&gt;=0) SN=1;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     </a:t>
            </a:r>
            <a:r>
              <a:rPr lang="hu-HU" sz="2000" b="1">
                <a:latin typeface="Courier New" pitchFamily="49" charset="0"/>
              </a:rPr>
              <a:t>else</a:t>
            </a:r>
            <a:r>
              <a:rPr lang="hu-HU" sz="2000">
                <a:latin typeface="Courier New" pitchFamily="49" charset="0"/>
              </a:rPr>
              <a:t>   SN=4;</a:t>
            </a:r>
            <a:br>
              <a:rPr lang="hu-HU" sz="2000">
                <a:latin typeface="Courier New" pitchFamily="49" charset="0"/>
              </a:rPr>
            </a:br>
            <a:r>
              <a:rPr lang="hu-HU" sz="2000" b="1">
                <a:latin typeface="Courier New" pitchFamily="49" charset="0"/>
              </a:rPr>
              <a:t>}else{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</a:t>
            </a:r>
            <a:r>
              <a:rPr lang="hu-HU" sz="2000" b="1">
                <a:latin typeface="Courier New" pitchFamily="49" charset="0"/>
              </a:rPr>
              <a:t>if </a:t>
            </a:r>
            <a:r>
              <a:rPr lang="hu-HU" sz="2000">
                <a:latin typeface="Courier New" pitchFamily="49" charset="0"/>
              </a:rPr>
              <a:t>(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y</a:t>
            </a:r>
            <a:r>
              <a:rPr lang="hu-HU" sz="2000">
                <a:latin typeface="Courier New" pitchFamily="49" charset="0"/>
              </a:rPr>
              <a:t>&gt;=0) SN=2;</a:t>
            </a:r>
            <a:br>
              <a:rPr lang="hu-HU" sz="2000">
                <a:latin typeface="Courier New" pitchFamily="49" charset="0"/>
              </a:rPr>
            </a:br>
            <a:r>
              <a:rPr lang="hu-HU" sz="2000">
                <a:latin typeface="Courier New" pitchFamily="49" charset="0"/>
              </a:rPr>
              <a:t>        </a:t>
            </a:r>
            <a:r>
              <a:rPr lang="hu-HU" sz="2000" b="1">
                <a:latin typeface="Courier New" pitchFamily="49" charset="0"/>
              </a:rPr>
              <a:t>else  </a:t>
            </a:r>
            <a:r>
              <a:rPr lang="hu-HU" sz="2000">
                <a:latin typeface="Courier New" pitchFamily="49" charset="0"/>
              </a:rPr>
              <a:t> SN=3;</a:t>
            </a:r>
            <a:br>
              <a:rPr lang="hu-HU" sz="2000">
                <a:latin typeface="Courier New" pitchFamily="49" charset="0"/>
              </a:rPr>
            </a:br>
            <a:r>
              <a:rPr lang="hu-HU" sz="2000" b="1">
                <a:latin typeface="Courier New" pitchFamily="49" charset="0"/>
              </a:rPr>
              <a:t>}</a:t>
            </a:r>
          </a:p>
          <a:p>
            <a:pPr algn="l">
              <a:lnSpc>
                <a:spcPts val="12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hu-HU" sz="2000">
              <a:latin typeface="Courier New" pitchFamily="49" charset="0"/>
            </a:endParaRPr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0" y="1341438"/>
            <a:ext cx="896461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Algoritmus </a:t>
            </a:r>
            <a:r>
              <a:rPr lang="hu-HU" sz="3200" b="1" dirty="0">
                <a:sym typeface="Symbol"/>
              </a:rPr>
              <a:t>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kód</a:t>
            </a:r>
            <a:r>
              <a:rPr lang="hu-HU" sz="3200" b="1" dirty="0"/>
              <a:t>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grpSp>
        <p:nvGrpSpPr>
          <p:cNvPr id="20512" name="Group 29"/>
          <p:cNvGrpSpPr>
            <a:grpSpLocks/>
          </p:cNvGrpSpPr>
          <p:nvPr/>
        </p:nvGrpSpPr>
        <p:grpSpPr bwMode="auto">
          <a:xfrm>
            <a:off x="2502659" y="5691188"/>
            <a:ext cx="2808288" cy="866775"/>
            <a:chOff x="1664" y="3585"/>
            <a:chExt cx="1769" cy="546"/>
          </a:xfrm>
        </p:grpSpPr>
        <p:sp>
          <p:nvSpPr>
            <p:cNvPr id="20527" name="Text Box 30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20528" name="Line 31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9" name="Line 32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30" name="Line 33"/>
            <p:cNvSpPr>
              <a:spLocks noChangeShapeType="1"/>
            </p:cNvSpPr>
            <p:nvPr/>
          </p:nvSpPr>
          <p:spPr bwMode="auto">
            <a:xfrm flipH="1" flipV="1">
              <a:off x="2517" y="3585"/>
              <a:ext cx="318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0513" name="Group 34"/>
          <p:cNvGrpSpPr>
            <a:grpSpLocks/>
          </p:cNvGrpSpPr>
          <p:nvPr/>
        </p:nvGrpSpPr>
        <p:grpSpPr bwMode="auto">
          <a:xfrm>
            <a:off x="5552175" y="2898775"/>
            <a:ext cx="2808288" cy="1035050"/>
            <a:chOff x="1664" y="3585"/>
            <a:chExt cx="1769" cy="502"/>
          </a:xfrm>
        </p:grpSpPr>
        <p:sp>
          <p:nvSpPr>
            <p:cNvPr id="20523" name="Text Box 35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20524" name="Line 36"/>
            <p:cNvSpPr>
              <a:spLocks noChangeShapeType="1"/>
            </p:cNvSpPr>
            <p:nvPr/>
          </p:nvSpPr>
          <p:spPr bwMode="auto">
            <a:xfrm flipV="1">
              <a:off x="2064" y="3585"/>
              <a:ext cx="271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20525" name="Line 37"/>
            <p:cNvSpPr>
              <a:spLocks noChangeShapeType="1"/>
            </p:cNvSpPr>
            <p:nvPr/>
          </p:nvSpPr>
          <p:spPr bwMode="auto">
            <a:xfrm flipH="1" flipV="1">
              <a:off x="2433" y="3585"/>
              <a:ext cx="75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6" name="Line 38"/>
            <p:cNvSpPr>
              <a:spLocks noChangeShapeType="1"/>
            </p:cNvSpPr>
            <p:nvPr/>
          </p:nvSpPr>
          <p:spPr bwMode="auto">
            <a:xfrm flipH="1" flipV="1">
              <a:off x="2531" y="3585"/>
              <a:ext cx="330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 dirty="0"/>
            </a:p>
          </p:txBody>
        </p:sp>
      </p:grpSp>
      <p:sp>
        <p:nvSpPr>
          <p:cNvPr id="20514" name="Text Box 39"/>
          <p:cNvSpPr txBox="1">
            <a:spLocks noChangeArrowheads="1"/>
          </p:cNvSpPr>
          <p:nvPr/>
        </p:nvSpPr>
        <p:spPr bwMode="auto">
          <a:xfrm>
            <a:off x="3390900" y="22018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5" name="Text Box 40"/>
          <p:cNvSpPr txBox="1">
            <a:spLocks noChangeArrowheads="1"/>
          </p:cNvSpPr>
          <p:nvPr/>
        </p:nvSpPr>
        <p:spPr bwMode="auto">
          <a:xfrm>
            <a:off x="7797800" y="22050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20516" name="Group 41"/>
          <p:cNvGrpSpPr>
            <a:grpSpLocks/>
          </p:cNvGrpSpPr>
          <p:nvPr/>
        </p:nvGrpSpPr>
        <p:grpSpPr bwMode="auto">
          <a:xfrm>
            <a:off x="3390900" y="2778125"/>
            <a:ext cx="2378075" cy="339725"/>
            <a:chOff x="2136" y="1750"/>
            <a:chExt cx="1498" cy="214"/>
          </a:xfrm>
        </p:grpSpPr>
        <p:sp>
          <p:nvSpPr>
            <p:cNvPr id="20521" name="Text Box 42"/>
            <p:cNvSpPr txBox="1">
              <a:spLocks noChangeArrowheads="1"/>
            </p:cNvSpPr>
            <p:nvPr/>
          </p:nvSpPr>
          <p:spPr bwMode="auto">
            <a:xfrm>
              <a:off x="2136" y="1750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22" name="Text Box 43"/>
            <p:cNvSpPr txBox="1">
              <a:spLocks noChangeArrowheads="1"/>
            </p:cNvSpPr>
            <p:nvPr/>
          </p:nvSpPr>
          <p:spPr bwMode="auto">
            <a:xfrm>
              <a:off x="3452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20517" name="Group 44"/>
          <p:cNvGrpSpPr>
            <a:grpSpLocks/>
          </p:cNvGrpSpPr>
          <p:nvPr/>
        </p:nvGrpSpPr>
        <p:grpSpPr bwMode="auto">
          <a:xfrm>
            <a:off x="5636313" y="2781300"/>
            <a:ext cx="2378075" cy="339725"/>
            <a:chOff x="3605" y="1752"/>
            <a:chExt cx="1498" cy="214"/>
          </a:xfrm>
        </p:grpSpPr>
        <p:sp>
          <p:nvSpPr>
            <p:cNvPr id="20519" name="Text Box 45"/>
            <p:cNvSpPr txBox="1">
              <a:spLocks noChangeArrowheads="1"/>
            </p:cNvSpPr>
            <p:nvPr/>
          </p:nvSpPr>
          <p:spPr bwMode="auto">
            <a:xfrm>
              <a:off x="3605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20" name="Text Box 46"/>
            <p:cNvSpPr txBox="1">
              <a:spLocks noChangeArrowheads="1"/>
            </p:cNvSpPr>
            <p:nvPr/>
          </p:nvSpPr>
          <p:spPr bwMode="auto">
            <a:xfrm>
              <a:off x="4921" y="175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pic>
        <p:nvPicPr>
          <p:cNvPr id="2051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113"/>
            <a:ext cx="31146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7531983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Kódolás</a:t>
            </a:r>
            <a:br>
              <a:rPr lang="hu-HU" altLang="hu-HU" dirty="0"/>
            </a:br>
            <a:r>
              <a:rPr lang="hu-HU" altLang="hu-HU" sz="2800" dirty="0"/>
              <a:t>(C++)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36D4AAD-9500-4FAA-B74C-CEE4343B06C0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38916" name="Tartalom helye 12"/>
          <p:cNvSpPr>
            <a:spLocks/>
          </p:cNvSpPr>
          <p:nvPr/>
        </p:nvSpPr>
        <p:spPr bwMode="auto">
          <a:xfrm>
            <a:off x="35496" y="1412875"/>
            <a:ext cx="9000554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Kód: </a:t>
            </a:r>
          </a:p>
          <a:p>
            <a:pPr marL="742950" lvl="1" indent="-28575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sz="2400" b="1" i="1" dirty="0"/>
              <a:t>	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kétirányú				sokirányú</a:t>
            </a:r>
            <a:b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	    elágazás	  			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(általános)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971600" y="2949575"/>
            <a:ext cx="2232025" cy="2082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dirty="0">
              <a:latin typeface="Courier New" pitchFamily="49" charset="0"/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580063" y="2949575"/>
            <a:ext cx="3168650" cy="307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…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…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>
              <a:latin typeface="Courier New" pitchFamily="49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1259632" y="4005263"/>
            <a:ext cx="1790700" cy="936625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5940425" y="5253038"/>
            <a:ext cx="2592388" cy="719137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67604" name="AutoShape 20"/>
          <p:cNvSpPr>
            <a:spLocks noChangeArrowheads="1"/>
          </p:cNvSpPr>
          <p:nvPr/>
        </p:nvSpPr>
        <p:spPr bwMode="auto">
          <a:xfrm>
            <a:off x="3419475" y="5602288"/>
            <a:ext cx="1728788" cy="576262"/>
          </a:xfrm>
          <a:prstGeom prst="wedgeRectCallout">
            <a:avLst>
              <a:gd name="adj1" fmla="val -49815"/>
              <a:gd name="adj2" fmla="val -148069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hu-HU" sz="1200" dirty="0"/>
          </a:p>
        </p:txBody>
      </p:sp>
      <p:sp>
        <p:nvSpPr>
          <p:cNvPr id="67605" name="AutoShap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19475" y="5602288"/>
            <a:ext cx="1728788" cy="576262"/>
          </a:xfrm>
          <a:prstGeom prst="wedgeRectCallout">
            <a:avLst>
              <a:gd name="adj1" fmla="val 74977"/>
              <a:gd name="adj2" fmla="val -76995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300" dirty="0"/>
              <a:t>Kódolási stílus-változatok</a:t>
            </a:r>
            <a:br>
              <a:rPr lang="hu-HU" sz="1300" dirty="0"/>
            </a:br>
            <a:r>
              <a:rPr lang="hu-HU" sz="1300" dirty="0"/>
              <a:t>(ANSI/K&amp;R)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165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676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4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67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nimBg="1"/>
      <p:bldP spid="67601" grpId="1" animBg="1"/>
      <p:bldP spid="67602" grpId="0" animBg="1"/>
      <p:bldP spid="6760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Kódolás</a:t>
            </a:r>
            <a:br>
              <a:rPr lang="hu-HU" altLang="hu-HU" dirty="0"/>
            </a:br>
            <a:r>
              <a:rPr lang="hu-HU" altLang="hu-HU" sz="2800" dirty="0"/>
              <a:t>(C++)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A8FB45D-8909-4464-B0D1-B61D331364D5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39940" name="Tartalom helye 12"/>
          <p:cNvSpPr>
            <a:spLocks/>
          </p:cNvSpPr>
          <p:nvPr/>
        </p:nvSpPr>
        <p:spPr bwMode="auto">
          <a:xfrm>
            <a:off x="179512" y="1412875"/>
            <a:ext cx="8856538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Kód: </a:t>
            </a:r>
          </a:p>
          <a:p>
            <a:pPr marL="742950" lvl="1" indent="-28575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sz="2400" b="1" i="1" dirty="0"/>
              <a:t>				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kétirányú		sokirányú</a:t>
            </a:r>
            <a:b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	    elágazás 		 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(speciális)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555875" y="2949575"/>
            <a:ext cx="2232025" cy="1587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>
              <a:latin typeface="Courier New" pitchFamily="49" charset="0"/>
            </a:endParaRP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852738" y="3760788"/>
            <a:ext cx="1790700" cy="719137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5132388" y="2949575"/>
            <a:ext cx="3887787" cy="18494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switch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kif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case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érték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break;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case …    </a:t>
            </a:r>
            <a:r>
              <a:rPr lang="hu-HU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… </a:t>
            </a:r>
            <a:r>
              <a:rPr lang="hu-HU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break;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case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érték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break;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default   </a:t>
            </a:r>
            <a:r>
              <a:rPr lang="hu-HU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hu-HU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b="1">
              <a:latin typeface="Courier New" pitchFamily="49" charset="0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5467350" y="4270375"/>
            <a:ext cx="3313113" cy="28733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148490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84663" y="5084763"/>
            <a:ext cx="1728787" cy="576262"/>
          </a:xfrm>
          <a:prstGeom prst="wedgeRectCallout">
            <a:avLst>
              <a:gd name="adj1" fmla="val -20250"/>
              <a:gd name="adj2" fmla="val -157991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200"/>
              <a:t>Kódolási stílus-változatok</a:t>
            </a:r>
            <a:br>
              <a:rPr lang="hu-HU" sz="1200"/>
            </a:br>
            <a:r>
              <a:rPr lang="hu-HU" sz="1200"/>
              <a:t>(K&amp;R/ANSI)</a:t>
            </a:r>
          </a:p>
        </p:txBody>
      </p:sp>
      <p:sp>
        <p:nvSpPr>
          <p:cNvPr id="148491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84663" y="5084763"/>
            <a:ext cx="1728787" cy="576262"/>
          </a:xfrm>
          <a:prstGeom prst="wedgeRectCallout">
            <a:avLst>
              <a:gd name="adj1" fmla="val -412"/>
              <a:gd name="adj2" fmla="val -118319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200"/>
              <a:t>Kódolási stílus-változatok</a:t>
            </a:r>
            <a:br>
              <a:rPr lang="hu-HU" sz="1200"/>
            </a:br>
            <a:r>
              <a:rPr lang="hu-HU" sz="1200"/>
              <a:t>(K&amp;R/ANSI)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185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1484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4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484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  <p:bldP spid="148486" grpId="1" animBg="1"/>
      <p:bldP spid="148489" grpId="0" animBg="1"/>
      <p:bldP spid="14848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9513" y="85725"/>
            <a:ext cx="75611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3200" b="1" dirty="0">
                <a:solidFill>
                  <a:srgbClr val="663300"/>
                </a:solidFill>
              </a:rPr>
              <a:t>Áttekintés</a:t>
            </a:r>
            <a:endParaRPr lang="hu-HU" sz="2400" b="1" dirty="0">
              <a:solidFill>
                <a:srgbClr val="663300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F091EB8-9747-4EEB-AAA7-10BB47D22F26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/>
              <a:t>/48</a:t>
            </a:r>
            <a:endParaRPr lang="hu-HU" dirty="0"/>
          </a:p>
        </p:txBody>
      </p:sp>
      <p:sp>
        <p:nvSpPr>
          <p:cNvPr id="7" name="Tartalom helye 3">
            <a:extLst>
              <a:ext uri="{FF2B5EF4-FFF2-40B4-BE49-F238E27FC236}">
                <a16:creationId xmlns:a16="http://schemas.microsoft.com/office/drawing/2014/main" id="{D7F4C6F1-DDDB-4979-983D-69C3D258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" y="1311276"/>
            <a:ext cx="8785101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A problémamegoldás lépései</a:t>
            </a:r>
            <a:r>
              <a:rPr lang="hu-HU" dirty="0"/>
              <a:t> </a:t>
            </a:r>
            <a:r>
              <a:rPr lang="hu-HU" sz="2800" dirty="0"/>
              <a:t>– a programkészítés folyamata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A specifikáció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Az algoritmus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Algoritmikus nyelvek</a:t>
            </a:r>
            <a:r>
              <a:rPr lang="hu-HU" dirty="0"/>
              <a:t> </a:t>
            </a:r>
            <a:r>
              <a:rPr lang="hu-HU" sz="2800" dirty="0"/>
              <a:t>– </a:t>
            </a:r>
            <a:r>
              <a:rPr lang="hu-HU" sz="2800" dirty="0" err="1"/>
              <a:t>struktogram</a:t>
            </a:r>
            <a:r>
              <a:rPr lang="hu-HU" sz="2800" dirty="0"/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A</a:t>
            </a:r>
            <a:r>
              <a:rPr lang="hu-HU" dirty="0">
                <a:hlinkClick r:id="rId8" action="ppaction://hlinksldjump"/>
              </a:rPr>
              <a:t>datokkal kapcsolatos  fogalmak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9" action="ppaction://hlinksldjump"/>
              </a:rPr>
              <a:t>Adattípusok, elemi adattípusok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8" action="ppaction://hlinksldjump"/>
              </a:rPr>
              <a:t>Elemi feladatok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10" action="ppaction://hlinksldjump"/>
              </a:rPr>
              <a:t>Rekordok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hlinkClick r:id="rId11" action="ppaction://hlinksldjump"/>
              </a:rPr>
              <a:t>Kódolás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0124501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specifikáció fogalma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44488">
              <a:buFont typeface="Wingdings" pitchFamily="2" charset="2"/>
              <a:buNone/>
            </a:pPr>
            <a:r>
              <a:rPr lang="hu-HU" b="1" dirty="0"/>
              <a:t>Tulajdonságai:</a:t>
            </a:r>
            <a:endParaRPr lang="hu-HU" dirty="0"/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„Egyértelmű”, pontos, teljes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Rövid, tömör; formalizált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Szemléletes, érthető </a:t>
            </a:r>
            <a:r>
              <a:rPr lang="hu-HU" sz="2400" dirty="0"/>
              <a:t>(fogalmak)</a:t>
            </a:r>
            <a:endParaRPr lang="hu-HU" sz="2400" b="1" dirty="0"/>
          </a:p>
          <a:p>
            <a:pPr marL="357188" indent="-344488">
              <a:buFont typeface="Wingdings" pitchFamily="2" charset="2"/>
              <a:buNone/>
            </a:pPr>
            <a:r>
              <a:rPr lang="hu-HU" b="1" dirty="0"/>
              <a:t>Specifikációs eszközök:</a:t>
            </a:r>
            <a:endParaRPr lang="hu-HU" dirty="0"/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Szöveges leírás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Matematikai megadás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4877CC-D156-48A2-9311-E1F0AF4A11AE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algoritmus fogalma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dirty="0"/>
              <a:t>Az algoritmusok </a:t>
            </a:r>
            <a:r>
              <a:rPr lang="hu-HU" b="1" dirty="0"/>
              <a:t>összeállítási mód</a:t>
            </a:r>
            <a:r>
              <a:rPr lang="hu-HU" dirty="0"/>
              <a:t>jai: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Szekvencia</a:t>
            </a:r>
            <a:r>
              <a:rPr lang="hu-HU" sz="2800" dirty="0"/>
              <a:t> (egymás utáni végrehajtás)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Elágazás</a:t>
            </a:r>
            <a:r>
              <a:rPr lang="hu-HU" sz="2800" dirty="0"/>
              <a:t> (választás 2 vagy több tevékenységből)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Ciklus</a:t>
            </a:r>
            <a:r>
              <a:rPr lang="hu-HU" sz="2800" dirty="0"/>
              <a:t> (ismétlés adott </a:t>
            </a:r>
            <a:r>
              <a:rPr lang="hu-HU" sz="2800" dirty="0" err="1"/>
              <a:t>darabszámszor</a:t>
            </a:r>
            <a:r>
              <a:rPr lang="hu-HU" sz="2800" dirty="0"/>
              <a:t> vagy adott feltételtől függően)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Alprogram</a:t>
            </a:r>
            <a:r>
              <a:rPr lang="hu-HU" sz="2800" dirty="0"/>
              <a:t> (egy összetett tevékenység, egyedi néven – absztrakció)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584274-8B00-441B-A4F7-DB872C6FAB81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Feladat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i="1" dirty="0"/>
              <a:t>	3 szám lehet-e egy derékszögű háromszög 3 oldala?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/>
              <a:t>Bemenet</a:t>
            </a:r>
            <a:r>
              <a:rPr lang="hu-HU" dirty="0"/>
              <a:t>: x,y,z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endParaRPr lang="hu-HU" sz="3600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Kimenet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El</a:t>
            </a:r>
            <a:r>
              <a:rPr lang="hu-HU" b="1" dirty="0">
                <a:sym typeface="Symbol" pitchFamily="18" charset="2"/>
              </a:rPr>
              <a:t>ő</a:t>
            </a:r>
            <a:r>
              <a:rPr lang="hu-HU" b="1" dirty="0">
                <a:cs typeface="Arial" charset="0"/>
                <a:sym typeface="Symbol" pitchFamily="18" charset="2"/>
              </a:rPr>
              <a:t>feltétel</a:t>
            </a:r>
            <a:r>
              <a:rPr lang="hu-HU" dirty="0">
                <a:cs typeface="Arial" charset="0"/>
                <a:sym typeface="Symbol" pitchFamily="18" charset="2"/>
              </a:rPr>
              <a:t>: x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>
                <a:cs typeface="Arial" charset="0"/>
                <a:sym typeface="Symbol" pitchFamily="18" charset="2"/>
              </a:rPr>
              <a:t>0 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dirty="0">
                <a:cs typeface="Arial" charset="0"/>
                <a:sym typeface="Symbol" pitchFamily="18" charset="2"/>
              </a:rPr>
              <a:t> y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>
                <a:cs typeface="Arial" charset="0"/>
                <a:sym typeface="Symbol" pitchFamily="18" charset="2"/>
              </a:rPr>
              <a:t>0 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dirty="0">
                <a:cs typeface="Arial" charset="0"/>
                <a:sym typeface="Symbol" pitchFamily="18" charset="2"/>
              </a:rPr>
              <a:t> z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>
                <a:cs typeface="Arial" charset="0"/>
                <a:sym typeface="Symbol" pitchFamily="18" charset="2"/>
              </a:rPr>
              <a:t>0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Utófeltétel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=</a:t>
            </a:r>
            <a:r>
              <a:rPr lang="hu-HU" dirty="0">
                <a:cs typeface="Arial" charset="0"/>
                <a:sym typeface="Symbol" pitchFamily="18" charset="2"/>
              </a:rPr>
              <a:t>(</a:t>
            </a:r>
            <a:r>
              <a:rPr lang="hu-HU" dirty="0">
                <a:sym typeface="Symbol" pitchFamily="18" charset="2"/>
              </a:rPr>
              <a:t>x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+y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dirty="0">
                <a:sym typeface="Symbol" pitchFamily="18" charset="2"/>
              </a:rPr>
              <a:t>z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hu-HU" sz="2600" dirty="0">
                <a:sym typeface="Symbol" pitchFamily="18" charset="2"/>
              </a:rPr>
              <a:t>	Megjegyzés: a 3 szám sorrendjét ezek szerint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implicite</a:t>
            </a:r>
            <a:r>
              <a:rPr lang="hu-HU" sz="2600" dirty="0">
                <a:sym typeface="Symbol" pitchFamily="18" charset="2"/>
              </a:rPr>
              <a:t> rögzítettük – z az átfogó hossza!</a:t>
            </a:r>
            <a:endParaRPr lang="en-US" sz="26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3A780F1-AD5D-4C31-90FB-8E9DA68F83AC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5508104" y="2348880"/>
            <a:ext cx="3096344" cy="576064"/>
          </a:xfrm>
          <a:prstGeom prst="wedgeRoundRectCallout">
            <a:avLst>
              <a:gd name="adj1" fmla="val -106107"/>
              <a:gd name="adj2" fmla="val 9001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R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=Valós</a:t>
            </a:r>
            <a:r>
              <a:rPr kumimoji="0" lang="hu-H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számo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halmaz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012160" y="3068960"/>
            <a:ext cx="3096344" cy="576064"/>
          </a:xfrm>
          <a:prstGeom prst="wedgeRoundRectCallout">
            <a:avLst>
              <a:gd name="adj1" fmla="val -118002"/>
              <a:gd name="adj2" fmla="val 6135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=Logikai értékek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halmaz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/48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Feladat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i="1" dirty="0"/>
              <a:t>	3 szám lehet-e egy derékszögű háromszög 3 oldala?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="1" baseline="-25000" dirty="0">
                <a:solidFill>
                  <a:srgbClr val="FF0000"/>
                </a:solidFill>
              </a:rPr>
              <a:t>2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/>
              <a:t>Bemenet</a:t>
            </a:r>
            <a:r>
              <a:rPr lang="hu-HU" dirty="0"/>
              <a:t>: x,y,z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endParaRPr lang="hu-HU" sz="3600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Kimenet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El</a:t>
            </a:r>
            <a:r>
              <a:rPr lang="hu-HU" b="1" dirty="0">
                <a:sym typeface="Symbol" pitchFamily="18" charset="2"/>
              </a:rPr>
              <a:t>ő</a:t>
            </a:r>
            <a:r>
              <a:rPr lang="hu-HU" b="1" dirty="0">
                <a:cs typeface="Arial" charset="0"/>
                <a:sym typeface="Symbol" pitchFamily="18" charset="2"/>
              </a:rPr>
              <a:t>feltétel</a:t>
            </a:r>
            <a:r>
              <a:rPr lang="hu-HU" dirty="0">
                <a:cs typeface="Arial" charset="0"/>
                <a:sym typeface="Symbol" pitchFamily="18" charset="2"/>
              </a:rPr>
              <a:t>: 0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&lt;</a:t>
            </a:r>
            <a:r>
              <a:rPr lang="hu-HU" dirty="0">
                <a:cs typeface="Arial" charset="0"/>
                <a:sym typeface="Symbol" pitchFamily="18" charset="2"/>
              </a:rPr>
              <a:t>x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≤</a:t>
            </a:r>
            <a:r>
              <a:rPr lang="hu-HU" dirty="0">
                <a:cs typeface="Arial" charset="0"/>
                <a:sym typeface="Symbol" pitchFamily="18" charset="2"/>
              </a:rPr>
              <a:t>y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≤</a:t>
            </a:r>
            <a:r>
              <a:rPr lang="hu-HU" dirty="0">
                <a:cs typeface="Arial" charset="0"/>
                <a:sym typeface="Symbol" pitchFamily="18" charset="2"/>
              </a:rPr>
              <a:t>z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Utófeltétel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=</a:t>
            </a:r>
            <a:r>
              <a:rPr lang="hu-HU" dirty="0">
                <a:cs typeface="Arial" charset="0"/>
                <a:sym typeface="Symbol" pitchFamily="18" charset="2"/>
              </a:rPr>
              <a:t>(</a:t>
            </a:r>
            <a:r>
              <a:rPr lang="hu-HU" dirty="0">
                <a:sym typeface="Symbol" pitchFamily="18" charset="2"/>
              </a:rPr>
              <a:t>x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+y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dirty="0">
                <a:sym typeface="Symbol" pitchFamily="18" charset="2"/>
              </a:rPr>
              <a:t>z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hu-HU" sz="2600" dirty="0">
                <a:sym typeface="Symbol" pitchFamily="18" charset="2"/>
              </a:rPr>
              <a:t>	Megjegyzés: a 3 szám sorrendjét ezek szerint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explicite</a:t>
            </a:r>
            <a:r>
              <a:rPr lang="hu-HU" sz="2600" dirty="0">
                <a:sym typeface="Symbol" pitchFamily="18" charset="2"/>
              </a:rPr>
              <a:t> rögzítettük – z az átfogó hossza!</a:t>
            </a:r>
            <a:endParaRPr lang="en-US" sz="26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8BCF212-3650-4583-B488-E525B417B927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9142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 = függvény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sz="2800" b="1" dirty="0"/>
              <a:t>Bemenet</a:t>
            </a:r>
            <a:r>
              <a:rPr lang="hu-HU" sz="2800" dirty="0"/>
              <a:t>: x,y,z</a:t>
            </a:r>
            <a:r>
              <a:rPr lang="hu-HU" sz="2800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br>
              <a:rPr lang="hu-HU" sz="28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a függvény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értelmezési tartománya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: 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/>
              </a:rPr>
              <a:t></a:t>
            </a:r>
            <a:r>
              <a:rPr lang="hu-HU" sz="24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/>
              </a:rPr>
              <a:t>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=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300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 (amelynek egyes komponenseire lehet hivatkozni a specifikációban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x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-szel,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y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-nal, </a:t>
            </a:r>
            <a:r>
              <a:rPr lang="hu-HU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z</a:t>
            </a:r>
            <a:r>
              <a:rPr lang="hu-HU" sz="2400" dirty="0" err="1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-vel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)</a:t>
            </a:r>
            <a:endParaRPr lang="hu-HU" sz="2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>
                <a:cs typeface="Arial" charset="0"/>
                <a:sym typeface="Symbol" pitchFamily="18" charset="2"/>
              </a:rPr>
              <a:t>Kimenet</a:t>
            </a:r>
            <a:r>
              <a:rPr lang="hu-HU" sz="2800" dirty="0">
                <a:cs typeface="Arial" charset="0"/>
                <a:sym typeface="Symbol" pitchFamily="18" charset="2"/>
              </a:rPr>
              <a:t>: lehet</a:t>
            </a:r>
            <a:r>
              <a:rPr lang="hu-HU" sz="2800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b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a függvény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értékkészlete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: 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 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(amelyre hivatkozhatunk a specifikációban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lehet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-tel)</a:t>
            </a:r>
            <a:endParaRPr lang="hu-HU" sz="2400" b="1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>
                <a:cs typeface="Arial" charset="0"/>
                <a:sym typeface="Symbol" pitchFamily="18" charset="2"/>
              </a:rPr>
              <a:t>El</a:t>
            </a:r>
            <a:r>
              <a:rPr lang="hu-HU" sz="2800" b="1" dirty="0">
                <a:sym typeface="Symbol" pitchFamily="18" charset="2"/>
              </a:rPr>
              <a:t>ő</a:t>
            </a:r>
            <a:r>
              <a:rPr lang="hu-HU" sz="2800" b="1" dirty="0">
                <a:cs typeface="Arial" charset="0"/>
                <a:sym typeface="Symbol" pitchFamily="18" charset="2"/>
              </a:rPr>
              <a:t>feltétel</a:t>
            </a:r>
            <a:r>
              <a:rPr lang="hu-HU" sz="2800" dirty="0">
                <a:cs typeface="Arial" charset="0"/>
                <a:sym typeface="Symbol" pitchFamily="18" charset="2"/>
              </a:rPr>
              <a:t>: x</a:t>
            </a:r>
            <a:r>
              <a:rPr lang="hu-HU" sz="28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>
                <a:cs typeface="Arial" charset="0"/>
                <a:sym typeface="Symbol" pitchFamily="18" charset="2"/>
              </a:rPr>
              <a:t>0 </a:t>
            </a:r>
            <a:r>
              <a:rPr lang="hu-HU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sz="2800" dirty="0">
                <a:cs typeface="Arial" charset="0"/>
                <a:sym typeface="Symbol" pitchFamily="18" charset="2"/>
              </a:rPr>
              <a:t> y</a:t>
            </a:r>
            <a:r>
              <a:rPr lang="hu-HU" sz="28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>
                <a:cs typeface="Arial" charset="0"/>
                <a:sym typeface="Symbol" pitchFamily="18" charset="2"/>
              </a:rPr>
              <a:t>0 </a:t>
            </a:r>
            <a:r>
              <a:rPr lang="hu-HU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sz="2800" dirty="0">
                <a:cs typeface="Arial" charset="0"/>
                <a:sym typeface="Symbol" pitchFamily="18" charset="2"/>
              </a:rPr>
              <a:t> z</a:t>
            </a:r>
            <a:r>
              <a:rPr lang="hu-HU" sz="28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>
                <a:cs typeface="Arial" charset="0"/>
                <a:sym typeface="Symbol" pitchFamily="18" charset="2"/>
              </a:rPr>
              <a:t>0</a:t>
            </a:r>
            <a:br>
              <a:rPr lang="hu-HU" dirty="0">
                <a:cs typeface="Arial" charset="0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a függvény értelmezési tartományának (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300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)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szűkítése 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(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-25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+</a:t>
            </a:r>
            <a:r>
              <a:rPr lang="hu-HU" sz="2400" baseline="300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 )</a:t>
            </a:r>
            <a:endParaRPr lang="hu-HU" sz="2400" dirty="0"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>
                <a:cs typeface="Arial" charset="0"/>
                <a:sym typeface="Symbol" pitchFamily="18" charset="2"/>
              </a:rPr>
              <a:t>Utófeltétel</a:t>
            </a:r>
            <a:r>
              <a:rPr lang="hu-HU" sz="2800" dirty="0">
                <a:cs typeface="Arial" charset="0"/>
                <a:sym typeface="Symbol" pitchFamily="18" charset="2"/>
              </a:rPr>
              <a:t>: lehet</a:t>
            </a:r>
            <a:r>
              <a:rPr lang="hu-HU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=</a:t>
            </a:r>
            <a:r>
              <a:rPr lang="hu-HU" sz="2800" dirty="0">
                <a:cs typeface="Arial" charset="0"/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x</a:t>
            </a:r>
            <a:r>
              <a:rPr lang="hu-HU" sz="2800" baseline="30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+y</a:t>
            </a:r>
            <a:r>
              <a:rPr lang="hu-HU" sz="2800" baseline="30000" dirty="0">
                <a:sym typeface="Symbol" pitchFamily="18" charset="2"/>
              </a:rPr>
              <a:t>2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z</a:t>
            </a:r>
            <a:r>
              <a:rPr lang="hu-HU" sz="2800" baseline="30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)</a:t>
            </a:r>
            <a:br>
              <a:rPr lang="hu-HU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mi igaz a végeredményre: a „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kiszámítási szabály</a:t>
            </a:r>
            <a:r>
              <a:rPr lang="hu-HU" sz="2400" dirty="0">
                <a:sym typeface="Symbol" pitchFamily="18" charset="2"/>
              </a:rPr>
              <a:t>”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085DC8A-4270-468A-BBFB-FB801626E644}" type="datetime8">
              <a:rPr lang="hu-HU" smtClean="0"/>
              <a:t>2018. 09. 12. 15:00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 – Papné – Szlávi – Zsakó: Programozás 1. előadás</a:t>
            </a:r>
            <a:endParaRPr lang="en-US" dirty="0"/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6756573" y="1340768"/>
            <a:ext cx="2376264" cy="576064"/>
          </a:xfrm>
          <a:prstGeom prst="wedgeRoundRectCallout">
            <a:avLst>
              <a:gd name="adj1" fmla="val -182195"/>
              <a:gd name="adj2" fmla="val 74579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Független változók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6770340" y="2852936"/>
            <a:ext cx="2376264" cy="576064"/>
          </a:xfrm>
          <a:prstGeom prst="wedgeRoundRectCallout">
            <a:avLst>
              <a:gd name="adj1" fmla="val -188475"/>
              <a:gd name="adj2" fmla="val 10093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Függő változó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2254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Montázs">
  <a:themeElements>
    <a:clrScheme name="2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2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2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4830</TotalTime>
  <Words>3700</Words>
  <Application>Microsoft Office PowerPoint</Application>
  <PresentationFormat>Diavetítés a képernyőre (4:3 oldalarány)</PresentationFormat>
  <Paragraphs>923</Paragraphs>
  <Slides>48</Slides>
  <Notes>48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48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FoglihtenNo01</vt:lpstr>
      <vt:lpstr>Garamond</vt:lpstr>
      <vt:lpstr>Imprint MT Shadow</vt:lpstr>
      <vt:lpstr>Symbol</vt:lpstr>
      <vt:lpstr>Times New Roman</vt:lpstr>
      <vt:lpstr>Wingdings</vt:lpstr>
      <vt:lpstr>2_Montázs</vt:lpstr>
      <vt:lpstr>5_Montázs</vt:lpstr>
      <vt:lpstr>Equation</vt:lpstr>
      <vt:lpstr>Egyenlet</vt:lpstr>
      <vt:lpstr>Programozás 1. előadás</vt:lpstr>
      <vt:lpstr>PowerPoint-bemutató</vt:lpstr>
      <vt:lpstr>A programkészítés folyamata</vt:lpstr>
      <vt:lpstr>A specifikáció fogalma</vt:lpstr>
      <vt:lpstr>A specifikáció fogalma</vt:lpstr>
      <vt:lpstr>Az algoritmus fogalma</vt:lpstr>
      <vt:lpstr>Példa: háromszög (specifikáció)</vt:lpstr>
      <vt:lpstr>Példa: háromszög (specifikáció)</vt:lpstr>
      <vt:lpstr>Példa: háromszög (specifikáció)</vt:lpstr>
      <vt:lpstr>Specifikáció és megvalósítás</vt:lpstr>
      <vt:lpstr>Specifikáció és megvalósítás</vt:lpstr>
      <vt:lpstr>Példa: háromszög (algoritmus)</vt:lpstr>
      <vt:lpstr>Példa: háromszög (algoritmus)</vt:lpstr>
      <vt:lpstr>Példa: másodfokú egyenlet (specifikáció) </vt:lpstr>
      <vt:lpstr>Példa: másodfokú egyenlet (specifikáció)</vt:lpstr>
      <vt:lpstr>Példa: másodfokú egyenlet (specifikáció)</vt:lpstr>
      <vt:lpstr>Példa: másodfokú egyenlet (specifikáció)</vt:lpstr>
      <vt:lpstr>Példa: másodfokú egyenlet (algoritmus)</vt:lpstr>
      <vt:lpstr>Példa: másodfokú egyenlet (algoritmus)</vt:lpstr>
      <vt:lpstr>Algoritmusleíró nyelvek</vt:lpstr>
      <vt:lpstr>Struktogram (és pszeudokód)</vt:lpstr>
      <vt:lpstr>Struktogram (és pszeudokód)</vt:lpstr>
      <vt:lpstr>Adatokkal kapcsolatos fogalmak</vt:lpstr>
      <vt:lpstr>Adatokkal kapcsolatos fogalmak</vt:lpstr>
      <vt:lpstr>Adatokkal kapcsolatos fogalmak</vt:lpstr>
      <vt:lpstr>Az adatjellemzők összefoglalása</vt:lpstr>
      <vt:lpstr>A típus</vt:lpstr>
      <vt:lpstr>Elemi típusok</vt:lpstr>
      <vt:lpstr>Elemi típusok</vt:lpstr>
      <vt:lpstr>Elemi típusok</vt:lpstr>
      <vt:lpstr>Elemi típusok</vt:lpstr>
      <vt:lpstr>Feladatok elágazásra: vércsoport – 1</vt:lpstr>
      <vt:lpstr>Feladatok elágazásra: vércsoport – 1</vt:lpstr>
      <vt:lpstr>Feladatok elágazásra: vércsoport – 1</vt:lpstr>
      <vt:lpstr>Feladatok elágazásra: vércsoport – 2</vt:lpstr>
      <vt:lpstr>Feladatok elágazásra: vércsoport – 2</vt:lpstr>
      <vt:lpstr>Feladatok elágazásra: vércsoport – 2</vt:lpstr>
      <vt:lpstr>Feladatok elágazásra: vércsoport – 2</vt:lpstr>
      <vt:lpstr>Feladatok elágazásra: vércsoport – 2</vt:lpstr>
      <vt:lpstr>Rekordok/Struktúrák</vt:lpstr>
      <vt:lpstr>Rekordok/Struktúrák</vt:lpstr>
      <vt:lpstr>Rekordok/Struktúrák</vt:lpstr>
      <vt:lpstr>Rekordok/Struktúrák</vt:lpstr>
      <vt:lpstr>Rekordok/Struktúrák</vt:lpstr>
      <vt:lpstr>Rekordok/Struktúrák</vt:lpstr>
      <vt:lpstr>Kódolás (C++)</vt:lpstr>
      <vt:lpstr>Kódolás (C++)</vt:lpstr>
      <vt:lpstr>PowerPoint-bemutató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 1.</dc:title>
  <dc:creator>Szlávi, Péter - Zsakó, László</dc:creator>
  <cp:lastModifiedBy>Péter Szlávi</cp:lastModifiedBy>
  <cp:revision>449</cp:revision>
  <dcterms:created xsi:type="dcterms:W3CDTF">2005-10-16T14:08:29Z</dcterms:created>
  <dcterms:modified xsi:type="dcterms:W3CDTF">2018-09-12T13:12:56Z</dcterms:modified>
</cp:coreProperties>
</file>