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3" r:id="rId1"/>
    <p:sldMasterId id="2147483833" r:id="rId2"/>
    <p:sldMasterId id="2147483925" r:id="rId3"/>
  </p:sldMasterIdLst>
  <p:notesMasterIdLst>
    <p:notesMasterId r:id="rId54"/>
  </p:notesMasterIdLst>
  <p:handoutMasterIdLst>
    <p:handoutMasterId r:id="rId55"/>
  </p:handoutMasterIdLst>
  <p:sldIdLst>
    <p:sldId id="370" r:id="rId4"/>
    <p:sldId id="369" r:id="rId5"/>
    <p:sldId id="371" r:id="rId6"/>
    <p:sldId id="372" r:id="rId7"/>
    <p:sldId id="373" r:id="rId8"/>
    <p:sldId id="374" r:id="rId9"/>
    <p:sldId id="379" r:id="rId10"/>
    <p:sldId id="380" r:id="rId11"/>
    <p:sldId id="375" r:id="rId12"/>
    <p:sldId id="377" r:id="rId13"/>
    <p:sldId id="378" r:id="rId14"/>
    <p:sldId id="381" r:id="rId15"/>
    <p:sldId id="383" r:id="rId16"/>
    <p:sldId id="384" r:id="rId17"/>
    <p:sldId id="437" r:id="rId18"/>
    <p:sldId id="425" r:id="rId19"/>
    <p:sldId id="426" r:id="rId20"/>
    <p:sldId id="428" r:id="rId21"/>
    <p:sldId id="429" r:id="rId22"/>
    <p:sldId id="430" r:id="rId23"/>
    <p:sldId id="273" r:id="rId24"/>
    <p:sldId id="271" r:id="rId25"/>
    <p:sldId id="274" r:id="rId26"/>
    <p:sldId id="275" r:id="rId27"/>
    <p:sldId id="432" r:id="rId28"/>
    <p:sldId id="386" r:id="rId29"/>
    <p:sldId id="387" r:id="rId30"/>
    <p:sldId id="388" r:id="rId31"/>
    <p:sldId id="402" r:id="rId32"/>
    <p:sldId id="389" r:id="rId33"/>
    <p:sldId id="390" r:id="rId34"/>
    <p:sldId id="394" r:id="rId35"/>
    <p:sldId id="391" r:id="rId36"/>
    <p:sldId id="392" r:id="rId37"/>
    <p:sldId id="395" r:id="rId38"/>
    <p:sldId id="403" r:id="rId39"/>
    <p:sldId id="422" r:id="rId40"/>
    <p:sldId id="419" r:id="rId41"/>
    <p:sldId id="421" r:id="rId42"/>
    <p:sldId id="404" r:id="rId43"/>
    <p:sldId id="405" r:id="rId44"/>
    <p:sldId id="406" r:id="rId45"/>
    <p:sldId id="407" r:id="rId46"/>
    <p:sldId id="408" r:id="rId47"/>
    <p:sldId id="409" r:id="rId48"/>
    <p:sldId id="423" r:id="rId49"/>
    <p:sldId id="385" r:id="rId50"/>
    <p:sldId id="434" r:id="rId51"/>
    <p:sldId id="435" r:id="rId52"/>
    <p:sldId id="436" r:id="rId53"/>
  </p:sldIdLst>
  <p:sldSz cx="9144000" cy="6858000" type="screen4x3"/>
  <p:notesSz cx="6797675" cy="9926638"/>
  <p:custShowLst>
    <p:custShow name="Kumulatív összegzés" id="0">
      <p:sldLst>
        <p:sld r:id="rId24"/>
        <p:sld r:id="rId25"/>
        <p:sld r:id="rId26"/>
        <p:sld r:id="rId27"/>
      </p:sldLst>
    </p:custShow>
  </p:custShowLst>
  <p:defaultTextStyle>
    <a:defPPr>
      <a:defRPr lang="hu-HU"/>
    </a:defPPr>
    <a:lvl1pPr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FFEAD5"/>
    <a:srgbClr val="0000FF"/>
    <a:srgbClr val="663300"/>
    <a:srgbClr val="FF3300"/>
    <a:srgbClr val="006600"/>
    <a:srgbClr val="002060"/>
    <a:srgbClr val="008000"/>
    <a:srgbClr val="969696"/>
    <a:srgbClr val="FFE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2" autoAdjust="0"/>
    <p:restoredTop sz="83990" autoAdjust="0"/>
  </p:normalViewPr>
  <p:slideViewPr>
    <p:cSldViewPr showGuides="1">
      <p:cViewPr varScale="1">
        <p:scale>
          <a:sx n="90" d="100"/>
          <a:sy n="90" d="100"/>
        </p:scale>
        <p:origin x="58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>
        <p:scale>
          <a:sx n="50" d="100"/>
          <a:sy n="50" d="100"/>
        </p:scale>
        <p:origin x="-1488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theme" Target="theme/theme1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viewProps" Target="view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559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r>
              <a:rPr lang="hu-HU"/>
              <a:t>Programozási alapismeretek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r>
              <a:rPr lang="hu-HU"/>
              <a:t>2012/2013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39036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alapismeretek 10. előadás</a:t>
            </a:r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fld id="{A22FC894-977A-402A-A9BE-38F81F1D4C5E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62674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398838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 b="1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hu-HU"/>
              <a:t>Programozási alapismeretek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827588" y="0"/>
            <a:ext cx="19685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 b="1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hu-HU"/>
              <a:t>2012/2013</a:t>
            </a:r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55650" y="425450"/>
            <a:ext cx="5357813" cy="4286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5963" y="4770438"/>
            <a:ext cx="5438775" cy="462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 dirty="0"/>
              <a:t>Mintaszöveg szerkesztése</a:t>
            </a:r>
          </a:p>
          <a:p>
            <a:pPr lvl="1"/>
            <a:r>
              <a:rPr lang="hu-HU" noProof="0" dirty="0"/>
              <a:t>Második szint</a:t>
            </a:r>
          </a:p>
          <a:p>
            <a:pPr lvl="2"/>
            <a:r>
              <a:rPr lang="hu-HU" noProof="0" dirty="0"/>
              <a:t>Harmadik szint</a:t>
            </a:r>
          </a:p>
          <a:p>
            <a:pPr lvl="3"/>
            <a:r>
              <a:rPr lang="hu-HU" noProof="0" dirty="0"/>
              <a:t>Negyedik szint</a:t>
            </a:r>
          </a:p>
          <a:p>
            <a:pPr lvl="4"/>
            <a:r>
              <a:rPr lang="hu-HU" noProof="0" dirty="0"/>
              <a:t>Ötödik szint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39288"/>
            <a:ext cx="46228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 b="1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alapismeretek 10. előadás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827588" y="9536113"/>
            <a:ext cx="1968500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 b="1">
                <a:latin typeface="Garamond" pitchFamily="18" charset="0"/>
              </a:defRPr>
            </a:lvl1pPr>
          </a:lstStyle>
          <a:p>
            <a:pPr>
              <a:defRPr/>
            </a:pPr>
            <a:fld id="{A6B0509B-C0C8-40A1-92E0-0C3CDC4E11C3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9100211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532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532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40E32AA-6EDD-42D2-8576-66E2D677F593}" type="slidenum">
              <a:rPr lang="hu-HU" sz="1200" smtClean="0"/>
              <a:pPr/>
              <a:t>1</a:t>
            </a:fld>
            <a:endParaRPr lang="hu-HU" sz="1200"/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293939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12A8AB0-2B30-47CD-A832-3F07D4929146}" type="slidenum">
              <a:rPr lang="hu-HU" sz="1200" smtClean="0"/>
              <a:pPr/>
              <a:t>10</a:t>
            </a:fld>
            <a:endParaRPr lang="hu-HU" sz="1200"/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57715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12A8AB0-2B30-47CD-A832-3F07D4929146}" type="slidenum">
              <a:rPr lang="hu-HU" sz="1200" smtClean="0"/>
              <a:pPr/>
              <a:t>11</a:t>
            </a:fld>
            <a:endParaRPr lang="hu-HU" sz="1200"/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57715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12A8AB0-2B30-47CD-A832-3F07D4929146}" type="slidenum">
              <a:rPr lang="hu-HU" sz="1200" smtClean="0"/>
              <a:pPr/>
              <a:t>12</a:t>
            </a:fld>
            <a:endParaRPr lang="hu-HU" sz="1200"/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57715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12A8AB0-2B30-47CD-A832-3F07D4929146}" type="slidenum">
              <a:rPr lang="hu-HU" sz="1200" smtClean="0"/>
              <a:pPr/>
              <a:t>13</a:t>
            </a:fld>
            <a:endParaRPr lang="hu-HU" sz="1200"/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/>
              <a:t>A c++ „</a:t>
            </a:r>
            <a:r>
              <a:rPr lang="hu-HU" b="1" i="0" dirty="0" err="1"/>
              <a:t>inline</a:t>
            </a:r>
            <a:r>
              <a:rPr lang="hu-HU" dirty="0"/>
              <a:t>” kulcs-szóval bevezetett függvények hívásánál nem egy tényleges függvényhívást kódol, hanem beilleszti a függvény törzsét.</a:t>
            </a:r>
          </a:p>
          <a:p>
            <a:r>
              <a:rPr lang="hu-HU" dirty="0"/>
              <a:t>Pl.:</a:t>
            </a:r>
          </a:p>
          <a:p>
            <a:r>
              <a:rPr lang="hu-HU" sz="1200" kern="1200" dirty="0" err="1">
                <a:solidFill>
                  <a:schemeClr val="tx1"/>
                </a:solidFill>
                <a:effectLst/>
                <a:latin typeface="Garamond" pitchFamily="18" charset="0"/>
                <a:ea typeface="+mn-ea"/>
                <a:cs typeface="+mn-cs"/>
              </a:rPr>
              <a:t>inline</a:t>
            </a:r>
            <a:r>
              <a:rPr lang="hu-HU" dirty="0">
                <a:effectLst/>
              </a:rPr>
              <a:t> 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Garamond" pitchFamily="18" charset="0"/>
                <a:ea typeface="+mn-ea"/>
                <a:cs typeface="+mn-cs"/>
              </a:rPr>
              <a:t>int</a:t>
            </a:r>
            <a:r>
              <a:rPr lang="hu-HU" dirty="0">
                <a:effectLst/>
              </a:rPr>
              <a:t> 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Garamond" pitchFamily="18" charset="0"/>
                <a:ea typeface="+mn-ea"/>
                <a:cs typeface="+mn-cs"/>
              </a:rPr>
              <a:t>Max(int</a:t>
            </a:r>
            <a:r>
              <a:rPr lang="hu-HU" dirty="0">
                <a:effectLst/>
              </a:rPr>
              <a:t> x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Garamond" pitchFamily="18" charset="0"/>
                <a:ea typeface="+mn-ea"/>
                <a:cs typeface="+mn-cs"/>
              </a:rPr>
              <a:t>,</a:t>
            </a:r>
            <a:r>
              <a:rPr lang="hu-HU" dirty="0">
                <a:effectLst/>
              </a:rPr>
              <a:t> 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Garamond" pitchFamily="18" charset="0"/>
                <a:ea typeface="+mn-ea"/>
                <a:cs typeface="+mn-cs"/>
              </a:rPr>
              <a:t>int</a:t>
            </a:r>
            <a:r>
              <a:rPr lang="hu-HU" dirty="0">
                <a:effectLst/>
              </a:rPr>
              <a:t> y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Garamond" pitchFamily="18" charset="0"/>
                <a:ea typeface="+mn-ea"/>
                <a:cs typeface="+mn-cs"/>
              </a:rPr>
              <a:t>)</a:t>
            </a:r>
            <a:r>
              <a:rPr lang="hu-HU" dirty="0">
                <a:effectLst/>
              </a:rPr>
              <a:t> </a:t>
            </a:r>
          </a:p>
          <a:p>
            <a:r>
              <a:rPr lang="hu-HU" sz="1200" kern="1200" dirty="0">
                <a:solidFill>
                  <a:schemeClr val="tx1"/>
                </a:solidFill>
                <a:effectLst/>
                <a:latin typeface="Garamond" pitchFamily="18" charset="0"/>
                <a:ea typeface="+mn-ea"/>
                <a:cs typeface="+mn-cs"/>
              </a:rPr>
              <a:t>{</a:t>
            </a:r>
          </a:p>
          <a:p>
            <a:r>
              <a:rPr lang="hu-HU" dirty="0">
                <a:effectLst/>
              </a:rPr>
              <a:t>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Garamond" pitchFamily="18" charset="0"/>
                <a:ea typeface="+mn-ea"/>
                <a:cs typeface="+mn-cs"/>
              </a:rPr>
              <a:t>return</a:t>
            </a:r>
            <a:r>
              <a:rPr lang="hu-HU" dirty="0">
                <a:effectLst/>
              </a:rPr>
              <a:t> 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Garamond" pitchFamily="18" charset="0"/>
                <a:ea typeface="+mn-ea"/>
                <a:cs typeface="+mn-cs"/>
              </a:rPr>
              <a:t>(</a:t>
            </a:r>
            <a:r>
              <a:rPr lang="hu-HU" dirty="0">
                <a:effectLst/>
              </a:rPr>
              <a:t>x 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Garamond" pitchFamily="18" charset="0"/>
                <a:ea typeface="+mn-ea"/>
                <a:cs typeface="+mn-cs"/>
              </a:rPr>
              <a:t>&gt;</a:t>
            </a:r>
            <a:r>
              <a:rPr lang="hu-HU" dirty="0">
                <a:effectLst/>
              </a:rPr>
              <a:t> y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Garamond" pitchFamily="18" charset="0"/>
                <a:ea typeface="+mn-ea"/>
                <a:cs typeface="+mn-cs"/>
              </a:rPr>
              <a:t>)?</a:t>
            </a:r>
            <a:r>
              <a:rPr lang="hu-HU" dirty="0">
                <a:effectLst/>
              </a:rPr>
              <a:t> x 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Garamond" pitchFamily="18" charset="0"/>
                <a:ea typeface="+mn-ea"/>
                <a:cs typeface="+mn-cs"/>
              </a:rPr>
              <a:t>:</a:t>
            </a:r>
            <a:r>
              <a:rPr lang="hu-HU" dirty="0">
                <a:effectLst/>
              </a:rPr>
              <a:t> y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Garamond" pitchFamily="18" charset="0"/>
                <a:ea typeface="+mn-ea"/>
                <a:cs typeface="+mn-cs"/>
              </a:rPr>
              <a:t>;</a:t>
            </a:r>
            <a:r>
              <a:rPr lang="hu-HU" dirty="0">
                <a:effectLst/>
              </a:rPr>
              <a:t> </a:t>
            </a:r>
          </a:p>
          <a:p>
            <a:r>
              <a:rPr lang="hu-HU" sz="1200" kern="1200" dirty="0">
                <a:solidFill>
                  <a:schemeClr val="tx1"/>
                </a:solidFill>
                <a:effectLst/>
                <a:latin typeface="Garamond" pitchFamily="18" charset="0"/>
                <a:ea typeface="+mn-ea"/>
                <a:cs typeface="+mn-cs"/>
              </a:rPr>
              <a:t>}</a:t>
            </a:r>
          </a:p>
          <a:p>
            <a:r>
              <a:rPr lang="hu-HU" sz="1200" kern="1200" dirty="0">
                <a:solidFill>
                  <a:schemeClr val="tx1"/>
                </a:solidFill>
                <a:effectLst/>
                <a:latin typeface="Garamond" pitchFamily="18" charset="0"/>
                <a:ea typeface="+mn-ea"/>
                <a:cs typeface="+mn-cs"/>
              </a:rPr>
              <a:t>int</a:t>
            </a:r>
            <a:r>
              <a:rPr lang="hu-HU" dirty="0">
                <a:effectLst/>
              </a:rPr>
              <a:t> main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Garamond" pitchFamily="18" charset="0"/>
                <a:ea typeface="+mn-ea"/>
                <a:cs typeface="+mn-cs"/>
              </a:rPr>
              <a:t>()</a:t>
            </a:r>
            <a:r>
              <a:rPr lang="hu-HU" dirty="0">
                <a:effectLst/>
              </a:rPr>
              <a:t> </a:t>
            </a:r>
          </a:p>
          <a:p>
            <a:r>
              <a:rPr lang="hu-HU" sz="1200" kern="1200" dirty="0">
                <a:solidFill>
                  <a:schemeClr val="tx1"/>
                </a:solidFill>
                <a:effectLst/>
                <a:latin typeface="Garamond" pitchFamily="18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dirty="0">
                <a:effectLst/>
              </a:rPr>
              <a:t> </a:t>
            </a:r>
            <a:r>
              <a:rPr lang="hu-HU" dirty="0" err="1">
                <a:effectLst/>
              </a:rPr>
              <a:t>cout</a:t>
            </a:r>
            <a:r>
              <a:rPr lang="hu-HU" dirty="0">
                <a:effectLst/>
              </a:rPr>
              <a:t> 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Garamond" pitchFamily="18" charset="0"/>
                <a:ea typeface="+mn-ea"/>
                <a:cs typeface="+mn-cs"/>
              </a:rPr>
              <a:t>&lt;&lt;</a:t>
            </a:r>
            <a:r>
              <a:rPr lang="hu-HU" dirty="0">
                <a:effectLst/>
              </a:rPr>
              <a:t> 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Garamond" pitchFamily="18" charset="0"/>
                <a:ea typeface="+mn-ea"/>
                <a:cs typeface="+mn-cs"/>
              </a:rPr>
              <a:t>"Max (20,10): "</a:t>
            </a:r>
            <a:r>
              <a:rPr lang="hu-HU" dirty="0">
                <a:effectLst/>
              </a:rPr>
              <a:t> 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Garamond" pitchFamily="18" charset="0"/>
                <a:ea typeface="+mn-ea"/>
                <a:cs typeface="+mn-cs"/>
              </a:rPr>
              <a:t>&lt;&lt;</a:t>
            </a:r>
            <a:r>
              <a:rPr lang="hu-HU" dirty="0">
                <a:effectLst/>
              </a:rPr>
              <a:t> 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Garamond" pitchFamily="18" charset="0"/>
                <a:ea typeface="+mn-ea"/>
                <a:cs typeface="+mn-cs"/>
              </a:rPr>
              <a:t>Max(20,10)</a:t>
            </a:r>
            <a:r>
              <a:rPr lang="hu-HU" dirty="0">
                <a:effectLst/>
              </a:rPr>
              <a:t> 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Garamond" pitchFamily="18" charset="0"/>
                <a:ea typeface="+mn-ea"/>
                <a:cs typeface="+mn-cs"/>
              </a:rPr>
              <a:t>&lt;&lt;</a:t>
            </a:r>
            <a:r>
              <a:rPr lang="hu-HU" dirty="0">
                <a:effectLst/>
              </a:rPr>
              <a:t> </a:t>
            </a:r>
            <a:r>
              <a:rPr lang="hu-HU" dirty="0" err="1">
                <a:effectLst/>
              </a:rPr>
              <a:t>endl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Garamond" pitchFamily="18" charset="0"/>
                <a:ea typeface="+mn-ea"/>
                <a:cs typeface="+mn-cs"/>
              </a:rPr>
              <a:t>;</a:t>
            </a:r>
            <a:r>
              <a:rPr lang="hu-HU" dirty="0">
                <a:effectLst/>
              </a:rPr>
              <a:t> </a:t>
            </a:r>
          </a:p>
          <a:p>
            <a:r>
              <a:rPr lang="hu-HU" dirty="0">
                <a:effectLst/>
              </a:rPr>
              <a:t>//a fenti sor valójában így néz ki: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dirty="0">
                <a:effectLst/>
              </a:rPr>
              <a:t> </a:t>
            </a:r>
            <a:r>
              <a:rPr lang="hu-HU" dirty="0" err="1">
                <a:effectLst/>
              </a:rPr>
              <a:t>cout</a:t>
            </a:r>
            <a:r>
              <a:rPr lang="hu-HU" dirty="0">
                <a:effectLst/>
              </a:rPr>
              <a:t> 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Garamond" pitchFamily="18" charset="0"/>
                <a:ea typeface="+mn-ea"/>
                <a:cs typeface="+mn-cs"/>
              </a:rPr>
              <a:t>&lt;&lt;</a:t>
            </a:r>
            <a:r>
              <a:rPr lang="hu-HU" dirty="0">
                <a:effectLst/>
              </a:rPr>
              <a:t> 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Garamond" pitchFamily="18" charset="0"/>
                <a:ea typeface="+mn-ea"/>
                <a:cs typeface="+mn-cs"/>
              </a:rPr>
              <a:t>"Max (20,10): "</a:t>
            </a:r>
            <a:r>
              <a:rPr lang="hu-HU" dirty="0">
                <a:effectLst/>
              </a:rPr>
              <a:t> 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Garamond" pitchFamily="18" charset="0"/>
                <a:ea typeface="+mn-ea"/>
                <a:cs typeface="+mn-cs"/>
              </a:rPr>
              <a:t>&lt;&lt;</a:t>
            </a:r>
            <a:r>
              <a:rPr lang="hu-HU" dirty="0">
                <a:effectLst/>
              </a:rPr>
              <a:t> 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Garamond" pitchFamily="18" charset="0"/>
                <a:ea typeface="+mn-ea"/>
                <a:cs typeface="+mn-cs"/>
              </a:rPr>
              <a:t>(</a:t>
            </a:r>
            <a:r>
              <a:rPr lang="hu-HU" dirty="0">
                <a:effectLst/>
              </a:rPr>
              <a:t>20 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Garamond" pitchFamily="18" charset="0"/>
                <a:ea typeface="+mn-ea"/>
                <a:cs typeface="+mn-cs"/>
              </a:rPr>
              <a:t>&gt;</a:t>
            </a:r>
            <a:r>
              <a:rPr lang="hu-HU" dirty="0">
                <a:effectLst/>
              </a:rPr>
              <a:t> 10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Garamond" pitchFamily="18" charset="0"/>
                <a:ea typeface="+mn-ea"/>
                <a:cs typeface="+mn-cs"/>
              </a:rPr>
              <a:t>)?</a:t>
            </a:r>
            <a:r>
              <a:rPr lang="hu-HU" dirty="0">
                <a:effectLst/>
              </a:rPr>
              <a:t> 20 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Garamond" pitchFamily="18" charset="0"/>
                <a:ea typeface="+mn-ea"/>
                <a:cs typeface="+mn-cs"/>
              </a:rPr>
              <a:t>:</a:t>
            </a:r>
            <a:r>
              <a:rPr lang="hu-HU" dirty="0">
                <a:effectLst/>
              </a:rPr>
              <a:t> 10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Garamond" pitchFamily="18" charset="0"/>
                <a:ea typeface="+mn-ea"/>
                <a:cs typeface="+mn-cs"/>
              </a:rPr>
              <a:t>;</a:t>
            </a:r>
            <a:r>
              <a:rPr lang="hu-HU" dirty="0">
                <a:effectLst/>
              </a:rPr>
              <a:t>  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Garamond" pitchFamily="18" charset="0"/>
                <a:ea typeface="+mn-ea"/>
                <a:cs typeface="+mn-cs"/>
              </a:rPr>
              <a:t>&lt;&lt;</a:t>
            </a:r>
            <a:r>
              <a:rPr lang="hu-HU" dirty="0">
                <a:effectLst/>
              </a:rPr>
              <a:t> </a:t>
            </a:r>
            <a:r>
              <a:rPr lang="hu-HU" dirty="0" err="1">
                <a:effectLst/>
              </a:rPr>
              <a:t>endl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Garamond" pitchFamily="18" charset="0"/>
                <a:ea typeface="+mn-ea"/>
                <a:cs typeface="+mn-cs"/>
              </a:rPr>
              <a:t>;</a:t>
            </a:r>
            <a:r>
              <a:rPr lang="hu-HU" dirty="0">
                <a:effectLst/>
              </a:rPr>
              <a:t> </a:t>
            </a:r>
          </a:p>
          <a:p>
            <a:endParaRPr lang="hu-HU" dirty="0">
              <a:effectLst/>
            </a:endParaRPr>
          </a:p>
          <a:p>
            <a:r>
              <a:rPr lang="hu-HU" sz="1200" kern="1200" dirty="0" err="1">
                <a:solidFill>
                  <a:schemeClr val="tx1"/>
                </a:solidFill>
                <a:effectLst/>
                <a:latin typeface="Garamond" pitchFamily="18" charset="0"/>
                <a:ea typeface="+mn-ea"/>
                <a:cs typeface="+mn-cs"/>
              </a:rPr>
              <a:t>return</a:t>
            </a:r>
            <a:r>
              <a:rPr lang="hu-HU" dirty="0">
                <a:effectLst/>
              </a:rPr>
              <a:t> 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Garamond" pitchFamily="18" charset="0"/>
                <a:ea typeface="+mn-ea"/>
                <a:cs typeface="+mn-cs"/>
              </a:rPr>
              <a:t>0;</a:t>
            </a:r>
            <a:r>
              <a:rPr lang="hu-HU" dirty="0">
                <a:effectLst/>
              </a:rPr>
              <a:t> </a:t>
            </a:r>
          </a:p>
          <a:p>
            <a:r>
              <a:rPr lang="hu-HU" sz="1200" kern="1200" dirty="0">
                <a:solidFill>
                  <a:schemeClr val="tx1"/>
                </a:solidFill>
                <a:effectLst/>
                <a:latin typeface="Garamond" pitchFamily="18" charset="0"/>
                <a:ea typeface="+mn-ea"/>
                <a:cs typeface="+mn-cs"/>
              </a:rPr>
              <a:t>}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577157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12A8AB0-2B30-47CD-A832-3F07D4929146}" type="slidenum">
              <a:rPr lang="hu-HU" sz="1200" smtClean="0"/>
              <a:pPr/>
              <a:t>14</a:t>
            </a:fld>
            <a:endParaRPr lang="hu-HU" sz="1200"/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577157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12A8AB0-2B30-47CD-A832-3F07D4929146}" type="slidenum">
              <a:rPr lang="hu-HU" sz="1200" smtClean="0"/>
              <a:pPr/>
              <a:t>15</a:t>
            </a:fld>
            <a:endParaRPr lang="hu-HU" sz="1200"/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11448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iakép hely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2150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21508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u-HU" altLang="hu-HU"/>
              <a:t>INFOÉRA 2006</a:t>
            </a:r>
          </a:p>
        </p:txBody>
      </p:sp>
      <p:sp>
        <p:nvSpPr>
          <p:cNvPr id="21509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hu-HU" altLang="hu-HU"/>
              <a:t>2006.11.18</a:t>
            </a:r>
          </a:p>
        </p:txBody>
      </p:sp>
      <p:sp>
        <p:nvSpPr>
          <p:cNvPr id="21510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D7ADACC-F578-4EBB-BD83-7D4E6E1473D8}" type="slidenum">
              <a:rPr lang="hu-HU" altLang="hu-HU"/>
              <a:pPr algn="r" eaLnBrk="1" hangingPunct="1">
                <a:spcBef>
                  <a:spcPct val="0"/>
                </a:spcBef>
              </a:pPr>
              <a:t>16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0374991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iakép hely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2355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23556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u-HU" altLang="hu-HU"/>
              <a:t>INFOÉRA 2006</a:t>
            </a:r>
          </a:p>
        </p:txBody>
      </p:sp>
      <p:sp>
        <p:nvSpPr>
          <p:cNvPr id="23557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hu-HU" altLang="hu-HU"/>
              <a:t>2006.11.18</a:t>
            </a:r>
          </a:p>
        </p:txBody>
      </p:sp>
      <p:sp>
        <p:nvSpPr>
          <p:cNvPr id="23558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DAEA53F-6A1C-4F8A-9AB0-352F5A289450}" type="slidenum">
              <a:rPr lang="hu-HU" altLang="hu-HU"/>
              <a:pPr algn="r" eaLnBrk="1" hangingPunct="1">
                <a:spcBef>
                  <a:spcPct val="0"/>
                </a:spcBef>
              </a:pPr>
              <a:t>17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4010307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iakép hely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2765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27652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u-HU" altLang="hu-HU"/>
              <a:t>INFOÉRA 2006</a:t>
            </a:r>
          </a:p>
        </p:txBody>
      </p:sp>
      <p:sp>
        <p:nvSpPr>
          <p:cNvPr id="27653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hu-HU" altLang="hu-HU"/>
              <a:t>2006.11.18</a:t>
            </a:r>
          </a:p>
        </p:txBody>
      </p:sp>
      <p:sp>
        <p:nvSpPr>
          <p:cNvPr id="27654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5E138C1-77A7-4137-A19F-560147D1AA6E}" type="slidenum">
              <a:rPr lang="hu-HU" altLang="hu-HU"/>
              <a:pPr algn="r" eaLnBrk="1" hangingPunct="1">
                <a:spcBef>
                  <a:spcPct val="0"/>
                </a:spcBef>
              </a:pPr>
              <a:t>18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340776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iakép hely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2969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ts val="2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hu-HU" altLang="hu-HU" sz="1200" dirty="0" err="1"/>
              <a:t>for</a:t>
            </a:r>
            <a:r>
              <a:rPr lang="hu-HU" altLang="hu-HU" sz="1200" dirty="0"/>
              <a:t>(int v=1, v&lt;=M; v++) {</a:t>
            </a:r>
            <a:br>
              <a:rPr lang="hu-HU" altLang="hu-HU" sz="1200" dirty="0"/>
            </a:br>
            <a:r>
              <a:rPr lang="hu-HU" altLang="hu-HU" sz="1200" dirty="0"/>
              <a:t>   x=0;</a:t>
            </a:r>
            <a:br>
              <a:rPr lang="hu-HU" altLang="hu-HU" sz="1200" dirty="0"/>
            </a:br>
            <a:r>
              <a:rPr lang="hu-HU" altLang="hu-HU" sz="1200" dirty="0"/>
              <a:t>   </a:t>
            </a:r>
            <a:r>
              <a:rPr lang="hu-HU" altLang="hu-HU" sz="1200" dirty="0" err="1"/>
              <a:t>for</a:t>
            </a:r>
            <a:r>
              <a:rPr lang="hu-HU" altLang="hu-HU" sz="1200" dirty="0"/>
              <a:t>(int u=1; u&lt;=N; u++) {</a:t>
            </a:r>
            <a:br>
              <a:rPr lang="hu-HU" altLang="hu-HU" sz="1200" dirty="0"/>
            </a:br>
            <a:r>
              <a:rPr lang="hu-HU" altLang="hu-HU" sz="1200" dirty="0"/>
              <a:t>       x=</a:t>
            </a:r>
            <a:r>
              <a:rPr lang="hu-HU" altLang="hu-HU" sz="1200" dirty="0" err="1"/>
              <a:t>x+T</a:t>
            </a:r>
            <a:r>
              <a:rPr lang="hu-HU" altLang="hu-HU" sz="1200" dirty="0"/>
              <a:t>[u][v]; E[u][v]=E[u][v-1]+x</a:t>
            </a:r>
          </a:p>
          <a:p>
            <a:pPr>
              <a:lnSpc>
                <a:spcPts val="2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hu-HU" altLang="hu-HU" sz="1200" dirty="0"/>
              <a:t>   }</a:t>
            </a:r>
          </a:p>
          <a:p>
            <a:pPr>
              <a:lnSpc>
                <a:spcPts val="2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hu-HU" altLang="hu-HU" sz="1200" dirty="0"/>
              <a:t>}</a:t>
            </a:r>
          </a:p>
          <a:p>
            <a:endParaRPr lang="hu-HU" altLang="hu-HU" dirty="0">
              <a:latin typeface="Arial" panose="020B0604020202020204" pitchFamily="34" charset="0"/>
            </a:endParaRPr>
          </a:p>
        </p:txBody>
      </p:sp>
      <p:sp>
        <p:nvSpPr>
          <p:cNvPr id="29700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u-HU" altLang="hu-HU"/>
              <a:t>INFOÉRA 2006</a:t>
            </a:r>
          </a:p>
        </p:txBody>
      </p:sp>
      <p:sp>
        <p:nvSpPr>
          <p:cNvPr id="29701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hu-HU" altLang="hu-HU"/>
              <a:t>2006.11.18</a:t>
            </a:r>
          </a:p>
        </p:txBody>
      </p:sp>
      <p:sp>
        <p:nvSpPr>
          <p:cNvPr id="29702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2F8FE11-AC1C-4149-BFA5-CA1F344722DF}" type="slidenum">
              <a:rPr lang="hu-HU" altLang="hu-HU"/>
              <a:pPr algn="r" eaLnBrk="1" hangingPunct="1">
                <a:spcBef>
                  <a:spcPct val="0"/>
                </a:spcBef>
              </a:pPr>
              <a:t>19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243853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12A8AB0-2B30-47CD-A832-3F07D4929146}" type="slidenum">
              <a:rPr lang="hu-HU" sz="1200" smtClean="0"/>
              <a:pPr/>
              <a:t>2</a:t>
            </a:fld>
            <a:endParaRPr lang="hu-HU" sz="1200"/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 err="1"/>
              <a:t>Programtranszformációk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577157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iakép hely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3174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31748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u-HU" altLang="hu-HU"/>
              <a:t>INFOÉRA 2006</a:t>
            </a:r>
          </a:p>
        </p:txBody>
      </p:sp>
      <p:sp>
        <p:nvSpPr>
          <p:cNvPr id="31749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hu-HU" altLang="hu-HU"/>
              <a:t>2006.11.18</a:t>
            </a:r>
          </a:p>
        </p:txBody>
      </p:sp>
      <p:sp>
        <p:nvSpPr>
          <p:cNvPr id="31750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AC6D3AD-E903-4FCC-99D9-372204EFD971}" type="slidenum">
              <a:rPr lang="hu-HU" altLang="hu-HU"/>
              <a:pPr algn="r" eaLnBrk="1" hangingPunct="1">
                <a:spcBef>
                  <a:spcPct val="0"/>
                </a:spcBef>
              </a:pPr>
              <a:t>20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4678827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577850" y="425450"/>
            <a:ext cx="5713413" cy="42862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2. ábra</a:t>
            </a:r>
            <a:endParaRPr lang="en-GB" dirty="0"/>
          </a:p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114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98A2D4-F52D-47CA-A442-60E0AC70823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114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33618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2. ábra</a:t>
            </a:r>
            <a:endParaRPr lang="en-GB" dirty="0"/>
          </a:p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114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98A2D4-F52D-47CA-A442-60E0AC70823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114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2600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2. ábra</a:t>
            </a:r>
            <a:endParaRPr lang="en-GB" dirty="0"/>
          </a:p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114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98A2D4-F52D-47CA-A442-60E0AC70823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114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39626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2. ábra</a:t>
            </a:r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114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98A2D4-F52D-47CA-A442-60E0AC70823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114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48898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iakép hely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3584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ts val="2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hu-HU" altLang="hu-HU" sz="1200" dirty="0"/>
              <a:t>int P=1; int Q=1;</a:t>
            </a:r>
          </a:p>
          <a:p>
            <a:pPr>
              <a:lnSpc>
                <a:spcPts val="2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hu-HU" altLang="hu-HU" sz="1200" dirty="0"/>
              <a:t>int R=1; int S=1;</a:t>
            </a:r>
          </a:p>
          <a:p>
            <a:pPr>
              <a:lnSpc>
                <a:spcPts val="2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hu-HU" altLang="hu-HU" sz="1200" dirty="0"/>
              <a:t>int </a:t>
            </a:r>
            <a:r>
              <a:rPr lang="hu-HU" altLang="hu-HU" sz="1200" dirty="0" err="1"/>
              <a:t>Maxert</a:t>
            </a:r>
            <a:r>
              <a:rPr lang="hu-HU" altLang="hu-HU" sz="1200" dirty="0"/>
              <a:t>=T[1][1];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hu-HU" altLang="hu-HU" sz="1200" dirty="0" err="1"/>
              <a:t>for</a:t>
            </a:r>
            <a:r>
              <a:rPr lang="hu-HU" altLang="hu-HU" sz="1200" dirty="0"/>
              <a:t>(int i=1; i&lt;=N; i++) {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hu-HU" altLang="hu-HU" sz="1200" dirty="0"/>
              <a:t> </a:t>
            </a:r>
            <a:r>
              <a:rPr lang="hu-HU" altLang="hu-HU" sz="1200" dirty="0" err="1"/>
              <a:t>for</a:t>
            </a:r>
            <a:r>
              <a:rPr lang="hu-HU" altLang="hu-HU" sz="1200" dirty="0"/>
              <a:t>(int j=1; j&lt;=M; j++) {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hu-HU" altLang="hu-HU" sz="1200" dirty="0"/>
              <a:t>  </a:t>
            </a:r>
            <a:r>
              <a:rPr lang="hu-HU" altLang="hu-HU" sz="1200" dirty="0" err="1"/>
              <a:t>for</a:t>
            </a:r>
            <a:r>
              <a:rPr lang="hu-HU" altLang="hu-HU" sz="1200" dirty="0"/>
              <a:t>(int k=i; k&lt;=N; k++) {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hu-HU" altLang="hu-HU" sz="1200" dirty="0"/>
              <a:t>   </a:t>
            </a:r>
            <a:r>
              <a:rPr lang="hu-HU" altLang="hu-HU" sz="1200" dirty="0" err="1"/>
              <a:t>for</a:t>
            </a:r>
            <a:r>
              <a:rPr lang="hu-HU" altLang="hu-HU" sz="1200" dirty="0"/>
              <a:t>(int l=j; l&lt;=M; l++) {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hu-HU" altLang="hu-HU" sz="1200" dirty="0"/>
              <a:t>    </a:t>
            </a:r>
            <a:r>
              <a:rPr lang="hu-HU" altLang="hu-HU" sz="1200" dirty="0" err="1"/>
              <a:t>if</a:t>
            </a:r>
            <a:r>
              <a:rPr lang="hu-HU" altLang="hu-HU" sz="1200" dirty="0"/>
              <a:t>(</a:t>
            </a:r>
            <a:r>
              <a:rPr lang="hu-HU" altLang="hu-HU" sz="1200" dirty="0">
                <a:sym typeface="Symbol" panose="05050102010706020507" pitchFamily="18" charset="2"/>
              </a:rPr>
              <a:t>E[k][l]-E[i-1][l]-E[k][j-1]+E[i-1][j-1]&gt;</a:t>
            </a:r>
            <a:r>
              <a:rPr lang="hu-HU" altLang="hu-HU" sz="1200" dirty="0" err="1">
                <a:sym typeface="Symbol" panose="05050102010706020507" pitchFamily="18" charset="2"/>
              </a:rPr>
              <a:t>Maxert</a:t>
            </a:r>
            <a:r>
              <a:rPr lang="hu-HU" altLang="hu-HU" sz="1200" dirty="0">
                <a:sym typeface="Symbol" panose="05050102010706020507" pitchFamily="18" charset="2"/>
              </a:rPr>
              <a:t>)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hu-HU" altLang="hu-HU" sz="1200" dirty="0">
                <a:sym typeface="Symbol" panose="05050102010706020507" pitchFamily="18" charset="2"/>
              </a:rPr>
              <a:t>   {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hu-HU" altLang="hu-HU" sz="1200" dirty="0">
                <a:sym typeface="Symbol" panose="05050102010706020507" pitchFamily="18" charset="2"/>
              </a:rPr>
              <a:t>       P=i; Q=j; R=k; S=l;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hu-HU" altLang="hu-HU" sz="1200" dirty="0">
                <a:sym typeface="Symbol" panose="05050102010706020507" pitchFamily="18" charset="2"/>
              </a:rPr>
              <a:t>       </a:t>
            </a:r>
            <a:r>
              <a:rPr lang="hu-HU" altLang="hu-HU" sz="1200" dirty="0" err="1">
                <a:sym typeface="Symbol" panose="05050102010706020507" pitchFamily="18" charset="2"/>
              </a:rPr>
              <a:t>Maxert</a:t>
            </a:r>
            <a:r>
              <a:rPr lang="hu-HU" altLang="hu-HU" sz="1200" dirty="0">
                <a:sym typeface="Symbol" panose="05050102010706020507" pitchFamily="18" charset="2"/>
              </a:rPr>
              <a:t>=E[k][l]-E[i-1][l]-E[k][j-1]+E[i-1][j-1]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hu-HU" altLang="hu-HU" sz="1200" dirty="0">
                <a:sym typeface="Symbol" panose="05050102010706020507" pitchFamily="18" charset="2"/>
              </a:rPr>
              <a:t>    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hu-HU" altLang="hu-HU" sz="1200" dirty="0">
                <a:sym typeface="Symbol" panose="05050102010706020507" pitchFamily="18" charset="2"/>
              </a:rPr>
              <a:t>   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hu-HU" altLang="hu-HU" sz="1200" dirty="0">
                <a:sym typeface="Symbol" panose="05050102010706020507" pitchFamily="18" charset="2"/>
              </a:rPr>
              <a:t>  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hu-HU" altLang="hu-HU" sz="1200" dirty="0">
                <a:sym typeface="Symbol" panose="05050102010706020507" pitchFamily="18" charset="2"/>
              </a:rPr>
              <a:t> 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hu-HU" altLang="hu-HU" sz="1200" dirty="0">
                <a:sym typeface="Symbol" panose="05050102010706020507" pitchFamily="18" charset="2"/>
              </a:rPr>
              <a:t>}</a:t>
            </a:r>
          </a:p>
          <a:p>
            <a:endParaRPr lang="hu-HU" altLang="hu-HU" dirty="0">
              <a:latin typeface="Arial" panose="020B0604020202020204" pitchFamily="34" charset="0"/>
            </a:endParaRPr>
          </a:p>
        </p:txBody>
      </p:sp>
      <p:sp>
        <p:nvSpPr>
          <p:cNvPr id="35844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u-HU" altLang="hu-HU"/>
              <a:t>INFOÉRA 2006</a:t>
            </a:r>
          </a:p>
        </p:txBody>
      </p:sp>
      <p:sp>
        <p:nvSpPr>
          <p:cNvPr id="35845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hu-HU" altLang="hu-HU"/>
              <a:t>2006.11.18</a:t>
            </a:r>
          </a:p>
        </p:txBody>
      </p:sp>
      <p:sp>
        <p:nvSpPr>
          <p:cNvPr id="35846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4C56988-FA55-46FA-9140-FE8FCDB5A1ED}" type="slidenum">
              <a:rPr lang="hu-HU" altLang="hu-HU"/>
              <a:pPr algn="r" eaLnBrk="1" hangingPunct="1">
                <a:spcBef>
                  <a:spcPct val="0"/>
                </a:spcBef>
              </a:pPr>
              <a:t>25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6844883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4505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45060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45061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45062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45063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38B9B80-AB30-42E0-B444-F30C642E257E}" type="slidenum">
              <a:rPr lang="hu-HU" altLang="hu-HU" sz="12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9840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427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54276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54277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54278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54279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A949ED8-B31C-4929-82C2-8E05ED0C4B25}" type="slidenum">
              <a:rPr lang="hu-HU" altLang="hu-HU" sz="12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7941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529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55300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55301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55302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55303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622024FE-ED15-4AE4-A1CF-AD1BA4666556}" type="slidenum">
              <a:rPr lang="hu-HU" altLang="hu-HU" sz="12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2048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632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56324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56325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56326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56327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/>
            <a:fld id="{3ED46E13-C790-46DB-AC82-40C6C8B5470F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29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732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12A8AB0-2B30-47CD-A832-3F07D4929146}" type="slidenum">
              <a:rPr lang="hu-HU" sz="1200" smtClean="0"/>
              <a:pPr/>
              <a:t>3</a:t>
            </a:fld>
            <a:endParaRPr lang="hu-HU" sz="1200"/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 err="1"/>
              <a:t>Programtranszformációk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577157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7475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74756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74757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74758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74759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B95048EF-D976-4206-B53D-AE0F6D93FE81}" type="slidenum">
              <a:rPr lang="hu-HU" altLang="hu-HU" sz="12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3419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7577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75780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75781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75782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75783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36862C1-34AD-4456-8DAE-C7ED5ACAC8EF}" type="slidenum">
              <a:rPr lang="hu-HU" altLang="hu-HU" sz="12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9035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7577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75780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75781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75782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75783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36862C1-34AD-4456-8DAE-C7ED5ACAC8EF}" type="slidenum">
              <a:rPr lang="hu-HU" altLang="hu-HU" sz="12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1644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7680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76804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76805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76806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76807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8E23796-BF30-42C0-AA4C-8D83465AF105}" type="slidenum">
              <a:rPr lang="hu-HU" altLang="hu-HU" sz="12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4876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7782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77828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77829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77830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77831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DA51CD2-1C8E-4CE3-9E5F-541331A98555}" type="slidenum">
              <a:rPr lang="hu-HU" altLang="hu-HU" sz="12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0747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7782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77828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77829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77830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77831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DA51CD2-1C8E-4CE3-9E5F-541331A98555}" type="slidenum">
              <a:rPr lang="hu-HU" altLang="hu-HU" sz="12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1185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6861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68612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68613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68614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68615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/>
            <a:fld id="{B8AC5ACE-7BD8-461B-9510-11AEE344D79A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36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1849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6861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68612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68613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68614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68615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/>
            <a:fld id="{B8AC5ACE-7BD8-461B-9510-11AEE344D79A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37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2139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2560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25604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25605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25606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25607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/>
            <a:fld id="{604A98A6-B6F2-4DEF-B257-4BD1B1F5D3BA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38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1548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2969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29700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29701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29702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29703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/>
            <a:fld id="{91E313EF-0FED-41BF-A81B-70EC71ABAA3C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39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563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12A8AB0-2B30-47CD-A832-3F07D4929146}" type="slidenum">
              <a:rPr lang="hu-HU" sz="1200" smtClean="0"/>
              <a:pPr/>
              <a:t>4</a:t>
            </a:fld>
            <a:endParaRPr lang="hu-HU" sz="1200"/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5771579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7270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72708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72709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72710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72711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/>
            <a:fld id="{E8714DF8-E43C-46A5-920E-44783B48AC64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40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0653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7475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>
                <a:highlight>
                  <a:srgbClr val="FFFF00"/>
                </a:highlight>
                <a:latin typeface="Arial" panose="020B0604020202020204" pitchFamily="34" charset="0"/>
              </a:rPr>
              <a:t>Lefed(0):=</a:t>
            </a:r>
            <a:r>
              <a:rPr lang="hu-HU" altLang="hu-HU" dirty="0">
                <a:highlight>
                  <a:srgbClr val="FFFF00"/>
                </a:highlight>
                <a:latin typeface="Arial" panose="020B0604020202020204" pitchFamily="34" charset="0"/>
              </a:rPr>
              <a:t>1, mert így működik a rekurzió a Lefed(3)-</a:t>
            </a:r>
            <a:r>
              <a:rPr lang="hu-HU" altLang="hu-HU" dirty="0" err="1">
                <a:highlight>
                  <a:srgbClr val="FFFF00"/>
                </a:highlight>
                <a:latin typeface="Arial" panose="020B0604020202020204" pitchFamily="34" charset="0"/>
              </a:rPr>
              <a:t>ra</a:t>
            </a:r>
            <a:r>
              <a:rPr lang="hu-HU" altLang="hu-HU" dirty="0">
                <a:highlight>
                  <a:srgbClr val="FFFF00"/>
                </a:highlight>
                <a:latin typeface="Arial" panose="020B0604020202020204" pitchFamily="34" charset="0"/>
              </a:rPr>
              <a:t>.</a:t>
            </a:r>
          </a:p>
          <a:p>
            <a:r>
              <a:rPr lang="hu-HU" altLang="hu-HU" dirty="0">
                <a:highlight>
                  <a:srgbClr val="FFFF00"/>
                </a:highlight>
                <a:latin typeface="Arial" panose="020B0604020202020204" pitchFamily="34" charset="0"/>
              </a:rPr>
              <a:t>Hiszen n=3 esetén a lefedések: </a:t>
            </a:r>
            <a:r>
              <a:rPr lang="hu-HU" sz="1200" b="0" i="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Garamond" pitchFamily="18" charset="0"/>
                <a:ea typeface="+mn-ea"/>
                <a:cs typeface="+mn-cs"/>
              </a:rPr>
              <a:t>1+1+1 / 1+2 / 2+1 / 3, azaz 4-féle.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>
                <a:solidFill>
                  <a:schemeClr val="tx1"/>
                </a:solidFill>
                <a:highlight>
                  <a:srgbClr val="FFFF00"/>
                </a:highlight>
              </a:rPr>
              <a:t>Lefed(3)=Lefed(n</a:t>
            </a:r>
            <a:r>
              <a:rPr lang="hu-HU" sz="1200" dirty="0">
                <a:highlight>
                  <a:srgbClr val="FFFF00"/>
                </a:highlight>
                <a:sym typeface="Symbol" panose="05050102010706020507" pitchFamily="18" charset="2"/>
              </a:rPr>
              <a:t></a:t>
            </a:r>
            <a:r>
              <a:rPr lang="hu-HU" sz="1200" dirty="0">
                <a:solidFill>
                  <a:schemeClr val="tx1"/>
                </a:solidFill>
                <a:highlight>
                  <a:srgbClr val="FFFF00"/>
                </a:highlight>
              </a:rPr>
              <a:t>1)+Lefed(n</a:t>
            </a:r>
            <a:r>
              <a:rPr lang="hu-HU" sz="1100" dirty="0">
                <a:highlight>
                  <a:srgbClr val="FFFF00"/>
                </a:highlight>
                <a:sym typeface="Symbol" panose="05050102010706020507" pitchFamily="18" charset="2"/>
              </a:rPr>
              <a:t></a:t>
            </a:r>
            <a:r>
              <a:rPr lang="hu-HU" sz="1200" dirty="0">
                <a:solidFill>
                  <a:schemeClr val="tx1"/>
                </a:solidFill>
                <a:highlight>
                  <a:srgbClr val="FFFF00"/>
                </a:highlight>
              </a:rPr>
              <a:t>2)+Lefed(n</a:t>
            </a:r>
            <a:r>
              <a:rPr lang="hu-HU" sz="1100" dirty="0">
                <a:highlight>
                  <a:srgbClr val="FFFF00"/>
                </a:highlight>
                <a:sym typeface="Symbol" panose="05050102010706020507" pitchFamily="18" charset="2"/>
              </a:rPr>
              <a:t></a:t>
            </a:r>
            <a:r>
              <a:rPr lang="hu-HU" sz="1200" dirty="0">
                <a:solidFill>
                  <a:schemeClr val="tx1"/>
                </a:solidFill>
                <a:highlight>
                  <a:srgbClr val="FFFF00"/>
                </a:highlight>
              </a:rPr>
              <a:t>3)= 2+1+1=4</a:t>
            </a:r>
          </a:p>
          <a:p>
            <a:endParaRPr lang="hu-HU" altLang="hu-HU" dirty="0"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  <p:sp>
        <p:nvSpPr>
          <p:cNvPr id="74756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74757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74758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74759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/>
            <a:fld id="{A3C03B5E-CD94-4B19-A228-50893986074B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41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9194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7680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76804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76805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76806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76807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/>
            <a:fld id="{AAFB55EC-D0DB-4712-A363-4A5B1FC706B4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42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63551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7885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78852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78853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78854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78855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/>
            <a:fld id="{FBAB18F3-B4AE-4642-8F41-288B7330FECC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43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051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8089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 dirty="0">
                <a:latin typeface="Arial" panose="020B0604020202020204" pitchFamily="34" charset="0"/>
              </a:rPr>
              <a:t>ad B(n) 4. esetéhez: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altLang="hu-HU" dirty="0">
                <a:latin typeface="Arial" panose="020B0604020202020204" pitchFamily="34" charset="0"/>
              </a:rPr>
              <a:t>A(n-3) = 1-3. oszlop: x2+3 (=a luk+2-es, a másik 3-as), és a 4-n. oszlop teljes (A-s) kitöltése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altLang="hu-HU" dirty="0">
                <a:latin typeface="Arial" panose="020B0604020202020204" pitchFamily="34" charset="0"/>
              </a:rPr>
              <a:t>B(n-2) = az első 2 oszlopba 2+2 (vízszintesen), ami után a „luk” 2-vel odébb vándorol, és alkalmazandó az n-2 maradékra a B-s számolás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altLang="hu-HU" dirty="0">
                <a:latin typeface="Arial" panose="020B0604020202020204" pitchFamily="34" charset="0"/>
              </a:rPr>
              <a:t>B(n-3) = az első 3 oszlopba 3+3, ami után a „luk” 3-mal odébb vándorol, és alkalmazandó az n-3 maradékra a B-s számolás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hu-HU" altLang="hu-HU" dirty="0">
              <a:latin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hu-HU" altLang="hu-HU" dirty="0">
              <a:latin typeface="Arial" panose="020B0604020202020204" pitchFamily="34" charset="0"/>
            </a:endParaRPr>
          </a:p>
        </p:txBody>
      </p:sp>
      <p:sp>
        <p:nvSpPr>
          <p:cNvPr id="80900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80901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80902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80903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/>
            <a:fld id="{11E23ED9-38C1-4320-8F08-A8F06933020B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44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3878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8294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82948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82949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82950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82951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/>
            <a:fld id="{D9E18D26-C135-4F41-9A11-14986D00C4A4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45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500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12A8AB0-2B30-47CD-A832-3F07D4929146}" type="slidenum">
              <a:rPr lang="hu-HU" sz="1200" smtClean="0"/>
              <a:pPr/>
              <a:t>46</a:t>
            </a:fld>
            <a:endParaRPr lang="hu-HU" sz="1200"/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784682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12A8AB0-2B30-47CD-A832-3F07D4929146}" type="slidenum">
              <a:rPr lang="hu-HU" sz="1200" smtClean="0"/>
              <a:pPr/>
              <a:t>47</a:t>
            </a:fld>
            <a:endParaRPr lang="hu-HU" sz="1200"/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/>
              <a:t>IDE MÉG NÉHÁNY</a:t>
            </a:r>
            <a:r>
              <a:rPr lang="hu-HU" baseline="0" dirty="0"/>
              <a:t> TÉTEL</a:t>
            </a:r>
          </a:p>
          <a:p>
            <a:r>
              <a:rPr lang="hu-HU" baseline="0" dirty="0"/>
              <a:t>JOBBREKURZIÓ??</a:t>
            </a:r>
          </a:p>
          <a:p>
            <a:r>
              <a:rPr lang="hu-HU" baseline="0"/>
              <a:t>BALREKURZIÓ??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7775550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12A8AB0-2B30-47CD-A832-3F07D4929146}" type="slidenum">
              <a:rPr lang="hu-HU" sz="1200" smtClean="0"/>
              <a:pPr/>
              <a:t>48</a:t>
            </a:fld>
            <a:endParaRPr lang="hu-HU" sz="1200"/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/>
              <a:t>IDE MÉG NÉHÁNY</a:t>
            </a:r>
            <a:r>
              <a:rPr lang="hu-HU" baseline="0" dirty="0"/>
              <a:t> TÉTEL</a:t>
            </a:r>
          </a:p>
          <a:p>
            <a:r>
              <a:rPr lang="hu-HU" baseline="0" dirty="0"/>
              <a:t>JOBBREKURZIÓ??</a:t>
            </a:r>
          </a:p>
          <a:p>
            <a:r>
              <a:rPr lang="hu-HU" baseline="0" dirty="0"/>
              <a:t>BALREKURZIÓ??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4681726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12A8AB0-2B30-47CD-A832-3F07D4929146}" type="slidenum">
              <a:rPr lang="hu-HU" sz="1200" smtClean="0"/>
              <a:pPr/>
              <a:t>49</a:t>
            </a:fld>
            <a:endParaRPr lang="hu-HU" sz="1200"/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/>
              <a:t>IDE MÉG NÉHÁNY</a:t>
            </a:r>
            <a:r>
              <a:rPr lang="hu-HU" baseline="0" dirty="0"/>
              <a:t> TÉTEL</a:t>
            </a:r>
          </a:p>
          <a:p>
            <a:r>
              <a:rPr lang="hu-HU" baseline="0" dirty="0"/>
              <a:t>JOBBREKURZIÓ??</a:t>
            </a:r>
          </a:p>
          <a:p>
            <a:r>
              <a:rPr lang="hu-HU" baseline="0"/>
              <a:t>BALREKURZIÓ??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2959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12A8AB0-2B30-47CD-A832-3F07D4929146}" type="slidenum">
              <a:rPr lang="hu-HU" sz="1200" smtClean="0"/>
              <a:pPr/>
              <a:t>5</a:t>
            </a:fld>
            <a:endParaRPr lang="hu-HU" sz="1200"/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5771579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12A8AB0-2B30-47CD-A832-3F07D4929146}" type="slidenum">
              <a:rPr lang="hu-HU" sz="1200" smtClean="0"/>
              <a:pPr/>
              <a:t>50</a:t>
            </a:fld>
            <a:endParaRPr lang="hu-HU" sz="1200"/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 err="1"/>
              <a:t>Programtranszformációk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06333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12A8AB0-2B30-47CD-A832-3F07D4929146}" type="slidenum">
              <a:rPr lang="hu-HU" sz="1200" smtClean="0"/>
              <a:pPr/>
              <a:t>6</a:t>
            </a:fld>
            <a:endParaRPr lang="hu-HU" sz="1200"/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57715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12A8AB0-2B30-47CD-A832-3F07D4929146}" type="slidenum">
              <a:rPr lang="hu-HU" sz="1200" smtClean="0"/>
              <a:pPr/>
              <a:t>7</a:t>
            </a:fld>
            <a:endParaRPr lang="hu-HU" sz="1200"/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57715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12A8AB0-2B30-47CD-A832-3F07D4929146}" type="slidenum">
              <a:rPr lang="hu-HU" sz="1200" smtClean="0"/>
              <a:pPr/>
              <a:t>8</a:t>
            </a:fld>
            <a:endParaRPr lang="hu-HU" sz="1200"/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57715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12A8AB0-2B30-47CD-A832-3F07D4929146}" type="slidenum">
              <a:rPr lang="hu-HU" sz="1200" smtClean="0"/>
              <a:pPr/>
              <a:t>9</a:t>
            </a:fld>
            <a:endParaRPr lang="hu-HU" sz="1200"/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57715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slide" Target="../slides/slide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4809563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5870-C476-4A07-A819-57A30A6AC37A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28A2-3D77-44BF-92FD-040A7563B0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179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6" y="273050"/>
            <a:ext cx="3008310" cy="1162049"/>
          </a:xfrm>
        </p:spPr>
        <p:txBody>
          <a:bodyPr anchor="b"/>
          <a:lstStyle>
            <a:lvl1pPr algn="l">
              <a:defRPr sz="2286" b="1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3" y="273053"/>
            <a:ext cx="5111751" cy="5853111"/>
          </a:xfrm>
        </p:spPr>
        <p:txBody>
          <a:bodyPr/>
          <a:lstStyle>
            <a:lvl1pPr>
              <a:defRPr sz="3556"/>
            </a:lvl1pPr>
            <a:lvl2pPr>
              <a:defRPr sz="3302"/>
            </a:lvl2pPr>
            <a:lvl3pPr>
              <a:defRPr sz="2794"/>
            </a:lvl3pPr>
            <a:lvl4pPr>
              <a:defRPr sz="2286"/>
            </a:lvl4pPr>
            <a:lvl5pPr>
              <a:defRPr sz="2286"/>
            </a:lvl5pPr>
            <a:lvl6pPr>
              <a:defRPr sz="2286"/>
            </a:lvl6pPr>
            <a:lvl7pPr>
              <a:defRPr sz="2286"/>
            </a:lvl7pPr>
            <a:lvl8pPr>
              <a:defRPr sz="2286"/>
            </a:lvl8pPr>
            <a:lvl9pPr>
              <a:defRPr sz="2286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6" y="1435101"/>
            <a:ext cx="3008310" cy="4691062"/>
          </a:xfrm>
        </p:spPr>
        <p:txBody>
          <a:bodyPr/>
          <a:lstStyle>
            <a:lvl1pPr marL="0" indent="0">
              <a:buNone/>
              <a:defRPr sz="1524"/>
            </a:lvl1pPr>
            <a:lvl2pPr marL="522518" indent="0">
              <a:buNone/>
              <a:defRPr sz="1270"/>
            </a:lvl2pPr>
            <a:lvl3pPr marL="1045036" indent="0">
              <a:buNone/>
              <a:defRPr sz="1270"/>
            </a:lvl3pPr>
            <a:lvl4pPr marL="1567554" indent="0">
              <a:buNone/>
              <a:defRPr sz="1016"/>
            </a:lvl4pPr>
            <a:lvl5pPr marL="2090072" indent="0">
              <a:buNone/>
              <a:defRPr sz="1016"/>
            </a:lvl5pPr>
            <a:lvl6pPr marL="2612589" indent="0">
              <a:buNone/>
              <a:defRPr sz="1016"/>
            </a:lvl6pPr>
            <a:lvl7pPr marL="3135107" indent="0">
              <a:buNone/>
              <a:defRPr sz="1016"/>
            </a:lvl7pPr>
            <a:lvl8pPr marL="3657625" indent="0">
              <a:buNone/>
              <a:defRPr sz="1016"/>
            </a:lvl8pPr>
            <a:lvl9pPr marL="4180143" indent="0">
              <a:buNone/>
              <a:defRPr sz="1016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5870-C476-4A07-A819-57A30A6AC37A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28A2-3D77-44BF-92FD-040A7563B0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948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7" y="4800610"/>
            <a:ext cx="5486400" cy="566738"/>
          </a:xfrm>
        </p:spPr>
        <p:txBody>
          <a:bodyPr anchor="b"/>
          <a:lstStyle>
            <a:lvl1pPr algn="l">
              <a:defRPr sz="2286" b="1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7" y="612778"/>
            <a:ext cx="5486400" cy="4114801"/>
          </a:xfrm>
        </p:spPr>
        <p:txBody>
          <a:bodyPr/>
          <a:lstStyle>
            <a:lvl1pPr marL="0" indent="0">
              <a:buNone/>
              <a:defRPr sz="3556"/>
            </a:lvl1pPr>
            <a:lvl2pPr marL="522518" indent="0">
              <a:buNone/>
              <a:defRPr sz="3302"/>
            </a:lvl2pPr>
            <a:lvl3pPr marL="1045036" indent="0">
              <a:buNone/>
              <a:defRPr sz="2794"/>
            </a:lvl3pPr>
            <a:lvl4pPr marL="1567554" indent="0">
              <a:buNone/>
              <a:defRPr sz="2286"/>
            </a:lvl4pPr>
            <a:lvl5pPr marL="2090072" indent="0">
              <a:buNone/>
              <a:defRPr sz="2286"/>
            </a:lvl5pPr>
            <a:lvl6pPr marL="2612589" indent="0">
              <a:buNone/>
              <a:defRPr sz="2286"/>
            </a:lvl6pPr>
            <a:lvl7pPr marL="3135107" indent="0">
              <a:buNone/>
              <a:defRPr sz="2286"/>
            </a:lvl7pPr>
            <a:lvl8pPr marL="3657625" indent="0">
              <a:buNone/>
              <a:defRPr sz="2286"/>
            </a:lvl8pPr>
            <a:lvl9pPr marL="4180143" indent="0">
              <a:buNone/>
              <a:defRPr sz="2286"/>
            </a:lvl9pPr>
          </a:lstStyle>
          <a:p>
            <a:endParaRPr lang="en-GB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7" y="5367348"/>
            <a:ext cx="5486400" cy="804863"/>
          </a:xfrm>
        </p:spPr>
        <p:txBody>
          <a:bodyPr/>
          <a:lstStyle>
            <a:lvl1pPr marL="0" indent="0">
              <a:buNone/>
              <a:defRPr sz="1524"/>
            </a:lvl1pPr>
            <a:lvl2pPr marL="522518" indent="0">
              <a:buNone/>
              <a:defRPr sz="1270"/>
            </a:lvl2pPr>
            <a:lvl3pPr marL="1045036" indent="0">
              <a:buNone/>
              <a:defRPr sz="1270"/>
            </a:lvl3pPr>
            <a:lvl4pPr marL="1567554" indent="0">
              <a:buNone/>
              <a:defRPr sz="1016"/>
            </a:lvl4pPr>
            <a:lvl5pPr marL="2090072" indent="0">
              <a:buNone/>
              <a:defRPr sz="1016"/>
            </a:lvl5pPr>
            <a:lvl6pPr marL="2612589" indent="0">
              <a:buNone/>
              <a:defRPr sz="1016"/>
            </a:lvl6pPr>
            <a:lvl7pPr marL="3135107" indent="0">
              <a:buNone/>
              <a:defRPr sz="1016"/>
            </a:lvl7pPr>
            <a:lvl8pPr marL="3657625" indent="0">
              <a:buNone/>
              <a:defRPr sz="1016"/>
            </a:lvl8pPr>
            <a:lvl9pPr marL="4180143" indent="0">
              <a:buNone/>
              <a:defRPr sz="1016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5870-C476-4A07-A819-57A30A6AC37A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28A2-3D77-44BF-92FD-040A7563B0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793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5870-C476-4A07-A819-57A30A6AC37A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28A2-3D77-44BF-92FD-040A7563B0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351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2611441" y="144465"/>
            <a:ext cx="809625" cy="307181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79394" y="144465"/>
            <a:ext cx="2279647" cy="307181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5870-C476-4A07-A819-57A30A6AC37A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28A2-3D77-44BF-92FD-040A7563B0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86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7" descr="BD10308_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813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7" descr="BD10308_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1285875"/>
            <a:ext cx="27813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cimerr2.jpg">
            <a:hlinkClick r:id="" action="ppaction://hlinkshowjump?jump=lastslideviewed"/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75" y="0"/>
            <a:ext cx="1309688" cy="130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4" descr="Photograph">
            <a:hlinkClick r:id="rId4" action="ppaction://hlinksldjump"/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479" y="5860298"/>
            <a:ext cx="827584" cy="1018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ím 1"/>
          <p:cNvSpPr>
            <a:spLocks noGrp="1"/>
          </p:cNvSpPr>
          <p:nvPr>
            <p:ph type="title"/>
          </p:nvPr>
        </p:nvSpPr>
        <p:spPr>
          <a:xfrm>
            <a:off x="0" y="85725"/>
            <a:ext cx="7524750" cy="1111250"/>
          </a:xfrm>
        </p:spPr>
        <p:txBody>
          <a:bodyPr/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15" name="Tartalom helye 2"/>
          <p:cNvSpPr>
            <a:spLocks noGrp="1"/>
          </p:cNvSpPr>
          <p:nvPr>
            <p:ph idx="1"/>
          </p:nvPr>
        </p:nvSpPr>
        <p:spPr>
          <a:xfrm>
            <a:off x="35496" y="1341438"/>
            <a:ext cx="8929117" cy="4754562"/>
          </a:xfrm>
        </p:spPr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16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78352" y="6524625"/>
            <a:ext cx="1162000" cy="360363"/>
          </a:xfrm>
        </p:spPr>
        <p:txBody>
          <a:bodyPr/>
          <a:lstStyle>
            <a:lvl1pPr>
              <a:defRPr>
                <a:effectLst/>
                <a:latin typeface="Garamond" pitchFamily="18" charset="0"/>
              </a:defRPr>
            </a:lvl1pPr>
          </a:lstStyle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‹#›</a:t>
            </a:fld>
            <a:r>
              <a:rPr lang="hu-HU" dirty="0"/>
              <a:t>/50</a:t>
            </a:r>
          </a:p>
        </p:txBody>
      </p:sp>
      <p:sp>
        <p:nvSpPr>
          <p:cNvPr id="17" name="Rectangle 7"/>
          <p:cNvSpPr>
            <a:spLocks noGrp="1" noChangeArrowheads="1"/>
          </p:cNvSpPr>
          <p:nvPr>
            <p:ph type="dt" sz="half" idx="11"/>
          </p:nvPr>
        </p:nvSpPr>
        <p:spPr>
          <a:xfrm>
            <a:off x="35496" y="6524625"/>
            <a:ext cx="1905000" cy="360363"/>
          </a:xfrm>
        </p:spPr>
        <p:txBody>
          <a:bodyPr/>
          <a:lstStyle>
            <a:lvl1pPr>
              <a:defRPr>
                <a:effectLst/>
                <a:latin typeface="Garamond" pitchFamily="18" charset="0"/>
              </a:defRPr>
            </a:lvl1pPr>
          </a:lstStyle>
          <a:p>
            <a:pPr>
              <a:defRPr/>
            </a:pPr>
            <a:fld id="{013E2E0E-E414-4B36-AAB5-E37E5A97048F}" type="datetime8">
              <a:rPr lang="hu-HU" smtClean="0"/>
              <a:t>2018. 11. 21. 14:54</a:t>
            </a:fld>
            <a:endParaRPr lang="en-US"/>
          </a:p>
        </p:txBody>
      </p:sp>
      <p:sp>
        <p:nvSpPr>
          <p:cNvPr id="18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1940496" y="6524625"/>
            <a:ext cx="4575720" cy="333375"/>
          </a:xfrm>
        </p:spPr>
        <p:txBody>
          <a:bodyPr/>
          <a:lstStyle>
            <a:lvl1pPr>
              <a:defRPr sz="1200">
                <a:effectLst/>
                <a:latin typeface="+mj-lt"/>
              </a:defRPr>
            </a:lvl1pPr>
          </a:lstStyle>
          <a:p>
            <a:pPr>
              <a:defRPr/>
            </a:pPr>
            <a:r>
              <a:rPr lang="hu-HU" dirty="0"/>
              <a:t>Horváth-Papné-Szlávi-Zsakó: Programozás 10. előadás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298842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7241492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3" y="2130433"/>
            <a:ext cx="7772404" cy="1470024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5" y="3886206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25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5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75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90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12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35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76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80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GB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5870-C476-4A07-A819-57A30A6AC37A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28A2-3D77-44BF-92FD-040A7563B0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50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5870-C476-4A07-A819-57A30A6AC37A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28A2-3D77-44BF-92FD-040A7563B0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591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4" y="4406911"/>
            <a:ext cx="7772404" cy="1362075"/>
          </a:xfrm>
        </p:spPr>
        <p:txBody>
          <a:bodyPr anchor="t"/>
          <a:lstStyle>
            <a:lvl1pPr algn="l">
              <a:defRPr sz="4571" b="1" cap="all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4" y="2906718"/>
            <a:ext cx="7772404" cy="1500188"/>
          </a:xfrm>
        </p:spPr>
        <p:txBody>
          <a:bodyPr anchor="b"/>
          <a:lstStyle>
            <a:lvl1pPr marL="0" indent="0">
              <a:buNone/>
              <a:defRPr sz="2286">
                <a:solidFill>
                  <a:schemeClr val="tx1">
                    <a:tint val="75000"/>
                  </a:schemeClr>
                </a:solidFill>
              </a:defRPr>
            </a:lvl1pPr>
            <a:lvl2pPr marL="522518" indent="0">
              <a:buNone/>
              <a:defRPr sz="2032">
                <a:solidFill>
                  <a:schemeClr val="tx1">
                    <a:tint val="75000"/>
                  </a:schemeClr>
                </a:solidFill>
              </a:defRPr>
            </a:lvl2pPr>
            <a:lvl3pPr marL="1045036" indent="0">
              <a:buNone/>
              <a:defRPr sz="1778">
                <a:solidFill>
                  <a:schemeClr val="tx1">
                    <a:tint val="75000"/>
                  </a:schemeClr>
                </a:solidFill>
              </a:defRPr>
            </a:lvl3pPr>
            <a:lvl4pPr marL="1567554" indent="0">
              <a:buNone/>
              <a:defRPr sz="1524">
                <a:solidFill>
                  <a:schemeClr val="tx1">
                    <a:tint val="75000"/>
                  </a:schemeClr>
                </a:solidFill>
              </a:defRPr>
            </a:lvl4pPr>
            <a:lvl5pPr marL="2090072" indent="0">
              <a:buNone/>
              <a:defRPr sz="1524">
                <a:solidFill>
                  <a:schemeClr val="tx1">
                    <a:tint val="75000"/>
                  </a:schemeClr>
                </a:solidFill>
              </a:defRPr>
            </a:lvl5pPr>
            <a:lvl6pPr marL="2612589" indent="0">
              <a:buNone/>
              <a:defRPr sz="1524">
                <a:solidFill>
                  <a:schemeClr val="tx1">
                    <a:tint val="75000"/>
                  </a:schemeClr>
                </a:solidFill>
              </a:defRPr>
            </a:lvl6pPr>
            <a:lvl7pPr marL="3135107" indent="0">
              <a:buNone/>
              <a:defRPr sz="1524">
                <a:solidFill>
                  <a:schemeClr val="tx1">
                    <a:tint val="75000"/>
                  </a:schemeClr>
                </a:solidFill>
              </a:defRPr>
            </a:lvl7pPr>
            <a:lvl8pPr marL="3657625" indent="0">
              <a:buNone/>
              <a:defRPr sz="1524">
                <a:solidFill>
                  <a:schemeClr val="tx1">
                    <a:tint val="75000"/>
                  </a:schemeClr>
                </a:solidFill>
              </a:defRPr>
            </a:lvl8pPr>
            <a:lvl9pPr marL="4180143" indent="0">
              <a:buNone/>
              <a:defRPr sz="15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5870-C476-4A07-A819-57A30A6AC37A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28A2-3D77-44BF-92FD-040A7563B0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970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79393" y="839789"/>
            <a:ext cx="1544635" cy="2376487"/>
          </a:xfrm>
        </p:spPr>
        <p:txBody>
          <a:bodyPr/>
          <a:lstStyle>
            <a:lvl1pPr>
              <a:defRPr sz="3302"/>
            </a:lvl1pPr>
            <a:lvl2pPr>
              <a:defRPr sz="2794"/>
            </a:lvl2pPr>
            <a:lvl3pPr>
              <a:defRPr sz="2286"/>
            </a:lvl3pPr>
            <a:lvl4pPr>
              <a:defRPr sz="2032"/>
            </a:lvl4pPr>
            <a:lvl5pPr>
              <a:defRPr sz="2032"/>
            </a:lvl5pPr>
            <a:lvl6pPr>
              <a:defRPr sz="2032"/>
            </a:lvl6pPr>
            <a:lvl7pPr>
              <a:defRPr sz="2032"/>
            </a:lvl7pPr>
            <a:lvl8pPr>
              <a:defRPr sz="2032"/>
            </a:lvl8pPr>
            <a:lvl9pPr>
              <a:defRPr sz="2032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876429" y="839789"/>
            <a:ext cx="1544635" cy="2376487"/>
          </a:xfrm>
        </p:spPr>
        <p:txBody>
          <a:bodyPr/>
          <a:lstStyle>
            <a:lvl1pPr>
              <a:defRPr sz="3302"/>
            </a:lvl1pPr>
            <a:lvl2pPr>
              <a:defRPr sz="2794"/>
            </a:lvl2pPr>
            <a:lvl3pPr>
              <a:defRPr sz="2286"/>
            </a:lvl3pPr>
            <a:lvl4pPr>
              <a:defRPr sz="2032"/>
            </a:lvl4pPr>
            <a:lvl5pPr>
              <a:defRPr sz="2032"/>
            </a:lvl5pPr>
            <a:lvl6pPr>
              <a:defRPr sz="2032"/>
            </a:lvl6pPr>
            <a:lvl7pPr>
              <a:defRPr sz="2032"/>
            </a:lvl7pPr>
            <a:lvl8pPr>
              <a:defRPr sz="2032"/>
            </a:lvl8pPr>
            <a:lvl9pPr>
              <a:defRPr sz="2032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5870-C476-4A07-A819-57A30A6AC37A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28A2-3D77-44BF-92FD-040A7563B0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55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3" y="274641"/>
            <a:ext cx="8229600" cy="1142999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8" y="1535119"/>
            <a:ext cx="4040190" cy="639761"/>
          </a:xfrm>
        </p:spPr>
        <p:txBody>
          <a:bodyPr anchor="b"/>
          <a:lstStyle>
            <a:lvl1pPr marL="0" indent="0">
              <a:buNone/>
              <a:defRPr sz="2794" b="1"/>
            </a:lvl1pPr>
            <a:lvl2pPr marL="522518" indent="0">
              <a:buNone/>
              <a:defRPr sz="2286" b="1"/>
            </a:lvl2pPr>
            <a:lvl3pPr marL="1045036" indent="0">
              <a:buNone/>
              <a:defRPr sz="2032" b="1"/>
            </a:lvl3pPr>
            <a:lvl4pPr marL="1567554" indent="0">
              <a:buNone/>
              <a:defRPr sz="1778" b="1"/>
            </a:lvl4pPr>
            <a:lvl5pPr marL="2090072" indent="0">
              <a:buNone/>
              <a:defRPr sz="1778" b="1"/>
            </a:lvl5pPr>
            <a:lvl6pPr marL="2612589" indent="0">
              <a:buNone/>
              <a:defRPr sz="1778" b="1"/>
            </a:lvl6pPr>
            <a:lvl7pPr marL="3135107" indent="0">
              <a:buNone/>
              <a:defRPr sz="1778" b="1"/>
            </a:lvl7pPr>
            <a:lvl8pPr marL="3657625" indent="0">
              <a:buNone/>
              <a:defRPr sz="1778" b="1"/>
            </a:lvl8pPr>
            <a:lvl9pPr marL="4180143" indent="0">
              <a:buNone/>
              <a:defRPr sz="1778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8" y="2174875"/>
            <a:ext cx="4040190" cy="3951288"/>
          </a:xfrm>
        </p:spPr>
        <p:txBody>
          <a:bodyPr/>
          <a:lstStyle>
            <a:lvl1pPr>
              <a:defRPr sz="2794"/>
            </a:lvl1pPr>
            <a:lvl2pPr>
              <a:defRPr sz="2286"/>
            </a:lvl2pPr>
            <a:lvl3pPr>
              <a:defRPr sz="2032"/>
            </a:lvl3pPr>
            <a:lvl4pPr>
              <a:defRPr sz="1778"/>
            </a:lvl4pPr>
            <a:lvl5pPr>
              <a:defRPr sz="1778"/>
            </a:lvl5pPr>
            <a:lvl6pPr>
              <a:defRPr sz="1778"/>
            </a:lvl6pPr>
            <a:lvl7pPr>
              <a:defRPr sz="1778"/>
            </a:lvl7pPr>
            <a:lvl8pPr>
              <a:defRPr sz="1778"/>
            </a:lvl8pPr>
            <a:lvl9pPr>
              <a:defRPr sz="1778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8" y="1535119"/>
            <a:ext cx="4041773" cy="639761"/>
          </a:xfrm>
        </p:spPr>
        <p:txBody>
          <a:bodyPr anchor="b"/>
          <a:lstStyle>
            <a:lvl1pPr marL="0" indent="0">
              <a:buNone/>
              <a:defRPr sz="2794" b="1"/>
            </a:lvl1pPr>
            <a:lvl2pPr marL="522518" indent="0">
              <a:buNone/>
              <a:defRPr sz="2286" b="1"/>
            </a:lvl2pPr>
            <a:lvl3pPr marL="1045036" indent="0">
              <a:buNone/>
              <a:defRPr sz="2032" b="1"/>
            </a:lvl3pPr>
            <a:lvl4pPr marL="1567554" indent="0">
              <a:buNone/>
              <a:defRPr sz="1778" b="1"/>
            </a:lvl4pPr>
            <a:lvl5pPr marL="2090072" indent="0">
              <a:buNone/>
              <a:defRPr sz="1778" b="1"/>
            </a:lvl5pPr>
            <a:lvl6pPr marL="2612589" indent="0">
              <a:buNone/>
              <a:defRPr sz="1778" b="1"/>
            </a:lvl6pPr>
            <a:lvl7pPr marL="3135107" indent="0">
              <a:buNone/>
              <a:defRPr sz="1778" b="1"/>
            </a:lvl7pPr>
            <a:lvl8pPr marL="3657625" indent="0">
              <a:buNone/>
              <a:defRPr sz="1778" b="1"/>
            </a:lvl8pPr>
            <a:lvl9pPr marL="4180143" indent="0">
              <a:buNone/>
              <a:defRPr sz="1778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3" cy="3951288"/>
          </a:xfrm>
        </p:spPr>
        <p:txBody>
          <a:bodyPr/>
          <a:lstStyle>
            <a:lvl1pPr>
              <a:defRPr sz="2794"/>
            </a:lvl1pPr>
            <a:lvl2pPr>
              <a:defRPr sz="2286"/>
            </a:lvl2pPr>
            <a:lvl3pPr>
              <a:defRPr sz="2032"/>
            </a:lvl3pPr>
            <a:lvl4pPr>
              <a:defRPr sz="1778"/>
            </a:lvl4pPr>
            <a:lvl5pPr>
              <a:defRPr sz="1778"/>
            </a:lvl5pPr>
            <a:lvl6pPr>
              <a:defRPr sz="1778"/>
            </a:lvl6pPr>
            <a:lvl7pPr>
              <a:defRPr sz="1778"/>
            </a:lvl7pPr>
            <a:lvl8pPr>
              <a:defRPr sz="1778"/>
            </a:lvl8pPr>
            <a:lvl9pPr>
              <a:defRPr sz="1778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5870-C476-4A07-A819-57A30A6AC37A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28A2-3D77-44BF-92FD-040A7563B0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610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5870-C476-4A07-A819-57A30A6AC37A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28A2-3D77-44BF-92FD-040A7563B0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107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ELTE"/>
          <p:cNvPicPr>
            <a:picLocks noChangeAspect="1" noChangeArrowheads="1"/>
          </p:cNvPicPr>
          <p:nvPr/>
        </p:nvPicPr>
        <p:blipFill>
          <a:blip r:embed="rId4" cstate="print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9136063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4" descr="cimerr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343150" y="85725"/>
            <a:ext cx="5181600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Mintacím szerkesztése</a:t>
            </a:r>
            <a:br>
              <a:rPr lang="hu-HU"/>
            </a:br>
            <a:endParaRPr lang="en-US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3150" y="1341438"/>
            <a:ext cx="6621463" cy="47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Mintaszöveg szerkesztése</a:t>
            </a:r>
          </a:p>
          <a:p>
            <a:pPr lvl="1"/>
            <a:r>
              <a:rPr lang="en-US"/>
              <a:t>Második szint</a:t>
            </a:r>
          </a:p>
          <a:p>
            <a:pPr lvl="2"/>
            <a:r>
              <a:rPr lang="en-US"/>
              <a:t>Harmadik szint</a:t>
            </a:r>
          </a:p>
          <a:p>
            <a:pPr lvl="3"/>
            <a:r>
              <a:rPr lang="en-US"/>
              <a:t>Negyedik szint</a:t>
            </a:r>
          </a:p>
          <a:p>
            <a:pPr lvl="4"/>
            <a:r>
              <a:rPr lang="en-US"/>
              <a:t>Ötödik szint</a:t>
            </a:r>
          </a:p>
        </p:txBody>
      </p:sp>
      <p:sp>
        <p:nvSpPr>
          <p:cNvPr id="15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522F408C-76E4-48A7-BFDC-40C83B5E88C8}" type="datetime8">
              <a:rPr lang="hu-HU" smtClean="0"/>
              <a:t>2018. 11. 21. 14:54</a:t>
            </a:fld>
            <a:r>
              <a:rPr lang="en-US"/>
              <a:t>200</a:t>
            </a:r>
            <a:r>
              <a:rPr lang="hu-HU"/>
              <a:t>7</a:t>
            </a:r>
            <a:r>
              <a:rPr lang="en-US"/>
              <a:t>.</a:t>
            </a:r>
            <a:r>
              <a:rPr lang="hu-HU"/>
              <a:t>09</a:t>
            </a:r>
            <a:r>
              <a:rPr lang="en-US"/>
              <a:t>.</a:t>
            </a:r>
            <a:r>
              <a:rPr lang="hu-HU"/>
              <a:t>28</a:t>
            </a:r>
            <a:r>
              <a:rPr lang="en-US"/>
              <a:t>.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r>
              <a:rPr lang="hu-HU"/>
              <a:t>Horváth-Papné-Szlávi-Zsakó: Programozás 10. előadás</a:t>
            </a: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1E6D7E18-F0BF-4128-A6C3-421F920A8B12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pic>
        <p:nvPicPr>
          <p:cNvPr id="1033" name="Picture 7" descr="ELTE"/>
          <p:cNvPicPr>
            <a:picLocks noChangeAspect="1" noChangeArrowheads="1"/>
          </p:cNvPicPr>
          <p:nvPr userDrawn="1"/>
        </p:nvPicPr>
        <p:blipFill>
          <a:blip r:embed="rId4" cstate="print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9136063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4" descr="cimerr2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</p:sldLayoutIdLst>
  <p:transition spd="slow"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9pPr>
    </p:titleStyle>
    <p:bodyStyle>
      <a:lvl1pPr marL="266700" indent="-2540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30263" indent="-28575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23825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46238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ELTE"/>
          <p:cNvPicPr>
            <a:picLocks noChangeAspect="1" noChangeArrowheads="1"/>
          </p:cNvPicPr>
          <p:nvPr/>
        </p:nvPicPr>
        <p:blipFill>
          <a:blip r:embed="rId3" cstate="print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9136063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4" descr="cimerr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7" descr="ELTE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1000125"/>
            <a:ext cx="9136063" cy="485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4" descr="cimerr2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</p:sldLayoutIdLst>
  <p:transition spd="slow"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9pPr>
    </p:titleStyle>
    <p:bodyStyle>
      <a:lvl1pPr marL="266700" indent="-2540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30263" indent="-28575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23825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46238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3" y="274641"/>
            <a:ext cx="8229600" cy="1142999"/>
          </a:xfrm>
          <a:prstGeom prst="rect">
            <a:avLst/>
          </a:prstGeom>
        </p:spPr>
        <p:txBody>
          <a:bodyPr vert="horz" lIns="41148" tIns="20574" rIns="41148" bIns="20574" rtlCol="0" anchor="ctr">
            <a:normAutofit/>
          </a:bodyPr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3" y="1600209"/>
            <a:ext cx="8229600" cy="4525965"/>
          </a:xfrm>
          <a:prstGeom prst="rect">
            <a:avLst/>
          </a:prstGeom>
        </p:spPr>
        <p:txBody>
          <a:bodyPr vert="horz" lIns="41148" tIns="20574" rIns="41148" bIns="20574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8" y="6356359"/>
            <a:ext cx="2133600" cy="365125"/>
          </a:xfrm>
          <a:prstGeom prst="rect">
            <a:avLst/>
          </a:prstGeom>
        </p:spPr>
        <p:txBody>
          <a:bodyPr vert="horz" lIns="41148" tIns="20574" rIns="41148" bIns="20574" rtlCol="0" anchor="ctr"/>
          <a:lstStyle>
            <a:lvl1pPr algn="l">
              <a:defRPr sz="12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75870-C476-4A07-A819-57A30A6AC37A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7" y="6356359"/>
            <a:ext cx="2895601" cy="365125"/>
          </a:xfrm>
          <a:prstGeom prst="rect">
            <a:avLst/>
          </a:prstGeom>
        </p:spPr>
        <p:txBody>
          <a:bodyPr vert="horz" lIns="41148" tIns="20574" rIns="41148" bIns="20574" rtlCol="0" anchor="ctr"/>
          <a:lstStyle>
            <a:lvl1pPr algn="ctr">
              <a:defRPr sz="12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10" y="6356359"/>
            <a:ext cx="2133600" cy="365125"/>
          </a:xfrm>
          <a:prstGeom prst="rect">
            <a:avLst/>
          </a:prstGeom>
        </p:spPr>
        <p:txBody>
          <a:bodyPr vert="horz" lIns="41148" tIns="20574" rIns="41148" bIns="20574" rtlCol="0" anchor="ctr"/>
          <a:lstStyle>
            <a:lvl1pPr algn="r">
              <a:defRPr sz="12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728A2-3D77-44BF-92FD-040A7563B0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243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</p:sldLayoutIdLst>
  <p:txStyles>
    <p:titleStyle>
      <a:lvl1pPr algn="ctr" defTabSz="1045036" rtl="0" eaLnBrk="1" latinLnBrk="0" hangingPunct="1">
        <a:spcBef>
          <a:spcPct val="0"/>
        </a:spcBef>
        <a:buNone/>
        <a:defRPr sz="5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888" indent="-391888" algn="l" defTabSz="1045036" rtl="0" eaLnBrk="1" latinLnBrk="0" hangingPunct="1">
        <a:spcBef>
          <a:spcPct val="20000"/>
        </a:spcBef>
        <a:buFont typeface="Arial" panose="020B0604020202020204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1pPr>
      <a:lvl2pPr marL="849093" indent="-326575" algn="l" defTabSz="1045036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2" kern="1200">
          <a:solidFill>
            <a:schemeClr val="tx1"/>
          </a:solidFill>
          <a:latin typeface="+mn-lt"/>
          <a:ea typeface="+mn-ea"/>
          <a:cs typeface="+mn-cs"/>
        </a:defRPr>
      </a:lvl2pPr>
      <a:lvl3pPr marL="1306295" indent="-261259" algn="l" defTabSz="1045036" rtl="0" eaLnBrk="1" latinLnBrk="0" hangingPunct="1">
        <a:spcBef>
          <a:spcPct val="20000"/>
        </a:spcBef>
        <a:buFont typeface="Arial" panose="020B0604020202020204" pitchFamily="34" charset="0"/>
        <a:buChar char="•"/>
        <a:defRPr sz="2794" kern="1200">
          <a:solidFill>
            <a:schemeClr val="tx1"/>
          </a:solidFill>
          <a:latin typeface="+mn-lt"/>
          <a:ea typeface="+mn-ea"/>
          <a:cs typeface="+mn-cs"/>
        </a:defRPr>
      </a:lvl3pPr>
      <a:lvl4pPr marL="1828813" indent="-261259" algn="l" defTabSz="1045036" rtl="0" eaLnBrk="1" latinLnBrk="0" hangingPunct="1">
        <a:spcBef>
          <a:spcPct val="20000"/>
        </a:spcBef>
        <a:buFont typeface="Arial" panose="020B0604020202020204" pitchFamily="34" charset="0"/>
        <a:buChar char="–"/>
        <a:defRPr sz="2286" kern="1200">
          <a:solidFill>
            <a:schemeClr val="tx1"/>
          </a:solidFill>
          <a:latin typeface="+mn-lt"/>
          <a:ea typeface="+mn-ea"/>
          <a:cs typeface="+mn-cs"/>
        </a:defRPr>
      </a:lvl4pPr>
      <a:lvl5pPr marL="2351330" indent="-261259" algn="l" defTabSz="1045036" rtl="0" eaLnBrk="1" latinLnBrk="0" hangingPunct="1">
        <a:spcBef>
          <a:spcPct val="20000"/>
        </a:spcBef>
        <a:buFont typeface="Arial" panose="020B0604020202020204" pitchFamily="34" charset="0"/>
        <a:buChar char="»"/>
        <a:defRPr sz="2286" kern="1200">
          <a:solidFill>
            <a:schemeClr val="tx1"/>
          </a:solidFill>
          <a:latin typeface="+mn-lt"/>
          <a:ea typeface="+mn-ea"/>
          <a:cs typeface="+mn-cs"/>
        </a:defRPr>
      </a:lvl5pPr>
      <a:lvl6pPr marL="2873848" indent="-261259" algn="l" defTabSz="104503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86" kern="1200">
          <a:solidFill>
            <a:schemeClr val="tx1"/>
          </a:solidFill>
          <a:latin typeface="+mn-lt"/>
          <a:ea typeface="+mn-ea"/>
          <a:cs typeface="+mn-cs"/>
        </a:defRPr>
      </a:lvl6pPr>
      <a:lvl7pPr marL="3396366" indent="-261259" algn="l" defTabSz="104503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86" kern="1200">
          <a:solidFill>
            <a:schemeClr val="tx1"/>
          </a:solidFill>
          <a:latin typeface="+mn-lt"/>
          <a:ea typeface="+mn-ea"/>
          <a:cs typeface="+mn-cs"/>
        </a:defRPr>
      </a:lvl7pPr>
      <a:lvl8pPr marL="3918884" indent="-261259" algn="l" defTabSz="104503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86" kern="1200">
          <a:solidFill>
            <a:schemeClr val="tx1"/>
          </a:solidFill>
          <a:latin typeface="+mn-lt"/>
          <a:ea typeface="+mn-ea"/>
          <a:cs typeface="+mn-cs"/>
        </a:defRPr>
      </a:lvl8pPr>
      <a:lvl9pPr marL="4441402" indent="-261259" algn="l" defTabSz="104503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1045036" rtl="0" eaLnBrk="1" latinLnBrk="0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1pPr>
      <a:lvl2pPr marL="522518" algn="l" defTabSz="1045036" rtl="0" eaLnBrk="1" latinLnBrk="0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2pPr>
      <a:lvl3pPr marL="1045036" algn="l" defTabSz="1045036" rtl="0" eaLnBrk="1" latinLnBrk="0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3pPr>
      <a:lvl4pPr marL="1567554" algn="l" defTabSz="1045036" rtl="0" eaLnBrk="1" latinLnBrk="0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4pPr>
      <a:lvl5pPr marL="2090072" algn="l" defTabSz="1045036" rtl="0" eaLnBrk="1" latinLnBrk="0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5pPr>
      <a:lvl6pPr marL="2612589" algn="l" defTabSz="1045036" rtl="0" eaLnBrk="1" latinLnBrk="0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6pPr>
      <a:lvl7pPr marL="3135107" algn="l" defTabSz="1045036" rtl="0" eaLnBrk="1" latinLnBrk="0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7pPr>
      <a:lvl8pPr marL="3657625" algn="l" defTabSz="1045036" rtl="0" eaLnBrk="1" latinLnBrk="0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8pPr>
      <a:lvl9pPr marL="4180143" algn="l" defTabSz="1045036" rtl="0" eaLnBrk="1" latinLnBrk="0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4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0.xml"/><Relationship Id="rId5" Type="http://schemas.openxmlformats.org/officeDocument/2006/relationships/slide" Target="slide26.xml"/><Relationship Id="rId4" Type="http://schemas.openxmlformats.org/officeDocument/2006/relationships/slide" Target="slide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4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inf.elte.hu/szlavi/PrM4felev/REKUREA1.PPT#4.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://people.inf.elte.hu/szlavi/PrM3felev/hatekea1.pp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46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0.xml"/><Relationship Id="rId5" Type="http://schemas.openxmlformats.org/officeDocument/2006/relationships/slide" Target="slide26.xml"/><Relationship Id="rId4" Type="http://schemas.openxmlformats.org/officeDocument/2006/relationships/slide" Target="slide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66950" y="2051050"/>
            <a:ext cx="6118225" cy="2879725"/>
          </a:xfrm>
          <a:prstGeom prst="rect">
            <a:avLst/>
          </a:prstGeom>
          <a:solidFill>
            <a:schemeClr val="bg1">
              <a:alpha val="70195"/>
            </a:schemeClr>
          </a:solidFill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indent="12700" eaLnBrk="1" hangingPunct="1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b="0" dirty="0">
                <a:solidFill>
                  <a:schemeClr val="tx1"/>
                </a:solidFill>
              </a:rPr>
              <a:t>Programozás</a:t>
            </a:r>
            <a:br>
              <a:rPr lang="hu-HU" b="0" dirty="0">
                <a:solidFill>
                  <a:schemeClr val="tx1"/>
                </a:solidFill>
              </a:rPr>
            </a:br>
            <a:r>
              <a:rPr lang="hu-HU" b="0" dirty="0">
                <a:solidFill>
                  <a:schemeClr val="tx1"/>
                </a:solidFill>
              </a:rPr>
              <a:t>10. előadás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dirty="0"/>
              <a:t>Programtranszformációk</a:t>
            </a:r>
            <a:endParaRPr lang="hu-HU" sz="2800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r>
              <a:rPr lang="hu-HU" b="1" dirty="0"/>
              <a:t>Elágazások összevonása: </a:t>
            </a:r>
          </a:p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r>
              <a:rPr lang="hu-HU" sz="2800" dirty="0"/>
              <a:t>Azonos feltételű elágazások összevonhatóak, ha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függetlenek</a:t>
            </a:r>
            <a:r>
              <a:rPr lang="hu-HU" sz="2800" dirty="0"/>
              <a:t> egymástól.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F7A674A-6592-4F62-B323-128B33EBB4D8}" type="datetime8">
              <a:rPr lang="hu-HU" smtClean="0"/>
              <a:t>2018. 11. 21. 14:54</a:t>
            </a:fld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10. előadás</a:t>
            </a:r>
            <a:endParaRPr lang="en-US" dirty="0"/>
          </a:p>
        </p:txBody>
      </p:sp>
      <p:graphicFrame>
        <p:nvGraphicFramePr>
          <p:cNvPr id="10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977499"/>
              </p:ext>
            </p:extLst>
          </p:nvPr>
        </p:nvGraphicFramePr>
        <p:xfrm>
          <a:off x="971798" y="2924944"/>
          <a:ext cx="3168650" cy="1066800"/>
        </p:xfrm>
        <a:graphic>
          <a:graphicData uri="http://schemas.openxmlformats.org/drawingml/2006/table">
            <a:tbl>
              <a:tblPr/>
              <a:tblGrid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a&gt;b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Max:=a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Max:=b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Line 24"/>
          <p:cNvSpPr>
            <a:spLocks noChangeShapeType="1"/>
          </p:cNvSpPr>
          <p:nvPr/>
        </p:nvSpPr>
        <p:spPr bwMode="auto">
          <a:xfrm>
            <a:off x="977379" y="2925655"/>
            <a:ext cx="215900" cy="5286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2" name="Line 25"/>
          <p:cNvSpPr>
            <a:spLocks noChangeShapeType="1"/>
          </p:cNvSpPr>
          <p:nvPr/>
        </p:nvSpPr>
        <p:spPr bwMode="auto">
          <a:xfrm flipH="1">
            <a:off x="3909492" y="2936288"/>
            <a:ext cx="215900" cy="5286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3" name="Text Box 29"/>
          <p:cNvSpPr txBox="1">
            <a:spLocks noChangeArrowheads="1"/>
          </p:cNvSpPr>
          <p:nvPr/>
        </p:nvSpPr>
        <p:spPr bwMode="auto">
          <a:xfrm>
            <a:off x="899592" y="3209338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14" name="Text Box 30"/>
          <p:cNvSpPr txBox="1">
            <a:spLocks noChangeArrowheads="1"/>
          </p:cNvSpPr>
          <p:nvPr/>
        </p:nvSpPr>
        <p:spPr bwMode="auto">
          <a:xfrm>
            <a:off x="3895204" y="3212513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graphicFrame>
        <p:nvGraphicFramePr>
          <p:cNvPr id="25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328184"/>
              </p:ext>
            </p:extLst>
          </p:nvPr>
        </p:nvGraphicFramePr>
        <p:xfrm>
          <a:off x="971798" y="3984062"/>
          <a:ext cx="3168650" cy="1066800"/>
        </p:xfrm>
        <a:graphic>
          <a:graphicData uri="http://schemas.openxmlformats.org/drawingml/2006/table">
            <a:tbl>
              <a:tblPr/>
              <a:tblGrid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a&gt;b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Min:=b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Min:=a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Line 25"/>
          <p:cNvSpPr>
            <a:spLocks noChangeShapeType="1"/>
          </p:cNvSpPr>
          <p:nvPr/>
        </p:nvSpPr>
        <p:spPr bwMode="auto">
          <a:xfrm flipH="1">
            <a:off x="3909492" y="3995406"/>
            <a:ext cx="215900" cy="5286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7" name="Text Box 29"/>
          <p:cNvSpPr txBox="1">
            <a:spLocks noChangeArrowheads="1"/>
          </p:cNvSpPr>
          <p:nvPr/>
        </p:nvSpPr>
        <p:spPr bwMode="auto">
          <a:xfrm>
            <a:off x="899592" y="4268456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28" name="Text Box 30"/>
          <p:cNvSpPr txBox="1">
            <a:spLocks noChangeArrowheads="1"/>
          </p:cNvSpPr>
          <p:nvPr/>
        </p:nvSpPr>
        <p:spPr bwMode="auto">
          <a:xfrm>
            <a:off x="3895204" y="4271631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>
            <a:off x="983878" y="3996903"/>
            <a:ext cx="215900" cy="5286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graphicFrame>
        <p:nvGraphicFramePr>
          <p:cNvPr id="30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644089"/>
              </p:ext>
            </p:extLst>
          </p:nvPr>
        </p:nvGraphicFramePr>
        <p:xfrm>
          <a:off x="4860230" y="3463718"/>
          <a:ext cx="3168650" cy="1600200"/>
        </p:xfrm>
        <a:graphic>
          <a:graphicData uri="http://schemas.openxmlformats.org/drawingml/2006/table">
            <a:tbl>
              <a:tblPr/>
              <a:tblGrid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a&gt;b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Max:=a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Max:=b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Min:=b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Min:=a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Line 25"/>
          <p:cNvSpPr>
            <a:spLocks noChangeShapeType="1"/>
          </p:cNvSpPr>
          <p:nvPr/>
        </p:nvSpPr>
        <p:spPr bwMode="auto">
          <a:xfrm flipH="1">
            <a:off x="7797924" y="3464429"/>
            <a:ext cx="215900" cy="5286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4788024" y="3740522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7783636" y="3740654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34" name="Line 24"/>
          <p:cNvSpPr>
            <a:spLocks noChangeShapeType="1"/>
          </p:cNvSpPr>
          <p:nvPr/>
        </p:nvSpPr>
        <p:spPr bwMode="auto">
          <a:xfrm>
            <a:off x="4861677" y="3476559"/>
            <a:ext cx="215900" cy="5286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10</a:t>
            </a:fld>
            <a:r>
              <a:rPr lang="hu-HU" dirty="0"/>
              <a:t>/49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8445944A-5638-417F-BBDA-A19A404A9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6433" y="3135682"/>
            <a:ext cx="982430" cy="62670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36000" rIns="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i:</a:t>
            </a:r>
            <a:r>
              <a:rPr lang="hu-HU" sz="1800" b="1" dirty="0"/>
              <a:t>Egész</a:t>
            </a:r>
            <a:endParaRPr lang="hu-HU" sz="1800" dirty="0">
              <a:solidFill>
                <a:srgbClr val="FF0000"/>
              </a:solidFill>
            </a:endParaRP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DA10034C-4A13-435E-B42B-48F502306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9953" y="2615751"/>
            <a:ext cx="1030816" cy="62670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36000" rIns="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i:</a:t>
            </a:r>
            <a:r>
              <a:rPr lang="hu-HU" sz="1800" b="1" dirty="0"/>
              <a:t>Egész</a:t>
            </a:r>
            <a:endParaRPr lang="hu-HU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3" grpId="0"/>
      <p:bldP spid="34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dirty="0"/>
              <a:t>Programtranszformációk</a:t>
            </a:r>
            <a:endParaRPr lang="hu-HU" sz="2800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r>
              <a:rPr lang="hu-HU" b="1" dirty="0"/>
              <a:t>Elágazások összevonása: </a:t>
            </a:r>
          </a:p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r>
              <a:rPr lang="hu-HU" sz="2800" dirty="0"/>
              <a:t>Kizáró feltételű, teljes, egyágú elágazások is összevonhatók, ha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függetlenek</a:t>
            </a:r>
            <a:r>
              <a:rPr lang="hu-HU" sz="2800" dirty="0"/>
              <a:t> egymástól.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53B67BB-599F-4833-A679-70B3E3FDD2C9}" type="datetime8">
              <a:rPr lang="hu-HU" smtClean="0"/>
              <a:t>2018. 11. 21. 14:54</a:t>
            </a:fld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10. előadás</a:t>
            </a:r>
            <a:endParaRPr lang="en-US" dirty="0"/>
          </a:p>
        </p:txBody>
      </p:sp>
      <p:graphicFrame>
        <p:nvGraphicFramePr>
          <p:cNvPr id="10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034551"/>
              </p:ext>
            </p:extLst>
          </p:nvPr>
        </p:nvGraphicFramePr>
        <p:xfrm>
          <a:off x="971798" y="2924944"/>
          <a:ext cx="3168650" cy="1066800"/>
        </p:xfrm>
        <a:graphic>
          <a:graphicData uri="http://schemas.openxmlformats.org/drawingml/2006/table">
            <a:tbl>
              <a:tblPr/>
              <a:tblGrid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a&gt;b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Max:=a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/>
                        </a:rPr>
                        <a:t>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507004"/>
              </p:ext>
            </p:extLst>
          </p:nvPr>
        </p:nvGraphicFramePr>
        <p:xfrm>
          <a:off x="971798" y="3983798"/>
          <a:ext cx="3168650" cy="1066800"/>
        </p:xfrm>
        <a:graphic>
          <a:graphicData uri="http://schemas.openxmlformats.org/drawingml/2006/table">
            <a:tbl>
              <a:tblPr/>
              <a:tblGrid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a≤b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Max:=b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/>
                        </a:rPr>
                        <a:t>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0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894688"/>
              </p:ext>
            </p:extLst>
          </p:nvPr>
        </p:nvGraphicFramePr>
        <p:xfrm>
          <a:off x="4900339" y="4005064"/>
          <a:ext cx="3168650" cy="1066800"/>
        </p:xfrm>
        <a:graphic>
          <a:graphicData uri="http://schemas.openxmlformats.org/drawingml/2006/table">
            <a:tbl>
              <a:tblPr/>
              <a:tblGrid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a&gt;b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Max:=a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Max:=b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Line 24">
            <a:extLst>
              <a:ext uri="{FF2B5EF4-FFF2-40B4-BE49-F238E27FC236}">
                <a16:creationId xmlns:a16="http://schemas.microsoft.com/office/drawing/2014/main" id="{57703B98-5497-4E77-BBDD-9FF047670496}"/>
              </a:ext>
            </a:extLst>
          </p:cNvPr>
          <p:cNvSpPr>
            <a:spLocks noChangeShapeType="1"/>
          </p:cNvSpPr>
          <p:nvPr/>
        </p:nvSpPr>
        <p:spPr bwMode="auto">
          <a:xfrm>
            <a:off x="977379" y="2925655"/>
            <a:ext cx="215900" cy="5286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3" name="Line 25">
            <a:extLst>
              <a:ext uri="{FF2B5EF4-FFF2-40B4-BE49-F238E27FC236}">
                <a16:creationId xmlns:a16="http://schemas.microsoft.com/office/drawing/2014/main" id="{31C84337-418F-4F51-8201-3E760EFB8C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09492" y="2936288"/>
            <a:ext cx="215900" cy="5286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4" name="Text Box 29">
            <a:extLst>
              <a:ext uri="{FF2B5EF4-FFF2-40B4-BE49-F238E27FC236}">
                <a16:creationId xmlns:a16="http://schemas.microsoft.com/office/drawing/2014/main" id="{04F42D1C-B0B9-4E1D-A47D-A81A3F792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3209338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35" name="Text Box 30">
            <a:extLst>
              <a:ext uri="{FF2B5EF4-FFF2-40B4-BE49-F238E27FC236}">
                <a16:creationId xmlns:a16="http://schemas.microsoft.com/office/drawing/2014/main" id="{EF1633EB-313F-4B4A-8E87-EE0E1BC34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5204" y="3212513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36" name="Line 25">
            <a:extLst>
              <a:ext uri="{FF2B5EF4-FFF2-40B4-BE49-F238E27FC236}">
                <a16:creationId xmlns:a16="http://schemas.microsoft.com/office/drawing/2014/main" id="{9DC2C4D2-B029-435B-901D-E1B233399A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09492" y="3995142"/>
            <a:ext cx="215900" cy="5286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37" name="Text Box 29">
            <a:extLst>
              <a:ext uri="{FF2B5EF4-FFF2-40B4-BE49-F238E27FC236}">
                <a16:creationId xmlns:a16="http://schemas.microsoft.com/office/drawing/2014/main" id="{A5E00C5E-BF6C-49E1-AAF3-2DFCC6877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4268192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38" name="Text Box 30">
            <a:extLst>
              <a:ext uri="{FF2B5EF4-FFF2-40B4-BE49-F238E27FC236}">
                <a16:creationId xmlns:a16="http://schemas.microsoft.com/office/drawing/2014/main" id="{9ABF9E8C-E9BD-44DF-B0DB-90169B952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5204" y="4271367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39" name="Line 24">
            <a:extLst>
              <a:ext uri="{FF2B5EF4-FFF2-40B4-BE49-F238E27FC236}">
                <a16:creationId xmlns:a16="http://schemas.microsoft.com/office/drawing/2014/main" id="{BD32FC8E-F8DA-427F-90BE-5972264002EA}"/>
              </a:ext>
            </a:extLst>
          </p:cNvPr>
          <p:cNvSpPr>
            <a:spLocks noChangeShapeType="1"/>
          </p:cNvSpPr>
          <p:nvPr/>
        </p:nvSpPr>
        <p:spPr bwMode="auto">
          <a:xfrm>
            <a:off x="983878" y="3996639"/>
            <a:ext cx="215900" cy="5286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40" name="Line 25">
            <a:extLst>
              <a:ext uri="{FF2B5EF4-FFF2-40B4-BE49-F238E27FC236}">
                <a16:creationId xmlns:a16="http://schemas.microsoft.com/office/drawing/2014/main" id="{282B507E-FD6B-4E5A-AE12-9646CBD486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38033" y="4005775"/>
            <a:ext cx="215900" cy="5286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41" name="Text Box 29">
            <a:extLst>
              <a:ext uri="{FF2B5EF4-FFF2-40B4-BE49-F238E27FC236}">
                <a16:creationId xmlns:a16="http://schemas.microsoft.com/office/drawing/2014/main" id="{72F9494A-DF4E-48B8-8599-A70D85DFD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8133" y="4278825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42" name="Text Box 30">
            <a:extLst>
              <a:ext uri="{FF2B5EF4-FFF2-40B4-BE49-F238E27FC236}">
                <a16:creationId xmlns:a16="http://schemas.microsoft.com/office/drawing/2014/main" id="{5818B3D5-FEFE-474A-A934-6F56559E9C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3745" y="4282000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43" name="Line 24">
            <a:extLst>
              <a:ext uri="{FF2B5EF4-FFF2-40B4-BE49-F238E27FC236}">
                <a16:creationId xmlns:a16="http://schemas.microsoft.com/office/drawing/2014/main" id="{A17BF7CB-1F46-4021-AECF-1A724403AC4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01786" y="4017905"/>
            <a:ext cx="215900" cy="5286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11</a:t>
            </a:fld>
            <a:r>
              <a:rPr lang="hu-HU" dirty="0"/>
              <a:t>/49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B083BC74-B944-486E-8AA7-20C4CE09C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9953" y="2596908"/>
            <a:ext cx="1080120" cy="62670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36000" rIns="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i:</a:t>
            </a:r>
            <a:r>
              <a:rPr lang="hu-HU" sz="1800" b="1" dirty="0"/>
              <a:t>Egész</a:t>
            </a:r>
            <a:endParaRPr lang="hu-HU" sz="1800" dirty="0">
              <a:solidFill>
                <a:srgbClr val="FF0000"/>
              </a:solidFill>
            </a:endParaRP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BFB50695-3920-4B46-96DD-041E9870C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2474" y="3677028"/>
            <a:ext cx="1049628" cy="62670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36000" rIns="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i:</a:t>
            </a:r>
            <a:r>
              <a:rPr lang="hu-HU" sz="1800" b="1" dirty="0"/>
              <a:t>Egész</a:t>
            </a:r>
            <a:endParaRPr lang="hu-HU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  <p:bldP spid="42" grpId="0"/>
      <p:bldP spid="43" grpId="0" animBg="1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zövegdoboz 19">
            <a:extLst>
              <a:ext uri="{FF2B5EF4-FFF2-40B4-BE49-F238E27FC236}">
                <a16:creationId xmlns:a16="http://schemas.microsoft.com/office/drawing/2014/main" id="{EADAAA0E-B5D9-4C71-B336-0F17D7D8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1447" y="3181077"/>
            <a:ext cx="1049628" cy="62670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36000" rIns="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i:</a:t>
            </a:r>
            <a:r>
              <a:rPr lang="hu-HU" sz="1800" b="1" dirty="0"/>
              <a:t>Egész</a:t>
            </a:r>
            <a:endParaRPr lang="hu-HU" sz="1800" dirty="0">
              <a:solidFill>
                <a:srgbClr val="FF0000"/>
              </a:solidFill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dirty="0"/>
              <a:t>Programtranszformációk</a:t>
            </a:r>
            <a:endParaRPr lang="hu-HU" sz="2800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r>
              <a:rPr lang="hu-HU" b="1" dirty="0"/>
              <a:t>Ciklusok és elágazások összevonása: </a:t>
            </a:r>
          </a:p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Azonos lépésszámú ciklusok</a:t>
            </a:r>
            <a:r>
              <a:rPr lang="hu-HU" sz="2800" dirty="0"/>
              <a:t>,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kizáró </a:t>
            </a:r>
            <a:b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feltételű elágazások</a:t>
            </a:r>
            <a:r>
              <a:rPr lang="hu-HU" sz="2800" dirty="0"/>
              <a:t> is összevonhatók, </a:t>
            </a:r>
            <a:br>
              <a:rPr lang="hu-HU" sz="2800" dirty="0"/>
            </a:br>
            <a:r>
              <a:rPr lang="hu-HU" sz="2800" dirty="0"/>
              <a:t>ha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függetlenek </a:t>
            </a:r>
            <a:r>
              <a:rPr lang="hu-HU" sz="2800" dirty="0"/>
              <a:t>egymástól.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5834B306-8693-463C-AF63-4EBD3935DC58}" type="datetime8">
              <a:rPr lang="hu-HU" smtClean="0"/>
              <a:t>2018. 11. 21. 14:54</a:t>
            </a:fld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10. előadás</a:t>
            </a:r>
            <a:endParaRPr lang="en-US" dirty="0"/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AE824EEE-F2FC-4342-A6C1-59FA3F4A7F24}"/>
              </a:ext>
            </a:extLst>
          </p:cNvPr>
          <p:cNvSpPr/>
          <p:nvPr/>
        </p:nvSpPr>
        <p:spPr>
          <a:xfrm>
            <a:off x="5724128" y="1892447"/>
            <a:ext cx="3269836" cy="4323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aphicFrame>
        <p:nvGraphicFramePr>
          <p:cNvPr id="10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77196"/>
              </p:ext>
            </p:extLst>
          </p:nvPr>
        </p:nvGraphicFramePr>
        <p:xfrm>
          <a:off x="5724128" y="1925042"/>
          <a:ext cx="3168650" cy="2133600"/>
        </p:xfrm>
        <a:graphic>
          <a:graphicData uri="http://schemas.openxmlformats.org/drawingml/2006/table">
            <a:tbl>
              <a:tblPr/>
              <a:tblGrid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2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22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i=2..N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X[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max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]&lt;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X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[i]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max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:=i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/>
                        </a:rPr>
                        <a:t>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Line 24"/>
          <p:cNvSpPr>
            <a:spLocks noChangeShapeType="1"/>
          </p:cNvSpPr>
          <p:nvPr/>
        </p:nvSpPr>
        <p:spPr bwMode="auto">
          <a:xfrm>
            <a:off x="6223330" y="2992892"/>
            <a:ext cx="215900" cy="5286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2" name="Line 25"/>
          <p:cNvSpPr>
            <a:spLocks noChangeShapeType="1"/>
          </p:cNvSpPr>
          <p:nvPr/>
        </p:nvSpPr>
        <p:spPr bwMode="auto">
          <a:xfrm flipH="1">
            <a:off x="8655314" y="3005162"/>
            <a:ext cx="215900" cy="5286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3" name="Text Box 29"/>
          <p:cNvSpPr txBox="1">
            <a:spLocks noChangeArrowheads="1"/>
          </p:cNvSpPr>
          <p:nvPr/>
        </p:nvSpPr>
        <p:spPr bwMode="auto">
          <a:xfrm>
            <a:off x="6156176" y="3244676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14" name="Text Box 30"/>
          <p:cNvSpPr txBox="1">
            <a:spLocks noChangeArrowheads="1"/>
          </p:cNvSpPr>
          <p:nvPr/>
        </p:nvSpPr>
        <p:spPr bwMode="auto">
          <a:xfrm>
            <a:off x="8675563" y="3221186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graphicFrame>
        <p:nvGraphicFramePr>
          <p:cNvPr id="22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06450"/>
              </p:ext>
            </p:extLst>
          </p:nvPr>
        </p:nvGraphicFramePr>
        <p:xfrm>
          <a:off x="5724128" y="4053383"/>
          <a:ext cx="3168650" cy="2133600"/>
        </p:xfrm>
        <a:graphic>
          <a:graphicData uri="http://schemas.openxmlformats.org/drawingml/2006/table">
            <a:tbl>
              <a:tblPr/>
              <a:tblGrid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2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22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min:=1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i=2..N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X[min]&gt;X[i]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min:=i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/>
                        </a:rPr>
                        <a:t>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6223330" y="5121233"/>
            <a:ext cx="215900" cy="5286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 flipH="1">
            <a:off x="8655314" y="5133503"/>
            <a:ext cx="215900" cy="5286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35" name="Text Box 29"/>
          <p:cNvSpPr txBox="1">
            <a:spLocks noChangeArrowheads="1"/>
          </p:cNvSpPr>
          <p:nvPr/>
        </p:nvSpPr>
        <p:spPr bwMode="auto">
          <a:xfrm>
            <a:off x="6156176" y="5373017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36" name="Text Box 30"/>
          <p:cNvSpPr txBox="1">
            <a:spLocks noChangeArrowheads="1"/>
          </p:cNvSpPr>
          <p:nvPr/>
        </p:nvSpPr>
        <p:spPr bwMode="auto">
          <a:xfrm>
            <a:off x="8675563" y="5349527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graphicFrame>
        <p:nvGraphicFramePr>
          <p:cNvPr id="17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740520"/>
              </p:ext>
            </p:extLst>
          </p:nvPr>
        </p:nvGraphicFramePr>
        <p:xfrm>
          <a:off x="107504" y="3501008"/>
          <a:ext cx="5184576" cy="216024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60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:=1; min:=1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i=2..N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X[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max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]&lt;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X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[i]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X[min]&gt;X[i]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max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:=i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/>
                        </a:rPr>
                        <a:t>min:=i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Line 24"/>
          <p:cNvSpPr>
            <a:spLocks noChangeShapeType="1"/>
          </p:cNvSpPr>
          <p:nvPr/>
        </p:nvSpPr>
        <p:spPr bwMode="auto">
          <a:xfrm>
            <a:off x="755576" y="4584865"/>
            <a:ext cx="195090" cy="5286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9" name="Line 24"/>
          <p:cNvSpPr>
            <a:spLocks noChangeShapeType="1"/>
          </p:cNvSpPr>
          <p:nvPr/>
        </p:nvSpPr>
        <p:spPr bwMode="auto">
          <a:xfrm>
            <a:off x="2998457" y="4581128"/>
            <a:ext cx="195090" cy="5286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12</a:t>
            </a:fld>
            <a:r>
              <a:rPr lang="hu-HU" dirty="0"/>
              <a:t>/49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35DA9ACD-C353-4BA4-A9CE-A82F2A267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2480" y="1628800"/>
            <a:ext cx="1049628" cy="62670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36000" rIns="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i:</a:t>
            </a:r>
            <a:r>
              <a:rPr lang="hu-HU" sz="1800" b="1" dirty="0"/>
              <a:t>Egész</a:t>
            </a:r>
            <a:endParaRPr lang="hu-HU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dirty="0"/>
              <a:t>Programtranszformációk</a:t>
            </a:r>
            <a:endParaRPr lang="hu-HU" sz="2800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r>
              <a:rPr lang="hu-HU" b="1" dirty="0"/>
              <a:t>Függvény behelyettesítése: </a:t>
            </a:r>
          </a:p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r>
              <a:rPr lang="hu-HU" sz="2800" dirty="0"/>
              <a:t>Függvényhívás helyére egy egyszerű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függvény</a:t>
            </a:r>
            <a:r>
              <a:rPr lang="hu-HU" sz="2800" dirty="0"/>
              <a:t> képlete (a függ-vény törzse)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behelyettesíthető</a:t>
            </a:r>
            <a:r>
              <a:rPr lang="hu-HU" sz="2800" dirty="0"/>
              <a:t>. (</a:t>
            </a:r>
            <a:r>
              <a:rPr lang="hu-HU" sz="2200" dirty="0"/>
              <a:t>C++ fordítók ilyen optimalizálást el tudnak végezni.</a:t>
            </a:r>
            <a:r>
              <a:rPr lang="hu-HU" sz="2800" dirty="0"/>
              <a:t>)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3B2791B-956E-4EEF-9B6A-142E2F676142}" type="datetime8">
              <a:rPr lang="hu-HU" smtClean="0"/>
              <a:t>2018. 11. 21. 14:54</a:t>
            </a:fld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10. előadás</a:t>
            </a:r>
            <a:endParaRPr lang="en-US" dirty="0"/>
          </a:p>
        </p:txBody>
      </p:sp>
      <p:graphicFrame>
        <p:nvGraphicFramePr>
          <p:cNvPr id="12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673011"/>
              </p:ext>
            </p:extLst>
          </p:nvPr>
        </p:nvGraphicFramePr>
        <p:xfrm>
          <a:off x="1232246" y="5772107"/>
          <a:ext cx="1755578" cy="753237"/>
        </p:xfrm>
        <a:graphic>
          <a:graphicData uri="http://schemas.openxmlformats.org/drawingml/2006/table">
            <a:tbl>
              <a:tblPr/>
              <a:tblGrid>
                <a:gridCol w="85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3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3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f:=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x*x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Oval 63"/>
          <p:cNvSpPr>
            <a:spLocks noChangeArrowheads="1"/>
          </p:cNvSpPr>
          <p:nvPr/>
        </p:nvSpPr>
        <p:spPr bwMode="auto">
          <a:xfrm>
            <a:off x="1187128" y="5196043"/>
            <a:ext cx="1800696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dirty="0"/>
              <a:t>f(x)</a:t>
            </a:r>
          </a:p>
        </p:txBody>
      </p:sp>
      <p:graphicFrame>
        <p:nvGraphicFramePr>
          <p:cNvPr id="15" name="Tábláza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703960"/>
              </p:ext>
            </p:extLst>
          </p:nvPr>
        </p:nvGraphicFramePr>
        <p:xfrm>
          <a:off x="971600" y="3356992"/>
          <a:ext cx="2448272" cy="1600200"/>
        </p:xfrm>
        <a:graphic>
          <a:graphicData uri="http://schemas.openxmlformats.org/drawingml/2006/table">
            <a:tbl>
              <a:tblPr/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7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S:=S+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f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(X[i])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Táblázat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941338"/>
              </p:ext>
            </p:extLst>
          </p:nvPr>
        </p:nvGraphicFramePr>
        <p:xfrm>
          <a:off x="4572000" y="4421088"/>
          <a:ext cx="3384872" cy="1600200"/>
        </p:xfrm>
        <a:graphic>
          <a:graphicData uri="http://schemas.openxmlformats.org/drawingml/2006/table">
            <a:tbl>
              <a:tblPr/>
              <a:tblGrid>
                <a:gridCol w="484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S:=S+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X[i]*X[i]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13</a:t>
            </a:fld>
            <a:r>
              <a:rPr lang="hu-HU" dirty="0"/>
              <a:t>/49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C962C0DA-75F8-402D-8B56-32AD5EEB8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4485" y="3047799"/>
            <a:ext cx="1291531" cy="62670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36000" rIns="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i:</a:t>
            </a:r>
            <a:r>
              <a:rPr lang="hu-HU" sz="1800" b="1" dirty="0"/>
              <a:t>Egész</a:t>
            </a:r>
            <a:endParaRPr lang="hu-HU" sz="1800" dirty="0">
              <a:solidFill>
                <a:srgbClr val="FF0000"/>
              </a:solidFill>
            </a:endParaRP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C5AF6200-A2F3-4548-91B6-683D387AA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0357" y="4098443"/>
            <a:ext cx="1086140" cy="62670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36000" rIns="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i:</a:t>
            </a:r>
            <a:r>
              <a:rPr lang="hu-HU" sz="1800" b="1" dirty="0"/>
              <a:t>Egész</a:t>
            </a:r>
            <a:endParaRPr lang="hu-HU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dirty="0"/>
              <a:t>Programtranszformációk</a:t>
            </a:r>
            <a:endParaRPr lang="hu-HU" sz="2800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r>
              <a:rPr lang="hu-HU" b="1" dirty="0"/>
              <a:t>Utasítás kiemelése ciklusból: </a:t>
            </a:r>
          </a:p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r>
              <a:rPr lang="hu-HU" sz="2800" dirty="0"/>
              <a:t>A ciklus magjából a ciklustól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független</a:t>
            </a:r>
            <a:r>
              <a:rPr lang="hu-HU" sz="2800" dirty="0"/>
              <a:t> utasítások kiemelhetők. </a:t>
            </a:r>
            <a:br>
              <a:rPr lang="hu-HU" sz="2800" dirty="0"/>
            </a:br>
            <a:r>
              <a:rPr lang="hu-HU" sz="2800" dirty="0"/>
              <a:t>(</a:t>
            </a:r>
            <a:r>
              <a:rPr lang="hu-HU" sz="2200" dirty="0"/>
              <a:t>C++ fordítók ilyen optimalizálást el tudnak végezni.</a:t>
            </a:r>
            <a:r>
              <a:rPr lang="hu-HU" sz="2800" dirty="0"/>
              <a:t>)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E29CEB6-9FE5-4F3F-B1EB-B4BD4072C3DA}" type="datetime8">
              <a:rPr lang="hu-HU" smtClean="0"/>
              <a:t>2018. 11. 21. 14:54</a:t>
            </a:fld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10. előadás</a:t>
            </a:r>
            <a:endParaRPr lang="en-US" dirty="0"/>
          </a:p>
        </p:txBody>
      </p:sp>
      <p:graphicFrame>
        <p:nvGraphicFramePr>
          <p:cNvPr id="16" name="Táblázat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191629"/>
              </p:ext>
            </p:extLst>
          </p:nvPr>
        </p:nvGraphicFramePr>
        <p:xfrm>
          <a:off x="4572000" y="3773016"/>
          <a:ext cx="3384872" cy="1600200"/>
        </p:xfrm>
        <a:graphic>
          <a:graphicData uri="http://schemas.openxmlformats.org/drawingml/2006/table">
            <a:tbl>
              <a:tblPr/>
              <a:tblGrid>
                <a:gridCol w="484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0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S:=0; 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rpi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r</a:t>
                      </a:r>
                      <a:r>
                        <a:rPr kumimoji="0" lang="hu-HU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2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*pi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S:=S+h[i]*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rpi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ábláza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054518"/>
              </p:ext>
            </p:extLst>
          </p:nvPr>
        </p:nvGraphicFramePr>
        <p:xfrm>
          <a:off x="395536" y="3124944"/>
          <a:ext cx="3384872" cy="1600200"/>
        </p:xfrm>
        <a:graphic>
          <a:graphicData uri="http://schemas.openxmlformats.org/drawingml/2006/table">
            <a:tbl>
              <a:tblPr/>
              <a:tblGrid>
                <a:gridCol w="484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S:=S+h[i]*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r</a:t>
                      </a:r>
                      <a:r>
                        <a:rPr kumimoji="0" lang="hu-HU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2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*pi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14</a:t>
            </a:fld>
            <a:r>
              <a:rPr lang="hu-HU" dirty="0"/>
              <a:t>/49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8127168B-1D54-49A2-B4D5-90A898BFC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0990" y="3444980"/>
            <a:ext cx="1080120" cy="9037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36000" rIns="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i:</a:t>
            </a:r>
            <a:r>
              <a:rPr lang="hu-HU" sz="1800" b="1" dirty="0"/>
              <a:t>Egész</a:t>
            </a:r>
            <a:br>
              <a:rPr lang="hu-HU" sz="1800" dirty="0"/>
            </a:br>
            <a:r>
              <a:rPr lang="hu-HU" sz="1800" dirty="0">
                <a:solidFill>
                  <a:srgbClr val="FF0000"/>
                </a:solidFill>
              </a:rPr>
              <a:t>   </a:t>
            </a:r>
            <a:r>
              <a:rPr lang="hu-HU" sz="1800" dirty="0" err="1">
                <a:solidFill>
                  <a:srgbClr val="FF0000"/>
                </a:solidFill>
              </a:rPr>
              <a:t>rpi:</a:t>
            </a:r>
            <a:r>
              <a:rPr lang="hu-HU" sz="1800" b="1" dirty="0" err="1"/>
              <a:t>Valós</a:t>
            </a:r>
            <a:endParaRPr lang="hu-HU" sz="1800" dirty="0">
              <a:solidFill>
                <a:srgbClr val="FF0000"/>
              </a:solidFill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040BBAC7-446D-43A1-A63E-6FC706607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913" y="2802299"/>
            <a:ext cx="1080120" cy="62670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36000" rIns="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i:</a:t>
            </a:r>
            <a:r>
              <a:rPr lang="hu-HU" sz="1800" b="1" dirty="0"/>
              <a:t>Egész</a:t>
            </a:r>
            <a:endParaRPr lang="hu-HU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dirty="0"/>
              <a:t>Programtranszformációk</a:t>
            </a:r>
            <a:endParaRPr lang="hu-HU" sz="2800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r>
              <a:rPr lang="hu-HU" b="1" dirty="0"/>
              <a:t>Keresés, eldöntés </a:t>
            </a:r>
            <a:r>
              <a:rPr lang="hu-HU" b="1" dirty="0">
                <a:sym typeface="Symbol" panose="05050102010706020507" pitchFamily="18" charset="2"/>
              </a:rPr>
              <a:t> kiválasztás transzformáció</a:t>
            </a:r>
            <a:r>
              <a:rPr lang="hu-HU" b="1" dirty="0"/>
              <a:t>: </a:t>
            </a:r>
          </a:p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r>
              <a:rPr lang="hu-HU" sz="2800" dirty="0"/>
              <a:t>A vizsgálandó sorozat végére helyezzünk egy T tulajdonságú elemet – biztosan találunk ilyet!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E29CEB6-9FE5-4F3F-B1EB-B4BD4072C3DA}" type="datetime8">
              <a:rPr lang="hu-HU" smtClean="0"/>
              <a:t>2018. 11. 21. 14:54</a:t>
            </a:fld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10. előadás</a:t>
            </a:r>
            <a:endParaRPr lang="en-US" dirty="0"/>
          </a:p>
        </p:txBody>
      </p:sp>
      <p:graphicFrame>
        <p:nvGraphicFramePr>
          <p:cNvPr id="16" name="Táblázat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169219"/>
              </p:ext>
            </p:extLst>
          </p:nvPr>
        </p:nvGraphicFramePr>
        <p:xfrm>
          <a:off x="4572000" y="3773016"/>
          <a:ext cx="3384872" cy="2133600"/>
        </p:xfrm>
        <a:graphic>
          <a:graphicData uri="http://schemas.openxmlformats.org/drawingml/2006/table">
            <a:tbl>
              <a:tblPr/>
              <a:tblGrid>
                <a:gridCol w="484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0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i:=1; 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X[N+1]:=Telem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T(X[i])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i:=i+1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Van:=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i≤N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2906594"/>
                  </a:ext>
                </a:extLst>
              </a:tr>
            </a:tbl>
          </a:graphicData>
        </a:graphic>
      </p:graphicFrame>
      <p:graphicFrame>
        <p:nvGraphicFramePr>
          <p:cNvPr id="11" name="Tábláza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020717"/>
              </p:ext>
            </p:extLst>
          </p:nvPr>
        </p:nvGraphicFramePr>
        <p:xfrm>
          <a:off x="395536" y="3167608"/>
          <a:ext cx="3384872" cy="2133600"/>
        </p:xfrm>
        <a:graphic>
          <a:graphicData uri="http://schemas.openxmlformats.org/drawingml/2006/table">
            <a:tbl>
              <a:tblPr/>
              <a:tblGrid>
                <a:gridCol w="484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0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i≤N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 és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 T(X[i])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i:=i+1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Van:=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i≤N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0574338"/>
                  </a:ext>
                </a:extLst>
              </a:tr>
            </a:tbl>
          </a:graphicData>
        </a:graphic>
      </p:graphicFrame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15</a:t>
            </a:fld>
            <a:r>
              <a:rPr lang="hu-HU" dirty="0"/>
              <a:t>/49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8127168B-1D54-49A2-B4D5-90A898BFC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0990" y="3444980"/>
            <a:ext cx="1080120" cy="62670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36000" rIns="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i:</a:t>
            </a:r>
            <a:r>
              <a:rPr lang="hu-HU" sz="1800" b="1" dirty="0"/>
              <a:t>Egész</a:t>
            </a:r>
            <a:endParaRPr lang="hu-HU" sz="1800" dirty="0">
              <a:solidFill>
                <a:srgbClr val="FF0000"/>
              </a:solidFill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040BBAC7-446D-43A1-A63E-6FC706607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913" y="2844963"/>
            <a:ext cx="1080120" cy="62670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36000" rIns="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i:</a:t>
            </a:r>
            <a:r>
              <a:rPr lang="hu-HU" sz="1800" b="1" dirty="0"/>
              <a:t>Egész</a:t>
            </a:r>
            <a:endParaRPr lang="hu-HU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4903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ím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>
                <a:solidFill>
                  <a:srgbClr val="FF0000"/>
                </a:solidFill>
              </a:rPr>
              <a:t>Segédösszegek</a:t>
            </a:r>
          </a:p>
        </p:txBody>
      </p:sp>
      <p:sp>
        <p:nvSpPr>
          <p:cNvPr id="20483" name="Tartalom helye 2"/>
          <p:cNvSpPr>
            <a:spLocks noGrp="1" noChangeArrowheads="1"/>
          </p:cNvSpPr>
          <p:nvPr>
            <p:ph idx="1"/>
          </p:nvPr>
        </p:nvSpPr>
        <p:spPr>
          <a:xfrm>
            <a:off x="34925" y="1341438"/>
            <a:ext cx="8929688" cy="4754562"/>
          </a:xfrm>
        </p:spPr>
        <p:txBody>
          <a:bodyPr/>
          <a:lstStyle/>
          <a:p>
            <a:pPr marL="12700" indent="0">
              <a:buNone/>
            </a:pPr>
            <a:r>
              <a:rPr lang="hu-HU" altLang="hu-HU" sz="2800" dirty="0">
                <a:sym typeface="Symbol" panose="05050102010706020507" pitchFamily="18" charset="2"/>
              </a:rPr>
              <a:t>Egy földműves egy téglalap alakú területet szeretne vásárolni egy </a:t>
            </a:r>
            <a:r>
              <a:rPr lang="hu-HU" altLang="hu-HU" sz="2800" b="1" dirty="0">
                <a:sym typeface="Symbol" panose="05050102010706020507" pitchFamily="18" charset="2"/>
              </a:rPr>
              <a:t>NM</a:t>
            </a:r>
            <a:r>
              <a:rPr lang="hu-HU" altLang="hu-HU" sz="2800" dirty="0">
                <a:sym typeface="Symbol" panose="05050102010706020507" pitchFamily="18" charset="2"/>
              </a:rPr>
              <a:t>-es téglalap alakú földterületen. Tudja minden megvásárolható földdarabról, hogy azt megművelve mennyi lenne a haszna vagy vesztesége.</a:t>
            </a:r>
          </a:p>
          <a:p>
            <a:pPr marL="12700" indent="0">
              <a:buNone/>
            </a:pPr>
            <a:endParaRPr lang="hu-HU" altLang="hu-HU" sz="2800" dirty="0">
              <a:sym typeface="Symbol" panose="05050102010706020507" pitchFamily="18" charset="2"/>
            </a:endParaRPr>
          </a:p>
        </p:txBody>
      </p:sp>
      <p:sp>
        <p:nvSpPr>
          <p:cNvPr id="10" name="Dátum helye 9">
            <a:extLst>
              <a:ext uri="{FF2B5EF4-FFF2-40B4-BE49-F238E27FC236}">
                <a16:creationId xmlns:a16="http://schemas.microsoft.com/office/drawing/2014/main" id="{6F53D406-B709-4CF8-8122-33AEA9A8841C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A9E56B55-E0CB-40FC-9ACE-AAC128580EF2}" type="datetime8">
              <a:rPr lang="hu-HU" smtClean="0"/>
              <a:t>2018. 11. 21. 14:54</a:t>
            </a:fld>
            <a:endParaRPr lang="en-US" dirty="0"/>
          </a:p>
        </p:txBody>
      </p:sp>
      <p:sp>
        <p:nvSpPr>
          <p:cNvPr id="13" name="Élőláb helye 12">
            <a:extLst>
              <a:ext uri="{FF2B5EF4-FFF2-40B4-BE49-F238E27FC236}">
                <a16:creationId xmlns:a16="http://schemas.microsoft.com/office/drawing/2014/main" id="{F2B3B90F-3D36-4FDC-AB90-EA1EAFF9D8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10. előadás</a:t>
            </a:r>
            <a:endParaRPr lang="en-US"/>
          </a:p>
        </p:txBody>
      </p:sp>
      <p:graphicFrame>
        <p:nvGraphicFramePr>
          <p:cNvPr id="7" name="Táblázat 6">
            <a:extLst>
              <a:ext uri="{FF2B5EF4-FFF2-40B4-BE49-F238E27FC236}">
                <a16:creationId xmlns:a16="http://schemas.microsoft.com/office/drawing/2014/main" id="{6E0ACB36-8FC2-41FF-9F99-8A20DE12B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275886"/>
              </p:ext>
            </p:extLst>
          </p:nvPr>
        </p:nvGraphicFramePr>
        <p:xfrm>
          <a:off x="6000750" y="3228824"/>
          <a:ext cx="2286000" cy="1784352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12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12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12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12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12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églalap 7">
            <a:extLst>
              <a:ext uri="{FF2B5EF4-FFF2-40B4-BE49-F238E27FC236}">
                <a16:creationId xmlns:a16="http://schemas.microsoft.com/office/drawing/2014/main" id="{F8B7E53E-47CD-48ED-A952-C3845B030D2C}"/>
              </a:ext>
            </a:extLst>
          </p:cNvPr>
          <p:cNvSpPr/>
          <p:nvPr/>
        </p:nvSpPr>
        <p:spPr>
          <a:xfrm>
            <a:off x="34925" y="3501008"/>
            <a:ext cx="5822950" cy="954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spcBef>
                <a:spcPct val="20000"/>
              </a:spcBef>
              <a:buClr>
                <a:srgbClr val="006600"/>
              </a:buClr>
              <a:buSzPct val="70000"/>
              <a:defRPr/>
            </a:pPr>
            <a:r>
              <a:rPr lang="hu-HU" sz="2800" dirty="0">
                <a:latin typeface="+mn-lt"/>
                <a:cs typeface="+mn-cs"/>
                <a:sym typeface="Symbol" pitchFamily="18" charset="2"/>
              </a:rPr>
              <a:t>Add meg azt a téglalapot, amelyen a legnagyobb haszon érhető el!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16</a:t>
            </a:fld>
            <a:r>
              <a:rPr lang="hu-HU" dirty="0"/>
              <a:t>/49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1DB063E6-541F-472C-88B0-45776140BEF6}"/>
              </a:ext>
            </a:extLst>
          </p:cNvPr>
          <p:cNvSpPr/>
          <p:nvPr/>
        </p:nvSpPr>
        <p:spPr>
          <a:xfrm>
            <a:off x="5974408" y="2988168"/>
            <a:ext cx="99824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(P,Q)</a:t>
            </a: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7B324300-4599-40AA-8109-687922E9F7A7}"/>
              </a:ext>
            </a:extLst>
          </p:cNvPr>
          <p:cNvSpPr/>
          <p:nvPr/>
        </p:nvSpPr>
        <p:spPr>
          <a:xfrm>
            <a:off x="6851872" y="4356320"/>
            <a:ext cx="99824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(R,S)</a:t>
            </a:r>
          </a:p>
        </p:txBody>
      </p:sp>
      <p:sp>
        <p:nvSpPr>
          <p:cNvPr id="4" name="Ellipszis 3">
            <a:extLst>
              <a:ext uri="{FF2B5EF4-FFF2-40B4-BE49-F238E27FC236}">
                <a16:creationId xmlns:a16="http://schemas.microsoft.com/office/drawing/2014/main" id="{15492769-C6FB-41FA-9ACA-0E96D8AF841A}"/>
              </a:ext>
            </a:extLst>
          </p:cNvPr>
          <p:cNvSpPr/>
          <p:nvPr/>
        </p:nvSpPr>
        <p:spPr>
          <a:xfrm>
            <a:off x="6648040" y="3409168"/>
            <a:ext cx="72008" cy="7200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Ellipszis 11">
            <a:extLst>
              <a:ext uri="{FF2B5EF4-FFF2-40B4-BE49-F238E27FC236}">
                <a16:creationId xmlns:a16="http://schemas.microsoft.com/office/drawing/2014/main" id="{790F401F-CAC3-4F58-9223-73139DED4159}"/>
              </a:ext>
            </a:extLst>
          </p:cNvPr>
          <p:cNvSpPr/>
          <p:nvPr/>
        </p:nvSpPr>
        <p:spPr>
          <a:xfrm>
            <a:off x="7103328" y="4308696"/>
            <a:ext cx="72008" cy="7200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8157506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ím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Segédösszegek</a:t>
            </a:r>
          </a:p>
        </p:txBody>
      </p:sp>
      <p:sp>
        <p:nvSpPr>
          <p:cNvPr id="22531" name="Tartalom helye 2"/>
          <p:cNvSpPr>
            <a:spLocks noGrp="1" noChangeArrowheads="1"/>
          </p:cNvSpPr>
          <p:nvPr>
            <p:ph idx="1"/>
          </p:nvPr>
        </p:nvSpPr>
        <p:spPr>
          <a:xfrm>
            <a:off x="34925" y="1342157"/>
            <a:ext cx="8929688" cy="5183187"/>
          </a:xfrm>
        </p:spPr>
        <p:txBody>
          <a:bodyPr/>
          <a:lstStyle/>
          <a:p>
            <a:r>
              <a:rPr lang="hu-HU" altLang="hu-HU" sz="2800" dirty="0">
                <a:sym typeface="Symbol" panose="05050102010706020507" pitchFamily="18" charset="2"/>
              </a:rPr>
              <a:t>Bemenet: 	N,M</a:t>
            </a:r>
            <a:r>
              <a:rPr lang="hu-HU" altLang="hu-HU" sz="2800" dirty="0">
                <a:latin typeface="Imprint MT Shadow" panose="04020605060303030202" pitchFamily="82" charset="0"/>
                <a:sym typeface="Symbol" panose="05050102010706020507" pitchFamily="18" charset="2"/>
              </a:rPr>
              <a:t>N</a:t>
            </a:r>
            <a:r>
              <a:rPr lang="hu-HU" altLang="hu-HU" sz="2800" dirty="0">
                <a:latin typeface="+mj-lt"/>
                <a:sym typeface="Symbol" panose="05050102010706020507" pitchFamily="18" charset="2"/>
              </a:rPr>
              <a:t>,</a:t>
            </a:r>
            <a:r>
              <a:rPr lang="hu-HU" altLang="hu-HU" sz="2800" dirty="0">
                <a:latin typeface="Imprint MT Shadow" panose="04020605060303030202" pitchFamily="82" charset="0"/>
                <a:sym typeface="Symbol" panose="05050102010706020507" pitchFamily="18" charset="2"/>
              </a:rPr>
              <a:t> </a:t>
            </a:r>
            <a:r>
              <a:rPr lang="hu-HU" altLang="hu-HU" sz="2800" dirty="0">
                <a:sym typeface="Symbol" panose="05050102010706020507" pitchFamily="18" charset="2"/>
              </a:rPr>
              <a:t>T</a:t>
            </a:r>
            <a:r>
              <a:rPr lang="hu-HU" altLang="hu-HU" sz="2800" baseline="-25000" dirty="0">
                <a:sym typeface="Symbol" panose="05050102010706020507" pitchFamily="18" charset="2"/>
              </a:rPr>
              <a:t>1..N,1..M</a:t>
            </a:r>
            <a:r>
              <a:rPr lang="hu-HU" altLang="hu-HU" sz="2800" dirty="0">
                <a:sym typeface="Symbol" panose="05050102010706020507" pitchFamily="18" charset="2"/>
              </a:rPr>
              <a:t></a:t>
            </a:r>
            <a:r>
              <a:rPr lang="hu-HU" altLang="hu-HU" sz="2800" dirty="0">
                <a:solidFill>
                  <a:srgbClr val="663300"/>
                </a:solidFill>
                <a:latin typeface="Imprint MT Shadow" panose="04020605060303030202" pitchFamily="82" charset="0"/>
                <a:sym typeface="Symbol" panose="05050102010706020507" pitchFamily="18" charset="2"/>
              </a:rPr>
              <a:t>Z</a:t>
            </a:r>
            <a:r>
              <a:rPr lang="hu-HU" altLang="hu-HU" sz="2800" baseline="30000" dirty="0">
                <a:latin typeface="+mj-lt"/>
                <a:sym typeface="Symbol" panose="05050102010706020507" pitchFamily="18" charset="2"/>
              </a:rPr>
              <a:t>NM</a:t>
            </a:r>
          </a:p>
          <a:p>
            <a:r>
              <a:rPr lang="hu-HU" altLang="hu-HU" sz="2800" dirty="0">
                <a:sym typeface="Symbol" panose="05050102010706020507" pitchFamily="18" charset="2"/>
              </a:rPr>
              <a:t>Kimenet:	</a:t>
            </a:r>
            <a:r>
              <a:rPr lang="hu-HU" altLang="hu-HU" sz="2800" dirty="0">
                <a:solidFill>
                  <a:srgbClr val="FF3300"/>
                </a:solidFill>
                <a:sym typeface="Symbol" panose="05050102010706020507" pitchFamily="18" charset="2"/>
              </a:rPr>
              <a:t>P,Q</a:t>
            </a:r>
            <a:r>
              <a:rPr lang="hu-HU" altLang="hu-HU" sz="2800" dirty="0">
                <a:sym typeface="Symbol" panose="05050102010706020507" pitchFamily="18" charset="2"/>
              </a:rPr>
              <a:t>,</a:t>
            </a:r>
            <a:r>
              <a:rPr lang="hu-HU" altLang="hu-HU" sz="2800" dirty="0">
                <a:solidFill>
                  <a:srgbClr val="0000FF"/>
                </a:solidFill>
                <a:sym typeface="Symbol" panose="05050102010706020507" pitchFamily="18" charset="2"/>
              </a:rPr>
              <a:t>R,S</a:t>
            </a:r>
            <a:r>
              <a:rPr lang="hu-HU" altLang="hu-HU" sz="2800" dirty="0">
                <a:sym typeface="Symbol" panose="05050102010706020507" pitchFamily="18" charset="2"/>
              </a:rPr>
              <a:t></a:t>
            </a:r>
            <a:r>
              <a:rPr lang="hu-HU" altLang="hu-HU" sz="2800" dirty="0">
                <a:latin typeface="Imprint MT Shadow" panose="04020605060303030202" pitchFamily="82" charset="0"/>
                <a:sym typeface="Symbol" panose="05050102010706020507" pitchFamily="18" charset="2"/>
              </a:rPr>
              <a:t>N</a:t>
            </a:r>
            <a:endParaRPr lang="hu-HU" altLang="hu-HU" sz="2800" dirty="0">
              <a:sym typeface="Symbol" panose="05050102010706020507" pitchFamily="18" charset="2"/>
            </a:endParaRPr>
          </a:p>
          <a:p>
            <a:r>
              <a:rPr lang="hu-HU" altLang="hu-HU" sz="2800" dirty="0">
                <a:sym typeface="Symbol" panose="05050102010706020507" pitchFamily="18" charset="2"/>
              </a:rPr>
              <a:t>Előfeltétel:	</a:t>
            </a:r>
          </a:p>
          <a:p>
            <a:r>
              <a:rPr lang="hu-HU" altLang="hu-HU" sz="2800" dirty="0">
                <a:sym typeface="Symbol" panose="05050102010706020507" pitchFamily="18" charset="2"/>
              </a:rPr>
              <a:t>Utófeltétel:	1PRN és 1QSM és</a:t>
            </a:r>
            <a:br>
              <a:rPr lang="hu-HU" altLang="hu-HU" sz="2800" dirty="0">
                <a:sym typeface="Symbol" panose="05050102010706020507" pitchFamily="18" charset="2"/>
              </a:rPr>
            </a:br>
            <a:r>
              <a:rPr lang="hu-HU" altLang="hu-HU" sz="2800" dirty="0">
                <a:sym typeface="Symbol" panose="05050102010706020507" pitchFamily="18" charset="2"/>
              </a:rPr>
              <a:t>	</a:t>
            </a:r>
            <a:r>
              <a:rPr lang="hu-HU" altLang="hu-HU" sz="2800" dirty="0" err="1">
                <a:sym typeface="Symbol" panose="05050102010706020507" pitchFamily="18" charset="2"/>
              </a:rPr>
              <a:t>i,j,k,l</a:t>
            </a:r>
            <a:r>
              <a:rPr lang="hu-HU" altLang="hu-HU" sz="2800" dirty="0">
                <a:sym typeface="Symbol" panose="05050102010706020507" pitchFamily="18" charset="2"/>
              </a:rPr>
              <a:t> (1ikN,1jlM): érték(P,Q,R,S)érték(</a:t>
            </a:r>
            <a:r>
              <a:rPr lang="hu-HU" altLang="hu-HU" sz="2800" dirty="0" err="1">
                <a:sym typeface="Symbol" panose="05050102010706020507" pitchFamily="18" charset="2"/>
              </a:rPr>
              <a:t>i,j,k,l</a:t>
            </a:r>
            <a:r>
              <a:rPr lang="hu-HU" altLang="hu-HU" sz="2800" dirty="0">
                <a:sym typeface="Symbol" panose="05050102010706020507" pitchFamily="18" charset="2"/>
              </a:rPr>
              <a:t>)</a:t>
            </a:r>
          </a:p>
          <a:p>
            <a:r>
              <a:rPr lang="hu-HU" altLang="hu-HU" sz="2800" dirty="0">
                <a:sym typeface="Symbol" panose="05050102010706020507" pitchFamily="18" charset="2"/>
              </a:rPr>
              <a:t>Definíció: érték:</a:t>
            </a:r>
            <a:r>
              <a:rPr lang="hu-HU" altLang="hu-HU" sz="2800" dirty="0">
                <a:latin typeface="Imprint MT Shadow" panose="04020605060303030202" pitchFamily="82" charset="0"/>
                <a:sym typeface="Symbol" panose="05050102010706020507" pitchFamily="18" charset="2"/>
              </a:rPr>
              <a:t>N</a:t>
            </a:r>
            <a:r>
              <a:rPr lang="hu-HU" altLang="hu-HU" sz="2800" baseline="30000" dirty="0">
                <a:latin typeface="+mj-lt"/>
                <a:sym typeface="Symbol" panose="05050102010706020507" pitchFamily="18" charset="2"/>
              </a:rPr>
              <a:t>4</a:t>
            </a:r>
            <a:r>
              <a:rPr lang="hu-HU" altLang="hu-HU" sz="2800" dirty="0">
                <a:sym typeface="Symbol" panose="05050102010706020507" pitchFamily="18" charset="2"/>
              </a:rPr>
              <a:t>→</a:t>
            </a:r>
            <a:r>
              <a:rPr lang="hu-HU" altLang="hu-HU" sz="2800" dirty="0">
                <a:solidFill>
                  <a:srgbClr val="663300"/>
                </a:solidFill>
                <a:latin typeface="Imprint MT Shadow" panose="04020605060303030202" pitchFamily="82" charset="0"/>
                <a:sym typeface="Symbol" panose="05050102010706020507" pitchFamily="18" charset="2"/>
              </a:rPr>
              <a:t>Z</a:t>
            </a:r>
            <a:endParaRPr lang="hu-HU" altLang="hu-HU" sz="2800" dirty="0">
              <a:solidFill>
                <a:srgbClr val="663300"/>
              </a:solidFill>
              <a:sym typeface="Symbol" panose="05050102010706020507" pitchFamily="18" charset="2"/>
            </a:endParaRPr>
          </a:p>
          <a:p>
            <a:endParaRPr lang="hu-HU" altLang="hu-HU" sz="2800" dirty="0">
              <a:sym typeface="Symbol" panose="05050102010706020507" pitchFamily="18" charset="2"/>
            </a:endParaRPr>
          </a:p>
          <a:p>
            <a:pPr marL="12700" indent="0">
              <a:buNone/>
            </a:pPr>
            <a:endParaRPr lang="hu-HU" altLang="hu-HU" sz="2800" dirty="0">
              <a:sym typeface="Symbol" panose="05050102010706020507" pitchFamily="18" charset="2"/>
            </a:endParaRPr>
          </a:p>
          <a:p>
            <a:pPr marL="12700" indent="0">
              <a:buNone/>
            </a:pPr>
            <a:r>
              <a:rPr lang="hu-HU" altLang="hu-HU" sz="2800" dirty="0">
                <a:sym typeface="Symbol" panose="05050102010706020507" pitchFamily="18" charset="2"/>
              </a:rPr>
              <a:t>Most ciklust kellene írni i-re, </a:t>
            </a:r>
            <a:r>
              <a:rPr lang="hu-HU" altLang="hu-HU" sz="2800" dirty="0" err="1">
                <a:sym typeface="Symbol" panose="05050102010706020507" pitchFamily="18" charset="2"/>
              </a:rPr>
              <a:t>j-re</a:t>
            </a:r>
            <a:r>
              <a:rPr lang="hu-HU" altLang="hu-HU" sz="2800" dirty="0">
                <a:sym typeface="Symbol" panose="05050102010706020507" pitchFamily="18" charset="2"/>
              </a:rPr>
              <a:t>, k-</a:t>
            </a:r>
            <a:r>
              <a:rPr lang="hu-HU" altLang="hu-HU" sz="2800" dirty="0" err="1">
                <a:sym typeface="Symbol" panose="05050102010706020507" pitchFamily="18" charset="2"/>
              </a:rPr>
              <a:t>ra</a:t>
            </a:r>
            <a:r>
              <a:rPr lang="hu-HU" altLang="hu-HU" sz="2800" dirty="0">
                <a:sym typeface="Symbol" panose="05050102010706020507" pitchFamily="18" charset="2"/>
              </a:rPr>
              <a:t>, l-re, x-re és y-</a:t>
            </a:r>
            <a:r>
              <a:rPr lang="hu-HU" altLang="hu-HU" sz="2800" dirty="0" err="1">
                <a:sym typeface="Symbol" panose="05050102010706020507" pitchFamily="18" charset="2"/>
              </a:rPr>
              <a:t>ra</a:t>
            </a:r>
            <a:r>
              <a:rPr lang="hu-HU" altLang="hu-HU" sz="2800" dirty="0">
                <a:sym typeface="Symbol" panose="05050102010706020507" pitchFamily="18" charset="2"/>
              </a:rPr>
              <a:t>, azaz 6 ciklus lenne egymás belsejében. </a:t>
            </a:r>
            <a:r>
              <a:rPr lang="hu-HU" altLang="hu-HU" sz="2800" b="1" dirty="0">
                <a:sym typeface="Symbol" panose="05050102010706020507" pitchFamily="18" charset="2"/>
              </a:rPr>
              <a:t>Ez sok!</a:t>
            </a:r>
          </a:p>
          <a:p>
            <a:pPr marL="12700" indent="0">
              <a:buNone/>
            </a:pPr>
            <a:endParaRPr lang="hu-HU" altLang="hu-HU" sz="2800" dirty="0">
              <a:sym typeface="Symbol" panose="05050102010706020507" pitchFamily="18" charset="2"/>
            </a:endParaRPr>
          </a:p>
        </p:txBody>
      </p:sp>
      <p:sp>
        <p:nvSpPr>
          <p:cNvPr id="9" name="Dátum helye 8">
            <a:extLst>
              <a:ext uri="{FF2B5EF4-FFF2-40B4-BE49-F238E27FC236}">
                <a16:creationId xmlns:a16="http://schemas.microsoft.com/office/drawing/2014/main" id="{C6861AEE-3D84-4D45-8C8C-0B3DCE5BBEAF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FCCB0BEB-4A4F-4225-859A-67380193FC91}" type="datetime8">
              <a:rPr lang="hu-HU" smtClean="0"/>
              <a:t>2018. 11. 21. 14:54</a:t>
            </a:fld>
            <a:endParaRPr lang="en-US" dirty="0"/>
          </a:p>
        </p:txBody>
      </p:sp>
      <p:sp>
        <p:nvSpPr>
          <p:cNvPr id="12" name="Élőláb helye 11">
            <a:extLst>
              <a:ext uri="{FF2B5EF4-FFF2-40B4-BE49-F238E27FC236}">
                <a16:creationId xmlns:a16="http://schemas.microsoft.com/office/drawing/2014/main" id="{328DAE3F-BBEA-4B3E-AFD9-65F55D3712F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10. előadás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5" name="Object 9"/>
              <p:cNvSpPr txBox="1"/>
              <p:nvPr/>
            </p:nvSpPr>
            <p:spPr bwMode="auto">
              <a:xfrm>
                <a:off x="1745439" y="3973834"/>
                <a:ext cx="5327998" cy="1399382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hu-HU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é</m:t>
                      </m:r>
                      <m:r>
                        <m:rPr>
                          <m:nor/>
                        </m:rPr>
                        <a:rPr lang="hu-HU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rt</m:t>
                      </m:r>
                      <m:r>
                        <m:rPr>
                          <m:nor/>
                        </m:rPr>
                        <a:rPr lang="hu-HU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é</m:t>
                      </m:r>
                      <m:r>
                        <m:rPr>
                          <m:nor/>
                        </m:rPr>
                        <a:rPr lang="hu-HU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hu-HU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hu-HU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hu-HU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hu-HU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hu-HU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hu-HU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hu-HU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hu-HU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hu-HU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hu-H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hu-HU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hu-HU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hu-HU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hu-HU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hu-H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hu-HU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lang="hu-HU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hu-HU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hu-HU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hu-HU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a:rPr lang="hu-HU" i="0" baseline="-25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hu-HU" i="0" baseline="-25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hu-HU" i="0" baseline="-25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22535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45439" y="3973834"/>
                <a:ext cx="5327998" cy="13993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17</a:t>
            </a:fld>
            <a:r>
              <a:rPr lang="hu-HU" dirty="0"/>
              <a:t>/49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80FF4187-CF37-4A2F-95C7-2F6BA7824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9340" y="1540768"/>
            <a:ext cx="19431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49155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ím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Segédösszegek</a:t>
            </a:r>
          </a:p>
        </p:txBody>
      </p:sp>
      <p:sp>
        <p:nvSpPr>
          <p:cNvPr id="26627" name="Tartalom helye 2"/>
          <p:cNvSpPr>
            <a:spLocks noGrp="1" noChangeArrowheads="1"/>
          </p:cNvSpPr>
          <p:nvPr>
            <p:ph idx="1"/>
          </p:nvPr>
        </p:nvSpPr>
        <p:spPr>
          <a:xfrm>
            <a:off x="34925" y="1341438"/>
            <a:ext cx="8929688" cy="4754562"/>
          </a:xfrm>
        </p:spPr>
        <p:txBody>
          <a:bodyPr/>
          <a:lstStyle/>
          <a:p>
            <a:pPr marL="361950" indent="-349250"/>
            <a:r>
              <a:rPr lang="hu-HU" altLang="hu-HU" dirty="0">
                <a:sym typeface="Symbol" panose="05050102010706020507" pitchFamily="18" charset="2"/>
              </a:rPr>
              <a:t>Az érték függvény definiálása:</a:t>
            </a:r>
          </a:p>
          <a:p>
            <a:pPr marL="12700" indent="0">
              <a:buNone/>
            </a:pPr>
            <a:r>
              <a:rPr lang="hu-HU" altLang="hu-HU" sz="2800" dirty="0">
                <a:sym typeface="Symbol" panose="05050102010706020507" pitchFamily="18" charset="2"/>
              </a:rPr>
              <a:t>    Próbáljunk valami részcélt kitűzni: </a:t>
            </a:r>
            <a:br>
              <a:rPr lang="hu-HU" altLang="hu-HU" sz="2800" dirty="0">
                <a:sym typeface="Symbol" panose="05050102010706020507" pitchFamily="18" charset="2"/>
              </a:rPr>
            </a:br>
            <a:r>
              <a:rPr lang="hu-HU" altLang="hu-HU" sz="2800" dirty="0">
                <a:sym typeface="Symbol" panose="05050102010706020507" pitchFamily="18" charset="2"/>
              </a:rPr>
              <a:t>	számoljuk ki az </a:t>
            </a:r>
            <a:r>
              <a:rPr lang="hu-HU" altLang="hu-HU" sz="2800" dirty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(1,1) bal felső</a:t>
            </a:r>
            <a:r>
              <a:rPr lang="hu-HU" altLang="hu-HU" sz="2800" dirty="0">
                <a:sym typeface="Symbol" panose="05050102010706020507" pitchFamily="18" charset="2"/>
              </a:rPr>
              <a:t>,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hu-HU" altLang="hu-HU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(</a:t>
            </a:r>
            <a:r>
              <a:rPr lang="hu-HU" altLang="hu-HU" sz="28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u,v</a:t>
            </a:r>
            <a:r>
              <a:rPr lang="hu-HU" altLang="hu-HU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) jobb alsó </a:t>
            </a:r>
            <a:br>
              <a:rPr lang="hu-HU" altLang="hu-HU" sz="2800" dirty="0">
                <a:sym typeface="Symbol" panose="05050102010706020507" pitchFamily="18" charset="2"/>
              </a:rPr>
            </a:br>
            <a:r>
              <a:rPr lang="hu-HU" altLang="hu-HU" sz="2800" dirty="0">
                <a:sym typeface="Symbol" panose="05050102010706020507" pitchFamily="18" charset="2"/>
              </a:rPr>
              <a:t>	sarkú téglalapok értékét!</a:t>
            </a:r>
          </a:p>
        </p:txBody>
      </p:sp>
      <p:sp>
        <p:nvSpPr>
          <p:cNvPr id="10" name="Dátum helye 9">
            <a:extLst>
              <a:ext uri="{FF2B5EF4-FFF2-40B4-BE49-F238E27FC236}">
                <a16:creationId xmlns:a16="http://schemas.microsoft.com/office/drawing/2014/main" id="{A9DEB0AA-9116-4E2D-893F-B74251B1BFBD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0203198A-0039-4ABD-872C-8E9BB7995C39}" type="datetime8">
              <a:rPr lang="hu-HU" smtClean="0"/>
              <a:t>2018. 11. 21. 14:54</a:t>
            </a:fld>
            <a:endParaRPr lang="en-US" dirty="0"/>
          </a:p>
        </p:txBody>
      </p:sp>
      <p:sp>
        <p:nvSpPr>
          <p:cNvPr id="13" name="Élőláb helye 12">
            <a:extLst>
              <a:ext uri="{FF2B5EF4-FFF2-40B4-BE49-F238E27FC236}">
                <a16:creationId xmlns:a16="http://schemas.microsoft.com/office/drawing/2014/main" id="{635E7CB4-6786-43FC-9E74-8F77BAB16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10. előadás</a:t>
            </a:r>
            <a:endParaRPr lang="en-US"/>
          </a:p>
        </p:txBody>
      </p:sp>
      <p:graphicFrame>
        <p:nvGraphicFramePr>
          <p:cNvPr id="93412" name="Group 228">
            <a:extLst>
              <a:ext uri="{FF2B5EF4-FFF2-40B4-BE49-F238E27FC236}">
                <a16:creationId xmlns:a16="http://schemas.microsoft.com/office/drawing/2014/main" id="{F943CFC7-249A-43B0-A3C9-95177FFA8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688856"/>
              </p:ext>
            </p:extLst>
          </p:nvPr>
        </p:nvGraphicFramePr>
        <p:xfrm>
          <a:off x="394841" y="3780294"/>
          <a:ext cx="4969247" cy="944850"/>
        </p:xfrm>
        <a:graphic>
          <a:graphicData uri="http://schemas.openxmlformats.org/drawingml/2006/table">
            <a:tbl>
              <a:tblPr/>
              <a:tblGrid>
                <a:gridCol w="4969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X= szürke téglalap értéke +</a:t>
                      </a:r>
                      <a:b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</a:b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       piros téglalap összege</a:t>
                      </a:r>
                    </a:p>
                  </a:txBody>
                  <a:tcPr marL="91451" marR="91451" marT="45705" marB="45705"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3408" name="Group 224">
            <a:extLst>
              <a:ext uri="{FF2B5EF4-FFF2-40B4-BE49-F238E27FC236}">
                <a16:creationId xmlns:a16="http://schemas.microsoft.com/office/drawing/2014/main" id="{CB9006D5-D8F6-43E2-9DD0-DA4FA052D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688257"/>
              </p:ext>
            </p:extLst>
          </p:nvPr>
        </p:nvGraphicFramePr>
        <p:xfrm>
          <a:off x="6732588" y="3482876"/>
          <a:ext cx="1727199" cy="1746250"/>
        </p:xfrm>
        <a:graphic>
          <a:graphicData uri="http://schemas.openxmlformats.org/drawingml/2006/table">
            <a:tbl>
              <a:tblPr/>
              <a:tblGrid>
                <a:gridCol w="422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 </a:t>
                      </a:r>
                      <a:endParaRPr kumimoji="0" lang="hu-HU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 </a:t>
                      </a:r>
                      <a:endParaRPr kumimoji="0" lang="hu-HU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 </a:t>
                      </a:r>
                      <a:endParaRPr kumimoji="0" lang="hu-HU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 </a:t>
                      </a:r>
                      <a:endParaRPr kumimoji="0" lang="hu-HU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 </a:t>
                      </a:r>
                      <a:endParaRPr kumimoji="0" lang="hu-HU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 </a:t>
                      </a:r>
                      <a:endParaRPr kumimoji="0" lang="hu-HU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 </a:t>
                      </a:r>
                      <a:endParaRPr kumimoji="0" lang="hu-HU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 </a:t>
                      </a:r>
                      <a:endParaRPr kumimoji="0" lang="hu-HU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 </a:t>
                      </a:r>
                      <a:endParaRPr kumimoji="0" lang="hu-HU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 </a:t>
                      </a:r>
                      <a:endParaRPr kumimoji="0" lang="hu-HU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 </a:t>
                      </a:r>
                      <a:endParaRPr kumimoji="0" lang="hu-HU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cs typeface="Arial" charset="0"/>
                        </a:rPr>
                        <a:t>X</a:t>
                      </a:r>
                      <a:endParaRPr kumimoji="0" lang="hu-HU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 </a:t>
                      </a:r>
                      <a:endParaRPr kumimoji="0" lang="hu-HU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 </a:t>
                      </a:r>
                      <a:endParaRPr kumimoji="0" lang="hu-HU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 </a:t>
                      </a:r>
                      <a:endParaRPr kumimoji="0" lang="hu-HU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 </a:t>
                      </a:r>
                      <a:endParaRPr kumimoji="0" lang="hu-HU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18</a:t>
            </a:fld>
            <a:r>
              <a:rPr lang="hu-HU" dirty="0"/>
              <a:t>/49</a:t>
            </a:r>
          </a:p>
        </p:txBody>
      </p:sp>
      <p:graphicFrame>
        <p:nvGraphicFramePr>
          <p:cNvPr id="15" name="Group 224">
            <a:extLst>
              <a:ext uri="{FF2B5EF4-FFF2-40B4-BE49-F238E27FC236}">
                <a16:creationId xmlns:a16="http://schemas.microsoft.com/office/drawing/2014/main" id="{E88FDCCE-5AE1-42BD-8909-C8F3FE63D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673214"/>
              </p:ext>
            </p:extLst>
          </p:nvPr>
        </p:nvGraphicFramePr>
        <p:xfrm>
          <a:off x="6733233" y="3482950"/>
          <a:ext cx="1727199" cy="1746250"/>
        </p:xfrm>
        <a:graphic>
          <a:graphicData uri="http://schemas.openxmlformats.org/drawingml/2006/table">
            <a:tbl>
              <a:tblPr/>
              <a:tblGrid>
                <a:gridCol w="422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 </a:t>
                      </a:r>
                      <a:endParaRPr kumimoji="0" lang="hu-HU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 </a:t>
                      </a:r>
                      <a:endParaRPr kumimoji="0" lang="hu-HU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 </a:t>
                      </a:r>
                      <a:endParaRPr kumimoji="0" lang="hu-HU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 </a:t>
                      </a:r>
                      <a:endParaRPr kumimoji="0" lang="hu-HU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 </a:t>
                      </a:r>
                      <a:endParaRPr kumimoji="0" lang="hu-HU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 </a:t>
                      </a:r>
                      <a:endParaRPr kumimoji="0" lang="hu-HU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 </a:t>
                      </a:r>
                      <a:endParaRPr kumimoji="0" lang="hu-HU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 </a:t>
                      </a:r>
                      <a:endParaRPr kumimoji="0" lang="hu-HU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 </a:t>
                      </a:r>
                      <a:endParaRPr kumimoji="0" lang="hu-HU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 </a:t>
                      </a:r>
                      <a:endParaRPr kumimoji="0" lang="hu-HU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 </a:t>
                      </a:r>
                      <a:endParaRPr kumimoji="0" lang="hu-HU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charset="0"/>
                        </a:rPr>
                        <a:t>X</a:t>
                      </a:r>
                      <a:endParaRPr kumimoji="0" lang="hu-HU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 </a:t>
                      </a:r>
                      <a:endParaRPr kumimoji="0" lang="hu-HU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 </a:t>
                      </a:r>
                      <a:endParaRPr kumimoji="0" lang="hu-HU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 </a:t>
                      </a:r>
                      <a:endParaRPr kumimoji="0" lang="hu-HU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 </a:t>
                      </a:r>
                      <a:endParaRPr kumimoji="0" lang="hu-HU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25558546-252E-4208-88EB-CAC2CD99A933}"/>
              </a:ext>
            </a:extLst>
          </p:cNvPr>
          <p:cNvGrpSpPr/>
          <p:nvPr/>
        </p:nvGrpSpPr>
        <p:grpSpPr>
          <a:xfrm>
            <a:off x="6227423" y="3237450"/>
            <a:ext cx="998240" cy="493008"/>
            <a:chOff x="5974408" y="2756544"/>
            <a:chExt cx="998240" cy="493008"/>
          </a:xfrm>
        </p:grpSpPr>
        <p:sp>
          <p:nvSpPr>
            <p:cNvPr id="9" name="Téglalap 8">
              <a:extLst>
                <a:ext uri="{FF2B5EF4-FFF2-40B4-BE49-F238E27FC236}">
                  <a16:creationId xmlns:a16="http://schemas.microsoft.com/office/drawing/2014/main" id="{6803947D-9511-4A59-8EA1-EAE076D4454B}"/>
                </a:ext>
              </a:extLst>
            </p:cNvPr>
            <p:cNvSpPr/>
            <p:nvPr/>
          </p:nvSpPr>
          <p:spPr>
            <a:xfrm>
              <a:off x="5974408" y="2756544"/>
              <a:ext cx="998240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800" b="1" dirty="0">
                  <a:solidFill>
                    <a:srgbClr val="0099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(1,1)</a:t>
              </a:r>
            </a:p>
          </p:txBody>
        </p:sp>
        <p:sp>
          <p:nvSpPr>
            <p:cNvPr id="12" name="Ellipszis 11">
              <a:extLst>
                <a:ext uri="{FF2B5EF4-FFF2-40B4-BE49-F238E27FC236}">
                  <a16:creationId xmlns:a16="http://schemas.microsoft.com/office/drawing/2014/main" id="{8BD8756C-8CA0-41CB-8F67-47CF3965C1AD}"/>
                </a:ext>
              </a:extLst>
            </p:cNvPr>
            <p:cNvSpPr/>
            <p:nvPr/>
          </p:nvSpPr>
          <p:spPr>
            <a:xfrm>
              <a:off x="6648040" y="3177544"/>
              <a:ext cx="72008" cy="72008"/>
            </a:xfrm>
            <a:prstGeom prst="ellipse">
              <a:avLst/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rgbClr val="009900"/>
                </a:solidFill>
              </a:endParaRPr>
            </a:p>
          </p:txBody>
        </p:sp>
      </p:grpSp>
      <p:grpSp>
        <p:nvGrpSpPr>
          <p:cNvPr id="4" name="Csoportba foglalás 3">
            <a:extLst>
              <a:ext uri="{FF2B5EF4-FFF2-40B4-BE49-F238E27FC236}">
                <a16:creationId xmlns:a16="http://schemas.microsoft.com/office/drawing/2014/main" id="{45108900-2655-4364-83CA-04D50183937E}"/>
              </a:ext>
            </a:extLst>
          </p:cNvPr>
          <p:cNvGrpSpPr/>
          <p:nvPr/>
        </p:nvGrpSpPr>
        <p:grpSpPr>
          <a:xfrm>
            <a:off x="7926139" y="4584336"/>
            <a:ext cx="998240" cy="479672"/>
            <a:chOff x="6851872" y="4077072"/>
            <a:chExt cx="998240" cy="479672"/>
          </a:xfrm>
        </p:grpSpPr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7C0772F6-AFDA-4B21-AC34-3175B66C81CF}"/>
                </a:ext>
              </a:extLst>
            </p:cNvPr>
            <p:cNvSpPr/>
            <p:nvPr/>
          </p:nvSpPr>
          <p:spPr>
            <a:xfrm>
              <a:off x="6851872" y="4124696"/>
              <a:ext cx="998240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</a:t>
              </a:r>
              <a:r>
                <a:rPr lang="hu-HU" sz="1800" b="1" dirty="0" err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u,v</a:t>
              </a:r>
              <a:r>
                <a:rPr lang="hu-HU" sz="1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)</a:t>
              </a:r>
            </a:p>
          </p:txBody>
        </p: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4E5B082F-E85D-4827-B098-A1A1839221A6}"/>
                </a:ext>
              </a:extLst>
            </p:cNvPr>
            <p:cNvSpPr/>
            <p:nvPr/>
          </p:nvSpPr>
          <p:spPr>
            <a:xfrm>
              <a:off x="7115520" y="4077072"/>
              <a:ext cx="72008" cy="72008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rgbClr val="FFC000"/>
                </a:solidFill>
              </a:endParaRPr>
            </a:p>
          </p:txBody>
        </p:sp>
      </p:grpSp>
      <p:grpSp>
        <p:nvGrpSpPr>
          <p:cNvPr id="17" name="Csoportba foglalás 16">
            <a:extLst>
              <a:ext uri="{FF2B5EF4-FFF2-40B4-BE49-F238E27FC236}">
                <a16:creationId xmlns:a16="http://schemas.microsoft.com/office/drawing/2014/main" id="{59A9B60A-52AF-44F7-A03E-F622242F95A4}"/>
              </a:ext>
            </a:extLst>
          </p:cNvPr>
          <p:cNvGrpSpPr/>
          <p:nvPr/>
        </p:nvGrpSpPr>
        <p:grpSpPr>
          <a:xfrm>
            <a:off x="7308304" y="4587454"/>
            <a:ext cx="998240" cy="479672"/>
            <a:chOff x="6635848" y="4077072"/>
            <a:chExt cx="998240" cy="479672"/>
          </a:xfrm>
        </p:grpSpPr>
        <p:sp>
          <p:nvSpPr>
            <p:cNvPr id="18" name="Téglalap 17">
              <a:extLst>
                <a:ext uri="{FF2B5EF4-FFF2-40B4-BE49-F238E27FC236}">
                  <a16:creationId xmlns:a16="http://schemas.microsoft.com/office/drawing/2014/main" id="{BA26DF41-1CD8-4A94-83BC-A679540A89DE}"/>
                </a:ext>
              </a:extLst>
            </p:cNvPr>
            <p:cNvSpPr/>
            <p:nvPr/>
          </p:nvSpPr>
          <p:spPr>
            <a:xfrm>
              <a:off x="6635848" y="4124696"/>
              <a:ext cx="998240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(u,v-1)</a:t>
              </a:r>
            </a:p>
          </p:txBody>
        </p:sp>
        <p:sp>
          <p:nvSpPr>
            <p:cNvPr id="19" name="Ellipszis 18">
              <a:extLst>
                <a:ext uri="{FF2B5EF4-FFF2-40B4-BE49-F238E27FC236}">
                  <a16:creationId xmlns:a16="http://schemas.microsoft.com/office/drawing/2014/main" id="{8F62928A-5A8F-4B08-B1ED-32AD4B88E6F5}"/>
                </a:ext>
              </a:extLst>
            </p:cNvPr>
            <p:cNvSpPr/>
            <p:nvPr/>
          </p:nvSpPr>
          <p:spPr>
            <a:xfrm>
              <a:off x="7103328" y="40770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5" name="Téglalap 4">
            <a:extLst>
              <a:ext uri="{FF2B5EF4-FFF2-40B4-BE49-F238E27FC236}">
                <a16:creationId xmlns:a16="http://schemas.microsoft.com/office/drawing/2014/main" id="{C0C19B4B-DD83-48C2-A40C-901A218ACFB4}"/>
              </a:ext>
            </a:extLst>
          </p:cNvPr>
          <p:cNvSpPr/>
          <p:nvPr/>
        </p:nvSpPr>
        <p:spPr>
          <a:xfrm>
            <a:off x="395536" y="5589240"/>
            <a:ext cx="3960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0"/>
            <a:r>
              <a:rPr lang="hu-HU" sz="2800" dirty="0"/>
              <a:t>X → E[</a:t>
            </a:r>
            <a:r>
              <a:rPr lang="hu-HU" sz="2800" dirty="0" err="1"/>
              <a:t>u,v</a:t>
            </a:r>
            <a:r>
              <a:rPr lang="hu-HU" sz="2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02817801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artalom helye 2">
            <a:extLst>
              <a:ext uri="{FF2B5EF4-FFF2-40B4-BE49-F238E27FC236}">
                <a16:creationId xmlns:a16="http://schemas.microsoft.com/office/drawing/2014/main" id="{DDBFA691-B3B7-4721-AA74-6C0FA079C7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925" y="1341438"/>
            <a:ext cx="8929688" cy="4754562"/>
          </a:xfrm>
        </p:spPr>
        <p:txBody>
          <a:bodyPr/>
          <a:lstStyle/>
          <a:p>
            <a:pPr marL="361950" indent="-349250"/>
            <a:r>
              <a:rPr lang="hu-HU" altLang="hu-HU" dirty="0">
                <a:sym typeface="Symbol" panose="05050102010706020507" pitchFamily="18" charset="2"/>
              </a:rPr>
              <a:t>Az érték függvény definiálása </a:t>
            </a:r>
            <a:r>
              <a:rPr lang="hu-HU" altLang="hu-HU" sz="2000" dirty="0">
                <a:sym typeface="Symbol" panose="05050102010706020507" pitchFamily="18" charset="2"/>
              </a:rPr>
              <a:t>(folytatás)</a:t>
            </a:r>
            <a:r>
              <a:rPr lang="hu-HU" altLang="hu-HU" dirty="0">
                <a:sym typeface="Symbol" panose="05050102010706020507" pitchFamily="18" charset="2"/>
              </a:rPr>
              <a:t>:</a:t>
            </a:r>
          </a:p>
          <a:p>
            <a:pPr marL="12700" indent="0">
              <a:buNone/>
            </a:pPr>
            <a:r>
              <a:rPr lang="hu-HU" altLang="hu-HU" sz="2800" dirty="0">
                <a:sym typeface="Symbol" panose="05050102010706020507" pitchFamily="18" charset="2"/>
              </a:rPr>
              <a:t>    Az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E mátrix </a:t>
            </a:r>
            <a:r>
              <a:rPr lang="hu-HU" altLang="hu-HU" sz="2800" dirty="0">
                <a:sym typeface="Symbol" panose="05050102010706020507" pitchFamily="18" charset="2"/>
              </a:rPr>
              <a:t>kiszámítása (E[1..N,</a:t>
            </a:r>
            <a:r>
              <a:rPr lang="hu-HU" altLang="hu-HU" sz="2800" dirty="0">
                <a:solidFill>
                  <a:srgbClr val="FF0000"/>
                </a:solidFill>
                <a:sym typeface="Symbol" panose="05050102010706020507" pitchFamily="18" charset="2"/>
              </a:rPr>
              <a:t>0</a:t>
            </a:r>
            <a:r>
              <a:rPr lang="hu-HU" altLang="hu-HU" sz="2800" dirty="0">
                <a:sym typeface="Symbol" panose="05050102010706020507" pitchFamily="18" charset="2"/>
              </a:rPr>
              <a:t>]:=0):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75B13684-96B5-4BC1-8D8A-8FA8D7FC12CD}"/>
              </a:ext>
            </a:extLst>
          </p:cNvPr>
          <p:cNvSpPr/>
          <p:nvPr/>
        </p:nvSpPr>
        <p:spPr>
          <a:xfrm>
            <a:off x="5940152" y="3480056"/>
            <a:ext cx="3203848" cy="22530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endParaRPr lang="hu-HU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674" name="Cím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Segédösszegek</a:t>
            </a:r>
          </a:p>
        </p:txBody>
      </p:sp>
      <p:sp>
        <p:nvSpPr>
          <p:cNvPr id="9" name="Dátum helye 8">
            <a:extLst>
              <a:ext uri="{FF2B5EF4-FFF2-40B4-BE49-F238E27FC236}">
                <a16:creationId xmlns:a16="http://schemas.microsoft.com/office/drawing/2014/main" id="{7B52F54F-1450-4A91-A56D-B1E6EEC414CE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EFDDADAC-6348-4C35-A4B6-8459DE93F260}" type="datetime8">
              <a:rPr lang="hu-HU" smtClean="0"/>
              <a:t>2018. 11. 21. 14:54</a:t>
            </a:fld>
            <a:endParaRPr lang="en-US" dirty="0"/>
          </a:p>
        </p:txBody>
      </p:sp>
      <p:sp>
        <p:nvSpPr>
          <p:cNvPr id="12" name="Élőláb helye 11">
            <a:extLst>
              <a:ext uri="{FF2B5EF4-FFF2-40B4-BE49-F238E27FC236}">
                <a16:creationId xmlns:a16="http://schemas.microsoft.com/office/drawing/2014/main" id="{CB37AA57-FEB0-4B80-A566-E62DD6D4AAD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10. előadás</a:t>
            </a:r>
            <a:endParaRPr lang="en-US"/>
          </a:p>
        </p:txBody>
      </p:sp>
      <p:graphicFrame>
        <p:nvGraphicFramePr>
          <p:cNvPr id="89146" name="Group 58">
            <a:extLst>
              <a:ext uri="{FF2B5EF4-FFF2-40B4-BE49-F238E27FC236}">
                <a16:creationId xmlns:a16="http://schemas.microsoft.com/office/drawing/2014/main" id="{B679D723-B97D-4234-9F15-C7A1F6968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100782"/>
              </p:ext>
            </p:extLst>
          </p:nvPr>
        </p:nvGraphicFramePr>
        <p:xfrm>
          <a:off x="550011" y="2938496"/>
          <a:ext cx="4465664" cy="2938776"/>
        </p:xfrm>
        <a:graphic>
          <a:graphicData uri="http://schemas.openxmlformats.org/drawingml/2006/table">
            <a:tbl>
              <a:tblPr/>
              <a:tblGrid>
                <a:gridCol w="481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3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9744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       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Garamond" pitchFamily="18" charset="0"/>
                        </a:rPr>
                        <a:t>v=1..M</a:t>
                      </a:r>
                    </a:p>
                  </a:txBody>
                  <a:tcPr marL="36000" marR="36000" marT="46778" marB="467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744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36000" marR="36000" marT="46778" marB="467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  x:=0</a:t>
                      </a:r>
                    </a:p>
                  </a:txBody>
                  <a:tcPr marL="36000" marR="36000" marT="46778" marB="467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744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36000" marR="36000" marT="46778" marB="467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      u=1..N</a:t>
                      </a:r>
                    </a:p>
                  </a:txBody>
                  <a:tcPr marL="36000" marR="36000" marT="46778" marB="467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744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36000" marR="36000" marT="46778" marB="467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36000" marR="36000" marT="46778" marB="467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  x:=x+T[u,v]</a:t>
                      </a:r>
                    </a:p>
                  </a:txBody>
                  <a:tcPr marL="36000" marR="36000" marT="46778" marB="467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744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36000" marR="36000" marT="46778" marB="467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36000" marR="36000" marT="46778" marB="467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  E[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u,v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]:=E[u,v-1]+x</a:t>
                      </a:r>
                    </a:p>
                  </a:txBody>
                  <a:tcPr marL="36000" marR="36000" marT="46778" marB="467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9744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…</a:t>
                      </a:r>
                    </a:p>
                  </a:txBody>
                  <a:tcPr marL="36000" marR="36000" marT="46778" marB="467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19</a:t>
            </a:fld>
            <a:r>
              <a:rPr lang="hu-HU" dirty="0"/>
              <a:t>/49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117DBF7A-67A4-4BB8-AF79-C1AF7B048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4681" y="2492896"/>
            <a:ext cx="1296144" cy="9037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36000" rIns="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</a:t>
            </a:r>
            <a:r>
              <a:rPr lang="hu-HU" sz="1800" dirty="0" err="1"/>
              <a:t>u,v:</a:t>
            </a:r>
            <a:r>
              <a:rPr lang="hu-HU" sz="1800" b="1" dirty="0" err="1"/>
              <a:t>Egész</a:t>
            </a:r>
            <a:br>
              <a:rPr lang="hu-HU" sz="1800" dirty="0"/>
            </a:br>
            <a:r>
              <a:rPr lang="hu-HU" sz="1800" dirty="0">
                <a:solidFill>
                  <a:srgbClr val="FF0000"/>
                </a:solidFill>
              </a:rPr>
              <a:t>   x:</a:t>
            </a:r>
            <a:r>
              <a:rPr lang="hu-HU" sz="1800" b="1" dirty="0"/>
              <a:t>Egész</a:t>
            </a:r>
            <a:endParaRPr lang="hu-HU" sz="1800" dirty="0">
              <a:solidFill>
                <a:srgbClr val="FF0000"/>
              </a:solidFill>
            </a:endParaRPr>
          </a:p>
        </p:txBody>
      </p:sp>
      <p:graphicFrame>
        <p:nvGraphicFramePr>
          <p:cNvPr id="11" name="Group 224">
            <a:extLst>
              <a:ext uri="{FF2B5EF4-FFF2-40B4-BE49-F238E27FC236}">
                <a16:creationId xmlns:a16="http://schemas.microsoft.com/office/drawing/2014/main" id="{7D50C5A2-0D30-4D67-8D8C-57631310F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505410"/>
              </p:ext>
            </p:extLst>
          </p:nvPr>
        </p:nvGraphicFramePr>
        <p:xfrm>
          <a:off x="6660232" y="3789825"/>
          <a:ext cx="2448841" cy="1726736"/>
        </p:xfrm>
        <a:graphic>
          <a:graphicData uri="http://schemas.openxmlformats.org/drawingml/2006/table">
            <a:tbl>
              <a:tblPr/>
              <a:tblGrid>
                <a:gridCol w="481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176">
                  <a:extLst>
                    <a:ext uri="{9D8B030D-6E8A-4147-A177-3AD203B41FA5}">
                      <a16:colId xmlns:a16="http://schemas.microsoft.com/office/drawing/2014/main" val="2122827739"/>
                    </a:ext>
                  </a:extLst>
                </a:gridCol>
                <a:gridCol w="481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4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684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 0</a:t>
                      </a:r>
                      <a:endParaRPr kumimoji="0" lang="hu-H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06" marR="91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 </a:t>
                      </a:r>
                      <a:endParaRPr kumimoji="0" lang="hu-H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 </a:t>
                      </a:r>
                      <a:endParaRPr kumimoji="0" lang="hu-H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 </a:t>
                      </a:r>
                      <a:endParaRPr kumimoji="0" lang="hu-H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684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 0</a:t>
                      </a:r>
                      <a:endParaRPr kumimoji="0" lang="hu-H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06" marR="91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 </a:t>
                      </a:r>
                      <a:endParaRPr kumimoji="0" lang="hu-H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 </a:t>
                      </a:r>
                      <a:endParaRPr kumimoji="0" lang="hu-H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 </a:t>
                      </a:r>
                      <a:endParaRPr kumimoji="0" lang="hu-H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684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 0</a:t>
                      </a:r>
                      <a:endParaRPr kumimoji="0" lang="hu-H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06" marR="91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 </a:t>
                      </a:r>
                      <a:endParaRPr kumimoji="0" lang="hu-H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itchFamily="18" charset="0"/>
                          <a:cs typeface="Arial" charset="0"/>
                        </a:rPr>
                        <a:t> </a:t>
                      </a:r>
                      <a:endParaRPr kumimoji="0" lang="hu-H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684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 </a:t>
                      </a:r>
                      <a:endParaRPr kumimoji="0" lang="hu-H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06" marR="91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 </a:t>
                      </a:r>
                      <a:endParaRPr kumimoji="0" lang="hu-H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 </a:t>
                      </a:r>
                      <a:endParaRPr kumimoji="0" lang="hu-H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 </a:t>
                      </a:r>
                      <a:endParaRPr kumimoji="0" lang="hu-H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Ellipszis 14">
            <a:extLst>
              <a:ext uri="{FF2B5EF4-FFF2-40B4-BE49-F238E27FC236}">
                <a16:creationId xmlns:a16="http://schemas.microsoft.com/office/drawing/2014/main" id="{EC975A11-491A-4602-B504-B830283FCD5F}"/>
              </a:ext>
            </a:extLst>
          </p:cNvPr>
          <p:cNvSpPr/>
          <p:nvPr/>
        </p:nvSpPr>
        <p:spPr>
          <a:xfrm>
            <a:off x="7308304" y="3968598"/>
            <a:ext cx="72008" cy="654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rgbClr val="009900"/>
              </a:solidFill>
            </a:endParaRPr>
          </a:p>
        </p:txBody>
      </p:sp>
      <p:cxnSp>
        <p:nvCxnSpPr>
          <p:cNvPr id="5" name="Egyenes összekötő nyíllal 4">
            <a:extLst>
              <a:ext uri="{FF2B5EF4-FFF2-40B4-BE49-F238E27FC236}">
                <a16:creationId xmlns:a16="http://schemas.microsoft.com/office/drawing/2014/main" id="{003478A4-6EC3-4722-9BFE-94AB9ADFB57E}"/>
              </a:ext>
            </a:extLst>
          </p:cNvPr>
          <p:cNvCxnSpPr>
            <a:cxnSpLocks/>
          </p:cNvCxnSpPr>
          <p:nvPr/>
        </p:nvCxnSpPr>
        <p:spPr>
          <a:xfrm>
            <a:off x="7380392" y="3997236"/>
            <a:ext cx="1044000" cy="0"/>
          </a:xfrm>
          <a:prstGeom prst="straightConnector1">
            <a:avLst/>
          </a:prstGeom>
          <a:ln w="38100">
            <a:solidFill>
              <a:srgbClr val="00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nyíllal 23">
            <a:extLst>
              <a:ext uri="{FF2B5EF4-FFF2-40B4-BE49-F238E27FC236}">
                <a16:creationId xmlns:a16="http://schemas.microsoft.com/office/drawing/2014/main" id="{518EF4DF-CA62-44EB-86BC-A1C9C02BC6A5}"/>
              </a:ext>
            </a:extLst>
          </p:cNvPr>
          <p:cNvCxnSpPr>
            <a:cxnSpLocks/>
          </p:cNvCxnSpPr>
          <p:nvPr/>
        </p:nvCxnSpPr>
        <p:spPr>
          <a:xfrm>
            <a:off x="7344789" y="4040171"/>
            <a:ext cx="0" cy="864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églalap 25">
            <a:extLst>
              <a:ext uri="{FF2B5EF4-FFF2-40B4-BE49-F238E27FC236}">
                <a16:creationId xmlns:a16="http://schemas.microsoft.com/office/drawing/2014/main" id="{137FB6C8-C859-4E43-A13C-4094A8332661}"/>
              </a:ext>
            </a:extLst>
          </p:cNvPr>
          <p:cNvSpPr/>
          <p:nvPr/>
        </p:nvSpPr>
        <p:spPr>
          <a:xfrm>
            <a:off x="6349412" y="3784643"/>
            <a:ext cx="350929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27" name="Téglalap 26">
            <a:extLst>
              <a:ext uri="{FF2B5EF4-FFF2-40B4-BE49-F238E27FC236}">
                <a16:creationId xmlns:a16="http://schemas.microsoft.com/office/drawing/2014/main" id="{3D525161-C7C7-4FF8-BF95-7BBB1FC13A9A}"/>
              </a:ext>
            </a:extLst>
          </p:cNvPr>
          <p:cNvSpPr/>
          <p:nvPr/>
        </p:nvSpPr>
        <p:spPr>
          <a:xfrm>
            <a:off x="7173399" y="3447843"/>
            <a:ext cx="350929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800" b="1" dirty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28" name="Téglalap 27">
            <a:extLst>
              <a:ext uri="{FF2B5EF4-FFF2-40B4-BE49-F238E27FC236}">
                <a16:creationId xmlns:a16="http://schemas.microsoft.com/office/drawing/2014/main" id="{DFBD1DC4-987D-422D-A7F2-0481AE6DEFB7}"/>
              </a:ext>
            </a:extLst>
          </p:cNvPr>
          <p:cNvSpPr/>
          <p:nvPr/>
        </p:nvSpPr>
        <p:spPr>
          <a:xfrm>
            <a:off x="6350934" y="4628752"/>
            <a:ext cx="350929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</a:p>
        </p:txBody>
      </p:sp>
      <p:sp>
        <p:nvSpPr>
          <p:cNvPr id="29" name="Téglalap 28">
            <a:extLst>
              <a:ext uri="{FF2B5EF4-FFF2-40B4-BE49-F238E27FC236}">
                <a16:creationId xmlns:a16="http://schemas.microsoft.com/office/drawing/2014/main" id="{AEB75DB9-CDCE-420D-87CD-F1A35F13CD35}"/>
              </a:ext>
            </a:extLst>
          </p:cNvPr>
          <p:cNvSpPr/>
          <p:nvPr/>
        </p:nvSpPr>
        <p:spPr>
          <a:xfrm>
            <a:off x="8172400" y="3447843"/>
            <a:ext cx="350929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800" b="1" dirty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D38EF0F6-0C4A-4322-AC47-16B3AF7F2506}"/>
              </a:ext>
            </a:extLst>
          </p:cNvPr>
          <p:cNvSpPr/>
          <p:nvPr/>
        </p:nvSpPr>
        <p:spPr>
          <a:xfrm>
            <a:off x="6732240" y="3453384"/>
            <a:ext cx="350929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19" name="Téglalap 18">
            <a:extLst>
              <a:ext uri="{FF2B5EF4-FFF2-40B4-BE49-F238E27FC236}">
                <a16:creationId xmlns:a16="http://schemas.microsoft.com/office/drawing/2014/main" id="{DCC5F6DD-3750-474B-A8D4-6DE3D387C6A3}"/>
              </a:ext>
            </a:extLst>
          </p:cNvPr>
          <p:cNvSpPr/>
          <p:nvPr/>
        </p:nvSpPr>
        <p:spPr>
          <a:xfrm>
            <a:off x="8673375" y="3429000"/>
            <a:ext cx="350929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800" b="1" dirty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CD741797-417A-4917-A99B-C7CF59D988CF}"/>
              </a:ext>
            </a:extLst>
          </p:cNvPr>
          <p:cNvSpPr/>
          <p:nvPr/>
        </p:nvSpPr>
        <p:spPr>
          <a:xfrm>
            <a:off x="6360008" y="5085184"/>
            <a:ext cx="350929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798160539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/>
              <a:t>Tartalom</a:t>
            </a:r>
            <a:endParaRPr lang="hu-HU" sz="2800"/>
          </a:p>
        </p:txBody>
      </p:sp>
      <p:sp>
        <p:nvSpPr>
          <p:cNvPr id="614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10000"/>
              </a:spcBef>
            </a:pPr>
            <a:r>
              <a:rPr lang="hu-HU" dirty="0">
                <a:hlinkClick r:id="rId3" action="ppaction://hlinksldjump"/>
              </a:rPr>
              <a:t>Programtranszformációk</a:t>
            </a:r>
            <a:endParaRPr lang="hu-HU" dirty="0"/>
          </a:p>
          <a:p>
            <a:pPr marL="254000">
              <a:lnSpc>
                <a:spcPct val="95000"/>
              </a:lnSpc>
              <a:spcBef>
                <a:spcPct val="10000"/>
              </a:spcBef>
            </a:pPr>
            <a:endParaRPr lang="hu-HU" dirty="0"/>
          </a:p>
          <a:p>
            <a:pPr marL="254000">
              <a:lnSpc>
                <a:spcPct val="95000"/>
              </a:lnSpc>
              <a:spcBef>
                <a:spcPct val="10000"/>
              </a:spcBef>
            </a:pPr>
            <a:r>
              <a:rPr lang="hu-HU" dirty="0">
                <a:hlinkClick r:id="rId4" action="ppaction://hlinksldjump"/>
              </a:rPr>
              <a:t>Segédösszegek számítása</a:t>
            </a:r>
            <a:endParaRPr lang="hu-HU" dirty="0"/>
          </a:p>
          <a:p>
            <a:pPr marL="254000">
              <a:lnSpc>
                <a:spcPct val="95000"/>
              </a:lnSpc>
              <a:spcBef>
                <a:spcPct val="10000"/>
              </a:spcBef>
            </a:pPr>
            <a:endParaRPr lang="hu-HU" dirty="0"/>
          </a:p>
          <a:p>
            <a:pPr marL="254000">
              <a:lnSpc>
                <a:spcPct val="95000"/>
              </a:lnSpc>
              <a:spcBef>
                <a:spcPct val="10000"/>
              </a:spcBef>
            </a:pPr>
            <a:r>
              <a:rPr lang="hu-HU" dirty="0">
                <a:hlinkClick r:id="rId5" action="ppaction://hlinksldjump"/>
              </a:rPr>
              <a:t>Rekurzió</a:t>
            </a:r>
            <a:endParaRPr lang="hu-HU" dirty="0"/>
          </a:p>
          <a:p>
            <a:pPr marL="254000">
              <a:lnSpc>
                <a:spcPct val="95000"/>
              </a:lnSpc>
              <a:spcBef>
                <a:spcPct val="10000"/>
              </a:spcBef>
            </a:pPr>
            <a:r>
              <a:rPr lang="hu-HU" dirty="0">
                <a:hlinkClick r:id="rId6" action="ppaction://hlinksldjump"/>
              </a:rPr>
              <a:t>Rekurzió és iteráció</a:t>
            </a:r>
            <a:endParaRPr lang="hu-HU" dirty="0"/>
          </a:p>
          <a:p>
            <a:pPr marL="254000">
              <a:lnSpc>
                <a:spcPct val="95000"/>
              </a:lnSpc>
              <a:spcBef>
                <a:spcPct val="10000"/>
              </a:spcBef>
            </a:pPr>
            <a:r>
              <a:rPr lang="hu-HU" dirty="0">
                <a:hlinkClick r:id="rId7" action="ppaction://hlinksldjump"/>
              </a:rPr>
              <a:t>Programozási tételek rekurzívan</a:t>
            </a:r>
            <a:endParaRPr lang="hu-HU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28C9197-309C-4166-AEB4-A0421B9F6351}" type="datetime8">
              <a:rPr lang="hu-HU" smtClean="0"/>
              <a:t>2018. 11. 21. 14:54</a:t>
            </a:fld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10. előadás</a:t>
            </a:r>
            <a:endParaRPr lang="en-US" dirty="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</a:t>
            </a:fld>
            <a:r>
              <a:rPr lang="hu-HU" dirty="0"/>
              <a:t>/49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ím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Segédösszegek</a:t>
            </a:r>
          </a:p>
        </p:txBody>
      </p:sp>
      <p:sp>
        <p:nvSpPr>
          <p:cNvPr id="30723" name="Tartalom helye 2"/>
          <p:cNvSpPr>
            <a:spLocks noGrp="1" noChangeArrowheads="1"/>
          </p:cNvSpPr>
          <p:nvPr>
            <p:ph idx="1"/>
          </p:nvPr>
        </p:nvSpPr>
        <p:spPr>
          <a:xfrm>
            <a:off x="179512" y="1338733"/>
            <a:ext cx="8929687" cy="4754563"/>
          </a:xfrm>
        </p:spPr>
        <p:txBody>
          <a:bodyPr/>
          <a:lstStyle/>
          <a:p>
            <a:pPr marL="361950" indent="-349250"/>
            <a:r>
              <a:rPr lang="hu-HU" altLang="hu-HU" dirty="0">
                <a:sym typeface="Symbol" panose="05050102010706020507" pitchFamily="18" charset="2"/>
              </a:rPr>
              <a:t>Az érték függvény definiálása </a:t>
            </a:r>
            <a:r>
              <a:rPr lang="hu-HU" altLang="hu-HU" sz="2000" dirty="0">
                <a:sym typeface="Symbol" panose="05050102010706020507" pitchFamily="18" charset="2"/>
              </a:rPr>
              <a:t>(folytatás)</a:t>
            </a:r>
            <a:r>
              <a:rPr lang="hu-HU" altLang="hu-HU" dirty="0">
                <a:sym typeface="Symbol" panose="05050102010706020507" pitchFamily="18" charset="2"/>
              </a:rPr>
              <a:t>:</a:t>
            </a:r>
          </a:p>
          <a:p>
            <a:pPr marL="12700" indent="0">
              <a:buNone/>
            </a:pPr>
            <a:r>
              <a:rPr lang="hu-HU" altLang="hu-HU" sz="2800" dirty="0">
                <a:sym typeface="Symbol" panose="05050102010706020507" pitchFamily="18" charset="2"/>
              </a:rPr>
              <a:t>   Definiáljuk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E[</a:t>
            </a:r>
            <a:r>
              <a:rPr lang="hu-HU" altLang="hu-HU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u,v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]</a:t>
            </a:r>
            <a:r>
              <a:rPr lang="hu-HU" altLang="hu-HU" sz="2800" dirty="0">
                <a:sym typeface="Symbol" panose="05050102010706020507" pitchFamily="18" charset="2"/>
              </a:rPr>
              <a:t> segítségével az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érték(</a:t>
            </a:r>
            <a:r>
              <a:rPr lang="hu-HU" altLang="hu-HU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i,j,u,v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)</a:t>
            </a:r>
            <a:r>
              <a:rPr lang="hu-HU" altLang="hu-HU" sz="2800" dirty="0">
                <a:sym typeface="Symbol" panose="05050102010706020507" pitchFamily="18" charset="2"/>
              </a:rPr>
              <a:t>-t!</a:t>
            </a:r>
          </a:p>
          <a:p>
            <a:endParaRPr lang="hu-HU" altLang="hu-HU" sz="2800" dirty="0">
              <a:sym typeface="Symbol" panose="05050102010706020507" pitchFamily="18" charset="2"/>
            </a:endParaRPr>
          </a:p>
          <a:p>
            <a:pPr marL="12700" indent="0">
              <a:buNone/>
            </a:pPr>
            <a:endParaRPr lang="hu-HU" altLang="hu-HU" sz="2800" dirty="0">
              <a:sym typeface="Symbol" panose="05050102010706020507" pitchFamily="18" charset="2"/>
            </a:endParaRPr>
          </a:p>
          <a:p>
            <a:pPr marL="12700" indent="0">
              <a:buNone/>
            </a:pPr>
            <a:endParaRPr lang="hu-HU" altLang="hu-HU" sz="2800" dirty="0">
              <a:sym typeface="Symbol" panose="05050102010706020507" pitchFamily="18" charset="2"/>
            </a:endParaRPr>
          </a:p>
          <a:p>
            <a:pPr marL="12700" indent="0">
              <a:buNone/>
            </a:pPr>
            <a:endParaRPr lang="hu-HU" altLang="hu-HU" sz="2800" dirty="0">
              <a:sym typeface="Symbol" panose="05050102010706020507" pitchFamily="18" charset="2"/>
            </a:endParaRPr>
          </a:p>
          <a:p>
            <a:pPr marL="12700" indent="0">
              <a:spcBef>
                <a:spcPts val="2400"/>
              </a:spcBef>
              <a:buNone/>
            </a:pPr>
            <a:r>
              <a:rPr lang="hu-HU" altLang="hu-HU" sz="2800" dirty="0">
                <a:sym typeface="Symbol" panose="05050102010706020507" pitchFamily="18" charset="2"/>
              </a:rPr>
              <a:t>   A módszer neve: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kumulatív összegzés</a:t>
            </a:r>
            <a:r>
              <a:rPr lang="hu-HU" altLang="hu-HU" sz="2800" dirty="0">
                <a:sym typeface="Symbol" panose="05050102010706020507" pitchFamily="18" charset="2"/>
              </a:rPr>
              <a:t>.</a:t>
            </a:r>
          </a:p>
        </p:txBody>
      </p:sp>
      <p:sp>
        <p:nvSpPr>
          <p:cNvPr id="9" name="Dátum helye 8">
            <a:extLst>
              <a:ext uri="{FF2B5EF4-FFF2-40B4-BE49-F238E27FC236}">
                <a16:creationId xmlns:a16="http://schemas.microsoft.com/office/drawing/2014/main" id="{3EFB8688-4473-44BB-A794-0CA2CC5D7F25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2F7CABB1-BD97-4113-A9F1-B1C692FE6184}" type="datetime8">
              <a:rPr lang="hu-HU" smtClean="0"/>
              <a:t>2018. 11. 21. 14:54</a:t>
            </a:fld>
            <a:endParaRPr lang="en-US" dirty="0"/>
          </a:p>
        </p:txBody>
      </p:sp>
      <p:sp>
        <p:nvSpPr>
          <p:cNvPr id="12" name="Élőláb helye 11">
            <a:extLst>
              <a:ext uri="{FF2B5EF4-FFF2-40B4-BE49-F238E27FC236}">
                <a16:creationId xmlns:a16="http://schemas.microsoft.com/office/drawing/2014/main" id="{821A4C57-EA49-478F-B241-EC4A861BEFA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10. előadás</a:t>
            </a:r>
            <a:endParaRPr lang="en-US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20</a:t>
            </a:fld>
            <a:r>
              <a:rPr lang="hu-HU" dirty="0"/>
              <a:t>/49</a:t>
            </a:r>
          </a:p>
        </p:txBody>
      </p:sp>
      <p:pic>
        <p:nvPicPr>
          <p:cNvPr id="4" name="Kép 3">
            <a:hlinkClick r:id="" action="ppaction://customshow?id=0&amp;return=true"/>
            <a:extLst>
              <a:ext uri="{FF2B5EF4-FFF2-40B4-BE49-F238E27FC236}">
                <a16:creationId xmlns:a16="http://schemas.microsoft.com/office/drawing/2014/main" id="{EAA788DE-78DD-493A-9618-CDFDFD935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678" y="2564904"/>
            <a:ext cx="1940818" cy="1924230"/>
          </a:xfrm>
          <a:prstGeom prst="rect">
            <a:avLst/>
          </a:prstGeom>
        </p:spPr>
      </p:pic>
      <p:graphicFrame>
        <p:nvGraphicFramePr>
          <p:cNvPr id="10" name="Group 37">
            <a:extLst>
              <a:ext uri="{FF2B5EF4-FFF2-40B4-BE49-F238E27FC236}">
                <a16:creationId xmlns:a16="http://schemas.microsoft.com/office/drawing/2014/main" id="{D02414BA-5008-4A20-A3D1-4ABA45938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049157"/>
              </p:ext>
            </p:extLst>
          </p:nvPr>
        </p:nvGraphicFramePr>
        <p:xfrm>
          <a:off x="539552" y="3424391"/>
          <a:ext cx="6120680" cy="868705"/>
        </p:xfrm>
        <a:graphic>
          <a:graphicData uri="http://schemas.openxmlformats.org/drawingml/2006/table">
            <a:tbl>
              <a:tblPr/>
              <a:tblGrid>
                <a:gridCol w="3060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0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3713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3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3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868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érték:=</a:t>
                      </a:r>
                      <a:r>
                        <a:rPr lang="hu-HU" altLang="hu-HU" sz="2800" dirty="0">
                          <a:effectLst/>
                          <a:sym typeface="Symbol" panose="05050102010706020507" pitchFamily="18" charset="2"/>
                        </a:rPr>
                        <a:t>E[</a:t>
                      </a:r>
                      <a:r>
                        <a:rPr lang="hu-HU" altLang="hu-HU" sz="2800" dirty="0" err="1">
                          <a:effectLst/>
                          <a:sym typeface="Symbol" panose="05050102010706020507" pitchFamily="18" charset="2"/>
                        </a:rPr>
                        <a:t>u,v</a:t>
                      </a:r>
                      <a:r>
                        <a:rPr lang="hu-HU" altLang="hu-HU" sz="2800" dirty="0">
                          <a:effectLst/>
                          <a:sym typeface="Symbol" panose="05050102010706020507" pitchFamily="18" charset="2"/>
                        </a:rPr>
                        <a:t>]-E[u,j-1]-E[i-1,v]+E[i-1,j-1]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val 63">
            <a:extLst>
              <a:ext uri="{FF2B5EF4-FFF2-40B4-BE49-F238E27FC236}">
                <a16:creationId xmlns:a16="http://schemas.microsoft.com/office/drawing/2014/main" id="{0B20F1B0-2E63-4AF9-9E5A-7A19FBCBB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575" y="2848327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altLang="hu-HU" dirty="0">
                <a:sym typeface="Symbol" panose="05050102010706020507" pitchFamily="18" charset="2"/>
              </a:rPr>
              <a:t>érték(</a:t>
            </a:r>
            <a:r>
              <a:rPr lang="hu-HU" altLang="hu-HU" dirty="0" err="1">
                <a:sym typeface="Symbol" panose="05050102010706020507" pitchFamily="18" charset="2"/>
              </a:rPr>
              <a:t>i,j,u,v</a:t>
            </a:r>
            <a:r>
              <a:rPr lang="hu-HU" altLang="hu-HU" dirty="0">
                <a:sym typeface="Symbol" panose="05050102010706020507" pitchFamily="18" charset="2"/>
              </a:rPr>
              <a:t>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15330615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ábláza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375784"/>
              </p:ext>
            </p:extLst>
          </p:nvPr>
        </p:nvGraphicFramePr>
        <p:xfrm>
          <a:off x="267" y="-1"/>
          <a:ext cx="5376462" cy="5334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0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0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0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80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62001"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>
                          <a:latin typeface="Garamond" panose="02020404030301010803" pitchFamily="18" charset="0"/>
                        </a:rPr>
                        <a:t>…</a:t>
                      </a:r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>
                          <a:latin typeface="Garamond" panose="02020404030301010803" pitchFamily="18" charset="0"/>
                        </a:rPr>
                        <a:t>j-1</a:t>
                      </a:r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>
                          <a:latin typeface="Garamond" panose="02020404030301010803" pitchFamily="18" charset="0"/>
                        </a:rPr>
                        <a:t>j</a:t>
                      </a:r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>
                          <a:latin typeface="Garamond" panose="02020404030301010803" pitchFamily="18" charset="0"/>
                        </a:rPr>
                        <a:t>…</a:t>
                      </a:r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>
                          <a:latin typeface="Garamond" panose="02020404030301010803" pitchFamily="18" charset="0"/>
                        </a:rPr>
                        <a:t>v</a:t>
                      </a:r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>
                          <a:latin typeface="Garamond" panose="02020404030301010803" pitchFamily="18" charset="0"/>
                        </a:rPr>
                        <a:t>…</a:t>
                      </a:r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1"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</a:pPr>
                      <a:r>
                        <a:rPr lang="hu-HU" sz="2000" b="1" kern="1200" dirty="0">
                          <a:solidFill>
                            <a:schemeClr val="lt1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...</a:t>
                      </a:r>
                      <a:endParaRPr lang="en-GB" sz="2000" b="1" kern="1200" dirty="0">
                        <a:solidFill>
                          <a:schemeClr val="lt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vert="vert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1">
                <a:tc>
                  <a:txBody>
                    <a:bodyPr/>
                    <a:lstStyle/>
                    <a:p>
                      <a:pPr algn="ctr"/>
                      <a:r>
                        <a:rPr lang="hu-HU" sz="2000" b="1" kern="1200" dirty="0">
                          <a:solidFill>
                            <a:schemeClr val="lt1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i-1</a:t>
                      </a:r>
                      <a:endParaRPr lang="en-GB" sz="2000" b="1" kern="1200" dirty="0">
                        <a:solidFill>
                          <a:schemeClr val="lt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baseline="0" dirty="0">
                          <a:latin typeface="Garamond" panose="02020404030301010803" pitchFamily="18" charset="0"/>
                        </a:rPr>
                        <a:t>…</a:t>
                      </a: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dirty="0">
                          <a:latin typeface="Garamond" panose="02020404030301010803" pitchFamily="18" charset="0"/>
                        </a:rPr>
                        <a:t>E</a:t>
                      </a:r>
                      <a:r>
                        <a:rPr lang="hu-HU" sz="2000" b="1" baseline="-25000" dirty="0">
                          <a:latin typeface="Garamond" panose="02020404030301010803" pitchFamily="18" charset="0"/>
                        </a:rPr>
                        <a:t>i-1,j-1</a:t>
                      </a: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dirty="0">
                          <a:latin typeface="Garamond" panose="02020404030301010803" pitchFamily="18" charset="0"/>
                        </a:rPr>
                        <a:t>E</a:t>
                      </a:r>
                      <a:r>
                        <a:rPr lang="hu-HU" sz="2000" b="1" baseline="-25000" dirty="0">
                          <a:latin typeface="Garamond" panose="02020404030301010803" pitchFamily="18" charset="0"/>
                        </a:rPr>
                        <a:t>i-1,j</a:t>
                      </a: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>
                          <a:latin typeface="Garamond" panose="02020404030301010803" pitchFamily="18" charset="0"/>
                        </a:rPr>
                        <a:t>…</a:t>
                      </a:r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dirty="0">
                          <a:latin typeface="Garamond" panose="02020404030301010803" pitchFamily="18" charset="0"/>
                        </a:rPr>
                        <a:t>E</a:t>
                      </a:r>
                      <a:r>
                        <a:rPr lang="hu-HU" sz="2000" b="1" baseline="-25000" dirty="0">
                          <a:latin typeface="Garamond" panose="02020404030301010803" pitchFamily="18" charset="0"/>
                        </a:rPr>
                        <a:t>i-1,v</a:t>
                      </a: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>
                          <a:latin typeface="Garamond" panose="02020404030301010803" pitchFamily="18" charset="0"/>
                        </a:rPr>
                        <a:t>…</a:t>
                      </a:r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1">
                <a:tc>
                  <a:txBody>
                    <a:bodyPr/>
                    <a:lstStyle/>
                    <a:p>
                      <a:pPr algn="ctr"/>
                      <a:r>
                        <a:rPr lang="hu-HU" sz="2000" b="1" kern="1200" dirty="0">
                          <a:solidFill>
                            <a:schemeClr val="lt1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i</a:t>
                      </a:r>
                      <a:endParaRPr lang="en-GB" sz="2000" b="1" kern="1200" dirty="0">
                        <a:solidFill>
                          <a:schemeClr val="lt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baseline="0" dirty="0">
                          <a:latin typeface="Garamond" panose="02020404030301010803" pitchFamily="18" charset="0"/>
                        </a:rPr>
                        <a:t>…</a:t>
                      </a: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dirty="0">
                          <a:latin typeface="Garamond" panose="02020404030301010803" pitchFamily="18" charset="0"/>
                        </a:rPr>
                        <a:t>E</a:t>
                      </a:r>
                      <a:r>
                        <a:rPr lang="hu-HU" sz="2000" b="1" baseline="-25000" dirty="0">
                          <a:latin typeface="Garamond" panose="02020404030301010803" pitchFamily="18" charset="0"/>
                        </a:rPr>
                        <a:t>i,j-1</a:t>
                      </a: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dirty="0" err="1">
                          <a:latin typeface="Garamond" panose="02020404030301010803" pitchFamily="18" charset="0"/>
                        </a:rPr>
                        <a:t>E</a:t>
                      </a:r>
                      <a:r>
                        <a:rPr lang="hu-HU" sz="2000" b="1" baseline="-25000" dirty="0" err="1">
                          <a:latin typeface="Garamond" panose="02020404030301010803" pitchFamily="18" charset="0"/>
                        </a:rPr>
                        <a:t>i,j</a:t>
                      </a: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>
                          <a:latin typeface="Garamond" panose="02020404030301010803" pitchFamily="18" charset="0"/>
                        </a:rPr>
                        <a:t>…</a:t>
                      </a:r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dirty="0" err="1">
                          <a:latin typeface="Garamond" panose="02020404030301010803" pitchFamily="18" charset="0"/>
                        </a:rPr>
                        <a:t>E</a:t>
                      </a:r>
                      <a:r>
                        <a:rPr lang="hu-HU" sz="2000" b="1" baseline="-25000" dirty="0" err="1">
                          <a:latin typeface="Garamond" panose="02020404030301010803" pitchFamily="18" charset="0"/>
                        </a:rPr>
                        <a:t>i,v</a:t>
                      </a: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001"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</a:pPr>
                      <a:r>
                        <a:rPr lang="hu-HU" sz="2000" b="1" kern="1200" dirty="0">
                          <a:solidFill>
                            <a:schemeClr val="lt1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...</a:t>
                      </a:r>
                      <a:endParaRPr lang="en-GB" sz="2000" b="1" kern="1200" dirty="0">
                        <a:solidFill>
                          <a:schemeClr val="lt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vert="vert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2001">
                <a:tc>
                  <a:txBody>
                    <a:bodyPr/>
                    <a:lstStyle/>
                    <a:p>
                      <a:pPr algn="ctr"/>
                      <a:r>
                        <a:rPr lang="hu-HU" sz="2000" b="1" kern="1200" dirty="0">
                          <a:solidFill>
                            <a:schemeClr val="lt1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u</a:t>
                      </a:r>
                      <a:endParaRPr lang="en-GB" sz="2000" b="1" kern="1200" dirty="0">
                        <a:solidFill>
                          <a:schemeClr val="lt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baseline="0" dirty="0">
                          <a:latin typeface="Garamond" panose="02020404030301010803" pitchFamily="18" charset="0"/>
                        </a:rPr>
                        <a:t>…</a:t>
                      </a: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dirty="0">
                          <a:latin typeface="Garamond" panose="02020404030301010803" pitchFamily="18" charset="0"/>
                        </a:rPr>
                        <a:t>E</a:t>
                      </a:r>
                      <a:r>
                        <a:rPr lang="hu-HU" sz="2000" b="1" baseline="-25000" dirty="0">
                          <a:latin typeface="Garamond" panose="02020404030301010803" pitchFamily="18" charset="0"/>
                        </a:rPr>
                        <a:t>u,j-1</a:t>
                      </a: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dirty="0" err="1">
                          <a:latin typeface="Garamond" panose="02020404030301010803" pitchFamily="18" charset="0"/>
                        </a:rPr>
                        <a:t>E</a:t>
                      </a:r>
                      <a:r>
                        <a:rPr lang="hu-HU" sz="2000" b="1" baseline="-25000" dirty="0" err="1">
                          <a:latin typeface="Garamond" panose="02020404030301010803" pitchFamily="18" charset="0"/>
                        </a:rPr>
                        <a:t>u,j</a:t>
                      </a: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2001"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</a:pPr>
                      <a:r>
                        <a:rPr lang="hu-HU" sz="2000" b="1" kern="1200" dirty="0">
                          <a:solidFill>
                            <a:schemeClr val="lt1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...</a:t>
                      </a:r>
                      <a:endParaRPr lang="en-GB" sz="2000" b="1" kern="1200" dirty="0">
                        <a:solidFill>
                          <a:schemeClr val="lt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vert="vert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églalap 2"/>
          <p:cNvSpPr/>
          <p:nvPr/>
        </p:nvSpPr>
        <p:spPr>
          <a:xfrm>
            <a:off x="795429" y="795428"/>
            <a:ext cx="3840000" cy="379428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91429" bIns="228571" rtlCol="0" anchor="b" anchorCtr="0"/>
          <a:lstStyle/>
          <a:p>
            <a:pPr algn="r" defTabSz="1045036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hu-HU" sz="2032" b="1" dirty="0" err="1">
                <a:solidFill>
                  <a:srgbClr val="FF0000"/>
                </a:solidFill>
                <a:latin typeface="Garamond" panose="02020404030301010803" pitchFamily="18" charset="0"/>
              </a:rPr>
              <a:t>E</a:t>
            </a:r>
            <a:r>
              <a:rPr lang="hu-HU" sz="2032" b="1" baseline="-25000" dirty="0" err="1">
                <a:solidFill>
                  <a:srgbClr val="FF0000"/>
                </a:solidFill>
                <a:latin typeface="Garamond" panose="02020404030301010803" pitchFamily="18" charset="0"/>
              </a:rPr>
              <a:t>u,v</a:t>
            </a:r>
            <a:endParaRPr lang="en-GB" sz="2032" b="1" baseline="-250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2305724" y="2299624"/>
            <a:ext cx="2331429" cy="2285714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91429" bIns="320000" rtlCol="0" anchor="ctr" anchorCtr="0"/>
          <a:lstStyle/>
          <a:p>
            <a:pPr algn="ctr" defTabSz="1045036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hu-HU" sz="2032" dirty="0">
                <a:solidFill>
                  <a:srgbClr val="FF0000"/>
                </a:solidFill>
                <a:latin typeface="Calibri"/>
              </a:rPr>
              <a:t>???</a:t>
            </a:r>
            <a:endParaRPr lang="en-GB" sz="2032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0650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áblázat 1"/>
          <p:cNvGraphicFramePr>
            <a:graphicFrameLocks noGrp="1"/>
          </p:cNvGraphicFramePr>
          <p:nvPr>
            <p:extLst/>
          </p:nvPr>
        </p:nvGraphicFramePr>
        <p:xfrm>
          <a:off x="267" y="-1"/>
          <a:ext cx="5376462" cy="5334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0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0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0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80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62001"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>
                          <a:latin typeface="Garamond" panose="02020404030301010803" pitchFamily="18" charset="0"/>
                        </a:rPr>
                        <a:t>…</a:t>
                      </a:r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>
                          <a:latin typeface="Garamond" panose="02020404030301010803" pitchFamily="18" charset="0"/>
                        </a:rPr>
                        <a:t>j-1</a:t>
                      </a:r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>
                          <a:latin typeface="Garamond" panose="02020404030301010803" pitchFamily="18" charset="0"/>
                        </a:rPr>
                        <a:t>j</a:t>
                      </a:r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>
                          <a:latin typeface="Garamond" panose="02020404030301010803" pitchFamily="18" charset="0"/>
                        </a:rPr>
                        <a:t>…</a:t>
                      </a:r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>
                          <a:latin typeface="Garamond" panose="02020404030301010803" pitchFamily="18" charset="0"/>
                        </a:rPr>
                        <a:t>v</a:t>
                      </a:r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>
                          <a:latin typeface="Garamond" panose="02020404030301010803" pitchFamily="18" charset="0"/>
                        </a:rPr>
                        <a:t>…</a:t>
                      </a:r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1"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</a:pPr>
                      <a:r>
                        <a:rPr lang="hu-HU" sz="2000" b="1" kern="1200" dirty="0">
                          <a:solidFill>
                            <a:schemeClr val="lt1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...</a:t>
                      </a:r>
                      <a:endParaRPr lang="en-GB" sz="2000" b="1" kern="1200" dirty="0">
                        <a:solidFill>
                          <a:schemeClr val="lt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vert="vert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1">
                <a:tc>
                  <a:txBody>
                    <a:bodyPr/>
                    <a:lstStyle/>
                    <a:p>
                      <a:pPr algn="ctr"/>
                      <a:r>
                        <a:rPr lang="hu-HU" sz="2000" b="1" kern="1200" dirty="0">
                          <a:solidFill>
                            <a:schemeClr val="lt1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i-1</a:t>
                      </a:r>
                      <a:endParaRPr lang="en-GB" sz="2000" b="1" kern="1200" dirty="0">
                        <a:solidFill>
                          <a:schemeClr val="lt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baseline="0" dirty="0">
                          <a:latin typeface="Garamond" panose="02020404030301010803" pitchFamily="18" charset="0"/>
                        </a:rPr>
                        <a:t>…</a:t>
                      </a: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dirty="0">
                          <a:latin typeface="Garamond" panose="02020404030301010803" pitchFamily="18" charset="0"/>
                        </a:rPr>
                        <a:t>E</a:t>
                      </a:r>
                      <a:r>
                        <a:rPr lang="hu-HU" sz="2000" b="1" baseline="-25000" dirty="0">
                          <a:latin typeface="Garamond" panose="02020404030301010803" pitchFamily="18" charset="0"/>
                        </a:rPr>
                        <a:t>i-1,j-1</a:t>
                      </a: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dirty="0">
                          <a:latin typeface="Garamond" panose="02020404030301010803" pitchFamily="18" charset="0"/>
                        </a:rPr>
                        <a:t>E</a:t>
                      </a:r>
                      <a:r>
                        <a:rPr lang="hu-HU" sz="2000" b="1" baseline="-25000" dirty="0">
                          <a:latin typeface="Garamond" panose="02020404030301010803" pitchFamily="18" charset="0"/>
                        </a:rPr>
                        <a:t>i-1,j</a:t>
                      </a: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>
                          <a:latin typeface="Garamond" panose="02020404030301010803" pitchFamily="18" charset="0"/>
                        </a:rPr>
                        <a:t>…</a:t>
                      </a:r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dirty="0">
                          <a:latin typeface="Garamond" panose="02020404030301010803" pitchFamily="18" charset="0"/>
                        </a:rPr>
                        <a:t>E</a:t>
                      </a:r>
                      <a:r>
                        <a:rPr lang="hu-HU" sz="2000" b="1" baseline="-25000" dirty="0">
                          <a:latin typeface="Garamond" panose="02020404030301010803" pitchFamily="18" charset="0"/>
                        </a:rPr>
                        <a:t>i-1,v</a:t>
                      </a: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>
                          <a:latin typeface="Garamond" panose="02020404030301010803" pitchFamily="18" charset="0"/>
                        </a:rPr>
                        <a:t>…</a:t>
                      </a:r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1">
                <a:tc>
                  <a:txBody>
                    <a:bodyPr/>
                    <a:lstStyle/>
                    <a:p>
                      <a:pPr algn="ctr"/>
                      <a:r>
                        <a:rPr lang="hu-HU" sz="2000" b="1" kern="1200" dirty="0">
                          <a:solidFill>
                            <a:schemeClr val="lt1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i</a:t>
                      </a:r>
                      <a:endParaRPr lang="en-GB" sz="2000" b="1" kern="1200" dirty="0">
                        <a:solidFill>
                          <a:schemeClr val="lt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baseline="0" dirty="0">
                          <a:latin typeface="Garamond" panose="02020404030301010803" pitchFamily="18" charset="0"/>
                        </a:rPr>
                        <a:t>…</a:t>
                      </a: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dirty="0">
                          <a:latin typeface="Garamond" panose="02020404030301010803" pitchFamily="18" charset="0"/>
                        </a:rPr>
                        <a:t>E</a:t>
                      </a:r>
                      <a:r>
                        <a:rPr lang="hu-HU" sz="2000" b="1" baseline="-25000" dirty="0">
                          <a:latin typeface="Garamond" panose="02020404030301010803" pitchFamily="18" charset="0"/>
                        </a:rPr>
                        <a:t>i,j-1</a:t>
                      </a: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dirty="0" err="1">
                          <a:latin typeface="Garamond" panose="02020404030301010803" pitchFamily="18" charset="0"/>
                        </a:rPr>
                        <a:t>E</a:t>
                      </a:r>
                      <a:r>
                        <a:rPr lang="hu-HU" sz="2000" b="1" baseline="-25000" dirty="0" err="1">
                          <a:latin typeface="Garamond" panose="02020404030301010803" pitchFamily="18" charset="0"/>
                        </a:rPr>
                        <a:t>i,j</a:t>
                      </a: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>
                          <a:latin typeface="Garamond" panose="02020404030301010803" pitchFamily="18" charset="0"/>
                        </a:rPr>
                        <a:t>…</a:t>
                      </a:r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dirty="0" err="1">
                          <a:latin typeface="Garamond" panose="02020404030301010803" pitchFamily="18" charset="0"/>
                        </a:rPr>
                        <a:t>E</a:t>
                      </a:r>
                      <a:r>
                        <a:rPr lang="hu-HU" sz="2000" b="1" baseline="-25000" dirty="0" err="1">
                          <a:latin typeface="Garamond" panose="02020404030301010803" pitchFamily="18" charset="0"/>
                        </a:rPr>
                        <a:t>i,v</a:t>
                      </a: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001"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</a:pPr>
                      <a:r>
                        <a:rPr lang="hu-HU" sz="2000" b="1" kern="1200" dirty="0">
                          <a:solidFill>
                            <a:schemeClr val="lt1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...</a:t>
                      </a:r>
                      <a:endParaRPr lang="en-GB" sz="2000" b="1" kern="1200" dirty="0">
                        <a:solidFill>
                          <a:schemeClr val="lt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vert="vert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2001">
                <a:tc>
                  <a:txBody>
                    <a:bodyPr/>
                    <a:lstStyle/>
                    <a:p>
                      <a:pPr algn="ctr"/>
                      <a:r>
                        <a:rPr lang="hu-HU" sz="2000" b="1" kern="1200" dirty="0">
                          <a:solidFill>
                            <a:schemeClr val="lt1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u</a:t>
                      </a:r>
                      <a:endParaRPr lang="en-GB" sz="2000" b="1" kern="1200" dirty="0">
                        <a:solidFill>
                          <a:schemeClr val="lt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baseline="0" dirty="0">
                          <a:latin typeface="Garamond" panose="02020404030301010803" pitchFamily="18" charset="0"/>
                        </a:rPr>
                        <a:t>…</a:t>
                      </a: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dirty="0" err="1">
                          <a:latin typeface="Garamond" panose="02020404030301010803" pitchFamily="18" charset="0"/>
                        </a:rPr>
                        <a:t>E</a:t>
                      </a:r>
                      <a:r>
                        <a:rPr lang="hu-HU" sz="2000" b="1" baseline="-25000" dirty="0" err="1">
                          <a:latin typeface="Garamond" panose="02020404030301010803" pitchFamily="18" charset="0"/>
                        </a:rPr>
                        <a:t>u,j</a:t>
                      </a: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2001"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</a:pPr>
                      <a:r>
                        <a:rPr lang="hu-HU" sz="2000" b="1" kern="1200" dirty="0">
                          <a:solidFill>
                            <a:schemeClr val="lt1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...</a:t>
                      </a:r>
                      <a:endParaRPr lang="en-GB" sz="2000" b="1" kern="1200" dirty="0">
                        <a:solidFill>
                          <a:schemeClr val="lt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vert="vert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églalap 6"/>
          <p:cNvSpPr/>
          <p:nvPr/>
        </p:nvSpPr>
        <p:spPr>
          <a:xfrm>
            <a:off x="2305724" y="2299624"/>
            <a:ext cx="2331429" cy="2285714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91429" bIns="320000" rtlCol="0" anchor="ctr" anchorCtr="0"/>
          <a:lstStyle/>
          <a:p>
            <a:pPr algn="ctr" defTabSz="1045036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hu-HU" sz="2032" dirty="0">
                <a:solidFill>
                  <a:srgbClr val="FF0000"/>
                </a:solidFill>
                <a:latin typeface="Calibri"/>
              </a:rPr>
              <a:t>???</a:t>
            </a:r>
            <a:endParaRPr lang="en-GB" sz="2032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95429" y="795428"/>
            <a:ext cx="3840000" cy="379428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91429" bIns="228571" rtlCol="0" anchor="b" anchorCtr="0"/>
          <a:lstStyle/>
          <a:p>
            <a:pPr algn="r" defTabSz="1045036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hu-HU" sz="2032" b="1" dirty="0" err="1">
                <a:solidFill>
                  <a:srgbClr val="FF0000"/>
                </a:solidFill>
                <a:latin typeface="Garamond" panose="02020404030301010803" pitchFamily="18" charset="0"/>
              </a:rPr>
              <a:t>E</a:t>
            </a:r>
            <a:r>
              <a:rPr lang="hu-HU" sz="2032" b="1" baseline="-25000" dirty="0" err="1">
                <a:solidFill>
                  <a:srgbClr val="FF0000"/>
                </a:solidFill>
                <a:latin typeface="Garamond" panose="02020404030301010803" pitchFamily="18" charset="0"/>
              </a:rPr>
              <a:t>u,v</a:t>
            </a:r>
            <a:endParaRPr lang="en-GB" sz="2032" b="1" baseline="-250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799079" y="792860"/>
            <a:ext cx="1508041" cy="379428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91429" bIns="274286" rtlCol="0" anchor="b" anchorCtr="0"/>
          <a:lstStyle/>
          <a:p>
            <a:pPr algn="r" defTabSz="1045036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hu-HU" sz="2032" b="1" dirty="0">
                <a:solidFill>
                  <a:srgbClr val="FF0000"/>
                </a:solidFill>
                <a:latin typeface="Garamond" panose="02020404030301010803" pitchFamily="18" charset="0"/>
              </a:rPr>
              <a:t>-E</a:t>
            </a:r>
            <a:r>
              <a:rPr lang="hu-HU" sz="2032" b="1" baseline="-25000" dirty="0">
                <a:solidFill>
                  <a:srgbClr val="FF0000"/>
                </a:solidFill>
                <a:latin typeface="Garamond" panose="02020404030301010803" pitchFamily="18" charset="0"/>
              </a:rPr>
              <a:t>u,j-1</a:t>
            </a:r>
            <a:endParaRPr lang="en-GB" sz="2032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2041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áblázat 1"/>
          <p:cNvGraphicFramePr>
            <a:graphicFrameLocks noGrp="1"/>
          </p:cNvGraphicFramePr>
          <p:nvPr>
            <p:extLst/>
          </p:nvPr>
        </p:nvGraphicFramePr>
        <p:xfrm>
          <a:off x="267" y="-1"/>
          <a:ext cx="5376462" cy="5334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0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0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0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80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62001"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>
                          <a:latin typeface="Garamond" panose="02020404030301010803" pitchFamily="18" charset="0"/>
                        </a:rPr>
                        <a:t>…</a:t>
                      </a:r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>
                          <a:latin typeface="Garamond" panose="02020404030301010803" pitchFamily="18" charset="0"/>
                        </a:rPr>
                        <a:t>j-1</a:t>
                      </a:r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>
                          <a:latin typeface="Garamond" panose="02020404030301010803" pitchFamily="18" charset="0"/>
                        </a:rPr>
                        <a:t>j</a:t>
                      </a:r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>
                          <a:latin typeface="Garamond" panose="02020404030301010803" pitchFamily="18" charset="0"/>
                        </a:rPr>
                        <a:t>…</a:t>
                      </a:r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>
                          <a:latin typeface="Garamond" panose="02020404030301010803" pitchFamily="18" charset="0"/>
                        </a:rPr>
                        <a:t>v</a:t>
                      </a:r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>
                          <a:latin typeface="Garamond" panose="02020404030301010803" pitchFamily="18" charset="0"/>
                        </a:rPr>
                        <a:t>…</a:t>
                      </a:r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1"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</a:pPr>
                      <a:r>
                        <a:rPr lang="hu-HU" sz="2000" b="1" kern="1200" dirty="0">
                          <a:solidFill>
                            <a:schemeClr val="lt1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...</a:t>
                      </a:r>
                      <a:endParaRPr lang="en-GB" sz="2000" b="1" kern="1200" dirty="0">
                        <a:solidFill>
                          <a:schemeClr val="lt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vert="vert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1">
                <a:tc>
                  <a:txBody>
                    <a:bodyPr/>
                    <a:lstStyle/>
                    <a:p>
                      <a:pPr algn="ctr"/>
                      <a:r>
                        <a:rPr lang="hu-HU" sz="2000" b="1" kern="1200" dirty="0">
                          <a:solidFill>
                            <a:schemeClr val="lt1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i-1</a:t>
                      </a:r>
                      <a:endParaRPr lang="en-GB" sz="2000" b="1" kern="1200" dirty="0">
                        <a:solidFill>
                          <a:schemeClr val="lt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baseline="0" dirty="0">
                          <a:latin typeface="Garamond" panose="02020404030301010803" pitchFamily="18" charset="0"/>
                        </a:rPr>
                        <a:t>…</a:t>
                      </a: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dirty="0">
                          <a:latin typeface="Garamond" panose="02020404030301010803" pitchFamily="18" charset="0"/>
                        </a:rPr>
                        <a:t>E</a:t>
                      </a:r>
                      <a:r>
                        <a:rPr lang="hu-HU" sz="2000" b="1" baseline="-25000" dirty="0">
                          <a:latin typeface="Garamond" panose="02020404030301010803" pitchFamily="18" charset="0"/>
                        </a:rPr>
                        <a:t>i-1,j-1</a:t>
                      </a: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dirty="0">
                          <a:latin typeface="Garamond" panose="02020404030301010803" pitchFamily="18" charset="0"/>
                        </a:rPr>
                        <a:t>E</a:t>
                      </a:r>
                      <a:r>
                        <a:rPr lang="hu-HU" sz="2000" b="1" baseline="-25000" dirty="0">
                          <a:latin typeface="Garamond" panose="02020404030301010803" pitchFamily="18" charset="0"/>
                        </a:rPr>
                        <a:t>i-1,j</a:t>
                      </a: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>
                          <a:latin typeface="Garamond" panose="02020404030301010803" pitchFamily="18" charset="0"/>
                        </a:rPr>
                        <a:t>…</a:t>
                      </a:r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>
                          <a:latin typeface="Garamond" panose="02020404030301010803" pitchFamily="18" charset="0"/>
                        </a:rPr>
                        <a:t>…</a:t>
                      </a:r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1">
                <a:tc>
                  <a:txBody>
                    <a:bodyPr/>
                    <a:lstStyle/>
                    <a:p>
                      <a:pPr algn="ctr"/>
                      <a:r>
                        <a:rPr lang="hu-HU" sz="2000" b="1" kern="1200" dirty="0">
                          <a:solidFill>
                            <a:schemeClr val="lt1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i</a:t>
                      </a:r>
                      <a:endParaRPr lang="en-GB" sz="2000" b="1" kern="1200" dirty="0">
                        <a:solidFill>
                          <a:schemeClr val="lt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baseline="0" dirty="0">
                          <a:latin typeface="Garamond" panose="02020404030301010803" pitchFamily="18" charset="0"/>
                        </a:rPr>
                        <a:t>…</a:t>
                      </a: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dirty="0">
                          <a:latin typeface="Garamond" panose="02020404030301010803" pitchFamily="18" charset="0"/>
                        </a:rPr>
                        <a:t>E</a:t>
                      </a:r>
                      <a:r>
                        <a:rPr lang="hu-HU" sz="2000" b="1" baseline="-25000" dirty="0">
                          <a:latin typeface="Garamond" panose="02020404030301010803" pitchFamily="18" charset="0"/>
                        </a:rPr>
                        <a:t>i,j-1</a:t>
                      </a: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dirty="0" err="1">
                          <a:latin typeface="Garamond" panose="02020404030301010803" pitchFamily="18" charset="0"/>
                        </a:rPr>
                        <a:t>E</a:t>
                      </a:r>
                      <a:r>
                        <a:rPr lang="hu-HU" sz="2000" b="1" baseline="-25000" dirty="0" err="1">
                          <a:latin typeface="Garamond" panose="02020404030301010803" pitchFamily="18" charset="0"/>
                        </a:rPr>
                        <a:t>i,j</a:t>
                      </a: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>
                          <a:latin typeface="Garamond" panose="02020404030301010803" pitchFamily="18" charset="0"/>
                        </a:rPr>
                        <a:t>…</a:t>
                      </a:r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dirty="0" err="1">
                          <a:latin typeface="Garamond" panose="02020404030301010803" pitchFamily="18" charset="0"/>
                        </a:rPr>
                        <a:t>E</a:t>
                      </a:r>
                      <a:r>
                        <a:rPr lang="hu-HU" sz="2000" b="1" baseline="-25000" dirty="0" err="1">
                          <a:latin typeface="Garamond" panose="02020404030301010803" pitchFamily="18" charset="0"/>
                        </a:rPr>
                        <a:t>i,v</a:t>
                      </a: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001"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</a:pPr>
                      <a:r>
                        <a:rPr lang="hu-HU" sz="2000" b="1" kern="1200" dirty="0">
                          <a:solidFill>
                            <a:schemeClr val="lt1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...</a:t>
                      </a:r>
                      <a:endParaRPr lang="en-GB" sz="2000" b="1" kern="1200" dirty="0">
                        <a:solidFill>
                          <a:schemeClr val="lt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vert="vert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2001">
                <a:tc>
                  <a:txBody>
                    <a:bodyPr/>
                    <a:lstStyle/>
                    <a:p>
                      <a:pPr algn="ctr"/>
                      <a:r>
                        <a:rPr lang="hu-HU" sz="2000" b="1" kern="1200" dirty="0">
                          <a:solidFill>
                            <a:schemeClr val="lt1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u</a:t>
                      </a:r>
                      <a:endParaRPr lang="en-GB" sz="2000" b="1" kern="1200" dirty="0">
                        <a:solidFill>
                          <a:schemeClr val="lt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baseline="0" dirty="0">
                          <a:latin typeface="Garamond" panose="02020404030301010803" pitchFamily="18" charset="0"/>
                        </a:rPr>
                        <a:t>…</a:t>
                      </a: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dirty="0" err="1">
                          <a:latin typeface="Garamond" panose="02020404030301010803" pitchFamily="18" charset="0"/>
                        </a:rPr>
                        <a:t>E</a:t>
                      </a:r>
                      <a:r>
                        <a:rPr lang="hu-HU" sz="2000" b="1" baseline="-25000" dirty="0" err="1">
                          <a:latin typeface="Garamond" panose="02020404030301010803" pitchFamily="18" charset="0"/>
                        </a:rPr>
                        <a:t>u,j</a:t>
                      </a: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2001"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</a:pPr>
                      <a:r>
                        <a:rPr lang="hu-HU" sz="2000" b="1" kern="1200" dirty="0">
                          <a:solidFill>
                            <a:schemeClr val="lt1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...</a:t>
                      </a:r>
                      <a:endParaRPr lang="en-GB" sz="2000" b="1" kern="1200" dirty="0">
                        <a:solidFill>
                          <a:schemeClr val="lt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vert="vert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églalap 6"/>
          <p:cNvSpPr/>
          <p:nvPr/>
        </p:nvSpPr>
        <p:spPr>
          <a:xfrm>
            <a:off x="2305724" y="2299624"/>
            <a:ext cx="2331429" cy="2285714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91429" bIns="320000" rtlCol="0" anchor="ctr" anchorCtr="0"/>
          <a:lstStyle/>
          <a:p>
            <a:pPr algn="ctr" defTabSz="1045036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hu-HU" sz="2032" dirty="0">
                <a:solidFill>
                  <a:srgbClr val="FF0000"/>
                </a:solidFill>
                <a:latin typeface="Calibri"/>
              </a:rPr>
              <a:t>???</a:t>
            </a:r>
            <a:endParaRPr lang="en-GB" sz="2032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95429" y="795428"/>
            <a:ext cx="3840000" cy="379428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91429" bIns="228571" rtlCol="0" anchor="b" anchorCtr="0"/>
          <a:lstStyle/>
          <a:p>
            <a:pPr algn="r" defTabSz="1045036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hu-HU" sz="2032" b="1" dirty="0" err="1">
                <a:solidFill>
                  <a:srgbClr val="FF0000"/>
                </a:solidFill>
                <a:latin typeface="Garamond" panose="02020404030301010803" pitchFamily="18" charset="0"/>
              </a:rPr>
              <a:t>E</a:t>
            </a:r>
            <a:r>
              <a:rPr lang="hu-HU" sz="2032" b="1" baseline="-25000" dirty="0" err="1">
                <a:solidFill>
                  <a:srgbClr val="FF0000"/>
                </a:solidFill>
                <a:latin typeface="Garamond" panose="02020404030301010803" pitchFamily="18" charset="0"/>
              </a:rPr>
              <a:t>u,v</a:t>
            </a:r>
            <a:endParaRPr lang="en-GB" sz="2032" b="1" baseline="-250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806486" y="788393"/>
            <a:ext cx="3840000" cy="150857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91429" bIns="228571" rtlCol="0" anchor="b" anchorCtr="0"/>
          <a:lstStyle/>
          <a:p>
            <a:pPr algn="r" defTabSz="1045036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hu-HU" sz="2032" b="1" dirty="0">
                <a:solidFill>
                  <a:srgbClr val="FF0000"/>
                </a:solidFill>
                <a:latin typeface="Garamond" panose="02020404030301010803" pitchFamily="18" charset="0"/>
              </a:rPr>
              <a:t>-E</a:t>
            </a:r>
            <a:r>
              <a:rPr lang="hu-HU" sz="2032" b="1" baseline="-25000" dirty="0">
                <a:solidFill>
                  <a:srgbClr val="FF0000"/>
                </a:solidFill>
                <a:latin typeface="Garamond" panose="02020404030301010803" pitchFamily="18" charset="0"/>
              </a:rPr>
              <a:t>i-1,v</a:t>
            </a:r>
            <a:endParaRPr lang="en-GB" sz="2032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799079" y="792860"/>
            <a:ext cx="1508041" cy="379428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91429" bIns="274286" rtlCol="0" anchor="b" anchorCtr="0"/>
          <a:lstStyle/>
          <a:p>
            <a:pPr algn="r" defTabSz="1045036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hu-HU" sz="2032" b="1" dirty="0">
                <a:solidFill>
                  <a:srgbClr val="FF0000"/>
                </a:solidFill>
                <a:latin typeface="Garamond" panose="02020404030301010803" pitchFamily="18" charset="0"/>
              </a:rPr>
              <a:t>-E</a:t>
            </a:r>
            <a:r>
              <a:rPr lang="hu-HU" sz="2032" b="1" baseline="-25000" dirty="0">
                <a:solidFill>
                  <a:srgbClr val="FF0000"/>
                </a:solidFill>
                <a:latin typeface="Garamond" panose="02020404030301010803" pitchFamily="18" charset="0"/>
              </a:rPr>
              <a:t>u,j-1</a:t>
            </a:r>
            <a:endParaRPr lang="en-GB" sz="2032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2334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2316426" y="2299624"/>
            <a:ext cx="2331429" cy="22857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91429" bIns="320000" rtlCol="0" anchor="ctr" anchorCtr="0"/>
          <a:lstStyle/>
          <a:p>
            <a:pPr algn="ctr" defTabSz="1045036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hu-HU" sz="2032" dirty="0">
                <a:solidFill>
                  <a:srgbClr val="FF0000"/>
                </a:solidFill>
                <a:latin typeface="Calibri"/>
              </a:rPr>
              <a:t>???</a:t>
            </a:r>
            <a:endParaRPr lang="en-GB" sz="2032" dirty="0">
              <a:solidFill>
                <a:srgbClr val="FF0000"/>
              </a:solidFill>
              <a:latin typeface="Calibri"/>
            </a:endParaRPr>
          </a:p>
        </p:txBody>
      </p:sp>
      <p:graphicFrame>
        <p:nvGraphicFramePr>
          <p:cNvPr id="2" name="Táblázat 1"/>
          <p:cNvGraphicFramePr>
            <a:graphicFrameLocks noGrp="1"/>
          </p:cNvGraphicFramePr>
          <p:nvPr>
            <p:extLst/>
          </p:nvPr>
        </p:nvGraphicFramePr>
        <p:xfrm>
          <a:off x="267" y="-1"/>
          <a:ext cx="5376462" cy="5334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0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0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0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80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62001"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>
                          <a:latin typeface="Garamond" panose="02020404030301010803" pitchFamily="18" charset="0"/>
                        </a:rPr>
                        <a:t>…</a:t>
                      </a:r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>
                          <a:latin typeface="Garamond" panose="02020404030301010803" pitchFamily="18" charset="0"/>
                        </a:rPr>
                        <a:t>j-1</a:t>
                      </a:r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>
                          <a:latin typeface="Garamond" panose="02020404030301010803" pitchFamily="18" charset="0"/>
                        </a:rPr>
                        <a:t>j</a:t>
                      </a:r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>
                          <a:latin typeface="Garamond" panose="02020404030301010803" pitchFamily="18" charset="0"/>
                        </a:rPr>
                        <a:t>…</a:t>
                      </a:r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>
                          <a:latin typeface="Garamond" panose="02020404030301010803" pitchFamily="18" charset="0"/>
                        </a:rPr>
                        <a:t>v</a:t>
                      </a:r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>
                          <a:latin typeface="Garamond" panose="02020404030301010803" pitchFamily="18" charset="0"/>
                        </a:rPr>
                        <a:t>…</a:t>
                      </a:r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1"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</a:pPr>
                      <a:r>
                        <a:rPr lang="hu-HU" sz="2000" b="1" kern="1200" dirty="0">
                          <a:solidFill>
                            <a:schemeClr val="lt1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...</a:t>
                      </a:r>
                      <a:endParaRPr lang="en-GB" sz="2000" b="1" kern="1200" dirty="0">
                        <a:solidFill>
                          <a:schemeClr val="lt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vert="vert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1">
                <a:tc>
                  <a:txBody>
                    <a:bodyPr/>
                    <a:lstStyle/>
                    <a:p>
                      <a:pPr algn="ctr"/>
                      <a:r>
                        <a:rPr lang="hu-HU" sz="2000" b="1" kern="1200" dirty="0">
                          <a:solidFill>
                            <a:schemeClr val="lt1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i-1</a:t>
                      </a:r>
                      <a:endParaRPr lang="en-GB" sz="2000" b="1" kern="1200" dirty="0">
                        <a:solidFill>
                          <a:schemeClr val="lt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baseline="0" dirty="0">
                          <a:latin typeface="Garamond" panose="02020404030301010803" pitchFamily="18" charset="0"/>
                        </a:rPr>
                        <a:t>…</a:t>
                      </a: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dirty="0">
                          <a:latin typeface="Garamond" panose="02020404030301010803" pitchFamily="18" charset="0"/>
                        </a:rPr>
                        <a:t>E</a:t>
                      </a:r>
                      <a:r>
                        <a:rPr lang="hu-HU" sz="2000" b="1" baseline="-25000" dirty="0">
                          <a:latin typeface="Garamond" panose="02020404030301010803" pitchFamily="18" charset="0"/>
                        </a:rPr>
                        <a:t>i-1,j</a:t>
                      </a: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>
                          <a:latin typeface="Garamond" panose="02020404030301010803" pitchFamily="18" charset="0"/>
                        </a:rPr>
                        <a:t>…</a:t>
                      </a:r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>
                          <a:latin typeface="Garamond" panose="02020404030301010803" pitchFamily="18" charset="0"/>
                        </a:rPr>
                        <a:t>…</a:t>
                      </a:r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1">
                <a:tc>
                  <a:txBody>
                    <a:bodyPr/>
                    <a:lstStyle/>
                    <a:p>
                      <a:pPr algn="ctr"/>
                      <a:r>
                        <a:rPr lang="hu-HU" sz="2000" b="1" kern="1200" dirty="0">
                          <a:solidFill>
                            <a:schemeClr val="lt1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i</a:t>
                      </a:r>
                      <a:endParaRPr lang="en-GB" sz="2000" b="1" kern="1200" dirty="0">
                        <a:solidFill>
                          <a:schemeClr val="lt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baseline="0" dirty="0">
                          <a:latin typeface="Garamond" panose="02020404030301010803" pitchFamily="18" charset="0"/>
                        </a:rPr>
                        <a:t>…</a:t>
                      </a: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dirty="0">
                          <a:latin typeface="Garamond" panose="02020404030301010803" pitchFamily="18" charset="0"/>
                        </a:rPr>
                        <a:t>E</a:t>
                      </a:r>
                      <a:r>
                        <a:rPr lang="hu-HU" sz="2000" b="1" baseline="-25000" dirty="0">
                          <a:latin typeface="Garamond" panose="02020404030301010803" pitchFamily="18" charset="0"/>
                        </a:rPr>
                        <a:t>i,j-1</a:t>
                      </a: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dirty="0" err="1">
                          <a:latin typeface="Garamond" panose="02020404030301010803" pitchFamily="18" charset="0"/>
                        </a:rPr>
                        <a:t>E</a:t>
                      </a:r>
                      <a:r>
                        <a:rPr lang="hu-HU" sz="2000" b="1" baseline="-25000" dirty="0" err="1">
                          <a:latin typeface="Garamond" panose="02020404030301010803" pitchFamily="18" charset="0"/>
                        </a:rPr>
                        <a:t>i,j</a:t>
                      </a: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>
                          <a:latin typeface="Garamond" panose="02020404030301010803" pitchFamily="18" charset="0"/>
                        </a:rPr>
                        <a:t>…</a:t>
                      </a:r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dirty="0" err="1">
                          <a:latin typeface="Garamond" panose="02020404030301010803" pitchFamily="18" charset="0"/>
                        </a:rPr>
                        <a:t>E</a:t>
                      </a:r>
                      <a:r>
                        <a:rPr lang="hu-HU" sz="2000" b="1" baseline="-25000" dirty="0" err="1">
                          <a:latin typeface="Garamond" panose="02020404030301010803" pitchFamily="18" charset="0"/>
                        </a:rPr>
                        <a:t>i,v</a:t>
                      </a: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001"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</a:pPr>
                      <a:r>
                        <a:rPr lang="hu-HU" sz="2000" b="1" kern="1200" dirty="0">
                          <a:solidFill>
                            <a:schemeClr val="lt1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...</a:t>
                      </a:r>
                      <a:endParaRPr lang="en-GB" sz="2000" b="1" kern="1200" dirty="0">
                        <a:solidFill>
                          <a:schemeClr val="lt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vert="vert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2001">
                <a:tc>
                  <a:txBody>
                    <a:bodyPr/>
                    <a:lstStyle/>
                    <a:p>
                      <a:pPr algn="ctr"/>
                      <a:r>
                        <a:rPr lang="hu-HU" sz="2000" b="1" kern="1200" dirty="0">
                          <a:solidFill>
                            <a:schemeClr val="lt1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u</a:t>
                      </a:r>
                      <a:endParaRPr lang="en-GB" sz="2000" b="1" kern="1200" dirty="0">
                        <a:solidFill>
                          <a:schemeClr val="lt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baseline="0" dirty="0">
                          <a:latin typeface="Garamond" panose="02020404030301010803" pitchFamily="18" charset="0"/>
                        </a:rPr>
                        <a:t>…</a:t>
                      </a: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dirty="0" err="1">
                          <a:latin typeface="Garamond" panose="02020404030301010803" pitchFamily="18" charset="0"/>
                        </a:rPr>
                        <a:t>E</a:t>
                      </a:r>
                      <a:r>
                        <a:rPr lang="hu-HU" sz="2000" b="1" baseline="-25000" dirty="0" err="1">
                          <a:latin typeface="Garamond" panose="02020404030301010803" pitchFamily="18" charset="0"/>
                        </a:rPr>
                        <a:t>u,j</a:t>
                      </a: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2001"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</a:pPr>
                      <a:r>
                        <a:rPr lang="hu-HU" sz="2000" b="1" kern="1200" dirty="0">
                          <a:solidFill>
                            <a:schemeClr val="lt1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...</a:t>
                      </a:r>
                      <a:endParaRPr lang="en-GB" sz="2000" b="1" kern="1200" dirty="0">
                        <a:solidFill>
                          <a:schemeClr val="lt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vert="vert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églalap 7"/>
          <p:cNvSpPr/>
          <p:nvPr/>
        </p:nvSpPr>
        <p:spPr>
          <a:xfrm>
            <a:off x="795429" y="795428"/>
            <a:ext cx="3840000" cy="379428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91429" bIns="228571" rtlCol="0" anchor="b" anchorCtr="0"/>
          <a:lstStyle/>
          <a:p>
            <a:pPr algn="r" defTabSz="1045036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hu-HU" sz="2032" b="1" dirty="0" err="1">
                <a:solidFill>
                  <a:srgbClr val="FF0000"/>
                </a:solidFill>
                <a:latin typeface="Garamond" panose="02020404030301010803" pitchFamily="18" charset="0"/>
              </a:rPr>
              <a:t>E</a:t>
            </a:r>
            <a:r>
              <a:rPr lang="hu-HU" sz="2032" b="1" baseline="-25000" dirty="0" err="1">
                <a:solidFill>
                  <a:srgbClr val="FF0000"/>
                </a:solidFill>
                <a:latin typeface="Garamond" panose="02020404030301010803" pitchFamily="18" charset="0"/>
              </a:rPr>
              <a:t>u,v</a:t>
            </a:r>
            <a:endParaRPr lang="en-GB" sz="2032" b="1" baseline="-250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799079" y="792860"/>
            <a:ext cx="1508041" cy="379428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91429" bIns="274286" rtlCol="0" anchor="b" anchorCtr="0"/>
          <a:lstStyle/>
          <a:p>
            <a:pPr algn="r" defTabSz="1045036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hu-HU" sz="2032" b="1" dirty="0">
                <a:solidFill>
                  <a:srgbClr val="FF0000"/>
                </a:solidFill>
                <a:latin typeface="Garamond" panose="02020404030301010803" pitchFamily="18" charset="0"/>
              </a:rPr>
              <a:t>-E</a:t>
            </a:r>
            <a:r>
              <a:rPr lang="hu-HU" sz="2032" b="1" baseline="-25000" dirty="0">
                <a:solidFill>
                  <a:srgbClr val="FF0000"/>
                </a:solidFill>
                <a:latin typeface="Garamond" panose="02020404030301010803" pitchFamily="18" charset="0"/>
              </a:rPr>
              <a:t>u,j-1</a:t>
            </a:r>
            <a:endParaRPr lang="en-GB" sz="2032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806486" y="788393"/>
            <a:ext cx="3840000" cy="150857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91429" bIns="228571" rtlCol="0" anchor="b" anchorCtr="0"/>
          <a:lstStyle/>
          <a:p>
            <a:pPr algn="r" defTabSz="1045036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hu-HU" sz="2032" b="1" dirty="0">
                <a:solidFill>
                  <a:srgbClr val="FF0000"/>
                </a:solidFill>
                <a:latin typeface="Garamond" panose="02020404030301010803" pitchFamily="18" charset="0"/>
              </a:rPr>
              <a:t>-E</a:t>
            </a:r>
            <a:r>
              <a:rPr lang="hu-HU" sz="2032" b="1" baseline="-25000" dirty="0">
                <a:solidFill>
                  <a:srgbClr val="FF0000"/>
                </a:solidFill>
                <a:latin typeface="Garamond" panose="02020404030301010803" pitchFamily="18" charset="0"/>
              </a:rPr>
              <a:t>i-1,v</a:t>
            </a:r>
            <a:endParaRPr lang="en-GB" sz="2032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794515" y="785490"/>
            <a:ext cx="1508041" cy="151413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91429" bIns="274286" rtlCol="0" anchor="b" anchorCtr="0"/>
          <a:lstStyle/>
          <a:p>
            <a:pPr algn="r" defTabSz="1045036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hu-HU" sz="2032" b="1" dirty="0">
                <a:solidFill>
                  <a:srgbClr val="FF0000"/>
                </a:solidFill>
                <a:latin typeface="Garamond" panose="02020404030301010803" pitchFamily="18" charset="0"/>
              </a:rPr>
              <a:t>+E</a:t>
            </a:r>
            <a:r>
              <a:rPr lang="hu-HU" sz="2032" b="1" baseline="-25000" dirty="0">
                <a:solidFill>
                  <a:srgbClr val="FF0000"/>
                </a:solidFill>
                <a:latin typeface="Garamond" panose="02020404030301010803" pitchFamily="18" charset="0"/>
              </a:rPr>
              <a:t>i-1,j-1</a:t>
            </a:r>
            <a:endParaRPr lang="en-GB" sz="2032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51096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52BBBDA6-4176-4D26-B3EE-4AE47939D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512" y="234748"/>
            <a:ext cx="3784278" cy="10789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Tartalom helye 2">
            <a:extLst>
              <a:ext uri="{FF2B5EF4-FFF2-40B4-BE49-F238E27FC236}">
                <a16:creationId xmlns:a16="http://schemas.microsoft.com/office/drawing/2014/main" id="{7F83EDA1-35E5-4F16-B6F0-FCAFE63D54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512" y="1338733"/>
            <a:ext cx="8929687" cy="5069152"/>
          </a:xfrm>
        </p:spPr>
        <p:txBody>
          <a:bodyPr/>
          <a:lstStyle/>
          <a:p>
            <a:pPr marL="361950" indent="-349250"/>
            <a:r>
              <a:rPr lang="hu-HU" altLang="hu-HU" dirty="0">
                <a:sym typeface="Symbol" panose="05050102010706020507" pitchFamily="18" charset="2"/>
              </a:rPr>
              <a:t>A maximális összegű téglalap kiválasztása:</a:t>
            </a:r>
          </a:p>
          <a:p>
            <a:pPr marL="361950" indent="-349250"/>
            <a:endParaRPr lang="hu-HU" altLang="hu-HU" dirty="0">
              <a:sym typeface="Symbol" panose="05050102010706020507" pitchFamily="18" charset="2"/>
            </a:endParaRPr>
          </a:p>
          <a:p>
            <a:pPr marL="361950" indent="-349250"/>
            <a:endParaRPr lang="hu-HU" altLang="hu-HU" dirty="0">
              <a:sym typeface="Symbol" panose="05050102010706020507" pitchFamily="18" charset="2"/>
            </a:endParaRPr>
          </a:p>
          <a:p>
            <a:pPr marL="361950" indent="-349250"/>
            <a:endParaRPr lang="hu-HU" altLang="hu-HU" dirty="0">
              <a:sym typeface="Symbol" panose="05050102010706020507" pitchFamily="18" charset="2"/>
            </a:endParaRPr>
          </a:p>
          <a:p>
            <a:pPr marL="361950" indent="-349250"/>
            <a:endParaRPr lang="hu-HU" altLang="hu-HU" dirty="0">
              <a:sym typeface="Symbol" panose="05050102010706020507" pitchFamily="18" charset="2"/>
            </a:endParaRPr>
          </a:p>
          <a:p>
            <a:pPr marL="361950" indent="-349250"/>
            <a:endParaRPr lang="hu-HU" altLang="hu-HU" dirty="0">
              <a:sym typeface="Symbol" panose="05050102010706020507" pitchFamily="18" charset="2"/>
            </a:endParaRPr>
          </a:p>
          <a:p>
            <a:pPr marL="361950" indent="-349250"/>
            <a:endParaRPr lang="hu-HU" altLang="hu-HU" dirty="0">
              <a:sym typeface="Symbol" panose="05050102010706020507" pitchFamily="18" charset="2"/>
            </a:endParaRPr>
          </a:p>
          <a:p>
            <a:pPr marL="361950" indent="-349250"/>
            <a:endParaRPr lang="hu-HU" altLang="hu-HU" dirty="0">
              <a:sym typeface="Symbol" panose="05050102010706020507" pitchFamily="18" charset="2"/>
            </a:endParaRPr>
          </a:p>
          <a:p>
            <a:pPr marL="361950" indent="0">
              <a:buNone/>
            </a:pPr>
            <a:r>
              <a:rPr lang="hu-HU" altLang="hu-HU" sz="2400" dirty="0">
                <a:solidFill>
                  <a:srgbClr val="FF0000"/>
                </a:solidFill>
                <a:sym typeface="Symbol" panose="05050102010706020507" pitchFamily="18" charset="2"/>
              </a:rPr>
              <a:t>A ciklusban számított </a:t>
            </a:r>
            <a:r>
              <a:rPr lang="hu-HU" altLang="hu-HU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érték</a:t>
            </a:r>
            <a:r>
              <a:rPr lang="hu-HU" altLang="hu-HU" sz="24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hu-HU" altLang="hu-HU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konstans</a:t>
            </a:r>
            <a:r>
              <a:rPr lang="hu-HU" altLang="hu-HU" sz="2400" dirty="0">
                <a:solidFill>
                  <a:srgbClr val="FF0000"/>
                </a:solidFill>
                <a:sym typeface="Symbol" panose="05050102010706020507" pitchFamily="18" charset="2"/>
              </a:rPr>
              <a:t> idővel határozható meg!</a:t>
            </a:r>
          </a:p>
        </p:txBody>
      </p:sp>
      <p:sp>
        <p:nvSpPr>
          <p:cNvPr id="34818" name="Cím 1"/>
          <p:cNvSpPr>
            <a:spLocks noGrp="1" noChangeArrowheads="1"/>
          </p:cNvSpPr>
          <p:nvPr>
            <p:ph type="title"/>
          </p:nvPr>
        </p:nvSpPr>
        <p:spPr>
          <a:xfrm>
            <a:off x="3740472" y="85725"/>
            <a:ext cx="3784278" cy="1111250"/>
          </a:xfrm>
        </p:spPr>
        <p:txBody>
          <a:bodyPr/>
          <a:lstStyle/>
          <a:p>
            <a:r>
              <a:rPr lang="hu-HU" altLang="hu-HU" dirty="0"/>
              <a:t>Segédösszegek</a:t>
            </a:r>
          </a:p>
        </p:txBody>
      </p:sp>
      <p:sp>
        <p:nvSpPr>
          <p:cNvPr id="10" name="Dátum helye 9">
            <a:extLst>
              <a:ext uri="{FF2B5EF4-FFF2-40B4-BE49-F238E27FC236}">
                <a16:creationId xmlns:a16="http://schemas.microsoft.com/office/drawing/2014/main" id="{EFBCF819-8CD9-40FE-8FCB-017B09A3DDE9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CDC60BFF-2812-4F1D-AF2A-EB67F59A801A}" type="datetime8">
              <a:rPr lang="hu-HU" smtClean="0"/>
              <a:t>2018. 11. 21. 14:54</a:t>
            </a:fld>
            <a:endParaRPr lang="en-US" dirty="0"/>
          </a:p>
        </p:txBody>
      </p:sp>
      <p:sp>
        <p:nvSpPr>
          <p:cNvPr id="13" name="Élőláb helye 12">
            <a:extLst>
              <a:ext uri="{FF2B5EF4-FFF2-40B4-BE49-F238E27FC236}">
                <a16:creationId xmlns:a16="http://schemas.microsoft.com/office/drawing/2014/main" id="{25220142-3876-471D-90D5-5CB95E49152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10. előadás</a:t>
            </a:r>
            <a:endParaRPr lang="en-US"/>
          </a:p>
        </p:txBody>
      </p:sp>
      <p:graphicFrame>
        <p:nvGraphicFramePr>
          <p:cNvPr id="97406" name="Group 126">
            <a:extLst>
              <a:ext uri="{FF2B5EF4-FFF2-40B4-BE49-F238E27FC236}">
                <a16:creationId xmlns:a16="http://schemas.microsoft.com/office/drawing/2014/main" id="{CDC5058C-C897-4B32-850D-777C04DF9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182711"/>
              </p:ext>
            </p:extLst>
          </p:nvPr>
        </p:nvGraphicFramePr>
        <p:xfrm>
          <a:off x="1187624" y="2079691"/>
          <a:ext cx="6096000" cy="3808704"/>
        </p:xfrm>
        <a:graphic>
          <a:graphicData uri="http://schemas.openxmlformats.org/drawingml/2006/table">
            <a:tbl>
              <a:tblPr/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95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69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0932">
                <a:tc gridSpan="6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P,Q,R,S:=1,1,1,1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932">
                <a:tc gridSpan="6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Maxért:=T[1,1]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714112"/>
                  </a:ext>
                </a:extLst>
              </a:tr>
              <a:tr h="425311">
                <a:tc gridSpan="6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311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j=1..M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898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k=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i..N</a:t>
                      </a:r>
                      <a:endParaRPr kumimoji="0" lang="hu-HU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388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l=j..M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388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itchFamily="18" charset="0"/>
                        </a:rPr>
                        <a:t>érték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(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i,j,k,l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)&gt;Maxért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388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P:=i; Q:=j; R:=k; S:=l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388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Maxért:=érték(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i,j,k,l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)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4866" name="Line 54"/>
          <p:cNvSpPr>
            <a:spLocks noChangeShapeType="1"/>
          </p:cNvSpPr>
          <p:nvPr/>
        </p:nvSpPr>
        <p:spPr bwMode="auto">
          <a:xfrm>
            <a:off x="2891011" y="4615141"/>
            <a:ext cx="215900" cy="4360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4867" name="Line 54"/>
          <p:cNvSpPr>
            <a:spLocks noChangeShapeType="1"/>
          </p:cNvSpPr>
          <p:nvPr/>
        </p:nvSpPr>
        <p:spPr bwMode="auto">
          <a:xfrm flipH="1">
            <a:off x="7057091" y="4613068"/>
            <a:ext cx="215900" cy="4360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25</a:t>
            </a:fld>
            <a:r>
              <a:rPr lang="hu-HU" dirty="0"/>
              <a:t>/49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31871589-B07E-4272-B82C-AF3920964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8828" y="1740917"/>
            <a:ext cx="1296144" cy="62670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36000" rIns="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</a:t>
            </a:r>
            <a:r>
              <a:rPr lang="hu-HU" sz="1800" dirty="0" err="1"/>
              <a:t>i,j,k,l:</a:t>
            </a:r>
            <a:r>
              <a:rPr lang="hu-HU" sz="1800" b="1" dirty="0" err="1"/>
              <a:t>Egész</a:t>
            </a:r>
            <a:endParaRPr lang="hu-HU" sz="1800" dirty="0">
              <a:solidFill>
                <a:srgbClr val="FF0000"/>
              </a:solidFill>
            </a:endParaRPr>
          </a:p>
        </p:txBody>
      </p:sp>
      <p:sp>
        <p:nvSpPr>
          <p:cNvPr id="11" name="Text Box 29">
            <a:extLst>
              <a:ext uri="{FF2B5EF4-FFF2-40B4-BE49-F238E27FC236}">
                <a16:creationId xmlns:a16="http://schemas.microsoft.com/office/drawing/2014/main" id="{E90EBD0B-9763-4886-AC62-3D43F28DE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909" y="4762748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12" name="Text Box 30">
            <a:extLst>
              <a:ext uri="{FF2B5EF4-FFF2-40B4-BE49-F238E27FC236}">
                <a16:creationId xmlns:a16="http://schemas.microsoft.com/office/drawing/2014/main" id="{B9BD6414-8406-412D-8915-B2B5C46A4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9488" y="4781790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404477804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z="4000" dirty="0">
                <a:solidFill>
                  <a:srgbClr val="FF3300"/>
                </a:solidFill>
                <a:latin typeface="Garamond" panose="02020404030301010803" pitchFamily="18" charset="0"/>
              </a:rPr>
              <a:t>Rekurzió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100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hu-HU" altLang="hu-HU" b="1" dirty="0"/>
              <a:t>K</a:t>
            </a:r>
            <a:r>
              <a:rPr lang="da-DK" altLang="hu-HU" b="1" dirty="0"/>
              <a:t>lasszikus példák</a:t>
            </a:r>
            <a:r>
              <a:rPr lang="hu-HU" altLang="hu-HU" b="1" dirty="0"/>
              <a:t>:</a:t>
            </a:r>
            <a:endParaRPr lang="da-DK" altLang="hu-HU" b="1" dirty="0"/>
          </a:p>
          <a:p>
            <a:pPr marL="742950" lvl="1">
              <a:spcBef>
                <a:spcPct val="10000"/>
              </a:spcBef>
              <a:spcAft>
                <a:spcPts val="300"/>
              </a:spcAft>
            </a:pPr>
            <a:r>
              <a:rPr lang="hu-HU" altLang="hu-HU" dirty="0"/>
              <a:t>F</a:t>
            </a:r>
            <a:r>
              <a:rPr lang="da-DK" altLang="hu-HU" dirty="0"/>
              <a:t>aktoriális</a:t>
            </a:r>
          </a:p>
          <a:p>
            <a:pPr marL="742950" lvl="1">
              <a:spcBef>
                <a:spcPct val="100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endParaRPr lang="hu-HU" altLang="hu-HU" dirty="0"/>
          </a:p>
          <a:p>
            <a:pPr marL="742950" lvl="1">
              <a:spcBef>
                <a:spcPct val="100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endParaRPr lang="hu-HU" altLang="hu-HU" dirty="0"/>
          </a:p>
          <a:p>
            <a:pPr marL="742950" lvl="1">
              <a:spcBef>
                <a:spcPct val="10000"/>
              </a:spcBef>
              <a:spcAft>
                <a:spcPts val="300"/>
              </a:spcAft>
            </a:pPr>
            <a:r>
              <a:rPr lang="da-DK" altLang="hu-HU" dirty="0"/>
              <a:t>Fibonacci-számok</a:t>
            </a:r>
            <a:endParaRPr lang="hu-HU" altLang="hu-HU" dirty="0"/>
          </a:p>
          <a:p>
            <a:pPr marL="742950" lvl="1">
              <a:spcBef>
                <a:spcPct val="10000"/>
              </a:spcBef>
              <a:spcAft>
                <a:spcPts val="300"/>
              </a:spcAft>
            </a:pPr>
            <a:endParaRPr lang="hu-HU" altLang="hu-HU" dirty="0"/>
          </a:p>
          <a:p>
            <a:pPr marL="742950" lvl="1">
              <a:spcBef>
                <a:spcPct val="10000"/>
              </a:spcBef>
              <a:spcAft>
                <a:spcPts val="300"/>
              </a:spcAft>
            </a:pPr>
            <a:endParaRPr lang="hu-HU" altLang="hu-HU" dirty="0"/>
          </a:p>
          <a:p>
            <a:pPr marL="742950" lvl="1">
              <a:spcBef>
                <a:spcPct val="100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hu-HU" altLang="hu-HU" dirty="0"/>
              <a:t>A rekurzió lényege: </a:t>
            </a:r>
            <a:r>
              <a:rPr lang="hu-HU" alt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önhivatkozás</a:t>
            </a:r>
            <a:endParaRPr lang="da-DK" altLang="hu-HU" baseline="3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143482D-EA75-4356-AD20-DFB294E9F44D}" type="datetime8">
              <a:rPr lang="hu-HU" smtClean="0"/>
              <a:t>2018. 11. 21. 14:54</a:t>
            </a:fld>
            <a:endParaRPr lang="en-US"/>
          </a:p>
        </p:txBody>
      </p:sp>
      <p:sp>
        <p:nvSpPr>
          <p:cNvPr id="1032" name="Élőláb helye 13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r>
              <a:rPr lang="hu-HU" altLang="hu-HU"/>
              <a:t>Horváth-Papné-Szlávi-Zsakó: Programozás 10. előadás</a:t>
            </a:r>
          </a:p>
        </p:txBody>
      </p:sp>
      <p:graphicFrame>
        <p:nvGraphicFramePr>
          <p:cNvPr id="102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7163584"/>
              </p:ext>
            </p:extLst>
          </p:nvPr>
        </p:nvGraphicFramePr>
        <p:xfrm>
          <a:off x="2411413" y="2565400"/>
          <a:ext cx="3059112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4" r:id="rId4" imgW="1667520" imgH="406440" progId="">
                  <p:embed/>
                </p:oleObj>
              </mc:Choice>
              <mc:Fallback>
                <p:oleObj r:id="rId4" imgW="1667520" imgH="406440" progId="">
                  <p:embed/>
                  <p:pic>
                    <p:nvPicPr>
                      <p:cNvPr id="102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565400"/>
                        <a:ext cx="3059112" cy="74453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028200"/>
              </p:ext>
            </p:extLst>
          </p:nvPr>
        </p:nvGraphicFramePr>
        <p:xfrm>
          <a:off x="2267744" y="4005263"/>
          <a:ext cx="4511675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" r:id="rId6" imgW="2667600" imgH="533520" progId="">
                  <p:embed/>
                </p:oleObj>
              </mc:Choice>
              <mc:Fallback>
                <p:oleObj r:id="rId6" imgW="2667600" imgH="533520" progId="">
                  <p:embed/>
                  <p:pic>
                    <p:nvPicPr>
                      <p:cNvPr id="102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4005263"/>
                        <a:ext cx="4511675" cy="90328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26</a:t>
            </a:fld>
            <a:r>
              <a:rPr lang="hu-HU" dirty="0"/>
              <a:t>/49</a:t>
            </a:r>
          </a:p>
        </p:txBody>
      </p:sp>
    </p:spTree>
    <p:extLst>
      <p:ext uri="{BB962C8B-B14F-4D97-AF65-F5344CB8AC3E}">
        <p14:creationId xmlns:p14="http://schemas.microsoft.com/office/powerpoint/2010/main" val="1866861190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 txBox="1">
            <a:spLocks noGrp="1" noChangeArrowheads="1"/>
          </p:cNvSpPr>
          <p:nvPr/>
        </p:nvSpPr>
        <p:spPr bwMode="auto">
          <a:xfrm>
            <a:off x="22225" y="6445250"/>
            <a:ext cx="2266950" cy="412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82A4C8AE-2525-4698-B873-3C86409E97BA}" type="datetime1">
              <a:rPr lang="hu-HU" sz="1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2018. 11. 21.</a:t>
            </a:fld>
            <a:endParaRPr lang="en-US" sz="12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z="4000" dirty="0">
                <a:latin typeface="Garamond" panose="02020404030301010803" pitchFamily="18" charset="0"/>
              </a:rPr>
              <a:t>Rekurzív </a:t>
            </a:r>
            <a:r>
              <a:rPr lang="hu-HU" altLang="hu-HU" sz="4000" dirty="0">
                <a:solidFill>
                  <a:srgbClr val="FF0000"/>
                </a:solidFill>
                <a:latin typeface="Garamond" panose="02020404030301010803" pitchFamily="18" charset="0"/>
              </a:rPr>
              <a:t>specifikáció</a:t>
            </a:r>
            <a:r>
              <a:rPr lang="hu-HU" altLang="hu-HU" sz="4000" dirty="0">
                <a:latin typeface="Garamond" panose="02020404030301010803" pitchFamily="18" charset="0"/>
              </a:rPr>
              <a:t> és </a:t>
            </a:r>
            <a:r>
              <a:rPr lang="hu-HU" altLang="hu-HU" sz="4000" dirty="0">
                <a:solidFill>
                  <a:srgbClr val="FF0000"/>
                </a:solidFill>
                <a:latin typeface="Garamond" panose="02020404030301010803" pitchFamily="18" charset="0"/>
              </a:rPr>
              <a:t>algoritmus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defTabSz="179388">
              <a:spcBef>
                <a:spcPct val="100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hu-HU" altLang="hu-HU" b="1" dirty="0"/>
              <a:t>Faktoriális:</a:t>
            </a:r>
          </a:p>
          <a:p>
            <a:pPr marL="0" indent="0" defTabSz="179388">
              <a:spcBef>
                <a:spcPct val="100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endParaRPr lang="hu-HU" altLang="hu-HU" b="1" dirty="0"/>
          </a:p>
          <a:p>
            <a:pPr marL="0" indent="0" defTabSz="179388">
              <a:spcBef>
                <a:spcPct val="100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endParaRPr lang="hu-HU" altLang="hu-HU" b="1" dirty="0"/>
          </a:p>
          <a:p>
            <a:pPr marL="0" indent="0" defTabSz="179388">
              <a:spcBef>
                <a:spcPct val="100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</a:endParaRPr>
          </a:p>
          <a:p>
            <a:pPr marL="0" indent="0" defTabSz="179388">
              <a:spcBef>
                <a:spcPct val="100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</a:endParaRPr>
          </a:p>
          <a:p>
            <a:pPr marL="0" indent="0" defTabSz="179388">
              <a:spcBef>
                <a:spcPct val="100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</a:endParaRPr>
          </a:p>
          <a:p>
            <a:pPr marL="0" indent="0" defTabSz="179388">
              <a:spcBef>
                <a:spcPct val="100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</a:endParaRPr>
          </a:p>
          <a:p>
            <a:pPr marL="0" indent="0" defTabSz="179388">
              <a:spcBef>
                <a:spcPct val="100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hu-HU" altLang="hu-HU" sz="2800" dirty="0">
                <a:latin typeface="Garamond" panose="02020404030301010803" pitchFamily="18" charset="0"/>
              </a:rPr>
              <a:t>Itt egy 2-alternatívájú függvényt kell algoritmizálni, ami egy elágazással történik.</a:t>
            </a:r>
            <a:endParaRPr lang="da-DK" altLang="hu-HU" sz="2800" dirty="0">
              <a:latin typeface="Garamond" panose="02020404030301010803" pitchFamily="18" charset="0"/>
            </a:endParaRPr>
          </a:p>
        </p:txBody>
      </p:sp>
      <p:sp>
        <p:nvSpPr>
          <p:cNvPr id="15" name="Dátum helye 1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2A30482B-ED41-4704-BDB6-9191FCE856FB}" type="datetime8">
              <a:rPr lang="hu-HU" smtClean="0"/>
              <a:t>2018. 11. 21. 14:54</a:t>
            </a:fld>
            <a:endParaRPr lang="en-US"/>
          </a:p>
        </p:txBody>
      </p:sp>
      <p:sp>
        <p:nvSpPr>
          <p:cNvPr id="5128" name="Élőláb helye 16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r>
              <a:rPr lang="hu-HU" altLang="hu-HU"/>
              <a:t>Horváth-Papné-Szlávi-Zsakó: Programozás 10. előadás</a:t>
            </a:r>
          </a:p>
        </p:txBody>
      </p:sp>
      <p:graphicFrame>
        <p:nvGraphicFramePr>
          <p:cNvPr id="512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910792"/>
              </p:ext>
            </p:extLst>
          </p:nvPr>
        </p:nvGraphicFramePr>
        <p:xfrm>
          <a:off x="1258888" y="1884363"/>
          <a:ext cx="3059112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9" r:id="rId4" imgW="1667520" imgH="406440" progId="">
                  <p:embed/>
                </p:oleObj>
              </mc:Choice>
              <mc:Fallback>
                <p:oleObj r:id="rId4" imgW="1667520" imgH="406440" progId="">
                  <p:embed/>
                  <p:pic>
                    <p:nvPicPr>
                      <p:cNvPr id="512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884363"/>
                        <a:ext cx="3059112" cy="74453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496612"/>
              </p:ext>
            </p:extLst>
          </p:nvPr>
        </p:nvGraphicFramePr>
        <p:xfrm>
          <a:off x="3492500" y="3378001"/>
          <a:ext cx="4751908" cy="1286637"/>
        </p:xfrm>
        <a:graphic>
          <a:graphicData uri="http://schemas.openxmlformats.org/drawingml/2006/table">
            <a:tbl>
              <a:tblPr/>
              <a:tblGrid>
                <a:gridCol w="2015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50">
                  <a:extLst>
                    <a:ext uri="{9D8B030D-6E8A-4147-A177-3AD203B41FA5}">
                      <a16:colId xmlns:a16="http://schemas.microsoft.com/office/drawing/2014/main" val="1989091657"/>
                    </a:ext>
                  </a:extLst>
                </a:gridCol>
                <a:gridCol w="2375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0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3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3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n=0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Fakt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:=1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Fakt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:=n*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Fakt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(n-1)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val 63"/>
          <p:cNvSpPr>
            <a:spLocks noChangeArrowheads="1"/>
          </p:cNvSpPr>
          <p:nvPr/>
        </p:nvSpPr>
        <p:spPr bwMode="auto">
          <a:xfrm>
            <a:off x="3617499" y="2801937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dirty="0" err="1"/>
              <a:t>Fakt</a:t>
            </a:r>
            <a:r>
              <a:rPr lang="hu-HU" dirty="0"/>
              <a:t>(n)</a:t>
            </a:r>
          </a:p>
        </p:txBody>
      </p:sp>
      <p:sp>
        <p:nvSpPr>
          <p:cNvPr id="11" name="Line 27"/>
          <p:cNvSpPr>
            <a:spLocks noChangeShapeType="1"/>
          </p:cNvSpPr>
          <p:nvPr/>
        </p:nvSpPr>
        <p:spPr bwMode="auto">
          <a:xfrm>
            <a:off x="3492897" y="3596705"/>
            <a:ext cx="215900" cy="539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2" name="Line 28"/>
          <p:cNvSpPr>
            <a:spLocks noChangeShapeType="1"/>
          </p:cNvSpPr>
          <p:nvPr/>
        </p:nvSpPr>
        <p:spPr bwMode="auto">
          <a:xfrm flipH="1">
            <a:off x="8027491" y="3596705"/>
            <a:ext cx="215900" cy="539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3" name="Text Box 29"/>
          <p:cNvSpPr txBox="1">
            <a:spLocks noChangeArrowheads="1"/>
          </p:cNvSpPr>
          <p:nvPr/>
        </p:nvSpPr>
        <p:spPr bwMode="auto">
          <a:xfrm>
            <a:off x="3419872" y="3877693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14" name="Text Box 30"/>
          <p:cNvSpPr txBox="1">
            <a:spLocks noChangeArrowheads="1"/>
          </p:cNvSpPr>
          <p:nvPr/>
        </p:nvSpPr>
        <p:spPr bwMode="auto">
          <a:xfrm>
            <a:off x="8027491" y="3880868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27</a:t>
            </a:fld>
            <a:r>
              <a:rPr lang="hu-HU" dirty="0"/>
              <a:t>/49</a:t>
            </a:r>
          </a:p>
        </p:txBody>
      </p:sp>
    </p:spTree>
    <p:extLst>
      <p:ext uri="{BB962C8B-B14F-4D97-AF65-F5344CB8AC3E}">
        <p14:creationId xmlns:p14="http://schemas.microsoft.com/office/powerpoint/2010/main" val="2746641661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 txBox="1">
            <a:spLocks noGrp="1" noChangeArrowheads="1"/>
          </p:cNvSpPr>
          <p:nvPr/>
        </p:nvSpPr>
        <p:spPr bwMode="auto">
          <a:xfrm>
            <a:off x="22225" y="6445250"/>
            <a:ext cx="2266950" cy="412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CD46B393-ED44-4255-AEAF-18294F3BA28F}" type="datetime1">
              <a:rPr lang="hu-HU" sz="1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2018. 11. 21.</a:t>
            </a:fld>
            <a:endParaRPr lang="en-US" sz="12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z="4000" dirty="0">
                <a:latin typeface="Garamond" panose="02020404030301010803" pitchFamily="18" charset="0"/>
              </a:rPr>
              <a:t>Rekurzív specifikáció és algoritmus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defTabSz="179388">
              <a:spcBef>
                <a:spcPct val="100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hu-HU" altLang="hu-HU" b="1" dirty="0"/>
              <a:t>Fibonacci-számok:</a:t>
            </a:r>
          </a:p>
          <a:p>
            <a:pPr marL="0" indent="0" defTabSz="179388">
              <a:spcBef>
                <a:spcPct val="100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endParaRPr lang="hu-HU" altLang="hu-HU" b="1" dirty="0"/>
          </a:p>
          <a:p>
            <a:pPr marL="0" indent="0" defTabSz="179388">
              <a:spcBef>
                <a:spcPct val="100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endParaRPr lang="hu-HU" altLang="hu-HU" b="1" dirty="0"/>
          </a:p>
          <a:p>
            <a:pPr marL="0" indent="0" defTabSz="179388">
              <a:spcBef>
                <a:spcPct val="100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</a:endParaRPr>
          </a:p>
          <a:p>
            <a:pPr marL="0" indent="0" defTabSz="179388">
              <a:spcBef>
                <a:spcPct val="100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</a:endParaRPr>
          </a:p>
          <a:p>
            <a:pPr marL="0" indent="0" defTabSz="179388">
              <a:spcBef>
                <a:spcPct val="100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</a:endParaRPr>
          </a:p>
          <a:p>
            <a:pPr marL="0" indent="0" defTabSz="179388">
              <a:spcBef>
                <a:spcPct val="100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</a:endParaRPr>
          </a:p>
          <a:p>
            <a:pPr marL="0" indent="0" defTabSz="179388">
              <a:spcBef>
                <a:spcPct val="100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</a:endParaRPr>
          </a:p>
          <a:p>
            <a:pPr marL="0" indent="0" defTabSz="179388">
              <a:spcBef>
                <a:spcPct val="100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</a:endParaRPr>
          </a:p>
          <a:p>
            <a:pPr marL="0" indent="0" defTabSz="179388">
              <a:spcBef>
                <a:spcPct val="100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hu-HU" altLang="hu-HU" sz="2800" dirty="0"/>
              <a:t>Háromirányú elágazás a megoldás.</a:t>
            </a:r>
          </a:p>
        </p:txBody>
      </p:sp>
      <p:sp>
        <p:nvSpPr>
          <p:cNvPr id="15" name="Dátum helye 1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DFC8AD5-5476-4708-819B-B651495B9D33}" type="datetime8">
              <a:rPr lang="hu-HU" smtClean="0"/>
              <a:t>2018. 11. 21. 14:54</a:t>
            </a:fld>
            <a:endParaRPr lang="en-US"/>
          </a:p>
        </p:txBody>
      </p:sp>
      <p:sp>
        <p:nvSpPr>
          <p:cNvPr id="6152" name="Élőláb helye 16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r>
              <a:rPr lang="hu-HU" altLang="hu-HU"/>
              <a:t>Horváth-Papné-Szlávi-Zsakó: Programozás 10. előadás</a:t>
            </a:r>
          </a:p>
        </p:txBody>
      </p:sp>
      <p:graphicFrame>
        <p:nvGraphicFramePr>
          <p:cNvPr id="614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0230"/>
              </p:ext>
            </p:extLst>
          </p:nvPr>
        </p:nvGraphicFramePr>
        <p:xfrm>
          <a:off x="1403350" y="2009775"/>
          <a:ext cx="41529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4" r:id="rId4" imgW="2667600" imgH="533520" progId="">
                  <p:embed/>
                </p:oleObj>
              </mc:Choice>
              <mc:Fallback>
                <p:oleObj r:id="rId4" imgW="2667600" imgH="533520" progId="">
                  <p:embed/>
                  <p:pic>
                    <p:nvPicPr>
                      <p:cNvPr id="614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009775"/>
                        <a:ext cx="4152900" cy="8302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552207"/>
              </p:ext>
            </p:extLst>
          </p:nvPr>
        </p:nvGraphicFramePr>
        <p:xfrm>
          <a:off x="2699792" y="3692691"/>
          <a:ext cx="6215608" cy="1345446"/>
        </p:xfrm>
        <a:graphic>
          <a:graphicData uri="http://schemas.openxmlformats.org/drawingml/2006/table">
            <a:tbl>
              <a:tblPr/>
              <a:tblGrid>
                <a:gridCol w="1318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230">
                  <a:extLst>
                    <a:ext uri="{9D8B030D-6E8A-4147-A177-3AD203B41FA5}">
                      <a16:colId xmlns:a16="http://schemas.microsoft.com/office/drawing/2014/main" val="2028518723"/>
                    </a:ext>
                  </a:extLst>
                </a:gridCol>
                <a:gridCol w="471346">
                  <a:extLst>
                    <a:ext uri="{9D8B030D-6E8A-4147-A177-3AD203B41FA5}">
                      <a16:colId xmlns:a16="http://schemas.microsoft.com/office/drawing/2014/main" val="1989091657"/>
                    </a:ext>
                  </a:extLst>
                </a:gridCol>
                <a:gridCol w="31078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952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3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3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077"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n=0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n=1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n&gt;1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449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Fib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Fib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Fib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:=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Fib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(n-1)+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Fib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(n-2)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val 63"/>
          <p:cNvSpPr>
            <a:spLocks noChangeArrowheads="1"/>
          </p:cNvSpPr>
          <p:nvPr/>
        </p:nvSpPr>
        <p:spPr bwMode="auto">
          <a:xfrm>
            <a:off x="3564334" y="3116626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dirty="0" err="1"/>
              <a:t>Fib</a:t>
            </a:r>
            <a:r>
              <a:rPr lang="hu-HU" dirty="0"/>
              <a:t>(n)</a:t>
            </a:r>
          </a:p>
        </p:txBody>
      </p:sp>
      <p:sp>
        <p:nvSpPr>
          <p:cNvPr id="11" name="Line 27"/>
          <p:cNvSpPr>
            <a:spLocks noChangeShapeType="1"/>
          </p:cNvSpPr>
          <p:nvPr/>
        </p:nvSpPr>
        <p:spPr bwMode="auto">
          <a:xfrm>
            <a:off x="2699792" y="3900761"/>
            <a:ext cx="215900" cy="522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>
            <a:off x="4006569" y="3906003"/>
            <a:ext cx="215900" cy="522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7" name="Line 27"/>
          <p:cNvSpPr>
            <a:spLocks noChangeShapeType="1"/>
          </p:cNvSpPr>
          <p:nvPr/>
        </p:nvSpPr>
        <p:spPr bwMode="auto">
          <a:xfrm>
            <a:off x="5334612" y="3906003"/>
            <a:ext cx="215900" cy="522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28</a:t>
            </a:fld>
            <a:r>
              <a:rPr lang="hu-HU" dirty="0"/>
              <a:t>/49</a:t>
            </a:r>
          </a:p>
        </p:txBody>
      </p:sp>
    </p:spTree>
    <p:extLst>
      <p:ext uri="{BB962C8B-B14F-4D97-AF65-F5344CB8AC3E}">
        <p14:creationId xmlns:p14="http://schemas.microsoft.com/office/powerpoint/2010/main" val="647198065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z="4000" dirty="0">
                <a:solidFill>
                  <a:srgbClr val="FF3300"/>
                </a:solidFill>
              </a:rPr>
              <a:t>Problémák</a:t>
            </a:r>
            <a:r>
              <a:rPr lang="hu-HU" altLang="hu-HU" sz="4000" dirty="0"/>
              <a:t> a rekurzióval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42925" indent="-542925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da-DK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Hely</a:t>
            </a:r>
            <a:r>
              <a:rPr lang="da-DK" altLang="hu-HU" sz="2800" dirty="0"/>
              <a:t>: nagyra dagadt </a:t>
            </a:r>
            <a:r>
              <a:rPr lang="da-DK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veremméret</a:t>
            </a:r>
            <a:r>
              <a:rPr lang="da-DK" altLang="hu-HU" sz="2800" dirty="0"/>
              <a:t>.</a:t>
            </a:r>
          </a:p>
          <a:p>
            <a:pPr marL="542925" indent="-542925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da-DK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Idő</a:t>
            </a:r>
            <a:r>
              <a:rPr lang="da-DK" altLang="hu-HU" sz="2800" dirty="0"/>
              <a:t>:</a:t>
            </a:r>
            <a:r>
              <a:rPr lang="hu-HU" altLang="hu-HU" sz="2800" dirty="0"/>
              <a:t> </a:t>
            </a:r>
            <a:r>
              <a:rPr lang="da-DK" altLang="hu-HU" sz="2800" dirty="0"/>
              <a:t>a </a:t>
            </a:r>
            <a:r>
              <a:rPr lang="da-DK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vermelés</a:t>
            </a:r>
            <a:r>
              <a:rPr lang="da-DK" altLang="hu-HU" sz="2800" dirty="0"/>
              <a:t> adminisztrációs többletterhe,</a:t>
            </a:r>
            <a:r>
              <a:rPr lang="hu-HU" altLang="hu-HU" sz="2800" dirty="0"/>
              <a:t> </a:t>
            </a:r>
            <a:r>
              <a:rPr lang="da-DK" altLang="hu-HU" sz="2800" dirty="0"/>
              <a:t>a </a:t>
            </a:r>
            <a:r>
              <a:rPr lang="da-DK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többszörösen</a:t>
            </a:r>
            <a:r>
              <a:rPr lang="da-DK" altLang="hu-HU" sz="2800" dirty="0"/>
              <a:t> ismétlődő hívások.</a:t>
            </a:r>
          </a:p>
          <a:p>
            <a:pPr marL="0" indent="0">
              <a:lnSpc>
                <a:spcPts val="28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da-DK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</a:t>
            </a:r>
            <a:r>
              <a:rPr lang="da-DK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da:</a:t>
            </a:r>
            <a:r>
              <a:rPr lang="da-DK" altLang="hu-HU" sz="2800" dirty="0"/>
              <a:t> </a:t>
            </a:r>
            <a:r>
              <a:rPr lang="da-DK" altLang="hu-HU" sz="2800" b="1" dirty="0"/>
              <a:t>Fibonacci-számok</a:t>
            </a:r>
            <a:r>
              <a:rPr lang="hu-HU" altLang="hu-HU" sz="2800" b="1" dirty="0"/>
              <a:t> esetén</a:t>
            </a:r>
            <a:endParaRPr lang="da-DK" altLang="hu-HU" sz="2800" b="1" dirty="0"/>
          </a:p>
          <a:p>
            <a:pPr marL="1073150" lvl="1" indent="-641350">
              <a:lnSpc>
                <a:spcPts val="2200"/>
              </a:lnSpc>
              <a:spcBef>
                <a:spcPct val="100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da-DK" altLang="hu-HU" sz="2400" dirty="0"/>
              <a:t>r(</a:t>
            </a:r>
            <a:r>
              <a:rPr lang="hu-HU" altLang="hu-HU" sz="2400" dirty="0"/>
              <a:t>i</a:t>
            </a:r>
            <a:r>
              <a:rPr lang="da-DK" altLang="hu-HU" sz="2400" dirty="0"/>
              <a:t>):=az </a:t>
            </a:r>
            <a:r>
              <a:rPr lang="hu-HU" altLang="hu-HU" sz="2400" dirty="0"/>
              <a:t>i</a:t>
            </a:r>
            <a:r>
              <a:rPr lang="da-DK" altLang="hu-HU" sz="2400" dirty="0"/>
              <a:t>. </a:t>
            </a:r>
            <a:r>
              <a:rPr lang="da-DK" altLang="hu-HU" sz="2400" dirty="0">
                <a:hlinkClick r:id="rId3"/>
              </a:rPr>
              <a:t>Fibonacci-szám</a:t>
            </a:r>
            <a:r>
              <a:rPr lang="da-DK" altLang="hu-HU" sz="2400" dirty="0"/>
              <a:t> kiszámításához szükséges </a:t>
            </a:r>
            <a:r>
              <a:rPr lang="da-DK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hívások száma</a:t>
            </a:r>
          </a:p>
          <a:p>
            <a:pPr marL="717550" lvl="1">
              <a:spcBef>
                <a:spcPct val="10000"/>
              </a:spcBef>
              <a:spcAft>
                <a:spcPts val="300"/>
              </a:spcAft>
              <a:buNone/>
            </a:pPr>
            <a:r>
              <a:rPr lang="da-DK" altLang="hu-HU" sz="2400" dirty="0"/>
              <a:t>r(0):=1, r(1):=1, r(i):=r(i</a:t>
            </a:r>
            <a:r>
              <a:rPr lang="da-DK" altLang="hu-HU" sz="2400" dirty="0">
                <a:sym typeface="Symbol" panose="05050102010706020507" pitchFamily="18" charset="2"/>
              </a:rPr>
              <a:t></a:t>
            </a:r>
            <a:r>
              <a:rPr lang="da-DK" altLang="hu-HU" sz="2400" dirty="0"/>
              <a:t>1)+r(i</a:t>
            </a:r>
            <a:r>
              <a:rPr lang="da-DK" altLang="hu-HU" sz="2400" dirty="0">
                <a:sym typeface="Symbol" panose="05050102010706020507" pitchFamily="18" charset="2"/>
              </a:rPr>
              <a:t></a:t>
            </a:r>
            <a:r>
              <a:rPr lang="da-DK" altLang="hu-HU" sz="2400" dirty="0"/>
              <a:t>2)+1</a:t>
            </a:r>
            <a:r>
              <a:rPr lang="hu-HU" altLang="hu-HU" sz="2400" dirty="0"/>
              <a:t> (i&gt;1)</a:t>
            </a:r>
            <a:endParaRPr lang="da-DK" altLang="hu-HU" sz="2400" b="1" dirty="0"/>
          </a:p>
          <a:p>
            <a:pPr marL="717550" lvl="1">
              <a:spcBef>
                <a:spcPct val="10000"/>
              </a:spcBef>
              <a:spcAft>
                <a:spcPts val="300"/>
              </a:spcAft>
              <a:buNone/>
            </a:pPr>
            <a:r>
              <a:rPr lang="da-DK" altLang="hu-HU" sz="2400" b="1" dirty="0"/>
              <a:t>Állítás: </a:t>
            </a:r>
            <a:br>
              <a:rPr lang="da-DK" altLang="hu-HU" sz="2400" b="1" i="1" dirty="0"/>
            </a:br>
            <a:r>
              <a:rPr lang="da-DK" altLang="hu-HU" sz="2400" dirty="0"/>
              <a:t>a) r(i)=F(i+1)+F(i)+F(i</a:t>
            </a:r>
            <a:r>
              <a:rPr lang="da-DK" altLang="hu-HU" sz="2400" dirty="0">
                <a:sym typeface="Symbol" panose="05050102010706020507" pitchFamily="18" charset="2"/>
              </a:rPr>
              <a:t></a:t>
            </a:r>
            <a:r>
              <a:rPr lang="da-DK" altLang="hu-HU" sz="2400" dirty="0"/>
              <a:t>1)</a:t>
            </a:r>
            <a:r>
              <a:rPr lang="da-DK" altLang="hu-HU" sz="2400" dirty="0">
                <a:sym typeface="Symbol" panose="05050102010706020507" pitchFamily="18" charset="2"/>
              </a:rPr>
              <a:t></a:t>
            </a:r>
            <a:r>
              <a:rPr lang="da-DK" altLang="hu-HU" sz="2400" dirty="0"/>
              <a:t>1  </a:t>
            </a:r>
            <a:r>
              <a:rPr lang="hu-HU" altLang="hu-HU" sz="2400" dirty="0"/>
              <a:t>(</a:t>
            </a:r>
            <a:r>
              <a:rPr lang="da-DK" altLang="hu-HU" sz="2400" dirty="0"/>
              <a:t>i&gt;1</a:t>
            </a:r>
            <a:r>
              <a:rPr lang="hu-HU" altLang="hu-HU" sz="2400" dirty="0"/>
              <a:t>),</a:t>
            </a:r>
            <a:br>
              <a:rPr lang="da-DK" altLang="hu-HU" sz="2400" dirty="0"/>
            </a:br>
            <a:r>
              <a:rPr lang="da-DK" altLang="hu-HU" sz="2400" dirty="0"/>
              <a:t>b) r(i)=2*F(i+1)</a:t>
            </a:r>
            <a:r>
              <a:rPr lang="da-DK" altLang="hu-HU" sz="2400" dirty="0">
                <a:sym typeface="Symbol" panose="05050102010706020507" pitchFamily="18" charset="2"/>
              </a:rPr>
              <a:t></a:t>
            </a:r>
            <a:r>
              <a:rPr lang="da-DK" altLang="hu-HU" sz="2400" dirty="0"/>
              <a:t>1</a:t>
            </a:r>
            <a:r>
              <a:rPr lang="hu-HU" altLang="hu-HU" sz="2400" dirty="0"/>
              <a:t>, </a:t>
            </a:r>
            <a:br>
              <a:rPr lang="hu-HU" altLang="hu-HU" sz="2400" dirty="0"/>
            </a:br>
            <a:r>
              <a:rPr lang="da-DK" altLang="hu-HU" sz="2400" dirty="0"/>
              <a:t>ahol F(i)=az i. Fibonacci-szám.</a:t>
            </a:r>
            <a:br>
              <a:rPr lang="hu-HU" altLang="hu-HU" sz="2400" dirty="0"/>
            </a:br>
            <a:r>
              <a:rPr lang="hu-HU" altLang="hu-HU" sz="2400" dirty="0"/>
              <a:t>c) </a:t>
            </a:r>
            <a:r>
              <a:rPr lang="da-DK" altLang="hu-HU" sz="2400" dirty="0"/>
              <a:t>r(i)=</a:t>
            </a:r>
            <a:r>
              <a:rPr lang="da-DK" altLang="hu-HU" sz="2400" dirty="0">
                <a:sym typeface="Symbol" panose="05050102010706020507" pitchFamily="18" charset="2"/>
                <a:hlinkClick r:id="rId4"/>
              </a:rPr>
              <a:t></a:t>
            </a:r>
            <a:r>
              <a:rPr lang="da-DK" altLang="hu-HU" sz="2400" dirty="0">
                <a:sym typeface="Symbol" panose="05050102010706020507" pitchFamily="18" charset="2"/>
              </a:rPr>
              <a:t>(</a:t>
            </a:r>
            <a:r>
              <a:rPr lang="da-DK" altLang="hu-HU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c</a:t>
            </a:r>
            <a:r>
              <a:rPr lang="hu-HU" altLang="hu-HU" sz="2400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i</a:t>
            </a:r>
            <a:r>
              <a:rPr lang="da-DK" altLang="hu-HU" sz="2400" dirty="0">
                <a:sym typeface="Symbol" panose="05050102010706020507" pitchFamily="18" charset="2"/>
              </a:rPr>
              <a:t>)</a:t>
            </a:r>
            <a:r>
              <a:rPr lang="hu-HU" altLang="hu-HU" sz="2400" dirty="0">
                <a:sym typeface="Symbol" panose="05050102010706020507" pitchFamily="18" charset="2"/>
              </a:rPr>
              <a:t>,</a:t>
            </a:r>
            <a:r>
              <a:rPr lang="da-DK" altLang="hu-HU" sz="2400" dirty="0">
                <a:sym typeface="Symbol" panose="05050102010706020507" pitchFamily="18" charset="2"/>
              </a:rPr>
              <a:t> azaz </a:t>
            </a:r>
            <a:r>
              <a:rPr lang="da-DK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exponenciális</a:t>
            </a:r>
            <a:r>
              <a:rPr lang="da-DK" altLang="hu-HU" sz="2400" dirty="0">
                <a:sym typeface="Symbol" panose="05050102010706020507" pitchFamily="18" charset="2"/>
              </a:rPr>
              <a:t> m</a:t>
            </a:r>
            <a:r>
              <a:rPr lang="da-DK" altLang="hu-HU" sz="2400" dirty="0"/>
              <a:t>ű</a:t>
            </a:r>
            <a:r>
              <a:rPr lang="da-DK" altLang="hu-HU" sz="2400" dirty="0">
                <a:sym typeface="Symbol" panose="05050102010706020507" pitchFamily="18" charset="2"/>
              </a:rPr>
              <a:t>veletigény</a:t>
            </a:r>
            <a:r>
              <a:rPr lang="da-DK" altLang="hu-HU" sz="2400" dirty="0"/>
              <a:t>ű.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C974F08-311B-41CC-A767-C72EE43F181A}" type="datetime8">
              <a:rPr lang="hu-HU" smtClean="0"/>
              <a:t>2018. 11. 21. 14:54</a:t>
            </a:fld>
            <a:endParaRPr lang="en-US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10. előadás</a:t>
            </a:r>
            <a:endParaRPr lang="en-US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15C98DD9-59C6-402E-9DB9-9BD889BBA7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2160" y="3831704"/>
            <a:ext cx="2667000" cy="53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29</a:t>
            </a:fld>
            <a:r>
              <a:rPr lang="hu-HU" dirty="0"/>
              <a:t>/49</a:t>
            </a:r>
          </a:p>
        </p:txBody>
      </p:sp>
    </p:spTree>
    <p:extLst>
      <p:ext uri="{BB962C8B-B14F-4D97-AF65-F5344CB8AC3E}">
        <p14:creationId xmlns:p14="http://schemas.microsoft.com/office/powerpoint/2010/main" val="345444615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dirty="0">
                <a:solidFill>
                  <a:srgbClr val="FF0000"/>
                </a:solidFill>
              </a:rPr>
              <a:t>Programtranszformációk</a:t>
            </a:r>
            <a:endParaRPr lang="hu-HU" sz="2800" dirty="0">
              <a:solidFill>
                <a:srgbClr val="FF0000"/>
              </a:solidFill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Programtranszformáció</a:t>
            </a:r>
            <a:r>
              <a:rPr lang="hu-HU" dirty="0"/>
              <a:t>: Az algoritmus ekvivalens átalakítása, melynek célja</a:t>
            </a:r>
          </a:p>
          <a:p>
            <a:pPr marL="360363" indent="0">
              <a:lnSpc>
                <a:spcPct val="95000"/>
              </a:lnSpc>
              <a:spcBef>
                <a:spcPct val="10000"/>
              </a:spcBef>
            </a:pPr>
            <a:r>
              <a:rPr lang="hu-HU" dirty="0"/>
              <a:t> hatékonyabbra írás</a:t>
            </a:r>
          </a:p>
          <a:p>
            <a:pPr marL="360363" indent="0">
              <a:lnSpc>
                <a:spcPct val="95000"/>
              </a:lnSpc>
              <a:spcBef>
                <a:spcPct val="10000"/>
              </a:spcBef>
            </a:pPr>
            <a:r>
              <a:rPr lang="hu-HU" dirty="0"/>
              <a:t> egyszerűsítés</a:t>
            </a:r>
          </a:p>
          <a:p>
            <a:pPr marL="360363" indent="0">
              <a:lnSpc>
                <a:spcPct val="95000"/>
              </a:lnSpc>
              <a:spcBef>
                <a:spcPct val="10000"/>
              </a:spcBef>
            </a:pPr>
            <a:r>
              <a:rPr lang="hu-HU" dirty="0"/>
              <a:t> megvalósíthatóság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F89E1496-7D28-49B9-8DE1-7C7D63095B49}" type="datetime8">
              <a:rPr lang="hu-HU" smtClean="0"/>
              <a:t>2018. 11. 21. 14:54</a:t>
            </a:fld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10. előadás</a:t>
            </a:r>
            <a:endParaRPr lang="en-US" dirty="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</a:t>
            </a:fld>
            <a:r>
              <a:rPr lang="hu-HU" dirty="0"/>
              <a:t>/49</a:t>
            </a: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 txBox="1">
            <a:spLocks noGrp="1" noChangeArrowheads="1"/>
          </p:cNvSpPr>
          <p:nvPr/>
        </p:nvSpPr>
        <p:spPr bwMode="auto">
          <a:xfrm>
            <a:off x="22225" y="6445250"/>
            <a:ext cx="2266950" cy="412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F4E7CA9C-0752-45A2-B81F-9AA07E2CE9BB}" type="datetime1">
              <a:rPr lang="hu-HU" sz="1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2018. 11. 21.</a:t>
            </a:fld>
            <a:endParaRPr lang="en-US" sz="12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z="4000" dirty="0">
                <a:latin typeface="Garamond" panose="02020404030301010803" pitchFamily="18" charset="0"/>
              </a:rPr>
              <a:t>Rekurzió és </a:t>
            </a:r>
            <a:r>
              <a:rPr lang="hu-HU" altLang="hu-HU" sz="4000" dirty="0">
                <a:solidFill>
                  <a:srgbClr val="FF3300"/>
                </a:solidFill>
                <a:latin typeface="Garamond" panose="02020404030301010803" pitchFamily="18" charset="0"/>
              </a:rPr>
              <a:t>iteráció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1000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hu-HU" altLang="hu-HU" b="1" dirty="0"/>
              <a:t>Korlátos memóriájú függvények:</a:t>
            </a:r>
            <a:endParaRPr lang="da-DK" altLang="hu-HU" b="1" dirty="0"/>
          </a:p>
          <a:p>
            <a:pPr marL="0" indent="0"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hu-HU" altLang="hu-HU" sz="2800" dirty="0"/>
              <a:t>Ha egy rekurzív függvény </a:t>
            </a:r>
            <a:r>
              <a:rPr lang="da-DK" altLang="hu-HU" sz="2800" dirty="0"/>
              <a:t>minden értéke valamely korábban kiszámolható értékb</a:t>
            </a:r>
            <a:r>
              <a:rPr lang="hu-HU" altLang="hu-HU" sz="2800" dirty="0"/>
              <a:t>ő</a:t>
            </a:r>
            <a:r>
              <a:rPr lang="da-DK" altLang="hu-HU" sz="2800" dirty="0"/>
              <a:t>l szá</a:t>
            </a:r>
            <a:r>
              <a:rPr lang="hu-HU" altLang="hu-HU" sz="2800" dirty="0"/>
              <a:t>mol</a:t>
            </a:r>
            <a:r>
              <a:rPr lang="da-DK" altLang="hu-HU" sz="2800" dirty="0"/>
              <a:t>ható, akkor némi memória</a:t>
            </a:r>
            <a:r>
              <a:rPr lang="hu-HU" altLang="hu-HU" sz="2800" dirty="0"/>
              <a:t> </a:t>
            </a:r>
            <a:r>
              <a:rPr lang="da-DK" altLang="hu-HU" sz="2800" dirty="0"/>
              <a:t>felhasználással elkészíthet</a:t>
            </a:r>
            <a:r>
              <a:rPr lang="hu-HU" altLang="hu-HU" sz="2800" dirty="0"/>
              <a:t>ő</a:t>
            </a:r>
            <a:r>
              <a:rPr lang="da-DK" altLang="hu-HU" sz="2800" dirty="0"/>
              <a:t> a </a:t>
            </a:r>
            <a:r>
              <a:rPr lang="da-DK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rekurziómentes</a:t>
            </a:r>
            <a:r>
              <a:rPr lang="da-DK" altLang="hu-HU" sz="2800" dirty="0"/>
              <a:t> változat, amely</a:t>
            </a:r>
            <a:r>
              <a:rPr lang="hu-HU" altLang="hu-HU" sz="2800" dirty="0"/>
              <a:t>-</a:t>
            </a:r>
            <a:r>
              <a:rPr lang="da-DK" altLang="hu-HU" sz="2800" dirty="0"/>
              <a:t>ben az egyes függvényértékeknek megfeleltetünk egy </a:t>
            </a:r>
            <a:r>
              <a:rPr lang="da-DK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F(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0..N</a:t>
            </a:r>
            <a:r>
              <a:rPr lang="da-DK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da-DK" altLang="hu-HU" sz="2800" dirty="0"/>
              <a:t>vektort. </a:t>
            </a:r>
            <a:endParaRPr lang="hu-HU" altLang="hu-HU" sz="2800" dirty="0"/>
          </a:p>
          <a:p>
            <a:pPr marL="0" indent="0">
              <a:spcBef>
                <a:spcPct val="100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hu-HU" altLang="hu-HU" sz="2800" dirty="0"/>
              <a:t>A függvény általános formája:</a:t>
            </a:r>
            <a:endParaRPr lang="da-DK" altLang="hu-HU" sz="2800" dirty="0"/>
          </a:p>
        </p:txBody>
      </p:sp>
      <p:sp>
        <p:nvSpPr>
          <p:cNvPr id="13" name="Dátum helye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0A5A429-114E-4935-9E34-8A88C9F9C406}" type="datetime8">
              <a:rPr lang="hu-HU" smtClean="0"/>
              <a:t>2018. 11. 21. 14:54</a:t>
            </a:fld>
            <a:endParaRPr lang="en-US"/>
          </a:p>
        </p:txBody>
      </p:sp>
      <p:sp>
        <p:nvSpPr>
          <p:cNvPr id="11274" name="Élőláb helye 1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r>
              <a:rPr lang="hu-HU" altLang="hu-HU"/>
              <a:t>Horváth-Papné-Szlávi-Zsakó: Programozás 10. előadás</a:t>
            </a:r>
          </a:p>
        </p:txBody>
      </p:sp>
      <p:sp>
        <p:nvSpPr>
          <p:cNvPr id="11270" name="Rectangle 9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endParaRPr lang="hu-HU" alt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6" name="Object 8"/>
              <p:cNvSpPr txBox="1"/>
              <p:nvPr/>
            </p:nvSpPr>
            <p:spPr bwMode="auto">
              <a:xfrm>
                <a:off x="467544" y="4760939"/>
                <a:ext cx="8280920" cy="1236633"/>
              </a:xfrm>
              <a:prstGeom prst="rect">
                <a:avLst/>
              </a:prstGeom>
              <a:noFill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hu-HU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hu-H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hu-HU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hu-HU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hu-H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hu-HU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  <m:d>
                                  <m:dPr>
                                    <m:ctrlPr>
                                      <a:rPr lang="hu-H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hu-HU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  <m:d>
                                      <m:dPr>
                                        <m:ctrlPr>
                                          <a:rPr lang="hu-HU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hu-HU" b="0" i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  <m:r>
                                          <a:rPr lang="hu-HU" i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lang="hu-HU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hu-HU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  <m:d>
                                      <m:dPr>
                                        <m:ctrlPr>
                                          <a:rPr lang="hu-HU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hu-HU" b="0" i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  <m:r>
                                          <a:rPr lang="hu-HU" i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e>
                                    </m:d>
                                    <m:r>
                                      <a:rPr lang="hu-HU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,...,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hu-HU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  <m:d>
                                      <m:dPr>
                                        <m:ctrlPr>
                                          <a:rPr lang="hu-HU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hu-HU" b="0" i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  <m:r>
                                          <a:rPr lang="hu-HU" i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hu-HU" i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hu-HU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ha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hu-HU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hu-HU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m:rPr>
                                    <m:sty m:val="p"/>
                                  </m:rPr>
                                  <a:rPr lang="hu-HU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hu-HU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hu-H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hu-HU" b="0" i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hu-HU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ha</m:t>
                                </m:r>
                              </m:e>
                              <m:e>
                                <m:r>
                                  <a:rPr lang="hu-HU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0≤</m:t>
                                </m:r>
                                <m:r>
                                  <m:rPr>
                                    <m:sty m:val="p"/>
                                  </m:rPr>
                                  <a:rPr lang="hu-HU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hu-HU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m:rPr>
                                    <m:sty m:val="p"/>
                                  </m:rPr>
                                  <a:rPr lang="hu-HU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u-HU" dirty="0">
                  <a:latin typeface="+mj-lt"/>
                </a:endParaRPr>
              </a:p>
            </p:txBody>
          </p:sp>
        </mc:Choice>
        <mc:Fallback xmlns="">
          <p:sp>
            <p:nvSpPr>
              <p:cNvPr id="11266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4760939"/>
                <a:ext cx="8280920" cy="12366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71" name="Rectangle 10"/>
          <p:cNvSpPr>
            <a:spLocks noChangeArrowheads="1"/>
          </p:cNvSpPr>
          <p:nvPr/>
        </p:nvSpPr>
        <p:spPr bwMode="auto">
          <a:xfrm>
            <a:off x="0" y="36528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30</a:t>
            </a:fld>
            <a:r>
              <a:rPr lang="hu-HU" dirty="0"/>
              <a:t>/49</a:t>
            </a:r>
          </a:p>
        </p:txBody>
      </p:sp>
    </p:spTree>
    <p:extLst>
      <p:ext uri="{BB962C8B-B14F-4D97-AF65-F5344CB8AC3E}">
        <p14:creationId xmlns:p14="http://schemas.microsoft.com/office/powerpoint/2010/main" val="383274830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 txBox="1">
            <a:spLocks noGrp="1" noChangeArrowheads="1"/>
          </p:cNvSpPr>
          <p:nvPr/>
        </p:nvSpPr>
        <p:spPr bwMode="auto">
          <a:xfrm>
            <a:off x="22225" y="6445250"/>
            <a:ext cx="2266950" cy="412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7BBBC77-A59D-413C-BC16-28C0F67600F1}" type="datetime1">
              <a:rPr lang="hu-HU" sz="1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2018. 11. 21.</a:t>
            </a:fld>
            <a:endParaRPr lang="en-US" sz="12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z="4000"/>
              <a:t>Rekurzió és iteráció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1000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hu-HU" altLang="hu-HU" b="1" dirty="0"/>
              <a:t>Korlátos memóriájú függvények:</a:t>
            </a:r>
          </a:p>
          <a:p>
            <a:pPr indent="0"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Rekurzív</a:t>
            </a:r>
            <a:r>
              <a:rPr lang="hu-HU" altLang="hu-HU" b="1" dirty="0"/>
              <a:t> </a:t>
            </a:r>
            <a:r>
              <a:rPr lang="hu-HU" altLang="hu-HU" sz="2800" dirty="0"/>
              <a:t>változat:</a:t>
            </a:r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4DBEC04-E5E0-42D5-9343-DACE4236919F}" type="datetime8">
              <a:rPr lang="hu-HU" smtClean="0"/>
              <a:t>2018. 11. 21. 14:54</a:t>
            </a:fld>
            <a:endParaRPr lang="en-US"/>
          </a:p>
        </p:txBody>
      </p:sp>
      <p:sp>
        <p:nvSpPr>
          <p:cNvPr id="39945" name="Élőláb helye 13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r>
              <a:rPr lang="hu-HU" altLang="hu-HU"/>
              <a:t>Horváth-Papné-Szlávi-Zsakó: Programozás 10. előadás</a:t>
            </a:r>
          </a:p>
        </p:txBody>
      </p:sp>
      <p:sp>
        <p:nvSpPr>
          <p:cNvPr id="39941" name="Rectangle 7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39942" name="Rectangle 9"/>
          <p:cNvSpPr>
            <a:spLocks noChangeArrowheads="1"/>
          </p:cNvSpPr>
          <p:nvPr/>
        </p:nvSpPr>
        <p:spPr bwMode="auto">
          <a:xfrm>
            <a:off x="0" y="36528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endParaRPr lang="hu-HU" altLang="hu-HU"/>
          </a:p>
        </p:txBody>
      </p:sp>
      <p:graphicFrame>
        <p:nvGraphicFramePr>
          <p:cNvPr id="10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294715"/>
              </p:ext>
            </p:extLst>
          </p:nvPr>
        </p:nvGraphicFramePr>
        <p:xfrm>
          <a:off x="1620292" y="4014571"/>
          <a:ext cx="4751908" cy="1286637"/>
        </p:xfrm>
        <a:graphic>
          <a:graphicData uri="http://schemas.openxmlformats.org/drawingml/2006/table">
            <a:tbl>
              <a:tblPr/>
              <a:tblGrid>
                <a:gridCol w="1511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406">
                  <a:extLst>
                    <a:ext uri="{9D8B030D-6E8A-4147-A177-3AD203B41FA5}">
                      <a16:colId xmlns:a16="http://schemas.microsoft.com/office/drawing/2014/main" val="1989091657"/>
                    </a:ext>
                  </a:extLst>
                </a:gridCol>
                <a:gridCol w="2375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0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3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3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n&lt;K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f:=h(n)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da-DK" altLang="hu-HU" sz="2800" dirty="0">
                          <a:solidFill>
                            <a:srgbClr val="002060"/>
                          </a:solidFill>
                          <a:latin typeface="+mn-lt"/>
                        </a:rPr>
                        <a:t>f:=g(f(</a:t>
                      </a:r>
                      <a:r>
                        <a:rPr lang="hu-HU" altLang="hu-HU" sz="2800" dirty="0">
                          <a:solidFill>
                            <a:srgbClr val="002060"/>
                          </a:solidFill>
                          <a:latin typeface="+mn-lt"/>
                        </a:rPr>
                        <a:t>n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n-lt"/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da-DK" altLang="hu-HU" sz="2800" dirty="0">
                          <a:solidFill>
                            <a:srgbClr val="002060"/>
                          </a:solidFill>
                          <a:latin typeface="+mn-lt"/>
                        </a:rPr>
                        <a:t>1),...,f(</a:t>
                      </a:r>
                      <a:r>
                        <a:rPr lang="hu-HU" altLang="hu-HU" sz="2800" dirty="0">
                          <a:solidFill>
                            <a:srgbClr val="002060"/>
                          </a:solidFill>
                          <a:latin typeface="+mn-lt"/>
                        </a:rPr>
                        <a:t>n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n-lt"/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da-DK" altLang="hu-HU" sz="2800" dirty="0">
                          <a:solidFill>
                            <a:srgbClr val="002060"/>
                          </a:solidFill>
                          <a:latin typeface="+mn-lt"/>
                        </a:rPr>
                        <a:t>K))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n-lt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Oval 63"/>
          <p:cNvSpPr>
            <a:spLocks noChangeArrowheads="1"/>
          </p:cNvSpPr>
          <p:nvPr/>
        </p:nvSpPr>
        <p:spPr bwMode="auto">
          <a:xfrm>
            <a:off x="1764134" y="3438507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dirty="0"/>
              <a:t>f(n)</a:t>
            </a:r>
          </a:p>
        </p:txBody>
      </p:sp>
      <p:sp>
        <p:nvSpPr>
          <p:cNvPr id="13" name="Line 27"/>
          <p:cNvSpPr>
            <a:spLocks noChangeShapeType="1"/>
          </p:cNvSpPr>
          <p:nvPr/>
        </p:nvSpPr>
        <p:spPr bwMode="auto">
          <a:xfrm>
            <a:off x="1620689" y="4233275"/>
            <a:ext cx="215900" cy="539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4" name="Line 28"/>
          <p:cNvSpPr>
            <a:spLocks noChangeShapeType="1"/>
          </p:cNvSpPr>
          <p:nvPr/>
        </p:nvSpPr>
        <p:spPr bwMode="auto">
          <a:xfrm flipH="1">
            <a:off x="6155283" y="4233275"/>
            <a:ext cx="215900" cy="539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5" name="Text Box 29"/>
          <p:cNvSpPr txBox="1">
            <a:spLocks noChangeArrowheads="1"/>
          </p:cNvSpPr>
          <p:nvPr/>
        </p:nvSpPr>
        <p:spPr bwMode="auto">
          <a:xfrm>
            <a:off x="1547664" y="4514263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16" name="Text Box 30"/>
          <p:cNvSpPr txBox="1">
            <a:spLocks noChangeArrowheads="1"/>
          </p:cNvSpPr>
          <p:nvPr/>
        </p:nvSpPr>
        <p:spPr bwMode="auto">
          <a:xfrm>
            <a:off x="6155283" y="4517438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31</a:t>
            </a:fld>
            <a:r>
              <a:rPr lang="hu-HU" dirty="0"/>
              <a:t>/49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545E031E-E19D-4C23-9F63-5BE584648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2196496"/>
            <a:ext cx="4823713" cy="7227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7584754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 txBox="1">
            <a:spLocks noGrp="1" noChangeArrowheads="1"/>
          </p:cNvSpPr>
          <p:nvPr/>
        </p:nvSpPr>
        <p:spPr bwMode="auto">
          <a:xfrm>
            <a:off x="22225" y="6445250"/>
            <a:ext cx="2266950" cy="412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7BBBC77-A59D-413C-BC16-28C0F67600F1}" type="datetime1">
              <a:rPr lang="hu-HU" sz="1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2018. 11. 21.</a:t>
            </a:fld>
            <a:endParaRPr lang="en-US" sz="12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z="4000"/>
              <a:t>Rekurzió és iteráció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hu-HU" altLang="hu-HU" b="1" dirty="0" err="1"/>
              <a:t>Korlátos</a:t>
            </a:r>
            <a:r>
              <a:rPr lang="hu-HU" altLang="hu-HU" sz="2800" b="1" dirty="0"/>
              <a:t> </a:t>
            </a:r>
            <a:r>
              <a:rPr lang="hu-HU" altLang="hu-HU" b="1" dirty="0"/>
              <a:t>memóriájú függvények:</a:t>
            </a:r>
          </a:p>
          <a:p>
            <a:pPr indent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Iteratív</a:t>
            </a:r>
            <a:r>
              <a:rPr lang="hu-HU" altLang="hu-HU" sz="2800" dirty="0"/>
              <a:t> (ciklusos)</a:t>
            </a:r>
            <a:r>
              <a:rPr lang="da-DK" altLang="hu-HU" sz="2800" dirty="0"/>
              <a:t> változat:</a:t>
            </a:r>
            <a:endParaRPr lang="da-DK" altLang="hu-HU" sz="2800" b="1" dirty="0"/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hu-HU" altLang="hu-HU" sz="2200" dirty="0">
              <a:latin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hu-HU" altLang="hu-HU" sz="2200" dirty="0">
              <a:latin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hu-HU" altLang="hu-HU" sz="2200" dirty="0">
              <a:latin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hu-HU" altLang="hu-HU" sz="2200" dirty="0">
              <a:latin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hu-HU" altLang="hu-HU" sz="2200" dirty="0">
              <a:latin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hu-HU" altLang="hu-HU" sz="2200" dirty="0">
              <a:latin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hu-HU" altLang="hu-HU" sz="2200" dirty="0">
              <a:latin typeface="Courier New" panose="02070309020205020404" pitchFamily="49" charset="0"/>
            </a:endParaRPr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55B67C8-0F5A-4C7A-AAEE-A6B2CEE47117}" type="datetime8">
              <a:rPr lang="hu-HU" smtClean="0"/>
              <a:t>2018. 11. 21. 14:54</a:t>
            </a:fld>
            <a:endParaRPr lang="en-US"/>
          </a:p>
        </p:txBody>
      </p:sp>
      <p:sp>
        <p:nvSpPr>
          <p:cNvPr id="39945" name="Élőláb helye 13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r>
              <a:rPr lang="hu-HU" altLang="hu-HU"/>
              <a:t>Horváth-Papné-Szlávi-Zsakó: Programozás 10. előadás</a:t>
            </a:r>
          </a:p>
        </p:txBody>
      </p:sp>
      <p:sp>
        <p:nvSpPr>
          <p:cNvPr id="39941" name="Rectangle 7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39942" name="Rectangle 9"/>
          <p:cNvSpPr>
            <a:spLocks noChangeArrowheads="1"/>
          </p:cNvSpPr>
          <p:nvPr/>
        </p:nvSpPr>
        <p:spPr bwMode="auto">
          <a:xfrm>
            <a:off x="0" y="36528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endParaRPr lang="hu-HU" altLang="hu-HU"/>
          </a:p>
        </p:txBody>
      </p:sp>
      <p:graphicFrame>
        <p:nvGraphicFramePr>
          <p:cNvPr id="10" name="Tábláza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401613"/>
              </p:ext>
            </p:extLst>
          </p:nvPr>
        </p:nvGraphicFramePr>
        <p:xfrm>
          <a:off x="971600" y="3474680"/>
          <a:ext cx="4464992" cy="2834640"/>
        </p:xfrm>
        <a:graphic>
          <a:graphicData uri="http://schemas.openxmlformats.org/drawingml/2006/table">
            <a:tbl>
              <a:tblPr/>
              <a:tblGrid>
                <a:gridCol w="638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3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496">
                  <a:extLst>
                    <a:ext uri="{9D8B030D-6E8A-4147-A177-3AD203B41FA5}">
                      <a16:colId xmlns:a16="http://schemas.microsoft.com/office/drawing/2014/main" val="285726081"/>
                    </a:ext>
                  </a:extLst>
                </a:gridCol>
              </a:tblGrid>
              <a:tr h="218728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412970"/>
                  </a:ext>
                </a:extLst>
              </a:tr>
              <a:tr h="516000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i=0..K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0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da-DK" altLang="hu-HU" sz="2800" dirty="0">
                          <a:solidFill>
                            <a:srgbClr val="FF0000"/>
                          </a:solidFill>
                          <a:latin typeface="+mn-lt"/>
                        </a:rPr>
                        <a:t>F</a:t>
                      </a:r>
                      <a:r>
                        <a:rPr lang="hu-HU" altLang="hu-HU" sz="2800" dirty="0">
                          <a:solidFill>
                            <a:srgbClr val="FF0000"/>
                          </a:solidFill>
                          <a:latin typeface="+mn-lt"/>
                        </a:rPr>
                        <a:t>[i]</a:t>
                      </a:r>
                      <a:r>
                        <a:rPr lang="da-DK" altLang="hu-HU" sz="2800" dirty="0">
                          <a:solidFill>
                            <a:srgbClr val="FF0000"/>
                          </a:solidFill>
                          <a:latin typeface="+mn-lt"/>
                        </a:rPr>
                        <a:t>:=h(</a:t>
                      </a:r>
                      <a:r>
                        <a:rPr lang="hu-HU" altLang="hu-HU" sz="2800" dirty="0">
                          <a:solidFill>
                            <a:srgbClr val="FF0000"/>
                          </a:solidFill>
                          <a:latin typeface="+mn-lt"/>
                        </a:rPr>
                        <a:t>i</a:t>
                      </a:r>
                      <a:r>
                        <a:rPr lang="da-DK" altLang="hu-HU" sz="2800" dirty="0">
                          <a:solidFill>
                            <a:srgbClr val="FF0000"/>
                          </a:solidFill>
                          <a:latin typeface="+mn-lt"/>
                        </a:rPr>
                        <a:t>)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000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K..n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856508"/>
                  </a:ext>
                </a:extLst>
              </a:tr>
              <a:tr h="5160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da-DK" altLang="hu-HU" sz="2800" dirty="0">
                          <a:solidFill>
                            <a:srgbClr val="002060"/>
                          </a:solidFill>
                          <a:latin typeface="Garamond" panose="02020404030301010803" pitchFamily="18" charset="0"/>
                        </a:rPr>
                        <a:t>F</a:t>
                      </a:r>
                      <a:r>
                        <a:rPr lang="hu-HU" altLang="hu-HU" sz="2800" dirty="0">
                          <a:solidFill>
                            <a:srgbClr val="002060"/>
                          </a:solidFill>
                          <a:latin typeface="Garamond" panose="02020404030301010803" pitchFamily="18" charset="0"/>
                        </a:rPr>
                        <a:t>[i]</a:t>
                      </a:r>
                      <a:r>
                        <a:rPr lang="da-DK" altLang="hu-HU" sz="2800" dirty="0">
                          <a:solidFill>
                            <a:srgbClr val="002060"/>
                          </a:solidFill>
                          <a:latin typeface="Garamond" panose="02020404030301010803" pitchFamily="18" charset="0"/>
                        </a:rPr>
                        <a:t>:=g(F</a:t>
                      </a:r>
                      <a:r>
                        <a:rPr lang="hu-HU" altLang="hu-HU" sz="2800" dirty="0">
                          <a:solidFill>
                            <a:srgbClr val="002060"/>
                          </a:solidFill>
                          <a:latin typeface="Garamond" panose="02020404030301010803" pitchFamily="18" charset="0"/>
                        </a:rPr>
                        <a:t>[i</a:t>
                      </a:r>
                      <a:r>
                        <a:rPr lang="hu-HU" sz="2800" kern="1200" dirty="0">
                          <a:solidFill>
                            <a:srgbClr val="002060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da-DK" altLang="hu-HU" sz="2800" kern="1200" dirty="0">
                          <a:solidFill>
                            <a:srgbClr val="002060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1</a:t>
                      </a:r>
                      <a:r>
                        <a:rPr lang="hu-HU" altLang="hu-HU" sz="2800" kern="1200" dirty="0">
                          <a:solidFill>
                            <a:srgbClr val="002060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]</a:t>
                      </a:r>
                      <a:r>
                        <a:rPr lang="da-DK" altLang="hu-HU" sz="2800" kern="1200" dirty="0">
                          <a:solidFill>
                            <a:srgbClr val="002060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,...,F</a:t>
                      </a:r>
                      <a:r>
                        <a:rPr lang="hu-HU" altLang="hu-HU" sz="2800" kern="1200" dirty="0">
                          <a:solidFill>
                            <a:srgbClr val="002060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[i</a:t>
                      </a:r>
                      <a:r>
                        <a:rPr lang="hu-HU" sz="2800" kern="1200" dirty="0">
                          <a:solidFill>
                            <a:srgbClr val="002060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da-DK" altLang="hu-HU" sz="2800" kern="1200" dirty="0">
                          <a:solidFill>
                            <a:srgbClr val="002060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K</a:t>
                      </a:r>
                      <a:r>
                        <a:rPr lang="hu-HU" altLang="hu-HU" sz="2800" kern="1200" dirty="0">
                          <a:solidFill>
                            <a:srgbClr val="002060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]</a:t>
                      </a:r>
                      <a:r>
                        <a:rPr lang="da-DK" altLang="hu-HU" sz="2800" kern="1200" dirty="0">
                          <a:solidFill>
                            <a:srgbClr val="002060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)</a:t>
                      </a:r>
                      <a:endParaRPr lang="hu-HU" sz="2800" kern="1200" dirty="0">
                        <a:solidFill>
                          <a:srgbClr val="002060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2753"/>
                  </a:ext>
                </a:extLst>
              </a:tr>
              <a:tr h="516000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F:=F[n]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151287"/>
                  </a:ext>
                </a:extLst>
              </a:tr>
            </a:tbl>
          </a:graphicData>
        </a:graphic>
      </p:graphicFrame>
      <p:sp>
        <p:nvSpPr>
          <p:cNvPr id="13" name="Oval 63"/>
          <p:cNvSpPr>
            <a:spLocks noChangeArrowheads="1"/>
          </p:cNvSpPr>
          <p:nvPr/>
        </p:nvSpPr>
        <p:spPr bwMode="auto">
          <a:xfrm>
            <a:off x="971600" y="2901122"/>
            <a:ext cx="4454359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dirty="0"/>
              <a:t>f(n)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F4428D47-098F-4A57-B970-F1835AAC8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5958" y="3405376"/>
            <a:ext cx="1954354" cy="62670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36000" rIns="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F:</a:t>
            </a:r>
            <a:r>
              <a:rPr lang="hu-HU" sz="1800" b="1" dirty="0"/>
              <a:t>Tömb</a:t>
            </a:r>
            <a:r>
              <a:rPr lang="hu-HU" sz="1800" dirty="0"/>
              <a:t>[</a:t>
            </a:r>
            <a:r>
              <a:rPr lang="hu-HU" sz="1800" dirty="0">
                <a:solidFill>
                  <a:srgbClr val="FF0000"/>
                </a:solidFill>
              </a:rPr>
              <a:t>0..n</a:t>
            </a:r>
            <a:r>
              <a:rPr lang="hu-HU" sz="1800" dirty="0"/>
              <a:t>:TH]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32</a:t>
            </a:fld>
            <a:r>
              <a:rPr lang="hu-HU" dirty="0"/>
              <a:t>/49</a:t>
            </a:r>
          </a:p>
        </p:txBody>
      </p:sp>
      <p:pic>
        <p:nvPicPr>
          <p:cNvPr id="17" name="Kép 16">
            <a:extLst>
              <a:ext uri="{FF2B5EF4-FFF2-40B4-BE49-F238E27FC236}">
                <a16:creationId xmlns:a16="http://schemas.microsoft.com/office/drawing/2014/main" id="{A16182A2-1FC8-4639-9D0A-971633F64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2058212"/>
            <a:ext cx="4823713" cy="7227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1964062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 txBox="1">
            <a:spLocks noGrp="1" noChangeArrowheads="1"/>
          </p:cNvSpPr>
          <p:nvPr/>
        </p:nvSpPr>
        <p:spPr bwMode="auto">
          <a:xfrm>
            <a:off x="22225" y="6445250"/>
            <a:ext cx="2266950" cy="412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1DD7781B-9538-40E8-AE43-8F9849E33D75}" type="datetime1">
              <a:rPr lang="hu-HU" sz="1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2018. 11. 21.</a:t>
            </a:fld>
            <a:endParaRPr lang="en-US" sz="12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z="4000"/>
              <a:t>Rekurzió és iteráció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hu-HU" altLang="hu-HU" sz="2800" dirty="0"/>
              <a:t>Ez így természetesen nem hatékony tárolás, hiszen a rekurzív formulából látszik, hogy minden értékhez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csak az őt megelőző K</a:t>
            </a:r>
            <a:r>
              <a:rPr lang="hu-HU" altLang="hu-HU" sz="2800" dirty="0"/>
              <a:t> értékre van szükség.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hu-HU" altLang="hu-HU" sz="2800" dirty="0"/>
              <a:t>A hatékony megoldásban az alábbi értékadást kell átalakítani:</a:t>
            </a:r>
            <a:endParaRPr lang="da-DK" altLang="hu-HU" sz="2800" b="1" dirty="0"/>
          </a:p>
          <a:p>
            <a:pPr marL="0" indent="0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hu-HU" altLang="hu-HU" sz="2200" dirty="0">
                <a:latin typeface="Courier New" panose="02070309020205020404" pitchFamily="49" charset="0"/>
              </a:rPr>
              <a:t>  </a:t>
            </a:r>
            <a:r>
              <a:rPr lang="da-DK" altLang="hu-HU" sz="2200" dirty="0">
                <a:latin typeface="Courier New" panose="02070309020205020404" pitchFamily="49" charset="0"/>
              </a:rPr>
              <a:t>F</a:t>
            </a:r>
            <a:r>
              <a:rPr lang="hu-HU" altLang="hu-HU" sz="2200" dirty="0">
                <a:latin typeface="Courier New" panose="02070309020205020404" pitchFamily="49" charset="0"/>
              </a:rPr>
              <a:t>[i]</a:t>
            </a:r>
            <a:r>
              <a:rPr lang="da-DK" altLang="hu-HU" sz="2200" dirty="0">
                <a:latin typeface="Courier New" panose="02070309020205020404" pitchFamily="49" charset="0"/>
              </a:rPr>
              <a:t>:=g(F</a:t>
            </a:r>
            <a:r>
              <a:rPr lang="hu-HU" altLang="hu-HU" sz="2200" dirty="0">
                <a:latin typeface="Courier New" panose="02070309020205020404" pitchFamily="49" charset="0"/>
              </a:rPr>
              <a:t>[i</a:t>
            </a:r>
            <a:r>
              <a:rPr lang="da-DK" altLang="hu-HU" sz="2200" dirty="0">
                <a:latin typeface="Courier New" panose="02070309020205020404" pitchFamily="49" charset="0"/>
              </a:rPr>
              <a:t>-1</a:t>
            </a:r>
            <a:r>
              <a:rPr lang="hu-HU" altLang="hu-HU" sz="2200" dirty="0">
                <a:latin typeface="Courier New" panose="02070309020205020404" pitchFamily="49" charset="0"/>
              </a:rPr>
              <a:t>]</a:t>
            </a:r>
            <a:r>
              <a:rPr lang="da-DK" altLang="hu-HU" sz="2200" dirty="0">
                <a:latin typeface="Courier New" panose="02070309020205020404" pitchFamily="49" charset="0"/>
              </a:rPr>
              <a:t>,...,F</a:t>
            </a:r>
            <a:r>
              <a:rPr lang="hu-HU" altLang="hu-HU" sz="2200" dirty="0">
                <a:latin typeface="Courier New" panose="02070309020205020404" pitchFamily="49" charset="0"/>
              </a:rPr>
              <a:t>[i</a:t>
            </a:r>
            <a:r>
              <a:rPr lang="da-DK" altLang="hu-HU" sz="2200" dirty="0">
                <a:latin typeface="Courier New" panose="02070309020205020404" pitchFamily="49" charset="0"/>
              </a:rPr>
              <a:t>-K</a:t>
            </a:r>
            <a:r>
              <a:rPr lang="hu-HU" altLang="hu-HU" sz="2200" dirty="0">
                <a:latin typeface="Courier New" panose="02070309020205020404" pitchFamily="49" charset="0"/>
              </a:rPr>
              <a:t>]</a:t>
            </a:r>
            <a:r>
              <a:rPr lang="da-DK" altLang="hu-HU" sz="2200" dirty="0">
                <a:latin typeface="Courier New" panose="02070309020205020404" pitchFamily="49" charset="0"/>
              </a:rPr>
              <a:t>)</a:t>
            </a:r>
            <a:br>
              <a:rPr lang="hu-HU" altLang="hu-HU" sz="2200" dirty="0">
                <a:latin typeface="Courier New" panose="02070309020205020404" pitchFamily="49" charset="0"/>
              </a:rPr>
            </a:br>
            <a:endParaRPr lang="hu-HU" altLang="hu-HU" sz="2200" dirty="0">
              <a:latin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hu-HU" altLang="hu-HU" sz="2800" dirty="0"/>
              <a:t>Lehet pl. így, ha a  </a:t>
            </a:r>
            <a:r>
              <a:rPr lang="hu-HU" altLang="hu-HU" sz="2200" dirty="0">
                <a:latin typeface="Courier New" panose="02070309020205020404" pitchFamily="49" charset="0"/>
              </a:rPr>
              <a:t>g() </a:t>
            </a:r>
            <a:r>
              <a:rPr lang="hu-HU" altLang="hu-HU" sz="2800" dirty="0"/>
              <a:t>függvény kiszámítása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nem függ a para-méterek sorrendjétől </a:t>
            </a:r>
            <a:r>
              <a:rPr lang="hu-HU" altLang="hu-HU" sz="2800" dirty="0"/>
              <a:t>: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hu-HU" altLang="hu-HU" sz="2200" dirty="0">
                <a:latin typeface="Courier New" panose="02070309020205020404" pitchFamily="49" charset="0"/>
              </a:rPr>
              <a:t>  F[i </a:t>
            </a:r>
            <a:r>
              <a:rPr lang="hu-HU" altLang="hu-HU" sz="2200" dirty="0" err="1">
                <a:latin typeface="Courier New" panose="02070309020205020404" pitchFamily="49" charset="0"/>
              </a:rPr>
              <a:t>mod</a:t>
            </a:r>
            <a:r>
              <a:rPr lang="hu-HU" altLang="hu-HU" sz="2200" dirty="0">
                <a:latin typeface="Courier New" panose="02070309020205020404" pitchFamily="49" charset="0"/>
              </a:rPr>
              <a:t> K]:=</a:t>
            </a:r>
            <a:r>
              <a:rPr lang="da-DK" altLang="hu-HU" sz="2000" dirty="0">
                <a:latin typeface="Courier New" panose="02070309020205020404" pitchFamily="49" charset="0"/>
              </a:rPr>
              <a:t>g(F</a:t>
            </a:r>
            <a:r>
              <a:rPr lang="hu-HU" altLang="hu-HU" sz="2000" dirty="0">
                <a:latin typeface="Courier New" panose="02070309020205020404" pitchFamily="49" charset="0"/>
              </a:rPr>
              <a:t>[0]</a:t>
            </a:r>
            <a:r>
              <a:rPr lang="da-DK" altLang="hu-HU" sz="2000" dirty="0">
                <a:latin typeface="Courier New" panose="02070309020205020404" pitchFamily="49" charset="0"/>
              </a:rPr>
              <a:t>,...,F</a:t>
            </a:r>
            <a:r>
              <a:rPr lang="hu-HU" altLang="hu-HU" sz="2000" dirty="0">
                <a:latin typeface="Courier New" panose="02070309020205020404" pitchFamily="49" charset="0"/>
              </a:rPr>
              <a:t>[</a:t>
            </a:r>
            <a:r>
              <a:rPr lang="da-DK" altLang="hu-HU" sz="2000" dirty="0">
                <a:latin typeface="Courier New" panose="02070309020205020404" pitchFamily="49" charset="0"/>
              </a:rPr>
              <a:t>K</a:t>
            </a:r>
            <a:r>
              <a:rPr lang="hu-HU" altLang="hu-HU" sz="2000" dirty="0">
                <a:latin typeface="Courier New" panose="02070309020205020404" pitchFamily="49" charset="0"/>
              </a:rPr>
              <a:t>-1]</a:t>
            </a:r>
            <a:r>
              <a:rPr lang="da-DK" altLang="hu-HU" sz="2000" dirty="0">
                <a:latin typeface="Courier New" panose="02070309020205020404" pitchFamily="49" charset="0"/>
              </a:rPr>
              <a:t>)</a:t>
            </a:r>
            <a:r>
              <a:rPr lang="hu-HU" altLang="hu-HU" sz="2800" dirty="0"/>
              <a:t>.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hu-HU" altLang="hu-HU" sz="2800" dirty="0"/>
              <a:t>Ekkor elegendő: F[0..</a:t>
            </a:r>
            <a:r>
              <a:rPr lang="hu-HU" altLang="hu-HU" sz="2800" dirty="0">
                <a:solidFill>
                  <a:srgbClr val="FF0000"/>
                </a:solidFill>
              </a:rPr>
              <a:t>K</a:t>
            </a:r>
            <a:r>
              <a:rPr lang="hu-HU" altLang="hu-HU" sz="2800" dirty="0"/>
              <a:t>]</a:t>
            </a:r>
            <a:br>
              <a:rPr lang="hu-HU" altLang="hu-HU" sz="2800" dirty="0"/>
            </a:br>
            <a:endParaRPr lang="hu-HU" altLang="hu-HU" sz="2800" dirty="0"/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da-DK" altLang="hu-HU" sz="2800" dirty="0"/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7E7CC94-5803-43B9-B52A-EECD7638BC8F}" type="datetime8">
              <a:rPr lang="hu-HU" smtClean="0"/>
              <a:t>2018. 11. 21. 14:54</a:t>
            </a:fld>
            <a:endParaRPr lang="en-US"/>
          </a:p>
        </p:txBody>
      </p:sp>
      <p:sp>
        <p:nvSpPr>
          <p:cNvPr id="40969" name="Élőláb helye 13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r>
              <a:rPr lang="hu-HU" altLang="hu-HU"/>
              <a:t>Horváth-Papné-Szlávi-Zsakó: Programozás 10. előadás</a:t>
            </a:r>
          </a:p>
        </p:txBody>
      </p:sp>
      <p:sp>
        <p:nvSpPr>
          <p:cNvPr id="40965" name="Rectangle 7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40966" name="Rectangle 8"/>
          <p:cNvSpPr>
            <a:spLocks noChangeArrowheads="1"/>
          </p:cNvSpPr>
          <p:nvPr/>
        </p:nvSpPr>
        <p:spPr bwMode="auto">
          <a:xfrm>
            <a:off x="0" y="36528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33</a:t>
            </a:fld>
            <a:r>
              <a:rPr lang="hu-HU" dirty="0"/>
              <a:t>/49</a:t>
            </a:r>
          </a:p>
        </p:txBody>
      </p:sp>
    </p:spTree>
    <p:extLst>
      <p:ext uri="{BB962C8B-B14F-4D97-AF65-F5344CB8AC3E}">
        <p14:creationId xmlns:p14="http://schemas.microsoft.com/office/powerpoint/2010/main" val="65773441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 txBox="1">
            <a:spLocks noGrp="1" noChangeArrowheads="1"/>
          </p:cNvSpPr>
          <p:nvPr/>
        </p:nvSpPr>
        <p:spPr bwMode="auto">
          <a:xfrm>
            <a:off x="22225" y="6445250"/>
            <a:ext cx="2266950" cy="412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33683B0A-FAC6-4778-A2FE-4FC6BF467B09}" type="datetime1">
              <a:rPr lang="hu-HU" sz="1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2018. 11. 21.</a:t>
            </a:fld>
            <a:endParaRPr lang="en-US" sz="12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z="4000"/>
              <a:t>Rekurzió és iteráció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100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hu-HU" alt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Példa: </a:t>
            </a:r>
            <a:r>
              <a:rPr lang="hu-HU" altLang="hu-HU" b="1" dirty="0"/>
              <a:t>Fibonacci-számok</a:t>
            </a:r>
            <a:r>
              <a:rPr lang="hu-HU" altLang="hu-HU" b="1" baseline="-25000" dirty="0"/>
              <a:t>iteratív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hu-HU" altLang="hu-HU" sz="2200" dirty="0">
              <a:latin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hu-HU" altLang="hu-HU" sz="2200" dirty="0">
              <a:latin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hu-HU" altLang="hu-HU" sz="2200" dirty="0">
              <a:latin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hu-HU" altLang="hu-HU" sz="2200" dirty="0">
              <a:latin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hu-HU" altLang="hu-HU" sz="2200" dirty="0">
              <a:latin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hu-HU" altLang="hu-HU" sz="2200" dirty="0">
              <a:latin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hu-HU" altLang="hu-HU" sz="2200" dirty="0">
              <a:latin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hu-HU" altLang="hu-HU" sz="2200" dirty="0">
              <a:latin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hu-HU" altLang="hu-HU" sz="2200" dirty="0">
              <a:latin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hu-HU" altLang="hu-HU" sz="2200" dirty="0">
              <a:latin typeface="Courier New" panose="02070309020205020404" pitchFamily="49" charset="0"/>
            </a:endParaRPr>
          </a:p>
        </p:txBody>
      </p:sp>
      <p:sp>
        <p:nvSpPr>
          <p:cNvPr id="13" name="Dátum helye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FC80AB3-A790-41F2-BECF-5BBB3806706F}" type="datetime8">
              <a:rPr lang="hu-HU" smtClean="0"/>
              <a:t>2018. 11. 21. 14:54</a:t>
            </a:fld>
            <a:endParaRPr lang="en-US"/>
          </a:p>
        </p:txBody>
      </p:sp>
      <p:sp>
        <p:nvSpPr>
          <p:cNvPr id="12298" name="Élőláb helye 1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r>
              <a:rPr lang="hu-HU" altLang="hu-HU"/>
              <a:t>Horváth-Papné-Szlávi-Zsakó: Programozás 10. előadás</a:t>
            </a:r>
          </a:p>
        </p:txBody>
      </p:sp>
      <p:sp>
        <p:nvSpPr>
          <p:cNvPr id="12294" name="Rectangle 7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2295" name="Rectangle 8"/>
          <p:cNvSpPr>
            <a:spLocks noChangeArrowheads="1"/>
          </p:cNvSpPr>
          <p:nvPr/>
        </p:nvSpPr>
        <p:spPr bwMode="auto">
          <a:xfrm>
            <a:off x="0" y="36528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endParaRPr lang="hu-HU" altLang="hu-HU"/>
          </a:p>
        </p:txBody>
      </p:sp>
      <p:graphicFrame>
        <p:nvGraphicFramePr>
          <p:cNvPr id="11" name="Tábláza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580483"/>
              </p:ext>
            </p:extLst>
          </p:nvPr>
        </p:nvGraphicFramePr>
        <p:xfrm>
          <a:off x="977620" y="3210470"/>
          <a:ext cx="4464992" cy="2316480"/>
        </p:xfrm>
        <a:graphic>
          <a:graphicData uri="http://schemas.openxmlformats.org/drawingml/2006/table">
            <a:tbl>
              <a:tblPr/>
              <a:tblGrid>
                <a:gridCol w="570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2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496">
                  <a:extLst>
                    <a:ext uri="{9D8B030D-6E8A-4147-A177-3AD203B41FA5}">
                      <a16:colId xmlns:a16="http://schemas.microsoft.com/office/drawing/2014/main" val="285726081"/>
                    </a:ext>
                  </a:extLst>
                </a:gridCol>
              </a:tblGrid>
              <a:tr h="218728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412970"/>
                  </a:ext>
                </a:extLst>
              </a:tr>
              <a:tr h="516000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itchFamily="18" charset="0"/>
                        </a:rPr>
                        <a:t>F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[0]:=0; 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itchFamily="18" charset="0"/>
                        </a:rPr>
                        <a:t>F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[1]:=1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000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i=2..n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856508"/>
                  </a:ext>
                </a:extLst>
              </a:tr>
              <a:tr h="5160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da-DK" altLang="hu-HU" sz="2800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anose="02020404030301010803" pitchFamily="18" charset="0"/>
                        </a:rPr>
                        <a:t>F</a:t>
                      </a:r>
                      <a:r>
                        <a:rPr lang="hu-HU" altLang="hu-HU" sz="2800" dirty="0">
                          <a:solidFill>
                            <a:srgbClr val="002060"/>
                          </a:solidFill>
                          <a:latin typeface="Garamond" panose="02020404030301010803" pitchFamily="18" charset="0"/>
                        </a:rPr>
                        <a:t>[i]</a:t>
                      </a:r>
                      <a:r>
                        <a:rPr lang="da-DK" altLang="hu-HU" sz="2800" dirty="0">
                          <a:solidFill>
                            <a:srgbClr val="002060"/>
                          </a:solidFill>
                          <a:latin typeface="Garamond" panose="02020404030301010803" pitchFamily="18" charset="0"/>
                        </a:rPr>
                        <a:t>:=</a:t>
                      </a:r>
                      <a:r>
                        <a:rPr lang="da-DK" altLang="hu-HU" sz="2800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anose="02020404030301010803" pitchFamily="18" charset="0"/>
                        </a:rPr>
                        <a:t>F</a:t>
                      </a:r>
                      <a:r>
                        <a:rPr lang="hu-HU" altLang="hu-HU" sz="2800" dirty="0">
                          <a:solidFill>
                            <a:srgbClr val="002060"/>
                          </a:solidFill>
                          <a:latin typeface="Garamond" panose="02020404030301010803" pitchFamily="18" charset="0"/>
                        </a:rPr>
                        <a:t>[i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aramond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da-DK" altLang="hu-HU" sz="2800" dirty="0">
                          <a:solidFill>
                            <a:srgbClr val="002060"/>
                          </a:solidFill>
                          <a:latin typeface="Garamond" panose="02020404030301010803" pitchFamily="18" charset="0"/>
                        </a:rPr>
                        <a:t>1</a:t>
                      </a:r>
                      <a:r>
                        <a:rPr lang="hu-HU" altLang="hu-HU" sz="2800" dirty="0">
                          <a:solidFill>
                            <a:srgbClr val="002060"/>
                          </a:solidFill>
                          <a:latin typeface="Garamond" panose="02020404030301010803" pitchFamily="18" charset="0"/>
                        </a:rPr>
                        <a:t>]+</a:t>
                      </a:r>
                      <a:r>
                        <a:rPr lang="da-DK" altLang="hu-HU" sz="2800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anose="02020404030301010803" pitchFamily="18" charset="0"/>
                        </a:rPr>
                        <a:t>F</a:t>
                      </a:r>
                      <a:r>
                        <a:rPr lang="hu-HU" altLang="hu-HU" sz="2800" dirty="0">
                          <a:solidFill>
                            <a:srgbClr val="002060"/>
                          </a:solidFill>
                          <a:latin typeface="Garamond" panose="02020404030301010803" pitchFamily="18" charset="0"/>
                        </a:rPr>
                        <a:t>[i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aramond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hu-HU" altLang="hu-HU" sz="2800" dirty="0">
                          <a:solidFill>
                            <a:srgbClr val="002060"/>
                          </a:solidFill>
                          <a:latin typeface="Garamond" panose="02020404030301010803" pitchFamily="18" charset="0"/>
                        </a:rPr>
                        <a:t>2]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2753"/>
                  </a:ext>
                </a:extLst>
              </a:tr>
              <a:tr h="516000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Fib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itchFamily="18" charset="0"/>
                        </a:rPr>
                        <a:t>F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[n]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151287"/>
                  </a:ext>
                </a:extLst>
              </a:tr>
            </a:tbl>
          </a:graphicData>
        </a:graphic>
      </p:graphicFrame>
      <p:sp>
        <p:nvSpPr>
          <p:cNvPr id="12" name="Oval 63"/>
          <p:cNvSpPr>
            <a:spLocks noChangeArrowheads="1"/>
          </p:cNvSpPr>
          <p:nvPr/>
        </p:nvSpPr>
        <p:spPr bwMode="auto">
          <a:xfrm>
            <a:off x="971600" y="2636912"/>
            <a:ext cx="4464992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dirty="0" err="1"/>
              <a:t>Fib</a:t>
            </a:r>
            <a:r>
              <a:rPr lang="hu-HU" dirty="0"/>
              <a:t>(n)</a:t>
            </a: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66A23372-6A86-4508-9147-D5A974B61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1484784"/>
            <a:ext cx="3528392" cy="7121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34</a:t>
            </a:fld>
            <a:r>
              <a:rPr lang="hu-HU" dirty="0"/>
              <a:t>/49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7127BFD9-AFDD-43AE-8A6B-B0C13D8AD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9014" y="3081039"/>
            <a:ext cx="2301338" cy="99603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36000" rIns="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2000" b="1" dirty="0"/>
              <a:t>Változó</a:t>
            </a:r>
            <a:r>
              <a:rPr lang="hu-HU" sz="2000" dirty="0"/>
              <a:t> </a:t>
            </a:r>
            <a:br>
              <a:rPr lang="hu-HU" sz="2000" dirty="0"/>
            </a:br>
            <a:r>
              <a:rPr lang="hu-HU" sz="2000" dirty="0"/>
              <a:t>   i:</a:t>
            </a:r>
            <a:r>
              <a:rPr lang="hu-HU" sz="2000" b="1" dirty="0"/>
              <a:t>Egész</a:t>
            </a:r>
            <a:br>
              <a:rPr lang="hu-HU" sz="2000" b="1" dirty="0"/>
            </a:br>
            <a:r>
              <a:rPr lang="hu-HU" sz="2000" dirty="0"/>
              <a:t>   F:Tömb[</a:t>
            </a:r>
            <a:r>
              <a:rPr lang="hu-HU" sz="2000" dirty="0">
                <a:solidFill>
                  <a:srgbClr val="FF0000"/>
                </a:solidFill>
              </a:rPr>
              <a:t>0..n</a:t>
            </a:r>
            <a:r>
              <a:rPr lang="hu-HU" sz="2000" dirty="0"/>
              <a:t>:Egész]</a:t>
            </a:r>
          </a:p>
        </p:txBody>
      </p:sp>
    </p:spTree>
    <p:extLst>
      <p:ext uri="{BB962C8B-B14F-4D97-AF65-F5344CB8AC3E}">
        <p14:creationId xmlns:p14="http://schemas.microsoft.com/office/powerpoint/2010/main" val="3108623700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 txBox="1">
            <a:spLocks noGrp="1" noChangeArrowheads="1"/>
          </p:cNvSpPr>
          <p:nvPr/>
        </p:nvSpPr>
        <p:spPr bwMode="auto">
          <a:xfrm>
            <a:off x="22225" y="6445250"/>
            <a:ext cx="2266950" cy="412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33683B0A-FAC6-4778-A2FE-4FC6BF467B09}" type="datetime1">
              <a:rPr lang="hu-HU" sz="1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2018. 11. 21.</a:t>
            </a:fld>
            <a:endParaRPr lang="en-US" sz="12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z="4000"/>
              <a:t>Rekurzió és iteráció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10000"/>
              </a:spcBef>
              <a:spcAft>
                <a:spcPts val="300"/>
              </a:spcAft>
              <a:buNone/>
            </a:pPr>
            <a:r>
              <a:rPr lang="hu-HU" alt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Példa: </a:t>
            </a:r>
            <a:r>
              <a:rPr lang="hu-HU" altLang="hu-HU" b="1" dirty="0"/>
              <a:t>Fibonacci-számok</a:t>
            </a:r>
            <a:r>
              <a:rPr lang="hu-HU" altLang="hu-HU" b="1" baseline="-25000" dirty="0"/>
              <a:t>iteratív</a:t>
            </a:r>
            <a:endParaRPr lang="hu-HU" altLang="hu-HU" b="1" dirty="0"/>
          </a:p>
          <a:p>
            <a:pPr indent="0">
              <a:lnSpc>
                <a:spcPct val="90000"/>
              </a:lnSpc>
              <a:spcBef>
                <a:spcPts val="1200"/>
              </a:spcBef>
              <a:buNone/>
              <a:tabLst>
                <a:tab pos="1435100" algn="l"/>
              </a:tabLst>
            </a:pPr>
            <a:r>
              <a:rPr lang="hu-HU" altLang="hu-HU" sz="2800" dirty="0"/>
              <a:t>Helytakarékos megoldás (K=2):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hu-HU" altLang="hu-HU" sz="2200" dirty="0">
              <a:latin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hu-HU" altLang="hu-HU" sz="2200" dirty="0">
              <a:latin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hu-HU" altLang="hu-HU" sz="2200" dirty="0">
              <a:latin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hu-HU" altLang="hu-HU" sz="2200" dirty="0">
              <a:latin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hu-HU" altLang="hu-HU" sz="2200" dirty="0">
              <a:latin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hu-HU" altLang="hu-HU" sz="2200" dirty="0">
              <a:latin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hu-HU" altLang="hu-HU" sz="2200" dirty="0">
              <a:latin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hu-HU" altLang="hu-HU" sz="2200" dirty="0">
              <a:latin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hu-HU" altLang="hu-HU" sz="2200" dirty="0">
              <a:latin typeface="Courier New" panose="02070309020205020404" pitchFamily="49" charset="0"/>
            </a:endParaRPr>
          </a:p>
        </p:txBody>
      </p:sp>
      <p:sp>
        <p:nvSpPr>
          <p:cNvPr id="13" name="Dátum helye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29365751-0B12-4888-B9BA-110BB8231F57}" type="datetime8">
              <a:rPr lang="hu-HU" smtClean="0"/>
              <a:t>2018. 11. 21. 14:54</a:t>
            </a:fld>
            <a:endParaRPr lang="en-US"/>
          </a:p>
        </p:txBody>
      </p:sp>
      <p:sp>
        <p:nvSpPr>
          <p:cNvPr id="12298" name="Élőláb helye 1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r>
              <a:rPr lang="hu-HU" altLang="hu-HU"/>
              <a:t>Horváth-Papné-Szlávi-Zsakó: Programozás 10. előadás</a:t>
            </a:r>
          </a:p>
        </p:txBody>
      </p:sp>
      <p:sp>
        <p:nvSpPr>
          <p:cNvPr id="12294" name="Rectangle 7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2295" name="Rectangle 8"/>
          <p:cNvSpPr>
            <a:spLocks noChangeArrowheads="1"/>
          </p:cNvSpPr>
          <p:nvPr/>
        </p:nvSpPr>
        <p:spPr bwMode="auto">
          <a:xfrm>
            <a:off x="0" y="36528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endParaRPr lang="hu-HU" altLang="hu-HU"/>
          </a:p>
        </p:txBody>
      </p:sp>
      <p:graphicFrame>
        <p:nvGraphicFramePr>
          <p:cNvPr id="11" name="Tábláza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078442"/>
              </p:ext>
            </p:extLst>
          </p:nvPr>
        </p:nvGraphicFramePr>
        <p:xfrm>
          <a:off x="971600" y="3210470"/>
          <a:ext cx="4464496" cy="2316480"/>
        </p:xfrm>
        <a:graphic>
          <a:graphicData uri="http://schemas.openxmlformats.org/drawingml/2006/table">
            <a:tbl>
              <a:tblPr/>
              <a:tblGrid>
                <a:gridCol w="648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1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85726081"/>
                    </a:ext>
                  </a:extLst>
                </a:gridCol>
              </a:tblGrid>
              <a:tr h="236879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412970"/>
                  </a:ext>
                </a:extLst>
              </a:tr>
              <a:tr h="503368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F[0]:=0; F[1]:=1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368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i=2..n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856508"/>
                  </a:ext>
                </a:extLst>
              </a:tr>
              <a:tr h="503368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da-DK" altLang="hu-HU" sz="2800" dirty="0">
                          <a:solidFill>
                            <a:srgbClr val="002060"/>
                          </a:solidFill>
                          <a:latin typeface="Garamond" panose="02020404030301010803" pitchFamily="18" charset="0"/>
                        </a:rPr>
                        <a:t>F</a:t>
                      </a:r>
                      <a:r>
                        <a:rPr lang="hu-HU" altLang="hu-HU" sz="2800" dirty="0">
                          <a:solidFill>
                            <a:srgbClr val="002060"/>
                          </a:solidFill>
                          <a:latin typeface="Garamond" panose="02020404030301010803" pitchFamily="18" charset="0"/>
                        </a:rPr>
                        <a:t>[</a:t>
                      </a:r>
                      <a:r>
                        <a:rPr lang="hu-HU" altLang="hu-HU" sz="2800" dirty="0">
                          <a:solidFill>
                            <a:srgbClr val="006600"/>
                          </a:solidFill>
                          <a:latin typeface="Garamond" panose="02020404030301010803" pitchFamily="18" charset="0"/>
                        </a:rPr>
                        <a:t>i </a:t>
                      </a:r>
                      <a:r>
                        <a:rPr lang="hu-HU" altLang="hu-HU" sz="2800" dirty="0" err="1">
                          <a:solidFill>
                            <a:srgbClr val="006600"/>
                          </a:solidFill>
                          <a:latin typeface="Garamond" panose="02020404030301010803" pitchFamily="18" charset="0"/>
                        </a:rPr>
                        <a:t>mod</a:t>
                      </a:r>
                      <a:r>
                        <a:rPr lang="hu-HU" altLang="hu-HU" sz="2800" dirty="0">
                          <a:solidFill>
                            <a:srgbClr val="006600"/>
                          </a:solidFill>
                          <a:latin typeface="Garamond" panose="02020404030301010803" pitchFamily="18" charset="0"/>
                        </a:rPr>
                        <a:t> 2</a:t>
                      </a:r>
                      <a:r>
                        <a:rPr lang="hu-HU" altLang="hu-HU" sz="2800" dirty="0">
                          <a:solidFill>
                            <a:srgbClr val="002060"/>
                          </a:solidFill>
                          <a:latin typeface="Garamond" panose="02020404030301010803" pitchFamily="18" charset="0"/>
                        </a:rPr>
                        <a:t>]</a:t>
                      </a:r>
                      <a:r>
                        <a:rPr lang="da-DK" altLang="hu-HU" sz="2800" dirty="0">
                          <a:solidFill>
                            <a:srgbClr val="002060"/>
                          </a:solidFill>
                          <a:latin typeface="Garamond" panose="02020404030301010803" pitchFamily="18" charset="0"/>
                        </a:rPr>
                        <a:t>:=F</a:t>
                      </a:r>
                      <a:r>
                        <a:rPr lang="hu-HU" altLang="hu-HU" sz="2800" dirty="0">
                          <a:solidFill>
                            <a:srgbClr val="002060"/>
                          </a:solidFill>
                          <a:latin typeface="Garamond" panose="02020404030301010803" pitchFamily="18" charset="0"/>
                        </a:rPr>
                        <a:t>[</a:t>
                      </a:r>
                      <a:r>
                        <a:rPr lang="hu-HU" altLang="hu-HU" sz="2800" dirty="0">
                          <a:solidFill>
                            <a:srgbClr val="006600"/>
                          </a:solidFill>
                          <a:latin typeface="Garamond" panose="02020404030301010803" pitchFamily="18" charset="0"/>
                        </a:rPr>
                        <a:t>0</a:t>
                      </a:r>
                      <a:r>
                        <a:rPr lang="hu-HU" altLang="hu-HU" sz="2800" dirty="0">
                          <a:solidFill>
                            <a:srgbClr val="002060"/>
                          </a:solidFill>
                          <a:latin typeface="Garamond" panose="02020404030301010803" pitchFamily="18" charset="0"/>
                        </a:rPr>
                        <a:t>]+</a:t>
                      </a:r>
                      <a:r>
                        <a:rPr lang="da-DK" altLang="hu-HU" sz="2800" dirty="0">
                          <a:solidFill>
                            <a:srgbClr val="002060"/>
                          </a:solidFill>
                          <a:latin typeface="Garamond" panose="02020404030301010803" pitchFamily="18" charset="0"/>
                        </a:rPr>
                        <a:t>F</a:t>
                      </a:r>
                      <a:r>
                        <a:rPr lang="hu-HU" altLang="hu-HU" sz="2800" dirty="0">
                          <a:solidFill>
                            <a:srgbClr val="002060"/>
                          </a:solidFill>
                          <a:latin typeface="Garamond" panose="02020404030301010803" pitchFamily="18" charset="0"/>
                        </a:rPr>
                        <a:t>[</a:t>
                      </a:r>
                      <a:r>
                        <a:rPr lang="hu-HU" altLang="hu-HU" sz="2800" dirty="0">
                          <a:solidFill>
                            <a:srgbClr val="006600"/>
                          </a:solidFill>
                          <a:latin typeface="Garamond" panose="02020404030301010803" pitchFamily="18" charset="0"/>
                        </a:rPr>
                        <a:t>1</a:t>
                      </a:r>
                      <a:r>
                        <a:rPr lang="hu-HU" altLang="hu-HU" sz="2800" dirty="0">
                          <a:solidFill>
                            <a:srgbClr val="002060"/>
                          </a:solidFill>
                          <a:latin typeface="Garamond" panose="02020404030301010803" pitchFamily="18" charset="0"/>
                        </a:rPr>
                        <a:t>]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2753"/>
                  </a:ext>
                </a:extLst>
              </a:tr>
              <a:tr h="503368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Fib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:=F[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Garamond" pitchFamily="18" charset="0"/>
                        </a:rPr>
                        <a:t>n 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Garamond" pitchFamily="18" charset="0"/>
                        </a:rPr>
                        <a:t>mod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Garamond" pitchFamily="18" charset="0"/>
                        </a:rPr>
                        <a:t> 2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151287"/>
                  </a:ext>
                </a:extLst>
              </a:tr>
            </a:tbl>
          </a:graphicData>
        </a:graphic>
      </p:graphicFrame>
      <p:sp>
        <p:nvSpPr>
          <p:cNvPr id="12" name="Oval 63"/>
          <p:cNvSpPr>
            <a:spLocks noChangeArrowheads="1"/>
          </p:cNvSpPr>
          <p:nvPr/>
        </p:nvSpPr>
        <p:spPr bwMode="auto">
          <a:xfrm>
            <a:off x="971599" y="2636912"/>
            <a:ext cx="4464497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dirty="0" err="1"/>
              <a:t>Fib</a:t>
            </a:r>
            <a:r>
              <a:rPr lang="hu-HU" dirty="0"/>
              <a:t>(n)</a:t>
            </a:r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6C72994E-35B5-42B1-A37C-7E61DF751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1492711"/>
            <a:ext cx="3528392" cy="7121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35</a:t>
            </a:fld>
            <a:r>
              <a:rPr lang="hu-HU" dirty="0"/>
              <a:t>/49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6490C3B8-52DE-40B1-843E-1B7BE182E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6096" y="3081039"/>
            <a:ext cx="2301338" cy="99603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36000" rIns="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2000" b="1" dirty="0"/>
              <a:t>Változó</a:t>
            </a:r>
            <a:r>
              <a:rPr lang="hu-HU" sz="2000" dirty="0"/>
              <a:t> </a:t>
            </a:r>
            <a:br>
              <a:rPr lang="hu-HU" sz="2000" dirty="0"/>
            </a:br>
            <a:r>
              <a:rPr lang="hu-HU" sz="2000" dirty="0"/>
              <a:t>   i:</a:t>
            </a:r>
            <a:r>
              <a:rPr lang="hu-HU" sz="2000" b="1" dirty="0"/>
              <a:t>Egész</a:t>
            </a:r>
            <a:br>
              <a:rPr lang="hu-HU" sz="2000" b="1" dirty="0"/>
            </a:br>
            <a:r>
              <a:rPr lang="hu-HU" sz="2000" dirty="0"/>
              <a:t>   F:Tömb[</a:t>
            </a:r>
            <a:r>
              <a:rPr lang="hu-HU" sz="2000" dirty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0..1</a:t>
            </a:r>
            <a:r>
              <a:rPr lang="hu-HU" sz="2000" dirty="0"/>
              <a:t>:Egész]</a:t>
            </a:r>
          </a:p>
        </p:txBody>
      </p:sp>
    </p:spTree>
    <p:extLst>
      <p:ext uri="{BB962C8B-B14F-4D97-AF65-F5344CB8AC3E}">
        <p14:creationId xmlns:p14="http://schemas.microsoft.com/office/powerpoint/2010/main" val="1501707119"/>
      </p:ext>
    </p:extLst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 txBox="1">
            <a:spLocks noGrp="1" noChangeArrowheads="1"/>
          </p:cNvSpPr>
          <p:nvPr/>
        </p:nvSpPr>
        <p:spPr bwMode="auto">
          <a:xfrm>
            <a:off x="22225" y="6445250"/>
            <a:ext cx="2266950" cy="412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fld id="{1E70F886-6A5F-407F-938F-793EB93557DF}" type="datetime1">
              <a:rPr lang="hu-HU" sz="1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2018. 11. 21.</a:t>
            </a:fld>
            <a:endParaRPr lang="en-US" sz="12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z="4000" dirty="0"/>
              <a:t>Rekurzió </a:t>
            </a:r>
            <a:r>
              <a:rPr lang="hu-HU" altLang="hu-HU" sz="4000" dirty="0">
                <a:solidFill>
                  <a:srgbClr val="FF3300"/>
                </a:solidFill>
              </a:rPr>
              <a:t>memorizálással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ts val="32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hu-HU" alt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Többszörös hívás elkerülése:</a:t>
            </a:r>
            <a:br>
              <a:rPr lang="hu-HU" alt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hu-HU" altLang="hu-HU" sz="2800" dirty="0"/>
              <a:t>mit már kiszámoltunk egyszer, azt ne számoljuk újra! Tároljuk a már kiszámolt értékeket, és ha újra szükségünk van rájuk, használjuk fel őket!</a:t>
            </a:r>
          </a:p>
          <a:p>
            <a:pPr marL="0" indent="0">
              <a:lnSpc>
                <a:spcPts val="3200"/>
              </a:lnSpc>
              <a:spcBef>
                <a:spcPts val="18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Példa</a:t>
            </a:r>
            <a:r>
              <a:rPr lang="hu-HU" altLang="hu-HU" sz="2800" b="1" dirty="0"/>
              <a:t>: Fibonacci-számok esetén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hu-HU" altLang="hu-HU" sz="2800" dirty="0"/>
              <a:t>A megoldásban </a:t>
            </a:r>
            <a:r>
              <a:rPr lang="hu-HU" alt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F[i]</a:t>
            </a:r>
            <a:r>
              <a:rPr lang="hu-HU" alt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0</a:t>
            </a:r>
            <a:r>
              <a:rPr lang="hu-HU" altLang="hu-HU" sz="2800" dirty="0">
                <a:sym typeface="Symbol" panose="05050102010706020507" pitchFamily="18" charset="2"/>
              </a:rPr>
              <a:t> jelentse, ha már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kiszámoltuk</a:t>
            </a:r>
            <a:r>
              <a:rPr lang="hu-HU" altLang="hu-HU" sz="2800" dirty="0">
                <a:sym typeface="Symbol" panose="05050102010706020507" pitchFamily="18" charset="2"/>
              </a:rPr>
              <a:t> az i-</a:t>
            </a:r>
            <a:r>
              <a:rPr lang="hu-HU" altLang="hu-HU" sz="2800" dirty="0" err="1">
                <a:sym typeface="Symbol" panose="05050102010706020507" pitchFamily="18" charset="2"/>
              </a:rPr>
              <a:t>edik</a:t>
            </a:r>
            <a:r>
              <a:rPr lang="hu-HU" altLang="hu-HU" sz="2800" dirty="0">
                <a:sym typeface="Symbol" panose="05050102010706020507" pitchFamily="18" charset="2"/>
              </a:rPr>
              <a:t> Fibonacci-számot.</a:t>
            </a:r>
            <a:endParaRPr lang="hu-HU" altLang="hu-HU" sz="4800" dirty="0">
              <a:sym typeface="Symbol" panose="05050102010706020507" pitchFamily="18" charset="2"/>
            </a:endParaRP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AD87E1F-A9FB-4470-9715-EB1B4D4BD4D9}" type="datetime8">
              <a:rPr lang="hu-HU" smtClean="0"/>
              <a:t>2018. 11. 21. 14:54</a:t>
            </a:fld>
            <a:endParaRPr lang="en-US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10. előadás</a:t>
            </a:r>
            <a:endParaRPr lang="en-US" dirty="0"/>
          </a:p>
        </p:txBody>
      </p:sp>
      <p:graphicFrame>
        <p:nvGraphicFramePr>
          <p:cNvPr id="11" name="Táblázat 10">
            <a:extLst>
              <a:ext uri="{FF2B5EF4-FFF2-40B4-BE49-F238E27FC236}">
                <a16:creationId xmlns:a16="http://schemas.microsoft.com/office/drawing/2014/main" id="{9B5D3A8B-1FF7-4AEE-A03E-C5A53D7B3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153848"/>
              </p:ext>
            </p:extLst>
          </p:nvPr>
        </p:nvGraphicFramePr>
        <p:xfrm>
          <a:off x="2699792" y="4540696"/>
          <a:ext cx="3816424" cy="1840632"/>
        </p:xfrm>
        <a:graphic>
          <a:graphicData uri="http://schemas.openxmlformats.org/drawingml/2006/table">
            <a:tbl>
              <a:tblPr/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8728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412970"/>
                  </a:ext>
                </a:extLst>
              </a:tr>
              <a:tr h="560472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i=0..N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0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da-DK" altLang="hu-HU" sz="28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F</a:t>
                      </a:r>
                      <a:r>
                        <a:rPr lang="hu-HU" altLang="hu-HU" sz="28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[i]</a:t>
                      </a:r>
                      <a:r>
                        <a:rPr lang="da-DK" altLang="hu-HU" sz="28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:=</a:t>
                      </a:r>
                      <a:r>
                        <a:rPr lang="hu-HU" altLang="hu-HU" sz="28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sym typeface="Symbol" panose="05050102010706020507" pitchFamily="18" charset="2"/>
                        </a:rPr>
                        <a:t>-</a:t>
                      </a:r>
                      <a:r>
                        <a:rPr lang="hu-HU" altLang="hu-HU" sz="28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1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42753"/>
                  </a:ext>
                </a:extLst>
              </a:tr>
              <a:tr h="51600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F[N]:=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Fib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(N)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7151287"/>
                  </a:ext>
                </a:extLst>
              </a:tr>
            </a:tbl>
          </a:graphicData>
        </a:graphic>
      </p:graphicFrame>
      <p:sp>
        <p:nvSpPr>
          <p:cNvPr id="12" name="Szövegdoboz 11">
            <a:extLst>
              <a:ext uri="{FF2B5EF4-FFF2-40B4-BE49-F238E27FC236}">
                <a16:creationId xmlns:a16="http://schemas.microsoft.com/office/drawing/2014/main" id="{58374F95-4E78-4AA4-857A-279F9E4E7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4288250"/>
            <a:ext cx="1656185" cy="99603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36000" rIns="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2000" b="1" dirty="0"/>
              <a:t>Változó</a:t>
            </a:r>
            <a:r>
              <a:rPr lang="hu-HU" sz="2000" dirty="0"/>
              <a:t> </a:t>
            </a:r>
            <a:br>
              <a:rPr lang="hu-HU" sz="2000" dirty="0"/>
            </a:br>
            <a:r>
              <a:rPr lang="hu-HU" sz="2000" dirty="0"/>
              <a:t>   i:</a:t>
            </a:r>
            <a:r>
              <a:rPr lang="hu-HU" sz="2000" b="1" dirty="0"/>
              <a:t>Egész</a:t>
            </a:r>
            <a:br>
              <a:rPr lang="hu-HU" sz="2000" b="1" dirty="0"/>
            </a:br>
            <a:r>
              <a:rPr lang="hu-HU" sz="2000" b="1" dirty="0"/>
              <a:t>   </a:t>
            </a:r>
            <a:r>
              <a:rPr lang="hu-HU" sz="2000" dirty="0"/>
              <a:t>F:</a:t>
            </a:r>
            <a:r>
              <a:rPr lang="hu-HU" sz="2000" b="1" dirty="0">
                <a:solidFill>
                  <a:srgbClr val="FF0000"/>
                </a:solidFill>
              </a:rPr>
              <a:t>Tömb</a:t>
            </a:r>
            <a:r>
              <a:rPr lang="hu-HU" sz="2000" dirty="0"/>
              <a:t>[…]</a:t>
            </a:r>
            <a:endParaRPr lang="hu-HU" sz="2000" b="1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36</a:t>
            </a:fld>
            <a:r>
              <a:rPr lang="hu-HU" dirty="0"/>
              <a:t>/49</a:t>
            </a:r>
          </a:p>
        </p:txBody>
      </p:sp>
    </p:spTree>
    <p:extLst>
      <p:ext uri="{BB962C8B-B14F-4D97-AF65-F5344CB8AC3E}">
        <p14:creationId xmlns:p14="http://schemas.microsoft.com/office/powerpoint/2010/main" val="21385101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 txBox="1">
            <a:spLocks noGrp="1" noChangeArrowheads="1"/>
          </p:cNvSpPr>
          <p:nvPr/>
        </p:nvSpPr>
        <p:spPr bwMode="auto">
          <a:xfrm>
            <a:off x="22225" y="6445250"/>
            <a:ext cx="2266950" cy="412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fld id="{1E70F886-6A5F-407F-938F-793EB93557DF}" type="datetime1">
              <a:rPr lang="hu-HU" sz="1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2018. 11. 21.</a:t>
            </a:fld>
            <a:endParaRPr lang="en-US" sz="12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z="4000" dirty="0"/>
              <a:t>Rekurzió memorizálással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100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hu-HU" alt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Algoritmus (</a:t>
            </a:r>
            <a:r>
              <a:rPr lang="hu-HU" altLang="hu-H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folytatás</a:t>
            </a:r>
            <a:r>
              <a:rPr lang="hu-HU" alt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):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7906A578-50E8-4D3F-BC1A-1EC9B635AC86}" type="datetime8">
              <a:rPr lang="hu-HU" smtClean="0"/>
              <a:t>2018. 11. 21. 14:54</a:t>
            </a:fld>
            <a:endParaRPr lang="en-US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10. előadás</a:t>
            </a:r>
            <a:endParaRPr lang="en-US" dirty="0"/>
          </a:p>
        </p:txBody>
      </p:sp>
      <p:graphicFrame>
        <p:nvGraphicFramePr>
          <p:cNvPr id="9" name="Táblázat 8">
            <a:extLst>
              <a:ext uri="{FF2B5EF4-FFF2-40B4-BE49-F238E27FC236}">
                <a16:creationId xmlns:a16="http://schemas.microsoft.com/office/drawing/2014/main" id="{D27FFE5C-1A6F-4350-87CF-DDBA1E369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239705"/>
              </p:ext>
            </p:extLst>
          </p:nvPr>
        </p:nvGraphicFramePr>
        <p:xfrm>
          <a:off x="1486289" y="2922438"/>
          <a:ext cx="5544616" cy="2785512"/>
        </p:xfrm>
        <a:graphic>
          <a:graphicData uri="http://schemas.openxmlformats.org/drawingml/2006/table">
            <a:tbl>
              <a:tblPr/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115034540"/>
                    </a:ext>
                  </a:extLst>
                </a:gridCol>
                <a:gridCol w="1525066">
                  <a:extLst>
                    <a:ext uri="{9D8B030D-6E8A-4147-A177-3AD203B41FA5}">
                      <a16:colId xmlns:a16="http://schemas.microsoft.com/office/drawing/2014/main" val="285726081"/>
                    </a:ext>
                  </a:extLst>
                </a:gridCol>
                <a:gridCol w="1211238">
                  <a:extLst>
                    <a:ext uri="{9D8B030D-6E8A-4147-A177-3AD203B41FA5}">
                      <a16:colId xmlns:a16="http://schemas.microsoft.com/office/drawing/2014/main" val="3636199755"/>
                    </a:ext>
                  </a:extLst>
                </a:gridCol>
              </a:tblGrid>
              <a:tr h="218728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412970"/>
                  </a:ext>
                </a:extLst>
              </a:tr>
              <a:tr h="560472">
                <a:tc gridSpan="4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F[n]&lt;0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n&lt;2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 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sym typeface="Symbol" panose="05050102010706020507" pitchFamily="18" charset="2"/>
                        </a:rPr>
                        <a:t>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4275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F[n]:=n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F[n]:=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Fib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(n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1)+</a:t>
                      </a:r>
                      <a:b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</a:b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          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Fib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(n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2)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049995"/>
                  </a:ext>
                </a:extLst>
              </a:tr>
              <a:tr h="516000">
                <a:tc gridSpan="4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Fib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:=F(n)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7151287"/>
                  </a:ext>
                </a:extLst>
              </a:tr>
            </a:tbl>
          </a:graphicData>
        </a:graphic>
      </p:graphicFrame>
      <p:sp>
        <p:nvSpPr>
          <p:cNvPr id="10" name="Oval 63">
            <a:extLst>
              <a:ext uri="{FF2B5EF4-FFF2-40B4-BE49-F238E27FC236}">
                <a16:creationId xmlns:a16="http://schemas.microsoft.com/office/drawing/2014/main" id="{DEA5E613-4BEE-490F-BA2B-24127881A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945" y="2348880"/>
            <a:ext cx="5184577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dirty="0" err="1"/>
              <a:t>Fib</a:t>
            </a:r>
            <a:r>
              <a:rPr lang="hu-HU" dirty="0"/>
              <a:t>(n)</a:t>
            </a:r>
          </a:p>
        </p:txBody>
      </p:sp>
      <p:sp>
        <p:nvSpPr>
          <p:cNvPr id="12" name="Line 27">
            <a:extLst>
              <a:ext uri="{FF2B5EF4-FFF2-40B4-BE49-F238E27FC236}">
                <a16:creationId xmlns:a16="http://schemas.microsoft.com/office/drawing/2014/main" id="{F92A9DAE-6DD6-4F1B-927F-15E3826B1F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9154" y="3152816"/>
            <a:ext cx="215900" cy="576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3" name="Line 28">
            <a:extLst>
              <a:ext uri="{FF2B5EF4-FFF2-40B4-BE49-F238E27FC236}">
                <a16:creationId xmlns:a16="http://schemas.microsoft.com/office/drawing/2014/main" id="{6A611D80-DE34-4E2D-B74C-124A17211A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03355" y="3152816"/>
            <a:ext cx="215900" cy="576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4" name="Text Box 29">
            <a:extLst>
              <a:ext uri="{FF2B5EF4-FFF2-40B4-BE49-F238E27FC236}">
                <a16:creationId xmlns:a16="http://schemas.microsoft.com/office/drawing/2014/main" id="{FDB03ACD-92E1-44B2-9773-B2E700DA29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8161" y="3457868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15" name="Text Box 30">
            <a:extLst>
              <a:ext uri="{FF2B5EF4-FFF2-40B4-BE49-F238E27FC236}">
                <a16:creationId xmlns:a16="http://schemas.microsoft.com/office/drawing/2014/main" id="{F5FC9083-444F-4A1F-9317-B5CD08938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3355" y="3449011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16" name="Line 27">
            <a:extLst>
              <a:ext uri="{FF2B5EF4-FFF2-40B4-BE49-F238E27FC236}">
                <a16:creationId xmlns:a16="http://schemas.microsoft.com/office/drawing/2014/main" id="{4D6D7FA4-AF02-4681-8849-38C60DFD28D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9338" y="3723686"/>
            <a:ext cx="215900" cy="540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7" name="Text Box 29">
            <a:extLst>
              <a:ext uri="{FF2B5EF4-FFF2-40B4-BE49-F238E27FC236}">
                <a16:creationId xmlns:a16="http://schemas.microsoft.com/office/drawing/2014/main" id="{EBD6ED6E-0C9D-4F38-9159-9F267488B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6313" y="3980610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18" name="Line 28">
            <a:extLst>
              <a:ext uri="{FF2B5EF4-FFF2-40B4-BE49-F238E27FC236}">
                <a16:creationId xmlns:a16="http://schemas.microsoft.com/office/drawing/2014/main" id="{39A4221D-B6E9-479C-83A9-A567411321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02777" y="3720327"/>
            <a:ext cx="215900" cy="540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9" name="Text Box 30">
            <a:extLst>
              <a:ext uri="{FF2B5EF4-FFF2-40B4-BE49-F238E27FC236}">
                <a16:creationId xmlns:a16="http://schemas.microsoft.com/office/drawing/2014/main" id="{9F73190C-67B9-4D54-ACCE-915623E18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0745" y="3980426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37</a:t>
            </a:fld>
            <a:r>
              <a:rPr lang="hu-HU" dirty="0"/>
              <a:t>/49</a:t>
            </a:r>
          </a:p>
        </p:txBody>
      </p:sp>
    </p:spTree>
    <p:extLst>
      <p:ext uri="{BB962C8B-B14F-4D97-AF65-F5344CB8AC3E}">
        <p14:creationId xmlns:p14="http://schemas.microsoft.com/office/powerpoint/2010/main" val="3559947000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 txBox="1">
            <a:spLocks noGrp="1" noChangeArrowheads="1"/>
          </p:cNvSpPr>
          <p:nvPr/>
        </p:nvSpPr>
        <p:spPr bwMode="auto">
          <a:xfrm>
            <a:off x="22225" y="6445250"/>
            <a:ext cx="2266950" cy="412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fld id="{458F7CCF-0A31-4551-813E-12983282900C}" type="datetime1">
              <a:rPr lang="hu-HU" sz="1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2018. 11. 21.</a:t>
            </a:fld>
            <a:endParaRPr lang="en-US" sz="12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z="4000" dirty="0">
                <a:solidFill>
                  <a:srgbClr val="FF3300"/>
                </a:solidFill>
              </a:rPr>
              <a:t>Közvetett</a:t>
            </a:r>
            <a:r>
              <a:rPr lang="hu-HU" altLang="hu-HU" sz="4000" dirty="0"/>
              <a:t> rekurzió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hu-HU" b="1" dirty="0"/>
              <a:t>Feladat: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hu-HU" sz="2800" dirty="0"/>
              <a:t>Döntsük el egy számról, hogy páros-e, ha nincs maradék-számítás műveletünk!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hu-HU" b="1" dirty="0"/>
              <a:t>Megoldás: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hu-HU" b="1" dirty="0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5D34871-4E98-4967-9B46-A0FB6F70C979}" type="datetime8">
              <a:rPr lang="hu-HU" smtClean="0"/>
              <a:t>2018. 11. 21. 14:54</a:t>
            </a:fld>
            <a:endParaRPr lang="en-US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10. előadás</a:t>
            </a:r>
            <a:endParaRPr lang="en-US" dirty="0"/>
          </a:p>
        </p:txBody>
      </p:sp>
      <p:sp>
        <p:nvSpPr>
          <p:cNvPr id="10" name="Oval 63">
            <a:extLst>
              <a:ext uri="{FF2B5EF4-FFF2-40B4-BE49-F238E27FC236}">
                <a16:creationId xmlns:a16="http://schemas.microsoft.com/office/drawing/2014/main" id="{71E93AD4-EC81-4612-B0A6-603A10E88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7852" y="3068960"/>
            <a:ext cx="5184577" cy="432246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dirty="0"/>
              <a:t>Páros(n)</a:t>
            </a:r>
          </a:p>
        </p:txBody>
      </p:sp>
      <p:graphicFrame>
        <p:nvGraphicFramePr>
          <p:cNvPr id="4" name="Táblázat 3">
            <a:extLst>
              <a:ext uri="{FF2B5EF4-FFF2-40B4-BE49-F238E27FC236}">
                <a16:creationId xmlns:a16="http://schemas.microsoft.com/office/drawing/2014/main" id="{E3D7D936-50D8-4DAB-9554-382C5ED15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960791"/>
              </p:ext>
            </p:extLst>
          </p:nvPr>
        </p:nvGraphicFramePr>
        <p:xfrm>
          <a:off x="1702312" y="3689133"/>
          <a:ext cx="6398080" cy="914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36033">
                  <a:extLst>
                    <a:ext uri="{9D8B030D-6E8A-4147-A177-3AD203B41FA5}">
                      <a16:colId xmlns:a16="http://schemas.microsoft.com/office/drawing/2014/main" val="966001911"/>
                    </a:ext>
                  </a:extLst>
                </a:gridCol>
                <a:gridCol w="1896817">
                  <a:extLst>
                    <a:ext uri="{9D8B030D-6E8A-4147-A177-3AD203B41FA5}">
                      <a16:colId xmlns:a16="http://schemas.microsoft.com/office/drawing/2014/main" val="4010421053"/>
                    </a:ext>
                  </a:extLst>
                </a:gridCol>
                <a:gridCol w="2865230">
                  <a:extLst>
                    <a:ext uri="{9D8B030D-6E8A-4147-A177-3AD203B41FA5}">
                      <a16:colId xmlns:a16="http://schemas.microsoft.com/office/drawing/2014/main" val="256942401"/>
                    </a:ext>
                  </a:extLst>
                </a:gridCol>
              </a:tblGrid>
              <a:tr h="445558">
                <a:tc>
                  <a:txBody>
                    <a:bodyPr/>
                    <a:lstStyle/>
                    <a:p>
                      <a:pPr algn="ctr"/>
                      <a:r>
                        <a:rPr lang="hu-HU" sz="2400" b="0" dirty="0">
                          <a:solidFill>
                            <a:schemeClr val="tx1"/>
                          </a:solidFill>
                        </a:rPr>
                        <a:t>n=0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b="0" dirty="0">
                          <a:solidFill>
                            <a:schemeClr val="tx1"/>
                          </a:solidFill>
                        </a:rPr>
                        <a:t>n=1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5681580"/>
                  </a:ext>
                </a:extLst>
              </a:tr>
              <a:tr h="445558">
                <a:tc>
                  <a:txBody>
                    <a:bodyPr/>
                    <a:lstStyle/>
                    <a:p>
                      <a:r>
                        <a:rPr lang="hu-HU" sz="2400" dirty="0">
                          <a:solidFill>
                            <a:schemeClr val="tx1"/>
                          </a:solidFill>
                        </a:rPr>
                        <a:t>Páros:=Igaz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 sz="2400" dirty="0">
                          <a:solidFill>
                            <a:schemeClr val="tx1"/>
                          </a:solidFill>
                        </a:rPr>
                        <a:t>Páros:=Hamis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 sz="2400" dirty="0">
                          <a:solidFill>
                            <a:schemeClr val="tx1"/>
                          </a:solidFill>
                        </a:rPr>
                        <a:t>Páros:=Páratlan(n</a:t>
                      </a: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r>
                        <a:rPr lang="hu-HU" sz="2400" dirty="0">
                          <a:solidFill>
                            <a:schemeClr val="tx1"/>
                          </a:solidFill>
                        </a:rPr>
                        <a:t>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6763024"/>
                  </a:ext>
                </a:extLst>
              </a:tr>
            </a:tbl>
          </a:graphicData>
        </a:graphic>
      </p:graphicFrame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EF75A61E-DFFE-4447-9796-179057777012}"/>
              </a:ext>
            </a:extLst>
          </p:cNvPr>
          <p:cNvCxnSpPr>
            <a:cxnSpLocks/>
            <a:stCxn id="10" idx="4"/>
            <a:endCxn id="4" idx="0"/>
          </p:cNvCxnSpPr>
          <p:nvPr/>
        </p:nvCxnSpPr>
        <p:spPr>
          <a:xfrm>
            <a:off x="4900141" y="3501206"/>
            <a:ext cx="1211" cy="1879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Line 27">
            <a:extLst>
              <a:ext uri="{FF2B5EF4-FFF2-40B4-BE49-F238E27FC236}">
                <a16:creationId xmlns:a16="http://schemas.microsoft.com/office/drawing/2014/main" id="{C65E095E-C1D0-44CF-896B-20EB164AADF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7360" y="3700007"/>
            <a:ext cx="209187" cy="438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3" name="Line 28">
            <a:extLst>
              <a:ext uri="{FF2B5EF4-FFF2-40B4-BE49-F238E27FC236}">
                <a16:creationId xmlns:a16="http://schemas.microsoft.com/office/drawing/2014/main" id="{A1F559DF-5061-4D34-8821-4B3C29687E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67918" y="3699328"/>
            <a:ext cx="215900" cy="43275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6" name="Line 27">
            <a:extLst>
              <a:ext uri="{FF2B5EF4-FFF2-40B4-BE49-F238E27FC236}">
                <a16:creationId xmlns:a16="http://schemas.microsoft.com/office/drawing/2014/main" id="{C26FB05F-FD11-4324-9B69-E0499BE38FD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5856" y="3711319"/>
            <a:ext cx="209187" cy="438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31" name="Oval 63">
            <a:extLst>
              <a:ext uri="{FF2B5EF4-FFF2-40B4-BE49-F238E27FC236}">
                <a16:creationId xmlns:a16="http://schemas.microsoft.com/office/drawing/2014/main" id="{5836BB23-0878-44DC-806B-9E3200C8D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7220" y="4725144"/>
            <a:ext cx="5184577" cy="4320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dirty="0"/>
              <a:t>Páratlan(n)</a:t>
            </a:r>
          </a:p>
        </p:txBody>
      </p:sp>
      <p:graphicFrame>
        <p:nvGraphicFramePr>
          <p:cNvPr id="32" name="Táblázat 31">
            <a:extLst>
              <a:ext uri="{FF2B5EF4-FFF2-40B4-BE49-F238E27FC236}">
                <a16:creationId xmlns:a16="http://schemas.microsoft.com/office/drawing/2014/main" id="{F956E47E-F09D-46C0-9CCE-0B626942A4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70928"/>
              </p:ext>
            </p:extLst>
          </p:nvPr>
        </p:nvGraphicFramePr>
        <p:xfrm>
          <a:off x="1691680" y="5312503"/>
          <a:ext cx="6398080" cy="11675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36033">
                  <a:extLst>
                    <a:ext uri="{9D8B030D-6E8A-4147-A177-3AD203B41FA5}">
                      <a16:colId xmlns:a16="http://schemas.microsoft.com/office/drawing/2014/main" val="966001911"/>
                    </a:ext>
                  </a:extLst>
                </a:gridCol>
                <a:gridCol w="1896817">
                  <a:extLst>
                    <a:ext uri="{9D8B030D-6E8A-4147-A177-3AD203B41FA5}">
                      <a16:colId xmlns:a16="http://schemas.microsoft.com/office/drawing/2014/main" val="4010421053"/>
                    </a:ext>
                  </a:extLst>
                </a:gridCol>
                <a:gridCol w="2865230">
                  <a:extLst>
                    <a:ext uri="{9D8B030D-6E8A-4147-A177-3AD203B41FA5}">
                      <a16:colId xmlns:a16="http://schemas.microsoft.com/office/drawing/2014/main" val="256942401"/>
                    </a:ext>
                  </a:extLst>
                </a:gridCol>
              </a:tblGrid>
              <a:tr h="445558">
                <a:tc>
                  <a:txBody>
                    <a:bodyPr/>
                    <a:lstStyle/>
                    <a:p>
                      <a:pPr algn="ctr"/>
                      <a:r>
                        <a:rPr lang="hu-HU" sz="2400" b="0" dirty="0">
                          <a:solidFill>
                            <a:schemeClr val="tx1"/>
                          </a:solidFill>
                        </a:rPr>
                        <a:t>n=0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b="0" dirty="0">
                          <a:solidFill>
                            <a:schemeClr val="tx1"/>
                          </a:solidFill>
                        </a:rPr>
                        <a:t>n=1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5681580"/>
                  </a:ext>
                </a:extLst>
              </a:tr>
              <a:tr h="445558">
                <a:tc>
                  <a:txBody>
                    <a:bodyPr/>
                    <a:lstStyle/>
                    <a:p>
                      <a:pPr>
                        <a:lnSpc>
                          <a:spcPts val="2400"/>
                        </a:lnSpc>
                      </a:pPr>
                      <a:r>
                        <a:rPr lang="hu-HU" sz="2400" dirty="0">
                          <a:solidFill>
                            <a:schemeClr val="tx1"/>
                          </a:solidFill>
                        </a:rPr>
                        <a:t>Páratlan:=</a:t>
                      </a:r>
                      <a:br>
                        <a:rPr lang="hu-HU" sz="2400" dirty="0">
                          <a:solidFill>
                            <a:schemeClr val="tx1"/>
                          </a:solidFill>
                        </a:rPr>
                      </a:br>
                      <a:r>
                        <a:rPr lang="hu-HU" sz="2400" dirty="0">
                          <a:solidFill>
                            <a:schemeClr val="tx1"/>
                          </a:solidFill>
                        </a:rPr>
                        <a:t>        Hamis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400"/>
                        </a:lnSpc>
                      </a:pPr>
                      <a:r>
                        <a:rPr lang="hu-HU" sz="2400" dirty="0">
                          <a:solidFill>
                            <a:schemeClr val="tx1"/>
                          </a:solidFill>
                        </a:rPr>
                        <a:t>Páratlan:=</a:t>
                      </a:r>
                      <a:br>
                        <a:rPr lang="hu-HU" sz="2400" dirty="0">
                          <a:solidFill>
                            <a:schemeClr val="tx1"/>
                          </a:solidFill>
                        </a:rPr>
                      </a:br>
                      <a:r>
                        <a:rPr lang="hu-HU" sz="2400" dirty="0">
                          <a:solidFill>
                            <a:schemeClr val="tx1"/>
                          </a:solidFill>
                        </a:rPr>
                        <a:t>            Igaz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400"/>
                        </a:lnSpc>
                      </a:pPr>
                      <a:r>
                        <a:rPr lang="hu-HU" sz="2400" dirty="0">
                          <a:solidFill>
                            <a:schemeClr val="tx1"/>
                          </a:solidFill>
                        </a:rPr>
                        <a:t>Páratlan:=Páros(n</a:t>
                      </a: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r>
                        <a:rPr lang="hu-HU" sz="2400" dirty="0">
                          <a:solidFill>
                            <a:schemeClr val="tx1"/>
                          </a:solidFill>
                        </a:rPr>
                        <a:t>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6763024"/>
                  </a:ext>
                </a:extLst>
              </a:tr>
            </a:tbl>
          </a:graphicData>
        </a:graphic>
      </p:graphicFrame>
      <p:cxnSp>
        <p:nvCxnSpPr>
          <p:cNvPr id="33" name="Egyenes összekötő 32">
            <a:extLst>
              <a:ext uri="{FF2B5EF4-FFF2-40B4-BE49-F238E27FC236}">
                <a16:creationId xmlns:a16="http://schemas.microsoft.com/office/drawing/2014/main" id="{85059DBB-83E4-4D54-8B52-185276E1185B}"/>
              </a:ext>
            </a:extLst>
          </p:cNvPr>
          <p:cNvCxnSpPr>
            <a:cxnSpLocks/>
            <a:stCxn id="31" idx="4"/>
            <a:endCxn id="32" idx="0"/>
          </p:cNvCxnSpPr>
          <p:nvPr/>
        </p:nvCxnSpPr>
        <p:spPr>
          <a:xfrm>
            <a:off x="4889509" y="5157144"/>
            <a:ext cx="1211" cy="1553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ine 27">
            <a:extLst>
              <a:ext uri="{FF2B5EF4-FFF2-40B4-BE49-F238E27FC236}">
                <a16:creationId xmlns:a16="http://schemas.microsoft.com/office/drawing/2014/main" id="{8B09364B-E069-4F85-88E5-8C38F97D47D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6728" y="5323153"/>
            <a:ext cx="209187" cy="438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35" name="Line 28">
            <a:extLst>
              <a:ext uri="{FF2B5EF4-FFF2-40B4-BE49-F238E27FC236}">
                <a16:creationId xmlns:a16="http://schemas.microsoft.com/office/drawing/2014/main" id="{DACFAE0D-2601-4090-8EF3-9C8C10FB7A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57286" y="5322474"/>
            <a:ext cx="215900" cy="43275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36" name="Line 27">
            <a:extLst>
              <a:ext uri="{FF2B5EF4-FFF2-40B4-BE49-F238E27FC236}">
                <a16:creationId xmlns:a16="http://schemas.microsoft.com/office/drawing/2014/main" id="{6077F7E7-E220-4C81-B332-B7E92759107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5224" y="5334465"/>
            <a:ext cx="209187" cy="438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38</a:t>
            </a:fld>
            <a:r>
              <a:rPr lang="hu-HU" dirty="0"/>
              <a:t>/49</a:t>
            </a:r>
          </a:p>
        </p:txBody>
      </p:sp>
    </p:spTree>
    <p:extLst>
      <p:ext uri="{BB962C8B-B14F-4D97-AF65-F5344CB8AC3E}">
        <p14:creationId xmlns:p14="http://schemas.microsoft.com/office/powerpoint/2010/main" val="1223878634"/>
      </p:ext>
    </p:extLst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 txBox="1">
            <a:spLocks noGrp="1" noChangeArrowheads="1"/>
          </p:cNvSpPr>
          <p:nvPr/>
        </p:nvSpPr>
        <p:spPr bwMode="auto">
          <a:xfrm>
            <a:off x="22225" y="6445250"/>
            <a:ext cx="2266950" cy="412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fld id="{458F7CCF-0A31-4551-813E-12983282900C}" type="datetime1">
              <a:rPr lang="hu-HU" sz="1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2018. 11. 21.</a:t>
            </a:fld>
            <a:endParaRPr lang="en-US" sz="12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z="4000" dirty="0">
                <a:solidFill>
                  <a:srgbClr val="FF3300"/>
                </a:solidFill>
              </a:rPr>
              <a:t>Közvetlen</a:t>
            </a:r>
            <a:r>
              <a:rPr lang="hu-HU" altLang="hu-HU" sz="4000" dirty="0"/>
              <a:t> rekurzió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hu-HU" b="1" dirty="0"/>
              <a:t>Feladat: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hu-HU" sz="2800" dirty="0"/>
              <a:t>Döntsük el egy számról, hogy páros-e, ha nincs maradék-számítás műveletünk!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hu-HU" sz="2800" dirty="0"/>
              <a:t>A két – közvetetten – rekurzív eljárás most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összevonható</a:t>
            </a:r>
            <a:r>
              <a:rPr lang="hu-HU" sz="2800" dirty="0"/>
              <a:t>: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hu-HU" b="1" dirty="0"/>
              <a:t>Megoldás: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357AE09-1A34-421B-975F-74D52F95C7A2}" type="datetime8">
              <a:rPr lang="hu-HU" smtClean="0"/>
              <a:t>2018. 11. 21. 14:54</a:t>
            </a:fld>
            <a:endParaRPr lang="en-US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10. előadás</a:t>
            </a:r>
            <a:endParaRPr lang="en-US" dirty="0"/>
          </a:p>
        </p:txBody>
      </p:sp>
      <p:sp>
        <p:nvSpPr>
          <p:cNvPr id="9" name="Oval 63">
            <a:extLst>
              <a:ext uri="{FF2B5EF4-FFF2-40B4-BE49-F238E27FC236}">
                <a16:creationId xmlns:a16="http://schemas.microsoft.com/office/drawing/2014/main" id="{CFFBB25F-D547-49EA-B482-4270C288A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4383" y="4329643"/>
            <a:ext cx="5184577" cy="432246"/>
          </a:xfrm>
          <a:prstGeom prst="ellipse">
            <a:avLst/>
          </a:prstGeom>
          <a:solidFill>
            <a:schemeClr val="bg1"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dirty="0"/>
              <a:t>Páros(n)</a:t>
            </a:r>
          </a:p>
        </p:txBody>
      </p:sp>
      <p:graphicFrame>
        <p:nvGraphicFramePr>
          <p:cNvPr id="10" name="Táblázat 9">
            <a:extLst>
              <a:ext uri="{FF2B5EF4-FFF2-40B4-BE49-F238E27FC236}">
                <a16:creationId xmlns:a16="http://schemas.microsoft.com/office/drawing/2014/main" id="{C79FBAEE-0626-4A6E-A0B4-B52AF4E67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926307"/>
              </p:ext>
            </p:extLst>
          </p:nvPr>
        </p:nvGraphicFramePr>
        <p:xfrm>
          <a:off x="1907704" y="4962872"/>
          <a:ext cx="6110048" cy="914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36033">
                  <a:extLst>
                    <a:ext uri="{9D8B030D-6E8A-4147-A177-3AD203B41FA5}">
                      <a16:colId xmlns:a16="http://schemas.microsoft.com/office/drawing/2014/main" val="966001911"/>
                    </a:ext>
                  </a:extLst>
                </a:gridCol>
                <a:gridCol w="1896817">
                  <a:extLst>
                    <a:ext uri="{9D8B030D-6E8A-4147-A177-3AD203B41FA5}">
                      <a16:colId xmlns:a16="http://schemas.microsoft.com/office/drawing/2014/main" val="4010421053"/>
                    </a:ext>
                  </a:extLst>
                </a:gridCol>
                <a:gridCol w="2577198">
                  <a:extLst>
                    <a:ext uri="{9D8B030D-6E8A-4147-A177-3AD203B41FA5}">
                      <a16:colId xmlns:a16="http://schemas.microsoft.com/office/drawing/2014/main" val="256942401"/>
                    </a:ext>
                  </a:extLst>
                </a:gridCol>
              </a:tblGrid>
              <a:tr h="445558">
                <a:tc>
                  <a:txBody>
                    <a:bodyPr/>
                    <a:lstStyle/>
                    <a:p>
                      <a:pPr algn="ctr"/>
                      <a:r>
                        <a:rPr lang="hu-HU" sz="2400" b="0" dirty="0">
                          <a:solidFill>
                            <a:schemeClr val="tx1"/>
                          </a:solidFill>
                        </a:rPr>
                        <a:t>n=0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b="0" dirty="0">
                          <a:solidFill>
                            <a:schemeClr val="tx1"/>
                          </a:solidFill>
                        </a:rPr>
                        <a:t>n=1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5681580"/>
                  </a:ext>
                </a:extLst>
              </a:tr>
              <a:tr h="445558">
                <a:tc>
                  <a:txBody>
                    <a:bodyPr/>
                    <a:lstStyle/>
                    <a:p>
                      <a:r>
                        <a:rPr lang="hu-HU" sz="2400" dirty="0">
                          <a:solidFill>
                            <a:schemeClr val="tx1"/>
                          </a:solidFill>
                        </a:rPr>
                        <a:t>Páros:=Igaz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 sz="2400" dirty="0">
                          <a:solidFill>
                            <a:schemeClr val="tx1"/>
                          </a:solidFill>
                        </a:rPr>
                        <a:t>Páros:=Hamis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 sz="2400" dirty="0">
                          <a:solidFill>
                            <a:schemeClr val="tx1"/>
                          </a:solidFill>
                        </a:rPr>
                        <a:t>Páros:=Páros(n</a:t>
                      </a: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r>
                        <a:rPr lang="hu-HU" sz="2400" dirty="0">
                          <a:solidFill>
                            <a:schemeClr val="tx1"/>
                          </a:solidFill>
                        </a:rPr>
                        <a:t>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6763024"/>
                  </a:ext>
                </a:extLst>
              </a:tr>
            </a:tbl>
          </a:graphicData>
        </a:graphic>
      </p:graphicFrame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2CD23AFF-5F35-45B4-B529-CD209AAC034D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4956672" y="4761889"/>
            <a:ext cx="6056" cy="2009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ine 27">
            <a:extLst>
              <a:ext uri="{FF2B5EF4-FFF2-40B4-BE49-F238E27FC236}">
                <a16:creationId xmlns:a16="http://schemas.microsoft.com/office/drawing/2014/main" id="{B42D4469-009D-4A1E-9332-792D11DEF4C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2752" y="4973746"/>
            <a:ext cx="209187" cy="438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3" name="Line 28">
            <a:extLst>
              <a:ext uri="{FF2B5EF4-FFF2-40B4-BE49-F238E27FC236}">
                <a16:creationId xmlns:a16="http://schemas.microsoft.com/office/drawing/2014/main" id="{43BEB2FD-9285-491B-A53D-7E48EA67A9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80462" y="4973067"/>
            <a:ext cx="215900" cy="43275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4" name="Line 27">
            <a:extLst>
              <a:ext uri="{FF2B5EF4-FFF2-40B4-BE49-F238E27FC236}">
                <a16:creationId xmlns:a16="http://schemas.microsoft.com/office/drawing/2014/main" id="{E5FC58E7-AC5E-4657-B42E-075DB8B81CA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1248" y="4985058"/>
            <a:ext cx="209187" cy="438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39</a:t>
            </a:fld>
            <a:r>
              <a:rPr lang="hu-HU" dirty="0"/>
              <a:t>/49</a:t>
            </a:r>
          </a:p>
        </p:txBody>
      </p:sp>
    </p:spTree>
    <p:extLst>
      <p:ext uri="{BB962C8B-B14F-4D97-AF65-F5344CB8AC3E}">
        <p14:creationId xmlns:p14="http://schemas.microsoft.com/office/powerpoint/2010/main" val="1387104566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dirty="0"/>
              <a:t>Programtranszformációk</a:t>
            </a:r>
            <a:endParaRPr lang="hu-HU" sz="2800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r>
              <a:rPr lang="hu-HU" b="1" dirty="0"/>
              <a:t>Egyszerűsítés, hatékonyabbra írás: </a:t>
            </a:r>
          </a:p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r>
              <a:rPr lang="hu-HU" sz="2800" dirty="0"/>
              <a:t>Az origótól legmesszebb levő pont</a:t>
            </a:r>
          </a:p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endParaRPr lang="hu-HU" dirty="0"/>
          </a:p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endParaRPr lang="hu-HU" dirty="0"/>
          </a:p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endParaRPr lang="hu-HU" dirty="0"/>
          </a:p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endParaRPr lang="hu-HU" dirty="0"/>
          </a:p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endParaRPr lang="hu-HU" dirty="0"/>
          </a:p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endParaRPr lang="hu-HU" dirty="0"/>
          </a:p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r>
              <a:rPr lang="hu-HU" sz="2800" dirty="0"/>
              <a:t>A </a:t>
            </a:r>
            <a:r>
              <a:rPr lang="hu-HU" sz="2800" dirty="0">
                <a:solidFill>
                  <a:srgbClr val="FF3300"/>
                </a:solidFill>
              </a:rPr>
              <a:t>négyzetgyök</a:t>
            </a:r>
            <a:r>
              <a:rPr lang="hu-HU" sz="2800" dirty="0"/>
              <a:t>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monoton</a:t>
            </a:r>
            <a:r>
              <a:rPr lang="hu-HU" sz="2800" dirty="0"/>
              <a:t> függvény, emiatt a maximum meghatározásához nem szükséges.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FC8B5C14-5F89-4A41-98E8-51A8D74726B4}" type="datetime8">
              <a:rPr lang="hu-HU" smtClean="0"/>
              <a:t>2018. 11. 21. 14:54</a:t>
            </a:fld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10. előadás</a:t>
            </a:r>
            <a:endParaRPr lang="en-US" dirty="0"/>
          </a:p>
        </p:txBody>
      </p:sp>
      <p:graphicFrame>
        <p:nvGraphicFramePr>
          <p:cNvPr id="9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911623"/>
              </p:ext>
            </p:extLst>
          </p:nvPr>
        </p:nvGraphicFramePr>
        <p:xfrm>
          <a:off x="1691680" y="2492896"/>
          <a:ext cx="5976664" cy="266700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Max:=1; 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MaxÉrt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Garamond" pitchFamily="18" charset="0"/>
                        </a:rPr>
                        <a:t>gyök(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p[1].x</a:t>
                      </a:r>
                      <a:r>
                        <a:rPr kumimoji="0" lang="hu-HU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2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+p[1].y</a:t>
                      </a:r>
                      <a:r>
                        <a:rPr kumimoji="0" lang="hu-HU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2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Garamond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i=2..N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Garamond" pitchFamily="18" charset="0"/>
                        </a:rPr>
                        <a:t>gyök(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p[i].x</a:t>
                      </a:r>
                      <a:r>
                        <a:rPr kumimoji="0" lang="hu-HU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2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+p[i].y</a:t>
                      </a:r>
                      <a:r>
                        <a:rPr kumimoji="0" lang="hu-HU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2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Garamond" pitchFamily="18" charset="0"/>
                        </a:rPr>
                        <a:t>)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&gt;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MaxÉrt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Max:=i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MaxÉrt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Garamond" pitchFamily="18" charset="0"/>
                        </a:rPr>
                        <a:t>gyök(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p[i].x</a:t>
                      </a:r>
                      <a:r>
                        <a:rPr kumimoji="0" lang="hu-HU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2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+p[i].y</a:t>
                      </a:r>
                      <a:r>
                        <a:rPr kumimoji="0" lang="hu-HU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2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Garamond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Line 24"/>
          <p:cNvSpPr>
            <a:spLocks noChangeShapeType="1"/>
          </p:cNvSpPr>
          <p:nvPr/>
        </p:nvSpPr>
        <p:spPr bwMode="auto">
          <a:xfrm>
            <a:off x="2273523" y="3562383"/>
            <a:ext cx="215900" cy="5286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1" name="Line 25"/>
          <p:cNvSpPr>
            <a:spLocks noChangeShapeType="1"/>
          </p:cNvSpPr>
          <p:nvPr/>
        </p:nvSpPr>
        <p:spPr bwMode="auto">
          <a:xfrm flipH="1">
            <a:off x="7436239" y="3562383"/>
            <a:ext cx="215900" cy="5286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auto">
          <a:xfrm>
            <a:off x="2195736" y="3833874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13" name="Text Box 30"/>
          <p:cNvSpPr txBox="1">
            <a:spLocks noChangeArrowheads="1"/>
          </p:cNvSpPr>
          <p:nvPr/>
        </p:nvSpPr>
        <p:spPr bwMode="auto">
          <a:xfrm>
            <a:off x="7421951" y="3837049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</a:t>
            </a:fld>
            <a:r>
              <a:rPr lang="hu-HU" dirty="0"/>
              <a:t>/49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A7EB9D62-06A8-4D5E-BF19-F992AE550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2957" y="2183598"/>
            <a:ext cx="1291531" cy="62670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36000" rIns="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i:</a:t>
            </a:r>
            <a:r>
              <a:rPr lang="hu-HU" sz="1800" b="1" dirty="0"/>
              <a:t>Egész</a:t>
            </a:r>
            <a:endParaRPr lang="hu-HU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 txBox="1">
            <a:spLocks noGrp="1" noChangeArrowheads="1"/>
          </p:cNvSpPr>
          <p:nvPr/>
        </p:nvSpPr>
        <p:spPr bwMode="auto">
          <a:xfrm>
            <a:off x="22225" y="6445250"/>
            <a:ext cx="2266950" cy="412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fld id="{4312E0EE-EAB6-40ED-BF00-6B185C405953}" type="datetime1">
              <a:rPr lang="hu-HU" sz="1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2018. 11. 21.</a:t>
            </a:fld>
            <a:endParaRPr lang="en-US" sz="12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z="4000" dirty="0">
                <a:solidFill>
                  <a:srgbClr val="FF3300"/>
                </a:solidFill>
              </a:rPr>
              <a:t>Közvetlen</a:t>
            </a:r>
            <a:r>
              <a:rPr lang="hu-HU" altLang="hu-HU" sz="4000" dirty="0"/>
              <a:t> rekurzió </a:t>
            </a:r>
            <a:r>
              <a:rPr lang="hu-HU" altLang="hu-HU" sz="4000" dirty="0">
                <a:sym typeface="Symbol" panose="05050102010706020507" pitchFamily="18" charset="2"/>
              </a:rPr>
              <a:t></a:t>
            </a:r>
            <a:r>
              <a:rPr lang="hu-HU" altLang="hu-HU" sz="4000" dirty="0"/>
              <a:t> </a:t>
            </a:r>
            <a:r>
              <a:rPr lang="hu-HU" altLang="hu-HU" dirty="0"/>
              <a:t>járdakövezés</a:t>
            </a:r>
            <a:endParaRPr lang="hu-HU" altLang="hu-HU" sz="4000" dirty="0"/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hu-HU" b="1" dirty="0"/>
              <a:t>Feladat:</a:t>
            </a:r>
          </a:p>
          <a:p>
            <a:pPr indent="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hu-HU" sz="2800" dirty="0"/>
              <a:t>Számítsuk ki, hogy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hányféleképpen</a:t>
            </a:r>
            <a:r>
              <a:rPr lang="hu-HU" sz="2800" dirty="0"/>
              <a:t> lehet egy n egység méretű járdát kikövezni 1</a:t>
            </a:r>
            <a:r>
              <a:rPr lang="hu-HU" sz="2800" dirty="0">
                <a:sym typeface="Symbol" panose="05050102010706020507" pitchFamily="18" charset="2"/>
              </a:rPr>
              <a:t></a:t>
            </a:r>
            <a:r>
              <a:rPr lang="hu-HU" sz="2800" dirty="0"/>
              <a:t>1, 1</a:t>
            </a:r>
            <a:r>
              <a:rPr lang="hu-HU" sz="2800" dirty="0">
                <a:sym typeface="Symbol" panose="05050102010706020507" pitchFamily="18" charset="2"/>
              </a:rPr>
              <a:t></a:t>
            </a:r>
            <a:r>
              <a:rPr lang="hu-HU" sz="2800" dirty="0"/>
              <a:t>2 és 1</a:t>
            </a:r>
            <a:r>
              <a:rPr lang="hu-HU" sz="2800" dirty="0">
                <a:sym typeface="Symbol" panose="05050102010706020507" pitchFamily="18" charset="2"/>
              </a:rPr>
              <a:t></a:t>
            </a:r>
            <a:r>
              <a:rPr lang="hu-HU" sz="2800" dirty="0"/>
              <a:t>3 méretű lapokkal! </a:t>
            </a:r>
          </a:p>
          <a:p>
            <a:pPr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hu-HU" sz="2800" dirty="0"/>
              <a:t>Az első helyre tehetünk:</a:t>
            </a:r>
          </a:p>
          <a:p>
            <a:pPr indent="6350">
              <a:spcBef>
                <a:spcPts val="0"/>
              </a:spcBef>
              <a:defRPr/>
            </a:pPr>
            <a:r>
              <a:rPr lang="hu-HU" sz="2800" dirty="0"/>
              <a:t>1</a:t>
            </a:r>
            <a:r>
              <a:rPr lang="hu-HU" sz="2800" dirty="0">
                <a:sym typeface="Symbol" panose="05050102010706020507" pitchFamily="18" charset="2"/>
              </a:rPr>
              <a:t></a:t>
            </a:r>
            <a:r>
              <a:rPr lang="hu-HU" sz="2800" dirty="0"/>
              <a:t>1-es lapot:</a:t>
            </a:r>
          </a:p>
          <a:p>
            <a:pPr indent="6350">
              <a:spcBef>
                <a:spcPts val="0"/>
              </a:spcBef>
              <a:defRPr/>
            </a:pPr>
            <a:r>
              <a:rPr lang="hu-HU" sz="2800" dirty="0"/>
              <a:t>1</a:t>
            </a:r>
            <a:r>
              <a:rPr lang="hu-HU" sz="2800" dirty="0">
                <a:sym typeface="Symbol" panose="05050102010706020507" pitchFamily="18" charset="2"/>
              </a:rPr>
              <a:t></a:t>
            </a:r>
            <a:r>
              <a:rPr lang="hu-HU" sz="2800" dirty="0"/>
              <a:t>2-es lapot:</a:t>
            </a:r>
          </a:p>
          <a:p>
            <a:pPr indent="6350">
              <a:spcBef>
                <a:spcPts val="0"/>
              </a:spcBef>
              <a:defRPr/>
            </a:pPr>
            <a:r>
              <a:rPr lang="hu-HU" sz="2800" dirty="0"/>
              <a:t>1</a:t>
            </a:r>
            <a:r>
              <a:rPr lang="hu-HU" sz="2800" dirty="0">
                <a:sym typeface="Symbol" panose="05050102010706020507" pitchFamily="18" charset="2"/>
              </a:rPr>
              <a:t></a:t>
            </a:r>
            <a:r>
              <a:rPr lang="hu-HU" sz="2800" dirty="0"/>
              <a:t>3-as lapot:</a:t>
            </a:r>
          </a:p>
          <a:p>
            <a:pPr indent="0">
              <a:lnSpc>
                <a:spcPts val="3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hu-HU" sz="2800" dirty="0"/>
              <a:t>Az első esetben n</a:t>
            </a:r>
            <a:r>
              <a:rPr lang="hu-HU" sz="2800" dirty="0">
                <a:sym typeface="Symbol" panose="05050102010706020507" pitchFamily="18" charset="2"/>
              </a:rPr>
              <a:t></a:t>
            </a:r>
            <a:r>
              <a:rPr lang="hu-HU" sz="2800" dirty="0"/>
              <a:t>1, a másodikban n</a:t>
            </a:r>
            <a:r>
              <a:rPr lang="hu-HU" sz="2800" dirty="0">
                <a:sym typeface="Symbol" panose="05050102010706020507" pitchFamily="18" charset="2"/>
              </a:rPr>
              <a:t></a:t>
            </a:r>
            <a:r>
              <a:rPr lang="hu-HU" sz="2800" dirty="0"/>
              <a:t>2-t, a harmadikban pedig n</a:t>
            </a:r>
            <a:r>
              <a:rPr lang="hu-HU" sz="2800" dirty="0">
                <a:sym typeface="Symbol" panose="05050102010706020507" pitchFamily="18" charset="2"/>
              </a:rPr>
              <a:t></a:t>
            </a:r>
            <a:r>
              <a:rPr lang="hu-HU" sz="2800" dirty="0"/>
              <a:t>3 cellát kell még lefednünk. Azaz az n cella lefedéseinek száma:</a:t>
            </a:r>
            <a:br>
              <a:rPr lang="hu-HU" sz="2800" dirty="0"/>
            </a:br>
            <a:r>
              <a:rPr lang="hu-HU" sz="2800" dirty="0"/>
              <a:t> </a:t>
            </a:r>
            <a:r>
              <a:rPr lang="hu-HU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Lefed(n)=Lefed(n</a:t>
            </a:r>
            <a:r>
              <a:rPr lang="hu-HU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</a:t>
            </a:r>
            <a:r>
              <a:rPr lang="hu-HU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1)+Lefed(n</a:t>
            </a:r>
            <a:r>
              <a:rPr lang="hu-HU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</a:t>
            </a:r>
            <a:r>
              <a:rPr lang="hu-HU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2)+Lefed(n</a:t>
            </a:r>
            <a:r>
              <a:rPr lang="hu-HU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</a:t>
            </a:r>
            <a:r>
              <a:rPr lang="hu-HU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3)</a:t>
            </a:r>
            <a:r>
              <a:rPr lang="hu-HU" sz="2800" dirty="0"/>
              <a:t>.</a:t>
            </a:r>
          </a:p>
          <a:p>
            <a:pPr marL="0" indent="6350">
              <a:buFont typeface="Wingdings" panose="05000000000000000000" pitchFamily="2" charset="2"/>
              <a:buNone/>
              <a:defRPr/>
            </a:pPr>
            <a:endParaRPr lang="hu-HU" b="1" dirty="0"/>
          </a:p>
          <a:p>
            <a:pPr marL="0" indent="6350">
              <a:buFont typeface="Wingdings" panose="05000000000000000000" pitchFamily="2" charset="2"/>
              <a:buNone/>
              <a:defRPr/>
            </a:pPr>
            <a:endParaRPr lang="hu-HU" b="1" dirty="0"/>
          </a:p>
          <a:p>
            <a:pPr marL="0" indent="6350">
              <a:buFont typeface="Wingdings" panose="05000000000000000000" pitchFamily="2" charset="2"/>
              <a:buNone/>
              <a:defRPr/>
            </a:pPr>
            <a:endParaRPr lang="hu-HU" b="1" dirty="0"/>
          </a:p>
          <a:p>
            <a:pPr>
              <a:buFont typeface="Wingdings" panose="05000000000000000000" pitchFamily="2" charset="2"/>
              <a:buNone/>
              <a:defRPr/>
            </a:pPr>
            <a:endParaRPr lang="hu-HU" sz="2800" dirty="0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1E08C1D-A0B5-4D39-8E0B-E9FACD5E80EC}" type="datetime8">
              <a:rPr lang="hu-HU" smtClean="0"/>
              <a:t>2018. 11. 21. 14:54</a:t>
            </a:fld>
            <a:endParaRPr lang="en-US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10. előadás</a:t>
            </a:r>
            <a:endParaRPr lang="en-US" dirty="0"/>
          </a:p>
        </p:txBody>
      </p:sp>
      <p:graphicFrame>
        <p:nvGraphicFramePr>
          <p:cNvPr id="7" name="Tábláza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478957"/>
              </p:ext>
            </p:extLst>
          </p:nvPr>
        </p:nvGraphicFramePr>
        <p:xfrm>
          <a:off x="3635896" y="3133283"/>
          <a:ext cx="3276602" cy="365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57" marR="91457" marT="45536" marB="455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57" marR="91457" marT="45536" marB="455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57" marR="91457" marT="45536" marB="455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57" marR="91457" marT="45536" marB="455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57" marR="91457" marT="45536" marB="455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57" marR="91457" marT="45536" marB="455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57" marR="91457" marT="45536" marB="455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ábláza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084521"/>
              </p:ext>
            </p:extLst>
          </p:nvPr>
        </p:nvGraphicFramePr>
        <p:xfrm>
          <a:off x="3635896" y="3572006"/>
          <a:ext cx="3276602" cy="365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57" marR="91457" marT="45536" marB="455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57" marR="91457" marT="45536" marB="455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57" marR="91457" marT="45536" marB="455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57" marR="91457" marT="45536" marB="455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57" marR="91457" marT="45536" marB="455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57" marR="91457" marT="45536" marB="455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57" marR="91457" marT="45536" marB="455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ábláza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617542"/>
              </p:ext>
            </p:extLst>
          </p:nvPr>
        </p:nvGraphicFramePr>
        <p:xfrm>
          <a:off x="3635896" y="3999712"/>
          <a:ext cx="3276602" cy="365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57" marR="91457" marT="45536" marB="455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57" marR="91457" marT="45536" marB="455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57" marR="91457" marT="45536" marB="455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57" marR="91457" marT="45536" marB="455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57" marR="91457" marT="45536" marB="455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57" marR="91457" marT="45536" marB="455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57" marR="91457" marT="45536" marB="455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40</a:t>
            </a:fld>
            <a:r>
              <a:rPr lang="hu-HU" dirty="0"/>
              <a:t>/49</a:t>
            </a:r>
          </a:p>
        </p:txBody>
      </p:sp>
    </p:spTree>
    <p:extLst>
      <p:ext uri="{BB962C8B-B14F-4D97-AF65-F5344CB8AC3E}">
        <p14:creationId xmlns:p14="http://schemas.microsoft.com/office/powerpoint/2010/main" val="28722146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 txBox="1">
            <a:spLocks noGrp="1" noChangeArrowheads="1"/>
          </p:cNvSpPr>
          <p:nvPr/>
        </p:nvSpPr>
        <p:spPr bwMode="auto">
          <a:xfrm>
            <a:off x="22225" y="6445250"/>
            <a:ext cx="2266950" cy="412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fld id="{4312E0EE-EAB6-40ED-BF00-6B185C405953}" type="datetime1">
              <a:rPr lang="hu-HU" sz="1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2018. 11. 21.</a:t>
            </a:fld>
            <a:endParaRPr lang="en-US" sz="12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z="4000" dirty="0"/>
              <a:t>Közvetlen rekurzió </a:t>
            </a:r>
            <a:r>
              <a:rPr lang="hu-HU" altLang="hu-HU" sz="4000" dirty="0">
                <a:sym typeface="Symbol" panose="05050102010706020507" pitchFamily="18" charset="2"/>
              </a:rPr>
              <a:t></a:t>
            </a:r>
            <a:r>
              <a:rPr lang="hu-HU" altLang="hu-HU" sz="4000" dirty="0"/>
              <a:t> </a:t>
            </a:r>
            <a:r>
              <a:rPr lang="hu-HU" altLang="hu-HU" dirty="0"/>
              <a:t>járdakövezés</a:t>
            </a:r>
            <a:endParaRPr lang="hu-HU" altLang="hu-HU" sz="4000" dirty="0"/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hu-HU" b="1" dirty="0"/>
              <a:t>Megoldás:</a:t>
            </a:r>
          </a:p>
          <a:p>
            <a:pPr marL="0" indent="6350">
              <a:buFont typeface="Wingdings" panose="05000000000000000000" pitchFamily="2" charset="2"/>
              <a:buNone/>
              <a:defRPr/>
            </a:pPr>
            <a:endParaRPr lang="hu-HU" sz="2800" dirty="0"/>
          </a:p>
          <a:p>
            <a:pPr marL="0" indent="6350">
              <a:buFont typeface="Wingdings" panose="05000000000000000000" pitchFamily="2" charset="2"/>
              <a:buNone/>
              <a:defRPr/>
            </a:pPr>
            <a:endParaRPr lang="hu-HU" sz="2800" dirty="0"/>
          </a:p>
          <a:p>
            <a:pPr marL="0" indent="6350">
              <a:buFont typeface="Wingdings" panose="05000000000000000000" pitchFamily="2" charset="2"/>
              <a:buNone/>
              <a:defRPr/>
            </a:pPr>
            <a:endParaRPr lang="hu-HU" sz="2800" dirty="0"/>
          </a:p>
          <a:p>
            <a:pPr marL="0" indent="6350">
              <a:buFont typeface="Wingdings" panose="05000000000000000000" pitchFamily="2" charset="2"/>
              <a:buNone/>
              <a:defRPr/>
            </a:pPr>
            <a:endParaRPr lang="hu-HU" sz="2800" dirty="0"/>
          </a:p>
          <a:p>
            <a:pPr marL="0" indent="6350">
              <a:buFont typeface="Wingdings" panose="05000000000000000000" pitchFamily="2" charset="2"/>
              <a:buNone/>
              <a:defRPr/>
            </a:pPr>
            <a:endParaRPr lang="hu-HU" sz="2800" dirty="0"/>
          </a:p>
          <a:p>
            <a:pPr marL="265113" indent="6350">
              <a:buFont typeface="Wingdings" panose="05000000000000000000" pitchFamily="2" charset="2"/>
              <a:buNone/>
              <a:defRPr/>
            </a:pPr>
            <a:r>
              <a:rPr lang="hu-HU" sz="2800" dirty="0"/>
              <a:t>Sokszoros hívás kiküszöbölése:</a:t>
            </a:r>
          </a:p>
          <a:p>
            <a:pPr marL="722313" indent="-457200">
              <a:defRPr/>
            </a:pPr>
            <a:r>
              <a:rPr lang="hu-HU" sz="2800" dirty="0"/>
              <a:t>vagy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memorizálás</a:t>
            </a:r>
            <a:r>
              <a:rPr lang="hu-HU" sz="2800" dirty="0"/>
              <a:t>sal,</a:t>
            </a:r>
          </a:p>
          <a:p>
            <a:pPr marL="722313" indent="-457200">
              <a:defRPr/>
            </a:pPr>
            <a:r>
              <a:rPr lang="hu-HU" sz="2800" dirty="0"/>
              <a:t>vagy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iteratív</a:t>
            </a:r>
            <a:r>
              <a:rPr lang="hu-HU" sz="2800" dirty="0"/>
              <a:t> (ciklusos) implementálással!</a:t>
            </a:r>
          </a:p>
          <a:p>
            <a:pPr marL="0" indent="6350">
              <a:buFont typeface="Wingdings" panose="05000000000000000000" pitchFamily="2" charset="2"/>
              <a:buNone/>
              <a:defRPr/>
            </a:pPr>
            <a:endParaRPr lang="hu-HU" b="1" dirty="0"/>
          </a:p>
          <a:p>
            <a:pPr marL="0" indent="6350">
              <a:buFont typeface="Wingdings" panose="05000000000000000000" pitchFamily="2" charset="2"/>
              <a:buNone/>
              <a:defRPr/>
            </a:pPr>
            <a:endParaRPr lang="hu-HU" b="1" dirty="0"/>
          </a:p>
          <a:p>
            <a:pPr>
              <a:buFont typeface="Wingdings" panose="05000000000000000000" pitchFamily="2" charset="2"/>
              <a:buNone/>
              <a:defRPr/>
            </a:pPr>
            <a:endParaRPr lang="hu-HU" sz="2800" dirty="0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0980FD8-57A8-4220-A41D-F350337AE19E}" type="datetime8">
              <a:rPr lang="hu-HU" smtClean="0"/>
              <a:t>2018. 11. 21. 14:54</a:t>
            </a:fld>
            <a:endParaRPr lang="en-US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10. előadás</a:t>
            </a:r>
            <a:endParaRPr lang="en-US" dirty="0"/>
          </a:p>
        </p:txBody>
      </p:sp>
      <p:graphicFrame>
        <p:nvGraphicFramePr>
          <p:cNvPr id="4" name="Táblázat 3">
            <a:extLst>
              <a:ext uri="{FF2B5EF4-FFF2-40B4-BE49-F238E27FC236}">
                <a16:creationId xmlns:a16="http://schemas.microsoft.com/office/drawing/2014/main" id="{F4172F29-D52B-4429-B89B-9DAD27B64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454383"/>
              </p:ext>
            </p:extLst>
          </p:nvPr>
        </p:nvGraphicFramePr>
        <p:xfrm>
          <a:off x="1644352" y="2717130"/>
          <a:ext cx="6096000" cy="1554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7800">
                  <a:extLst>
                    <a:ext uri="{9D8B030D-6E8A-4147-A177-3AD203B41FA5}">
                      <a16:colId xmlns:a16="http://schemas.microsoft.com/office/drawing/2014/main" val="3572987158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257310978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601337697"/>
                    </a:ext>
                  </a:extLst>
                </a:gridCol>
                <a:gridCol w="2399928">
                  <a:extLst>
                    <a:ext uri="{9D8B030D-6E8A-4147-A177-3AD203B41FA5}">
                      <a16:colId xmlns:a16="http://schemas.microsoft.com/office/drawing/2014/main" val="2927969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200" b="0" dirty="0">
                          <a:solidFill>
                            <a:schemeClr val="tx1"/>
                          </a:solidFill>
                        </a:rPr>
                        <a:t>n=0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200" b="0" dirty="0">
                          <a:solidFill>
                            <a:schemeClr val="tx1"/>
                          </a:solidFill>
                        </a:rPr>
                        <a:t>n=1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200" b="0" dirty="0">
                          <a:solidFill>
                            <a:schemeClr val="tx1"/>
                          </a:solidFill>
                        </a:rPr>
                        <a:t>n=2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0875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2200" dirty="0">
                          <a:solidFill>
                            <a:schemeClr val="tx1"/>
                          </a:solidFill>
                        </a:rPr>
                        <a:t>Lefed:=1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200" dirty="0">
                          <a:solidFill>
                            <a:schemeClr val="tx1"/>
                          </a:solidFill>
                        </a:rPr>
                        <a:t>Lefed:=1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200" dirty="0">
                          <a:solidFill>
                            <a:schemeClr val="tx1"/>
                          </a:solidFill>
                        </a:rPr>
                        <a:t>Lefed:=2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200" dirty="0">
                          <a:solidFill>
                            <a:schemeClr val="tx1"/>
                          </a:solidFill>
                        </a:rPr>
                        <a:t>Lefed:=Lefed(n</a:t>
                      </a:r>
                      <a:r>
                        <a:rPr lang="hu-HU" sz="2400" dirty="0"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hu-HU" sz="2200" dirty="0">
                          <a:solidFill>
                            <a:schemeClr val="tx1"/>
                          </a:solidFill>
                        </a:rPr>
                        <a:t>1)</a:t>
                      </a:r>
                      <a:br>
                        <a:rPr lang="hu-HU" sz="2200" dirty="0">
                          <a:solidFill>
                            <a:schemeClr val="tx1"/>
                          </a:solidFill>
                        </a:rPr>
                      </a:br>
                      <a:r>
                        <a:rPr lang="hu-HU" sz="2200" dirty="0">
                          <a:solidFill>
                            <a:schemeClr val="tx1"/>
                          </a:solidFill>
                        </a:rPr>
                        <a:t>         +Lefed(n</a:t>
                      </a:r>
                      <a:r>
                        <a:rPr lang="hu-HU" sz="2000" dirty="0"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hu-HU" sz="2200" dirty="0">
                          <a:solidFill>
                            <a:schemeClr val="tx1"/>
                          </a:solidFill>
                        </a:rPr>
                        <a:t>2)</a:t>
                      </a:r>
                      <a:br>
                        <a:rPr lang="hu-HU" sz="2200" dirty="0">
                          <a:solidFill>
                            <a:schemeClr val="tx1"/>
                          </a:solidFill>
                        </a:rPr>
                      </a:br>
                      <a:r>
                        <a:rPr lang="hu-HU" sz="2200" dirty="0">
                          <a:solidFill>
                            <a:schemeClr val="tx1"/>
                          </a:solidFill>
                        </a:rPr>
                        <a:t>         +Lefed(n</a:t>
                      </a:r>
                      <a:r>
                        <a:rPr lang="hu-HU" sz="2000" dirty="0"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hu-HU" sz="2200" dirty="0">
                          <a:solidFill>
                            <a:schemeClr val="tx1"/>
                          </a:solidFill>
                        </a:rPr>
                        <a:t>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809345"/>
                  </a:ext>
                </a:extLst>
              </a:tr>
            </a:tbl>
          </a:graphicData>
        </a:graphic>
      </p:graphicFrame>
      <p:sp>
        <p:nvSpPr>
          <p:cNvPr id="9" name="Oval 63">
            <a:extLst>
              <a:ext uri="{FF2B5EF4-FFF2-40B4-BE49-F238E27FC236}">
                <a16:creationId xmlns:a16="http://schemas.microsoft.com/office/drawing/2014/main" id="{4CD22670-751D-407C-AEE9-DB7B6EF61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2462" y="2031174"/>
            <a:ext cx="5184577" cy="432246"/>
          </a:xfrm>
          <a:prstGeom prst="ellipse">
            <a:avLst/>
          </a:prstGeom>
          <a:solidFill>
            <a:schemeClr val="bg1"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dirty="0"/>
              <a:t>Lefed(n)</a:t>
            </a:r>
          </a:p>
        </p:txBody>
      </p: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B0AE7FCE-7B2A-4F0D-9211-DE086BCAAF6A}"/>
              </a:ext>
            </a:extLst>
          </p:cNvPr>
          <p:cNvCxnSpPr>
            <a:cxnSpLocks/>
            <a:stCxn id="9" idx="4"/>
            <a:endCxn id="4" idx="0"/>
          </p:cNvCxnSpPr>
          <p:nvPr/>
        </p:nvCxnSpPr>
        <p:spPr>
          <a:xfrm flipH="1">
            <a:off x="4692352" y="2463420"/>
            <a:ext cx="2399" cy="2537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ine 27">
            <a:extLst>
              <a:ext uri="{FF2B5EF4-FFF2-40B4-BE49-F238E27FC236}">
                <a16:creationId xmlns:a16="http://schemas.microsoft.com/office/drawing/2014/main" id="{5B4EBAF5-F1ED-4B68-8827-9075D2A0FB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1734" y="2709599"/>
            <a:ext cx="209187" cy="432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ts val="600"/>
              </a:spcBef>
            </a:pPr>
            <a:endParaRPr lang="hu-HU" dirty="0"/>
          </a:p>
        </p:txBody>
      </p:sp>
      <p:sp>
        <p:nvSpPr>
          <p:cNvPr id="12" name="Line 28">
            <a:extLst>
              <a:ext uri="{FF2B5EF4-FFF2-40B4-BE49-F238E27FC236}">
                <a16:creationId xmlns:a16="http://schemas.microsoft.com/office/drawing/2014/main" id="{097242DC-039C-4DD0-B493-5F98DA5359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09444" y="2708920"/>
            <a:ext cx="215900" cy="43275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3" name="Line 27">
            <a:extLst>
              <a:ext uri="{FF2B5EF4-FFF2-40B4-BE49-F238E27FC236}">
                <a16:creationId xmlns:a16="http://schemas.microsoft.com/office/drawing/2014/main" id="{BE296209-7041-4B4C-8D02-D64035606BE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6973" y="2720911"/>
            <a:ext cx="209187" cy="432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4" name="Line 27">
            <a:extLst>
              <a:ext uri="{FF2B5EF4-FFF2-40B4-BE49-F238E27FC236}">
                <a16:creationId xmlns:a16="http://schemas.microsoft.com/office/drawing/2014/main" id="{7F936187-8132-4D0C-956A-15EC868826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6929" y="2719937"/>
            <a:ext cx="209187" cy="432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41</a:t>
            </a:fld>
            <a:r>
              <a:rPr lang="hu-HU" dirty="0"/>
              <a:t>/49</a:t>
            </a:r>
          </a:p>
        </p:txBody>
      </p:sp>
    </p:spTree>
    <p:extLst>
      <p:ext uri="{BB962C8B-B14F-4D97-AF65-F5344CB8AC3E}">
        <p14:creationId xmlns:p14="http://schemas.microsoft.com/office/powerpoint/2010/main" val="1980916517"/>
      </p:ext>
    </p:extLst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 txBox="1">
            <a:spLocks noGrp="1" noChangeArrowheads="1"/>
          </p:cNvSpPr>
          <p:nvPr/>
        </p:nvSpPr>
        <p:spPr bwMode="auto">
          <a:xfrm>
            <a:off x="22225" y="6445250"/>
            <a:ext cx="2266950" cy="412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fld id="{09F3E422-B34B-494D-B525-55D515A37ECD}" type="datetime1">
              <a:rPr lang="hu-HU" sz="1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2018. 11. 21.</a:t>
            </a:fld>
            <a:endParaRPr lang="en-US" sz="12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57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z="4000" dirty="0">
                <a:solidFill>
                  <a:srgbClr val="FF3300"/>
                </a:solidFill>
              </a:rPr>
              <a:t>Közvetett</a:t>
            </a:r>
            <a:r>
              <a:rPr lang="hu-HU" altLang="hu-HU" sz="4000" dirty="0"/>
              <a:t> rekurzió </a:t>
            </a:r>
            <a:r>
              <a:rPr lang="hu-HU" altLang="hu-HU" sz="4000" dirty="0">
                <a:sym typeface="Symbol" panose="05050102010706020507" pitchFamily="18" charset="2"/>
              </a:rPr>
              <a:t></a:t>
            </a:r>
            <a:r>
              <a:rPr lang="hu-HU" altLang="hu-HU" sz="4000" dirty="0"/>
              <a:t> </a:t>
            </a:r>
            <a:r>
              <a:rPr lang="hu-HU" altLang="hu-HU" dirty="0"/>
              <a:t>járdakövezés</a:t>
            </a:r>
            <a:endParaRPr lang="hu-HU" altLang="hu-HU" sz="4000" dirty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hu-HU" b="1" dirty="0"/>
              <a:t>Feladat:</a:t>
            </a:r>
          </a:p>
          <a:p>
            <a:pPr indent="0">
              <a:buNone/>
              <a:defRPr/>
            </a:pPr>
            <a:r>
              <a:rPr lang="hu-HU" sz="2800" dirty="0"/>
              <a:t>Számítsuk ki, hogy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hányféleképpen</a:t>
            </a:r>
            <a:r>
              <a:rPr lang="hu-HU" sz="2800" dirty="0"/>
              <a:t> lehet egy 2</a:t>
            </a:r>
            <a:r>
              <a:rPr lang="hu-HU" sz="2800" dirty="0">
                <a:sym typeface="Symbol" panose="05050102010706020507" pitchFamily="18" charset="2"/>
              </a:rPr>
              <a:t></a:t>
            </a:r>
            <a:r>
              <a:rPr lang="hu-HU" sz="2800" dirty="0"/>
              <a:t>n egység méretű járdát kikövezni 1</a:t>
            </a:r>
            <a:r>
              <a:rPr lang="hu-HU" sz="2800" dirty="0">
                <a:sym typeface="Symbol" panose="05050102010706020507" pitchFamily="18" charset="2"/>
              </a:rPr>
              <a:t></a:t>
            </a:r>
            <a:r>
              <a:rPr lang="hu-HU" sz="2800" dirty="0"/>
              <a:t>2 és 1</a:t>
            </a:r>
            <a:r>
              <a:rPr lang="hu-HU" sz="2800" dirty="0">
                <a:sym typeface="Symbol" panose="05050102010706020507" pitchFamily="18" charset="2"/>
              </a:rPr>
              <a:t></a:t>
            </a:r>
            <a:r>
              <a:rPr lang="hu-HU" sz="2800" dirty="0"/>
              <a:t>3 méretű lapokkal!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hu-HU" b="1" dirty="0"/>
          </a:p>
          <a:p>
            <a:pPr>
              <a:buFont typeface="Wingdings" panose="05000000000000000000" pitchFamily="2" charset="2"/>
              <a:buNone/>
              <a:defRPr/>
            </a:pPr>
            <a:endParaRPr lang="hu-HU" b="1" dirty="0"/>
          </a:p>
          <a:p>
            <a:pPr>
              <a:buFont typeface="Wingdings" panose="05000000000000000000" pitchFamily="2" charset="2"/>
              <a:buNone/>
              <a:defRPr/>
            </a:pPr>
            <a:endParaRPr lang="hu-HU" b="1" dirty="0"/>
          </a:p>
          <a:p>
            <a:pPr>
              <a:buFont typeface="Wingdings" panose="05000000000000000000" pitchFamily="2" charset="2"/>
              <a:buNone/>
              <a:defRPr/>
            </a:pPr>
            <a:endParaRPr lang="hu-HU" b="1" dirty="0"/>
          </a:p>
          <a:p>
            <a:pPr>
              <a:buFont typeface="Wingdings" panose="05000000000000000000" pitchFamily="2" charset="2"/>
              <a:buNone/>
              <a:defRPr/>
            </a:pPr>
            <a:endParaRPr lang="hu-HU" sz="2800" dirty="0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C4C92E4-9806-4108-B255-2ACB12B60B7A}" type="datetime8">
              <a:rPr lang="hu-HU" smtClean="0"/>
              <a:t>2018. 11. 21. 14:54</a:t>
            </a:fld>
            <a:endParaRPr lang="en-US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10. előadás</a:t>
            </a:r>
            <a:endParaRPr lang="en-US" dirty="0"/>
          </a:p>
        </p:txBody>
      </p:sp>
      <p:pic>
        <p:nvPicPr>
          <p:cNvPr id="7578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91"/>
          <a:stretch>
            <a:fillRect/>
          </a:stretch>
        </p:blipFill>
        <p:spPr bwMode="auto">
          <a:xfrm>
            <a:off x="3230785" y="3529508"/>
            <a:ext cx="3573463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42</a:t>
            </a:fld>
            <a:r>
              <a:rPr lang="hu-HU" dirty="0"/>
              <a:t>/49</a:t>
            </a:r>
          </a:p>
        </p:txBody>
      </p:sp>
    </p:spTree>
    <p:extLst>
      <p:ext uri="{BB962C8B-B14F-4D97-AF65-F5344CB8AC3E}">
        <p14:creationId xmlns:p14="http://schemas.microsoft.com/office/powerpoint/2010/main" val="2639931324"/>
      </p:ext>
    </p:extLst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 txBox="1">
            <a:spLocks noGrp="1" noChangeArrowheads="1"/>
          </p:cNvSpPr>
          <p:nvPr/>
        </p:nvSpPr>
        <p:spPr bwMode="auto">
          <a:xfrm>
            <a:off x="22225" y="6445250"/>
            <a:ext cx="2266950" cy="412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fld id="{7D9536B3-8E8B-45E3-B07C-2C629C5897DF}" type="datetime1">
              <a:rPr lang="hu-HU" sz="1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2018. 11. 21.</a:t>
            </a:fld>
            <a:endParaRPr lang="en-US" sz="12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z="4000" dirty="0"/>
              <a:t>Közvetett rekurzió </a:t>
            </a:r>
            <a:r>
              <a:rPr lang="hu-HU" altLang="hu-HU" sz="4000" dirty="0">
                <a:sym typeface="Symbol" panose="05050102010706020507" pitchFamily="18" charset="2"/>
              </a:rPr>
              <a:t></a:t>
            </a:r>
            <a:r>
              <a:rPr lang="hu-HU" altLang="hu-HU" sz="4000" dirty="0"/>
              <a:t> </a:t>
            </a:r>
            <a:r>
              <a:rPr lang="hu-HU" altLang="hu-HU" dirty="0"/>
              <a:t>járdakövezés</a:t>
            </a:r>
            <a:endParaRPr lang="hu-HU" altLang="hu-HU" sz="4000" dirty="0"/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hu-HU" b="1" dirty="0"/>
              <a:t>Megoldás: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hu-HU" sz="2800" dirty="0"/>
              <a:t>Az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első</a:t>
            </a:r>
            <a:r>
              <a:rPr lang="hu-HU" sz="2800" dirty="0"/>
              <a:t> oszlop egyféleképpen fedhető le: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hu-HU" sz="2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hu-HU" sz="2800" dirty="0"/>
              <a:t>Az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első két </a:t>
            </a:r>
            <a:r>
              <a:rPr lang="hu-HU" sz="2800" dirty="0"/>
              <a:t>oszlop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további</a:t>
            </a:r>
            <a:r>
              <a:rPr lang="hu-HU" sz="2800" dirty="0"/>
              <a:t> elrendezéssel újra egyféleképpen fedhető le:</a:t>
            </a:r>
          </a:p>
          <a:p>
            <a:pPr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hu-HU" sz="28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hu-HU" sz="2800" dirty="0"/>
              <a:t>Az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első három </a:t>
            </a:r>
            <a:r>
              <a:rPr lang="hu-HU" sz="2800" dirty="0"/>
              <a:t>oszlop … újra egyféleképpen: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hu-HU" sz="2800" dirty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hu-HU" sz="2800" dirty="0"/>
              <a:t>Sajnos ez is előfordulhat: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7759918-0DE8-441A-8790-98C13C8C2A5C}" type="datetime8">
              <a:rPr lang="hu-HU" smtClean="0"/>
              <a:t>2018. 11. 21. 14:54</a:t>
            </a:fld>
            <a:endParaRPr lang="en-US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10. előadás</a:t>
            </a:r>
            <a:endParaRPr lang="en-US" dirty="0"/>
          </a:p>
        </p:txBody>
      </p:sp>
      <p:graphicFrame>
        <p:nvGraphicFramePr>
          <p:cNvPr id="9" name="Tábláza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823690"/>
              </p:ext>
            </p:extLst>
          </p:nvPr>
        </p:nvGraphicFramePr>
        <p:xfrm>
          <a:off x="6661150" y="1916832"/>
          <a:ext cx="2160588" cy="731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80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80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80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ábláza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365328"/>
              </p:ext>
            </p:extLst>
          </p:nvPr>
        </p:nvGraphicFramePr>
        <p:xfrm>
          <a:off x="6661150" y="3417242"/>
          <a:ext cx="2160588" cy="731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80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80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80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80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ábláza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985860"/>
              </p:ext>
            </p:extLst>
          </p:nvPr>
        </p:nvGraphicFramePr>
        <p:xfrm>
          <a:off x="6659563" y="4365104"/>
          <a:ext cx="2160588" cy="731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80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ábláza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322262"/>
              </p:ext>
            </p:extLst>
          </p:nvPr>
        </p:nvGraphicFramePr>
        <p:xfrm>
          <a:off x="3131392" y="5506215"/>
          <a:ext cx="2160588" cy="731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80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80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Tábláza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890529"/>
              </p:ext>
            </p:extLst>
          </p:nvPr>
        </p:nvGraphicFramePr>
        <p:xfrm>
          <a:off x="5723780" y="5506215"/>
          <a:ext cx="2160588" cy="731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80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43</a:t>
            </a:fld>
            <a:r>
              <a:rPr lang="hu-HU" dirty="0"/>
              <a:t>/49</a:t>
            </a:r>
          </a:p>
        </p:txBody>
      </p:sp>
    </p:spTree>
    <p:extLst>
      <p:ext uri="{BB962C8B-B14F-4D97-AF65-F5344CB8AC3E}">
        <p14:creationId xmlns:p14="http://schemas.microsoft.com/office/powerpoint/2010/main" val="356483030"/>
      </p:ext>
    </p:extLst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 txBox="1">
            <a:spLocks noGrp="1" noChangeArrowheads="1"/>
          </p:cNvSpPr>
          <p:nvPr/>
        </p:nvSpPr>
        <p:spPr bwMode="auto">
          <a:xfrm>
            <a:off x="22225" y="6445250"/>
            <a:ext cx="2266950" cy="412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fld id="{9B133DDF-5F9E-4432-85A7-70565A2D0EC3}" type="datetime1">
              <a:rPr lang="hu-HU" sz="1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2018. 11. 21.</a:t>
            </a:fld>
            <a:endParaRPr lang="en-US" sz="12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98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z="4000" dirty="0"/>
              <a:t>Közvetett rekurzió </a:t>
            </a:r>
            <a:r>
              <a:rPr lang="hu-HU" altLang="hu-HU" sz="4000" dirty="0">
                <a:sym typeface="Symbol" panose="05050102010706020507" pitchFamily="18" charset="2"/>
              </a:rPr>
              <a:t></a:t>
            </a:r>
            <a:r>
              <a:rPr lang="hu-HU" altLang="hu-HU" sz="4000" dirty="0"/>
              <a:t> </a:t>
            </a:r>
            <a:r>
              <a:rPr lang="hu-HU" altLang="hu-HU" dirty="0"/>
              <a:t>járdakövezés</a:t>
            </a:r>
            <a:endParaRPr lang="hu-HU" altLang="hu-HU" sz="4000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hu-HU" altLang="hu-HU" sz="2800" dirty="0"/>
              <a:t>Jelölje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A(n)</a:t>
            </a:r>
            <a:r>
              <a:rPr lang="hu-HU" altLang="hu-HU" sz="2800" dirty="0"/>
              <a:t> a megoldás értékét 2</a:t>
            </a:r>
            <a:r>
              <a:rPr lang="hu-HU" altLang="hu-HU" sz="2800" dirty="0">
                <a:sym typeface="Symbol" panose="05050102010706020507" pitchFamily="18" charset="2"/>
              </a:rPr>
              <a:t></a:t>
            </a:r>
            <a:r>
              <a:rPr lang="hu-HU" altLang="hu-HU" sz="2800" dirty="0"/>
              <a:t>n egység méretű járda esetén! Jelölje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B(n)</a:t>
            </a:r>
            <a:r>
              <a:rPr lang="hu-HU" altLang="hu-HU" sz="2800" dirty="0"/>
              <a:t> a megoldás értékét 2</a:t>
            </a:r>
            <a:r>
              <a:rPr lang="hu-HU" altLang="hu-HU" sz="2800" dirty="0">
                <a:sym typeface="Symbol" panose="05050102010706020507" pitchFamily="18" charset="2"/>
              </a:rPr>
              <a:t></a:t>
            </a:r>
            <a:r>
              <a:rPr lang="hu-HU" altLang="hu-HU" sz="2800" dirty="0"/>
              <a:t>n egység méretű járda esetén, ha az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egyik baloldali sarok nincs lefedve</a:t>
            </a:r>
            <a:r>
              <a:rPr lang="hu-HU" altLang="hu-HU" sz="2800" dirty="0"/>
              <a:t>!</a:t>
            </a:r>
            <a:endParaRPr lang="da-DK" altLang="hu-HU" sz="2800" dirty="0"/>
          </a:p>
          <a:p>
            <a:pPr marL="0" indent="0">
              <a:buFont typeface="Wingdings" panose="05000000000000000000" pitchFamily="2" charset="2"/>
              <a:buNone/>
            </a:pPr>
            <a:endParaRPr lang="hu-HU" altLang="hu-HU" sz="2800" dirty="0"/>
          </a:p>
          <a:p>
            <a:pPr marL="0" indent="0">
              <a:buFont typeface="Wingdings" panose="05000000000000000000" pitchFamily="2" charset="2"/>
              <a:buNone/>
            </a:pPr>
            <a:endParaRPr lang="hu-HU" altLang="hu-HU" sz="1600" dirty="0"/>
          </a:p>
          <a:p>
            <a:pPr marL="0" indent="0">
              <a:buFont typeface="Wingdings" panose="05000000000000000000" pitchFamily="2" charset="2"/>
              <a:buNone/>
            </a:pPr>
            <a:endParaRPr lang="hu-HU" altLang="hu-HU" sz="2800" dirty="0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F63FAA0B-EBFC-4F18-8434-A285F66573F9}" type="datetime8">
              <a:rPr lang="hu-HU" smtClean="0"/>
              <a:t>2018. 11. 21. 15:00</a:t>
            </a:fld>
            <a:endParaRPr lang="en-US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10. előadás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876" name="Object 1"/>
              <p:cNvSpPr txBox="1"/>
              <p:nvPr/>
            </p:nvSpPr>
            <p:spPr bwMode="auto">
              <a:xfrm>
                <a:off x="2505199" y="2930052"/>
                <a:ext cx="6819329" cy="143505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hu-HU" sz="17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d>
                        <m:dPr>
                          <m:ctrlPr>
                            <a:rPr lang="hu-HU" sz="17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hu-HU" sz="17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hu-HU" sz="17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hu-HU" sz="17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sz="17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hu-HU" sz="17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hu-HU" sz="17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ha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hu-HU" sz="17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hu-HU" sz="17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sz="17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hu-HU" sz="17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ha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hu-HU" sz="17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hu-HU" sz="17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sz="17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hu-HU" sz="17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ha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hu-HU" sz="17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hu-HU" sz="17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hu-HU" sz="17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d>
                                  <m:dPr>
                                    <m:ctrlPr>
                                      <a:rPr lang="hu-HU" sz="17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hu-HU" sz="170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a:rPr lang="hu-HU" sz="170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hu-HU" sz="17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hu-HU" sz="17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d>
                                  <m:dPr>
                                    <m:ctrlPr>
                                      <a:rPr lang="hu-HU" sz="17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hu-HU" sz="170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a:rPr lang="hu-HU" sz="170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  <m:r>
                                  <a:rPr lang="hu-HU" sz="17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hu-HU" sz="17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d>
                                  <m:dPr>
                                    <m:ctrlPr>
                                      <a:rPr lang="hu-HU" sz="17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hu-HU" sz="170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a:rPr lang="hu-HU" sz="170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</m:d>
                                <m:r>
                                  <a:rPr lang="hu-HU" sz="17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+2∗</m:t>
                                </m:r>
                                <m:r>
                                  <m:rPr>
                                    <m:sty m:val="p"/>
                                  </m:rPr>
                                  <a:rPr lang="hu-HU" sz="17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d>
                                  <m:dPr>
                                    <m:ctrlPr>
                                      <a:rPr lang="hu-HU" sz="17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hu-HU" sz="170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a:rPr lang="hu-HU" sz="170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hu-HU" sz="17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ha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hu-HU" sz="17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hu-HU" sz="17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&gt;3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u-HU" sz="1700" dirty="0"/>
              </a:p>
            </p:txBody>
          </p:sp>
        </mc:Choice>
        <mc:Fallback>
          <p:sp>
            <p:nvSpPr>
              <p:cNvPr id="79876" name="Object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5199" y="2930052"/>
                <a:ext cx="6819329" cy="14350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877" name="Object 47"/>
              <p:cNvSpPr txBox="1"/>
              <p:nvPr/>
            </p:nvSpPr>
            <p:spPr bwMode="auto">
              <a:xfrm>
                <a:off x="2484561" y="4727575"/>
                <a:ext cx="5975871" cy="1447799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hu-HU" sz="17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d>
                        <m:dPr>
                          <m:ctrlPr>
                            <a:rPr lang="hu-HU" sz="17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hu-HU" sz="17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hu-HU" sz="17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hu-HU" sz="17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sz="17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hu-HU" sz="17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hu-HU" sz="17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ha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hu-HU" sz="17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hu-HU" sz="17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sz="17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hu-HU" sz="17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ha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hu-HU" sz="17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hu-HU" sz="17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sz="17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hu-HU" sz="17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ha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hu-HU" sz="17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hu-HU" sz="17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hu-HU" sz="17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d>
                                  <m:dPr>
                                    <m:ctrlPr>
                                      <a:rPr lang="hu-HU" sz="17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hu-HU" sz="170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a:rPr lang="hu-HU" sz="170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</m:d>
                                <m:r>
                                  <a:rPr lang="hu-HU" sz="17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hu-HU" sz="17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d>
                                  <m:dPr>
                                    <m:ctrlPr>
                                      <a:rPr lang="hu-HU" sz="17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hu-HU" sz="170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a:rPr lang="hu-HU" sz="170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  <m:r>
                                  <a:rPr lang="hu-HU" sz="17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hu-HU" sz="17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d>
                                  <m:dPr>
                                    <m:ctrlPr>
                                      <a:rPr lang="hu-HU" sz="17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hu-HU" sz="170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a:rPr lang="hu-HU" sz="170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hu-HU" sz="17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ha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hu-HU" sz="17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hu-HU" sz="17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&gt;3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u-HU" sz="1700" dirty="0"/>
              </a:p>
            </p:txBody>
          </p:sp>
        </mc:Choice>
        <mc:Fallback>
          <p:sp>
            <p:nvSpPr>
              <p:cNvPr id="79877" name="Object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4561" y="4727575"/>
                <a:ext cx="5975871" cy="14477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>
            <a:extLst>
              <a:ext uri="{FF2B5EF4-FFF2-40B4-BE49-F238E27FC236}">
                <a16:creationId xmlns:a16="http://schemas.microsoft.com/office/drawing/2014/main" id="{28B9C620-7D37-413C-A5E9-932111E0F5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116" y="2780928"/>
            <a:ext cx="1008112" cy="350648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CBDB74A7-CAB9-4220-B7D0-460AC55647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116" y="3155213"/>
            <a:ext cx="1009524" cy="352381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35F30FC3-6C8F-4DF4-86D2-53236EBEF5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116" y="3525394"/>
            <a:ext cx="1009524" cy="352381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41BAB7FD-5559-47D4-88C7-6421F2B8B9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2116" y="3935408"/>
            <a:ext cx="1009524" cy="352381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F116DC8A-07E1-4689-88F9-7AE8405E35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2116" y="4317482"/>
            <a:ext cx="1009524" cy="352381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7B91195C-BCA7-49F0-9B4A-4FC5B157F6E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2116" y="4788437"/>
            <a:ext cx="1034999" cy="360000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3CE1FB14-9F2B-4D04-956E-3A6861AFC9C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38537" y="4789354"/>
            <a:ext cx="1035001" cy="360000"/>
          </a:xfrm>
          <a:prstGeom prst="rect">
            <a:avLst/>
          </a:prstGeom>
        </p:spPr>
      </p:pic>
      <p:sp>
        <p:nvSpPr>
          <p:cNvPr id="12" name="Dia számának hely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44</a:t>
            </a:fld>
            <a:r>
              <a:rPr lang="hu-HU" dirty="0"/>
              <a:t>/49</a:t>
            </a:r>
          </a:p>
        </p:txBody>
      </p:sp>
    </p:spTree>
    <p:extLst>
      <p:ext uri="{BB962C8B-B14F-4D97-AF65-F5344CB8AC3E}">
        <p14:creationId xmlns:p14="http://schemas.microsoft.com/office/powerpoint/2010/main" val="2994123205"/>
      </p:ext>
    </p:extLst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 txBox="1">
            <a:spLocks noGrp="1" noChangeArrowheads="1"/>
          </p:cNvSpPr>
          <p:nvPr/>
        </p:nvSpPr>
        <p:spPr bwMode="auto">
          <a:xfrm>
            <a:off x="22225" y="6445250"/>
            <a:ext cx="2266950" cy="412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fld id="{50DD591E-9826-4FA2-A678-37599914216D}" type="datetime1">
              <a:rPr lang="hu-HU" sz="1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2018. 11. 21.</a:t>
            </a:fld>
            <a:endParaRPr lang="en-US" sz="12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title"/>
          </p:nvPr>
        </p:nvSpPr>
        <p:spPr>
          <a:xfrm>
            <a:off x="3031892" y="85725"/>
            <a:ext cx="4492858" cy="1111250"/>
          </a:xfrm>
        </p:spPr>
        <p:txBody>
          <a:bodyPr/>
          <a:lstStyle/>
          <a:p>
            <a:r>
              <a:rPr lang="hu-HU" altLang="hu-HU" sz="4000" dirty="0"/>
              <a:t>Közvetett rekurzió </a:t>
            </a:r>
            <a:r>
              <a:rPr lang="hu-HU" altLang="hu-HU" sz="4000" dirty="0">
                <a:sym typeface="Symbol" panose="05050102010706020507" pitchFamily="18" charset="2"/>
              </a:rPr>
              <a:t></a:t>
            </a:r>
            <a:r>
              <a:rPr lang="hu-HU" altLang="hu-HU" sz="4000" dirty="0"/>
              <a:t> </a:t>
            </a:r>
            <a:r>
              <a:rPr lang="hu-HU" altLang="hu-HU" dirty="0"/>
              <a:t>járdakövezés</a:t>
            </a:r>
            <a:endParaRPr lang="hu-HU" altLang="hu-HU" sz="4000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lnSpc>
                <a:spcPts val="2600"/>
              </a:lnSpc>
              <a:buFont typeface="Wingdings" panose="05000000000000000000" pitchFamily="2" charset="2"/>
              <a:buNone/>
            </a:pPr>
            <a:r>
              <a:rPr lang="hu-HU" altLang="hu-HU" sz="2400" dirty="0">
                <a:latin typeface="+mj-lt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ts val="2600"/>
              </a:lnSpc>
              <a:buFont typeface="Wingdings" panose="05000000000000000000" pitchFamily="2" charset="2"/>
              <a:buNone/>
            </a:pPr>
            <a:endParaRPr lang="hu-HU" altLang="hu-HU" sz="24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56A0D533-FBA6-4750-A7ED-55AC8E52D6E1}" type="datetime8">
              <a:rPr lang="hu-HU" smtClean="0"/>
              <a:t>2018. 11. 21. 14:54</a:t>
            </a:fld>
            <a:endParaRPr lang="en-US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10. előadás</a:t>
            </a:r>
            <a:endParaRPr lang="en-US" dirty="0"/>
          </a:p>
        </p:txBody>
      </p:sp>
      <p:graphicFrame>
        <p:nvGraphicFramePr>
          <p:cNvPr id="9" name="Táblázat 8">
            <a:extLst>
              <a:ext uri="{FF2B5EF4-FFF2-40B4-BE49-F238E27FC236}">
                <a16:creationId xmlns:a16="http://schemas.microsoft.com/office/drawing/2014/main" id="{49871843-95EC-4E6D-829F-C1A06B1BD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17391"/>
              </p:ext>
            </p:extLst>
          </p:nvPr>
        </p:nvGraphicFramePr>
        <p:xfrm>
          <a:off x="2123728" y="2159826"/>
          <a:ext cx="6096000" cy="1219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92581">
                  <a:extLst>
                    <a:ext uri="{9D8B030D-6E8A-4147-A177-3AD203B41FA5}">
                      <a16:colId xmlns:a16="http://schemas.microsoft.com/office/drawing/2014/main" val="3572987158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25731097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601337697"/>
                    </a:ext>
                  </a:extLst>
                </a:gridCol>
                <a:gridCol w="3547235">
                  <a:extLst>
                    <a:ext uri="{9D8B030D-6E8A-4147-A177-3AD203B41FA5}">
                      <a16:colId xmlns:a16="http://schemas.microsoft.com/office/drawing/2014/main" val="2927969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200" b="0" dirty="0">
                          <a:solidFill>
                            <a:schemeClr val="tx1"/>
                          </a:solidFill>
                        </a:rPr>
                        <a:t>n=1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200" b="0" dirty="0">
                          <a:solidFill>
                            <a:schemeClr val="tx1"/>
                          </a:solidFill>
                        </a:rPr>
                        <a:t>n=2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200" b="0" dirty="0">
                          <a:solidFill>
                            <a:schemeClr val="tx1"/>
                          </a:solidFill>
                        </a:rPr>
                        <a:t>n=3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0875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2200" dirty="0">
                          <a:solidFill>
                            <a:schemeClr val="tx1"/>
                          </a:solidFill>
                        </a:rPr>
                        <a:t>A:=1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200" dirty="0">
                          <a:solidFill>
                            <a:schemeClr val="tx1"/>
                          </a:solidFill>
                        </a:rPr>
                        <a:t>A:=2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200" dirty="0">
                          <a:solidFill>
                            <a:schemeClr val="tx1"/>
                          </a:solidFill>
                        </a:rPr>
                        <a:t>A:=4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200" dirty="0">
                          <a:solidFill>
                            <a:schemeClr val="tx1"/>
                          </a:solidFill>
                        </a:rPr>
                        <a:t>A:=A(n</a:t>
                      </a:r>
                      <a:r>
                        <a:rPr lang="hu-HU" sz="2400" dirty="0"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hu-HU" sz="2200" dirty="0">
                          <a:solidFill>
                            <a:schemeClr val="tx1"/>
                          </a:solidFill>
                        </a:rPr>
                        <a:t>1)+A(n</a:t>
                      </a:r>
                      <a:r>
                        <a:rPr lang="hu-HU" sz="2000" dirty="0"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hu-HU" sz="2200" dirty="0">
                          <a:solidFill>
                            <a:schemeClr val="tx1"/>
                          </a:solidFill>
                        </a:rPr>
                        <a:t>2)+A(n</a:t>
                      </a:r>
                      <a:r>
                        <a:rPr lang="hu-HU" sz="2000" dirty="0"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hu-HU" sz="2200" dirty="0">
                          <a:solidFill>
                            <a:schemeClr val="tx1"/>
                          </a:solidFill>
                        </a:rPr>
                        <a:t>3)+ </a:t>
                      </a:r>
                      <a:br>
                        <a:rPr lang="hu-HU" sz="2200" dirty="0">
                          <a:solidFill>
                            <a:schemeClr val="tx1"/>
                          </a:solidFill>
                        </a:rPr>
                      </a:br>
                      <a:r>
                        <a:rPr lang="hu-HU" sz="2200" dirty="0">
                          <a:solidFill>
                            <a:schemeClr val="tx1"/>
                          </a:solidFill>
                        </a:rPr>
                        <a:t>      2*B(n-2)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809345"/>
                  </a:ext>
                </a:extLst>
              </a:tr>
            </a:tbl>
          </a:graphicData>
        </a:graphic>
      </p:graphicFrame>
      <p:sp>
        <p:nvSpPr>
          <p:cNvPr id="10" name="Oval 63">
            <a:extLst>
              <a:ext uri="{FF2B5EF4-FFF2-40B4-BE49-F238E27FC236}">
                <a16:creationId xmlns:a16="http://schemas.microsoft.com/office/drawing/2014/main" id="{A03BCD70-C0EA-420C-AF3C-DDBC3A6A6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1838" y="1412581"/>
            <a:ext cx="5184577" cy="504552"/>
          </a:xfrm>
          <a:prstGeom prst="ellipse">
            <a:avLst/>
          </a:prstGeom>
          <a:solidFill>
            <a:schemeClr val="bg1"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dirty="0"/>
              <a:t>A(n)</a:t>
            </a:r>
          </a:p>
        </p:txBody>
      </p:sp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3C1EA371-C0C5-4CA8-AB8C-43D71B706D75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5171728" y="1917133"/>
            <a:ext cx="2399" cy="242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ine 27">
            <a:extLst>
              <a:ext uri="{FF2B5EF4-FFF2-40B4-BE49-F238E27FC236}">
                <a16:creationId xmlns:a16="http://schemas.microsoft.com/office/drawing/2014/main" id="{07332DA0-0118-4FDA-8518-45E3719E6EC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3728" y="2172957"/>
            <a:ext cx="209187" cy="41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3" name="Line 28">
            <a:extLst>
              <a:ext uri="{FF2B5EF4-FFF2-40B4-BE49-F238E27FC236}">
                <a16:creationId xmlns:a16="http://schemas.microsoft.com/office/drawing/2014/main" id="{69B904AC-1C3A-4C56-BED0-4A3058CF8C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81054" y="2172278"/>
            <a:ext cx="215900" cy="41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4" name="Line 27">
            <a:extLst>
              <a:ext uri="{FF2B5EF4-FFF2-40B4-BE49-F238E27FC236}">
                <a16:creationId xmlns:a16="http://schemas.microsoft.com/office/drawing/2014/main" id="{95D3A800-8259-4139-80EA-6B441BF624B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8927" y="2171569"/>
            <a:ext cx="209187" cy="41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5" name="Line 27">
            <a:extLst>
              <a:ext uri="{FF2B5EF4-FFF2-40B4-BE49-F238E27FC236}">
                <a16:creationId xmlns:a16="http://schemas.microsoft.com/office/drawing/2014/main" id="{79D65114-0E2A-4AFA-AE8E-3735690E84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1015" y="2168781"/>
            <a:ext cx="209187" cy="41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graphicFrame>
        <p:nvGraphicFramePr>
          <p:cNvPr id="16" name="Táblázat 15">
            <a:extLst>
              <a:ext uri="{FF2B5EF4-FFF2-40B4-BE49-F238E27FC236}">
                <a16:creationId xmlns:a16="http://schemas.microsoft.com/office/drawing/2014/main" id="{8D102DB4-7ED0-4B6E-B769-CB0DAAA46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339538"/>
              </p:ext>
            </p:extLst>
          </p:nvPr>
        </p:nvGraphicFramePr>
        <p:xfrm>
          <a:off x="2124273" y="5206093"/>
          <a:ext cx="6096000" cy="883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92581">
                  <a:extLst>
                    <a:ext uri="{9D8B030D-6E8A-4147-A177-3AD203B41FA5}">
                      <a16:colId xmlns:a16="http://schemas.microsoft.com/office/drawing/2014/main" val="3572987158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257310978"/>
                    </a:ext>
                  </a:extLst>
                </a:gridCol>
                <a:gridCol w="4411331">
                  <a:extLst>
                    <a:ext uri="{9D8B030D-6E8A-4147-A177-3AD203B41FA5}">
                      <a16:colId xmlns:a16="http://schemas.microsoft.com/office/drawing/2014/main" val="260133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200" b="0" dirty="0">
                          <a:solidFill>
                            <a:schemeClr val="tx1"/>
                          </a:solidFill>
                        </a:rPr>
                        <a:t>n&lt;3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200" b="0" dirty="0">
                          <a:solidFill>
                            <a:schemeClr val="tx1"/>
                          </a:solidFill>
                        </a:rPr>
                        <a:t>n=3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0875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2200" dirty="0">
                          <a:solidFill>
                            <a:schemeClr val="tx1"/>
                          </a:solidFill>
                        </a:rPr>
                        <a:t>B:=0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200" dirty="0">
                          <a:solidFill>
                            <a:schemeClr val="tx1"/>
                          </a:solidFill>
                        </a:rPr>
                        <a:t>B:=1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200" dirty="0">
                          <a:solidFill>
                            <a:schemeClr val="tx1"/>
                          </a:solidFill>
                        </a:rPr>
                        <a:t>B:=A(n</a:t>
                      </a:r>
                      <a:r>
                        <a:rPr lang="hu-HU" sz="2400" dirty="0"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hu-HU" sz="2200" dirty="0">
                          <a:solidFill>
                            <a:schemeClr val="tx1"/>
                          </a:solidFill>
                        </a:rPr>
                        <a:t>3)+B(n</a:t>
                      </a:r>
                      <a:r>
                        <a:rPr lang="hu-HU" sz="2000" dirty="0">
                          <a:sym typeface="Symbol" panose="05050102010706020507" pitchFamily="18" charset="2"/>
                        </a:rPr>
                        <a:t>2</a:t>
                      </a:r>
                      <a:r>
                        <a:rPr lang="hu-HU" sz="2200" dirty="0">
                          <a:solidFill>
                            <a:schemeClr val="tx1"/>
                          </a:solidFill>
                        </a:rPr>
                        <a:t>)+B(n</a:t>
                      </a:r>
                      <a:r>
                        <a:rPr lang="hu-HU" sz="2000" dirty="0"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hu-HU" sz="2200" dirty="0">
                          <a:solidFill>
                            <a:schemeClr val="tx1"/>
                          </a:solidFill>
                        </a:rPr>
                        <a:t>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809345"/>
                  </a:ext>
                </a:extLst>
              </a:tr>
            </a:tbl>
          </a:graphicData>
        </a:graphic>
      </p:graphicFrame>
      <p:sp>
        <p:nvSpPr>
          <p:cNvPr id="17" name="Oval 63">
            <a:extLst>
              <a:ext uri="{FF2B5EF4-FFF2-40B4-BE49-F238E27FC236}">
                <a16:creationId xmlns:a16="http://schemas.microsoft.com/office/drawing/2014/main" id="{B4DF56F0-BBC4-4BBE-88FC-73E499A10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2383" y="4498103"/>
            <a:ext cx="5184577" cy="504000"/>
          </a:xfrm>
          <a:prstGeom prst="ellipse">
            <a:avLst/>
          </a:prstGeom>
          <a:solidFill>
            <a:schemeClr val="bg1"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dirty="0"/>
              <a:t>B(n)</a:t>
            </a:r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5531CEAF-4C57-4A3E-AE3C-F7C2138EAF0F}"/>
              </a:ext>
            </a:extLst>
          </p:cNvPr>
          <p:cNvCxnSpPr>
            <a:cxnSpLocks/>
            <a:stCxn id="17" idx="4"/>
            <a:endCxn id="16" idx="0"/>
          </p:cNvCxnSpPr>
          <p:nvPr/>
        </p:nvCxnSpPr>
        <p:spPr>
          <a:xfrm flipH="1">
            <a:off x="5172273" y="5002103"/>
            <a:ext cx="2399" cy="2039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ine 27">
            <a:extLst>
              <a:ext uri="{FF2B5EF4-FFF2-40B4-BE49-F238E27FC236}">
                <a16:creationId xmlns:a16="http://schemas.microsoft.com/office/drawing/2014/main" id="{24CC3FCA-65AB-4BE7-AB2A-6CC7536E81B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4361" y="5219224"/>
            <a:ext cx="209187" cy="41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0" name="Line 28">
            <a:extLst>
              <a:ext uri="{FF2B5EF4-FFF2-40B4-BE49-F238E27FC236}">
                <a16:creationId xmlns:a16="http://schemas.microsoft.com/office/drawing/2014/main" id="{F9B5A1EA-E83D-4955-8F54-D2C84DAF92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81054" y="5218545"/>
            <a:ext cx="215900" cy="41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1" name="Line 27">
            <a:extLst>
              <a:ext uri="{FF2B5EF4-FFF2-40B4-BE49-F238E27FC236}">
                <a16:creationId xmlns:a16="http://schemas.microsoft.com/office/drawing/2014/main" id="{5A67B46A-F4DE-4983-AA69-37F6DDFF44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30577" y="5217836"/>
            <a:ext cx="209187" cy="41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90E31A13-AA69-40C8-981D-6AFF610FD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1" y="426698"/>
            <a:ext cx="3960440" cy="9752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45</a:t>
            </a:fld>
            <a:r>
              <a:rPr lang="hu-HU" dirty="0"/>
              <a:t>/49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2432F98-8456-41F8-9A0F-EE18A6F814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914" y="3479742"/>
            <a:ext cx="4087145" cy="9752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584224"/>
      </p:ext>
    </p:extLst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altLang="hu-HU" dirty="0">
                <a:solidFill>
                  <a:srgbClr val="FF0000"/>
                </a:solidFill>
              </a:rPr>
              <a:t>Programozási</a:t>
            </a:r>
            <a:r>
              <a:rPr lang="hu-HU" altLang="hu-HU" dirty="0"/>
              <a:t> </a:t>
            </a:r>
            <a:r>
              <a:rPr lang="hu-HU" altLang="hu-HU" dirty="0">
                <a:solidFill>
                  <a:srgbClr val="FF0000"/>
                </a:solidFill>
              </a:rPr>
              <a:t>tételek</a:t>
            </a:r>
            <a:r>
              <a:rPr lang="hu-HU" altLang="hu-HU" dirty="0"/>
              <a:t> </a:t>
            </a:r>
            <a:r>
              <a:rPr lang="hu-HU" altLang="hu-HU" dirty="0">
                <a:solidFill>
                  <a:srgbClr val="FF0000"/>
                </a:solidFill>
              </a:rPr>
              <a:t>rekurzívan</a:t>
            </a:r>
            <a:endParaRPr lang="hu-HU" sz="2800" dirty="0">
              <a:solidFill>
                <a:srgbClr val="FF0000"/>
              </a:solidFill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r>
              <a:rPr lang="hu-HU" b="1" dirty="0">
                <a:solidFill>
                  <a:srgbClr val="FF3300"/>
                </a:solidFill>
              </a:rPr>
              <a:t>Sorozatszámítás</a:t>
            </a:r>
            <a:r>
              <a:rPr lang="hu-HU" b="1" dirty="0"/>
              <a:t> (összegzés): </a:t>
            </a:r>
          </a:p>
          <a:p>
            <a:pPr marL="0" indent="0">
              <a:lnSpc>
                <a:spcPct val="90000"/>
              </a:lnSpc>
              <a:spcBef>
                <a:spcPct val="10000"/>
              </a:spcBef>
              <a:buNone/>
            </a:pPr>
            <a:r>
              <a:rPr lang="hu-HU" sz="2800" dirty="0"/>
              <a:t>A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sorozatszámítás tétel </a:t>
            </a:r>
            <a:r>
              <a:rPr lang="hu-HU" sz="2800" dirty="0"/>
              <a:t>egy egyszerű rekurziót tartalmazott, ahol minden kiszámolt érték az előző egyetlen értéktől függött:</a:t>
            </a:r>
          </a:p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endParaRPr lang="hu-HU" sz="2800" dirty="0"/>
          </a:p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endParaRPr lang="hu-HU" sz="2800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B505B8D2-1516-4515-BD92-DBF23EEB0532}" type="datetime8">
              <a:rPr lang="hu-HU" smtClean="0"/>
              <a:t>2018. 11. 21. 14:54</a:t>
            </a:fld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10. előadás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Szövegdoboz 14">
                <a:extLst>
                  <a:ext uri="{FF2B5EF4-FFF2-40B4-BE49-F238E27FC236}">
                    <a16:creationId xmlns:a16="http://schemas.microsoft.com/office/drawing/2014/main" id="{82CD1E09-B817-440A-B477-A0386A011C1D}"/>
                  </a:ext>
                </a:extLst>
              </p:cNvPr>
              <p:cNvSpPr txBox="1"/>
              <p:nvPr/>
            </p:nvSpPr>
            <p:spPr>
              <a:xfrm>
                <a:off x="1691680" y="2780928"/>
                <a:ext cx="5045997" cy="8924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hu-HU" sz="2600" b="0" i="0" smtClean="0">
                          <a:latin typeface="+mj-lt"/>
                        </a:rPr>
                        <m:t>F</m:t>
                      </m:r>
                      <m:d>
                        <m:dPr>
                          <m:ctrlPr>
                            <a:rPr lang="hu-HU" sz="2600" b="0" i="1" smtClean="0">
                              <a:latin typeface="+mj-lt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sz="2600" b="0" i="1" smtClean="0">
                                  <a:latin typeface="+mj-lt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hu-HU" sz="2600" b="0" i="0" smtClean="0">
                                  <a:latin typeface="+mj-lt"/>
                                </a:rPr>
                                <m:t>X</m:t>
                              </m:r>
                            </m:e>
                            <m:sub>
                              <m:r>
                                <a:rPr lang="hu-HU" sz="2600" b="0" i="0" smtClean="0">
                                  <a:latin typeface="+mj-lt"/>
                                </a:rPr>
                                <m:t>1..</m:t>
                              </m:r>
                              <m:r>
                                <m:rPr>
                                  <m:sty m:val="p"/>
                                </m:rPr>
                                <a:rPr lang="hu-HU" sz="2600" b="0" i="0" smtClean="0">
                                  <a:latin typeface="+mj-lt"/>
                                </a:rPr>
                                <m:t>n</m:t>
                              </m:r>
                            </m:sub>
                          </m:sSub>
                        </m:e>
                      </m:d>
                      <m:r>
                        <a:rPr lang="hu-HU" sz="2600" b="0" i="0" smtClean="0">
                          <a:latin typeface="+mj-lt"/>
                        </a:rPr>
                        <m:t>≔</m:t>
                      </m:r>
                      <m:d>
                        <m:dPr>
                          <m:begChr m:val="{"/>
                          <m:endChr m:val=""/>
                          <m:ctrlPr>
                            <a:rPr lang="hu-HU" sz="2600" b="0" i="1" smtClean="0">
                              <a:latin typeface="+mj-lt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sz="2600" b="0" i="1" smtClean="0">
                                  <a:latin typeface="+mj-lt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hu-HU" sz="2600" b="0" i="1" smtClean="0">
                                      <a:latin typeface="+mj-lt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hu-HU" sz="2600" b="0" i="0" smtClean="0">
                                      <a:latin typeface="+mj-lt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hu-HU" sz="2600" b="0" i="0" smtClean="0">
                                      <a:latin typeface="+mj-lt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hu-HU" sz="2600" b="0" i="0" smtClean="0">
                                  <a:latin typeface="+mj-lt"/>
                                </a:rPr>
                                <m:t> ,                 , </m:t>
                              </m:r>
                              <m:r>
                                <m:rPr>
                                  <m:sty m:val="p"/>
                                </m:rPr>
                                <a:rPr lang="hu-HU" sz="2600" b="0" i="0" smtClean="0">
                                  <a:latin typeface="+mj-lt"/>
                                </a:rPr>
                                <m:t>n</m:t>
                              </m:r>
                              <m:r>
                                <a:rPr lang="hu-HU" sz="2600" b="0" i="0" smtClean="0">
                                  <a:latin typeface="+mj-lt"/>
                                </a:rPr>
                                <m:t>=0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hu-HU" sz="2600" b="0" i="0" smtClean="0">
                                  <a:latin typeface="+mj-lt"/>
                                </a:rPr>
                                <m:t>f</m:t>
                              </m:r>
                              <m:r>
                                <a:rPr lang="hu-HU" sz="2600" b="0" i="0" smtClean="0">
                                  <a:latin typeface="+mj-lt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hu-HU" sz="2600" b="0" i="0" smtClean="0">
                                  <a:latin typeface="+mj-lt"/>
                                </a:rPr>
                                <m:t>F</m:t>
                              </m:r>
                              <m:d>
                                <m:dPr>
                                  <m:ctrlPr>
                                    <a:rPr lang="hu-HU" sz="2600" b="0" i="1" smtClean="0">
                                      <a:latin typeface="+mj-lt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hu-HU" sz="2600" b="0" i="1" smtClean="0">
                                          <a:latin typeface="+mj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hu-HU" sz="2600" b="0" i="0" smtClean="0">
                                          <a:latin typeface="+mj-lt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a:rPr lang="hu-HU" sz="2600" b="0" i="0" smtClean="0">
                                          <a:latin typeface="+mj-lt"/>
                                        </a:rPr>
                                        <m:t>1..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hu-HU" sz="2600" b="0" i="0" smtClean="0">
                                          <a:latin typeface="+mj-lt"/>
                                        </a:rPr>
                                        <m:t>n</m:t>
                                      </m:r>
                                      <m:r>
                                        <a:rPr lang="hu-HU" sz="2600" b="0" i="0" smtClean="0">
                                          <a:latin typeface="+mj-lt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hu-HU" sz="2600" b="0" i="0" smtClean="0">
                                  <a:latin typeface="+mj-lt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hu-HU" sz="2600" b="0" i="1" smtClean="0">
                                      <a:latin typeface="+mj-lt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hu-HU" sz="2600" b="0" i="0" smtClean="0">
                                      <a:latin typeface="+mj-lt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hu-HU" sz="2600" b="0" i="0" smtClean="0">
                                      <a:latin typeface="+mj-lt"/>
                                    </a:rPr>
                                    <m:t>n</m:t>
                                  </m:r>
                                </m:sub>
                              </m:sSub>
                              <m:r>
                                <a:rPr lang="hu-HU" sz="2600" b="0" i="0" smtClean="0">
                                  <a:latin typeface="+mj-lt"/>
                                </a:rPr>
                                <m:t>) , </m:t>
                              </m:r>
                              <m:r>
                                <m:rPr>
                                  <m:sty m:val="p"/>
                                </m:rPr>
                                <a:rPr lang="hu-HU" sz="2600" b="0" i="0" smtClean="0">
                                  <a:latin typeface="+mj-lt"/>
                                </a:rPr>
                                <m:t>n</m:t>
                              </m:r>
                              <m:r>
                                <a:rPr lang="hu-HU" sz="2600" b="0" i="0" smtClean="0">
                                  <a:latin typeface="+mj-lt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sz="2600" dirty="0">
                  <a:latin typeface="+mj-lt"/>
                </a:endParaRPr>
              </a:p>
            </p:txBody>
          </p:sp>
        </mc:Choice>
        <mc:Fallback>
          <p:sp>
            <p:nvSpPr>
              <p:cNvPr id="15" name="Szövegdoboz 14">
                <a:extLst>
                  <a:ext uri="{FF2B5EF4-FFF2-40B4-BE49-F238E27FC236}">
                    <a16:creationId xmlns:a16="http://schemas.microsoft.com/office/drawing/2014/main" id="{82CD1E09-B817-440A-B477-A0386A011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2780928"/>
                <a:ext cx="5045997" cy="8924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46</a:t>
            </a:fld>
            <a:r>
              <a:rPr lang="hu-HU" dirty="0"/>
              <a:t>/49</a:t>
            </a:r>
          </a:p>
        </p:txBody>
      </p:sp>
    </p:spTree>
    <p:extLst>
      <p:ext uri="{BB962C8B-B14F-4D97-AF65-F5344CB8AC3E}">
        <p14:creationId xmlns:p14="http://schemas.microsoft.com/office/powerpoint/2010/main" val="1675497475"/>
      </p:ext>
    </p:extLst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altLang="hu-HU" dirty="0"/>
              <a:t>Programozási tételek rekurzívan</a:t>
            </a:r>
            <a:endParaRPr lang="hu-HU" sz="2800" dirty="0">
              <a:solidFill>
                <a:srgbClr val="FF3300"/>
              </a:solidFill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r>
              <a:rPr lang="hu-HU" b="1" dirty="0">
                <a:solidFill>
                  <a:srgbClr val="FF3300"/>
                </a:solidFill>
              </a:rPr>
              <a:t>Sorozatszámítás</a:t>
            </a:r>
            <a:r>
              <a:rPr lang="hu-HU" b="1" dirty="0"/>
              <a:t> (összegzés): </a:t>
            </a:r>
          </a:p>
          <a:p>
            <a:pPr marL="0" indent="0">
              <a:lnSpc>
                <a:spcPct val="90000"/>
              </a:lnSpc>
              <a:spcBef>
                <a:spcPct val="10000"/>
              </a:spcBef>
              <a:buNone/>
            </a:pPr>
            <a:r>
              <a:rPr lang="hu-HU" sz="2800" dirty="0"/>
              <a:t>A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sorozatszámítás tétel </a:t>
            </a:r>
            <a:r>
              <a:rPr lang="hu-HU" sz="2800" dirty="0"/>
              <a:t>egy egyszerű rekurziót tartalmazott, ahol minden kiszámolt érték az előző egyetlen értéktől függött:</a:t>
            </a:r>
          </a:p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endParaRPr lang="hu-HU" sz="2800" dirty="0"/>
          </a:p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endParaRPr lang="hu-HU" sz="2800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58B60C1-3F49-4CF3-A40C-BF1F78A53F81}" type="datetime8">
              <a:rPr lang="hu-HU" smtClean="0"/>
              <a:t>2018. 11. 21. 14:54</a:t>
            </a:fld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10. előadás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zövegdoboz 14">
                <a:extLst>
                  <a:ext uri="{FF2B5EF4-FFF2-40B4-BE49-F238E27FC236}">
                    <a16:creationId xmlns:a16="http://schemas.microsoft.com/office/drawing/2014/main" id="{82CD1E09-B817-440A-B477-A0386A011C1D}"/>
                  </a:ext>
                </a:extLst>
              </p:cNvPr>
              <p:cNvSpPr txBox="1"/>
              <p:nvPr/>
            </p:nvSpPr>
            <p:spPr>
              <a:xfrm>
                <a:off x="35496" y="775721"/>
                <a:ext cx="3096344" cy="5492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hu-HU" sz="1600" b="0" i="0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hu-HU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hu-HU" sz="16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hu-HU" sz="1600" b="0" i="0" smtClean="0">
                                  <a:latin typeface="Cambria Math" panose="02040503050406030204" pitchFamily="18" charset="0"/>
                                </a:rPr>
                                <m:t>1..</m:t>
                              </m:r>
                              <m:r>
                                <m:rPr>
                                  <m:sty m:val="p"/>
                                </m:rPr>
                                <a:rPr lang="hu-HU" sz="1600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e>
                      </m:d>
                      <m:r>
                        <a:rPr lang="hu-HU" sz="1600" b="0" i="0" smtClean="0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{"/>
                          <m:endChr m:val=""/>
                          <m:ctrlPr>
                            <a:rPr lang="hu-HU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hu-HU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hu-HU" sz="1600" b="0" i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hu-HU" sz="1600" b="0" i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hu-HU" sz="1600" b="0" i="0" smtClean="0">
                                  <a:latin typeface="Cambria Math" panose="02040503050406030204" pitchFamily="18" charset="0"/>
                                </a:rPr>
                                <m:t> ,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hu-HU" sz="1600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hu-HU" sz="1600" b="0" i="0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hu-HU" sz="1600" b="0" i="0" smtClean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r>
                                <a:rPr lang="hu-HU" sz="1600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hu-HU" sz="1600" b="0" i="0" smtClean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d>
                                <m:dPr>
                                  <m:ctrlPr>
                                    <a:rPr lang="hu-HU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hu-HU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hu-HU" sz="1600" b="0" i="0" smtClean="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hu-HU" sz="1600" b="0" i="0" smtClean="0"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  <m:r>
                                        <a:rPr lang="hu-HU" sz="1600" b="0" i="0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hu-HU" sz="1600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hu-HU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hu-HU" sz="1600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hu-HU" sz="1600" b="0" i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  <m:r>
                                <a:rPr lang="hu-HU" sz="1600" b="0" i="0" smtClean="0">
                                  <a:latin typeface="Cambria Math" panose="02040503050406030204" pitchFamily="18" charset="0"/>
                                </a:rPr>
                                <m:t>) , </m:t>
                              </m:r>
                              <m:r>
                                <m:rPr>
                                  <m:sty m:val="p"/>
                                </m:rPr>
                                <a:rPr lang="hu-HU" sz="1600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hu-HU" sz="1600" b="0" i="0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sz="1600" dirty="0"/>
              </a:p>
            </p:txBody>
          </p:sp>
        </mc:Choice>
        <mc:Fallback xmlns="">
          <p:sp>
            <p:nvSpPr>
              <p:cNvPr id="15" name="Szövegdoboz 14">
                <a:extLst>
                  <a:ext uri="{FF2B5EF4-FFF2-40B4-BE49-F238E27FC236}">
                    <a16:creationId xmlns:a16="http://schemas.microsoft.com/office/drawing/2014/main" id="{82CD1E09-B817-440A-B477-A0386A011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775721"/>
                <a:ext cx="3096344" cy="5492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Szövegdoboz 1">
                <a:extLst>
                  <a:ext uri="{FF2B5EF4-FFF2-40B4-BE49-F238E27FC236}">
                    <a16:creationId xmlns:a16="http://schemas.microsoft.com/office/drawing/2014/main" id="{D4D97AF7-7BDC-4CEE-9538-A1A10EDC1C21}"/>
                  </a:ext>
                </a:extLst>
              </p:cNvPr>
              <p:cNvSpPr txBox="1"/>
              <p:nvPr/>
            </p:nvSpPr>
            <p:spPr>
              <a:xfrm>
                <a:off x="1690925" y="2714436"/>
                <a:ext cx="5113323" cy="8924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hu-HU" sz="2600" b="0" i="0" smtClean="0">
                          <a:latin typeface="+mj-lt"/>
                        </a:rPr>
                        <m:t>F</m:t>
                      </m:r>
                      <m:d>
                        <m:dPr>
                          <m:ctrlPr>
                            <a:rPr lang="hu-HU" sz="2600" b="0" i="1" smtClean="0">
                              <a:latin typeface="+mj-lt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hu-HU" sz="2600" b="0" i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m:t>X</m:t>
                          </m:r>
                          <m:r>
                            <a:rPr lang="hu-HU" sz="2600" b="0" i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hu-HU" sz="2600" b="0" i="0" smtClean="0">
                              <a:solidFill>
                                <a:srgbClr val="FF0000"/>
                              </a:solidFill>
                              <a:latin typeface="+mj-lt"/>
                            </a:rPr>
                            <m:t>n</m:t>
                          </m:r>
                        </m:e>
                      </m:d>
                      <m:r>
                        <a:rPr lang="hu-HU" sz="2600" b="0" i="0" smtClean="0">
                          <a:latin typeface="+mj-lt"/>
                        </a:rPr>
                        <m:t>≔</m:t>
                      </m:r>
                      <m:d>
                        <m:dPr>
                          <m:begChr m:val="{"/>
                          <m:endChr m:val=""/>
                          <m:ctrlPr>
                            <a:rPr lang="hu-HU" sz="2600" b="0" i="1" smtClean="0">
                              <a:latin typeface="+mj-lt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sz="2600" b="0" i="1" smtClean="0">
                                  <a:latin typeface="+mj-lt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hu-HU" sz="2600" b="0" i="1" smtClean="0">
                                      <a:latin typeface="+mj-lt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hu-HU" sz="2600" b="0" i="0" smtClean="0">
                                      <a:latin typeface="+mj-lt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hu-HU" sz="2600" b="0" i="0" smtClean="0">
                                      <a:latin typeface="+mj-lt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hu-HU" sz="2600" b="0" i="0" smtClean="0">
                                  <a:latin typeface="+mj-lt"/>
                                </a:rPr>
                                <m:t> ,   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hu-HU" sz="2600" b="0" i="0" smtClean="0">
                                  <a:latin typeface="+mj-lt"/>
                                </a:rPr>
                                <m:t>n</m:t>
                              </m:r>
                              <m:r>
                                <a:rPr lang="hu-HU" sz="2600" b="0" i="0" smtClean="0">
                                  <a:latin typeface="+mj-lt"/>
                                </a:rPr>
                                <m:t>=0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hu-HU" sz="2600" b="0" i="0" smtClean="0">
                                  <a:latin typeface="+mj-lt"/>
                                </a:rPr>
                                <m:t>f</m:t>
                              </m:r>
                              <m:r>
                                <a:rPr lang="hu-HU" sz="2600" b="0" i="0" smtClean="0">
                                  <a:latin typeface="+mj-lt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hu-HU" sz="2600" b="0" i="0" smtClean="0">
                                  <a:latin typeface="+mj-lt"/>
                                </a:rPr>
                                <m:t>F</m:t>
                              </m:r>
                              <m:d>
                                <m:dPr>
                                  <m:ctrlPr>
                                    <a:rPr lang="hu-HU" sz="2600" b="0" i="1" smtClean="0">
                                      <a:latin typeface="+mj-lt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hu-HU" sz="2600" b="0" i="0" smtClean="0">
                                      <a:solidFill>
                                        <a:srgbClr val="FF0000"/>
                                      </a:solidFill>
                                      <a:latin typeface="+mj-lt"/>
                                    </a:rPr>
                                    <m:t>X</m:t>
                                  </m:r>
                                  <m:r>
                                    <a:rPr lang="hu-HU" sz="2600" b="0" i="0" smtClean="0">
                                      <a:solidFill>
                                        <a:srgbClr val="FF0000"/>
                                      </a:solidFill>
                                      <a:latin typeface="+mj-lt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hu-HU" sz="2600" b="0" i="0" smtClean="0">
                                      <a:solidFill>
                                        <a:srgbClr val="FF0000"/>
                                      </a:solidFill>
                                      <a:latin typeface="+mj-lt"/>
                                    </a:rPr>
                                    <m:t>n</m:t>
                                  </m:r>
                                  <m:r>
                                    <a:rPr lang="hu-HU" sz="2600" b="0" i="0" smtClean="0">
                                      <a:solidFill>
                                        <a:srgbClr val="FF0000"/>
                                      </a:solidFill>
                                      <a:latin typeface="+mj-lt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hu-HU" sz="2600" b="0" i="0" smtClean="0">
                                  <a:latin typeface="+mj-lt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hu-HU" sz="2600" b="0" i="1" smtClean="0">
                                      <a:latin typeface="+mj-lt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hu-HU" sz="2600" b="0" i="0" smtClean="0">
                                      <a:latin typeface="+mj-lt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hu-HU" sz="2600" b="0" i="0" smtClean="0">
                                      <a:latin typeface="+mj-lt"/>
                                    </a:rPr>
                                    <m:t>n</m:t>
                                  </m:r>
                                </m:sub>
                              </m:sSub>
                              <m:r>
                                <a:rPr lang="hu-HU" sz="2600" b="0" i="0" smtClean="0">
                                  <a:latin typeface="+mj-lt"/>
                                </a:rPr>
                                <m:t>) , </m:t>
                              </m:r>
                              <m:r>
                                <m:rPr>
                                  <m:sty m:val="p"/>
                                </m:rPr>
                                <a:rPr lang="hu-HU" sz="2600" b="0" i="0" smtClean="0">
                                  <a:latin typeface="+mj-lt"/>
                                </a:rPr>
                                <m:t>n</m:t>
                              </m:r>
                              <m:r>
                                <a:rPr lang="hu-HU" sz="2600" b="0" i="0" smtClean="0">
                                  <a:latin typeface="+mj-lt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sz="2600" dirty="0">
                  <a:latin typeface="+mj-lt"/>
                </a:endParaRPr>
              </a:p>
            </p:txBody>
          </p:sp>
        </mc:Choice>
        <mc:Fallback>
          <p:sp>
            <p:nvSpPr>
              <p:cNvPr id="2" name="Szövegdoboz 1">
                <a:extLst>
                  <a:ext uri="{FF2B5EF4-FFF2-40B4-BE49-F238E27FC236}">
                    <a16:creationId xmlns:a16="http://schemas.microsoft.com/office/drawing/2014/main" id="{D4D97AF7-7BDC-4CEE-9538-A1A10EDC1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925" y="2714436"/>
                <a:ext cx="5113323" cy="8924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63">
            <a:extLst>
              <a:ext uri="{FF2B5EF4-FFF2-40B4-BE49-F238E27FC236}">
                <a16:creationId xmlns:a16="http://schemas.microsoft.com/office/drawing/2014/main" id="{591E1B01-71CB-40A2-8D4D-F472512B3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120" y="3789040"/>
            <a:ext cx="2736000" cy="504000"/>
          </a:xfrm>
          <a:prstGeom prst="ellipse">
            <a:avLst/>
          </a:prstGeom>
          <a:ln w="3175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hu-HU" dirty="0" err="1"/>
              <a:t>SorSzám</a:t>
            </a:r>
            <a:r>
              <a:rPr lang="hu-HU" dirty="0"/>
              <a:t>(</a:t>
            </a:r>
            <a:r>
              <a:rPr lang="hu-HU" dirty="0" err="1"/>
              <a:t>X,n</a:t>
            </a:r>
            <a:r>
              <a:rPr lang="hu-HU" dirty="0"/>
              <a:t>)</a:t>
            </a:r>
          </a:p>
        </p:txBody>
      </p:sp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4542D82F-E630-42AF-A568-B2269F8D9814}"/>
              </a:ext>
            </a:extLst>
          </p:cNvPr>
          <p:cNvCxnSpPr>
            <a:cxnSpLocks/>
            <a:stCxn id="23" idx="0"/>
            <a:endCxn id="10" idx="4"/>
          </p:cNvCxnSpPr>
          <p:nvPr/>
        </p:nvCxnSpPr>
        <p:spPr>
          <a:xfrm flipH="1" flipV="1">
            <a:off x="7020120" y="4293040"/>
            <a:ext cx="3742" cy="144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63">
            <a:extLst>
              <a:ext uri="{FF2B5EF4-FFF2-40B4-BE49-F238E27FC236}">
                <a16:creationId xmlns:a16="http://schemas.microsoft.com/office/drawing/2014/main" id="{39B1B480-12ED-418B-9C8A-BE9EC8FE1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377" y="4046625"/>
            <a:ext cx="2736000" cy="504000"/>
          </a:xfrm>
          <a:prstGeom prst="ellipse">
            <a:avLst/>
          </a:prstGeom>
          <a:ln w="3175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hu-HU" dirty="0" err="1"/>
              <a:t>SorSzám</a:t>
            </a:r>
            <a:r>
              <a:rPr lang="hu-HU" dirty="0"/>
              <a:t>(</a:t>
            </a:r>
            <a:r>
              <a:rPr lang="hu-HU" dirty="0" err="1"/>
              <a:t>X,n</a:t>
            </a:r>
            <a:r>
              <a:rPr lang="hu-HU" dirty="0"/>
              <a:t>)</a:t>
            </a:r>
          </a:p>
        </p:txBody>
      </p:sp>
      <p:cxnSp>
        <p:nvCxnSpPr>
          <p:cNvPr id="21" name="Egyenes összekötő 20">
            <a:extLst>
              <a:ext uri="{FF2B5EF4-FFF2-40B4-BE49-F238E27FC236}">
                <a16:creationId xmlns:a16="http://schemas.microsoft.com/office/drawing/2014/main" id="{B2714992-BE77-40E2-AE0C-D63F287C2A1A}"/>
              </a:ext>
            </a:extLst>
          </p:cNvPr>
          <p:cNvCxnSpPr>
            <a:cxnSpLocks/>
            <a:stCxn id="18" idx="0"/>
            <a:endCxn id="20" idx="4"/>
          </p:cNvCxnSpPr>
          <p:nvPr/>
        </p:nvCxnSpPr>
        <p:spPr>
          <a:xfrm flipH="1" flipV="1">
            <a:off x="2806377" y="4550625"/>
            <a:ext cx="37431" cy="1600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áblázat 17">
            <a:extLst>
              <a:ext uri="{FF2B5EF4-FFF2-40B4-BE49-F238E27FC236}">
                <a16:creationId xmlns:a16="http://schemas.microsoft.com/office/drawing/2014/main" id="{3BCF34B8-1E24-40C1-8801-525CBE93DA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05962"/>
              </p:ext>
            </p:extLst>
          </p:nvPr>
        </p:nvGraphicFramePr>
        <p:xfrm>
          <a:off x="107504" y="4710630"/>
          <a:ext cx="5472608" cy="1463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95781">
                  <a:extLst>
                    <a:ext uri="{9D8B030D-6E8A-4147-A177-3AD203B41FA5}">
                      <a16:colId xmlns:a16="http://schemas.microsoft.com/office/drawing/2014/main" val="3525164666"/>
                    </a:ext>
                  </a:extLst>
                </a:gridCol>
                <a:gridCol w="3476827">
                  <a:extLst>
                    <a:ext uri="{9D8B030D-6E8A-4147-A177-3AD203B41FA5}">
                      <a16:colId xmlns:a16="http://schemas.microsoft.com/office/drawing/2014/main" val="2947858166"/>
                    </a:ext>
                  </a:extLst>
                </a:gridCol>
              </a:tblGrid>
              <a:tr h="457516">
                <a:tc>
                  <a:txBody>
                    <a:bodyPr/>
                    <a:lstStyle/>
                    <a:p>
                      <a:pPr algn="ctr"/>
                      <a:r>
                        <a:rPr lang="hu-HU" sz="2800" b="0" dirty="0">
                          <a:solidFill>
                            <a:schemeClr val="tx1"/>
                          </a:solidFill>
                        </a:rPr>
                        <a:t>n=0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800" b="0" dirty="0">
                          <a:solidFill>
                            <a:schemeClr val="tx1"/>
                          </a:solidFill>
                        </a:rPr>
                        <a:t>n&gt;0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582874"/>
                  </a:ext>
                </a:extLst>
              </a:tr>
              <a:tr h="457516">
                <a:tc>
                  <a:txBody>
                    <a:bodyPr/>
                    <a:lstStyle/>
                    <a:p>
                      <a:pPr algn="l"/>
                      <a:r>
                        <a:rPr lang="hu-HU" sz="2800" b="0" dirty="0" err="1">
                          <a:solidFill>
                            <a:schemeClr val="tx1"/>
                          </a:solidFill>
                        </a:rPr>
                        <a:t>SorSzám</a:t>
                      </a:r>
                      <a:r>
                        <a:rPr lang="hu-HU" sz="2800" b="0" dirty="0">
                          <a:solidFill>
                            <a:schemeClr val="tx1"/>
                          </a:solidFill>
                        </a:rPr>
                        <a:t>:=</a:t>
                      </a:r>
                      <a:br>
                        <a:rPr lang="hu-HU" sz="28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hu-HU" sz="2800" b="0" dirty="0">
                          <a:solidFill>
                            <a:schemeClr val="tx1"/>
                          </a:solidFill>
                        </a:rPr>
                        <a:t>                F0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800" b="0" dirty="0" err="1">
                          <a:solidFill>
                            <a:schemeClr val="tx1"/>
                          </a:solidFill>
                        </a:rPr>
                        <a:t>SorSzám</a:t>
                      </a:r>
                      <a:r>
                        <a:rPr lang="hu-HU" sz="2800" b="0" dirty="0">
                          <a:solidFill>
                            <a:schemeClr val="tx1"/>
                          </a:solidFill>
                        </a:rPr>
                        <a:t>:=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800" b="0" dirty="0">
                          <a:solidFill>
                            <a:schemeClr val="tx1"/>
                          </a:solidFill>
                        </a:rPr>
                        <a:t>f(</a:t>
                      </a:r>
                      <a:r>
                        <a:rPr lang="hu-HU" sz="2800" b="0" dirty="0" err="1">
                          <a:solidFill>
                            <a:schemeClr val="tx1"/>
                          </a:solidFill>
                        </a:rPr>
                        <a:t>SorSzám</a:t>
                      </a:r>
                      <a:r>
                        <a:rPr lang="hu-HU" sz="2800" b="0" dirty="0">
                          <a:solidFill>
                            <a:schemeClr val="tx1"/>
                          </a:solidFill>
                        </a:rPr>
                        <a:t>(X,n-1),X[n])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024362"/>
                  </a:ext>
                </a:extLst>
              </a:tr>
            </a:tbl>
          </a:graphicData>
        </a:graphic>
      </p:graphicFrame>
      <p:graphicFrame>
        <p:nvGraphicFramePr>
          <p:cNvPr id="23" name="Táblázat 22">
            <a:extLst>
              <a:ext uri="{FF2B5EF4-FFF2-40B4-BE49-F238E27FC236}">
                <a16:creationId xmlns:a16="http://schemas.microsoft.com/office/drawing/2014/main" id="{FF920F6A-A046-47A7-999A-7BFAA64895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505443"/>
              </p:ext>
            </p:extLst>
          </p:nvPr>
        </p:nvGraphicFramePr>
        <p:xfrm>
          <a:off x="5796136" y="4437064"/>
          <a:ext cx="2455453" cy="2072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9675">
                  <a:extLst>
                    <a:ext uri="{9D8B030D-6E8A-4147-A177-3AD203B41FA5}">
                      <a16:colId xmlns:a16="http://schemas.microsoft.com/office/drawing/2014/main" val="3525164666"/>
                    </a:ext>
                  </a:extLst>
                </a:gridCol>
                <a:gridCol w="2005778">
                  <a:extLst>
                    <a:ext uri="{9D8B030D-6E8A-4147-A177-3AD203B41FA5}">
                      <a16:colId xmlns:a16="http://schemas.microsoft.com/office/drawing/2014/main" val="2947858166"/>
                    </a:ext>
                  </a:extLst>
                </a:gridCol>
              </a:tblGrid>
              <a:tr h="457516">
                <a:tc gridSpan="2">
                  <a:txBody>
                    <a:bodyPr/>
                    <a:lstStyle/>
                    <a:p>
                      <a:pPr algn="l"/>
                      <a:r>
                        <a:rPr lang="hu-HU" sz="2800" b="0" dirty="0">
                          <a:solidFill>
                            <a:schemeClr val="tx1"/>
                          </a:solidFill>
                        </a:rPr>
                        <a:t>S:=F0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hu-HU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582874"/>
                  </a:ext>
                </a:extLst>
              </a:tr>
              <a:tr h="45751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800" b="0" dirty="0">
                          <a:solidFill>
                            <a:schemeClr val="tx1"/>
                          </a:solidFill>
                        </a:rPr>
                        <a:t>i=1..n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u-HU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024362"/>
                  </a:ext>
                </a:extLst>
              </a:tr>
              <a:tr h="457516">
                <a:tc>
                  <a:txBody>
                    <a:bodyPr/>
                    <a:lstStyle/>
                    <a:p>
                      <a:pPr algn="l"/>
                      <a:endParaRPr lang="hu-HU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800" b="0" dirty="0">
                          <a:solidFill>
                            <a:schemeClr val="tx1"/>
                          </a:solidFill>
                        </a:rPr>
                        <a:t>S:=f(S,X[i])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304247"/>
                  </a:ext>
                </a:extLst>
              </a:tr>
              <a:tr h="457516">
                <a:tc gridSpan="2">
                  <a:txBody>
                    <a:bodyPr/>
                    <a:lstStyle/>
                    <a:p>
                      <a:pPr algn="l"/>
                      <a:r>
                        <a:rPr lang="hu-HU" sz="2800" b="0" dirty="0" err="1">
                          <a:solidFill>
                            <a:schemeClr val="tx1"/>
                          </a:solidFill>
                        </a:rPr>
                        <a:t>SorSzám</a:t>
                      </a:r>
                      <a:r>
                        <a:rPr lang="hu-HU" sz="2800" b="0" dirty="0">
                          <a:solidFill>
                            <a:schemeClr val="tx1"/>
                          </a:solidFill>
                        </a:rPr>
                        <a:t>:=S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u-HU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1810161"/>
                  </a:ext>
                </a:extLst>
              </a:tr>
            </a:tbl>
          </a:graphicData>
        </a:graphic>
      </p:graphicFrame>
      <p:cxnSp>
        <p:nvCxnSpPr>
          <p:cNvPr id="16" name="Egyenes összekötő 15"/>
          <p:cNvCxnSpPr/>
          <p:nvPr/>
        </p:nvCxnSpPr>
        <p:spPr>
          <a:xfrm>
            <a:off x="107504" y="4710630"/>
            <a:ext cx="262540" cy="5185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/>
          <p:nvPr/>
        </p:nvCxnSpPr>
        <p:spPr>
          <a:xfrm>
            <a:off x="2076970" y="4710630"/>
            <a:ext cx="288032" cy="5185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47</a:t>
            </a:fld>
            <a:r>
              <a:rPr lang="hu-HU" dirty="0"/>
              <a:t>/49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3A2DEC78-F81A-4DC0-94CD-372B41101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4408" y="4209932"/>
            <a:ext cx="1125569" cy="68825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36000" rIns="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2000" b="1" dirty="0"/>
              <a:t>Változó</a:t>
            </a:r>
            <a:r>
              <a:rPr lang="hu-HU" sz="2000" dirty="0"/>
              <a:t> </a:t>
            </a:r>
            <a:br>
              <a:rPr lang="hu-HU" sz="2000" dirty="0"/>
            </a:br>
            <a:r>
              <a:rPr lang="hu-HU" sz="2000" dirty="0"/>
              <a:t>   i:</a:t>
            </a:r>
            <a:r>
              <a:rPr lang="hu-HU" sz="2000" b="1" dirty="0"/>
              <a:t>Egész</a:t>
            </a:r>
          </a:p>
        </p:txBody>
      </p:sp>
    </p:spTree>
    <p:extLst>
      <p:ext uri="{BB962C8B-B14F-4D97-AF65-F5344CB8AC3E}">
        <p14:creationId xmlns:p14="http://schemas.microsoft.com/office/powerpoint/2010/main" val="95971929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 animBg="1"/>
      <p:bldP spid="1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altLang="hu-HU" dirty="0"/>
              <a:t>Programozási tételek rekurzívan</a:t>
            </a:r>
            <a:endParaRPr lang="hu-HU" sz="2800" dirty="0">
              <a:solidFill>
                <a:srgbClr val="FF3300"/>
              </a:solidFill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r>
              <a:rPr lang="hu-HU" b="1" dirty="0">
                <a:solidFill>
                  <a:srgbClr val="FF3300"/>
                </a:solidFill>
              </a:rPr>
              <a:t>Maximum-kiválasztás</a:t>
            </a:r>
            <a:r>
              <a:rPr lang="hu-HU" b="1" dirty="0"/>
              <a:t>: </a:t>
            </a:r>
          </a:p>
          <a:p>
            <a:pPr marL="0" indent="0">
              <a:lnSpc>
                <a:spcPct val="90000"/>
              </a:lnSpc>
              <a:spcBef>
                <a:spcPct val="10000"/>
              </a:spcBef>
              <a:buNone/>
            </a:pPr>
            <a:r>
              <a:rPr lang="hu-HU" sz="2800" dirty="0"/>
              <a:t>A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maximum-kiválasztás tétel </a:t>
            </a:r>
            <a:r>
              <a:rPr lang="hu-HU" sz="2800" dirty="0"/>
              <a:t>rekurzívan ugyanezen az elven fogalmazható meg:</a:t>
            </a:r>
          </a:p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endParaRPr lang="hu-HU" sz="2800" dirty="0"/>
          </a:p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endParaRPr lang="hu-HU" sz="2800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E93F4042-7F14-4264-8C44-D2C4B81E2BD3}" type="datetime8">
              <a:rPr lang="hu-HU" smtClean="0"/>
              <a:t>2018. 11. 21. 14:54</a:t>
            </a:fld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10. előadás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Szövegdoboz 1">
                <a:extLst>
                  <a:ext uri="{FF2B5EF4-FFF2-40B4-BE49-F238E27FC236}">
                    <a16:creationId xmlns:a16="http://schemas.microsoft.com/office/drawing/2014/main" id="{D4D97AF7-7BDC-4CEE-9538-A1A10EDC1C21}"/>
                  </a:ext>
                </a:extLst>
              </p:cNvPr>
              <p:cNvSpPr txBox="1"/>
              <p:nvPr/>
            </p:nvSpPr>
            <p:spPr>
              <a:xfrm>
                <a:off x="811193" y="2780928"/>
                <a:ext cx="8216737" cy="8924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hu-HU" sz="2600" b="0" dirty="0">
                    <a:latin typeface="+mj-lt"/>
                    <a:ea typeface="Cambria Math" panose="02040503050406030204" pitchFamily="18" charset="0"/>
                  </a:rPr>
                  <a:t>Maximum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sz="2600" b="0" i="1" smtClean="0">
                            <a:latin typeface="+mj-lt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600" b="0" i="0" smtClean="0">
                            <a:latin typeface="+mj-lt"/>
                          </a:rPr>
                          <m:t>X</m:t>
                        </m:r>
                        <m:r>
                          <a:rPr lang="hu-HU" sz="2600" b="0" i="0" smtClean="0">
                            <a:latin typeface="+mj-lt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hu-HU" sz="2600" b="0" i="0" smtClean="0">
                            <a:latin typeface="+mj-lt"/>
                          </a:rPr>
                          <m:t>n</m:t>
                        </m:r>
                      </m:e>
                    </m:d>
                    <m:r>
                      <a:rPr lang="hu-HU" sz="2600" b="0" i="0" smtClean="0">
                        <a:latin typeface="+mj-lt"/>
                      </a:rPr>
                      <m:t>≔</m:t>
                    </m:r>
                    <m:d>
                      <m:dPr>
                        <m:begChr m:val="{"/>
                        <m:endChr m:val=""/>
                        <m:ctrlPr>
                          <a:rPr lang="hu-HU" sz="2600" b="0" i="1" smtClean="0">
                            <a:latin typeface="+mj-lt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hu-HU" sz="2600" b="0" i="1" smtClean="0">
                                <a:latin typeface="+mj-lt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hu-HU" sz="2600" i="1">
                                    <a:latin typeface="+mj-lt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hu-HU" sz="2600">
                                    <a:latin typeface="+mj-lt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hu-HU" sz="2600" b="0" i="0" smtClean="0">
                                    <a:latin typeface="+mj-lt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hu-HU" sz="2600" b="0" i="0" smtClean="0">
                                <a:latin typeface="+mj-lt"/>
                              </a:rPr>
                              <m:t>,                                                     </m:t>
                            </m:r>
                            <m:r>
                              <m:rPr>
                                <m:sty m:val="p"/>
                              </m:rPr>
                              <a:rPr lang="hu-HU" sz="2600" b="0" i="0" smtClean="0">
                                <a:latin typeface="+mj-lt"/>
                              </a:rPr>
                              <m:t>n</m:t>
                            </m:r>
                            <m:r>
                              <a:rPr lang="hu-HU" sz="2600" b="0" i="0" smtClean="0">
                                <a:latin typeface="+mj-lt"/>
                              </a:rPr>
                              <m:t>=1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hu-HU" sz="2600" b="0" i="0" smtClean="0">
                                <a:latin typeface="+mj-lt"/>
                              </a:rPr>
                              <m:t>max</m:t>
                            </m:r>
                            <m:r>
                              <a:rPr lang="hu-HU" sz="2600" b="0" i="0" smtClean="0">
                                <a:latin typeface="+mj-lt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hu-HU" sz="2600" b="0" i="0" smtClean="0">
                                <a:latin typeface="+mj-lt"/>
                              </a:rPr>
                              <m:t>Maximum</m:t>
                            </m:r>
                            <m:d>
                              <m:dPr>
                                <m:ctrlPr>
                                  <a:rPr lang="hu-HU" sz="2600" b="0" i="1" smtClean="0">
                                    <a:latin typeface="+mj-lt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hu-HU" sz="2600" b="0" i="0" smtClean="0">
                                    <a:latin typeface="+mj-lt"/>
                                  </a:rPr>
                                  <m:t>X</m:t>
                                </m:r>
                                <m:r>
                                  <a:rPr lang="hu-HU" sz="2600" b="0" i="0" smtClean="0">
                                    <a:latin typeface="+mj-lt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hu-HU" sz="2600" b="0" i="0" smtClean="0">
                                    <a:latin typeface="+mj-lt"/>
                                  </a:rPr>
                                  <m:t>n</m:t>
                                </m:r>
                                <m:r>
                                  <a:rPr lang="hu-HU" sz="2600" b="0" i="0" smtClean="0">
                                    <a:latin typeface="+mj-lt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hu-HU" sz="2600" b="0" i="0" smtClean="0">
                                <a:latin typeface="+mj-lt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hu-HU" sz="2600" b="0" i="1" smtClean="0">
                                    <a:latin typeface="+mj-lt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hu-HU" sz="2600" b="0" i="0" smtClean="0">
                                    <a:latin typeface="+mj-lt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hu-HU" sz="2600" b="0" i="0" smtClean="0">
                                    <a:latin typeface="+mj-lt"/>
                                  </a:rPr>
                                  <m:t>n</m:t>
                                </m:r>
                              </m:sub>
                            </m:sSub>
                            <m:r>
                              <a:rPr lang="hu-HU" sz="2600" b="0" i="0" smtClean="0">
                                <a:latin typeface="+mj-lt"/>
                              </a:rPr>
                              <m:t>) , </m:t>
                            </m:r>
                            <m:r>
                              <m:rPr>
                                <m:sty m:val="p"/>
                              </m:rPr>
                              <a:rPr lang="hu-HU" sz="2600" b="0" i="0" smtClean="0">
                                <a:latin typeface="+mj-lt"/>
                              </a:rPr>
                              <m:t>n</m:t>
                            </m:r>
                            <m:r>
                              <a:rPr lang="hu-HU" sz="2600" b="0" i="0" smtClean="0">
                                <a:latin typeface="+mj-lt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endParaRPr lang="hu-HU" sz="2600" dirty="0">
                  <a:latin typeface="+mj-lt"/>
                </a:endParaRPr>
              </a:p>
            </p:txBody>
          </p:sp>
        </mc:Choice>
        <mc:Fallback>
          <p:sp>
            <p:nvSpPr>
              <p:cNvPr id="2" name="Szövegdoboz 1">
                <a:extLst>
                  <a:ext uri="{FF2B5EF4-FFF2-40B4-BE49-F238E27FC236}">
                    <a16:creationId xmlns:a16="http://schemas.microsoft.com/office/drawing/2014/main" id="{D4D97AF7-7BDC-4CEE-9538-A1A10EDC1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93" y="2780928"/>
                <a:ext cx="8216737" cy="892488"/>
              </a:xfrm>
              <a:prstGeom prst="rect">
                <a:avLst/>
              </a:prstGeom>
              <a:blipFill>
                <a:blip r:embed="rId3"/>
                <a:stretch>
                  <a:fillRect l="-244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63">
            <a:extLst>
              <a:ext uri="{FF2B5EF4-FFF2-40B4-BE49-F238E27FC236}">
                <a16:creationId xmlns:a16="http://schemas.microsoft.com/office/drawing/2014/main" id="{39B1B480-12ED-418B-9C8A-BE9EC8FE1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808" y="4099790"/>
            <a:ext cx="3240360" cy="504000"/>
          </a:xfrm>
          <a:prstGeom prst="ellipse">
            <a:avLst/>
          </a:prstGeom>
          <a:ln w="3175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hu-HU" dirty="0"/>
              <a:t>Maximum(</a:t>
            </a:r>
            <a:r>
              <a:rPr lang="hu-HU" dirty="0" err="1"/>
              <a:t>X,n</a:t>
            </a:r>
            <a:r>
              <a:rPr lang="hu-HU" dirty="0"/>
              <a:t>)</a:t>
            </a:r>
          </a:p>
        </p:txBody>
      </p:sp>
      <p:graphicFrame>
        <p:nvGraphicFramePr>
          <p:cNvPr id="18" name="Táblázat 17">
            <a:extLst>
              <a:ext uri="{FF2B5EF4-FFF2-40B4-BE49-F238E27FC236}">
                <a16:creationId xmlns:a16="http://schemas.microsoft.com/office/drawing/2014/main" id="{3BCF34B8-1E24-40C1-8801-525CBE93DA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100921"/>
              </p:ext>
            </p:extLst>
          </p:nvPr>
        </p:nvGraphicFramePr>
        <p:xfrm>
          <a:off x="637052" y="4725144"/>
          <a:ext cx="7607356" cy="1463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74294">
                  <a:extLst>
                    <a:ext uri="{9D8B030D-6E8A-4147-A177-3AD203B41FA5}">
                      <a16:colId xmlns:a16="http://schemas.microsoft.com/office/drawing/2014/main" val="3525164666"/>
                    </a:ext>
                  </a:extLst>
                </a:gridCol>
                <a:gridCol w="4833062">
                  <a:extLst>
                    <a:ext uri="{9D8B030D-6E8A-4147-A177-3AD203B41FA5}">
                      <a16:colId xmlns:a16="http://schemas.microsoft.com/office/drawing/2014/main" val="2947858166"/>
                    </a:ext>
                  </a:extLst>
                </a:gridCol>
              </a:tblGrid>
              <a:tr h="457516">
                <a:tc>
                  <a:txBody>
                    <a:bodyPr/>
                    <a:lstStyle/>
                    <a:p>
                      <a:pPr algn="ctr"/>
                      <a:r>
                        <a:rPr lang="hu-HU" sz="2800" b="0" dirty="0">
                          <a:solidFill>
                            <a:schemeClr val="tx1"/>
                          </a:solidFill>
                        </a:rPr>
                        <a:t>n=1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800" b="0" dirty="0">
                          <a:solidFill>
                            <a:schemeClr val="tx1"/>
                          </a:solidFill>
                        </a:rPr>
                        <a:t>n&gt;1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582874"/>
                  </a:ext>
                </a:extLst>
              </a:tr>
              <a:tr h="457516">
                <a:tc>
                  <a:txBody>
                    <a:bodyPr/>
                    <a:lstStyle/>
                    <a:p>
                      <a:pPr algn="l"/>
                      <a:r>
                        <a:rPr lang="hu-HU" sz="2800" b="0" dirty="0">
                          <a:solidFill>
                            <a:schemeClr val="tx1"/>
                          </a:solidFill>
                        </a:rPr>
                        <a:t>Maximum:=x[1]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800" b="0" dirty="0">
                          <a:solidFill>
                            <a:schemeClr val="tx1"/>
                          </a:solidFill>
                        </a:rPr>
                        <a:t>Maximum:=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800" b="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hu-HU" sz="2800" b="0" dirty="0" err="1">
                          <a:solidFill>
                            <a:schemeClr val="tx1"/>
                          </a:solidFill>
                        </a:rPr>
                        <a:t>max</a:t>
                      </a:r>
                      <a:r>
                        <a:rPr lang="hu-HU" sz="2800" b="0" dirty="0">
                          <a:solidFill>
                            <a:schemeClr val="tx1"/>
                          </a:solidFill>
                        </a:rPr>
                        <a:t>(Maximum(X,n-1),X[n])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024362"/>
                  </a:ext>
                </a:extLst>
              </a:tr>
            </a:tbl>
          </a:graphicData>
        </a:graphic>
      </p:graphicFrame>
      <p:sp>
        <p:nvSpPr>
          <p:cNvPr id="12" name="Dia számának hely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48</a:t>
            </a:fld>
            <a:r>
              <a:rPr lang="hu-HU" dirty="0"/>
              <a:t>/49</a:t>
            </a:r>
          </a:p>
        </p:txBody>
      </p:sp>
      <p:cxnSp>
        <p:nvCxnSpPr>
          <p:cNvPr id="16" name="Egyenes összekötő 15">
            <a:extLst>
              <a:ext uri="{FF2B5EF4-FFF2-40B4-BE49-F238E27FC236}">
                <a16:creationId xmlns:a16="http://schemas.microsoft.com/office/drawing/2014/main" id="{0F625AF3-73A4-4CBD-833A-A61978EC39C5}"/>
              </a:ext>
            </a:extLst>
          </p:cNvPr>
          <p:cNvCxnSpPr>
            <a:cxnSpLocks/>
          </p:cNvCxnSpPr>
          <p:nvPr/>
        </p:nvCxnSpPr>
        <p:spPr>
          <a:xfrm flipH="1" flipV="1">
            <a:off x="4463988" y="4603790"/>
            <a:ext cx="0" cy="1068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44D29558-D28C-419A-B2C2-94DBBA546745}"/>
              </a:ext>
            </a:extLst>
          </p:cNvPr>
          <p:cNvCxnSpPr/>
          <p:nvPr/>
        </p:nvCxnSpPr>
        <p:spPr>
          <a:xfrm>
            <a:off x="637052" y="4710630"/>
            <a:ext cx="262540" cy="5185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0603E8E0-35AE-4744-81F7-7E35DE97D929}"/>
              </a:ext>
            </a:extLst>
          </p:cNvPr>
          <p:cNvCxnSpPr/>
          <p:nvPr/>
        </p:nvCxnSpPr>
        <p:spPr>
          <a:xfrm>
            <a:off x="3383296" y="4710630"/>
            <a:ext cx="288032" cy="5185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2082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altLang="hu-HU" dirty="0"/>
              <a:t>Programozási tételek rekurzívan</a:t>
            </a:r>
            <a:endParaRPr lang="hu-HU" sz="2800" dirty="0">
              <a:solidFill>
                <a:srgbClr val="FF3300"/>
              </a:solidFill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r>
              <a:rPr lang="hu-HU" b="1" dirty="0">
                <a:solidFill>
                  <a:srgbClr val="FF3300"/>
                </a:solidFill>
              </a:rPr>
              <a:t>Keresés</a:t>
            </a:r>
            <a:r>
              <a:rPr lang="hu-HU" b="1" dirty="0"/>
              <a:t>: </a:t>
            </a:r>
          </a:p>
          <a:p>
            <a:pPr marL="0" indent="0">
              <a:lnSpc>
                <a:spcPct val="90000"/>
              </a:lnSpc>
              <a:spcBef>
                <a:spcPct val="10000"/>
              </a:spcBef>
              <a:buNone/>
            </a:pPr>
            <a:r>
              <a:rPr lang="hu-HU" sz="2800" dirty="0"/>
              <a:t>A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keresés tétel </a:t>
            </a:r>
            <a:r>
              <a:rPr lang="hu-HU" sz="2800" dirty="0"/>
              <a:t>is ugyanezen az elven fogalmazható meg rekurzívan, de már háromirányú elágazással:</a:t>
            </a:r>
          </a:p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endParaRPr lang="hu-HU" sz="2800" dirty="0"/>
          </a:p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endParaRPr lang="hu-HU" sz="2800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B0E772D-679D-46E0-B987-CFC2ACC15BA5}" type="datetime8">
              <a:rPr lang="hu-HU" smtClean="0"/>
              <a:t>2018. 11. 21. 14:54</a:t>
            </a:fld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10. előadás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Szövegdoboz 1">
                <a:extLst>
                  <a:ext uri="{FF2B5EF4-FFF2-40B4-BE49-F238E27FC236}">
                    <a16:creationId xmlns:a16="http://schemas.microsoft.com/office/drawing/2014/main" id="{D4D97AF7-7BDC-4CEE-9538-A1A10EDC1C21}"/>
                  </a:ext>
                </a:extLst>
              </p:cNvPr>
              <p:cNvSpPr txBox="1"/>
              <p:nvPr/>
            </p:nvSpPr>
            <p:spPr>
              <a:xfrm>
                <a:off x="811193" y="2583747"/>
                <a:ext cx="6880538" cy="148155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hu-HU" sz="2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sz="2600" b="0" i="0" smtClean="0">
                        <a:latin typeface="Cambria Math" panose="02040503050406030204" pitchFamily="18" charset="0"/>
                      </a:rPr>
                      <m:t>eres</m:t>
                    </m:r>
                    <m:r>
                      <a:rPr lang="hu-HU" sz="2600" b="0" i="0" smtClean="0">
                        <a:latin typeface="Cambria Math" panose="02040503050406030204" pitchFamily="18" charset="0"/>
                      </a:rPr>
                      <m:t>é</m:t>
                    </m:r>
                    <m:r>
                      <m:rPr>
                        <m:sty m:val="p"/>
                      </m:rPr>
                      <a:rPr lang="hu-HU" sz="2600" b="0" i="0" smtClean="0"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hu-HU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6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hu-HU" sz="26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hu-HU" sz="26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hu-HU" sz="2600" b="0" i="0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"/>
                        <m:ctrlPr>
                          <a:rPr lang="hu-HU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hu-HU" sz="2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hu-H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hu-HU" sz="2600" b="0" i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hu-HU" sz="2600" b="0" i="0" smtClean="0">
                                      <a:latin typeface="Cambria Math" panose="02040503050406030204" pitchFamily="18" charset="0"/>
                                    </a:rPr>
                                    <m:t>amis</m:t>
                                  </m:r>
                                  <m:r>
                                    <a:rPr lang="hu-HU" sz="2600" b="0" i="0" smtClean="0">
                                      <a:latin typeface="Cambria Math" panose="02040503050406030204" pitchFamily="18" charset="0"/>
                                    </a:rPr>
                                    <m:t>,−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hu-HU" sz="2600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sz="2600" b="0" i="0" smtClean="0">
                                  <a:latin typeface="Cambria Math" panose="02040503050406030204" pitchFamily="18" charset="0"/>
                                </a:rPr>
                                <m:t>              </m:t>
                              </m:r>
                            </m:e>
                            <m:e>
                              <m:r>
                                <a:rPr lang="hu-HU" sz="2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hu-HU" sz="2600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hu-HU" sz="2600" b="0" i="0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hu-H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hu-HU" sz="2600" b="0" i="0" smtClean="0">
                                      <a:latin typeface="Cambria Math" panose="02040503050406030204" pitchFamily="18" charset="0"/>
                                    </a:rPr>
                                    <m:t>igaz</m:t>
                                  </m:r>
                                  <m:r>
                                    <a:rPr lang="hu-HU" sz="2600" b="0" i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hu-HU" sz="2600" b="0" i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</m:d>
                              <m:r>
                                <a:rPr lang="hu-HU" sz="2600" b="0" i="0" smtClean="0">
                                  <a:latin typeface="Cambria Math" panose="02040503050406030204" pitchFamily="18" charset="0"/>
                                </a:rPr>
                                <m:t>,                   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hu-HU" sz="26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hu-HU" sz="2600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hu-H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hu-HU" sz="2600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hu-HU" sz="2600" b="0" i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  <m:r>
                                <a:rPr lang="hu-HU" sz="2600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hu-HU" sz="2600" b="0" i="0" smtClean="0">
                                  <a:latin typeface="Cambria Math" panose="02040503050406030204" pitchFamily="18" charset="0"/>
                                </a:rPr>
                                <m:t>Keres</m:t>
                              </m:r>
                              <m:r>
                                <a:rPr lang="hu-HU" sz="2600" b="0" i="0" smtClean="0"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m:rPr>
                                  <m:sty m:val="p"/>
                                </m:rPr>
                                <a:rPr lang="hu-HU" sz="2600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hu-HU" sz="2600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hu-HU" sz="26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hu-HU" sz="2600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hu-HU" sz="2600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hu-HU" sz="2600" b="0" i="0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hu-HU" sz="2600" b="0" i="0" smtClean="0">
                                  <a:latin typeface="Cambria Math" panose="02040503050406030204" pitchFamily="18" charset="0"/>
                                </a:rPr>
                                <m:t>egy</m:t>
                              </m:r>
                              <m:r>
                                <a:rPr lang="hu-HU" sz="2600" b="0" i="0" smtClean="0"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m:rPr>
                                  <m:sty m:val="p"/>
                                </m:rPr>
                                <a:rPr lang="hu-HU" sz="2600" b="0" i="0" smtClean="0">
                                  <a:latin typeface="Cambria Math" panose="02040503050406030204" pitchFamily="18" charset="0"/>
                                </a:rPr>
                                <m:t>bk</m:t>
                              </m:r>
                              <m:r>
                                <a:rPr lang="hu-HU" sz="2600" b="0" i="0" smtClean="0"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m:rPr>
                                  <m:sty m:val="p"/>
                                </m:rPr>
                                <a:rPr lang="hu-HU" sz="2600" b="0" i="0" smtClean="0">
                                  <a:latin typeface="Cambria Math" panose="02040503050406030204" pitchFamily="18" charset="0"/>
                                </a:rPr>
                                <m:t>nt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hu-HU" sz="2600" dirty="0"/>
              </a:p>
            </p:txBody>
          </p:sp>
        </mc:Choice>
        <mc:Fallback xmlns="">
          <p:sp>
            <p:nvSpPr>
              <p:cNvPr id="2" name="Szövegdoboz 1">
                <a:extLst>
                  <a:ext uri="{FF2B5EF4-FFF2-40B4-BE49-F238E27FC236}">
                    <a16:creationId xmlns:a16="http://schemas.microsoft.com/office/drawing/2014/main" id="{D4D97AF7-7BDC-4CEE-9538-A1A10EDC1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93" y="2583747"/>
                <a:ext cx="6880538" cy="1481559"/>
              </a:xfrm>
              <a:prstGeom prst="rect">
                <a:avLst/>
              </a:prstGeom>
              <a:blipFill>
                <a:blip r:embed="rId3"/>
                <a:stretch>
                  <a:fillRect l="-292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63">
            <a:extLst>
              <a:ext uri="{FF2B5EF4-FFF2-40B4-BE49-F238E27FC236}">
                <a16:creationId xmlns:a16="http://schemas.microsoft.com/office/drawing/2014/main" id="{39B1B480-12ED-418B-9C8A-BE9EC8FE1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6568" y="4109027"/>
            <a:ext cx="2736000" cy="504000"/>
          </a:xfrm>
          <a:prstGeom prst="ellipse">
            <a:avLst/>
          </a:prstGeom>
          <a:ln w="31750" cmpd="sng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hu-HU" dirty="0"/>
              <a:t>Keresés(</a:t>
            </a:r>
            <a:r>
              <a:rPr lang="hu-HU" dirty="0" err="1"/>
              <a:t>X,n</a:t>
            </a:r>
            <a:r>
              <a:rPr lang="hu-HU" dirty="0"/>
              <a:t>)</a:t>
            </a:r>
          </a:p>
        </p:txBody>
      </p:sp>
      <p:cxnSp>
        <p:nvCxnSpPr>
          <p:cNvPr id="21" name="Egyenes összekötő 20">
            <a:extLst>
              <a:ext uri="{FF2B5EF4-FFF2-40B4-BE49-F238E27FC236}">
                <a16:creationId xmlns:a16="http://schemas.microsoft.com/office/drawing/2014/main" id="{B2714992-BE77-40E2-AE0C-D63F287C2A1A}"/>
              </a:ext>
            </a:extLst>
          </p:cNvPr>
          <p:cNvCxnSpPr>
            <a:cxnSpLocks/>
          </p:cNvCxnSpPr>
          <p:nvPr/>
        </p:nvCxnSpPr>
        <p:spPr>
          <a:xfrm flipV="1">
            <a:off x="4872224" y="4612971"/>
            <a:ext cx="0" cy="1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áblázat 17">
            <a:extLst>
              <a:ext uri="{FF2B5EF4-FFF2-40B4-BE49-F238E27FC236}">
                <a16:creationId xmlns:a16="http://schemas.microsoft.com/office/drawing/2014/main" id="{3BCF34B8-1E24-40C1-8801-525CBE93DA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134073"/>
              </p:ext>
            </p:extLst>
          </p:nvPr>
        </p:nvGraphicFramePr>
        <p:xfrm>
          <a:off x="567091" y="4777423"/>
          <a:ext cx="7821333" cy="1463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2741">
                  <a:extLst>
                    <a:ext uri="{9D8B030D-6E8A-4147-A177-3AD203B41FA5}">
                      <a16:colId xmlns:a16="http://schemas.microsoft.com/office/drawing/2014/main" val="3525164666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620787649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947858166"/>
                    </a:ext>
                  </a:extLst>
                </a:gridCol>
              </a:tblGrid>
              <a:tr h="457516">
                <a:tc>
                  <a:txBody>
                    <a:bodyPr/>
                    <a:lstStyle/>
                    <a:p>
                      <a:pPr algn="ctr"/>
                      <a:r>
                        <a:rPr lang="hu-HU" sz="2800" b="0" dirty="0">
                          <a:solidFill>
                            <a:schemeClr val="tx1"/>
                          </a:solidFill>
                        </a:rPr>
                        <a:t>n=0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800" b="0" dirty="0">
                          <a:solidFill>
                            <a:schemeClr val="tx1"/>
                          </a:solidFill>
                        </a:rPr>
                        <a:t>T(X[n])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582874"/>
                  </a:ext>
                </a:extLst>
              </a:tr>
              <a:tr h="457516">
                <a:tc>
                  <a:txBody>
                    <a:bodyPr/>
                    <a:lstStyle/>
                    <a:p>
                      <a:pPr algn="l"/>
                      <a:r>
                        <a:rPr lang="hu-HU" sz="2800" b="0" dirty="0">
                          <a:solidFill>
                            <a:schemeClr val="tx1"/>
                          </a:solidFill>
                        </a:rPr>
                        <a:t>Keresés:=</a:t>
                      </a:r>
                      <a:br>
                        <a:rPr lang="hu-HU" sz="28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hu-HU" sz="2800" b="0" dirty="0">
                          <a:solidFill>
                            <a:schemeClr val="tx1"/>
                          </a:solidFill>
                        </a:rPr>
                        <a:t>            (hamis,-)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2800" b="0" dirty="0">
                          <a:solidFill>
                            <a:schemeClr val="tx1"/>
                          </a:solidFill>
                        </a:rPr>
                        <a:t>Keresés:=</a:t>
                      </a:r>
                      <a:br>
                        <a:rPr lang="hu-HU" sz="28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hu-HU" sz="2800" b="0" dirty="0">
                          <a:solidFill>
                            <a:schemeClr val="tx1"/>
                          </a:solidFill>
                        </a:rPr>
                        <a:t>         (</a:t>
                      </a:r>
                      <a:r>
                        <a:rPr lang="hu-HU" sz="2800" b="0" dirty="0" err="1">
                          <a:solidFill>
                            <a:schemeClr val="tx1"/>
                          </a:solidFill>
                        </a:rPr>
                        <a:t>igaz,n</a:t>
                      </a:r>
                      <a:r>
                        <a:rPr lang="hu-HU" sz="28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800" b="0" dirty="0">
                          <a:solidFill>
                            <a:schemeClr val="tx1"/>
                          </a:solidFill>
                        </a:rPr>
                        <a:t>Keresés:=</a:t>
                      </a:r>
                      <a:br>
                        <a:rPr lang="hu-HU" sz="28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hu-HU" sz="2800" b="0" dirty="0">
                          <a:solidFill>
                            <a:schemeClr val="tx1"/>
                          </a:solidFill>
                        </a:rPr>
                        <a:t>         Keresés(X,n-1)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024362"/>
                  </a:ext>
                </a:extLst>
              </a:tr>
            </a:tbl>
          </a:graphicData>
        </a:graphic>
      </p:graphicFrame>
      <p:cxnSp>
        <p:nvCxnSpPr>
          <p:cNvPr id="4" name="Egyenes összekötő 3"/>
          <p:cNvCxnSpPr/>
          <p:nvPr/>
        </p:nvCxnSpPr>
        <p:spPr>
          <a:xfrm>
            <a:off x="579308" y="4774428"/>
            <a:ext cx="262540" cy="5185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a számának helye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49</a:t>
            </a:fld>
            <a:r>
              <a:rPr lang="hu-HU" dirty="0"/>
              <a:t>/49</a:t>
            </a:r>
          </a:p>
        </p:txBody>
      </p:sp>
      <p:cxnSp>
        <p:nvCxnSpPr>
          <p:cNvPr id="15" name="Egyenes összekötő 14">
            <a:extLst>
              <a:ext uri="{FF2B5EF4-FFF2-40B4-BE49-F238E27FC236}">
                <a16:creationId xmlns:a16="http://schemas.microsoft.com/office/drawing/2014/main" id="{1B1458CE-FE73-4D2D-A308-7581219AAE70}"/>
              </a:ext>
            </a:extLst>
          </p:cNvPr>
          <p:cNvCxnSpPr>
            <a:cxnSpLocks/>
          </p:cNvCxnSpPr>
          <p:nvPr/>
        </p:nvCxnSpPr>
        <p:spPr>
          <a:xfrm flipH="1">
            <a:off x="8081620" y="4780779"/>
            <a:ext cx="306804" cy="5227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BBCB8078-8DA6-4212-91CF-DA68D2991687}"/>
              </a:ext>
            </a:extLst>
          </p:cNvPr>
          <p:cNvCxnSpPr/>
          <p:nvPr/>
        </p:nvCxnSpPr>
        <p:spPr>
          <a:xfrm>
            <a:off x="3063195" y="4784960"/>
            <a:ext cx="262540" cy="5185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2461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dirty="0"/>
              <a:t>Programtranszformációk</a:t>
            </a:r>
            <a:endParaRPr lang="hu-HU" sz="2800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r>
              <a:rPr lang="hu-HU" b="1" dirty="0"/>
              <a:t>Egyszerűsítés, hatékonyabbra írás:</a:t>
            </a:r>
          </a:p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r>
              <a:rPr lang="hu-HU" sz="2800" dirty="0"/>
              <a:t>Az origótól legmesszebb levő pont</a:t>
            </a:r>
          </a:p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endParaRPr lang="hu-HU" dirty="0"/>
          </a:p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endParaRPr lang="hu-HU" dirty="0"/>
          </a:p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endParaRPr lang="hu-HU" dirty="0"/>
          </a:p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endParaRPr lang="hu-HU" dirty="0"/>
          </a:p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endParaRPr lang="hu-HU" dirty="0"/>
          </a:p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endParaRPr lang="hu-HU" dirty="0"/>
          </a:p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r>
              <a:rPr lang="hu-HU" sz="2800" dirty="0"/>
              <a:t>Itt még </a:t>
            </a:r>
            <a:r>
              <a:rPr lang="hu-HU" sz="2800" dirty="0">
                <a:solidFill>
                  <a:srgbClr val="FF3300"/>
                </a:solidFill>
              </a:rPr>
              <a:t>ugyanazt</a:t>
            </a:r>
            <a:r>
              <a:rPr lang="hu-HU" sz="2800" dirty="0"/>
              <a:t> a képletet többször is kiszámítjuk.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F6FD507-8688-431C-A368-5B2F50D1A592}" type="datetime8">
              <a:rPr lang="hu-HU" smtClean="0"/>
              <a:t>2018. 11. 21. 14:54</a:t>
            </a:fld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10. előadás</a:t>
            </a:r>
            <a:endParaRPr lang="en-US" dirty="0"/>
          </a:p>
        </p:txBody>
      </p:sp>
      <p:graphicFrame>
        <p:nvGraphicFramePr>
          <p:cNvPr id="9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088164"/>
              </p:ext>
            </p:extLst>
          </p:nvPr>
        </p:nvGraphicFramePr>
        <p:xfrm>
          <a:off x="1691680" y="2490192"/>
          <a:ext cx="5976664" cy="266700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6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Max:=1; 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MaxÉrt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:=p[1].x</a:t>
                      </a:r>
                      <a:r>
                        <a:rPr kumimoji="0" lang="hu-HU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2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+p[1].y</a:t>
                      </a:r>
                      <a:r>
                        <a:rPr kumimoji="0" lang="hu-HU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2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i=2..N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Garamond" pitchFamily="18" charset="0"/>
                        </a:rPr>
                        <a:t>p[i].x</a:t>
                      </a:r>
                      <a:r>
                        <a:rPr kumimoji="0" lang="hu-HU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Garamond" pitchFamily="18" charset="0"/>
                        </a:rPr>
                        <a:t>2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Garamond" pitchFamily="18" charset="0"/>
                        </a:rPr>
                        <a:t>+p[i].y</a:t>
                      </a:r>
                      <a:r>
                        <a:rPr kumimoji="0" lang="hu-HU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Garamond" pitchFamily="18" charset="0"/>
                        </a:rPr>
                        <a:t>2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&gt;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MaxÉrt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Max:=i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MaxÉrt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Garamond" pitchFamily="18" charset="0"/>
                        </a:rPr>
                        <a:t>p[i].x</a:t>
                      </a:r>
                      <a:r>
                        <a:rPr kumimoji="0" lang="hu-HU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Garamond" pitchFamily="18" charset="0"/>
                        </a:rPr>
                        <a:t>2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Garamond" pitchFamily="18" charset="0"/>
                        </a:rPr>
                        <a:t>+p[i].y</a:t>
                      </a:r>
                      <a:r>
                        <a:rPr kumimoji="0" lang="hu-HU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Garamond" pitchFamily="18" charset="0"/>
                        </a:rPr>
                        <a:t>2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Line 24"/>
          <p:cNvSpPr>
            <a:spLocks noChangeShapeType="1"/>
          </p:cNvSpPr>
          <p:nvPr/>
        </p:nvSpPr>
        <p:spPr bwMode="auto">
          <a:xfrm>
            <a:off x="2273523" y="3559679"/>
            <a:ext cx="215900" cy="5286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auto">
          <a:xfrm>
            <a:off x="2195736" y="3831170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14" name="Line 25">
            <a:extLst>
              <a:ext uri="{FF2B5EF4-FFF2-40B4-BE49-F238E27FC236}">
                <a16:creationId xmlns:a16="http://schemas.microsoft.com/office/drawing/2014/main" id="{7595F3BD-30D9-4174-A6C8-E70D8A3900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36239" y="3559679"/>
            <a:ext cx="215900" cy="5286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5" name="Text Box 30">
            <a:extLst>
              <a:ext uri="{FF2B5EF4-FFF2-40B4-BE49-F238E27FC236}">
                <a16:creationId xmlns:a16="http://schemas.microsoft.com/office/drawing/2014/main" id="{5AFDEA3C-D0F5-4F45-B83D-4C72B769D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951" y="3834345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</a:t>
            </a:fld>
            <a:r>
              <a:rPr lang="hu-HU" dirty="0"/>
              <a:t>/49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FB0BFC56-5440-486F-A19E-D2C09772D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2957" y="2183598"/>
            <a:ext cx="1291531" cy="62670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36000" rIns="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i:</a:t>
            </a:r>
            <a:r>
              <a:rPr lang="hu-HU" sz="1800" b="1" dirty="0"/>
              <a:t>Egész</a:t>
            </a:r>
            <a:endParaRPr lang="hu-HU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/>
              <a:t>Tartalom</a:t>
            </a:r>
            <a:endParaRPr lang="hu-HU" sz="2800"/>
          </a:p>
        </p:txBody>
      </p:sp>
      <p:sp>
        <p:nvSpPr>
          <p:cNvPr id="614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10000"/>
              </a:spcBef>
            </a:pPr>
            <a:r>
              <a:rPr lang="hu-HU" dirty="0">
                <a:hlinkClick r:id="rId3" action="ppaction://hlinksldjump"/>
              </a:rPr>
              <a:t>Programtranszformációk</a:t>
            </a:r>
            <a:endParaRPr lang="hu-HU" dirty="0"/>
          </a:p>
          <a:p>
            <a:pPr marL="254000">
              <a:lnSpc>
                <a:spcPct val="95000"/>
              </a:lnSpc>
              <a:spcBef>
                <a:spcPct val="10000"/>
              </a:spcBef>
            </a:pPr>
            <a:endParaRPr lang="hu-HU" dirty="0"/>
          </a:p>
          <a:p>
            <a:pPr marL="254000">
              <a:lnSpc>
                <a:spcPct val="95000"/>
              </a:lnSpc>
              <a:spcBef>
                <a:spcPct val="10000"/>
              </a:spcBef>
            </a:pPr>
            <a:r>
              <a:rPr lang="hu-HU" dirty="0">
                <a:hlinkClick r:id="rId4" action="ppaction://hlinksldjump"/>
              </a:rPr>
              <a:t>Segédösszegek számítása</a:t>
            </a:r>
            <a:endParaRPr lang="hu-HU" dirty="0"/>
          </a:p>
          <a:p>
            <a:pPr marL="254000">
              <a:lnSpc>
                <a:spcPct val="95000"/>
              </a:lnSpc>
              <a:spcBef>
                <a:spcPct val="10000"/>
              </a:spcBef>
            </a:pPr>
            <a:endParaRPr lang="hu-HU" dirty="0"/>
          </a:p>
          <a:p>
            <a:pPr marL="254000">
              <a:lnSpc>
                <a:spcPct val="95000"/>
              </a:lnSpc>
              <a:spcBef>
                <a:spcPct val="10000"/>
              </a:spcBef>
            </a:pPr>
            <a:r>
              <a:rPr lang="hu-HU" dirty="0">
                <a:hlinkClick r:id="rId5" action="ppaction://hlinksldjump"/>
              </a:rPr>
              <a:t>Rekurzió</a:t>
            </a:r>
            <a:endParaRPr lang="hu-HU" dirty="0"/>
          </a:p>
          <a:p>
            <a:pPr marL="254000">
              <a:lnSpc>
                <a:spcPct val="95000"/>
              </a:lnSpc>
              <a:spcBef>
                <a:spcPct val="10000"/>
              </a:spcBef>
            </a:pPr>
            <a:r>
              <a:rPr lang="hu-HU" dirty="0">
                <a:hlinkClick r:id="rId6" action="ppaction://hlinksldjump"/>
              </a:rPr>
              <a:t>Rekurzió és iteráció</a:t>
            </a:r>
            <a:endParaRPr lang="hu-HU" dirty="0"/>
          </a:p>
          <a:p>
            <a:pPr marL="254000">
              <a:lnSpc>
                <a:spcPct val="95000"/>
              </a:lnSpc>
              <a:spcBef>
                <a:spcPct val="10000"/>
              </a:spcBef>
            </a:pPr>
            <a:r>
              <a:rPr lang="hu-HU" dirty="0">
                <a:hlinkClick r:id="rId7" action="ppaction://hlinksldjump"/>
              </a:rPr>
              <a:t>Programozási tételek </a:t>
            </a:r>
            <a:r>
              <a:rPr lang="hu-HU" dirty="0" err="1">
                <a:hlinkClick r:id="rId7" action="ppaction://hlinksldjump"/>
              </a:rPr>
              <a:t>rekutzívan</a:t>
            </a:r>
            <a:endParaRPr lang="hu-HU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716BE131-43D4-4410-BE57-5A92FEF8EC1E}" type="datetime8">
              <a:rPr lang="hu-HU" smtClean="0"/>
              <a:t>2018. 11. 21. 14:54</a:t>
            </a:fld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10. előadás</a:t>
            </a:r>
            <a:endParaRPr lang="en-US" dirty="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50</a:t>
            </a:fld>
            <a:r>
              <a:rPr lang="hu-HU" dirty="0"/>
              <a:t>/49</a:t>
            </a:r>
          </a:p>
        </p:txBody>
      </p:sp>
    </p:spTree>
    <p:extLst>
      <p:ext uri="{BB962C8B-B14F-4D97-AF65-F5344CB8AC3E}">
        <p14:creationId xmlns:p14="http://schemas.microsoft.com/office/powerpoint/2010/main" val="2965265844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dirty="0"/>
              <a:t>Programtranszformációk</a:t>
            </a:r>
            <a:endParaRPr lang="hu-HU" sz="2800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r>
              <a:rPr lang="hu-HU" b="1" dirty="0"/>
              <a:t>Többszörös kiszámítás elkerülése: </a:t>
            </a:r>
          </a:p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r>
              <a:rPr lang="hu-HU" sz="2800" dirty="0"/>
              <a:t>Az origótól legmesszebb levő pont</a:t>
            </a:r>
            <a:endParaRPr lang="hu-HU" sz="2800" b="1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FE5B8377-6F3C-45EF-86B2-9E2D571B8A35}" type="datetime8">
              <a:rPr lang="hu-HU" smtClean="0"/>
              <a:t>2018. 11. 21. 14:54</a:t>
            </a:fld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10. előadás</a:t>
            </a:r>
            <a:endParaRPr lang="en-US" dirty="0"/>
          </a:p>
        </p:txBody>
      </p:sp>
      <p:graphicFrame>
        <p:nvGraphicFramePr>
          <p:cNvPr id="9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379474"/>
              </p:ext>
            </p:extLst>
          </p:nvPr>
        </p:nvGraphicFramePr>
        <p:xfrm>
          <a:off x="1691680" y="2460848"/>
          <a:ext cx="5976664" cy="320040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Max:=1; 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MaxÉrt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:=p[1].x</a:t>
                      </a:r>
                      <a:r>
                        <a:rPr kumimoji="0" lang="hu-HU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2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+p[1].y</a:t>
                      </a:r>
                      <a:r>
                        <a:rPr kumimoji="0" lang="hu-HU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2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i=2..N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táv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:=p[i].x</a:t>
                      </a:r>
                      <a:r>
                        <a:rPr kumimoji="0" lang="hu-HU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2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+p[i].y</a:t>
                      </a:r>
                      <a:r>
                        <a:rPr kumimoji="0" lang="hu-HU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2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táv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&gt;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MaxÉrt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Max:=i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MaxÉrt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táv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Line 24"/>
          <p:cNvSpPr>
            <a:spLocks noChangeShapeType="1"/>
          </p:cNvSpPr>
          <p:nvPr/>
        </p:nvSpPr>
        <p:spPr bwMode="auto">
          <a:xfrm>
            <a:off x="2273523" y="4069688"/>
            <a:ext cx="215900" cy="5286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auto">
          <a:xfrm>
            <a:off x="2195736" y="4328987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14" name="Line 25">
            <a:extLst>
              <a:ext uri="{FF2B5EF4-FFF2-40B4-BE49-F238E27FC236}">
                <a16:creationId xmlns:a16="http://schemas.microsoft.com/office/drawing/2014/main" id="{A0985AB4-6895-415E-8405-094F3F76C1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36239" y="4069688"/>
            <a:ext cx="215900" cy="5286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5" name="Text Box 30">
            <a:extLst>
              <a:ext uri="{FF2B5EF4-FFF2-40B4-BE49-F238E27FC236}">
                <a16:creationId xmlns:a16="http://schemas.microsoft.com/office/drawing/2014/main" id="{C5968E13-D094-4CB9-8850-E176D7032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951" y="4332162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6</a:t>
            </a:fld>
            <a:r>
              <a:rPr lang="hu-HU" dirty="0"/>
              <a:t>/49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CDD94A30-0773-4A17-8C15-527426CF6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2957" y="2162332"/>
            <a:ext cx="1291531" cy="9037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36000" rIns="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i:</a:t>
            </a:r>
            <a:r>
              <a:rPr lang="hu-HU" sz="1800" b="1" dirty="0"/>
              <a:t>Egész</a:t>
            </a:r>
            <a:br>
              <a:rPr lang="hu-HU" sz="1800" dirty="0"/>
            </a:br>
            <a:r>
              <a:rPr lang="hu-HU" sz="1800" dirty="0"/>
              <a:t>   </a:t>
            </a:r>
            <a:r>
              <a:rPr lang="hu-HU" sz="1800" dirty="0" err="1">
                <a:solidFill>
                  <a:srgbClr val="FF0000"/>
                </a:solidFill>
              </a:rPr>
              <a:t>táv</a:t>
            </a:r>
            <a:r>
              <a:rPr lang="hu-HU" sz="1800" dirty="0" err="1"/>
              <a:t>:</a:t>
            </a:r>
            <a:r>
              <a:rPr lang="hu-HU" sz="1800" b="1" dirty="0" err="1"/>
              <a:t>Valós</a:t>
            </a:r>
            <a:endParaRPr lang="hu-HU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dirty="0"/>
              <a:t>Programtranszformációk</a:t>
            </a:r>
            <a:endParaRPr lang="hu-HU" sz="2800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r>
              <a:rPr lang="hu-HU" b="1" dirty="0"/>
              <a:t>Párhuzamos értékadás kifejtése: </a:t>
            </a:r>
          </a:p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endParaRPr lang="hu-HU" b="1" dirty="0"/>
          </a:p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endParaRPr lang="hu-HU" b="1" dirty="0"/>
          </a:p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r>
              <a:rPr lang="hu-HU" sz="2800" dirty="0"/>
              <a:t>Egymás utáni kiszámításra bontható, ha az összefüggés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körmentes: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FAD42085-D62F-4C19-86A1-7FF159DA2B81}" type="datetime8">
              <a:rPr lang="hu-HU" smtClean="0"/>
              <a:t>2018. 11. 21. 14:54</a:t>
            </a:fld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10. előadás</a:t>
            </a:r>
            <a:endParaRPr lang="en-US" dirty="0"/>
          </a:p>
        </p:txBody>
      </p:sp>
      <p:graphicFrame>
        <p:nvGraphicFramePr>
          <p:cNvPr id="9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629822"/>
              </p:ext>
            </p:extLst>
          </p:nvPr>
        </p:nvGraphicFramePr>
        <p:xfrm>
          <a:off x="1681047" y="2132856"/>
          <a:ext cx="5976664" cy="533400"/>
        </p:xfrm>
        <a:graphic>
          <a:graphicData uri="http://schemas.openxmlformats.org/drawingml/2006/table">
            <a:tbl>
              <a:tblPr/>
              <a:tblGrid>
                <a:gridCol w="5976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a,b,c:=f(x),g(x),h(x)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083607"/>
              </p:ext>
            </p:extLst>
          </p:nvPr>
        </p:nvGraphicFramePr>
        <p:xfrm>
          <a:off x="1681047" y="3975720"/>
          <a:ext cx="5976664" cy="533400"/>
        </p:xfrm>
        <a:graphic>
          <a:graphicData uri="http://schemas.openxmlformats.org/drawingml/2006/table">
            <a:tbl>
              <a:tblPr/>
              <a:tblGrid>
                <a:gridCol w="5976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a:=f(x); b:=g(x); c:=h(x)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7</a:t>
            </a:fld>
            <a:r>
              <a:rPr lang="hu-HU" dirty="0"/>
              <a:t>/49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dirty="0"/>
              <a:t>Programtranszformációk</a:t>
            </a:r>
            <a:endParaRPr lang="hu-HU" sz="2800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r>
              <a:rPr lang="hu-HU" b="1" dirty="0"/>
              <a:t>Párhuzamos értékadás kifejtése: </a:t>
            </a:r>
          </a:p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endParaRPr lang="hu-HU" b="1" dirty="0"/>
          </a:p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endParaRPr lang="hu-HU" b="1" dirty="0"/>
          </a:p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segédváltozóval</a:t>
            </a:r>
            <a:r>
              <a:rPr lang="hu-HU" sz="2800" dirty="0"/>
              <a:t> egymás utáni kiszámításra bontható, ha az összefüggés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kör</a:t>
            </a:r>
            <a:r>
              <a:rPr lang="hu-HU" sz="2800" dirty="0"/>
              <a:t>t tartalmaz: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B4A9E735-9AB0-4822-9BA1-2CD6C302F18C}" type="datetime8">
              <a:rPr lang="hu-HU" smtClean="0"/>
              <a:t>2018. 11. 21. 14:54</a:t>
            </a:fld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10. előadás</a:t>
            </a:r>
            <a:endParaRPr lang="en-US" dirty="0"/>
          </a:p>
        </p:txBody>
      </p:sp>
      <p:graphicFrame>
        <p:nvGraphicFramePr>
          <p:cNvPr id="9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057914"/>
              </p:ext>
            </p:extLst>
          </p:nvPr>
        </p:nvGraphicFramePr>
        <p:xfrm>
          <a:off x="1681047" y="2132856"/>
          <a:ext cx="5976664" cy="533400"/>
        </p:xfrm>
        <a:graphic>
          <a:graphicData uri="http://schemas.openxmlformats.org/drawingml/2006/table">
            <a:tbl>
              <a:tblPr/>
              <a:tblGrid>
                <a:gridCol w="5976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a,b,c:=b,c,a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093950"/>
              </p:ext>
            </p:extLst>
          </p:nvPr>
        </p:nvGraphicFramePr>
        <p:xfrm>
          <a:off x="1681047" y="3975720"/>
          <a:ext cx="5976664" cy="533400"/>
        </p:xfrm>
        <a:graphic>
          <a:graphicData uri="http://schemas.openxmlformats.org/drawingml/2006/table">
            <a:tbl>
              <a:tblPr/>
              <a:tblGrid>
                <a:gridCol w="5976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segéd:=a; a:=b; b:=c; c:=segéd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8</a:t>
            </a:fld>
            <a:r>
              <a:rPr lang="hu-HU" dirty="0"/>
              <a:t>/49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dirty="0"/>
              <a:t>Programtranszformációk</a:t>
            </a:r>
            <a:endParaRPr lang="hu-HU" sz="2800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r>
              <a:rPr lang="hu-HU" b="1" dirty="0"/>
              <a:t>Ciklusok összevonása: </a:t>
            </a:r>
          </a:p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r>
              <a:rPr lang="hu-HU" sz="2800" dirty="0"/>
              <a:t>Azonos lépésszámú ciklusok összevonhatóak, ha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függetlenek</a:t>
            </a:r>
            <a:r>
              <a:rPr lang="hu-HU" sz="2800" dirty="0"/>
              <a:t> egymástól.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892F4F3-9759-4420-822E-7CA05095D729}" type="datetime8">
              <a:rPr lang="hu-HU" smtClean="0"/>
              <a:t>2018. 11. 21. 14:54</a:t>
            </a:fld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10. előadás</a:t>
            </a:r>
            <a:endParaRPr lang="en-US" dirty="0"/>
          </a:p>
        </p:txBody>
      </p:sp>
      <p:graphicFrame>
        <p:nvGraphicFramePr>
          <p:cNvPr id="9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828753"/>
              </p:ext>
            </p:extLst>
          </p:nvPr>
        </p:nvGraphicFramePr>
        <p:xfrm>
          <a:off x="971600" y="2785827"/>
          <a:ext cx="2304256" cy="1373886"/>
        </p:xfrm>
        <a:graphic>
          <a:graphicData uri="http://schemas.openxmlformats.org/drawingml/2006/table">
            <a:tbl>
              <a:tblPr/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S:=S+X[i]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897770"/>
              </p:ext>
            </p:extLst>
          </p:nvPr>
        </p:nvGraphicFramePr>
        <p:xfrm>
          <a:off x="971600" y="4143346"/>
          <a:ext cx="2304256" cy="1373886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P:=1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P:=P*X[i]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Group 27">
            <a:extLst>
              <a:ext uri="{FF2B5EF4-FFF2-40B4-BE49-F238E27FC236}">
                <a16:creationId xmlns:a16="http://schemas.microsoft.com/office/drawing/2014/main" id="{C0B07BCC-E7E3-4171-9449-A06E4947F4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50510"/>
              </p:ext>
            </p:extLst>
          </p:nvPr>
        </p:nvGraphicFramePr>
        <p:xfrm>
          <a:off x="3923928" y="3449431"/>
          <a:ext cx="3744416" cy="1373886"/>
        </p:xfrm>
        <a:graphic>
          <a:graphicData uri="http://schemas.openxmlformats.org/drawingml/2006/table">
            <a:tbl>
              <a:tblPr/>
              <a:tblGrid>
                <a:gridCol w="494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9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S:=0; P:=1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S:=S+X[i]; P:=P*X[i]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9</a:t>
            </a:fld>
            <a:r>
              <a:rPr lang="hu-HU" dirty="0"/>
              <a:t>/49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D7F5BA1B-BE23-4740-B7E7-547FA55BA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2452892"/>
            <a:ext cx="1291531" cy="62670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36000" rIns="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i:</a:t>
            </a:r>
            <a:r>
              <a:rPr lang="hu-HU" sz="1800" b="1" dirty="0"/>
              <a:t>Egész</a:t>
            </a:r>
            <a:endParaRPr lang="hu-HU" sz="1800" dirty="0">
              <a:solidFill>
                <a:srgbClr val="FF0000"/>
              </a:solidFill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124FF7B5-3900-49B2-96F8-8B308F33E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2957" y="3122230"/>
            <a:ext cx="1291531" cy="62670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36000" rIns="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i:</a:t>
            </a:r>
            <a:r>
              <a:rPr lang="hu-HU" sz="1800" b="1" dirty="0"/>
              <a:t>Egész</a:t>
            </a:r>
            <a:endParaRPr lang="hu-HU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1_Montázs">
  <a:themeElements>
    <a:clrScheme name="1_Montázs 8">
      <a:dk1>
        <a:srgbClr val="000000"/>
      </a:dk1>
      <a:lt1>
        <a:srgbClr val="FFFFFF"/>
      </a:lt1>
      <a:dk2>
        <a:srgbClr val="8C0039"/>
      </a:dk2>
      <a:lt2>
        <a:srgbClr val="660066"/>
      </a:lt2>
      <a:accent1>
        <a:srgbClr val="C58BF9"/>
      </a:accent1>
      <a:accent2>
        <a:srgbClr val="9966FF"/>
      </a:accent2>
      <a:accent3>
        <a:srgbClr val="FFFFFF"/>
      </a:accent3>
      <a:accent4>
        <a:srgbClr val="000000"/>
      </a:accent4>
      <a:accent5>
        <a:srgbClr val="DFC4FB"/>
      </a:accent5>
      <a:accent6>
        <a:srgbClr val="8A5CE7"/>
      </a:accent6>
      <a:hlink>
        <a:srgbClr val="E4005C"/>
      </a:hlink>
      <a:folHlink>
        <a:srgbClr val="C36C03"/>
      </a:folHlink>
    </a:clrScheme>
    <a:fontScheme name="1_Montázs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ontázs 1">
        <a:dk1>
          <a:srgbClr val="777777"/>
        </a:dk1>
        <a:lt1>
          <a:srgbClr val="FFFFFF"/>
        </a:lt1>
        <a:dk2>
          <a:srgbClr val="333333"/>
        </a:dk2>
        <a:lt2>
          <a:srgbClr val="FFF4C3"/>
        </a:lt2>
        <a:accent1>
          <a:srgbClr val="C892FA"/>
        </a:accent1>
        <a:accent2>
          <a:srgbClr val="9966FF"/>
        </a:accent2>
        <a:accent3>
          <a:srgbClr val="ADADAD"/>
        </a:accent3>
        <a:accent4>
          <a:srgbClr val="DADADA"/>
        </a:accent4>
        <a:accent5>
          <a:srgbClr val="E0C7FC"/>
        </a:accent5>
        <a:accent6>
          <a:srgbClr val="8A5CE7"/>
        </a:accent6>
        <a:hlink>
          <a:srgbClr val="E4005C"/>
        </a:hlink>
        <a:folHlink>
          <a:srgbClr val="DC7A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2">
        <a:dk1>
          <a:srgbClr val="1C1C1C"/>
        </a:dk1>
        <a:lt1>
          <a:srgbClr val="FFFFFF"/>
        </a:lt1>
        <a:dk2>
          <a:srgbClr val="5F5F5F"/>
        </a:dk2>
        <a:lt2>
          <a:srgbClr val="FFFFCC"/>
        </a:lt2>
        <a:accent1>
          <a:srgbClr val="4A5B64"/>
        </a:accent1>
        <a:accent2>
          <a:srgbClr val="AF9387"/>
        </a:accent2>
        <a:accent3>
          <a:srgbClr val="B6B6B6"/>
        </a:accent3>
        <a:accent4>
          <a:srgbClr val="DADADA"/>
        </a:accent4>
        <a:accent5>
          <a:srgbClr val="B1B5B8"/>
        </a:accent5>
        <a:accent6>
          <a:srgbClr val="9E857A"/>
        </a:accent6>
        <a:hlink>
          <a:srgbClr val="F3C43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3">
        <a:dk1>
          <a:srgbClr val="4D4D4D"/>
        </a:dk1>
        <a:lt1>
          <a:srgbClr val="FFFFFF"/>
        </a:lt1>
        <a:dk2>
          <a:srgbClr val="666699"/>
        </a:dk2>
        <a:lt2>
          <a:srgbClr val="FFFFCC"/>
        </a:lt2>
        <a:accent1>
          <a:srgbClr val="8D8DB3"/>
        </a:accent1>
        <a:accent2>
          <a:srgbClr val="7A25D7"/>
        </a:accent2>
        <a:accent3>
          <a:srgbClr val="B8B8CA"/>
        </a:accent3>
        <a:accent4>
          <a:srgbClr val="DADADA"/>
        </a:accent4>
        <a:accent5>
          <a:srgbClr val="C5C5D6"/>
        </a:accent5>
        <a:accent6>
          <a:srgbClr val="6E20C3"/>
        </a:accent6>
        <a:hlink>
          <a:srgbClr val="66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4">
        <a:dk1>
          <a:srgbClr val="10187C"/>
        </a:dk1>
        <a:lt1>
          <a:srgbClr val="F8F8F8"/>
        </a:lt1>
        <a:dk2>
          <a:srgbClr val="538DC7"/>
        </a:dk2>
        <a:lt2>
          <a:srgbClr val="CCECFF"/>
        </a:lt2>
        <a:accent1>
          <a:srgbClr val="879EC7"/>
        </a:accent1>
        <a:accent2>
          <a:srgbClr val="461B8B"/>
        </a:accent2>
        <a:accent3>
          <a:srgbClr val="B3C5E0"/>
        </a:accent3>
        <a:accent4>
          <a:srgbClr val="D4D4D4"/>
        </a:accent4>
        <a:accent5>
          <a:srgbClr val="C3CCE0"/>
        </a:accent5>
        <a:accent6>
          <a:srgbClr val="3F177D"/>
        </a:accent6>
        <a:hlink>
          <a:srgbClr val="0000FF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5">
        <a:dk1>
          <a:srgbClr val="002F2E"/>
        </a:dk1>
        <a:lt1>
          <a:srgbClr val="FFFFFF"/>
        </a:lt1>
        <a:dk2>
          <a:srgbClr val="008080"/>
        </a:dk2>
        <a:lt2>
          <a:srgbClr val="FFFFCC"/>
        </a:lt2>
        <a:accent1>
          <a:srgbClr val="0E6A52"/>
        </a:accent1>
        <a:accent2>
          <a:srgbClr val="3553A7"/>
        </a:accent2>
        <a:accent3>
          <a:srgbClr val="AAC0C0"/>
        </a:accent3>
        <a:accent4>
          <a:srgbClr val="DADADA"/>
        </a:accent4>
        <a:accent5>
          <a:srgbClr val="AAB9B3"/>
        </a:accent5>
        <a:accent6>
          <a:srgbClr val="2F4A97"/>
        </a:accent6>
        <a:hlink>
          <a:srgbClr val="1ACE9F"/>
        </a:hlink>
        <a:folHlink>
          <a:srgbClr val="B5B5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6">
        <a:dk1>
          <a:srgbClr val="000000"/>
        </a:dk1>
        <a:lt1>
          <a:srgbClr val="E3FFFF"/>
        </a:lt1>
        <a:dk2>
          <a:srgbClr val="4400A8"/>
        </a:dk2>
        <a:lt2>
          <a:srgbClr val="005452"/>
        </a:lt2>
        <a:accent1>
          <a:srgbClr val="92CAC9"/>
        </a:accent1>
        <a:accent2>
          <a:srgbClr val="009999"/>
        </a:accent2>
        <a:accent3>
          <a:srgbClr val="EFFFFF"/>
        </a:accent3>
        <a:accent4>
          <a:srgbClr val="000000"/>
        </a:accent4>
        <a:accent5>
          <a:srgbClr val="C7E1E1"/>
        </a:accent5>
        <a:accent6>
          <a:srgbClr val="008A8A"/>
        </a:accent6>
        <a:hlink>
          <a:srgbClr val="187C16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7">
        <a:dk1>
          <a:srgbClr val="000000"/>
        </a:dk1>
        <a:lt1>
          <a:srgbClr val="CCFF99"/>
        </a:lt1>
        <a:dk2>
          <a:srgbClr val="CC99FF"/>
        </a:dk2>
        <a:lt2>
          <a:srgbClr val="1B3600"/>
        </a:lt2>
        <a:accent1>
          <a:srgbClr val="009900"/>
        </a:accent1>
        <a:accent2>
          <a:srgbClr val="B7CA02"/>
        </a:accent2>
        <a:accent3>
          <a:srgbClr val="E2FFCA"/>
        </a:accent3>
        <a:accent4>
          <a:srgbClr val="000000"/>
        </a:accent4>
        <a:accent5>
          <a:srgbClr val="AACAAA"/>
        </a:accent5>
        <a:accent6>
          <a:srgbClr val="A6B702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8">
        <a:dk1>
          <a:srgbClr val="000000"/>
        </a:dk1>
        <a:lt1>
          <a:srgbClr val="FFFFFF"/>
        </a:lt1>
        <a:dk2>
          <a:srgbClr val="8C0039"/>
        </a:dk2>
        <a:lt2>
          <a:srgbClr val="660066"/>
        </a:lt2>
        <a:accent1>
          <a:srgbClr val="C58BF9"/>
        </a:accent1>
        <a:accent2>
          <a:srgbClr val="9966FF"/>
        </a:accent2>
        <a:accent3>
          <a:srgbClr val="FFFFFF"/>
        </a:accent3>
        <a:accent4>
          <a:srgbClr val="000000"/>
        </a:accent4>
        <a:accent5>
          <a:srgbClr val="DFC4FB"/>
        </a:accent5>
        <a:accent6>
          <a:srgbClr val="8A5CE7"/>
        </a:accent6>
        <a:hlink>
          <a:srgbClr val="E4005C"/>
        </a:hlink>
        <a:folHlink>
          <a:srgbClr val="C36C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Montázs">
  <a:themeElements>
    <a:clrScheme name="1_Montázs 8">
      <a:dk1>
        <a:srgbClr val="000000"/>
      </a:dk1>
      <a:lt1>
        <a:srgbClr val="FFFFFF"/>
      </a:lt1>
      <a:dk2>
        <a:srgbClr val="8C0039"/>
      </a:dk2>
      <a:lt2>
        <a:srgbClr val="660066"/>
      </a:lt2>
      <a:accent1>
        <a:srgbClr val="C58BF9"/>
      </a:accent1>
      <a:accent2>
        <a:srgbClr val="9966FF"/>
      </a:accent2>
      <a:accent3>
        <a:srgbClr val="FFFFFF"/>
      </a:accent3>
      <a:accent4>
        <a:srgbClr val="000000"/>
      </a:accent4>
      <a:accent5>
        <a:srgbClr val="DFC4FB"/>
      </a:accent5>
      <a:accent6>
        <a:srgbClr val="8A5CE7"/>
      </a:accent6>
      <a:hlink>
        <a:srgbClr val="E4005C"/>
      </a:hlink>
      <a:folHlink>
        <a:srgbClr val="C36C03"/>
      </a:folHlink>
    </a:clrScheme>
    <a:fontScheme name="1_Montázs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ontázs 1">
        <a:dk1>
          <a:srgbClr val="777777"/>
        </a:dk1>
        <a:lt1>
          <a:srgbClr val="FFFFFF"/>
        </a:lt1>
        <a:dk2>
          <a:srgbClr val="333333"/>
        </a:dk2>
        <a:lt2>
          <a:srgbClr val="FFF4C3"/>
        </a:lt2>
        <a:accent1>
          <a:srgbClr val="C892FA"/>
        </a:accent1>
        <a:accent2>
          <a:srgbClr val="9966FF"/>
        </a:accent2>
        <a:accent3>
          <a:srgbClr val="ADADAD"/>
        </a:accent3>
        <a:accent4>
          <a:srgbClr val="DADADA"/>
        </a:accent4>
        <a:accent5>
          <a:srgbClr val="E0C7FC"/>
        </a:accent5>
        <a:accent6>
          <a:srgbClr val="8A5CE7"/>
        </a:accent6>
        <a:hlink>
          <a:srgbClr val="E4005C"/>
        </a:hlink>
        <a:folHlink>
          <a:srgbClr val="DC7A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2">
        <a:dk1>
          <a:srgbClr val="1C1C1C"/>
        </a:dk1>
        <a:lt1>
          <a:srgbClr val="FFFFFF"/>
        </a:lt1>
        <a:dk2>
          <a:srgbClr val="5F5F5F"/>
        </a:dk2>
        <a:lt2>
          <a:srgbClr val="FFFFCC"/>
        </a:lt2>
        <a:accent1>
          <a:srgbClr val="4A5B64"/>
        </a:accent1>
        <a:accent2>
          <a:srgbClr val="AF9387"/>
        </a:accent2>
        <a:accent3>
          <a:srgbClr val="B6B6B6"/>
        </a:accent3>
        <a:accent4>
          <a:srgbClr val="DADADA"/>
        </a:accent4>
        <a:accent5>
          <a:srgbClr val="B1B5B8"/>
        </a:accent5>
        <a:accent6>
          <a:srgbClr val="9E857A"/>
        </a:accent6>
        <a:hlink>
          <a:srgbClr val="F3C43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3">
        <a:dk1>
          <a:srgbClr val="4D4D4D"/>
        </a:dk1>
        <a:lt1>
          <a:srgbClr val="FFFFFF"/>
        </a:lt1>
        <a:dk2>
          <a:srgbClr val="666699"/>
        </a:dk2>
        <a:lt2>
          <a:srgbClr val="FFFFCC"/>
        </a:lt2>
        <a:accent1>
          <a:srgbClr val="8D8DB3"/>
        </a:accent1>
        <a:accent2>
          <a:srgbClr val="7A25D7"/>
        </a:accent2>
        <a:accent3>
          <a:srgbClr val="B8B8CA"/>
        </a:accent3>
        <a:accent4>
          <a:srgbClr val="DADADA"/>
        </a:accent4>
        <a:accent5>
          <a:srgbClr val="C5C5D6"/>
        </a:accent5>
        <a:accent6>
          <a:srgbClr val="6E20C3"/>
        </a:accent6>
        <a:hlink>
          <a:srgbClr val="66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4">
        <a:dk1>
          <a:srgbClr val="10187C"/>
        </a:dk1>
        <a:lt1>
          <a:srgbClr val="F8F8F8"/>
        </a:lt1>
        <a:dk2>
          <a:srgbClr val="538DC7"/>
        </a:dk2>
        <a:lt2>
          <a:srgbClr val="CCECFF"/>
        </a:lt2>
        <a:accent1>
          <a:srgbClr val="879EC7"/>
        </a:accent1>
        <a:accent2>
          <a:srgbClr val="461B8B"/>
        </a:accent2>
        <a:accent3>
          <a:srgbClr val="B3C5E0"/>
        </a:accent3>
        <a:accent4>
          <a:srgbClr val="D4D4D4"/>
        </a:accent4>
        <a:accent5>
          <a:srgbClr val="C3CCE0"/>
        </a:accent5>
        <a:accent6>
          <a:srgbClr val="3F177D"/>
        </a:accent6>
        <a:hlink>
          <a:srgbClr val="0000FF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5">
        <a:dk1>
          <a:srgbClr val="002F2E"/>
        </a:dk1>
        <a:lt1>
          <a:srgbClr val="FFFFFF"/>
        </a:lt1>
        <a:dk2>
          <a:srgbClr val="008080"/>
        </a:dk2>
        <a:lt2>
          <a:srgbClr val="FFFFCC"/>
        </a:lt2>
        <a:accent1>
          <a:srgbClr val="0E6A52"/>
        </a:accent1>
        <a:accent2>
          <a:srgbClr val="3553A7"/>
        </a:accent2>
        <a:accent3>
          <a:srgbClr val="AAC0C0"/>
        </a:accent3>
        <a:accent4>
          <a:srgbClr val="DADADA"/>
        </a:accent4>
        <a:accent5>
          <a:srgbClr val="AAB9B3"/>
        </a:accent5>
        <a:accent6>
          <a:srgbClr val="2F4A97"/>
        </a:accent6>
        <a:hlink>
          <a:srgbClr val="1ACE9F"/>
        </a:hlink>
        <a:folHlink>
          <a:srgbClr val="B5B5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6">
        <a:dk1>
          <a:srgbClr val="000000"/>
        </a:dk1>
        <a:lt1>
          <a:srgbClr val="E3FFFF"/>
        </a:lt1>
        <a:dk2>
          <a:srgbClr val="4400A8"/>
        </a:dk2>
        <a:lt2>
          <a:srgbClr val="005452"/>
        </a:lt2>
        <a:accent1>
          <a:srgbClr val="92CAC9"/>
        </a:accent1>
        <a:accent2>
          <a:srgbClr val="009999"/>
        </a:accent2>
        <a:accent3>
          <a:srgbClr val="EFFFFF"/>
        </a:accent3>
        <a:accent4>
          <a:srgbClr val="000000"/>
        </a:accent4>
        <a:accent5>
          <a:srgbClr val="C7E1E1"/>
        </a:accent5>
        <a:accent6>
          <a:srgbClr val="008A8A"/>
        </a:accent6>
        <a:hlink>
          <a:srgbClr val="187C16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7">
        <a:dk1>
          <a:srgbClr val="000000"/>
        </a:dk1>
        <a:lt1>
          <a:srgbClr val="CCFF99"/>
        </a:lt1>
        <a:dk2>
          <a:srgbClr val="CC99FF"/>
        </a:dk2>
        <a:lt2>
          <a:srgbClr val="1B3600"/>
        </a:lt2>
        <a:accent1>
          <a:srgbClr val="009900"/>
        </a:accent1>
        <a:accent2>
          <a:srgbClr val="B7CA02"/>
        </a:accent2>
        <a:accent3>
          <a:srgbClr val="E2FFCA"/>
        </a:accent3>
        <a:accent4>
          <a:srgbClr val="000000"/>
        </a:accent4>
        <a:accent5>
          <a:srgbClr val="AACAAA"/>
        </a:accent5>
        <a:accent6>
          <a:srgbClr val="A6B702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8">
        <a:dk1>
          <a:srgbClr val="000000"/>
        </a:dk1>
        <a:lt1>
          <a:srgbClr val="FFFFFF"/>
        </a:lt1>
        <a:dk2>
          <a:srgbClr val="8C0039"/>
        </a:dk2>
        <a:lt2>
          <a:srgbClr val="660066"/>
        </a:lt2>
        <a:accent1>
          <a:srgbClr val="C58BF9"/>
        </a:accent1>
        <a:accent2>
          <a:srgbClr val="9966FF"/>
        </a:accent2>
        <a:accent3>
          <a:srgbClr val="FFFFFF"/>
        </a:accent3>
        <a:accent4>
          <a:srgbClr val="000000"/>
        </a:accent4>
        <a:accent5>
          <a:srgbClr val="DFC4FB"/>
        </a:accent5>
        <a:accent6>
          <a:srgbClr val="8A5CE7"/>
        </a:accent6>
        <a:hlink>
          <a:srgbClr val="E4005C"/>
        </a:hlink>
        <a:folHlink>
          <a:srgbClr val="C36C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18559</TotalTime>
  <Words>3956</Words>
  <Application>Microsoft Office PowerPoint</Application>
  <PresentationFormat>Diavetítés a képernyőre (4:3 oldalarány)</PresentationFormat>
  <Paragraphs>1100</Paragraphs>
  <Slides>50</Slides>
  <Notes>50</Notes>
  <HiddenSlides>4</HiddenSlides>
  <MMClips>0</MMClips>
  <ScaleCrop>false</ScaleCrop>
  <HeadingPairs>
    <vt:vector size="10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3</vt:i4>
      </vt:variant>
      <vt:variant>
        <vt:lpstr>Beágyazott OLE kiszolgálók</vt:lpstr>
      </vt:variant>
      <vt:variant>
        <vt:i4>0</vt:i4>
      </vt:variant>
      <vt:variant>
        <vt:lpstr>Diacímek</vt:lpstr>
      </vt:variant>
      <vt:variant>
        <vt:i4>50</vt:i4>
      </vt:variant>
      <vt:variant>
        <vt:lpstr>Egyéni diasorok</vt:lpstr>
      </vt:variant>
      <vt:variant>
        <vt:i4>1</vt:i4>
      </vt:variant>
    </vt:vector>
  </HeadingPairs>
  <TitlesOfParts>
    <vt:vector size="62" baseType="lpstr">
      <vt:lpstr>Arial</vt:lpstr>
      <vt:lpstr>Calibri</vt:lpstr>
      <vt:lpstr>Cambria Math</vt:lpstr>
      <vt:lpstr>Courier New</vt:lpstr>
      <vt:lpstr>Garamond</vt:lpstr>
      <vt:lpstr>Imprint MT Shadow</vt:lpstr>
      <vt:lpstr>Symbol</vt:lpstr>
      <vt:lpstr>Wingdings</vt:lpstr>
      <vt:lpstr>1_Montázs</vt:lpstr>
      <vt:lpstr>2_Montázs</vt:lpstr>
      <vt:lpstr>Office-téma</vt:lpstr>
      <vt:lpstr>Programozás 10. előadás</vt:lpstr>
      <vt:lpstr>Tartalom</vt:lpstr>
      <vt:lpstr>Programtranszformációk</vt:lpstr>
      <vt:lpstr>Programtranszformációk</vt:lpstr>
      <vt:lpstr>Programtranszformációk</vt:lpstr>
      <vt:lpstr>Programtranszformációk</vt:lpstr>
      <vt:lpstr>Programtranszformációk</vt:lpstr>
      <vt:lpstr>Programtranszformációk</vt:lpstr>
      <vt:lpstr>Programtranszformációk</vt:lpstr>
      <vt:lpstr>Programtranszformációk</vt:lpstr>
      <vt:lpstr>Programtranszformációk</vt:lpstr>
      <vt:lpstr>Programtranszformációk</vt:lpstr>
      <vt:lpstr>Programtranszformációk</vt:lpstr>
      <vt:lpstr>Programtranszformációk</vt:lpstr>
      <vt:lpstr>Programtranszformációk</vt:lpstr>
      <vt:lpstr>Segédösszegek</vt:lpstr>
      <vt:lpstr>Segédösszegek</vt:lpstr>
      <vt:lpstr>Segédösszegek</vt:lpstr>
      <vt:lpstr>Segédösszegek</vt:lpstr>
      <vt:lpstr>Segédösszegek</vt:lpstr>
      <vt:lpstr>PowerPoint-bemutató</vt:lpstr>
      <vt:lpstr>PowerPoint-bemutató</vt:lpstr>
      <vt:lpstr>PowerPoint-bemutató</vt:lpstr>
      <vt:lpstr>PowerPoint-bemutató</vt:lpstr>
      <vt:lpstr>Segédösszegek</vt:lpstr>
      <vt:lpstr>Rekurzió</vt:lpstr>
      <vt:lpstr>Rekurzív specifikáció és algoritmus</vt:lpstr>
      <vt:lpstr>Rekurzív specifikáció és algoritmus</vt:lpstr>
      <vt:lpstr>Problémák a rekurzióval</vt:lpstr>
      <vt:lpstr>Rekurzió és iteráció</vt:lpstr>
      <vt:lpstr>Rekurzió és iteráció</vt:lpstr>
      <vt:lpstr>Rekurzió és iteráció</vt:lpstr>
      <vt:lpstr>Rekurzió és iteráció</vt:lpstr>
      <vt:lpstr>Rekurzió és iteráció</vt:lpstr>
      <vt:lpstr>Rekurzió és iteráció</vt:lpstr>
      <vt:lpstr>Rekurzió memorizálással</vt:lpstr>
      <vt:lpstr>Rekurzió memorizálással</vt:lpstr>
      <vt:lpstr>Közvetett rekurzió</vt:lpstr>
      <vt:lpstr>Közvetlen rekurzió</vt:lpstr>
      <vt:lpstr>Közvetlen rekurzió  járdakövezés</vt:lpstr>
      <vt:lpstr>Közvetlen rekurzió  járdakövezés</vt:lpstr>
      <vt:lpstr>Közvetett rekurzió  járdakövezés</vt:lpstr>
      <vt:lpstr>Közvetett rekurzió  járdakövezés</vt:lpstr>
      <vt:lpstr>Közvetett rekurzió  járdakövezés</vt:lpstr>
      <vt:lpstr>Közvetett rekurzió  járdakövezés</vt:lpstr>
      <vt:lpstr>Programozási tételek rekurzívan</vt:lpstr>
      <vt:lpstr>Programozási tételek rekurzívan</vt:lpstr>
      <vt:lpstr>Programozási tételek rekurzívan</vt:lpstr>
      <vt:lpstr>Programozási tételek rekurzívan</vt:lpstr>
      <vt:lpstr>Tartalom</vt:lpstr>
      <vt:lpstr>Kumulatív összegzés</vt:lpstr>
    </vt:vector>
  </TitlesOfParts>
  <Company>ELTE IK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Programozási alapismeretek 10. előadás</dc:title>
  <dc:creator>Szlávi-Zsakó</dc:creator>
  <cp:lastModifiedBy>Péter Szlávi</cp:lastModifiedBy>
  <cp:revision>1796</cp:revision>
  <dcterms:created xsi:type="dcterms:W3CDTF">2005-10-16T14:08:29Z</dcterms:created>
  <dcterms:modified xsi:type="dcterms:W3CDTF">2018-11-21T14:10:31Z</dcterms:modified>
</cp:coreProperties>
</file>