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5" r:id="rId2"/>
  </p:sldMasterIdLst>
  <p:notesMasterIdLst>
    <p:notesMasterId r:id="rId62"/>
  </p:notesMasterIdLst>
  <p:handoutMasterIdLst>
    <p:handoutMasterId r:id="rId63"/>
  </p:handoutMasterIdLst>
  <p:sldIdLst>
    <p:sldId id="364" r:id="rId3"/>
    <p:sldId id="413" r:id="rId4"/>
    <p:sldId id="405" r:id="rId5"/>
    <p:sldId id="362" r:id="rId6"/>
    <p:sldId id="365" r:id="rId7"/>
    <p:sldId id="375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66" r:id="rId16"/>
    <p:sldId id="345" r:id="rId17"/>
    <p:sldId id="348" r:id="rId18"/>
    <p:sldId id="347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76" r:id="rId27"/>
    <p:sldId id="356" r:id="rId28"/>
    <p:sldId id="357" r:id="rId29"/>
    <p:sldId id="358" r:id="rId30"/>
    <p:sldId id="359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6" r:id="rId56"/>
    <p:sldId id="407" r:id="rId57"/>
    <p:sldId id="408" r:id="rId58"/>
    <p:sldId id="410" r:id="rId59"/>
    <p:sldId id="411" r:id="rId60"/>
    <p:sldId id="412" r:id="rId61"/>
  </p:sldIdLst>
  <p:sldSz cx="9144000" cy="6858000" type="screen4x3"/>
  <p:notesSz cx="6797675" cy="9926638"/>
  <p:custShowLst>
    <p:custShow name="Specifikáciobeli új fogalamak" id="0">
      <p:sldLst>
        <p:sld r:id="rId7"/>
      </p:sldLst>
    </p:custShow>
  </p:custShowLst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8000"/>
    <a:srgbClr val="663300"/>
    <a:srgbClr val="006600"/>
    <a:srgbClr val="969696"/>
    <a:srgbClr val="FFEAD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4249" autoAdjust="0"/>
  </p:normalViewPr>
  <p:slideViewPr>
    <p:cSldViewPr showGuides="1">
      <p:cViewPr varScale="1">
        <p:scale>
          <a:sx n="90" d="100"/>
          <a:sy n="90" d="100"/>
        </p:scale>
        <p:origin x="5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howGuides="1">
      <p:cViewPr>
        <p:scale>
          <a:sx n="75" d="100"/>
          <a:sy n="75" d="100"/>
        </p:scale>
        <p:origin x="-2106" y="7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86F82FE1-B66C-4C06-AC4F-32CABDA42E29}" type="datetime1">
              <a:rPr lang="hu-HU"/>
              <a:pPr>
                <a:defRPr/>
              </a:pPr>
              <a:t>2018.12.01.</a:t>
            </a:fld>
            <a:r>
              <a:rPr lang="hu-HU"/>
              <a:t>2008/2009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Zsakó László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F11F343F-03F0-49D0-851D-75D8C9A764D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871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/>
              <a:t>Programozási alapismeretek 11. előadás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/>
              <a:t>2012/2013</a:t>
            </a: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4213" y="604838"/>
            <a:ext cx="5429250" cy="393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05338"/>
            <a:ext cx="5438775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Szlávi-Zsakó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398CEED4-F6CD-4CF9-A2CB-5BB649A66DD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242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w.ceng.metu.edu.tr/Courses/download_courseFile.php?id=5451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789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Ide tehető a rendezettek</a:t>
            </a:r>
            <a:r>
              <a:rPr lang="hu-HU" baseline="0" dirty="0"/>
              <a:t> uniója</a:t>
            </a:r>
            <a:r>
              <a:rPr lang="hu-HU" baseline="0"/>
              <a:t>, keresése?</a:t>
            </a:r>
            <a:endParaRPr lang="hu-HU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E6E2E-2001-4E77-A3BA-D794ACAA565C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26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50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3*(N-1)+2*N*(N-1)/2</a:t>
            </a:r>
          </a:p>
          <a:p>
            <a:endParaRPr lang="hu-HU" dirty="0"/>
          </a:p>
          <a:p>
            <a:r>
              <a:rPr lang="hu-HU" dirty="0"/>
              <a:t>Mint látható: az előző dián beharangozott algoritmusnál kicsit „rosszabbul” teljesít ez az algoritmus, hiszen itt a csere </a:t>
            </a:r>
            <a:r>
              <a:rPr lang="hu-HU" b="1" dirty="0"/>
              <a:t>feltétlenül</a:t>
            </a:r>
            <a:r>
              <a:rPr lang="hu-HU" dirty="0"/>
              <a:t> (azaz nemcsak, ha kell) végrehajtódik. Valójában ennek az algoritmusnak lényege így hangzik: „Vegyük az első és az összes követő minimumát, s cseréljük meg ezt az elsővel!”, majd „Vegyük a második és az összes követő minimumát, s cseréljük meg ezt a másodikkal!”…</a:t>
            </a:r>
          </a:p>
          <a:p>
            <a:endParaRPr lang="hu-HU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3DA65-9EEF-4BFD-B013-871558618AA1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2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60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KELL A LASSÚ IS?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EA0EC-1E3D-4850-8C1E-83D0500C7601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55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71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2*N*(N-1)/2 … 6*N*(N-1)/2</a:t>
            </a:r>
          </a:p>
          <a:p>
            <a:endParaRPr lang="hu-HU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0E5C1-036E-47B8-A473-B04699C4324E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55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91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4988-4027-4D66-BF9A-80C71C1DD927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38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81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Az előbbivel ekvivalens algoritmus</a:t>
            </a:r>
            <a:r>
              <a:rPr lang="hu-HU" baseline="0" dirty="0"/>
              <a:t> csak éppen </a:t>
            </a:r>
            <a:r>
              <a:rPr lang="hu-HU" baseline="0" dirty="0" err="1"/>
              <a:t>amíg-os</a:t>
            </a:r>
            <a:r>
              <a:rPr lang="hu-HU" baseline="0" dirty="0"/>
              <a:t> ciklussal kifejezve. Az átalakítás első lépéséhez lesz szükséges.</a:t>
            </a:r>
            <a:endParaRPr lang="hu-HU" dirty="0"/>
          </a:p>
          <a:p>
            <a:endParaRPr lang="hu-HU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F49EE-77A9-43D2-A7C3-45E1FF7B70C3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764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01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2*N*(N-1)/2 ... 6*N*(N-1)/2</a:t>
            </a:r>
          </a:p>
          <a:p>
            <a:endParaRPr lang="hu-HU" dirty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8EDCE-53CF-4E0A-9A52-20A398AC3665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7322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12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KELL A LASSÚ IS?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1B0FD-ACA7-472F-94BC-2F76F8D76CC3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617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2*(N-1) … 6*N*(N-1)/2</a:t>
            </a:r>
          </a:p>
          <a:p>
            <a:endParaRPr lang="hu-HU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4C7BD-BF7F-43CE-82C7-29D9A1800B61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159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A6CC4-028E-4F76-AC81-716CD873E935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176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… és az indexelések száma: 3*(N-1) … 3*(N-1)+3*N*(N-1)/2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C29C7-C67F-43E0-89B0-47D3F44A3413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08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Programozási alapismeretek 11. előadás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2012/2013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>
                <a:solidFill>
                  <a:srgbClr val="000000"/>
                </a:solidFill>
              </a:rPr>
              <a:t>Szlávi-Zsakó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5385E-9370-497B-85DE-E50A6F152CA0}" type="slidenum">
              <a:rPr lang="hu-HU" smtClean="0">
                <a:solidFill>
                  <a:srgbClr val="000000"/>
                </a:solidFill>
              </a:rPr>
              <a:pPr/>
              <a:t>2</a:t>
            </a:fld>
            <a:endParaRPr lang="hu-H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69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B3C08-C10A-43CD-A82D-74F22506CBE1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94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3*N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B10D2-31CB-4223-A609-81AD329785C2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1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7CFA7-CB09-403B-B635-4B4E09784C78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0875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256D8-9C27-405E-AB7D-80001BD71058}" type="slidenum">
              <a:rPr lang="hu-HU" smtClean="0"/>
              <a:pPr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866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M+2*N+(1+3*(M-1))+8*N=M+3*M-3+1+10*N=4*M+10*N-2</a:t>
            </a:r>
          </a:p>
          <a:p>
            <a:endParaRPr lang="hu-HU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AE33C-C698-46C3-B815-1841B507378F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904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M+2*N+(1+3*(M-1))+8*N=M+3*M-3+1+10*N=4*M+10*N-2</a:t>
            </a:r>
          </a:p>
          <a:p>
            <a:endParaRPr lang="hu-HU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AE33C-C698-46C3-B815-1841B507378F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977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E6D35-80EB-4823-AEB4-5D3D0497C30D}" type="slidenum">
              <a:rPr lang="hu-HU" smtClean="0"/>
              <a:pPr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407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indexelések száma: N+4*N*(N-1)/2+3*N =4*N+2*N*(N-1) = N+2*N</a:t>
            </a:r>
            <a:r>
              <a:rPr lang="hu-HU" baseline="30000" dirty="0"/>
              <a:t>2</a:t>
            </a:r>
            <a:r>
              <a:rPr lang="hu-HU" dirty="0"/>
              <a:t>+N= 2*N+2*N</a:t>
            </a:r>
            <a:r>
              <a:rPr lang="hu-HU" baseline="30000" dirty="0"/>
              <a:t>2</a:t>
            </a:r>
          </a:p>
          <a:p>
            <a:r>
              <a:rPr lang="hu-HU" dirty="0"/>
              <a:t>A második </a:t>
            </a:r>
            <a:r>
              <a:rPr lang="hu-HU" dirty="0" err="1"/>
              <a:t>ciklusbeli</a:t>
            </a:r>
            <a:r>
              <a:rPr lang="hu-HU" baseline="0" dirty="0"/>
              <a:t> indexelésben</a:t>
            </a:r>
            <a:r>
              <a:rPr lang="hu-HU" dirty="0"/>
              <a:t> szereplő +1 megspórolható, ha a Db kezdőértékűt nem 0-ra, hanem </a:t>
            </a:r>
            <a:r>
              <a:rPr lang="hu-HU"/>
              <a:t>1-re állítjuk.</a:t>
            </a:r>
            <a:endParaRPr lang="hu-HU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FDF35-08F6-432E-B9C2-8116BE201AED}" type="slidenum">
              <a:rPr lang="hu-HU" smtClean="0"/>
              <a:pPr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222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5C4E7-FF28-4155-A293-DA788280A031}" type="slidenum">
              <a:rPr lang="hu-HU" smtClean="0"/>
              <a:pPr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478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Az indexelések számát</a:t>
            </a:r>
            <a:r>
              <a:rPr lang="hu-HU" baseline="0" dirty="0"/>
              <a:t> is belevéve az összehasonlításba, sem vonhatnánk le más következtetést: a speciális rendezések O(N) vagy O(N+M) indexeléssel dolgoznak, amíg a korábbiak O(N</a:t>
            </a:r>
            <a:r>
              <a:rPr lang="hu-HU" baseline="30000" dirty="0"/>
              <a:t>2</a:t>
            </a:r>
            <a:r>
              <a:rPr lang="hu-HU" baseline="0" dirty="0"/>
              <a:t>)</a:t>
            </a:r>
            <a:r>
              <a:rPr lang="hu-HU" baseline="0" dirty="0" err="1"/>
              <a:t>-űek</a:t>
            </a:r>
            <a:r>
              <a:rPr lang="hu-HU" baseline="0" dirty="0"/>
              <a:t>.</a:t>
            </a:r>
          </a:p>
          <a:p>
            <a:r>
              <a:rPr lang="hu-HU" baseline="0" dirty="0"/>
              <a:t>?? </a:t>
            </a:r>
            <a:r>
              <a:rPr lang="hu-HU" sz="1200" dirty="0">
                <a:latin typeface="Garamond" pitchFamily="18" charset="0"/>
                <a:hlinkClick r:id="rId3"/>
              </a:rPr>
              <a:t>http://cow.ceng.metu.edu.tr/Courses/download_courseFile.php?id=5451</a:t>
            </a:r>
            <a:r>
              <a:rPr lang="hu-HU" sz="1200" dirty="0">
                <a:latin typeface="Garamond" pitchFamily="18" charset="0"/>
              </a:rPr>
              <a:t> ??</a:t>
            </a:r>
            <a:endParaRPr lang="hu-HU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5566F-5DF3-4A4F-86E9-C59BB4965CD2}" type="slidenum">
              <a:rPr lang="hu-HU" smtClean="0"/>
              <a:pPr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9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99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hu-HU" dirty="0"/>
              <a:t>Nem inkább: Y=permutáció(X)?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A1F07-8F3F-46D4-AC8C-70999D8B80E9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867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71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4710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4710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980F583-42F9-4E26-AAF1-7B5187590BD7}" type="slidenum">
              <a:rPr lang="hu-HU" altLang="hu-HU" sz="1200" b="1" smtClean="0"/>
              <a:pPr/>
              <a:t>30</a:t>
            </a:fld>
            <a:endParaRPr lang="hu-HU" altLang="hu-HU" sz="1200" b="1"/>
          </a:p>
        </p:txBody>
      </p:sp>
      <p:sp>
        <p:nvSpPr>
          <p:cNvPr id="4711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4711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4238328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71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4710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4710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980F583-42F9-4E26-AAF1-7B5187590BD7}" type="slidenum">
              <a:rPr lang="hu-HU" altLang="hu-HU" sz="1200" b="1" smtClean="0"/>
              <a:pPr/>
              <a:t>31</a:t>
            </a:fld>
            <a:endParaRPr lang="hu-HU" altLang="hu-HU" sz="1200" b="1"/>
          </a:p>
        </p:txBody>
      </p:sp>
      <p:sp>
        <p:nvSpPr>
          <p:cNvPr id="4711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4711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2552775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91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EZ A MEGOLDÁS KELL?</a:t>
            </a:r>
          </a:p>
        </p:txBody>
      </p:sp>
      <p:sp>
        <p:nvSpPr>
          <p:cNvPr id="4915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4915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DC6A7F-3DAA-40BF-8476-841D07812E42}" type="slidenum">
              <a:rPr lang="hu-HU" altLang="hu-HU" sz="1200" b="1" smtClean="0"/>
              <a:pPr/>
              <a:t>32</a:t>
            </a:fld>
            <a:endParaRPr lang="hu-HU" altLang="hu-HU" sz="1200" b="1"/>
          </a:p>
        </p:txBody>
      </p:sp>
      <p:sp>
        <p:nvSpPr>
          <p:cNvPr id="4915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4915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511115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01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A Tömb-ség azért lényeges, mert ő egy olyan adatszerkezet, amely elemeit </a:t>
            </a:r>
            <a:r>
              <a:rPr lang="hu-HU" altLang="hu-HU" b="1"/>
              <a:t>indexelés</a:t>
            </a:r>
            <a:r>
              <a:rPr lang="hu-HU" altLang="hu-HU"/>
              <a:t> útján el lehet érni, így szabadon „ugrálhatunk” benne előre-hátra…  Vannak olyan sorozatfélék, amelyekben </a:t>
            </a:r>
            <a:r>
              <a:rPr lang="hu-HU" altLang="hu-HU" b="1"/>
              <a:t>nem</a:t>
            </a:r>
            <a:r>
              <a:rPr lang="hu-HU" altLang="hu-HU"/>
              <a:t> lehetséges ez a „gátlástalan” ugrálás. Pl. ilyen a verem, a sor, a szekvenciális fájl…</a:t>
            </a:r>
          </a:p>
        </p:txBody>
      </p:sp>
      <p:sp>
        <p:nvSpPr>
          <p:cNvPr id="5018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018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5A3793-2973-4EAE-B5C9-7ED42F92919D}" type="slidenum">
              <a:rPr lang="hu-HU" altLang="hu-HU" sz="1200" b="1" smtClean="0"/>
              <a:pPr/>
              <a:t>33</a:t>
            </a:fld>
            <a:endParaRPr lang="hu-HU" altLang="hu-HU" sz="1200" b="1"/>
          </a:p>
        </p:txBody>
      </p:sp>
      <p:sp>
        <p:nvSpPr>
          <p:cNvPr id="5018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018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440601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12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120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120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5A5273E-1BAC-443A-9AFD-4F7AE815E019}" type="slidenum">
              <a:rPr lang="hu-HU" altLang="hu-HU" sz="1200" b="1" smtClean="0"/>
              <a:pPr/>
              <a:t>34</a:t>
            </a:fld>
            <a:endParaRPr lang="hu-HU" altLang="hu-HU" sz="1200" b="1"/>
          </a:p>
        </p:txBody>
      </p:sp>
      <p:sp>
        <p:nvSpPr>
          <p:cNvPr id="5120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120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421942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222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222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B835B-CB82-4E4B-BBFF-2DD4A302BA56}" type="slidenum">
              <a:rPr lang="hu-HU" altLang="hu-HU" sz="1200" b="1" smtClean="0"/>
              <a:pPr/>
              <a:t>35</a:t>
            </a:fld>
            <a:endParaRPr lang="hu-HU" altLang="hu-HU" sz="1200" b="1"/>
          </a:p>
        </p:txBody>
      </p:sp>
      <p:sp>
        <p:nvSpPr>
          <p:cNvPr id="5223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223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4506782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325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325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B36E3BA-D669-4B04-8CE1-05D2B7CED4D7}" type="slidenum">
              <a:rPr lang="hu-HU" altLang="hu-HU" sz="1200" b="1" smtClean="0"/>
              <a:pPr/>
              <a:t>36</a:t>
            </a:fld>
            <a:endParaRPr lang="hu-HU" altLang="hu-HU" sz="1200" b="1"/>
          </a:p>
        </p:txBody>
      </p:sp>
      <p:sp>
        <p:nvSpPr>
          <p:cNvPr id="5325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325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4139148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427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427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52EB719-D554-4ED6-B19F-7D1C11E73D6F}" type="slidenum">
              <a:rPr lang="hu-HU" altLang="hu-HU" sz="1200" b="1" smtClean="0"/>
              <a:pPr/>
              <a:t>37</a:t>
            </a:fld>
            <a:endParaRPr lang="hu-HU" altLang="hu-HU" sz="1200" b="1"/>
          </a:p>
        </p:txBody>
      </p:sp>
      <p:sp>
        <p:nvSpPr>
          <p:cNvPr id="5427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427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2166539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38</a:t>
            </a:fld>
            <a:endParaRPr lang="hu-HU" altLang="hu-HU" sz="1200" b="1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6376934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39</a:t>
            </a:fld>
            <a:endParaRPr lang="hu-HU" altLang="hu-HU" sz="1200" b="1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80772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99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A1F07-8F3F-46D4-AC8C-70999D8B80E9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952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40</a:t>
            </a:fld>
            <a:endParaRPr lang="hu-HU" altLang="hu-HU" sz="1200" b="1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931210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41</a:t>
            </a:fld>
            <a:endParaRPr lang="hu-HU" altLang="hu-HU" sz="1200" b="1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9035776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734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734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5CD3D0-F669-4859-B39E-D7A9478935C7}" type="slidenum">
              <a:rPr lang="hu-HU" altLang="hu-HU" sz="1200" b="1" smtClean="0"/>
              <a:pPr/>
              <a:t>42</a:t>
            </a:fld>
            <a:endParaRPr lang="hu-HU" altLang="hu-HU" sz="1200" b="1"/>
          </a:p>
        </p:txBody>
      </p:sp>
      <p:sp>
        <p:nvSpPr>
          <p:cNvPr id="5735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735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479600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734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734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5CD3D0-F669-4859-B39E-D7A9478935C7}" type="slidenum">
              <a:rPr lang="hu-HU" altLang="hu-HU" sz="1200" b="1" smtClean="0"/>
              <a:pPr/>
              <a:t>43</a:t>
            </a:fld>
            <a:endParaRPr lang="hu-HU" altLang="hu-HU" sz="1200" b="1"/>
          </a:p>
        </p:txBody>
      </p:sp>
      <p:sp>
        <p:nvSpPr>
          <p:cNvPr id="5735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735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28055115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837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837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282FD17-534F-439F-B834-5DD3E949099C}" type="slidenum">
              <a:rPr lang="hu-HU" altLang="hu-HU" sz="1200" b="1" smtClean="0"/>
              <a:pPr/>
              <a:t>44</a:t>
            </a:fld>
            <a:endParaRPr lang="hu-HU" altLang="hu-HU" sz="1200" b="1"/>
          </a:p>
        </p:txBody>
      </p:sp>
      <p:sp>
        <p:nvSpPr>
          <p:cNvPr id="5837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837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38549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837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837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282FD17-534F-439F-B834-5DD3E949099C}" type="slidenum">
              <a:rPr lang="hu-HU" altLang="hu-HU" sz="1200" b="1" smtClean="0"/>
              <a:pPr/>
              <a:t>45</a:t>
            </a:fld>
            <a:endParaRPr lang="hu-HU" altLang="hu-HU" sz="1200" b="1"/>
          </a:p>
        </p:txBody>
      </p:sp>
      <p:sp>
        <p:nvSpPr>
          <p:cNvPr id="5837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837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9906041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939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939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2BE959-3BDB-46AE-91A1-89089F5303EF}" type="slidenum">
              <a:rPr lang="hu-HU" altLang="hu-HU" sz="1200" b="1" smtClean="0"/>
              <a:pPr/>
              <a:t>46</a:t>
            </a:fld>
            <a:endParaRPr lang="hu-HU" altLang="hu-HU" sz="1200" b="1"/>
          </a:p>
        </p:txBody>
      </p:sp>
      <p:sp>
        <p:nvSpPr>
          <p:cNvPr id="5939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939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075522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939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5939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2BE959-3BDB-46AE-91A1-89089F5303EF}" type="slidenum">
              <a:rPr lang="hu-HU" altLang="hu-HU" sz="1200" b="1" smtClean="0"/>
              <a:pPr/>
              <a:t>47</a:t>
            </a:fld>
            <a:endParaRPr lang="hu-HU" altLang="hu-HU" sz="1200" b="1"/>
          </a:p>
        </p:txBody>
      </p:sp>
      <p:sp>
        <p:nvSpPr>
          <p:cNvPr id="5939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5939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0226230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042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042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FB14C3-DA08-4782-B984-CA2C0E0C9718}" type="slidenum">
              <a:rPr lang="hu-HU" altLang="hu-HU" sz="1200" b="1" smtClean="0"/>
              <a:pPr/>
              <a:t>48</a:t>
            </a:fld>
            <a:endParaRPr lang="hu-HU" altLang="hu-HU" sz="1200" b="1"/>
          </a:p>
        </p:txBody>
      </p:sp>
      <p:sp>
        <p:nvSpPr>
          <p:cNvPr id="6042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042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060778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042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042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FB14C3-DA08-4782-B984-CA2C0E0C9718}" type="slidenum">
              <a:rPr lang="hu-HU" altLang="hu-HU" sz="1200" b="1" smtClean="0"/>
              <a:pPr/>
              <a:t>49</a:t>
            </a:fld>
            <a:endParaRPr lang="hu-HU" altLang="hu-HU" sz="1200" b="1"/>
          </a:p>
        </p:txBody>
      </p:sp>
      <p:sp>
        <p:nvSpPr>
          <p:cNvPr id="6042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042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76290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D95E9-C2C7-4AF5-9F99-5ADF90B35ED5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7339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144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144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1321A97-B9CD-4CF4-96C1-3FC2DD3680D1}" type="slidenum">
              <a:rPr lang="hu-HU" altLang="hu-HU" sz="1200" b="1" smtClean="0"/>
              <a:pPr/>
              <a:t>50</a:t>
            </a:fld>
            <a:endParaRPr lang="hu-HU" altLang="hu-HU" sz="1200" b="1"/>
          </a:p>
        </p:txBody>
      </p:sp>
      <p:sp>
        <p:nvSpPr>
          <p:cNvPr id="6144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144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4163957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246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246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05AB33E-56D9-40EA-BA7C-AFE0FF6303E6}" type="slidenum">
              <a:rPr lang="hu-HU" altLang="hu-HU" sz="1200" b="1" smtClean="0"/>
              <a:pPr/>
              <a:t>51</a:t>
            </a:fld>
            <a:endParaRPr lang="hu-HU" altLang="hu-HU" sz="1200" b="1"/>
          </a:p>
        </p:txBody>
      </p:sp>
      <p:sp>
        <p:nvSpPr>
          <p:cNvPr id="6247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247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1906873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349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349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B655496-4B6F-46A6-BDED-961793C74CE0}" type="slidenum">
              <a:rPr lang="hu-HU" altLang="hu-HU" sz="1200" b="1" smtClean="0"/>
              <a:pPr/>
              <a:t>52</a:t>
            </a:fld>
            <a:endParaRPr lang="hu-HU" altLang="hu-HU" sz="1200" b="1"/>
          </a:p>
        </p:txBody>
      </p:sp>
      <p:sp>
        <p:nvSpPr>
          <p:cNvPr id="6349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349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5128001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451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451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A8A253C-78F6-4EE3-82CA-1C3E2AE35058}" type="slidenum">
              <a:rPr lang="hu-HU" altLang="hu-HU" sz="1200" b="1" smtClean="0"/>
              <a:pPr/>
              <a:t>53</a:t>
            </a:fld>
            <a:endParaRPr lang="hu-HU" altLang="hu-HU" sz="1200" b="1"/>
          </a:p>
        </p:txBody>
      </p:sp>
      <p:sp>
        <p:nvSpPr>
          <p:cNvPr id="6451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451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0688915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349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349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B655496-4B6F-46A6-BDED-961793C74CE0}" type="slidenum">
              <a:rPr lang="hu-HU" altLang="hu-HU" sz="1200" b="1" smtClean="0"/>
              <a:pPr/>
              <a:t>54</a:t>
            </a:fld>
            <a:endParaRPr lang="hu-HU" altLang="hu-HU" sz="1200" b="1"/>
          </a:p>
        </p:txBody>
      </p:sp>
      <p:sp>
        <p:nvSpPr>
          <p:cNvPr id="6349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349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3788242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215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15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15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15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15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360FCFFC-59C8-4E15-B70F-2A3252A2A600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17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235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35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35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35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35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1AEA3E12-8A2A-4220-B728-7D1F332171F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9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276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76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76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76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76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F60E849B-EAFE-47A7-B153-497037A0A0A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7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296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97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97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97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97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F996EBD3-861C-4CDF-A15A-2C1EAE0D117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836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Programozási alapismeretek 11. előadás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2012/2013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>
                <a:solidFill>
                  <a:srgbClr val="000000"/>
                </a:solidFill>
              </a:rPr>
              <a:t>Szlávi-Zsakó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5385E-9370-497B-85DE-E50A6F152CA0}" type="slidenum">
              <a:rPr lang="hu-HU" smtClean="0">
                <a:solidFill>
                  <a:srgbClr val="000000"/>
                </a:solidFill>
              </a:rPr>
              <a:pPr/>
              <a:t>59</a:t>
            </a:fld>
            <a:endParaRPr lang="hu-H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4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D95E9-C2C7-4AF5-9F99-5ADF90B35ED5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01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19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Hogy az első helyen lévő elemnek</a:t>
            </a:r>
            <a:r>
              <a:rPr lang="hu-HU" baseline="0" dirty="0"/>
              <a:t> az összes elemmel történt összehasonlítása (és esetleges cseréje) után kimondhatjuk: „az első helyen a legkisebb értékű lesz”, a </a:t>
            </a:r>
            <a:r>
              <a:rPr lang="hu-HU" baseline="0" dirty="0">
                <a:latin typeface="Imprint MT Shadow" panose="04020605060303030202" pitchFamily="82" charset="0"/>
              </a:rPr>
              <a:t>H</a:t>
            </a:r>
            <a:r>
              <a:rPr lang="hu-HU" baseline="0" dirty="0"/>
              <a:t> </a:t>
            </a:r>
            <a:r>
              <a:rPr lang="hu-HU" b="1" baseline="0" dirty="0"/>
              <a:t>teljes rendezettség</a:t>
            </a:r>
            <a:r>
              <a:rPr lang="hu-HU" baseline="0" dirty="0"/>
              <a:t>ének és a </a:t>
            </a:r>
            <a:r>
              <a:rPr lang="hu-HU" sz="1200" dirty="0">
                <a:latin typeface="Garamond" pitchFamily="18" charset="0"/>
                <a:sym typeface="Symbol" pitchFamily="18" charset="2"/>
              </a:rPr>
              <a:t>≤ reláció </a:t>
            </a:r>
            <a:r>
              <a:rPr lang="hu-HU" b="1" baseline="0" dirty="0"/>
              <a:t>rendezés </a:t>
            </a:r>
            <a:r>
              <a:rPr lang="hu-HU" baseline="0" dirty="0"/>
              <a:t>voltának köszönhető.</a:t>
            </a:r>
            <a:endParaRPr lang="hu-HU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E4C99-C02D-4EA1-AB95-BDC143267657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674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30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A sokféle rendezési algoritmust érdemes összevetni gyorsaságuk (esetleg helyszükségletük) alapján. Nyilvánvaló, h. időt rabló „elemi” tevékenység az </a:t>
            </a:r>
            <a:r>
              <a:rPr lang="hu-HU" dirty="0" err="1"/>
              <a:t>X-elemek</a:t>
            </a:r>
            <a:r>
              <a:rPr lang="hu-HU" dirty="0"/>
              <a:t> között </a:t>
            </a:r>
            <a:r>
              <a:rPr lang="hu-HU" b="1" dirty="0"/>
              <a:t>rendezési reláció </a:t>
            </a:r>
            <a:r>
              <a:rPr lang="hu-HU" dirty="0"/>
              <a:t>kiértékelése, ill. az </a:t>
            </a:r>
            <a:r>
              <a:rPr lang="hu-HU" b="1" dirty="0"/>
              <a:t>elemek mozgatása </a:t>
            </a:r>
            <a:r>
              <a:rPr lang="hu-HU" dirty="0"/>
              <a:t>(X-re vonatkozó értékadás)… különösen ezek válnak „dominánssá”, ha az </a:t>
            </a:r>
            <a:r>
              <a:rPr lang="hu-HU" dirty="0" err="1"/>
              <a:t>X-elemek</a:t>
            </a:r>
            <a:r>
              <a:rPr lang="hu-HU" dirty="0"/>
              <a:t> nagy méretűek (pl. szöveg típusú).</a:t>
            </a:r>
          </a:p>
          <a:p>
            <a:endParaRPr lang="hu-HU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… és az </a:t>
            </a:r>
            <a:r>
              <a:rPr lang="hu-HU" b="1" dirty="0"/>
              <a:t>indexelések</a:t>
            </a:r>
            <a:r>
              <a:rPr lang="hu-HU" dirty="0"/>
              <a:t> száma: 2*N*(N-1)/2 … 6*N*(N-1)/2</a:t>
            </a:r>
          </a:p>
          <a:p>
            <a:endParaRPr lang="hu-HU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3CA99-7A28-437B-810D-48E8733055A6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23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40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/>
              <a:t>Programozási alapismeretek 11. előadás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/>
              <a:t>2012/2013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CB872-9A16-40D7-9DCE-89E356B6676C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6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35496" y="17369"/>
            <a:ext cx="7524750" cy="1111250"/>
          </a:xfrm>
        </p:spPr>
        <p:txBody>
          <a:bodyPr/>
          <a:lstStyle>
            <a:lvl1pPr>
              <a:defRPr sz="3600">
                <a:latin typeface="Garamond" panose="02020404030301010803" pitchFamily="18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 marL="723900" indent="-290513">
              <a:buFont typeface="Courier New" panose="02070309020205020404" pitchFamily="49" charset="0"/>
              <a:buChar char="o"/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 sz="120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/59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 sz="120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00A439D5-1FCA-414B-A235-E0D8A97FAB4B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5344"/>
            <a:ext cx="4503712" cy="333375"/>
          </a:xfrm>
        </p:spPr>
        <p:txBody>
          <a:bodyPr/>
          <a:lstStyle>
            <a:lvl1pPr>
              <a:defRPr sz="1200">
                <a:effectLst/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r>
              <a:rPr lang="hu-HU" dirty="0"/>
              <a:t>Horváth-Papné-Szlávi-Zsakó: Programozás 11. előadás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3975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800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3103563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462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53810FA-05C2-45A8-966B-7D103621F1DB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/36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52462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C826E609-3E35-45DE-BB5C-250F65169306}" type="datetime8">
              <a:rPr lang="hu-HU" smtClean="0"/>
              <a:t>2018.12.01. 16:33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54000" indent="-2540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23900" indent="-290513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Arial" charset="0"/>
        </a:defRPr>
      </a:lvl2pPr>
      <a:lvl3pPr marL="1131888" indent="-2286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Arial" charset="0"/>
        </a:defRPr>
      </a:lvl3pPr>
      <a:lvl4pPr marL="1539875" indent="-2286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4pPr>
      <a:lvl5pPr marL="1947863" indent="-2286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hyperlink" Target="El&#337;ad&#225;s6.ppt#-1,42,6. Maximumkiv&#225;laszt&#225;s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55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54.xml"/><Relationship Id="rId17" Type="http://schemas.openxmlformats.org/officeDocument/2006/relationships/slide" Target="slide26.xml"/><Relationship Id="rId2" Type="http://schemas.openxmlformats.org/officeDocument/2006/relationships/notesSlide" Target="../notesSlides/notesSlide2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11" Type="http://schemas.openxmlformats.org/officeDocument/2006/relationships/slide" Target="slide51.xml"/><Relationship Id="rId5" Type="http://schemas.openxmlformats.org/officeDocument/2006/relationships/slide" Target="slide7.xml"/><Relationship Id="rId15" Type="http://schemas.openxmlformats.org/officeDocument/2006/relationships/slide" Target="slide20.xml"/><Relationship Id="rId10" Type="http://schemas.openxmlformats.org/officeDocument/2006/relationships/slide" Target="slide30.xml"/><Relationship Id="rId4" Type="http://schemas.openxmlformats.org/officeDocument/2006/relationships/slide" Target="slide3.xml"/><Relationship Id="rId9" Type="http://schemas.openxmlformats.org/officeDocument/2006/relationships/slide" Target="slide28.xml"/><Relationship Id="rId1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orting-algorithms.com/" TargetMode="External"/><Relationship Id="rId5" Type="http://schemas.openxmlformats.org/officeDocument/2006/relationships/hyperlink" Target="https://www.youtube.com/watch?v=ZZuD6iUe3Pc" TargetMode="Externa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55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54.xml"/><Relationship Id="rId17" Type="http://schemas.openxmlformats.org/officeDocument/2006/relationships/slide" Target="slide26.xml"/><Relationship Id="rId2" Type="http://schemas.openxmlformats.org/officeDocument/2006/relationships/notesSlide" Target="../notesSlides/notesSlide59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11" Type="http://schemas.openxmlformats.org/officeDocument/2006/relationships/slide" Target="slide51.xml"/><Relationship Id="rId5" Type="http://schemas.openxmlformats.org/officeDocument/2006/relationships/slide" Target="slide7.xml"/><Relationship Id="rId15" Type="http://schemas.openxmlformats.org/officeDocument/2006/relationships/slide" Target="slide20.xml"/><Relationship Id="rId10" Type="http://schemas.openxmlformats.org/officeDocument/2006/relationships/slide" Target="slide30.xml"/><Relationship Id="rId4" Type="http://schemas.openxmlformats.org/officeDocument/2006/relationships/slide" Target="slide3.xml"/><Relationship Id="rId9" Type="http://schemas.openxmlformats.org/officeDocument/2006/relationships/slide" Target="slide28.xml"/><Relationship Id="rId1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11.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Minimum-kiválasztásos rendezés</a:t>
            </a:r>
          </a:p>
        </p:txBody>
      </p:sp>
      <p:sp>
        <p:nvSpPr>
          <p:cNvPr id="12294" name="Tartalom helye 9"/>
          <p:cNvSpPr>
            <a:spLocks noGrp="1"/>
          </p:cNvSpPr>
          <p:nvPr>
            <p:ph idx="1"/>
          </p:nvPr>
        </p:nvSpPr>
        <p:spPr>
          <a:xfrm>
            <a:off x="35496" y="5546730"/>
            <a:ext cx="8929117" cy="549270"/>
          </a:xfrm>
        </p:spPr>
        <p:txBody>
          <a:bodyPr/>
          <a:lstStyle/>
          <a:p>
            <a:r>
              <a:rPr lang="hu-HU" sz="2800" dirty="0">
                <a:latin typeface="Garamond" pitchFamily="18" charset="0"/>
              </a:rPr>
              <a:t>Hasonlítások száma: 1+2+...+N–1=</a:t>
            </a:r>
          </a:p>
          <a:p>
            <a:pPr>
              <a:spcBef>
                <a:spcPts val="1200"/>
              </a:spcBef>
            </a:pPr>
            <a:r>
              <a:rPr lang="hu-HU" sz="2800" dirty="0">
                <a:latin typeface="Garamond" pitchFamily="18" charset="0"/>
              </a:rPr>
              <a:t>Mozgatások száma: 3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</a:t>
            </a:r>
            <a:r>
              <a:rPr lang="hu-HU" sz="2800" dirty="0">
                <a:latin typeface="Garamond" pitchFamily="18" charset="0"/>
              </a:rPr>
              <a:t>(N–1)  </a:t>
            </a:r>
          </a:p>
        </p:txBody>
      </p:sp>
      <p:cxnSp>
        <p:nvCxnSpPr>
          <p:cNvPr id="13" name="Egyenes összekötő 12"/>
          <p:cNvCxnSpPr/>
          <p:nvPr/>
        </p:nvCxnSpPr>
        <p:spPr>
          <a:xfrm rot="16200000" flipH="1">
            <a:off x="2955508" y="3662362"/>
            <a:ext cx="500062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634664" y="3626644"/>
            <a:ext cx="500062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9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24549"/>
              </p:ext>
            </p:extLst>
          </p:nvPr>
        </p:nvGraphicFramePr>
        <p:xfrm>
          <a:off x="5364088" y="5351487"/>
          <a:ext cx="1289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351487"/>
                        <a:ext cx="128905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67450"/>
              </p:ext>
            </p:extLst>
          </p:nvPr>
        </p:nvGraphicFramePr>
        <p:xfrm>
          <a:off x="2526882" y="1804988"/>
          <a:ext cx="5500688" cy="356870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+1..N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:=j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X[i]:=X[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]:=S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" name="Egyenes összekötő 15"/>
          <p:cNvCxnSpPr/>
          <p:nvPr/>
        </p:nvCxnSpPr>
        <p:spPr>
          <a:xfrm rot="16200000" flipH="1">
            <a:off x="3562726" y="3255169"/>
            <a:ext cx="4286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 rot="5400000">
            <a:off x="7706101" y="3255169"/>
            <a:ext cx="4286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3" name="Tartalom helye 9"/>
          <p:cNvSpPr>
            <a:spLocks/>
          </p:cNvSpPr>
          <p:nvPr/>
        </p:nvSpPr>
        <p:spPr bwMode="auto">
          <a:xfrm>
            <a:off x="179512" y="1268413"/>
            <a:ext cx="87644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12334" name="Text Box 74"/>
          <p:cNvSpPr txBox="1">
            <a:spLocks noChangeArrowheads="1"/>
          </p:cNvSpPr>
          <p:nvPr/>
        </p:nvSpPr>
        <p:spPr bwMode="auto">
          <a:xfrm>
            <a:off x="3592095" y="334327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2335" name="Text Box 75"/>
          <p:cNvSpPr txBox="1">
            <a:spLocks noChangeArrowheads="1"/>
          </p:cNvSpPr>
          <p:nvPr/>
        </p:nvSpPr>
        <p:spPr bwMode="auto">
          <a:xfrm>
            <a:off x="7797382" y="33464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3123782" y="4052888"/>
            <a:ext cx="4878000" cy="12960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127" name="AutoShape 79"/>
          <p:cNvSpPr>
            <a:spLocks noChangeArrowheads="1"/>
          </p:cNvSpPr>
          <p:nvPr/>
        </p:nvSpPr>
        <p:spPr bwMode="auto">
          <a:xfrm>
            <a:off x="698082" y="3676650"/>
            <a:ext cx="1657350" cy="360363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3122195" y="2265363"/>
            <a:ext cx="4878000" cy="17399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131" name="AutoShape 83"/>
          <p:cNvSpPr>
            <a:spLocks noChangeArrowheads="1"/>
          </p:cNvSpPr>
          <p:nvPr/>
        </p:nvSpPr>
        <p:spPr bwMode="auto">
          <a:xfrm>
            <a:off x="712370" y="1889125"/>
            <a:ext cx="1657350" cy="460375"/>
          </a:xfrm>
          <a:prstGeom prst="wedgeRectCallout">
            <a:avLst>
              <a:gd name="adj1" fmla="val 95593"/>
              <a:gd name="adj2" fmla="val 44829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54000" tIns="0" rIns="54000" bIns="0" anchor="ctr"/>
          <a:lstStyle/>
          <a:p>
            <a:pPr indent="12700"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  <a:hlinkClick r:id="rId6" action="ppaction://hlinkpres?slideindex=42&amp;slidetitle=6. Maximumkiválasztás"/>
              </a:rPr>
              <a:t>Minimum-kiválasztás</a:t>
            </a:r>
            <a:r>
              <a:rPr lang="hu-HU" sz="1600">
                <a:solidFill>
                  <a:srgbClr val="FF0000"/>
                </a:solidFill>
              </a:rPr>
              <a:t> az i.-től</a:t>
            </a:r>
          </a:p>
        </p:txBody>
      </p:sp>
      <p:sp>
        <p:nvSpPr>
          <p:cNvPr id="21" name="Szövegdoboz 13"/>
          <p:cNvSpPr txBox="1">
            <a:spLocks noChangeArrowheads="1"/>
          </p:cNvSpPr>
          <p:nvPr/>
        </p:nvSpPr>
        <p:spPr bwMode="auto">
          <a:xfrm>
            <a:off x="8020800" y="1343266"/>
            <a:ext cx="1166022" cy="9960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err="1"/>
              <a:t>MinI</a:t>
            </a:r>
            <a:r>
              <a:rPr lang="hu-HU" sz="1800" dirty="0"/>
              <a:t>,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C271CAC-8452-4F77-A102-807B2F422015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" grpId="0" animBg="1"/>
      <p:bldP spid="2127" grpId="0" animBg="1"/>
      <p:bldP spid="2130" grpId="0" animBg="1"/>
      <p:bldP spid="2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dirty="0">
                <a:latin typeface="Garamond" pitchFamily="18" charset="0"/>
              </a:rPr>
              <a:t>Hasonlítsunk minden elemet a mögötte levővel, s ha kell, cseréljük meg! </a:t>
            </a: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Ezután ugyanezt csináljuk az utolsó elem nélkül!</a:t>
            </a:r>
          </a:p>
          <a:p>
            <a:endParaRPr lang="hu-HU" sz="2800" dirty="0">
              <a:latin typeface="Garamond" pitchFamily="18" charset="0"/>
            </a:endParaRPr>
          </a:p>
          <a:p>
            <a:pPr>
              <a:spcBef>
                <a:spcPts val="300"/>
              </a:spcBef>
            </a:pPr>
            <a:r>
              <a:rPr lang="hu-HU" sz="2800" dirty="0">
                <a:latin typeface="Garamond" pitchFamily="18" charset="0"/>
              </a:rPr>
              <a:t>…</a:t>
            </a:r>
          </a:p>
          <a:p>
            <a:r>
              <a:rPr lang="hu-HU" sz="2800" dirty="0">
                <a:latin typeface="Garamond" pitchFamily="18" charset="0"/>
              </a:rPr>
              <a:t>Végül az első két elemre!</a:t>
            </a:r>
          </a:p>
        </p:txBody>
      </p:sp>
      <p:pic>
        <p:nvPicPr>
          <p:cNvPr id="1742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300663"/>
            <a:ext cx="3057525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536438"/>
            <a:ext cx="2962275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3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Buborékos rendezés</a:t>
            </a:r>
          </a:p>
        </p:txBody>
      </p:sp>
      <p:sp>
        <p:nvSpPr>
          <p:cNvPr id="17418" name="Téglalap 13"/>
          <p:cNvSpPr>
            <a:spLocks noChangeArrowheads="1"/>
          </p:cNvSpPr>
          <p:nvPr/>
        </p:nvSpPr>
        <p:spPr bwMode="auto">
          <a:xfrm>
            <a:off x="6215063" y="2420888"/>
            <a:ext cx="221456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 dirty="0">
                <a:solidFill>
                  <a:srgbClr val="FF0000"/>
                </a:solidFill>
              </a:rPr>
              <a:t>A maximum a „felső” végére kerül.</a:t>
            </a:r>
          </a:p>
        </p:txBody>
      </p:sp>
      <p:sp>
        <p:nvSpPr>
          <p:cNvPr id="17419" name="Téglalap 14"/>
          <p:cNvSpPr>
            <a:spLocks noChangeArrowheads="1"/>
          </p:cNvSpPr>
          <p:nvPr/>
        </p:nvSpPr>
        <p:spPr bwMode="auto">
          <a:xfrm>
            <a:off x="6267450" y="4168775"/>
            <a:ext cx="2225675" cy="649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>
                <a:solidFill>
                  <a:srgbClr val="FF0000"/>
                </a:solidFill>
              </a:rPr>
              <a:t>A többiek is tartanak a helyük felé.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5695950" y="4868863"/>
            <a:ext cx="3598863" cy="360362"/>
          </a:xfrm>
          <a:prstGeom prst="wedgeRectCallout">
            <a:avLst>
              <a:gd name="adj1" fmla="val -41726"/>
              <a:gd name="adj2" fmla="val -278487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17423" name="AutoShape 13"/>
          <p:cNvSpPr>
            <a:spLocks noChangeArrowheads="1"/>
          </p:cNvSpPr>
          <p:nvPr/>
        </p:nvSpPr>
        <p:spPr bwMode="auto">
          <a:xfrm>
            <a:off x="5697538" y="4868863"/>
            <a:ext cx="3598862" cy="360362"/>
          </a:xfrm>
          <a:prstGeom prst="wedgeRectCallout">
            <a:avLst>
              <a:gd name="adj1" fmla="val -68728"/>
              <a:gd name="adj2" fmla="val 147951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0349" y="2330109"/>
            <a:ext cx="2908176" cy="709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65DA4D2-22FF-489C-B160-1DB9FA67CA29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7419" grpId="0"/>
      <p:bldP spid="17422" grpId="0" animBg="1"/>
      <p:bldP spid="174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Buborékos rendezés</a:t>
            </a:r>
          </a:p>
        </p:txBody>
      </p:sp>
      <p:sp>
        <p:nvSpPr>
          <p:cNvPr id="14342" name="Tartalom helye 9"/>
          <p:cNvSpPr>
            <a:spLocks noGrp="1"/>
          </p:cNvSpPr>
          <p:nvPr>
            <p:ph idx="1"/>
          </p:nvPr>
        </p:nvSpPr>
        <p:spPr>
          <a:xfrm>
            <a:off x="57635" y="5064129"/>
            <a:ext cx="8929117" cy="1225550"/>
          </a:xfrm>
        </p:spPr>
        <p:txBody>
          <a:bodyPr/>
          <a:lstStyle/>
          <a:p>
            <a:r>
              <a:rPr lang="hu-HU" sz="2800" dirty="0">
                <a:latin typeface="Garamond" pitchFamily="18" charset="0"/>
              </a:rPr>
              <a:t>Hasonlítások száma: 1+2+...+N–1=</a:t>
            </a:r>
          </a:p>
          <a:p>
            <a:pPr>
              <a:spcBef>
                <a:spcPct val="25000"/>
              </a:spcBef>
            </a:pPr>
            <a:r>
              <a:rPr lang="hu-HU" sz="2800" dirty="0">
                <a:latin typeface="Garamond" pitchFamily="18" charset="0"/>
              </a:rPr>
              <a:t>Mozgatások száma: 0  . .  </a:t>
            </a:r>
          </a:p>
        </p:txBody>
      </p:sp>
      <p:graphicFrame>
        <p:nvGraphicFramePr>
          <p:cNvPr id="313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17970"/>
              </p:ext>
            </p:extLst>
          </p:nvPr>
        </p:nvGraphicFramePr>
        <p:xfrm>
          <a:off x="2542223" y="1830388"/>
          <a:ext cx="5500688" cy="298132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i=N..2, -1-esével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j=1..i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X[j]&gt;X[j+1]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543141" y="2958307"/>
            <a:ext cx="500063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684929" y="2958307"/>
            <a:ext cx="500063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01544"/>
              </p:ext>
            </p:extLst>
          </p:nvPr>
        </p:nvGraphicFramePr>
        <p:xfrm>
          <a:off x="5436096" y="4873625"/>
          <a:ext cx="12858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8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873625"/>
                        <a:ext cx="12858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9758"/>
              </p:ext>
            </p:extLst>
          </p:nvPr>
        </p:nvGraphicFramePr>
        <p:xfrm>
          <a:off x="3837484" y="5422900"/>
          <a:ext cx="15986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Egyenlet" r:id="rId6" imgW="710891" imgH="393529" progId="Equation.3">
                  <p:embed/>
                </p:oleObj>
              </mc:Choice>
              <mc:Fallback>
                <p:oleObj name="Egyenlet" r:id="rId6" imgW="710891" imgH="393529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484" y="5422900"/>
                        <a:ext cx="1598612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" name="Tartalom helye 9"/>
          <p:cNvSpPr>
            <a:spLocks/>
          </p:cNvSpPr>
          <p:nvPr/>
        </p:nvSpPr>
        <p:spPr bwMode="auto">
          <a:xfrm>
            <a:off x="179512" y="1268413"/>
            <a:ext cx="87644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14377" name="Text Box 59"/>
          <p:cNvSpPr txBox="1">
            <a:spLocks noChangeArrowheads="1"/>
          </p:cNvSpPr>
          <p:nvPr/>
        </p:nvSpPr>
        <p:spPr bwMode="auto">
          <a:xfrm>
            <a:off x="3607436" y="30686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4378" name="Text Box 60"/>
          <p:cNvSpPr txBox="1">
            <a:spLocks noChangeArrowheads="1"/>
          </p:cNvSpPr>
          <p:nvPr/>
        </p:nvSpPr>
        <p:spPr bwMode="auto">
          <a:xfrm>
            <a:off x="7812723" y="30718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3713798" y="3346450"/>
            <a:ext cx="2087563" cy="1420813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3134" name="AutoShape 62"/>
          <p:cNvSpPr>
            <a:spLocks noChangeArrowheads="1"/>
          </p:cNvSpPr>
          <p:nvPr/>
        </p:nvSpPr>
        <p:spPr bwMode="auto">
          <a:xfrm>
            <a:off x="1288098" y="2998788"/>
            <a:ext cx="1657350" cy="360362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18" name="Szövegdoboz 13"/>
          <p:cNvSpPr txBox="1">
            <a:spLocks noChangeArrowheads="1"/>
          </p:cNvSpPr>
          <p:nvPr/>
        </p:nvSpPr>
        <p:spPr bwMode="auto">
          <a:xfrm>
            <a:off x="8035314" y="1528326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dirty="0"/>
              <a:t>    S:TH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8B6EA2D-5D27-493A-8BD6-BC8085082F8D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" grpId="0" animBg="1"/>
      <p:bldP spid="31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Javított buborékos rendezés</a:t>
            </a:r>
          </a:p>
        </p:txBody>
      </p:sp>
      <p:sp>
        <p:nvSpPr>
          <p:cNvPr id="16390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Megfigyelések:</a:t>
            </a:r>
          </a:p>
          <a:p>
            <a:r>
              <a:rPr lang="hu-HU" sz="2800" dirty="0">
                <a:latin typeface="Garamond" pitchFamily="18" charset="0"/>
              </a:rPr>
              <a:t>Ha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belső ciklus</a:t>
            </a:r>
            <a:r>
              <a:rPr lang="hu-HU" sz="2800" dirty="0">
                <a:latin typeface="Garamond" pitchFamily="18" charset="0"/>
              </a:rPr>
              <a:t>ban egyáltalán nincs csere, akkor be lehetne fejezni a rendezést.</a:t>
            </a:r>
          </a:p>
          <a:p>
            <a:r>
              <a:rPr lang="hu-HU" sz="2800" dirty="0">
                <a:latin typeface="Garamond" pitchFamily="18" charset="0"/>
              </a:rPr>
              <a:t>Ha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belső ciklus</a:t>
            </a:r>
            <a:r>
              <a:rPr lang="hu-HU" sz="2800" dirty="0">
                <a:latin typeface="Garamond" pitchFamily="18" charset="0"/>
              </a:rPr>
              <a:t>ban a K. helyen van az utolsó csere, akkor a K+1. helytől már biztosan jó elemek vannak, a külső ciklusváltozóval többet is léphetünk.</a:t>
            </a:r>
          </a:p>
          <a:p>
            <a:endParaRPr lang="hu-HU" sz="2800" dirty="0">
              <a:latin typeface="Garamond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12" y="4581953"/>
            <a:ext cx="3185349" cy="17280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1639379" y="4870377"/>
            <a:ext cx="2860675" cy="142081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AB81D62-8528-4410-9852-7E8F58CF9476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Javított buborékos rendezés</a:t>
            </a:r>
          </a:p>
        </p:txBody>
      </p:sp>
      <p:graphicFrame>
        <p:nvGraphicFramePr>
          <p:cNvPr id="6969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92805"/>
              </p:ext>
            </p:extLst>
          </p:nvPr>
        </p:nvGraphicFramePr>
        <p:xfrm>
          <a:off x="2714625" y="2334223"/>
          <a:ext cx="5025727" cy="401846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7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j=1..i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X[j]&gt;X[j+1]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i:=i–1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700756" y="3983160"/>
            <a:ext cx="5400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343908" y="3994434"/>
            <a:ext cx="5400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2" name="Tartalom helye 9"/>
          <p:cNvSpPr>
            <a:spLocks/>
          </p:cNvSpPr>
          <p:nvPr/>
        </p:nvSpPr>
        <p:spPr bwMode="auto">
          <a:xfrm>
            <a:off x="35496" y="1268413"/>
            <a:ext cx="8908479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  <a:r>
              <a:rPr lang="hu-HU" dirty="0"/>
              <a:t> (átalakítva feltételes ciklusúvá)</a:t>
            </a:r>
          </a:p>
        </p:txBody>
      </p:sp>
      <p:sp>
        <p:nvSpPr>
          <p:cNvPr id="15403" name="Text Box 38"/>
          <p:cNvSpPr txBox="1">
            <a:spLocks noChangeArrowheads="1"/>
          </p:cNvSpPr>
          <p:nvPr/>
        </p:nvSpPr>
        <p:spPr bwMode="auto">
          <a:xfrm>
            <a:off x="3779838" y="410056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5404" name="Text Box 39"/>
          <p:cNvSpPr txBox="1">
            <a:spLocks noChangeArrowheads="1"/>
          </p:cNvSpPr>
          <p:nvPr/>
        </p:nvSpPr>
        <p:spPr bwMode="auto">
          <a:xfrm>
            <a:off x="7491670" y="408967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/>
          <p:cNvSpPr txBox="1">
            <a:spLocks noChangeArrowheads="1"/>
          </p:cNvSpPr>
          <p:nvPr/>
        </p:nvSpPr>
        <p:spPr bwMode="auto">
          <a:xfrm>
            <a:off x="7729466" y="1877228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dirty="0"/>
              <a:t>    S:TH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4376D5-C640-4F53-8ED4-E461562EF3E3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Cím 1"/>
          <p:cNvSpPr>
            <a:spLocks noGrp="1"/>
          </p:cNvSpPr>
          <p:nvPr>
            <p:ph type="title"/>
          </p:nvPr>
        </p:nvSpPr>
        <p:spPr>
          <a:xfrm>
            <a:off x="2700338" y="85725"/>
            <a:ext cx="4824412" cy="1111250"/>
          </a:xfrm>
        </p:spPr>
        <p:txBody>
          <a:bodyPr/>
          <a:lstStyle/>
          <a:p>
            <a:r>
              <a:rPr lang="hu-HU" dirty="0">
                <a:latin typeface="Garamond" pitchFamily="18" charset="0"/>
              </a:rPr>
              <a:t>Javított buborékos rendezés</a:t>
            </a:r>
          </a:p>
        </p:txBody>
      </p:sp>
      <p:sp>
        <p:nvSpPr>
          <p:cNvPr id="17413" name="Tartalom helye 11"/>
          <p:cNvSpPr>
            <a:spLocks noGrp="1"/>
          </p:cNvSpPr>
          <p:nvPr>
            <p:ph idx="1"/>
          </p:nvPr>
        </p:nvSpPr>
        <p:spPr>
          <a:xfrm>
            <a:off x="2405179" y="1196752"/>
            <a:ext cx="6559434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</p:txBody>
      </p:sp>
      <p:graphicFrame>
        <p:nvGraphicFramePr>
          <p:cNvPr id="1748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15743"/>
              </p:ext>
            </p:extLst>
          </p:nvPr>
        </p:nvGraphicFramePr>
        <p:xfrm>
          <a:off x="2757286" y="1698625"/>
          <a:ext cx="5055074" cy="468313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i≥2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cs:=0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j=1..i–1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cs:=j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cs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765348" y="3698876"/>
            <a:ext cx="485775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463212" y="3698876"/>
            <a:ext cx="485775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3814561" y="37893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7482" name="Text Box 74"/>
          <p:cNvSpPr txBox="1">
            <a:spLocks noChangeArrowheads="1"/>
          </p:cNvSpPr>
          <p:nvPr/>
        </p:nvSpPr>
        <p:spPr bwMode="auto">
          <a:xfrm>
            <a:off x="7585450" y="37925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7488" name="AutoShape 80"/>
          <p:cNvSpPr>
            <a:spLocks noChangeArrowheads="1"/>
          </p:cNvSpPr>
          <p:nvPr/>
        </p:nvSpPr>
        <p:spPr bwMode="auto">
          <a:xfrm>
            <a:off x="250825" y="1412875"/>
            <a:ext cx="1873250" cy="863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36000" rIns="54000" bIns="36000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500">
                <a:solidFill>
                  <a:srgbClr val="FF0000"/>
                </a:solidFill>
              </a:rPr>
              <a:t>Átírás ‘amíg’-os ciklussá</a:t>
            </a:r>
          </a:p>
        </p:txBody>
      </p:sp>
      <p:sp>
        <p:nvSpPr>
          <p:cNvPr id="17490" name="AutoShape 82"/>
          <p:cNvSpPr>
            <a:spLocks noChangeArrowheads="1"/>
          </p:cNvSpPr>
          <p:nvPr/>
        </p:nvSpPr>
        <p:spPr bwMode="auto">
          <a:xfrm flipV="1">
            <a:off x="179388" y="4149725"/>
            <a:ext cx="2520950" cy="19431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21600"/>
              <a:gd name="T13" fmla="*/ 12158 h 21600"/>
              <a:gd name="T14" fmla="*/ 8457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8349" y="0"/>
                </a:lnTo>
                <a:lnTo>
                  <a:pt x="18349" y="1942"/>
                </a:lnTo>
                <a:lnTo>
                  <a:pt x="12427" y="1942"/>
                </a:lnTo>
                <a:cubicBezTo>
                  <a:pt x="5564" y="1942"/>
                  <a:pt x="0" y="6516"/>
                  <a:pt x="0" y="12158"/>
                </a:cubicBezTo>
                <a:lnTo>
                  <a:pt x="0" y="21600"/>
                </a:lnTo>
                <a:lnTo>
                  <a:pt x="8457" y="21600"/>
                </a:lnTo>
                <a:lnTo>
                  <a:pt x="8457" y="12158"/>
                </a:lnTo>
                <a:cubicBezTo>
                  <a:pt x="8457" y="11085"/>
                  <a:pt x="10234" y="10216"/>
                  <a:pt x="12427" y="10216"/>
                </a:cubicBezTo>
                <a:lnTo>
                  <a:pt x="18349" y="10216"/>
                </a:lnTo>
                <a:lnTo>
                  <a:pt x="1834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vert="eaVert" lIns="0" tIns="0" rIns="0" bIns="0" anchor="ctr" anchorCtr="1"/>
          <a:lstStyle/>
          <a:p>
            <a:pPr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500">
                <a:solidFill>
                  <a:srgbClr val="FF0000"/>
                </a:solidFill>
              </a:rPr>
              <a:t>Az utolsó cserehely feljegyzése</a:t>
            </a:r>
          </a:p>
        </p:txBody>
      </p:sp>
      <p:sp>
        <p:nvSpPr>
          <p:cNvPr id="18" name="Szövegdoboz 13"/>
          <p:cNvSpPr txBox="1">
            <a:spLocks noChangeArrowheads="1"/>
          </p:cNvSpPr>
          <p:nvPr/>
        </p:nvSpPr>
        <p:spPr bwMode="auto">
          <a:xfrm>
            <a:off x="7812360" y="1398262"/>
            <a:ext cx="1166022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err="1"/>
              <a:t>cs</a:t>
            </a:r>
            <a:r>
              <a:rPr lang="hu-HU" sz="1800" dirty="0"/>
              <a:t>,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592"/>
            <a:ext cx="2369683" cy="1285514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2109393" cy="1687514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4F079DA-F464-42CD-BAD7-E9B238200D00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/>
      <p:bldP spid="17482" grpId="0"/>
      <p:bldP spid="17488" grpId="0" animBg="1"/>
      <p:bldP spid="17490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pPr>
              <a:lnSpc>
                <a:spcPct val="90000"/>
              </a:lnSpc>
            </a:pPr>
            <a:r>
              <a:rPr lang="hu-HU" sz="2800" i="1" dirty="0">
                <a:latin typeface="Garamond" pitchFamily="18" charset="0"/>
              </a:rPr>
              <a:t>Egy</a:t>
            </a:r>
            <a:r>
              <a:rPr lang="hu-HU" sz="2800" dirty="0">
                <a:latin typeface="Garamond" pitchFamily="18" charset="0"/>
              </a:rPr>
              <a:t> elem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A másodikat vagy mögé, vagy elé tesszük, így már </a:t>
            </a:r>
            <a:r>
              <a:rPr lang="hu-HU" sz="2800" i="1" dirty="0">
                <a:latin typeface="Garamond" pitchFamily="18" charset="0"/>
              </a:rPr>
              <a:t>ketten</a:t>
            </a:r>
            <a:r>
              <a:rPr lang="hu-HU" sz="2800" dirty="0">
                <a:latin typeface="Garamond" pitchFamily="18" charset="0"/>
              </a:rPr>
              <a:t> is </a:t>
            </a:r>
            <a:r>
              <a:rPr lang="hu-HU" sz="2800" i="1" dirty="0">
                <a:latin typeface="Garamond" pitchFamily="18" charset="0"/>
              </a:rPr>
              <a:t>rendezettek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Az i-</a:t>
            </a:r>
            <a:r>
              <a:rPr lang="hu-HU" sz="2800" dirty="0" err="1">
                <a:latin typeface="Garamond" pitchFamily="18" charset="0"/>
              </a:rPr>
              <a:t>ediket</a:t>
            </a:r>
            <a:r>
              <a:rPr lang="hu-HU" sz="2800" dirty="0">
                <a:latin typeface="Garamond" pitchFamily="18" charset="0"/>
              </a:rPr>
              <a:t> a kezdő, i–1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ben addig hozzuk előre </a:t>
            </a:r>
            <a:r>
              <a:rPr lang="hu-HU" sz="2800" b="1" dirty="0">
                <a:latin typeface="Garamond" pitchFamily="18" charset="0"/>
              </a:rPr>
              <a:t>cserékkel</a:t>
            </a:r>
            <a:r>
              <a:rPr lang="hu-HU" sz="2800" dirty="0">
                <a:latin typeface="Garamond" pitchFamily="18" charset="0"/>
              </a:rPr>
              <a:t>, amíg a helyére nem kerül; így már </a:t>
            </a:r>
            <a:r>
              <a:rPr lang="hu-HU" sz="2800" i="1" dirty="0">
                <a:latin typeface="Garamond" pitchFamily="18" charset="0"/>
              </a:rPr>
              <a:t>i darab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 lesz.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Az utolsóval ugyanígy!</a:t>
            </a:r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967" y="1916832"/>
            <a:ext cx="2562225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7966" y="2647545"/>
            <a:ext cx="256222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7967" y="4210455"/>
            <a:ext cx="2562225" cy="51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7965" y="4941168"/>
            <a:ext cx="25622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4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Beillesztéses rendezés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33B6EB8-2BBF-43D1-9ACB-D073C5107A55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Beillesztéses rendezés</a:t>
            </a:r>
          </a:p>
        </p:txBody>
      </p:sp>
      <p:graphicFrame>
        <p:nvGraphicFramePr>
          <p:cNvPr id="415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92333"/>
              </p:ext>
            </p:extLst>
          </p:nvPr>
        </p:nvGraphicFramePr>
        <p:xfrm>
          <a:off x="2876401" y="1735138"/>
          <a:ext cx="5007967" cy="3278184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j:=i–1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j&gt;0 és X[j]&gt;X[j+1]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j:=j–1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92" name="Tartalom helye 9"/>
          <p:cNvSpPr txBox="1">
            <a:spLocks/>
          </p:cNvSpPr>
          <p:nvPr/>
        </p:nvSpPr>
        <p:spPr bwMode="auto">
          <a:xfrm>
            <a:off x="251521" y="5094288"/>
            <a:ext cx="8535293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Hasonlítások száma: N</a:t>
            </a:r>
            <a:r>
              <a:rPr lang="hu-HU" dirty="0">
                <a:solidFill>
                  <a:srgbClr val="000000"/>
                </a:solidFill>
              </a:rPr>
              <a:t>–</a:t>
            </a:r>
            <a:r>
              <a:rPr lang="hu-HU" sz="2800" dirty="0"/>
              <a:t>1   . . </a:t>
            </a:r>
          </a:p>
          <a:p>
            <a:pPr marL="266700" indent="-254000"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0  . .  </a:t>
            </a:r>
          </a:p>
        </p:txBody>
      </p:sp>
      <p:graphicFrame>
        <p:nvGraphicFramePr>
          <p:cNvPr id="194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86955"/>
              </p:ext>
            </p:extLst>
          </p:nvPr>
        </p:nvGraphicFramePr>
        <p:xfrm>
          <a:off x="4860032" y="4989513"/>
          <a:ext cx="1285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989513"/>
                        <a:ext cx="1285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23735"/>
              </p:ext>
            </p:extLst>
          </p:nvPr>
        </p:nvGraphicFramePr>
        <p:xfrm>
          <a:off x="4089210" y="5734050"/>
          <a:ext cx="15986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8" name="Egyenlet" r:id="rId6" imgW="710891" imgH="393529" progId="Equation.3">
                  <p:embed/>
                </p:oleObj>
              </mc:Choice>
              <mc:Fallback>
                <p:oleObj name="Egyenlet" r:id="rId6" imgW="710891" imgH="393529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210" y="5734050"/>
                        <a:ext cx="15986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5" name="Tartalom helye 11"/>
          <p:cNvSpPr>
            <a:spLocks/>
          </p:cNvSpPr>
          <p:nvPr/>
        </p:nvSpPr>
        <p:spPr bwMode="auto">
          <a:xfrm>
            <a:off x="251521" y="1125538"/>
            <a:ext cx="8424168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4158" name="Rectangle 62"/>
          <p:cNvSpPr>
            <a:spLocks noChangeArrowheads="1"/>
          </p:cNvSpPr>
          <p:nvPr/>
        </p:nvSpPr>
        <p:spPr bwMode="auto">
          <a:xfrm>
            <a:off x="3976765" y="3157538"/>
            <a:ext cx="3896717" cy="1366837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4159" name="AutoShape 63"/>
          <p:cNvSpPr>
            <a:spLocks noChangeArrowheads="1"/>
          </p:cNvSpPr>
          <p:nvPr/>
        </p:nvSpPr>
        <p:spPr bwMode="auto">
          <a:xfrm>
            <a:off x="1547664" y="2809875"/>
            <a:ext cx="1657350" cy="360363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895254" y="1426728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sp>
        <p:nvSpPr>
          <p:cNvPr id="15" name="AutoShape 63"/>
          <p:cNvSpPr>
            <a:spLocks noChangeArrowheads="1"/>
          </p:cNvSpPr>
          <p:nvPr/>
        </p:nvSpPr>
        <p:spPr bwMode="auto">
          <a:xfrm>
            <a:off x="812007" y="2132533"/>
            <a:ext cx="1657350" cy="360363"/>
          </a:xfrm>
          <a:prstGeom prst="wedgeRectCallout">
            <a:avLst>
              <a:gd name="adj1" fmla="val 102629"/>
              <a:gd name="adj2" fmla="val -22293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Keresés tétel</a:t>
            </a:r>
          </a:p>
        </p:txBody>
      </p:sp>
      <p:sp>
        <p:nvSpPr>
          <p:cNvPr id="16" name="Rectangle 62"/>
          <p:cNvSpPr>
            <a:spLocks noChangeArrowheads="1"/>
          </p:cNvSpPr>
          <p:nvPr/>
        </p:nvSpPr>
        <p:spPr bwMode="auto">
          <a:xfrm>
            <a:off x="3347864" y="2236788"/>
            <a:ext cx="4678019" cy="2776533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F337E6-0C7E-480D-A004-A69FF7FEF199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8" grpId="0" animBg="1"/>
      <p:bldP spid="4159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i="1" dirty="0">
                <a:latin typeface="Garamond" pitchFamily="18" charset="0"/>
              </a:rPr>
              <a:t>Egy</a:t>
            </a:r>
            <a:r>
              <a:rPr lang="hu-HU" sz="2800" dirty="0">
                <a:latin typeface="Garamond" pitchFamily="18" charset="0"/>
              </a:rPr>
              <a:t> elem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A másodikat vagy mögé, vagy elé tesszük, így már </a:t>
            </a:r>
            <a:r>
              <a:rPr lang="hu-HU" sz="2800" i="1" dirty="0">
                <a:latin typeface="Garamond" pitchFamily="18" charset="0"/>
              </a:rPr>
              <a:t>ketten</a:t>
            </a:r>
            <a:r>
              <a:rPr lang="hu-HU" sz="2800" dirty="0">
                <a:latin typeface="Garamond" pitchFamily="18" charset="0"/>
              </a:rPr>
              <a:t> is </a:t>
            </a:r>
            <a:r>
              <a:rPr lang="hu-HU" sz="2800" i="1" dirty="0">
                <a:latin typeface="Garamond" pitchFamily="18" charset="0"/>
              </a:rPr>
              <a:t>rendezettek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r>
              <a:rPr lang="hu-HU" sz="2800" dirty="0">
                <a:latin typeface="Garamond" pitchFamily="18" charset="0"/>
              </a:rPr>
              <a:t>…</a:t>
            </a:r>
          </a:p>
          <a:p>
            <a:r>
              <a:rPr lang="hu-HU" sz="2800" dirty="0">
                <a:latin typeface="Garamond" pitchFamily="18" charset="0"/>
              </a:rPr>
              <a:t>Az i-</a:t>
            </a:r>
            <a:r>
              <a:rPr lang="hu-HU" sz="2800" dirty="0" err="1">
                <a:latin typeface="Garamond" pitchFamily="18" charset="0"/>
              </a:rPr>
              <a:t>ediknél</a:t>
            </a:r>
            <a:r>
              <a:rPr lang="hu-HU" sz="2800" dirty="0">
                <a:latin typeface="Garamond" pitchFamily="18" charset="0"/>
              </a:rPr>
              <a:t> a nála nagyobbakat </a:t>
            </a:r>
            <a:r>
              <a:rPr lang="hu-HU" sz="2800" b="1" dirty="0">
                <a:solidFill>
                  <a:srgbClr val="FF0000"/>
                </a:solidFill>
                <a:latin typeface="Garamond" pitchFamily="18" charset="0"/>
              </a:rPr>
              <a:t>tologassuk</a:t>
            </a:r>
            <a:r>
              <a:rPr lang="hu-HU" sz="2800" b="1" dirty="0">
                <a:latin typeface="Garamond" pitchFamily="18" charset="0"/>
              </a:rPr>
              <a:t> </a:t>
            </a:r>
            <a:r>
              <a:rPr lang="hu-HU" sz="2800" dirty="0">
                <a:latin typeface="Garamond" pitchFamily="18" charset="0"/>
              </a:rPr>
              <a:t>hátra, majd illesszük be eléjük az i-</a:t>
            </a:r>
            <a:r>
              <a:rPr lang="hu-HU" sz="2800" dirty="0" err="1">
                <a:latin typeface="Garamond" pitchFamily="18" charset="0"/>
              </a:rPr>
              <a:t>ediket</a:t>
            </a:r>
            <a:r>
              <a:rPr lang="hu-HU" sz="2800" dirty="0">
                <a:latin typeface="Garamond" pitchFamily="18" charset="0"/>
              </a:rPr>
              <a:t>; így már </a:t>
            </a:r>
            <a:r>
              <a:rPr lang="hu-HU" sz="2800" i="1" dirty="0">
                <a:latin typeface="Garamond" pitchFamily="18" charset="0"/>
              </a:rPr>
              <a:t>i darab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i="1" dirty="0">
                <a:latin typeface="Garamond" pitchFamily="18" charset="0"/>
              </a:rPr>
              <a:t>rendezett</a:t>
            </a:r>
            <a:r>
              <a:rPr lang="hu-HU" sz="2800" dirty="0">
                <a:latin typeface="Garamond" pitchFamily="18" charset="0"/>
              </a:rPr>
              <a:t> lesz.</a:t>
            </a: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…</a:t>
            </a:r>
          </a:p>
          <a:p>
            <a:r>
              <a:rPr lang="hu-HU" sz="2800" dirty="0">
                <a:latin typeface="Garamond" pitchFamily="18" charset="0"/>
              </a:rPr>
              <a:t>Az utolsóval ugyanígy!</a:t>
            </a:r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75" y="5135926"/>
            <a:ext cx="253365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6332" y="4332609"/>
            <a:ext cx="253365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Javított beillesztéses rendezés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947689"/>
            <a:ext cx="2562225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6332" y="2694152"/>
            <a:ext cx="256222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8FB8DBA-52B8-4517-90B2-1236577D5FB5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Javított beillesztéses rendezés</a:t>
            </a:r>
          </a:p>
        </p:txBody>
      </p:sp>
      <p:graphicFrame>
        <p:nvGraphicFramePr>
          <p:cNvPr id="518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9573"/>
              </p:ext>
            </p:extLst>
          </p:nvPr>
        </p:nvGraphicFramePr>
        <p:xfrm>
          <a:off x="2883851" y="1763713"/>
          <a:ext cx="4928509" cy="3278184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j:=i–1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j&gt;0 és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X[j]&gt;S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X[j+1]:=X[j]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j:=j–1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X[j+1]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38" name="Tartalom helye 9"/>
          <p:cNvSpPr txBox="1">
            <a:spLocks/>
          </p:cNvSpPr>
          <p:nvPr/>
        </p:nvSpPr>
        <p:spPr bwMode="auto">
          <a:xfrm>
            <a:off x="2343150" y="5129213"/>
            <a:ext cx="6443663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Hasonlítások száma: N</a:t>
            </a:r>
            <a:r>
              <a:rPr lang="hu-HU" dirty="0">
                <a:solidFill>
                  <a:srgbClr val="000000"/>
                </a:solidFill>
              </a:rPr>
              <a:t>–</a:t>
            </a:r>
            <a:r>
              <a:rPr lang="hu-HU" sz="2800" dirty="0"/>
              <a:t>1   . .  </a:t>
            </a:r>
          </a:p>
          <a:p>
            <a:pPr marL="266700" indent="-254000"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>
                <a:solidFill>
                  <a:srgbClr val="0000FF"/>
                </a:solidFill>
              </a:rPr>
              <a:t>2</a:t>
            </a:r>
            <a:r>
              <a:rPr lang="hu-HU" sz="2800" dirty="0">
                <a:sym typeface="Symbol" pitchFamily="18" charset="2"/>
              </a:rPr>
              <a:t></a:t>
            </a:r>
            <a:r>
              <a:rPr lang="hu-HU" sz="2800" dirty="0"/>
              <a:t>(N</a:t>
            </a:r>
            <a:r>
              <a:rPr lang="hu-HU" dirty="0">
                <a:solidFill>
                  <a:srgbClr val="000000"/>
                </a:solidFill>
              </a:rPr>
              <a:t>–</a:t>
            </a:r>
            <a:r>
              <a:rPr lang="hu-HU" sz="2800" dirty="0"/>
              <a:t>1)  . .    </a:t>
            </a:r>
          </a:p>
        </p:txBody>
      </p:sp>
      <p:graphicFrame>
        <p:nvGraphicFramePr>
          <p:cNvPr id="21539" name="Object 2"/>
          <p:cNvGraphicFramePr>
            <a:graphicFrameLocks noChangeAspect="1"/>
          </p:cNvGraphicFramePr>
          <p:nvPr/>
        </p:nvGraphicFramePr>
        <p:xfrm>
          <a:off x="6958013" y="5032375"/>
          <a:ext cx="1285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5032375"/>
                        <a:ext cx="1285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940992"/>
              </p:ext>
            </p:extLst>
          </p:nvPr>
        </p:nvGraphicFramePr>
        <p:xfrm>
          <a:off x="7146446" y="5661025"/>
          <a:ext cx="19716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" name="Egyenlet" r:id="rId6" imgW="875920" imgH="393529" progId="Equation.3">
                  <p:embed/>
                </p:oleObj>
              </mc:Choice>
              <mc:Fallback>
                <p:oleObj name="Egyenlet" r:id="rId6" imgW="875920" imgH="393529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446" y="5661025"/>
                        <a:ext cx="19716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Tartalom helye 11"/>
          <p:cNvSpPr>
            <a:spLocks/>
          </p:cNvSpPr>
          <p:nvPr/>
        </p:nvSpPr>
        <p:spPr bwMode="auto">
          <a:xfrm>
            <a:off x="35497" y="1198563"/>
            <a:ext cx="864019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5182" name="Rectangle 62"/>
          <p:cNvSpPr>
            <a:spLocks noChangeArrowheads="1"/>
          </p:cNvSpPr>
          <p:nvPr/>
        </p:nvSpPr>
        <p:spPr bwMode="auto">
          <a:xfrm>
            <a:off x="3973329" y="3657374"/>
            <a:ext cx="3817259" cy="43021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5183" name="AutoShape 63"/>
          <p:cNvSpPr>
            <a:spLocks noChangeArrowheads="1"/>
          </p:cNvSpPr>
          <p:nvPr/>
        </p:nvSpPr>
        <p:spPr bwMode="auto">
          <a:xfrm>
            <a:off x="755014" y="3298825"/>
            <a:ext cx="2457450" cy="360363"/>
          </a:xfrm>
          <a:prstGeom prst="wedgeRectCallout">
            <a:avLst>
              <a:gd name="adj1" fmla="val 80750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Elem-mozgatás,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1600" dirty="0">
                <a:solidFill>
                  <a:srgbClr val="FF0000"/>
                </a:solidFill>
              </a:rPr>
              <a:t>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csere</a:t>
            </a:r>
            <a:r>
              <a:rPr lang="hu-HU" sz="16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812360" y="1401890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pic>
        <p:nvPicPr>
          <p:cNvPr id="21591" name="Picture 8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" y="3679794"/>
            <a:ext cx="2412000" cy="1582064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92" name="Picture 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" y="5301208"/>
            <a:ext cx="24574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9FB389C-2EEE-460B-A587-A57AC19965BD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" grpId="0" animBg="1"/>
      <p:bldP spid="51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Tartalom</a:t>
            </a:r>
            <a:endParaRPr lang="hu-HU" sz="2800">
              <a:latin typeface="Garamond" pitchFamily="18" charset="0"/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5496" y="1052736"/>
            <a:ext cx="9108504" cy="544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3" action="ppaction://hlinksldjump"/>
              </a:rPr>
              <a:t>Rendezési feladat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000" dirty="0">
                <a:solidFill>
                  <a:srgbClr val="000000"/>
                </a:solidFill>
              </a:rPr>
              <a:t> </a:t>
            </a: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  <a:tabLst>
                <a:tab pos="892175" algn="l"/>
              </a:tabLst>
            </a:pPr>
            <a:r>
              <a:rPr lang="hu-HU" sz="2400" dirty="0">
                <a:solidFill>
                  <a:srgbClr val="000000"/>
                </a:solidFill>
                <a:hlinkClick r:id="rId4" action="ppaction://hlinksldjump"/>
              </a:rPr>
              <a:t>Specifikáció</a:t>
            </a:r>
            <a:endParaRPr lang="hu-HU" sz="2400" dirty="0">
              <a:solidFill>
                <a:srgbClr val="000000"/>
              </a:solidFill>
              <a:hlinkClick r:id="rId5" action="ppaction://hlinksldjump"/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  <a:tabLst>
                <a:tab pos="892175" algn="l"/>
              </a:tabLst>
            </a:pPr>
            <a:r>
              <a:rPr lang="hu-HU" sz="2400" dirty="0">
                <a:solidFill>
                  <a:srgbClr val="000000"/>
                </a:solidFill>
                <a:hlinkClick r:id="rId5" action="ppaction://hlinksldjump"/>
              </a:rPr>
              <a:t>Egyszerű cserés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6" action="ppaction://hlinksldjump"/>
              </a:rPr>
              <a:t>Minimum-kiválasztásos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7" action="ppaction://hlinksldjump"/>
              </a:rPr>
              <a:t>Buborékos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8" action="ppaction://hlinksldjump"/>
              </a:rPr>
              <a:t>Javított buborékos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9" action="ppaction://hlinksldjump"/>
              </a:rPr>
              <a:t>Rendezések hatékonysága</a:t>
            </a:r>
            <a:r>
              <a:rPr lang="hu-HU" sz="2800" dirty="0">
                <a:solidFill>
                  <a:srgbClr val="000000"/>
                </a:solidFill>
              </a:rPr>
              <a:t> – </a:t>
            </a:r>
            <a:r>
              <a:rPr lang="hu-HU" sz="2000" dirty="0">
                <a:solidFill>
                  <a:srgbClr val="000000"/>
                </a:solidFill>
              </a:rPr>
              <a:t>idő</a:t>
            </a: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endParaRPr lang="hu-HU" sz="20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10" action="ppaction://hlinksldjump"/>
              </a:rPr>
              <a:t>Algoritmusok rendezett sorozatokban</a:t>
            </a: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rgbClr val="000000"/>
                </a:solidFill>
                <a:hlinkClick r:id="rId10" action="ppaction://hlinksldjump"/>
              </a:rPr>
              <a:t>Keresés rendezett sorozatban</a:t>
            </a:r>
            <a:endParaRPr lang="hu-HU" sz="2800" dirty="0">
              <a:solidFill>
                <a:srgbClr val="000000"/>
              </a:solidFill>
            </a:endParaRP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rgbClr val="000000"/>
                </a:solidFill>
                <a:hlinkClick r:id="rId11" action="ppaction://hlinksldjump"/>
              </a:rPr>
              <a:t>Rendezettek uniója, összefésülése</a:t>
            </a:r>
            <a:endParaRPr lang="hu-HU" sz="2800" dirty="0">
              <a:solidFill>
                <a:srgbClr val="000000"/>
              </a:solidFill>
            </a:endParaRP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rgbClr val="000000"/>
                </a:solidFill>
                <a:hlinkClick r:id="rId12" action="ppaction://hlinksldjump"/>
              </a:rPr>
              <a:t>Összefésüléses rendezés</a:t>
            </a:r>
            <a:endParaRPr lang="hu-HU" sz="28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13" action="ppaction://hlinksldjump"/>
              </a:rPr>
              <a:t>Oszd meg és uralkodj!</a:t>
            </a:r>
            <a:endParaRPr lang="hu-HU" sz="2800" dirty="0">
              <a:solidFill>
                <a:srgbClr val="000000"/>
              </a:solidFill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74A47DA-9606-4A4C-B50E-0B2A09C2D2D4}" type="datetime8">
              <a:rPr lang="hu-HU" smtClean="0">
                <a:solidFill>
                  <a:srgbClr val="000000"/>
                </a:solidFill>
              </a:rPr>
              <a:pPr>
                <a:defRPr/>
              </a:pPr>
              <a:t>2018.12.01. 16:33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>
                <a:solidFill>
                  <a:srgbClr val="000000"/>
                </a:solidFill>
              </a:rPr>
              <a:t>Horváth-Papné-Szlávi-Zsakó: Programozás 11. előadás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hu-HU" dirty="0">
                <a:solidFill>
                  <a:srgbClr val="000000"/>
                </a:solidFill>
              </a:rPr>
              <a:t>/59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625289" y="1484784"/>
            <a:ext cx="4483215" cy="199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4" action="ppaction://hlinksldjump"/>
              </a:rPr>
              <a:t>Beillesztéses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4" action="ppaction://hlinksldjump"/>
              </a:rPr>
              <a:t>Javított beillesztéses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5" action="ppaction://hlinksldjump"/>
              </a:rPr>
              <a:t>Szétosztó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6" action="ppaction://hlinksldjump"/>
              </a:rPr>
              <a:t>Számlálva szétosztó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7" action="ppaction://hlinksldjump"/>
              </a:rPr>
              <a:t>Számláló rendezés</a:t>
            </a:r>
            <a:endParaRPr lang="hu-H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4280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Szétosztó rendezés</a:t>
            </a:r>
          </a:p>
        </p:txBody>
      </p:sp>
      <p:sp>
        <p:nvSpPr>
          <p:cNvPr id="22534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pPr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Ha a rendezendő sorozatról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speciális</a:t>
            </a:r>
            <a:r>
              <a:rPr lang="hu-HU" sz="2800" dirty="0">
                <a:latin typeface="Garamond" pitchFamily="18" charset="0"/>
              </a:rPr>
              <a:t> tudásunk van, akkor megpróbálkozhatunk más módszerekkel is.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 </a:t>
            </a:r>
            <a:r>
              <a:rPr lang="hu-HU" dirty="0">
                <a:latin typeface="Garamond" pitchFamily="18" charset="0"/>
              </a:rPr>
              <a:t>– </a:t>
            </a:r>
            <a:r>
              <a:rPr lang="hu-HU" sz="2800" dirty="0">
                <a:latin typeface="Garamond" pitchFamily="18" charset="0"/>
              </a:rPr>
              <a:t>rendezés N lépésben:</a:t>
            </a:r>
          </a:p>
          <a:p>
            <a:r>
              <a:rPr lang="hu-HU" sz="2800" dirty="0">
                <a:latin typeface="Garamond" pitchFamily="18" charset="0"/>
              </a:rPr>
              <a:t>Bemenet:	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Garamond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Kimenet: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Y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XPermutáció(1,…,N)</a:t>
            </a:r>
          </a:p>
          <a:p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(Y) 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YPermutáció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(X)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A0BD274-0916-40F8-BB18-BB5077AF6492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Szétosztó rendezés</a:t>
            </a:r>
          </a:p>
        </p:txBody>
      </p:sp>
      <p:graphicFrame>
        <p:nvGraphicFramePr>
          <p:cNvPr id="4409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63185"/>
              </p:ext>
            </p:extLst>
          </p:nvPr>
        </p:nvGraphicFramePr>
        <p:xfrm>
          <a:off x="2714625" y="1868373"/>
          <a:ext cx="5214938" cy="936626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Y[X[i]]:=X[i]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68" name="Tartalom helye 9"/>
          <p:cNvSpPr txBox="1">
            <a:spLocks/>
          </p:cNvSpPr>
          <p:nvPr/>
        </p:nvSpPr>
        <p:spPr bwMode="auto">
          <a:xfrm>
            <a:off x="35496" y="2852936"/>
            <a:ext cx="9058436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Persze ezt írhattuk volna így is: </a:t>
            </a:r>
            <a:r>
              <a:rPr lang="hu-HU" sz="2800" dirty="0">
                <a:solidFill>
                  <a:srgbClr val="FF0000"/>
                </a:solidFill>
              </a:rPr>
              <a:t>Y[i]:=</a:t>
            </a:r>
            <a:r>
              <a:rPr lang="hu-HU" sz="2800" dirty="0" err="1">
                <a:solidFill>
                  <a:srgbClr val="FF0000"/>
                </a:solidFill>
              </a:rPr>
              <a:t>i</a:t>
            </a:r>
            <a:r>
              <a:rPr lang="hu-HU" sz="2800" dirty="0"/>
              <a:t>! </a:t>
            </a:r>
            <a:r>
              <a:rPr lang="hu-HU" sz="2800" dirty="0">
                <a:sym typeface="Wingdings" pitchFamily="2" charset="2"/>
              </a:rPr>
              <a:t></a:t>
            </a:r>
            <a:br>
              <a:rPr lang="hu-HU" sz="2800" dirty="0">
                <a:sym typeface="Wingdings" pitchFamily="2" charset="2"/>
              </a:rPr>
            </a:br>
            <a:r>
              <a:rPr lang="hu-HU" sz="2800" dirty="0"/>
              <a:t>Azaz a feladat akkor érdekes, ha X[i] egy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rekord</a:t>
            </a:r>
            <a:r>
              <a:rPr lang="hu-HU" sz="2800" dirty="0"/>
              <a:t>ként ábrázolható, amelynek csak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egyik mezője</a:t>
            </a:r>
            <a:r>
              <a:rPr lang="hu-HU" sz="2800" dirty="0"/>
              <a:t> (</a:t>
            </a:r>
            <a:r>
              <a:rPr lang="hu-HU" sz="2400" dirty="0"/>
              <a:t>kulcsa</a:t>
            </a:r>
            <a:r>
              <a:rPr lang="hu-HU" sz="2800" dirty="0"/>
              <a:t>) az 1 és N közötti egész szám: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800" dirty="0"/>
              <a:t>	X,Y</a:t>
            </a:r>
            <a:r>
              <a:rPr lang="hu-HU" sz="2800" dirty="0">
                <a:sym typeface="Symbol"/>
              </a:rPr>
              <a:t>:</a:t>
            </a:r>
            <a:r>
              <a:rPr lang="hu-HU" sz="2800" dirty="0"/>
              <a:t>Tömb[1..N:</a:t>
            </a:r>
            <a:r>
              <a:rPr lang="hu-HU" sz="2800" dirty="0">
                <a:solidFill>
                  <a:srgbClr val="FF0000"/>
                </a:solidFill>
              </a:rPr>
              <a:t>Rekord(kulcs:</a:t>
            </a:r>
            <a:r>
              <a:rPr lang="hu-HU" sz="2800" b="1" dirty="0">
                <a:solidFill>
                  <a:srgbClr val="FF0000"/>
                </a:solidFill>
              </a:rPr>
              <a:t>1..N</a:t>
            </a:r>
            <a:r>
              <a:rPr lang="hu-HU" sz="2800" dirty="0">
                <a:solidFill>
                  <a:srgbClr val="FF0000"/>
                </a:solidFill>
              </a:rPr>
              <a:t>,…)</a:t>
            </a:r>
            <a:r>
              <a:rPr lang="hu-HU" sz="2800" dirty="0"/>
              <a:t>]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graphicFrame>
        <p:nvGraphicFramePr>
          <p:cNvPr id="4409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88028"/>
              </p:ext>
            </p:extLst>
          </p:nvPr>
        </p:nvGraphicFramePr>
        <p:xfrm>
          <a:off x="2700338" y="5516563"/>
          <a:ext cx="5256038" cy="936626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Y[X[i]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.kulcs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9" name="Tartalom helye 11"/>
          <p:cNvSpPr>
            <a:spLocks/>
          </p:cNvSpPr>
          <p:nvPr/>
        </p:nvSpPr>
        <p:spPr bwMode="auto">
          <a:xfrm>
            <a:off x="35496" y="1293698"/>
            <a:ext cx="8929117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</a:t>
            </a:r>
            <a:r>
              <a:rPr lang="hu-HU" dirty="0"/>
              <a:t> (másolás tétel)</a:t>
            </a:r>
            <a:r>
              <a:rPr lang="hu-HU" b="1" dirty="0"/>
              <a:t>:</a:t>
            </a:r>
          </a:p>
        </p:txBody>
      </p:sp>
      <p:sp>
        <p:nvSpPr>
          <p:cNvPr id="10" name="Szövegdoboz 9"/>
          <p:cNvSpPr txBox="1">
            <a:spLocks noChangeArrowheads="1"/>
          </p:cNvSpPr>
          <p:nvPr/>
        </p:nvSpPr>
        <p:spPr bwMode="auto">
          <a:xfrm>
            <a:off x="7927910" y="1580936"/>
            <a:ext cx="116602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</a:t>
            </a:r>
            <a:r>
              <a:rPr lang="hu-HU" sz="1800" b="1" dirty="0"/>
              <a:t>:Egész</a:t>
            </a:r>
          </a:p>
        </p:txBody>
      </p:sp>
      <p:sp>
        <p:nvSpPr>
          <p:cNvPr id="11" name="Szövegdoboz 10"/>
          <p:cNvSpPr txBox="1">
            <a:spLocks noChangeArrowheads="1"/>
          </p:cNvSpPr>
          <p:nvPr/>
        </p:nvSpPr>
        <p:spPr bwMode="auto">
          <a:xfrm>
            <a:off x="7956376" y="5193077"/>
            <a:ext cx="116602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</a:t>
            </a:r>
            <a:r>
              <a:rPr lang="hu-HU" sz="1800" b="1" dirty="0"/>
              <a:t>:Egész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B357108-94C7-4F33-89E9-9E88509E510B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Számlálva szétosztó rendezés</a:t>
            </a:r>
          </a:p>
        </p:txBody>
      </p:sp>
      <p:sp>
        <p:nvSpPr>
          <p:cNvPr id="24582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Előfeltétel: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A rendezendő értékek 1 és M közötti egész számok, ismétlődhetnek.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r>
              <a:rPr lang="hu-HU" sz="2800" dirty="0">
                <a:latin typeface="Garamond" pitchFamily="18" charset="0"/>
              </a:rPr>
              <a:t>Bemenet:	N,M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Garamond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Kimenet: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Y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1 és i(1iN): 1X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M</a:t>
            </a:r>
          </a:p>
          <a:p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(Y) 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YPermutáció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(X)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E4DFF79-B742-4E38-B202-EC31484B7514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Számlálva szétosztó rendezés</a:t>
            </a:r>
          </a:p>
        </p:txBody>
      </p:sp>
      <p:sp>
        <p:nvSpPr>
          <p:cNvPr id="25606" name="Tartalom helye 9"/>
          <p:cNvSpPr txBox="1">
            <a:spLocks/>
          </p:cNvSpPr>
          <p:nvPr/>
        </p:nvSpPr>
        <p:spPr bwMode="auto">
          <a:xfrm>
            <a:off x="179512" y="1340768"/>
            <a:ext cx="896448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 lényeg: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Első lépésben számláljuk meg, hogy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melyik</a:t>
            </a:r>
            <a:r>
              <a:rPr lang="hu-HU" sz="2800" dirty="0"/>
              <a:t> értékből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hány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/>
              <a:t>van a rendezendő sorozatban!</a:t>
            </a:r>
            <a:br>
              <a:rPr lang="hu-HU" sz="2800" dirty="0"/>
            </a:br>
            <a:r>
              <a:rPr lang="hu-HU" sz="2800" dirty="0"/>
              <a:t>(</a:t>
            </a:r>
            <a:r>
              <a:rPr lang="hu-HU" sz="2800" i="1" dirty="0"/>
              <a:t>megszámolás</a:t>
            </a:r>
            <a:r>
              <a:rPr lang="hu-HU" sz="2800" dirty="0"/>
              <a:t>)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Ezután adjuk meg, hogy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/>
              <a:t>„i” értéket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hova</a:t>
            </a:r>
            <a:r>
              <a:rPr lang="hu-HU" sz="2800" dirty="0"/>
              <a:t> kell tenni: ez pontosan az i-nél kisebb számok száma a sorozatban +1! (</a:t>
            </a:r>
            <a:r>
              <a:rPr lang="hu-HU" sz="2800" i="1" dirty="0"/>
              <a:t>rekurzív kiszámítás</a:t>
            </a:r>
            <a:r>
              <a:rPr lang="hu-HU" sz="2800" dirty="0"/>
              <a:t>)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Végül nézzük végig újra a sorozatot, s az „i” értékű elemet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tegyük a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helyére</a:t>
            </a:r>
            <a:r>
              <a:rPr lang="hu-HU" sz="2800" dirty="0"/>
              <a:t>, majd módosítsunk: az első i értékű elemet ettől kezdve eggyel nagyobb helyre kell tenni. (</a:t>
            </a:r>
            <a:r>
              <a:rPr lang="hu-HU" sz="2800" i="1" dirty="0"/>
              <a:t>másolás</a:t>
            </a:r>
            <a:r>
              <a:rPr lang="hu-HU" sz="2800" dirty="0"/>
              <a:t>)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B9E9DF1-3003-482B-94B9-080AF5A9DA9A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Számlálva szétosztó rendezés</a:t>
            </a:r>
          </a:p>
        </p:txBody>
      </p:sp>
      <p:graphicFrame>
        <p:nvGraphicFramePr>
          <p:cNvPr id="5025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57647"/>
              </p:ext>
            </p:extLst>
          </p:nvPr>
        </p:nvGraphicFramePr>
        <p:xfrm>
          <a:off x="3347864" y="1693863"/>
          <a:ext cx="4032448" cy="3840323"/>
        </p:xfrm>
        <a:graphic>
          <a:graphicData uri="http://schemas.openxmlformats.org/drawingml/2006/table">
            <a:tbl>
              <a:tblPr/>
              <a:tblGrid>
                <a:gridCol w="29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Db[1..M]:=0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Db[X[i]]:=Db[X[i]]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Első[1]:=</a:t>
                      </a:r>
                      <a:r>
                        <a:rPr kumimoji="0" lang="hu-HU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hu-H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i=1..M-1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1]:=Első[i]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Db[i]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Y[Első[X[i]]]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Első[X[i]]:=Első[X[i]]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59" name="Tartalom helye 9"/>
          <p:cNvSpPr txBox="1">
            <a:spLocks/>
          </p:cNvSpPr>
          <p:nvPr/>
        </p:nvSpPr>
        <p:spPr bwMode="auto">
          <a:xfrm>
            <a:off x="107504" y="5589588"/>
            <a:ext cx="8857109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>
                <a:solidFill>
                  <a:srgbClr val="0000FF"/>
                </a:solidFill>
              </a:rPr>
              <a:t>N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Additív műveletek száma: </a:t>
            </a:r>
            <a:r>
              <a:rPr lang="hu-HU" sz="2800" dirty="0">
                <a:solidFill>
                  <a:srgbClr val="FF0000"/>
                </a:solidFill>
              </a:rPr>
              <a:t>2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M–2+2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6660" name="Tartalom helye 11"/>
          <p:cNvSpPr>
            <a:spLocks/>
          </p:cNvSpPr>
          <p:nvPr/>
        </p:nvSpPr>
        <p:spPr bwMode="auto">
          <a:xfrm>
            <a:off x="107504" y="1125538"/>
            <a:ext cx="885710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7380312" y="1383748"/>
            <a:ext cx="1728192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</a:t>
            </a:r>
            <a:r>
              <a:rPr lang="hu-HU" sz="1800" b="1" dirty="0"/>
              <a:t>:Egész</a:t>
            </a:r>
            <a:br>
              <a:rPr lang="hu-HU" sz="1800" b="1" dirty="0"/>
            </a:br>
            <a:r>
              <a:rPr lang="hu-HU" sz="1800" dirty="0"/>
              <a:t>   Db,</a:t>
            </a:r>
            <a:br>
              <a:rPr lang="hu-HU" sz="1800" dirty="0"/>
            </a:br>
            <a:r>
              <a:rPr lang="hu-HU" sz="1800" dirty="0"/>
              <a:t>   Első:Tömb[…]</a:t>
            </a:r>
          </a:p>
        </p:txBody>
      </p:sp>
      <p:sp>
        <p:nvSpPr>
          <p:cNvPr id="2" name="Lekerekített téglalap feliratnak 1"/>
          <p:cNvSpPr/>
          <p:nvPr/>
        </p:nvSpPr>
        <p:spPr>
          <a:xfrm>
            <a:off x="107504" y="2116188"/>
            <a:ext cx="1988793" cy="736748"/>
          </a:xfrm>
          <a:prstGeom prst="wedgeRoundRectCallout">
            <a:avLst>
              <a:gd name="adj1" fmla="val 120721"/>
              <a:gd name="adj2" fmla="val -6846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Db[i]: hány darab van i-ből?</a:t>
            </a:r>
            <a:endParaRPr lang="hu-H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kerekített téglalap feliratnak 10"/>
          <p:cNvSpPr/>
          <p:nvPr/>
        </p:nvSpPr>
        <p:spPr>
          <a:xfrm>
            <a:off x="107504" y="3340324"/>
            <a:ext cx="1988793" cy="736748"/>
          </a:xfrm>
          <a:prstGeom prst="wedgeRoundRectCallout">
            <a:avLst>
              <a:gd name="adj1" fmla="val 145999"/>
              <a:gd name="adj2" fmla="val 3886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Első[i]: hol az i. elsője?</a:t>
            </a:r>
            <a:endParaRPr lang="hu-H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36F1E45-34C2-4DF6-8B90-ADC3DC286276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Számlálva szétosztó rendezés</a:t>
            </a:r>
          </a:p>
        </p:txBody>
      </p:sp>
      <p:graphicFrame>
        <p:nvGraphicFramePr>
          <p:cNvPr id="5025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16022"/>
              </p:ext>
            </p:extLst>
          </p:nvPr>
        </p:nvGraphicFramePr>
        <p:xfrm>
          <a:off x="3347864" y="1693863"/>
          <a:ext cx="4032448" cy="3840323"/>
        </p:xfrm>
        <a:graphic>
          <a:graphicData uri="http://schemas.openxmlformats.org/drawingml/2006/table">
            <a:tbl>
              <a:tblPr/>
              <a:tblGrid>
                <a:gridCol w="29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Db[1..M]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Első[1]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hu-H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i=1..M-1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Első[i]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Db[i]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Y[Első[X[i]]]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Első[X[i]]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59" name="Tartalom helye 9"/>
          <p:cNvSpPr txBox="1">
            <a:spLocks/>
          </p:cNvSpPr>
          <p:nvPr/>
        </p:nvSpPr>
        <p:spPr bwMode="auto">
          <a:xfrm>
            <a:off x="179512" y="5589588"/>
            <a:ext cx="892899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>
                <a:solidFill>
                  <a:srgbClr val="0000FF"/>
                </a:solidFill>
              </a:rPr>
              <a:t>N+1+M+2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0000FF"/>
                </a:solidFill>
              </a:rPr>
              <a:t>N=M+3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0000FF"/>
                </a:solidFill>
              </a:rPr>
              <a:t>N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Additív műveletek száma: </a:t>
            </a:r>
            <a:r>
              <a:rPr lang="hu-HU" sz="2800" dirty="0">
                <a:solidFill>
                  <a:srgbClr val="FF0000"/>
                </a:solidFill>
              </a:rPr>
              <a:t>2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M–2+</a:t>
            </a:r>
            <a:r>
              <a:rPr lang="hu-HU" sz="2800" dirty="0" err="1">
                <a:solidFill>
                  <a:srgbClr val="FF0000"/>
                </a:solidFill>
              </a:rPr>
              <a:t>2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6660" name="Tartalom helye 11"/>
          <p:cNvSpPr>
            <a:spLocks/>
          </p:cNvSpPr>
          <p:nvPr/>
        </p:nvSpPr>
        <p:spPr bwMode="auto">
          <a:xfrm>
            <a:off x="179512" y="1125538"/>
            <a:ext cx="8785101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7380312" y="1383748"/>
            <a:ext cx="1728192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</a:t>
            </a:r>
            <a:r>
              <a:rPr lang="hu-HU" sz="1800" b="1" dirty="0"/>
              <a:t>:Egész</a:t>
            </a:r>
            <a:br>
              <a:rPr lang="hu-HU" sz="1800" b="1" dirty="0"/>
            </a:br>
            <a:r>
              <a:rPr lang="hu-HU" sz="1800" dirty="0"/>
              <a:t>   Db,</a:t>
            </a:r>
            <a:br>
              <a:rPr lang="hu-HU" sz="1800" dirty="0"/>
            </a:br>
            <a:r>
              <a:rPr lang="hu-HU" sz="1800" dirty="0"/>
              <a:t>   Első:Tömb[…]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-15730" y="4056290"/>
            <a:ext cx="2983501" cy="1446550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alaphalmaz a </a:t>
            </a:r>
            <a:r>
              <a:rPr lang="hu-HU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Z</a:t>
            </a:r>
            <a:r>
              <a:rPr lang="hu-HU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így a többi értékadást – mint mozgatást – is </a:t>
            </a:r>
            <a:r>
              <a:rPr lang="hu-HU" sz="22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beleszá-míthatjuk</a:t>
            </a:r>
            <a:r>
              <a:rPr lang="hu-HU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en-GB" sz="2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9FA0521-8924-42F6-8775-1AF9BD7BECB6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22705655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Számláló rendezés</a:t>
            </a:r>
          </a:p>
        </p:txBody>
      </p:sp>
      <p:sp>
        <p:nvSpPr>
          <p:cNvPr id="27654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dirty="0">
                <a:latin typeface="Garamond" pitchFamily="18" charset="0"/>
              </a:rPr>
              <a:t>Ha nem megy a számlálva szétosztó rendezés (</a:t>
            </a:r>
            <a:r>
              <a:rPr lang="hu-HU" sz="2400" dirty="0">
                <a:latin typeface="Garamond" pitchFamily="18" charset="0"/>
              </a:rPr>
              <a:t>ismeretlen az M, vagy M»N</a:t>
            </a:r>
            <a:r>
              <a:rPr lang="hu-HU" sz="2400" baseline="30000" dirty="0">
                <a:latin typeface="Garamond" pitchFamily="18" charset="0"/>
              </a:rPr>
              <a:t>2</a:t>
            </a:r>
            <a:r>
              <a:rPr lang="hu-HU" sz="2800" dirty="0">
                <a:latin typeface="Garamond" pitchFamily="18" charset="0"/>
              </a:rPr>
              <a:t>), akkor először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számláljunk</a:t>
            </a:r>
            <a:r>
              <a:rPr lang="hu-HU" sz="2800" i="1" dirty="0">
                <a:latin typeface="Garamond" pitchFamily="18" charset="0"/>
              </a:rPr>
              <a:t> (</a:t>
            </a:r>
            <a:r>
              <a:rPr lang="hu-HU" sz="2400" i="1" dirty="0">
                <a:solidFill>
                  <a:srgbClr val="FF0000"/>
                </a:solidFill>
                <a:latin typeface="Garamond" pitchFamily="18" charset="0"/>
              </a:rPr>
              <a:t>=határozzuk meg a sorrendet</a:t>
            </a:r>
            <a:r>
              <a:rPr lang="hu-HU" sz="2800" i="1" dirty="0">
                <a:latin typeface="Garamond" pitchFamily="18" charset="0"/>
              </a:rPr>
              <a:t>)</a:t>
            </a:r>
            <a:r>
              <a:rPr lang="hu-HU" sz="2800" dirty="0">
                <a:latin typeface="Garamond" pitchFamily="18" charset="0"/>
              </a:rPr>
              <a:t>, csak azután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osszunk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szét</a:t>
            </a:r>
            <a:r>
              <a:rPr lang="hu-HU" sz="2800" i="1" dirty="0">
                <a:latin typeface="Garamond" pitchFamily="18" charset="0"/>
              </a:rPr>
              <a:t> (</a:t>
            </a:r>
            <a:r>
              <a:rPr lang="hu-HU" sz="2400" i="1" dirty="0">
                <a:solidFill>
                  <a:srgbClr val="FF0000"/>
                </a:solidFill>
                <a:latin typeface="Garamond" pitchFamily="18" charset="0"/>
              </a:rPr>
              <a:t>=tegyünk helyre…</a:t>
            </a:r>
            <a:r>
              <a:rPr lang="hu-HU" sz="2800" i="1" dirty="0">
                <a:latin typeface="Garamond" pitchFamily="18" charset="0"/>
              </a:rPr>
              <a:t>)</a:t>
            </a:r>
            <a:r>
              <a:rPr lang="hu-HU" sz="2800" dirty="0">
                <a:latin typeface="Garamond" pitchFamily="18" charset="0"/>
              </a:rPr>
              <a:t>!</a:t>
            </a:r>
          </a:p>
          <a:p>
            <a:r>
              <a:rPr lang="hu-HU" sz="2800" dirty="0">
                <a:latin typeface="Garamond" pitchFamily="18" charset="0"/>
              </a:rPr>
              <a:t>Ehhez használhatjuk a legegyszerűbb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cserés rendezés elvé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r>
              <a:rPr lang="hu-HU" sz="2800" dirty="0">
                <a:latin typeface="Garamond" pitchFamily="18" charset="0"/>
              </a:rPr>
              <a:t>Jelentse Db[i] az i. elemnél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kisebb</a:t>
            </a:r>
            <a:r>
              <a:rPr lang="hu-HU" sz="2800" dirty="0">
                <a:latin typeface="Garamond" pitchFamily="18" charset="0"/>
              </a:rPr>
              <a:t>, vagy az i.-kel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egyenlő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,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de tőle balra levő elemek számát</a:t>
            </a:r>
            <a:r>
              <a:rPr lang="hu-HU" sz="2800" dirty="0">
                <a:latin typeface="Garamond" pitchFamily="18" charset="0"/>
              </a:rPr>
              <a:t>!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	↓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A Db[i]+1 használható az i. elemnek a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rendezett sorozatbeli indexe</a:t>
            </a:r>
            <a:r>
              <a:rPr lang="hu-HU" sz="2800" dirty="0">
                <a:latin typeface="Garamond" pitchFamily="18" charset="0"/>
              </a:rPr>
              <a:t>ként.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06F039D-62EC-4528-AF40-0CBE36EFEFCC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>
          <a:xfrm>
            <a:off x="3422098" y="85725"/>
            <a:ext cx="4102652" cy="1111250"/>
          </a:xfrm>
        </p:spPr>
        <p:txBody>
          <a:bodyPr/>
          <a:lstStyle/>
          <a:p>
            <a:r>
              <a:rPr lang="hu-HU" dirty="0">
                <a:latin typeface="Garamond" pitchFamily="18" charset="0"/>
              </a:rPr>
              <a:t>Számláló rendezés</a:t>
            </a:r>
          </a:p>
        </p:txBody>
      </p:sp>
      <p:graphicFrame>
        <p:nvGraphicFramePr>
          <p:cNvPr id="5436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83020"/>
              </p:ext>
            </p:extLst>
          </p:nvPr>
        </p:nvGraphicFramePr>
        <p:xfrm>
          <a:off x="2512234" y="1621417"/>
          <a:ext cx="5372134" cy="3425421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58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Db[1..N]:=0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i=1..N–1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j=i+1..N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X[i]&gt;X[j]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Db[i]:=Db[i]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Db[j]:=Db[j]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Y[Db[i]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074340" y="3201806"/>
            <a:ext cx="500063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515940" y="3207267"/>
            <a:ext cx="500062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7" name="Tartalom helye 11"/>
          <p:cNvSpPr>
            <a:spLocks/>
          </p:cNvSpPr>
          <p:nvPr/>
        </p:nvSpPr>
        <p:spPr bwMode="auto">
          <a:xfrm>
            <a:off x="107504" y="982241"/>
            <a:ext cx="885710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28708" name="Text Box 90"/>
          <p:cNvSpPr txBox="1">
            <a:spLocks noChangeArrowheads="1"/>
          </p:cNvSpPr>
          <p:nvPr/>
        </p:nvSpPr>
        <p:spPr bwMode="auto">
          <a:xfrm>
            <a:off x="3133173" y="326400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8709" name="Text Box 91"/>
          <p:cNvSpPr txBox="1">
            <a:spLocks noChangeArrowheads="1"/>
          </p:cNvSpPr>
          <p:nvPr/>
        </p:nvSpPr>
        <p:spPr bwMode="auto">
          <a:xfrm>
            <a:off x="7667451" y="326718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8710" name="Tartalom helye 9"/>
          <p:cNvSpPr>
            <a:spLocks/>
          </p:cNvSpPr>
          <p:nvPr/>
        </p:nvSpPr>
        <p:spPr bwMode="auto">
          <a:xfrm>
            <a:off x="107504" y="5220973"/>
            <a:ext cx="9036496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16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Hasonlítások száma: 1+2+..+N–1=</a:t>
            </a:r>
          </a:p>
          <a:p>
            <a:pPr marL="216000" indent="-216000" eaLnBrk="0" hangingPunct="0">
              <a:lnSpc>
                <a:spcPct val="95000"/>
              </a:lnSpc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>
                <a:solidFill>
                  <a:srgbClr val="0000FF"/>
                </a:solidFill>
              </a:rPr>
              <a:t>N</a:t>
            </a:r>
            <a:r>
              <a:rPr lang="hu-HU" sz="2800" dirty="0"/>
              <a:t> </a:t>
            </a:r>
          </a:p>
          <a:p>
            <a:pPr marL="216000" indent="-216000" eaLnBrk="0" hangingPunct="0">
              <a:lnSpc>
                <a:spcPct val="95000"/>
              </a:lnSpc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Additív műveletek száma: </a:t>
            </a:r>
            <a:r>
              <a:rPr lang="hu-HU" sz="2200" dirty="0">
                <a:solidFill>
                  <a:srgbClr val="FF0000"/>
                </a:solidFill>
              </a:rPr>
              <a:t>~</a:t>
            </a:r>
            <a:r>
              <a:rPr lang="hu-HU" sz="2800" dirty="0">
                <a:solidFill>
                  <a:srgbClr val="FF0000"/>
                </a:solidFill>
              </a:rPr>
              <a:t>hasonlítások száma</a:t>
            </a:r>
            <a:r>
              <a:rPr lang="hu-HU" sz="2800" dirty="0"/>
              <a:t> </a:t>
            </a:r>
            <a:endParaRPr lang="hu-HU" sz="2800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28711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105701"/>
              </p:ext>
            </p:extLst>
          </p:nvPr>
        </p:nvGraphicFramePr>
        <p:xfrm>
          <a:off x="5508104" y="5023686"/>
          <a:ext cx="14573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10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023686"/>
                        <a:ext cx="145732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zövegdoboz 17"/>
          <p:cNvSpPr txBox="1">
            <a:spLocks noChangeArrowheads="1"/>
          </p:cNvSpPr>
          <p:nvPr/>
        </p:nvSpPr>
        <p:spPr bwMode="auto">
          <a:xfrm>
            <a:off x="7884368" y="1311740"/>
            <a:ext cx="1512110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/>
              <a:t>Db:Tömb[…]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" y="161755"/>
            <a:ext cx="3114975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kerekített téglalap feliratnak 16"/>
          <p:cNvSpPr/>
          <p:nvPr/>
        </p:nvSpPr>
        <p:spPr>
          <a:xfrm>
            <a:off x="107504" y="1916832"/>
            <a:ext cx="1988793" cy="936104"/>
          </a:xfrm>
          <a:prstGeom prst="wedgeRoundRectCallout">
            <a:avLst>
              <a:gd name="adj1" fmla="val 79645"/>
              <a:gd name="adj2" fmla="val 27577"/>
              <a:gd name="adj3" fmla="val 16667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/>
          <a:lstStyle/>
          <a:p>
            <a:pPr indent="127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Az egyszerű cserés rendezés elvén működő számlálás.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462986" y="2072283"/>
            <a:ext cx="5472608" cy="2018404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pic>
        <p:nvPicPr>
          <p:cNvPr id="28760" name="Picture 8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2" y="2893065"/>
            <a:ext cx="2232248" cy="1230411"/>
          </a:xfrm>
          <a:prstGeom prst="rect">
            <a:avLst/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xtLst/>
        </p:spPr>
      </p:pic>
      <p:sp>
        <p:nvSpPr>
          <p:cNvPr id="19" name="Rectangle 62"/>
          <p:cNvSpPr>
            <a:spLocks noChangeArrowheads="1"/>
          </p:cNvSpPr>
          <p:nvPr/>
        </p:nvSpPr>
        <p:spPr bwMode="auto">
          <a:xfrm>
            <a:off x="2462986" y="4077072"/>
            <a:ext cx="5493390" cy="100026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1" name="Lekerekített téglalap feliratnak 16"/>
          <p:cNvSpPr/>
          <p:nvPr/>
        </p:nvSpPr>
        <p:spPr>
          <a:xfrm>
            <a:off x="304800" y="4221088"/>
            <a:ext cx="1602904" cy="360040"/>
          </a:xfrm>
          <a:prstGeom prst="wedgeRoundRectCallout">
            <a:avLst>
              <a:gd name="adj1" fmla="val 92464"/>
              <a:gd name="adj2" fmla="val -29495"/>
              <a:gd name="adj3" fmla="val 16667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/>
          <a:lstStyle/>
          <a:p>
            <a:pPr indent="127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Másolás tétel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26A5EA4-6652-4372-93A4-B1362DF00500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1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Rendezések </a:t>
            </a: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hatékonysága</a:t>
            </a:r>
          </a:p>
        </p:txBody>
      </p:sp>
      <p:sp>
        <p:nvSpPr>
          <p:cNvPr id="29702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tabLst>
                <a:tab pos="6454775" algn="r"/>
              </a:tabLst>
            </a:pPr>
            <a:r>
              <a:rPr lang="hu-HU" sz="3600" b="1">
                <a:latin typeface="Garamond" pitchFamily="18" charset="0"/>
              </a:rPr>
              <a:t>N</a:t>
            </a:r>
            <a:r>
              <a:rPr lang="hu-HU" sz="3600" b="1" baseline="30000">
                <a:latin typeface="Garamond" pitchFamily="18" charset="0"/>
              </a:rPr>
              <a:t>2</a:t>
            </a:r>
            <a:r>
              <a:rPr lang="hu-HU" sz="3600" b="1">
                <a:latin typeface="Garamond" pitchFamily="18" charset="0"/>
              </a:rPr>
              <a:t> idejű rendezések:</a:t>
            </a: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Egyszerű cserés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3" action="ppaction://hlinksldjump"/>
              </a:rPr>
              <a:t></a:t>
            </a:r>
            <a:endParaRPr lang="hu-HU">
              <a:latin typeface="Garamond" pitchFamily="18" charset="0"/>
              <a:sym typeface="Wingdings 3" pitchFamily="18" charset="2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Minimum-kiválasztásos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4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Buborékos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5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Javított buborékos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6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Beillesztéses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7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Javított beillesztéses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8" action="ppaction://hlinksldjump"/>
              </a:rPr>
              <a:t></a:t>
            </a:r>
            <a:endParaRPr lang="hu-HU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>
                <a:latin typeface="Garamond" pitchFamily="18" charset="0"/>
              </a:rPr>
              <a:t>Számláló rendezés	 </a:t>
            </a:r>
            <a:r>
              <a:rPr lang="hu-HU">
                <a:latin typeface="Garamond" pitchFamily="18" charset="0"/>
                <a:sym typeface="Wingdings 3" pitchFamily="18" charset="2"/>
                <a:hlinkClick r:id="rId9" action="ppaction://hlinksldjump"/>
              </a:rPr>
              <a:t></a:t>
            </a:r>
            <a:endParaRPr lang="hu-HU">
              <a:latin typeface="Garamond" pitchFamily="18" charset="0"/>
              <a:sym typeface="Wingdings 3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1063F6-E64B-4C4B-86EB-A4449B90CF09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Rendezések hatékonysága</a:t>
            </a:r>
          </a:p>
        </p:txBody>
      </p:sp>
      <p:sp>
        <p:nvSpPr>
          <p:cNvPr id="30726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tabLst>
                <a:tab pos="6454775" algn="r"/>
              </a:tabLst>
            </a:pPr>
            <a:r>
              <a:rPr lang="hu-HU" sz="3600" b="1" dirty="0">
                <a:latin typeface="Garamond" pitchFamily="18" charset="0"/>
              </a:rPr>
              <a:t>N (</a:t>
            </a:r>
            <a:r>
              <a:rPr lang="hu-HU" sz="3600" b="1" dirty="0" err="1">
                <a:latin typeface="Garamond" pitchFamily="18" charset="0"/>
              </a:rPr>
              <a:t>N</a:t>
            </a:r>
            <a:r>
              <a:rPr lang="hu-HU" sz="3600" b="1" dirty="0">
                <a:latin typeface="Garamond" pitchFamily="18" charset="0"/>
              </a:rPr>
              <a:t>+M) idejű rendezések:</a:t>
            </a:r>
            <a:br>
              <a:rPr lang="hu-HU" sz="3600" b="1" dirty="0">
                <a:latin typeface="Garamond" pitchFamily="18" charset="0"/>
              </a:rPr>
            </a:br>
            <a:r>
              <a:rPr lang="hu-HU" sz="3600" dirty="0">
                <a:latin typeface="Garamond" pitchFamily="18" charset="0"/>
              </a:rPr>
              <a:t>(</a:t>
            </a:r>
            <a:r>
              <a:rPr lang="hu-HU" sz="2400" dirty="0">
                <a:latin typeface="Garamond" pitchFamily="18" charset="0"/>
              </a:rPr>
              <a:t>de speciális feltétellel</a:t>
            </a:r>
            <a:r>
              <a:rPr lang="hu-HU" sz="3600" dirty="0">
                <a:latin typeface="Garamond" pitchFamily="18" charset="0"/>
              </a:rPr>
              <a:t>)</a:t>
            </a:r>
            <a:endParaRPr lang="hu-HU" dirty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dirty="0">
                <a:latin typeface="Garamond" pitchFamily="18" charset="0"/>
              </a:rPr>
              <a:t>Szétosztó rendezés	 </a:t>
            </a:r>
            <a:r>
              <a:rPr lang="hu-HU" dirty="0">
                <a:latin typeface="Garamond" pitchFamily="18" charset="0"/>
                <a:sym typeface="Wingdings 3" pitchFamily="18" charset="2"/>
                <a:hlinkClick r:id="rId3" action="ppaction://hlinksldjump"/>
              </a:rPr>
              <a:t></a:t>
            </a:r>
            <a:endParaRPr lang="hu-HU" dirty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dirty="0">
                <a:latin typeface="Garamond" pitchFamily="18" charset="0"/>
              </a:rPr>
              <a:t>Számlálva szétosztó rendezés	 </a:t>
            </a:r>
            <a:r>
              <a:rPr lang="hu-HU" dirty="0">
                <a:latin typeface="Garamond" pitchFamily="18" charset="0"/>
                <a:sym typeface="Wingdings 3" pitchFamily="18" charset="2"/>
                <a:hlinkClick r:id="rId4" action="ppaction://hlinksldjump"/>
              </a:rPr>
              <a:t></a:t>
            </a:r>
            <a:endParaRPr lang="hu-HU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  <a:tabLst>
                <a:tab pos="6454775" algn="r"/>
              </a:tabLst>
            </a:pPr>
            <a:r>
              <a:rPr lang="hu-HU" sz="3600" b="1" dirty="0">
                <a:latin typeface="Garamond" pitchFamily="18" charset="0"/>
              </a:rPr>
              <a:t>Kitekintés: </a:t>
            </a:r>
            <a:r>
              <a:rPr lang="hu-HU" dirty="0">
                <a:latin typeface="Garamond" pitchFamily="18" charset="0"/>
              </a:rPr>
              <a:t>(</a:t>
            </a:r>
            <a:r>
              <a:rPr lang="hu-HU" sz="2400" dirty="0">
                <a:latin typeface="Garamond" pitchFamily="18" charset="0"/>
              </a:rPr>
              <a:t>Algoritmusok tantárgy</a:t>
            </a:r>
            <a:r>
              <a:rPr lang="hu-HU" dirty="0">
                <a:latin typeface="Garamond" pitchFamily="18" charset="0"/>
              </a:rPr>
              <a:t>)</a:t>
            </a:r>
          </a:p>
          <a:p>
            <a:pPr>
              <a:tabLst>
                <a:tab pos="6454775" algn="r"/>
              </a:tabLst>
            </a:pPr>
            <a:r>
              <a:rPr lang="hu-HU" dirty="0">
                <a:latin typeface="Garamond" pitchFamily="18" charset="0"/>
              </a:rPr>
              <a:t>Lesznek N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</a:t>
            </a:r>
            <a:r>
              <a:rPr lang="hu-HU" dirty="0">
                <a:latin typeface="Garamond" pitchFamily="18" charset="0"/>
              </a:rPr>
              <a:t>log(N) idejű rendezések.</a:t>
            </a:r>
          </a:p>
          <a:p>
            <a:pPr>
              <a:tabLst>
                <a:tab pos="6454775" algn="r"/>
              </a:tabLst>
            </a:pPr>
            <a:r>
              <a:rPr lang="hu-HU" dirty="0">
                <a:latin typeface="Garamond" pitchFamily="18" charset="0"/>
              </a:rPr>
              <a:t>Nem lehet N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</a:t>
            </a:r>
            <a:r>
              <a:rPr lang="hu-HU" dirty="0">
                <a:latin typeface="Garamond" pitchFamily="18" charset="0"/>
              </a:rPr>
              <a:t>log(N)-</a:t>
            </a:r>
            <a:r>
              <a:rPr lang="hu-HU" dirty="0" err="1">
                <a:latin typeface="Garamond" pitchFamily="18" charset="0"/>
              </a:rPr>
              <a:t>nél</a:t>
            </a:r>
            <a:r>
              <a:rPr lang="hu-HU" dirty="0">
                <a:latin typeface="Garamond" pitchFamily="18" charset="0"/>
              </a:rPr>
              <a:t> jobb általános rendezés!</a:t>
            </a:r>
          </a:p>
          <a:p>
            <a:pPr>
              <a:tabLst>
                <a:tab pos="6454775" algn="r"/>
              </a:tabLst>
            </a:pPr>
            <a:r>
              <a:rPr lang="hu-HU" sz="2400" dirty="0">
                <a:latin typeface="Garamond" pitchFamily="18" charset="0"/>
                <a:hlinkClick r:id="rId5"/>
              </a:rPr>
              <a:t>https://www.youtube.com/watch?v=ZZuD6iUe3Pc</a:t>
            </a:r>
            <a:r>
              <a:rPr lang="hu-HU" sz="2400" dirty="0">
                <a:latin typeface="Garamond" pitchFamily="18" charset="0"/>
              </a:rPr>
              <a:t>   </a:t>
            </a:r>
          </a:p>
          <a:p>
            <a:pPr>
              <a:tabLst>
                <a:tab pos="6454775" algn="r"/>
              </a:tabLst>
            </a:pPr>
            <a:r>
              <a:rPr lang="hu-HU" sz="2400" dirty="0">
                <a:latin typeface="Garamond" pitchFamily="18" charset="0"/>
                <a:hlinkClick r:id="rId6"/>
              </a:rPr>
              <a:t>http://www.sorting-algorithms.com/</a:t>
            </a:r>
            <a:r>
              <a:rPr lang="hu-HU" sz="2400" dirty="0">
                <a:latin typeface="Garamond" pitchFamily="18" charset="0"/>
              </a:rPr>
              <a:t> 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EA79CB0-634A-406B-88EE-D63954B2D3FB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Rendezési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feladat</a:t>
            </a:r>
          </a:p>
        </p:txBody>
      </p:sp>
      <p:sp>
        <p:nvSpPr>
          <p:cNvPr id="717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156918"/>
          </a:xfrm>
        </p:spPr>
        <p:txBody>
          <a:bodyPr/>
          <a:lstStyle/>
          <a:p>
            <a:pPr marL="266700"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 marL="266700"/>
            <a:r>
              <a:rPr lang="hu-HU" sz="2800" dirty="0">
                <a:latin typeface="Garamond" pitchFamily="18" charset="0"/>
              </a:rPr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</a:t>
            </a:r>
            <a:r>
              <a:rPr lang="hu-HU" sz="2800" dirty="0">
                <a:latin typeface="Garamond" pitchFamily="18" charset="0"/>
              </a:rPr>
              <a:t>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</a:rPr>
              <a:t>N</a:t>
            </a:r>
            <a:br>
              <a:rPr lang="hu-HU" sz="2800" baseline="300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</a:rPr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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>
              <a:latin typeface="Garamond" pitchFamily="18" charset="0"/>
            </a:endParaRPr>
          </a:p>
          <a:p>
            <a:pPr marL="266700"/>
            <a:r>
              <a:rPr lang="hu-HU" sz="2800" dirty="0">
                <a:latin typeface="Garamond" pitchFamily="18" charset="0"/>
              </a:rPr>
              <a:t>Kimenet:	Y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pPr marL="266700"/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Rendezés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 és 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</a:t>
            </a:r>
          </a:p>
          <a:p>
            <a:pPr marL="266700"/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(Y)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Y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(X)</a:t>
            </a:r>
          </a:p>
          <a:p>
            <a:pPr marL="266700"/>
            <a:r>
              <a:rPr lang="hu-HU" sz="2800" dirty="0">
                <a:latin typeface="Garamond" pitchFamily="18" charset="0"/>
                <a:sym typeface="Symbol" pitchFamily="18" charset="2"/>
              </a:rPr>
              <a:t>Jelölések:</a:t>
            </a:r>
          </a:p>
          <a:p>
            <a:pPr marL="742950" lvl="1" indent="-285750">
              <a:buFontTx/>
              <a:buChar char="o"/>
            </a:pPr>
            <a:r>
              <a:rPr lang="hu-HU" sz="24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4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(X/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): X/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rendezett-e a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</a:rPr>
              <a:t>≤-</a:t>
            </a:r>
            <a:r>
              <a:rPr lang="hu-HU" sz="2400" dirty="0" err="1">
                <a:solidFill>
                  <a:srgbClr val="FF0000"/>
                </a:solidFill>
                <a:latin typeface="Garamond" pitchFamily="18" charset="0"/>
              </a:rPr>
              <a:t>ra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?</a:t>
            </a:r>
            <a:endParaRPr lang="hu-HU" sz="2400" dirty="0">
              <a:latin typeface="Garamond" pitchFamily="18" charset="0"/>
            </a:endParaRPr>
          </a:p>
          <a:p>
            <a:pPr marL="742950" lvl="1" indent="-285750">
              <a:buFontTx/>
              <a:buChar char="o"/>
            </a:pPr>
            <a:r>
              <a:rPr lang="hu-HU" sz="2400" dirty="0" err="1">
                <a:latin typeface="Garamond" pitchFamily="18" charset="0"/>
                <a:sym typeface="Symbol" pitchFamily="18" charset="2"/>
              </a:rPr>
              <a:t>Y</a:t>
            </a:r>
            <a:r>
              <a:rPr lang="hu-HU" sz="24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Permutáció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(X): Y az X elemeinek egy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permutációja-e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78A1D15-5D38-4C73-8C0E-E0FDB9744B0C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7079931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 descr=" 8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Keresés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8195" name="Tartalom helye 2" descr=" 81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Feladat: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	Egy Y értéket keresünk egy rendezett X sorozatban.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	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</a:t>
            </a:r>
            <a:br>
              <a:rPr lang="hu-HU" altLang="hu-HU" sz="2800" dirty="0">
                <a:latin typeface="Garamond" panose="02020404030301010803" pitchFamily="18" charset="0"/>
              </a:rPr>
            </a:br>
            <a:r>
              <a:rPr lang="hu-HU" altLang="hu-HU" sz="2800" dirty="0">
                <a:latin typeface="Garamond" panose="02020404030301010803" pitchFamily="18" charset="0"/>
              </a:rPr>
              <a:t>		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Y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sym typeface="Symbol" pitchFamily="18" charset="2"/>
              </a:rPr>
              <a:t>H</a:t>
            </a:r>
            <a:endParaRPr lang="hu-HU" altLang="hu-HU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	Van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L</a:t>
            </a:r>
            <a:r>
              <a:rPr lang="hu-HU" altLang="hu-HU" sz="2800" dirty="0">
                <a:latin typeface="Garamond" panose="02020404030301010803" pitchFamily="18" charset="0"/>
              </a:rPr>
              <a:t>, Ind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endParaRPr lang="hu-HU" altLang="hu-HU" sz="2800" b="1" dirty="0"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(X)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Utófeltétel:	Van=i(1iN):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sym typeface="Symbol" pitchFamily="18" charset="2"/>
              </a:rPr>
              <a:t>=Y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és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	Van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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1IndN és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Ind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sym typeface="Symbol" pitchFamily="18" charset="2"/>
              </a:rPr>
              <a:t>=Y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Definíció 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(emlékeztető)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: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</a:t>
            </a:r>
            <a:r>
              <a:rPr lang="hu-HU" altLang="hu-HU" sz="2800" baseline="-250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1..N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):=i(1i&lt;N):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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baseline="-250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+1</a:t>
            </a:r>
            <a:endParaRPr lang="hu-HU" altLang="hu-HU" sz="2800" dirty="0">
              <a:solidFill>
                <a:srgbClr val="FF0000"/>
              </a:solidFill>
              <a:latin typeface="Garamond" panose="02020404030301010803" pitchFamily="18" charset="0"/>
              <a:sym typeface="Symbol" pitchFamily="18" charset="2"/>
            </a:endParaRPr>
          </a:p>
        </p:txBody>
      </p:sp>
      <p:sp>
        <p:nvSpPr>
          <p:cNvPr id="13320" name="AutoShape 8" descr=" 13320"/>
          <p:cNvSpPr>
            <a:spLocks noChangeArrowheads="1"/>
          </p:cNvSpPr>
          <p:nvPr/>
        </p:nvSpPr>
        <p:spPr bwMode="auto">
          <a:xfrm>
            <a:off x="7335838" y="3571801"/>
            <a:ext cx="1800225" cy="649287"/>
          </a:xfrm>
          <a:prstGeom prst="wedgeRectCallout">
            <a:avLst>
              <a:gd name="adj1" fmla="val -300268"/>
              <a:gd name="adj2" fmla="val -75944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T-tulajdonság: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T(x):=(</a:t>
            </a:r>
            <a:r>
              <a:rPr lang="hu-HU" sz="1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=Y)</a:t>
            </a:r>
          </a:p>
        </p:txBody>
      </p:sp>
      <p:sp>
        <p:nvSpPr>
          <p:cNvPr id="13321" name="AutoShape 9" descr=" 13321"/>
          <p:cNvSpPr>
            <a:spLocks noChangeArrowheads="1"/>
          </p:cNvSpPr>
          <p:nvPr/>
        </p:nvSpPr>
        <p:spPr bwMode="auto">
          <a:xfrm>
            <a:off x="7335838" y="4507904"/>
            <a:ext cx="1800225" cy="649288"/>
          </a:xfrm>
          <a:prstGeom prst="wedgeRectCallout">
            <a:avLst>
              <a:gd name="adj1" fmla="val -150368"/>
              <a:gd name="adj2" fmla="val 132683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Konkretizáljuk: legyen növekvő!</a:t>
            </a:r>
          </a:p>
        </p:txBody>
      </p:sp>
      <p:pic>
        <p:nvPicPr>
          <p:cNvPr id="11" name="Picture 3" descr="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32" y="2318122"/>
            <a:ext cx="2239531" cy="103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7DEB0DD-4F2A-44A9-A3D7-F9CAD109C00F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689586246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 descr=" 8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8195" name="Tartalom helye 2" descr=" 8195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156918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Feladat: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	Egy Y értéket keresünk egy rendezett X sorozatban.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	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</a:t>
            </a:r>
            <a:br>
              <a:rPr lang="hu-HU" altLang="hu-HU" sz="2800" dirty="0">
                <a:latin typeface="Garamond" panose="02020404030301010803" pitchFamily="18" charset="0"/>
              </a:rPr>
            </a:br>
            <a:r>
              <a:rPr lang="hu-HU" altLang="hu-HU" sz="2800" dirty="0">
                <a:latin typeface="Garamond" panose="02020404030301010803" pitchFamily="18" charset="0"/>
              </a:rPr>
              <a:t>		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Y</a:t>
            </a:r>
            <a:r>
              <a:rPr lang="hu-HU" altLang="hu-HU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sym typeface="Symbol" pitchFamily="18" charset="2"/>
              </a:rPr>
              <a:t>H</a:t>
            </a:r>
            <a:endParaRPr lang="hu-HU" altLang="hu-HU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	Van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L</a:t>
            </a:r>
            <a:r>
              <a:rPr lang="hu-HU" altLang="hu-HU" sz="2800" dirty="0">
                <a:latin typeface="Garamond" panose="02020404030301010803" pitchFamily="18" charset="0"/>
              </a:rPr>
              <a:t>, Ind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endParaRPr lang="hu-HU" altLang="hu-HU" sz="2800" b="1" dirty="0"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(X)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</a:p>
          <a:p>
            <a:pPr marL="273050" indent="-273050">
              <a:lnSpc>
                <a:spcPct val="95000"/>
              </a:lnSpc>
              <a:spcBef>
                <a:spcPts val="24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Utófeltétel:	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endParaRPr lang="hu-HU" altLang="hu-HU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sym typeface="Symbol" pitchFamily="18" charset="2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Definíció 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(emlékeztető)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: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</a:t>
            </a:r>
            <a:r>
              <a:rPr lang="hu-HU" altLang="hu-HU" sz="2800" baseline="-250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1..N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):=i(1i&lt;N):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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baseline="-250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+1</a:t>
            </a:r>
            <a:endParaRPr lang="hu-HU" altLang="hu-HU" sz="2800" dirty="0">
              <a:solidFill>
                <a:srgbClr val="FF0000"/>
              </a:solidFill>
              <a:latin typeface="Garamond" panose="02020404030301010803" pitchFamily="18" charset="0"/>
              <a:sym typeface="Symbol" pitchFamily="18" charset="2"/>
            </a:endParaRPr>
          </a:p>
        </p:txBody>
      </p:sp>
      <p:sp>
        <p:nvSpPr>
          <p:cNvPr id="13320" name="AutoShape 8" descr=" 13320"/>
          <p:cNvSpPr>
            <a:spLocks noChangeArrowheads="1"/>
          </p:cNvSpPr>
          <p:nvPr/>
        </p:nvSpPr>
        <p:spPr bwMode="auto">
          <a:xfrm>
            <a:off x="7335838" y="3931841"/>
            <a:ext cx="1800225" cy="649287"/>
          </a:xfrm>
          <a:prstGeom prst="wedgeRectCallout">
            <a:avLst>
              <a:gd name="adj1" fmla="val -298729"/>
              <a:gd name="adj2" fmla="val -133557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T-tulajdonság: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T(x):=(</a:t>
            </a:r>
            <a:r>
              <a:rPr lang="hu-HU" sz="1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=Y)</a:t>
            </a:r>
          </a:p>
        </p:txBody>
      </p:sp>
      <p:sp>
        <p:nvSpPr>
          <p:cNvPr id="13321" name="AutoShape 9" descr=" 13321"/>
          <p:cNvSpPr>
            <a:spLocks noChangeArrowheads="1"/>
          </p:cNvSpPr>
          <p:nvPr/>
        </p:nvSpPr>
        <p:spPr bwMode="auto">
          <a:xfrm>
            <a:off x="7335838" y="5011960"/>
            <a:ext cx="1800225" cy="649288"/>
          </a:xfrm>
          <a:prstGeom prst="wedgeRectCallout">
            <a:avLst>
              <a:gd name="adj1" fmla="val -152678"/>
              <a:gd name="adj2" fmla="val 128417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Konkretizáljuk: legyen növekvő!</a:t>
            </a:r>
          </a:p>
        </p:txBody>
      </p:sp>
      <p:pic>
        <p:nvPicPr>
          <p:cNvPr id="11" name="Picture 3" descr="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07" y="2390130"/>
            <a:ext cx="2239531" cy="103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zövegdoboz 9" descr=" 10"/>
          <p:cNvSpPr txBox="1">
            <a:spLocks noChangeArrowheads="1"/>
          </p:cNvSpPr>
          <p:nvPr/>
        </p:nvSpPr>
        <p:spPr bwMode="auto">
          <a:xfrm>
            <a:off x="1907704" y="4437112"/>
            <a:ext cx="41052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44000" rIns="0" bIns="144000">
            <a:spAutoFit/>
          </a:bodyPr>
          <a:lstStyle>
            <a:lvl1pPr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hu-HU" altLang="hu-HU" sz="2000" dirty="0"/>
              <a:t>                               N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hu-HU" altLang="hu-HU" sz="2800" dirty="0"/>
              <a:t>(Van,Ind)= Keres  i</a:t>
            </a:r>
          </a:p>
          <a:p>
            <a:pPr>
              <a:lnSpc>
                <a:spcPts val="2200"/>
              </a:lnSpc>
              <a:spcBef>
                <a:spcPct val="0"/>
              </a:spcBef>
              <a:spcAft>
                <a:spcPts val="1800"/>
              </a:spcAft>
            </a:pPr>
            <a:r>
              <a:rPr lang="hu-HU" altLang="hu-HU" sz="2000" dirty="0"/>
              <a:t>                              i=1</a:t>
            </a:r>
            <a:br>
              <a:rPr lang="hu-HU" altLang="hu-HU" sz="2000" dirty="0"/>
            </a:br>
            <a:r>
              <a:rPr lang="hu-HU" altLang="hu-HU" sz="2000" dirty="0"/>
              <a:t>                            </a:t>
            </a:r>
            <a:r>
              <a:rPr lang="hu-HU" altLang="hu-HU" sz="2000" dirty="0" err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hu-HU" altLang="hu-HU" sz="2000" baseline="-25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hu-HU" altLang="hu-HU" sz="2000" dirty="0">
                <a:solidFill>
                  <a:schemeClr val="accent2">
                    <a:lumMod val="75000"/>
                  </a:schemeClr>
                </a:solidFill>
              </a:rPr>
              <a:t>=Y 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49575B2-D6A1-46A7-8A38-75B4817AF922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579340443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10243" name="Tartalom helye 2"/>
          <p:cNvSpPr>
            <a:spLocks noGrp="1"/>
          </p:cNvSpPr>
          <p:nvPr>
            <p:ph idx="1"/>
          </p:nvPr>
        </p:nvSpPr>
        <p:spPr>
          <a:xfrm>
            <a:off x="35496" y="5013404"/>
            <a:ext cx="8929117" cy="1082596"/>
          </a:xfr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Észrevétel:</a:t>
            </a:r>
          </a:p>
          <a:p>
            <a:pPr marL="273050" indent="-273050">
              <a:lnSpc>
                <a:spcPct val="85000"/>
              </a:lnSpc>
              <a:spcBef>
                <a:spcPct val="0"/>
              </a:spcBef>
              <a:buNone/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Van megoldás  azért álltunk meg keresés közben, mert megtaláltuk a keresett értéket.</a:t>
            </a:r>
          </a:p>
        </p:txBody>
      </p:sp>
      <p:sp>
        <p:nvSpPr>
          <p:cNvPr id="10258" name="Tartalom helye 2"/>
          <p:cNvSpPr>
            <a:spLocks noGrp="1"/>
          </p:cNvSpPr>
          <p:nvPr>
            <p:ph idx="4294967295"/>
          </p:nvPr>
        </p:nvSpPr>
        <p:spPr>
          <a:xfrm>
            <a:off x="35496" y="1114425"/>
            <a:ext cx="9108504" cy="1655763"/>
          </a:xfrm>
        </p:spPr>
        <p:txBody>
          <a:bodyPr/>
          <a:lstStyle/>
          <a:p>
            <a:pPr marL="273050" indent="-27305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Ötlet:</a:t>
            </a:r>
            <a:b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Ha már a keresett elem értékénél nagyobbnál tartunk, akkor biztos nem lesz a sorozatban, megállhatunk.</a:t>
            </a:r>
          </a:p>
        </p:txBody>
      </p:sp>
      <p:graphicFrame>
        <p:nvGraphicFramePr>
          <p:cNvPr id="14365" name="Group 29"/>
          <p:cNvGraphicFramePr>
            <a:graphicFrameLocks noGrp="1"/>
          </p:cNvGraphicFramePr>
          <p:nvPr>
            <p:extLst/>
          </p:nvPr>
        </p:nvGraphicFramePr>
        <p:xfrm>
          <a:off x="3951288" y="2737075"/>
          <a:ext cx="3889375" cy="237241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6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X[i]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4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</a:t>
                      </a: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és X[i]=Y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61" name="Szövegdoboz 13"/>
          <p:cNvSpPr txBox="1">
            <a:spLocks noChangeArrowheads="1"/>
          </p:cNvSpPr>
          <p:nvPr/>
        </p:nvSpPr>
        <p:spPr bwMode="auto">
          <a:xfrm>
            <a:off x="7827963" y="2408462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</a:t>
            </a:r>
            <a:r>
              <a:rPr lang="hu-HU" altLang="hu-HU" sz="1800"/>
              <a:t> </a:t>
            </a:r>
            <a:br>
              <a:rPr lang="hu-HU" altLang="hu-HU" sz="1800"/>
            </a:br>
            <a:r>
              <a:rPr lang="hu-HU" altLang="hu-HU" sz="1800"/>
              <a:t>     i:</a:t>
            </a:r>
            <a:r>
              <a:rPr lang="hu-HU" altLang="hu-HU" sz="1800" b="1"/>
              <a:t>Egész</a:t>
            </a:r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6" y="2708920"/>
            <a:ext cx="2456681" cy="1765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CF31A7-F7B7-4C2D-85C1-CB057A5BF2A5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400492329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 descr=" 112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11267" name="Tartalom helye 2" descr=" 112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	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H</a:t>
            </a:r>
            <a:r>
              <a:rPr lang="hu-HU" altLang="hu-HU" sz="2800" baseline="30000" dirty="0">
                <a:solidFill>
                  <a:srgbClr val="FF0000"/>
                </a:solidFill>
                <a:latin typeface="Garamond" panose="02020404030301010803" pitchFamily="18" charset="0"/>
              </a:rPr>
              <a:t>N</a:t>
            </a:r>
            <a:br>
              <a:rPr lang="hu-HU" altLang="hu-HU" sz="2800" baseline="30000" dirty="0">
                <a:latin typeface="Garamond" panose="02020404030301010803" pitchFamily="18" charset="0"/>
              </a:rPr>
            </a:br>
            <a:r>
              <a:rPr lang="hu-HU" altLang="hu-HU" sz="2800" baseline="30000" dirty="0">
                <a:latin typeface="Garamond" panose="02020404030301010803" pitchFamily="18" charset="0"/>
              </a:rPr>
              <a:t>		</a:t>
            </a:r>
            <a:r>
              <a:rPr lang="hu-HU" altLang="hu-HU" sz="2800" dirty="0">
                <a:latin typeface="Garamond" panose="02020404030301010803" pitchFamily="18" charset="0"/>
              </a:rPr>
              <a:t>Y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endParaRPr lang="hu-HU" altLang="hu-HU" sz="2800" dirty="0"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	Van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L</a:t>
            </a:r>
            <a:r>
              <a:rPr lang="hu-HU" altLang="hu-HU" sz="2800" dirty="0">
                <a:latin typeface="Garamond" panose="02020404030301010803" pitchFamily="18" charset="0"/>
              </a:rPr>
              <a:t>, Ind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endParaRPr lang="hu-HU" altLang="hu-HU" sz="2800" b="1" dirty="0"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</a:rPr>
              <a:t>N&gt;0 és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(X)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Utófeltétel:	Van=i(1iN):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=Y és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	Van1IndN és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X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Ind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=Y</a:t>
            </a:r>
          </a:p>
          <a:p>
            <a:pPr marL="273050" lvl="0" indent="-27305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b="1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Ötlet és – tömb esetén – lehetőség:</a:t>
            </a:r>
          </a:p>
          <a:p>
            <a:pPr marL="273050" lvl="0" indent="-27305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	Először a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középső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 elemmel hasonlítsunk! Ha nem a keresett, akkor vagy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előtte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, vagy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mögötte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 kell tovább keresni!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" name="Szövegdoboz 1" descr=" 2"/>
          <p:cNvSpPr txBox="1"/>
          <p:nvPr/>
        </p:nvSpPr>
        <p:spPr>
          <a:xfrm>
            <a:off x="6516216" y="1484957"/>
            <a:ext cx="2668613" cy="2304083"/>
          </a:xfrm>
          <a:prstGeom prst="rect">
            <a:avLst/>
          </a:prstGeom>
          <a:solidFill>
            <a:schemeClr val="bg1"/>
          </a:solidFill>
          <a:effectLst>
            <a:outerShdw blurRad="254000" dist="127000" dir="2700000" sx="101000" sy="101000" algn="tl" rotWithShape="0">
              <a:prstClr val="black">
                <a:alpha val="50000"/>
              </a:prstClr>
            </a:outerShdw>
          </a:effectLst>
        </p:spPr>
        <p:txBody>
          <a:bodyPr wrap="square" lIns="72000" tIns="36000" rIns="0" bIns="36000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hu-HU" sz="1600" b="1" dirty="0"/>
              <a:t>Programparaméterek:</a:t>
            </a:r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600" b="1" dirty="0"/>
              <a:t>Konstans</a:t>
            </a:r>
            <a:br>
              <a:rPr lang="hu-HU" sz="1600" dirty="0"/>
            </a:br>
            <a:r>
              <a:rPr lang="hu-HU" sz="1600" dirty="0"/>
              <a:t>     </a:t>
            </a:r>
            <a:r>
              <a:rPr lang="hu-HU" sz="1600" dirty="0" err="1"/>
              <a:t>MaxN</a:t>
            </a:r>
            <a:r>
              <a:rPr lang="hu-HU" sz="1600" dirty="0"/>
              <a:t>:</a:t>
            </a:r>
            <a:r>
              <a:rPr lang="hu-HU" sz="1600" b="1" dirty="0"/>
              <a:t>Egész</a:t>
            </a:r>
            <a:r>
              <a:rPr lang="hu-HU" sz="1600" dirty="0"/>
              <a:t>(???)</a:t>
            </a:r>
            <a:endParaRPr lang="hu-HU" sz="1600" b="1" dirty="0"/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600" b="1" dirty="0"/>
              <a:t>Típus</a:t>
            </a:r>
            <a:br>
              <a:rPr lang="hu-HU" sz="1600" dirty="0"/>
            </a:br>
            <a:r>
              <a:rPr lang="hu-HU" sz="1600" dirty="0"/>
              <a:t>     </a:t>
            </a:r>
            <a:r>
              <a:rPr lang="hu-HU" sz="1600" dirty="0" err="1"/>
              <a:t>THk</a:t>
            </a:r>
            <a:r>
              <a:rPr lang="hu-HU" sz="1600" dirty="0">
                <a:sym typeface="Symbol" pitchFamily="18" charset="2"/>
              </a:rPr>
              <a:t>=</a:t>
            </a:r>
            <a:r>
              <a:rPr lang="hu-HU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1600" dirty="0"/>
              <a:t>[1..MaxN:TH]</a:t>
            </a:r>
            <a:br>
              <a:rPr lang="hu-HU" sz="1600" dirty="0"/>
            </a:br>
            <a:r>
              <a:rPr lang="hu-HU" sz="1600" b="1" dirty="0"/>
              <a:t>Változó</a:t>
            </a:r>
            <a:br>
              <a:rPr lang="hu-HU" sz="1600" dirty="0"/>
            </a:br>
            <a:r>
              <a:rPr lang="hu-HU" sz="1600" dirty="0"/>
              <a:t>     N</a:t>
            </a:r>
            <a:r>
              <a:rPr lang="hu-HU" sz="1600" dirty="0">
                <a:sym typeface="Symbol" pitchFamily="18" charset="2"/>
              </a:rPr>
              <a:t>:</a:t>
            </a:r>
            <a:r>
              <a:rPr lang="hu-HU" sz="1600" b="1" dirty="0"/>
              <a:t>Egész</a:t>
            </a:r>
            <a:r>
              <a:rPr lang="hu-HU" sz="1600" dirty="0"/>
              <a:t>, X</a:t>
            </a:r>
            <a:r>
              <a:rPr lang="hu-HU" sz="1600" dirty="0">
                <a:sym typeface="Symbol" pitchFamily="18" charset="2"/>
              </a:rPr>
              <a:t>:</a:t>
            </a:r>
            <a:r>
              <a:rPr lang="hu-HU" sz="1600" dirty="0"/>
              <a:t>THk</a:t>
            </a:r>
            <a:br>
              <a:rPr lang="hu-HU" sz="1600" dirty="0"/>
            </a:br>
            <a:r>
              <a:rPr lang="hu-HU" sz="1600" dirty="0"/>
              <a:t>     Y</a:t>
            </a:r>
            <a:r>
              <a:rPr lang="hu-HU" sz="1600" dirty="0">
                <a:sym typeface="Symbol" pitchFamily="18" charset="2"/>
              </a:rPr>
              <a:t>:</a:t>
            </a:r>
            <a:r>
              <a:rPr lang="hu-HU" sz="1600" dirty="0"/>
              <a:t>TH</a:t>
            </a:r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600" dirty="0"/>
              <a:t>     Van:</a:t>
            </a:r>
            <a:r>
              <a:rPr lang="hu-HU" sz="1600" b="1" dirty="0"/>
              <a:t>Logikai</a:t>
            </a:r>
            <a:r>
              <a:rPr lang="hu-HU" sz="1600" dirty="0"/>
              <a:t>, Ind:</a:t>
            </a:r>
            <a:r>
              <a:rPr lang="hu-HU" sz="1600" b="1" dirty="0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48E9F2C-154C-427D-9CE0-D2F675FD2416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0462447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Itt akkor van megoldás, ha megtaláltuk a keresett érték valamelyikét.</a:t>
            </a:r>
          </a:p>
        </p:txBody>
      </p:sp>
      <p:graphicFrame>
        <p:nvGraphicFramePr>
          <p:cNvPr id="1061" name="Group 37"/>
          <p:cNvGraphicFramePr>
            <a:graphicFrameLocks noGrp="1"/>
          </p:cNvGraphicFramePr>
          <p:nvPr>
            <p:extLst/>
          </p:nvPr>
        </p:nvGraphicFramePr>
        <p:xfrm>
          <a:off x="2554288" y="2476004"/>
          <a:ext cx="3889375" cy="3974624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2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2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u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28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k:=(e+u)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8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X[k]&gt;Y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X[k]&lt;Y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8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u:=k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e:=k+1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8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eu és X[k]Y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X[k]=Y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82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317" name="Line 54"/>
          <p:cNvSpPr>
            <a:spLocks noChangeShapeType="1"/>
          </p:cNvSpPr>
          <p:nvPr/>
        </p:nvSpPr>
        <p:spPr bwMode="auto">
          <a:xfrm>
            <a:off x="2989263" y="3975471"/>
            <a:ext cx="215900" cy="4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ts val="300"/>
              </a:spcBef>
            </a:pPr>
            <a:endParaRPr lang="en-GB"/>
          </a:p>
        </p:txBody>
      </p:sp>
      <p:sp>
        <p:nvSpPr>
          <p:cNvPr id="12318" name="Line 55"/>
          <p:cNvSpPr>
            <a:spLocks noChangeShapeType="1"/>
          </p:cNvSpPr>
          <p:nvPr/>
        </p:nvSpPr>
        <p:spPr bwMode="auto">
          <a:xfrm>
            <a:off x="4716463" y="3975471"/>
            <a:ext cx="215900" cy="4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ts val="300"/>
              </a:spcBef>
            </a:pPr>
            <a:endParaRPr lang="en-GB"/>
          </a:p>
        </p:txBody>
      </p:sp>
      <p:sp>
        <p:nvSpPr>
          <p:cNvPr id="12320" name="Text Box 38"/>
          <p:cNvSpPr txBox="1">
            <a:spLocks noChangeArrowheads="1"/>
          </p:cNvSpPr>
          <p:nvPr/>
        </p:nvSpPr>
        <p:spPr bwMode="auto">
          <a:xfrm>
            <a:off x="33338" y="1299717"/>
            <a:ext cx="6954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</a:t>
            </a:r>
          </a:p>
        </p:txBody>
      </p:sp>
      <p:sp>
        <p:nvSpPr>
          <p:cNvPr id="12323" name="Szövegdoboz 13"/>
          <p:cNvSpPr txBox="1">
            <a:spLocks noChangeArrowheads="1"/>
          </p:cNvSpPr>
          <p:nvPr/>
        </p:nvSpPr>
        <p:spPr bwMode="auto">
          <a:xfrm>
            <a:off x="6429375" y="2359017"/>
            <a:ext cx="1495425" cy="519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700"/>
              </a:lnSpc>
            </a:pPr>
            <a:r>
              <a:rPr lang="hu-HU" altLang="hu-HU" sz="1800" b="1" dirty="0"/>
              <a:t> Változó</a:t>
            </a:r>
            <a:r>
              <a:rPr lang="hu-HU" altLang="hu-HU" sz="1800" dirty="0"/>
              <a:t> </a:t>
            </a:r>
            <a:br>
              <a:rPr lang="hu-HU" altLang="hu-HU" sz="1800" dirty="0"/>
            </a:br>
            <a:r>
              <a:rPr lang="hu-HU" altLang="hu-HU" sz="1800" dirty="0"/>
              <a:t>    e,k,u:</a:t>
            </a:r>
            <a:r>
              <a:rPr lang="hu-HU" altLang="hu-HU" sz="1800" b="1" dirty="0"/>
              <a:t>Egész</a:t>
            </a:r>
          </a:p>
        </p:txBody>
      </p:sp>
      <p:pic>
        <p:nvPicPr>
          <p:cNvPr id="12344" name="Picture 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27" y="979396"/>
            <a:ext cx="327660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005064"/>
            <a:ext cx="2457574" cy="1308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0BBA6A-8B2F-45EA-8BE6-F815762890F7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337140674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anose="02020404030301010803" pitchFamily="18" charset="0"/>
              </a:rPr>
              <a:t>Keresés 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</a:t>
            </a:r>
            <a:r>
              <a:rPr lang="hu-HU" altLang="hu-HU" dirty="0">
                <a:latin typeface="Garamond" panose="02020404030301010803" pitchFamily="18" charset="0"/>
              </a:rPr>
              <a:t> sorozatban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További kérdések – tételvariánsok: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Hány lépés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alatt találjuk meg a keresett elemet? (</a:t>
            </a:r>
            <a:r>
              <a:rPr lang="hu-HU" altLang="hu-HU" sz="2400" dirty="0">
                <a:latin typeface="Garamond" panose="02020404030301010803" pitchFamily="18" charset="0"/>
                <a:sym typeface="Symbol"/>
              </a:rPr>
              <a:t>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Logaritmikus v. bináris keresés.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)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Ha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</a:rPr>
              <a:t>több</a:t>
            </a:r>
            <a:r>
              <a:rPr lang="hu-HU" altLang="hu-HU" sz="2800" dirty="0">
                <a:latin typeface="Garamond" panose="02020404030301010803" pitchFamily="18" charset="0"/>
              </a:rPr>
              <a:t> egyforma elem is van a sorozatban, akkor ez a módszer melyiket találja meg?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Hogyan lehetne az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összes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Y-értékű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elemet megtalálni?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AF7FF5-401E-4A88-938B-D7F24979DBA3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65105858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 descr=" 143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uniója</a:t>
            </a:r>
          </a:p>
        </p:txBody>
      </p:sp>
      <p:sp>
        <p:nvSpPr>
          <p:cNvPr id="14339" name="Tartalom helye 2" descr=" 143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Feladat: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	Adott két rendezett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halmaz</a:t>
            </a:r>
            <a:r>
              <a:rPr lang="hu-HU" altLang="hu-HU" sz="2800" dirty="0">
                <a:latin typeface="Garamond" panose="02020404030301010803" pitchFamily="18" charset="0"/>
              </a:rPr>
              <a:t>, adjuk meg az uniójukat!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	N,M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</a:t>
            </a:r>
            <a:r>
              <a:rPr lang="hu-HU" altLang="hu-HU" sz="2800" dirty="0">
                <a:latin typeface="Garamond" panose="02020404030301010803" pitchFamily="18" charset="0"/>
              </a:rPr>
              <a:t>, Y</a:t>
            </a:r>
            <a:r>
              <a:rPr lang="hu-HU" sz="2800" baseline="-25000" dirty="0">
                <a:latin typeface="Garamond" pitchFamily="18" charset="0"/>
              </a:rPr>
              <a:t>1..M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M</a:t>
            </a:r>
          </a:p>
          <a:p>
            <a:pPr marL="273050" indent="-273050">
              <a:spcBef>
                <a:spcPts val="12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	Db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Z</a:t>
            </a:r>
            <a:r>
              <a:rPr lang="hu-HU" sz="2800" baseline="-25000" dirty="0">
                <a:latin typeface="Garamond" pitchFamily="18" charset="0"/>
              </a:rPr>
              <a:t>1..N+M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N+M</a:t>
            </a:r>
          </a:p>
          <a:p>
            <a:pPr marL="27305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HalmazE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(X) és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HalmazE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(Y)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és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	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(X) és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(Y)</a:t>
            </a:r>
          </a:p>
        </p:txBody>
      </p:sp>
      <p:sp>
        <p:nvSpPr>
          <p:cNvPr id="17416" name="AutoShape 8" descr=" 17416"/>
          <p:cNvSpPr>
            <a:spLocks noChangeArrowheads="1"/>
          </p:cNvSpPr>
          <p:nvPr/>
        </p:nvSpPr>
        <p:spPr bwMode="auto">
          <a:xfrm>
            <a:off x="2224088" y="1052513"/>
            <a:ext cx="1568450" cy="303212"/>
          </a:xfrm>
          <a:prstGeom prst="wedgeRectCallout">
            <a:avLst>
              <a:gd name="adj1" fmla="val 1989"/>
              <a:gd name="adj2" fmla="val -137338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Összefuttatás.</a:t>
            </a:r>
          </a:p>
        </p:txBody>
      </p:sp>
      <p:sp>
        <p:nvSpPr>
          <p:cNvPr id="17417" name="AutoShape 9" descr=" 17417"/>
          <p:cNvSpPr>
            <a:spLocks noChangeArrowheads="1"/>
          </p:cNvSpPr>
          <p:nvPr/>
        </p:nvSpPr>
        <p:spPr bwMode="auto">
          <a:xfrm>
            <a:off x="7524750" y="3306763"/>
            <a:ext cx="1439863" cy="303212"/>
          </a:xfrm>
          <a:prstGeom prst="wedgeRectCallout">
            <a:avLst>
              <a:gd name="adj1" fmla="val -208335"/>
              <a:gd name="adj2" fmla="val 12234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Db-ig kitöltve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C1ED306-1CBE-44D5-AFF7-06FD37B28A21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579249397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 descr=" 153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5363" name="Tartalom helye 2" descr=" 153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</a:t>
            </a:r>
            <a:r>
              <a:rPr lang="hu-HU" altLang="hu-HU" sz="2800" baseline="-25000" dirty="0">
                <a:latin typeface="Garamond" panose="02020404030301010803" pitchFamily="18" charset="0"/>
                <a:sym typeface="Symbol" pitchFamily="18" charset="2"/>
              </a:rPr>
              <a:t>1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:                          és</a:t>
            </a:r>
          </a:p>
          <a:p>
            <a:pPr marL="273050" indent="-273050"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 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            i(1≤i≤Db):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Z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X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vagy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Z</a:t>
            </a:r>
            <a:r>
              <a:rPr lang="hu-HU" altLang="hu-HU" sz="2800" baseline="-25000" dirty="0" err="1">
                <a:latin typeface="Garamond" panose="02020404030301010803" pitchFamily="18" charset="0"/>
                <a:sym typeface="Symbol" pitchFamily="18" charset="2"/>
              </a:rPr>
              <a:t>i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Y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és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	            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HalmazE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(Z) 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és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(Z)</a:t>
            </a:r>
          </a:p>
          <a:p>
            <a:pPr marL="273050" indent="-273050">
              <a:lnSpc>
                <a:spcPct val="90000"/>
              </a:lnSpc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</a:t>
            </a:r>
            <a:r>
              <a:rPr lang="hu-HU" altLang="hu-HU" sz="2800" baseline="-25000" dirty="0">
                <a:latin typeface="Garamond" panose="02020404030301010803" pitchFamily="18" charset="0"/>
                <a:sym typeface="Symbol" pitchFamily="18" charset="2"/>
              </a:rPr>
              <a:t>2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: (</a:t>
            </a:r>
            <a:r>
              <a:rPr lang="hu-HU" altLang="hu-HU" sz="2800" dirty="0" err="1">
                <a:latin typeface="Garamond" panose="02020404030301010803" pitchFamily="18" charset="0"/>
                <a:sym typeface="Symbol" pitchFamily="18" charset="2"/>
              </a:rPr>
              <a:t>Db,Z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)=Unió(N,X,M,Y) 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és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(Z)</a:t>
            </a:r>
          </a:p>
          <a:p>
            <a:pPr marL="273050" lvl="0" indent="-273050">
              <a:spcBef>
                <a:spcPts val="600"/>
              </a:spcBef>
              <a:buNone/>
            </a:pPr>
            <a:r>
              <a:rPr lang="hu-HU" altLang="hu-HU" sz="2800" b="1" dirty="0">
                <a:latin typeface="Garamond" panose="02020404030301010803" pitchFamily="18" charset="0"/>
                <a:sym typeface="Symbol" pitchFamily="18" charset="2"/>
              </a:rPr>
              <a:t>Ötlet:</a:t>
            </a:r>
            <a:br>
              <a:rPr lang="hu-HU" altLang="hu-HU" sz="2800" b="1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Az eredmény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első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eleme vagy az X, vagy az Y első eleme lehet. A kettő közül 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rendezettség szerinti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t tegyük az eredménybe, majd a maradékra ugyanezt az elvet alkalmazhatjuk.</a:t>
            </a:r>
          </a:p>
          <a:p>
            <a:pPr marL="273050" indent="-273050"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</a:pP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        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             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sym typeface="Symbol" pitchFamily="18" charset="2"/>
              </a:rPr>
            </a:br>
            <a:r>
              <a:rPr lang="hu-HU" altLang="hu-HU" sz="2800" dirty="0">
                <a:sym typeface="Symbol" pitchFamily="18" charset="2"/>
              </a:rPr>
              <a:t>            </a:t>
            </a:r>
            <a:r>
              <a:rPr lang="hu-HU" altLang="hu-HU" sz="2800" baseline="-25000" dirty="0">
                <a:sym typeface="Symbol" pitchFamily="18" charset="2"/>
              </a:rPr>
              <a:t>    </a:t>
            </a:r>
            <a:r>
              <a:rPr lang="hu-HU" altLang="hu-HU" sz="2800" dirty="0">
                <a:sym typeface="Symbol" pitchFamily="18" charset="2"/>
              </a:rPr>
              <a:t> </a:t>
            </a:r>
            <a:r>
              <a:rPr lang="hu-HU" altLang="hu-HU" sz="3600" baseline="10000" dirty="0">
                <a:sym typeface="Symbol" pitchFamily="18" charset="2"/>
              </a:rPr>
              <a:t> </a:t>
            </a:r>
            <a:r>
              <a:rPr lang="hu-HU" altLang="hu-HU" sz="2800" dirty="0">
                <a:sym typeface="Symbol" pitchFamily="18" charset="2"/>
              </a:rPr>
              <a:t>               </a:t>
            </a:r>
            <a:r>
              <a:rPr lang="hu-HU" altLang="hu-HU" sz="2800" baseline="-25000" dirty="0">
                <a:sym typeface="Symbol" pitchFamily="18" charset="2"/>
              </a:rPr>
              <a:t> </a:t>
            </a:r>
            <a:r>
              <a:rPr lang="hu-HU" altLang="hu-HU" sz="2800" dirty="0">
                <a:sym typeface="Symbol" pitchFamily="18" charset="2"/>
              </a:rPr>
              <a:t>  </a:t>
            </a:r>
            <a:r>
              <a:rPr lang="hu-HU" altLang="hu-HU" sz="2800" baseline="-25000" dirty="0">
                <a:sym typeface="Symbol" pitchFamily="18" charset="2"/>
              </a:rPr>
              <a:t> </a:t>
            </a:r>
            <a:endParaRPr lang="hu-HU" alt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alt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sym typeface="Symbol" pitchFamily="18" charset="2"/>
            </a:endParaRPr>
          </a:p>
        </p:txBody>
      </p:sp>
      <p:graphicFrame>
        <p:nvGraphicFramePr>
          <p:cNvPr id="15364" name="Object 7" descr=" 153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70094"/>
              </p:ext>
            </p:extLst>
          </p:nvPr>
        </p:nvGraphicFramePr>
        <p:xfrm>
          <a:off x="2126063" y="1113545"/>
          <a:ext cx="2025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4" imgW="901309" imgH="558558" progId="Equation.3">
                  <p:embed/>
                </p:oleObj>
              </mc:Choice>
              <mc:Fallback>
                <p:oleObj name="Equation" r:id="rId4" imgW="901309" imgH="558558" progId="Equation.3">
                  <p:embed/>
                  <p:pic>
                    <p:nvPicPr>
                      <p:cNvPr id="15364" name="Object 7" descr=" 15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063" y="1113545"/>
                        <a:ext cx="20256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1674B4-2395-47D4-8A44-00EAEC1805BB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811411298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 descr=" 174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7411" name="Tartalom helye 2" descr=" 174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Amíg van mit hasonlítani:</a:t>
            </a: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</p:txBody>
      </p:sp>
      <p:pic>
        <p:nvPicPr>
          <p:cNvPr id="17431" name="Picture 23" descr=" 17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7714"/>
            <a:ext cx="2581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8" name="Ellipszis 7"/>
          <p:cNvSpPr/>
          <p:nvPr/>
        </p:nvSpPr>
        <p:spPr>
          <a:xfrm>
            <a:off x="2843808" y="251413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42F9803-0BE7-4E20-90C9-6426E9302538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494697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 descr=" 174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7411" name="Tartalom helye 2" descr=" 174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Amíg van mit hasonlítani:</a:t>
            </a: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</p:txBody>
      </p:sp>
      <p:pic>
        <p:nvPicPr>
          <p:cNvPr id="17431" name="Picture 23" descr=" 17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7714"/>
            <a:ext cx="2581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8" name="Picture 25" descr=" 174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9" y="3429306"/>
            <a:ext cx="250507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Ellipszis 1"/>
          <p:cNvSpPr/>
          <p:nvPr/>
        </p:nvSpPr>
        <p:spPr>
          <a:xfrm>
            <a:off x="2843808" y="2526836"/>
            <a:ext cx="324000" cy="324000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zis 9"/>
          <p:cNvSpPr/>
          <p:nvPr/>
        </p:nvSpPr>
        <p:spPr>
          <a:xfrm>
            <a:off x="2843808" y="251413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zis 12"/>
          <p:cNvSpPr/>
          <p:nvPr/>
        </p:nvSpPr>
        <p:spPr>
          <a:xfrm>
            <a:off x="4281908" y="358571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zis 13"/>
          <p:cNvSpPr/>
          <p:nvPr/>
        </p:nvSpPr>
        <p:spPr>
          <a:xfrm>
            <a:off x="4283968" y="4015704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llipszis 2"/>
          <p:cNvSpPr/>
          <p:nvPr/>
        </p:nvSpPr>
        <p:spPr>
          <a:xfrm rot="18918637">
            <a:off x="4117619" y="3759290"/>
            <a:ext cx="1080000" cy="4140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5CD18AA-4C1C-49C6-9161-A9ED531DC1A8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3432171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Rendezési feladat</a:t>
            </a:r>
          </a:p>
        </p:txBody>
      </p:sp>
      <p:sp>
        <p:nvSpPr>
          <p:cNvPr id="717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15691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A rendezések egy részében olyan megvalósítást választunk, amiben a bemenetnek és a kimenetnek ugyanaz a tömb felel meg, azaz helyben rendezünk.</a:t>
            </a:r>
          </a:p>
          <a:p>
            <a:pPr marL="266700"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 marL="266700"/>
            <a:r>
              <a:rPr lang="hu-HU" sz="2800" dirty="0">
                <a:latin typeface="Garamond" pitchFamily="18" charset="0"/>
              </a:rPr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</a:t>
            </a:r>
            <a:r>
              <a:rPr lang="hu-HU" sz="2800" dirty="0">
                <a:latin typeface="Garamond" pitchFamily="18" charset="0"/>
              </a:rPr>
              <a:t>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</a:rPr>
              <a:t>N</a:t>
            </a:r>
            <a:r>
              <a:rPr lang="hu-HU" sz="2800" dirty="0">
                <a:latin typeface="Garamond" pitchFamily="18" charset="0"/>
              </a:rPr>
              <a:t>,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</a:rPr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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>
              <a:latin typeface="Garamond" pitchFamily="18" charset="0"/>
            </a:endParaRPr>
          </a:p>
          <a:p>
            <a:pPr marL="266700"/>
            <a:r>
              <a:rPr lang="hu-HU" sz="2800" dirty="0">
                <a:latin typeface="Garamond" pitchFamily="18" charset="0"/>
              </a:rPr>
              <a:t>Kimenet:	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’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pPr marL="266700"/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Rendezés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 és 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</a:t>
            </a:r>
          </a:p>
          <a:p>
            <a:pPr marL="266700"/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’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X’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(X)</a:t>
            </a:r>
          </a:p>
          <a:p>
            <a:pPr marL="266700"/>
            <a:r>
              <a:rPr lang="hu-HU" sz="2800" dirty="0">
                <a:latin typeface="Garamond" pitchFamily="18" charset="0"/>
                <a:sym typeface="Symbol" pitchFamily="18" charset="2"/>
              </a:rPr>
              <a:t>Jelölések:</a:t>
            </a:r>
          </a:p>
          <a:p>
            <a:pPr marL="742950" lvl="1" indent="-285750">
              <a:buFontTx/>
              <a:buChar char="o"/>
            </a:pPr>
            <a:r>
              <a:rPr lang="hu-HU" sz="2400" dirty="0">
                <a:latin typeface="Garamond" pitchFamily="18" charset="0"/>
                <a:sym typeface="Symbol" pitchFamily="18" charset="2"/>
              </a:rPr>
              <a:t>X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’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: az X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kimeneti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 (megálláskori) értéke</a:t>
            </a:r>
          </a:p>
          <a:p>
            <a:pPr marL="742950" lvl="1" indent="-285750">
              <a:buFontTx/>
              <a:buChar char="o"/>
            </a:pPr>
            <a:r>
              <a:rPr lang="hu-HU" sz="24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400" baseline="-250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(X/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): X/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rendezett-e a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400" dirty="0" err="1">
                <a:solidFill>
                  <a:srgbClr val="FF0000"/>
                </a:solidFill>
                <a:latin typeface="Garamond" pitchFamily="18" charset="0"/>
              </a:rPr>
              <a:t>-ra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?</a:t>
            </a:r>
            <a:endParaRPr lang="hu-HU" sz="2400" dirty="0">
              <a:latin typeface="Garamond" pitchFamily="18" charset="0"/>
            </a:endParaRPr>
          </a:p>
          <a:p>
            <a:pPr marL="742950" lvl="1" indent="-285750">
              <a:buFontTx/>
              <a:buChar char="o"/>
            </a:pPr>
            <a:r>
              <a:rPr lang="hu-HU" sz="2400" dirty="0">
                <a:latin typeface="Garamond" pitchFamily="18" charset="0"/>
                <a:sym typeface="Symbol" pitchFamily="18" charset="2"/>
              </a:rPr>
              <a:t>X’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Permutáció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(X): X’ az X elemeinek egy 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permutációja-e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03715C-1348-4418-83DE-9385115F95AB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 descr=" 174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7411" name="Tartalom helye 2" descr=" 174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Amíg van mit hasonlítani:</a:t>
            </a: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>
              <a:sym typeface="Symbol" pitchFamily="18" charset="2"/>
            </a:endParaRPr>
          </a:p>
        </p:txBody>
      </p:sp>
      <p:pic>
        <p:nvPicPr>
          <p:cNvPr id="17431" name="Picture 23" descr=" 17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7714"/>
            <a:ext cx="2581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8" name="Picture 25" descr=" 174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9" y="3429306"/>
            <a:ext cx="250507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9" name="Picture 26" descr=" 174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75" y="4579962"/>
            <a:ext cx="244792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" name="Ellipszis 9"/>
          <p:cNvSpPr/>
          <p:nvPr/>
        </p:nvSpPr>
        <p:spPr>
          <a:xfrm>
            <a:off x="2843808" y="251413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zis 12"/>
          <p:cNvSpPr/>
          <p:nvPr/>
        </p:nvSpPr>
        <p:spPr>
          <a:xfrm>
            <a:off x="4281908" y="358571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zis 13"/>
          <p:cNvSpPr/>
          <p:nvPr/>
        </p:nvSpPr>
        <p:spPr>
          <a:xfrm>
            <a:off x="4283968" y="4015704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zis 14"/>
          <p:cNvSpPr/>
          <p:nvPr/>
        </p:nvSpPr>
        <p:spPr>
          <a:xfrm>
            <a:off x="5745408" y="4737844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zis 15"/>
          <p:cNvSpPr/>
          <p:nvPr/>
        </p:nvSpPr>
        <p:spPr>
          <a:xfrm>
            <a:off x="6179516" y="4746352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zis 16"/>
          <p:cNvSpPr/>
          <p:nvPr/>
        </p:nvSpPr>
        <p:spPr>
          <a:xfrm>
            <a:off x="5747468" y="5167832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/>
          <p:cNvSpPr/>
          <p:nvPr/>
        </p:nvSpPr>
        <p:spPr>
          <a:xfrm rot="18918637">
            <a:off x="4117619" y="3759290"/>
            <a:ext cx="1080000" cy="4140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zis 18"/>
          <p:cNvSpPr/>
          <p:nvPr/>
        </p:nvSpPr>
        <p:spPr>
          <a:xfrm>
            <a:off x="6168876" y="5167832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15958B5-F80A-4ED0-8019-D74C3BAA6185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300302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15000"/>
              </a:spcBef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Ha már nincs mit hasonlítani: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542925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C30658D-7F0E-4F70-A490-AD20C3205F94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398463865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 descr=" 184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18483" name="Group 51" descr=" 18483"/>
          <p:cNvGraphicFramePr>
            <a:graphicFrameLocks noGrp="1"/>
          </p:cNvGraphicFramePr>
          <p:nvPr>
            <p:extLst/>
          </p:nvPr>
        </p:nvGraphicFramePr>
        <p:xfrm>
          <a:off x="2657475" y="1890713"/>
          <a:ext cx="5802957" cy="4441510"/>
        </p:xfrm>
        <a:graphic>
          <a:graphicData uri="http://schemas.openxmlformats.org/drawingml/2006/table">
            <a:tbl>
              <a:tblPr/>
              <a:tblGrid>
                <a:gridCol w="330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772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72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72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46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7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X[i]&gt;Y[j]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7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7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77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772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75" name="Line 110" descr=" 18475"/>
          <p:cNvSpPr>
            <a:spLocks noChangeShapeType="1"/>
          </p:cNvSpPr>
          <p:nvPr/>
        </p:nvSpPr>
        <p:spPr bwMode="auto">
          <a:xfrm>
            <a:off x="2987824" y="4026077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6" name="Line 111" descr=" 18476"/>
          <p:cNvSpPr>
            <a:spLocks noChangeShapeType="1"/>
          </p:cNvSpPr>
          <p:nvPr/>
        </p:nvSpPr>
        <p:spPr bwMode="auto">
          <a:xfrm>
            <a:off x="4788024" y="4045552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7" name="Line 112" descr=" 18477"/>
          <p:cNvSpPr>
            <a:spLocks noChangeShapeType="1"/>
          </p:cNvSpPr>
          <p:nvPr/>
        </p:nvSpPr>
        <p:spPr bwMode="auto">
          <a:xfrm>
            <a:off x="6660232" y="4045552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8" name="Line 50" descr=" 18478"/>
          <p:cNvSpPr>
            <a:spLocks noChangeShapeType="1"/>
          </p:cNvSpPr>
          <p:nvPr/>
        </p:nvSpPr>
        <p:spPr bwMode="auto">
          <a:xfrm>
            <a:off x="2297113" y="5863919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9" name="Text Box 52" descr=" 18479"/>
          <p:cNvSpPr txBox="1">
            <a:spLocks noChangeArrowheads="1"/>
          </p:cNvSpPr>
          <p:nvPr/>
        </p:nvSpPr>
        <p:spPr bwMode="auto">
          <a:xfrm>
            <a:off x="179513" y="1268413"/>
            <a:ext cx="63371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1</a:t>
            </a:r>
            <a:r>
              <a:rPr lang="hu-HU" altLang="hu-HU" b="1" dirty="0"/>
              <a:t>:</a:t>
            </a:r>
          </a:p>
        </p:txBody>
      </p:sp>
      <p:sp>
        <p:nvSpPr>
          <p:cNvPr id="3" name="Szövegdoboz 18" descr=" 3"/>
          <p:cNvSpPr txBox="1">
            <a:spLocks noChangeArrowheads="1"/>
          </p:cNvSpPr>
          <p:nvPr/>
        </p:nvSpPr>
        <p:spPr bwMode="auto">
          <a:xfrm>
            <a:off x="8460432" y="1557338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 i,j</a:t>
            </a:r>
            <a:r>
              <a:rPr lang="hu-HU" altLang="hu-HU" sz="1800" b="1" dirty="0"/>
              <a:t>:Egész</a:t>
            </a:r>
          </a:p>
        </p:txBody>
      </p:sp>
      <p:pic>
        <p:nvPicPr>
          <p:cNvPr id="18485" name="Picture 58" descr=" 184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16819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9" descr=" 15"/>
          <p:cNvSpPr>
            <a:spLocks noChangeArrowheads="1"/>
          </p:cNvSpPr>
          <p:nvPr/>
        </p:nvSpPr>
        <p:spPr bwMode="auto">
          <a:xfrm>
            <a:off x="107504" y="4437112"/>
            <a:ext cx="1992313" cy="303212"/>
          </a:xfrm>
          <a:prstGeom prst="wedgeRectCallout">
            <a:avLst>
              <a:gd name="adj1" fmla="val 182501"/>
              <a:gd name="adj2" fmla="val -392029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Van miket hasonlítani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01344"/>
            <a:ext cx="18002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DFDC924-7340-41D2-8A26-BB67E58FA177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86409178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18483" name="Group 51"/>
          <p:cNvGraphicFramePr>
            <a:graphicFrameLocks noGrp="1"/>
          </p:cNvGraphicFramePr>
          <p:nvPr>
            <p:extLst/>
          </p:nvPr>
        </p:nvGraphicFramePr>
        <p:xfrm>
          <a:off x="2657475" y="1890713"/>
          <a:ext cx="5802957" cy="4441510"/>
        </p:xfrm>
        <a:graphic>
          <a:graphicData uri="http://schemas.openxmlformats.org/drawingml/2006/table">
            <a:tbl>
              <a:tblPr/>
              <a:tblGrid>
                <a:gridCol w="330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75" name="Line 110"/>
          <p:cNvSpPr>
            <a:spLocks noChangeShapeType="1"/>
          </p:cNvSpPr>
          <p:nvPr/>
        </p:nvSpPr>
        <p:spPr bwMode="auto">
          <a:xfrm>
            <a:off x="2987824" y="4036710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6" name="Line 111"/>
          <p:cNvSpPr>
            <a:spLocks noChangeShapeType="1"/>
          </p:cNvSpPr>
          <p:nvPr/>
        </p:nvSpPr>
        <p:spPr bwMode="auto">
          <a:xfrm>
            <a:off x="4788024" y="4056185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7" name="Line 112"/>
          <p:cNvSpPr>
            <a:spLocks noChangeShapeType="1"/>
          </p:cNvSpPr>
          <p:nvPr/>
        </p:nvSpPr>
        <p:spPr bwMode="auto">
          <a:xfrm flipH="1">
            <a:off x="8281940" y="4036711"/>
            <a:ext cx="167606" cy="57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8" name="Line 50"/>
          <p:cNvSpPr>
            <a:spLocks noChangeShapeType="1"/>
          </p:cNvSpPr>
          <p:nvPr/>
        </p:nvSpPr>
        <p:spPr bwMode="auto">
          <a:xfrm>
            <a:off x="2297113" y="5888847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Szövegdoboz 18"/>
          <p:cNvSpPr txBox="1">
            <a:spLocks noChangeArrowheads="1"/>
          </p:cNvSpPr>
          <p:nvPr/>
        </p:nvSpPr>
        <p:spPr bwMode="auto">
          <a:xfrm>
            <a:off x="8460432" y="1557338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 i,j</a:t>
            </a:r>
            <a:r>
              <a:rPr lang="hu-HU" altLang="hu-HU" sz="1800" b="1" dirty="0"/>
              <a:t>:Egész</a:t>
            </a:r>
          </a:p>
        </p:txBody>
      </p:sp>
      <p:pic>
        <p:nvPicPr>
          <p:cNvPr id="18485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107504" y="4421932"/>
            <a:ext cx="1992313" cy="303212"/>
          </a:xfrm>
          <a:prstGeom prst="wedgeRectCallout">
            <a:avLst>
              <a:gd name="adj1" fmla="val 184102"/>
              <a:gd name="adj2" fmla="val -39330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Van miket hasonlítani</a:t>
            </a:r>
          </a:p>
        </p:txBody>
      </p:sp>
      <p:sp>
        <p:nvSpPr>
          <p:cNvPr id="20" name="Text Box 52" descr=" 18479"/>
          <p:cNvSpPr txBox="1">
            <a:spLocks noChangeArrowheads="1"/>
          </p:cNvSpPr>
          <p:nvPr/>
        </p:nvSpPr>
        <p:spPr bwMode="auto">
          <a:xfrm>
            <a:off x="179513" y="1268413"/>
            <a:ext cx="63371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1</a:t>
            </a:r>
            <a:r>
              <a:rPr lang="hu-HU" altLang="hu-HU" b="1" dirty="0"/>
              <a:t>: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01344"/>
            <a:ext cx="18002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51207DB-5DA4-408A-87DC-1049C6F41EB1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664203664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 descr=" 194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19495" name="Group 39" descr=" 19495"/>
          <p:cNvGraphicFramePr>
            <a:graphicFrameLocks noGrp="1"/>
          </p:cNvGraphicFramePr>
          <p:nvPr>
            <p:extLst/>
          </p:nvPr>
        </p:nvGraphicFramePr>
        <p:xfrm>
          <a:off x="2771775" y="1443038"/>
          <a:ext cx="6121400" cy="387620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490" name="Line 38" descr=" 19490"/>
          <p:cNvSpPr>
            <a:spLocks noChangeShapeType="1"/>
          </p:cNvSpPr>
          <p:nvPr/>
        </p:nvSpPr>
        <p:spPr bwMode="auto">
          <a:xfrm>
            <a:off x="2411413" y="1871436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9496" name="Picture 58" descr=" 194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936699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9" descr=" 16"/>
          <p:cNvSpPr>
            <a:spLocks noChangeArrowheads="1"/>
          </p:cNvSpPr>
          <p:nvPr/>
        </p:nvSpPr>
        <p:spPr bwMode="auto">
          <a:xfrm>
            <a:off x="107504" y="2924944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Y-beli.</a:t>
            </a:r>
          </a:p>
        </p:txBody>
      </p:sp>
      <p:sp>
        <p:nvSpPr>
          <p:cNvPr id="17" name="AutoShape 9" descr=" 17"/>
          <p:cNvSpPr>
            <a:spLocks noChangeArrowheads="1"/>
          </p:cNvSpPr>
          <p:nvPr/>
        </p:nvSpPr>
        <p:spPr bwMode="auto">
          <a:xfrm>
            <a:off x="107504" y="4637956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X-beli.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22552"/>
            <a:ext cx="18002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3D111A1-2E9C-413E-AE27-429AA8AFDDF4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877519100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 descr=" 194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19495" name="Group 39" descr=" 19495"/>
          <p:cNvGraphicFramePr>
            <a:graphicFrameLocks noGrp="1"/>
          </p:cNvGraphicFramePr>
          <p:nvPr>
            <p:extLst/>
          </p:nvPr>
        </p:nvGraphicFramePr>
        <p:xfrm>
          <a:off x="2771775" y="1443038"/>
          <a:ext cx="6121400" cy="387620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6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36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36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76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artalom helye 2" descr=" 19492"/>
          <p:cNvSpPr>
            <a:spLocks/>
          </p:cNvSpPr>
          <p:nvPr/>
        </p:nvSpPr>
        <p:spPr bwMode="auto">
          <a:xfrm>
            <a:off x="2411413" y="5372100"/>
            <a:ext cx="67325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/>
            <a:r>
              <a:rPr lang="hu-HU" altLang="hu-HU" sz="2800" dirty="0">
                <a:sym typeface="Symbol" pitchFamily="18" charset="2"/>
              </a:rPr>
              <a:t>Vegyük észre: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ha az X és Y utolsó elemei egyenlők, akkor ez a két ciklus nem kell!</a:t>
            </a:r>
          </a:p>
        </p:txBody>
      </p:sp>
      <p:sp>
        <p:nvSpPr>
          <p:cNvPr id="19490" name="Line 38" descr=" 19490"/>
          <p:cNvSpPr>
            <a:spLocks noChangeShapeType="1"/>
          </p:cNvSpPr>
          <p:nvPr/>
        </p:nvSpPr>
        <p:spPr bwMode="auto">
          <a:xfrm>
            <a:off x="2411413" y="1871436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9" name="Picture 41" descr=" 194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" y="5373216"/>
            <a:ext cx="21050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42" descr=" 19498"/>
          <p:cNvSpPr>
            <a:spLocks noChangeArrowheads="1"/>
          </p:cNvSpPr>
          <p:nvPr/>
        </p:nvSpPr>
        <p:spPr bwMode="auto">
          <a:xfrm>
            <a:off x="912813" y="5642405"/>
            <a:ext cx="719137" cy="720725"/>
          </a:xfrm>
          <a:prstGeom prst="rect">
            <a:avLst/>
          </a:prstGeom>
          <a:noFill/>
          <a:ln w="25400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/>
          </a:p>
        </p:txBody>
      </p:sp>
      <p:pic>
        <p:nvPicPr>
          <p:cNvPr id="19496" name="Picture 58" descr=" 1949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936699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9" descr=" 16"/>
          <p:cNvSpPr>
            <a:spLocks noChangeArrowheads="1"/>
          </p:cNvSpPr>
          <p:nvPr/>
        </p:nvSpPr>
        <p:spPr bwMode="auto">
          <a:xfrm>
            <a:off x="107504" y="2924944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Y-beli.</a:t>
            </a:r>
          </a:p>
        </p:txBody>
      </p:sp>
      <p:sp>
        <p:nvSpPr>
          <p:cNvPr id="17" name="AutoShape 9" descr=" 17"/>
          <p:cNvSpPr>
            <a:spLocks noChangeArrowheads="1"/>
          </p:cNvSpPr>
          <p:nvPr/>
        </p:nvSpPr>
        <p:spPr bwMode="auto">
          <a:xfrm>
            <a:off x="107504" y="4637956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X-beli.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727CFC-F0A8-439E-9080-C3585F95EE00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634105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 descr=" 204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graphicFrame>
        <p:nvGraphicFramePr>
          <p:cNvPr id="20536" name="Group 56" descr=" 20536"/>
          <p:cNvGraphicFramePr>
            <a:graphicFrameLocks noGrp="1"/>
          </p:cNvGraphicFramePr>
          <p:nvPr>
            <p:extLst/>
          </p:nvPr>
        </p:nvGraphicFramePr>
        <p:xfrm>
          <a:off x="2701925" y="1728788"/>
          <a:ext cx="5830515" cy="486391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X[i]&gt;Y[j]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525" name="Line 46" descr=" 20525"/>
          <p:cNvSpPr>
            <a:spLocks noChangeShapeType="1"/>
          </p:cNvSpPr>
          <p:nvPr/>
        </p:nvSpPr>
        <p:spPr bwMode="auto">
          <a:xfrm>
            <a:off x="3133725" y="47288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6" name="Line 47" descr=" 20526"/>
          <p:cNvSpPr>
            <a:spLocks noChangeShapeType="1"/>
          </p:cNvSpPr>
          <p:nvPr/>
        </p:nvSpPr>
        <p:spPr bwMode="auto">
          <a:xfrm>
            <a:off x="4933301" y="47288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7" name="Line 48" descr=" 20527"/>
          <p:cNvSpPr>
            <a:spLocks noChangeShapeType="1"/>
          </p:cNvSpPr>
          <p:nvPr/>
        </p:nvSpPr>
        <p:spPr bwMode="auto">
          <a:xfrm>
            <a:off x="6732240" y="4717995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8" name="Text Box 57" descr=" 20528"/>
          <p:cNvSpPr txBox="1">
            <a:spLocks noChangeArrowheads="1"/>
          </p:cNvSpPr>
          <p:nvPr/>
        </p:nvSpPr>
        <p:spPr bwMode="auto">
          <a:xfrm>
            <a:off x="107504" y="1154113"/>
            <a:ext cx="63371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2</a:t>
            </a:r>
            <a:r>
              <a:rPr lang="hu-HU" altLang="hu-HU" b="1" dirty="0"/>
              <a:t>:</a:t>
            </a:r>
          </a:p>
        </p:txBody>
      </p:sp>
      <p:sp>
        <p:nvSpPr>
          <p:cNvPr id="20538" name="AutoShape 58" descr=" 20538"/>
          <p:cNvSpPr>
            <a:spLocks noChangeArrowheads="1"/>
          </p:cNvSpPr>
          <p:nvPr/>
        </p:nvSpPr>
        <p:spPr bwMode="auto">
          <a:xfrm>
            <a:off x="323850" y="4292600"/>
            <a:ext cx="1568450" cy="504825"/>
          </a:xfrm>
          <a:prstGeom prst="wedgeRectCallout">
            <a:avLst>
              <a:gd name="adj1" fmla="val 282792"/>
              <a:gd name="adj2" fmla="val -86162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… és utoljára?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Z[Db]:=+ </a:t>
            </a: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</a:t>
            </a:r>
          </a:p>
        </p:txBody>
      </p:sp>
      <p:sp>
        <p:nvSpPr>
          <p:cNvPr id="20533" name="Szövegdoboz 18" descr=" 20533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pic>
        <p:nvPicPr>
          <p:cNvPr id="20535" name="Picture 58" descr=" 205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DBF07DA-4538-4367-9C6A-987F64575119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261185347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 descr=" 204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20528" name="Text Box 57" descr=" 20528"/>
          <p:cNvSpPr txBox="1">
            <a:spLocks noChangeArrowheads="1"/>
          </p:cNvSpPr>
          <p:nvPr/>
        </p:nvSpPr>
        <p:spPr bwMode="auto">
          <a:xfrm>
            <a:off x="107505" y="1154113"/>
            <a:ext cx="6409184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2</a:t>
            </a:r>
            <a:r>
              <a:rPr lang="hu-HU" altLang="hu-HU" b="1" dirty="0"/>
              <a:t>:</a:t>
            </a:r>
          </a:p>
        </p:txBody>
      </p:sp>
      <p:sp>
        <p:nvSpPr>
          <p:cNvPr id="20538" name="AutoShape 58" descr=" 20538"/>
          <p:cNvSpPr>
            <a:spLocks noChangeArrowheads="1"/>
          </p:cNvSpPr>
          <p:nvPr/>
        </p:nvSpPr>
        <p:spPr bwMode="auto">
          <a:xfrm>
            <a:off x="323850" y="4292600"/>
            <a:ext cx="1568450" cy="504825"/>
          </a:xfrm>
          <a:prstGeom prst="wedgeRectCallout">
            <a:avLst>
              <a:gd name="adj1" fmla="val 282792"/>
              <a:gd name="adj2" fmla="val -86162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… és utoljára?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Z[Db]:=+ </a:t>
            </a: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</a:t>
            </a:r>
          </a:p>
        </p:txBody>
      </p:sp>
      <p:pic>
        <p:nvPicPr>
          <p:cNvPr id="20535" name="Picture 58" descr=" 205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56" descr=" 18"/>
          <p:cNvGraphicFramePr>
            <a:graphicFrameLocks noGrp="1"/>
          </p:cNvGraphicFramePr>
          <p:nvPr>
            <p:extLst/>
          </p:nvPr>
        </p:nvGraphicFramePr>
        <p:xfrm>
          <a:off x="2701925" y="1728788"/>
          <a:ext cx="5830515" cy="486391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Szövegdoboz 18" descr=" 19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sp>
        <p:nvSpPr>
          <p:cNvPr id="20" name="Line 46" descr=" 20"/>
          <p:cNvSpPr>
            <a:spLocks noChangeShapeType="1"/>
          </p:cNvSpPr>
          <p:nvPr/>
        </p:nvSpPr>
        <p:spPr bwMode="auto">
          <a:xfrm>
            <a:off x="3133725" y="47288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7" descr=" 21"/>
          <p:cNvSpPr>
            <a:spLocks noChangeShapeType="1"/>
          </p:cNvSpPr>
          <p:nvPr/>
        </p:nvSpPr>
        <p:spPr bwMode="auto">
          <a:xfrm>
            <a:off x="4933301" y="47288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8365751" y="4728881"/>
            <a:ext cx="144000" cy="546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8EF15E4-690B-455D-8C94-2C042106993C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417456598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21552" name="Text Box 60"/>
          <p:cNvSpPr txBox="1">
            <a:spLocks noChangeArrowheads="1"/>
          </p:cNvSpPr>
          <p:nvPr/>
        </p:nvSpPr>
        <p:spPr bwMode="auto">
          <a:xfrm>
            <a:off x="35497" y="1135063"/>
            <a:ext cx="648119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2</a:t>
            </a:r>
            <a:r>
              <a:rPr lang="hu-HU" altLang="hu-HU" b="1" dirty="0"/>
              <a:t> </a:t>
            </a:r>
            <a:r>
              <a:rPr lang="hu-HU" altLang="hu-HU" sz="2400" b="1" dirty="0"/>
              <a:t>javítása</a:t>
            </a:r>
            <a:r>
              <a:rPr lang="hu-HU" altLang="hu-HU" b="1" dirty="0"/>
              <a:t>:</a:t>
            </a:r>
          </a:p>
        </p:txBody>
      </p:sp>
      <p:pic>
        <p:nvPicPr>
          <p:cNvPr id="21558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224932"/>
            <a:ext cx="2609850" cy="208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9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56"/>
          <p:cNvGraphicFramePr>
            <a:graphicFrameLocks noGrp="1"/>
          </p:cNvGraphicFramePr>
          <p:nvPr>
            <p:extLst/>
          </p:nvPr>
        </p:nvGraphicFramePr>
        <p:xfrm>
          <a:off x="2701925" y="1690288"/>
          <a:ext cx="5830515" cy="486873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N+1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vagy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M+1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Szövegdoboz 18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133725" y="46903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4933301" y="46903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 flipH="1">
            <a:off x="8365751" y="4709631"/>
            <a:ext cx="144000" cy="546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32AA25F-CC4F-4CE4-8821-CC86DF9326D2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430495601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21552" name="Text Box 60"/>
          <p:cNvSpPr txBox="1">
            <a:spLocks noChangeArrowheads="1"/>
          </p:cNvSpPr>
          <p:nvPr/>
        </p:nvSpPr>
        <p:spPr bwMode="auto">
          <a:xfrm>
            <a:off x="179513" y="1135063"/>
            <a:ext cx="63371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2</a:t>
            </a:r>
            <a:r>
              <a:rPr lang="hu-HU" altLang="hu-HU" b="1" dirty="0"/>
              <a:t> </a:t>
            </a:r>
            <a:r>
              <a:rPr lang="hu-HU" altLang="hu-HU" sz="2400" b="1" dirty="0"/>
              <a:t>javítása</a:t>
            </a:r>
            <a:r>
              <a:rPr lang="hu-HU" altLang="hu-HU" b="1" dirty="0"/>
              <a:t>:</a:t>
            </a:r>
          </a:p>
        </p:txBody>
      </p:sp>
      <p:pic>
        <p:nvPicPr>
          <p:cNvPr id="21558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296940"/>
            <a:ext cx="2609850" cy="208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9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88840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56"/>
          <p:cNvGraphicFramePr>
            <a:graphicFrameLocks noGrp="1"/>
          </p:cNvGraphicFramePr>
          <p:nvPr>
            <p:extLst/>
          </p:nvPr>
        </p:nvGraphicFramePr>
        <p:xfrm>
          <a:off x="2701925" y="1690288"/>
          <a:ext cx="5830515" cy="486391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74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vagy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Szövegdoboz 18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133725" y="46903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4933301" y="46903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 flipH="1">
            <a:off x="8375376" y="4700006"/>
            <a:ext cx="144000" cy="546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89CC0A2-F282-425A-88B2-C9A699B10633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4451018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Rendezések</a:t>
            </a:r>
            <a:br>
              <a:rPr lang="hu-HU">
                <a:latin typeface="Garamond" pitchFamily="18" charset="0"/>
              </a:rPr>
            </a:br>
            <a:r>
              <a:rPr lang="hu-HU" sz="2800">
                <a:latin typeface="Garamond" pitchFamily="18" charset="0"/>
              </a:rPr>
              <a:t>(fontos új fogalmak, jelölések)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sz="2800" b="1" dirty="0">
                <a:latin typeface="Garamond" pitchFamily="18" charset="0"/>
                <a:sym typeface="Symbol" pitchFamily="18" charset="2"/>
              </a:rPr>
              <a:t>Aposztróf 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a specifikációban:</a:t>
            </a:r>
          </a:p>
          <a:p>
            <a:pPr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Ha egy adat előfordul a bemeneten és kimeneten is, akkor az UF-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ben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 együtt kell előfordulnia az adat bemenetkori és kimenetkori értéke. Megkülönböztetésül a kimeneti értéket „megaposztrofáljuk”.</a:t>
            </a:r>
          </a:p>
          <a:p>
            <a:pPr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Pl.: Z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’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:=a Z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kimeneti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 (megálláskori) értéke.</a:t>
            </a:r>
          </a:p>
          <a:p>
            <a:pPr>
              <a:spcBef>
                <a:spcPts val="600"/>
              </a:spcBef>
            </a:pPr>
            <a:r>
              <a:rPr lang="hu-HU" dirty="0">
                <a:latin typeface="Garamond" pitchFamily="18" charset="0"/>
              </a:rPr>
              <a:t>A ≤ reláció </a:t>
            </a:r>
            <a:r>
              <a:rPr lang="hu-HU" b="1" dirty="0">
                <a:latin typeface="Garamond" pitchFamily="18" charset="0"/>
              </a:rPr>
              <a:t>rendezés</a:t>
            </a:r>
            <a:r>
              <a:rPr lang="hu-HU" dirty="0">
                <a:latin typeface="Garamond" pitchFamily="18" charset="0"/>
              </a:rPr>
              <a:t>, ha</a:t>
            </a:r>
          </a:p>
          <a:p>
            <a:pPr marL="811213" lvl="1" indent="-379413">
              <a:spcBef>
                <a:spcPts val="300"/>
              </a:spcBef>
              <a:buFont typeface="+mj-lt"/>
              <a:buAutoNum type="arabicPeriod"/>
            </a:pPr>
            <a:r>
              <a:rPr lang="pt-BR" i="1" dirty="0">
                <a:latin typeface="Garamond" pitchFamily="18" charset="0"/>
              </a:rPr>
              <a:t>reflexiv</a:t>
            </a:r>
            <a:r>
              <a:rPr lang="pt-BR" dirty="0">
                <a:latin typeface="Garamond" pitchFamily="18" charset="0"/>
              </a:rPr>
              <a:t>: </a:t>
            </a:r>
            <a:r>
              <a:rPr lang="hu-HU" dirty="0">
                <a:latin typeface="Garamond" pitchFamily="18" charset="0"/>
              </a:rPr>
              <a:t>  </a:t>
            </a:r>
            <a:r>
              <a:rPr lang="pt-BR" dirty="0">
                <a:latin typeface="Garamond" pitchFamily="18" charset="0"/>
                <a:sym typeface="Symbol"/>
              </a:rPr>
              <a:t></a:t>
            </a:r>
            <a:r>
              <a:rPr lang="pt-BR" dirty="0">
                <a:latin typeface="Garamond" pitchFamily="18" charset="0"/>
              </a:rPr>
              <a:t>h</a:t>
            </a:r>
            <a:r>
              <a:rPr lang="hu-HU" dirty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pt-BR" dirty="0">
                <a:latin typeface="Garamond" pitchFamily="18" charset="0"/>
              </a:rPr>
              <a:t>: </a:t>
            </a:r>
            <a:r>
              <a:rPr lang="hu-HU" dirty="0">
                <a:latin typeface="Garamond" pitchFamily="18" charset="0"/>
              </a:rPr>
              <a:t>h</a:t>
            </a:r>
            <a:r>
              <a:rPr lang="pt-BR" dirty="0">
                <a:latin typeface="Garamond" pitchFamily="18" charset="0"/>
              </a:rPr>
              <a:t>≤</a:t>
            </a:r>
            <a:r>
              <a:rPr lang="hu-HU" dirty="0">
                <a:latin typeface="Garamond" pitchFamily="18" charset="0"/>
              </a:rPr>
              <a:t>h</a:t>
            </a:r>
          </a:p>
          <a:p>
            <a:pPr marL="811213" lvl="1" indent="-379413">
              <a:spcBef>
                <a:spcPts val="300"/>
              </a:spcBef>
              <a:buFont typeface="+mj-lt"/>
              <a:buAutoNum type="arabicPeriod"/>
            </a:pPr>
            <a:r>
              <a:rPr lang="hu-HU" i="1" dirty="0" err="1">
                <a:latin typeface="Garamond" panose="02020404030301010803" pitchFamily="18" charset="0"/>
              </a:rPr>
              <a:t>antiszimmetrikus</a:t>
            </a:r>
            <a:r>
              <a:rPr lang="hu-HU" dirty="0">
                <a:latin typeface="Garamond" pitchFamily="18" charset="0"/>
              </a:rPr>
              <a:t>: 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h,i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: </a:t>
            </a:r>
            <a:r>
              <a:rPr lang="hu-HU" dirty="0" err="1">
                <a:latin typeface="Garamond" panose="02020404030301010803" pitchFamily="18" charset="0"/>
                <a:sym typeface="Symbol"/>
              </a:rPr>
              <a:t>h≤i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  és  i≤h   h=i </a:t>
            </a:r>
          </a:p>
          <a:p>
            <a:pPr marL="811213" lvl="1" indent="-379413">
              <a:spcBef>
                <a:spcPts val="300"/>
              </a:spcBef>
              <a:buFont typeface="+mj-lt"/>
              <a:buAutoNum type="arabicPeriod"/>
            </a:pPr>
            <a:r>
              <a:rPr lang="hu-HU" i="1" dirty="0">
                <a:latin typeface="Garamond" panose="02020404030301010803" pitchFamily="18" charset="0"/>
                <a:sym typeface="Symbol"/>
              </a:rPr>
              <a:t>tranzitív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: h,i,j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: </a:t>
            </a:r>
            <a:r>
              <a:rPr lang="hu-HU" dirty="0" err="1">
                <a:latin typeface="Garamond" panose="02020404030301010803" pitchFamily="18" charset="0"/>
                <a:sym typeface="Symbol"/>
              </a:rPr>
              <a:t>h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≤i  és  i≤j   h≤j</a:t>
            </a:r>
            <a:endParaRPr lang="hu-HU" dirty="0">
              <a:latin typeface="Garamond" panose="02020404030301010803" pitchFamily="18" charset="0"/>
            </a:endParaRPr>
          </a:p>
          <a:p>
            <a:pPr lvl="1">
              <a:spcBef>
                <a:spcPts val="600"/>
              </a:spcBef>
            </a:pPr>
            <a:endParaRPr lang="hu-HU" dirty="0">
              <a:latin typeface="Garamond" panose="02020404030301010803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55867CF-A482-422A-8E61-A097032A0DF6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>
          <a:xfrm>
            <a:off x="683568" y="85725"/>
            <a:ext cx="6841182" cy="1111250"/>
          </a:xfrm>
        </p:spPr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uniója</a:t>
            </a:r>
          </a:p>
        </p:txBody>
      </p:sp>
      <p:sp>
        <p:nvSpPr>
          <p:cNvPr id="22531" name="Tartalom helye 2"/>
          <p:cNvSpPr>
            <a:spLocks noGrp="1"/>
          </p:cNvSpPr>
          <p:nvPr>
            <p:ph idx="1"/>
          </p:nvPr>
        </p:nvSpPr>
        <p:spPr>
          <a:xfrm>
            <a:off x="2339752" y="1341438"/>
            <a:ext cx="6624861" cy="4754562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Kérdések: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Jobb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lett ez a módszer az előzőnél az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idő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szempontból?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/>
              </a:rPr>
              <a:t>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Hány lépés alatt kapjuk meg a megoldást?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Meg lehetne ugyanezt tenni a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metszettel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is?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Tapasztalat: 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Jobb lett ez a módszer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bonyolultság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szempontjából. (</a:t>
            </a:r>
            <a:r>
              <a:rPr lang="hu-HU" altLang="hu-HU" sz="2800" dirty="0">
                <a:latin typeface="Garamond" panose="02020404030301010803" pitchFamily="18" charset="0"/>
                <a:sym typeface="Symbol"/>
              </a:rPr>
              <a:t>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Ciklus-/elágazás-szám.)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Ez a módszer a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kimenet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szerint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halad egyesével és nem a bemenet szerint </a:t>
            </a:r>
            <a:b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(mint a korábbiak).</a:t>
            </a:r>
            <a:endParaRPr lang="hu-HU" altLang="hu-HU" sz="2800" b="1" dirty="0">
              <a:latin typeface="Garamond" panose="02020404030301010803" pitchFamily="18" charset="0"/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502430"/>
            <a:ext cx="2052000" cy="114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" y="116632"/>
            <a:ext cx="2052000" cy="139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" y="2708920"/>
            <a:ext cx="20574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3812D44-600E-4982-B320-4BAB701E16A6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4384027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össze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fésülése</a:t>
            </a:r>
          </a:p>
        </p:txBody>
      </p:sp>
      <p:sp>
        <p:nvSpPr>
          <p:cNvPr id="235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Feladat: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  <a:br>
              <a:rPr lang="hu-HU" altLang="hu-HU" dirty="0">
                <a:latin typeface="Garamond" panose="02020404030301010803" pitchFamily="18" charset="0"/>
              </a:rPr>
            </a:br>
            <a:r>
              <a:rPr lang="hu-HU" altLang="hu-HU" sz="2800" dirty="0">
                <a:latin typeface="Garamond" panose="02020404030301010803" pitchFamily="18" charset="0"/>
              </a:rPr>
              <a:t>Adott két rendezett sorozat, adjuk meg az összefésülésüket!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</a:rPr>
              <a:t>Specifikáció:</a:t>
            </a:r>
          </a:p>
          <a:p>
            <a:pPr marL="273050" indent="-273050"/>
            <a:r>
              <a:rPr lang="hu-HU" altLang="hu-HU" sz="2800" dirty="0">
                <a:latin typeface="Garamond" panose="02020404030301010803" pitchFamily="18" charset="0"/>
              </a:rPr>
              <a:t>Bemenet: 	N,M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N</a:t>
            </a:r>
            <a:r>
              <a:rPr lang="hu-HU" altLang="hu-HU" sz="2800" dirty="0">
                <a:latin typeface="Garamond" panose="02020404030301010803" pitchFamily="18" charset="0"/>
              </a:rPr>
              <a:t>,  X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N</a:t>
            </a:r>
            <a:r>
              <a:rPr lang="hu-HU" altLang="hu-HU" sz="2800" dirty="0">
                <a:latin typeface="Garamond" panose="02020404030301010803" pitchFamily="18" charset="0"/>
              </a:rPr>
              <a:t>, Y</a:t>
            </a:r>
            <a:r>
              <a:rPr lang="hu-HU" sz="2800" baseline="-25000" dirty="0">
                <a:latin typeface="Garamond" pitchFamily="18" charset="0"/>
              </a:rPr>
              <a:t>1..M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latin typeface="Garamond" panose="02020404030301010803" pitchFamily="18" charset="0"/>
              </a:rPr>
              <a:t>M</a:t>
            </a:r>
          </a:p>
          <a:p>
            <a:pPr marL="273050" indent="-273050">
              <a:spcBef>
                <a:spcPts val="12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Kimenet: 	Z</a:t>
            </a:r>
            <a:r>
              <a:rPr lang="hu-HU" sz="2800" baseline="-25000" dirty="0">
                <a:latin typeface="Garamond" pitchFamily="18" charset="0"/>
              </a:rPr>
              <a:t>1..N+M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H</a:t>
            </a:r>
            <a:r>
              <a:rPr lang="hu-HU" altLang="hu-HU" sz="2800" baseline="30000" dirty="0">
                <a:solidFill>
                  <a:srgbClr val="FF0000"/>
                </a:solidFill>
                <a:latin typeface="Garamond" panose="02020404030301010803" pitchFamily="18" charset="0"/>
              </a:rPr>
              <a:t>N+M</a:t>
            </a:r>
            <a:endParaRPr lang="hu-HU" altLang="hu-HU" sz="28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27305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dirty="0">
                <a:latin typeface="Garamond" panose="02020404030301010803" pitchFamily="18" charset="0"/>
              </a:rPr>
              <a:t>Előfeltétel:	</a:t>
            </a:r>
            <a:r>
              <a:rPr lang="hu-HU" altLang="hu-HU" sz="2800" strike="sngStrike" dirty="0" err="1">
                <a:latin typeface="Garamond" panose="02020404030301010803" pitchFamily="18" charset="0"/>
              </a:rPr>
              <a:t>HalmazE</a:t>
            </a:r>
            <a:r>
              <a:rPr lang="hu-HU" altLang="hu-HU" sz="2800" strike="sngStrike" dirty="0">
                <a:latin typeface="Garamond" panose="02020404030301010803" pitchFamily="18" charset="0"/>
              </a:rPr>
              <a:t>(X) és </a:t>
            </a:r>
            <a:r>
              <a:rPr lang="hu-HU" altLang="hu-HU" sz="2800" strike="sngStrike" dirty="0" err="1">
                <a:latin typeface="Garamond" panose="02020404030301010803" pitchFamily="18" charset="0"/>
              </a:rPr>
              <a:t>HalmazE</a:t>
            </a:r>
            <a:r>
              <a:rPr lang="hu-HU" altLang="hu-HU" sz="2800" strike="sngStrike" dirty="0">
                <a:latin typeface="Garamond" panose="02020404030301010803" pitchFamily="18" charset="0"/>
              </a:rPr>
              <a:t>(Y) és</a:t>
            </a:r>
            <a:br>
              <a:rPr lang="hu-HU" altLang="hu-HU" sz="2800" dirty="0">
                <a:latin typeface="Garamond" panose="02020404030301010803" pitchFamily="18" charset="0"/>
              </a:rPr>
            </a:br>
            <a:r>
              <a:rPr lang="hu-HU" altLang="hu-HU" sz="2800" dirty="0">
                <a:latin typeface="Garamond" panose="02020404030301010803" pitchFamily="18" charset="0"/>
              </a:rPr>
              <a:t>		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(X) és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(Y)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DA3DC7-D082-4CBC-A6B8-2B21379AA203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455301566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összefésülése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Utófeltétel: ZPermutáció(X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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Y)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és</a:t>
            </a:r>
            <a:b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</a:b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		 </a:t>
            </a:r>
            <a:r>
              <a:rPr lang="hu-HU" altLang="hu-HU" sz="2800" dirty="0" err="1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RendezettE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(Z)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Ötlet: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A megoldás olyan, mint az összefuttatás, csak az </a:t>
            </a:r>
            <a:r>
              <a:rPr lang="hu-HU" altLang="hu-HU" sz="2800" dirty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egyforma elemek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et is berakjuk az eredménybe, tehát egy-egy érték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multiplicitása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lehet 1-nél nagyobb is (már kezdetben is!).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281B008-3E79-47D6-9645-C2DFC62E2225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895858906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Rendezettek</a:t>
            </a:r>
            <a:r>
              <a:rPr lang="hu-HU" altLang="hu-HU" dirty="0">
                <a:latin typeface="Garamond" panose="02020404030301010803" pitchFamily="18" charset="0"/>
              </a:rPr>
              <a:t> 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összefésülése</a:t>
            </a:r>
          </a:p>
        </p:txBody>
      </p:sp>
      <p:graphicFrame>
        <p:nvGraphicFramePr>
          <p:cNvPr id="64614" name="Group 102"/>
          <p:cNvGraphicFramePr>
            <a:graphicFrameLocks noGrp="1"/>
          </p:cNvGraphicFramePr>
          <p:nvPr/>
        </p:nvGraphicFramePr>
        <p:xfrm>
          <a:off x="3346450" y="1962150"/>
          <a:ext cx="4321175" cy="443185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vagy 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  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635" name="Line 110"/>
          <p:cNvSpPr>
            <a:spLocks noChangeShapeType="1"/>
          </p:cNvSpPr>
          <p:nvPr/>
        </p:nvSpPr>
        <p:spPr bwMode="auto">
          <a:xfrm>
            <a:off x="3778250" y="4975742"/>
            <a:ext cx="23653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36" name="Line 111"/>
          <p:cNvSpPr>
            <a:spLocks noChangeShapeType="1"/>
          </p:cNvSpPr>
          <p:nvPr/>
        </p:nvSpPr>
        <p:spPr bwMode="auto">
          <a:xfrm flipH="1">
            <a:off x="7432675" y="4962942"/>
            <a:ext cx="21590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37" name="Text Box 103"/>
          <p:cNvSpPr txBox="1">
            <a:spLocks noChangeArrowheads="1"/>
          </p:cNvSpPr>
          <p:nvPr/>
        </p:nvSpPr>
        <p:spPr bwMode="auto">
          <a:xfrm>
            <a:off x="7423150" y="5262745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5638" name="Text Box 104"/>
          <p:cNvSpPr txBox="1">
            <a:spLocks noChangeArrowheads="1"/>
          </p:cNvSpPr>
          <p:nvPr/>
        </p:nvSpPr>
        <p:spPr bwMode="auto">
          <a:xfrm>
            <a:off x="3706813" y="5262745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5639" name="Text Box 105"/>
          <p:cNvSpPr txBox="1">
            <a:spLocks noChangeArrowheads="1"/>
          </p:cNvSpPr>
          <p:nvPr/>
        </p:nvSpPr>
        <p:spPr bwMode="auto">
          <a:xfrm>
            <a:off x="179513" y="1336675"/>
            <a:ext cx="6337176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 </a:t>
            </a:r>
          </a:p>
        </p:txBody>
      </p:sp>
      <p:sp>
        <p:nvSpPr>
          <p:cNvPr id="25642" name="Szövegdoboz 18"/>
          <p:cNvSpPr txBox="1">
            <a:spLocks noChangeArrowheads="1"/>
          </p:cNvSpPr>
          <p:nvPr/>
        </p:nvSpPr>
        <p:spPr bwMode="auto">
          <a:xfrm>
            <a:off x="7667625" y="1619250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pic>
        <p:nvPicPr>
          <p:cNvPr id="25644" name="Picture 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170287"/>
            <a:ext cx="2930525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9F74E06-CCF4-4E28-86F1-8462B482AB55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464390274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>
                <a:solidFill>
                  <a:srgbClr val="FF0000"/>
                </a:solidFill>
                <a:latin typeface="Garamond" panose="02020404030301010803" pitchFamily="18" charset="0"/>
              </a:rPr>
              <a:t>Összefésüléses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rendezés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anose="02020404030301010803" pitchFamily="18" charset="0"/>
                <a:sym typeface="Symbol" pitchFamily="18" charset="2"/>
              </a:rPr>
              <a:t>Ötlet: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>
                <a:latin typeface="Garamond" panose="02020404030301010803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Az összefésülés elvére alapozhatjuk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összefésüléses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Symbol" pitchFamily="18" charset="2"/>
              </a:rPr>
              <a:t>rendezés</a:t>
            </a:r>
            <a:r>
              <a:rPr lang="hu-HU" altLang="hu-HU" sz="2800" dirty="0">
                <a:latin typeface="Garamond" panose="02020404030301010803" pitchFamily="18" charset="0"/>
                <a:sym typeface="Symbol" pitchFamily="18" charset="2"/>
              </a:rPr>
              <a:t>t: </a:t>
            </a:r>
            <a:r>
              <a:rPr lang="hu-HU" altLang="hu-HU" sz="2400" dirty="0">
                <a:latin typeface="Garamond" panose="02020404030301010803" pitchFamily="18" charset="0"/>
                <a:sym typeface="Symbol" pitchFamily="18" charset="2"/>
              </a:rPr>
              <a:t>amennyiben egy sorozat nem egyelemű, akkor középen vágjuk ketté, mindkét felét rendezzük (rekurzívan), majd a két rendezett sorozatot fésüljük össze!</a:t>
            </a:r>
            <a:endParaRPr lang="hu-HU" altLang="hu-HU" sz="2800" dirty="0">
              <a:latin typeface="Garamond" panose="02020404030301010803" pitchFamily="18" charset="0"/>
              <a:sym typeface="Symbol" pitchFamily="18" charset="2"/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79525"/>
              </p:ext>
            </p:extLst>
          </p:nvPr>
        </p:nvGraphicFramePr>
        <p:xfrm>
          <a:off x="3451771" y="3742956"/>
          <a:ext cx="4824536" cy="257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20129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192139">
                  <a:extLst>
                    <a:ext uri="{9D8B030D-6E8A-4147-A177-3AD203B41FA5}">
                      <a16:colId xmlns:a16="http://schemas.microsoft.com/office/drawing/2014/main" val="277513199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e&lt;u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64464"/>
                  </a:ext>
                </a:extLst>
              </a:tr>
              <a:tr h="198829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k:=(e+u)/2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14265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Rendezés(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X,e,k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06678"/>
                  </a:ext>
                </a:extLst>
              </a:tr>
              <a:tr h="191953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Rendezés(X,k+1,u)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71199"/>
                  </a:ext>
                </a:extLst>
              </a:tr>
              <a:tr h="38862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Összefésül(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X,e,k,u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66939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655185" y="318350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cs typeface="Courier New" panose="02070309020205020404" pitchFamily="49" charset="0"/>
              </a:rPr>
              <a:t>Rendezés(</a:t>
            </a:r>
            <a:r>
              <a:rPr lang="hu-HU" sz="2400" dirty="0" err="1">
                <a:cs typeface="Courier New" panose="02070309020205020404" pitchFamily="49" charset="0"/>
              </a:rPr>
              <a:t>X,e,u</a:t>
            </a:r>
            <a:r>
              <a:rPr lang="hu-HU" sz="2400" dirty="0"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1" name="Egyenes összekötő 10"/>
          <p:cNvCxnSpPr/>
          <p:nvPr/>
        </p:nvCxnSpPr>
        <p:spPr>
          <a:xfrm>
            <a:off x="3450290" y="4015088"/>
            <a:ext cx="216470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7986794" y="4015088"/>
            <a:ext cx="288032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05FA4F6-EF55-4999-82F6-3B10279E8FE4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/59</a:t>
            </a:r>
          </a:p>
        </p:txBody>
      </p:sp>
      <p:sp>
        <p:nvSpPr>
          <p:cNvPr id="13" name="Text Box 103">
            <a:extLst>
              <a:ext uri="{FF2B5EF4-FFF2-40B4-BE49-F238E27FC236}">
                <a16:creationId xmlns:a16="http://schemas.microsoft.com/office/drawing/2014/main" id="{F721E639-D032-4C00-A2B4-C90B2E10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066" y="4235334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Text Box 104">
            <a:extLst>
              <a:ext uri="{FF2B5EF4-FFF2-40B4-BE49-F238E27FC236}">
                <a16:creationId xmlns:a16="http://schemas.microsoft.com/office/drawing/2014/main" id="{DF572D87-7747-49D8-8807-02714AD4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649" y="4235334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5" name="Szövegdoboz 18">
            <a:extLst>
              <a:ext uri="{FF2B5EF4-FFF2-40B4-BE49-F238E27FC236}">
                <a16:creationId xmlns:a16="http://schemas.microsoft.com/office/drawing/2014/main" id="{6C1E12CF-61F5-46C2-A964-AD7732EC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480" y="3739629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  k</a:t>
            </a:r>
            <a:r>
              <a:rPr lang="hu-HU" altLang="hu-HU" sz="1800" b="1" dirty="0"/>
              <a:t>:Egész</a:t>
            </a:r>
          </a:p>
        </p:txBody>
      </p:sp>
    </p:spTree>
    <p:extLst>
      <p:ext uri="{BB962C8B-B14F-4D97-AF65-F5344CB8AC3E}">
        <p14:creationId xmlns:p14="http://schemas.microsoft.com/office/powerpoint/2010/main" val="2858354612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>
                <a:solidFill>
                  <a:srgbClr val="FF0000"/>
                </a:solidFill>
                <a:latin typeface="Garamond" panose="02020404030301010803" pitchFamily="18" charset="0"/>
              </a:rPr>
              <a:t>Oszd</a:t>
            </a:r>
            <a:r>
              <a:rPr lang="hu-HU" altLang="hu-HU" dirty="0">
                <a:solidFill>
                  <a:srgbClr val="FF0000"/>
                </a:solidFill>
                <a:latin typeface="Garamond" panose="02020404030301010803" pitchFamily="18" charset="0"/>
              </a:rPr>
              <a:t> meg és uralkodj!</a:t>
            </a:r>
          </a:p>
        </p:txBody>
      </p:sp>
      <p:sp>
        <p:nvSpPr>
          <p:cNvPr id="20483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Az előző algoritmus (illetve a logaritmikus keresés) alapján megfogalmazhatunk egy általános tervezési elvet:</a:t>
            </a:r>
          </a:p>
          <a:p>
            <a:pPr marL="0" indent="0"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Több részfeladatra bontás, amelyek hasonlóan oldhatók meg, lépései:</a:t>
            </a:r>
          </a:p>
          <a:p>
            <a:pPr marL="358775" lvl="1" indent="-358775"/>
            <a:r>
              <a:rPr lang="hu-HU" altLang="hu-HU" dirty="0">
                <a:latin typeface="Garamond" panose="02020404030301010803" pitchFamily="18" charset="0"/>
              </a:rPr>
              <a:t>a triviális eset (amikor nincs rekurzív hívás)</a:t>
            </a:r>
          </a:p>
          <a:p>
            <a:pPr marL="358775" lvl="1" indent="-358775"/>
            <a:r>
              <a:rPr lang="hu-HU" altLang="hu-HU" dirty="0">
                <a:latin typeface="Garamond" panose="02020404030301010803" pitchFamily="18" charset="0"/>
              </a:rPr>
              <a:t>felosztás (megadjuk a részfeladatokat, amikre a feladat lebontható)</a:t>
            </a:r>
          </a:p>
          <a:p>
            <a:pPr marL="358775" lvl="1" indent="-358775"/>
            <a:r>
              <a:rPr lang="hu-HU" altLang="hu-HU" dirty="0">
                <a:latin typeface="Garamond" panose="02020404030301010803" pitchFamily="18" charset="0"/>
              </a:rPr>
              <a:t>uralkodás (rekurzívan megoldjuk az egyes részfeladatokat)</a:t>
            </a:r>
          </a:p>
          <a:p>
            <a:pPr marL="358775" lvl="1" indent="-358775"/>
            <a:r>
              <a:rPr lang="hu-HU" altLang="hu-HU" dirty="0">
                <a:latin typeface="Garamond" panose="02020404030301010803" pitchFamily="18" charset="0"/>
              </a:rPr>
              <a:t>összevonás (az egyes részfeladatok megoldásából előállítjuk</a:t>
            </a:r>
            <a:br>
              <a:rPr lang="hu-HU" altLang="hu-HU" dirty="0">
                <a:latin typeface="Garamond" panose="02020404030301010803" pitchFamily="18" charset="0"/>
              </a:rPr>
            </a:br>
            <a:r>
              <a:rPr lang="hu-HU" altLang="hu-HU" dirty="0">
                <a:latin typeface="Garamond" panose="02020404030301010803" pitchFamily="18" charset="0"/>
              </a:rPr>
              <a:t>                    az eredeti feladat megoldását)</a:t>
            </a:r>
          </a:p>
          <a:p>
            <a:endParaRPr lang="hu-HU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DD64200-8857-400B-8B08-03E1996FBA28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55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4041841561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>
                <a:solidFill>
                  <a:schemeClr val="tx1"/>
                </a:solidFill>
                <a:latin typeface="Garamond" panose="02020404030301010803" pitchFamily="18" charset="0"/>
              </a:rPr>
              <a:t>Oszd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 meg és uralkodj!</a:t>
            </a:r>
            <a:endParaRPr lang="hu-HU" altLang="hu-HU" dirty="0"/>
          </a:p>
        </p:txBody>
      </p:sp>
      <p:sp>
        <p:nvSpPr>
          <p:cNvPr id="12291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hu-HU" dirty="0">
                <a:latin typeface="Garamond" panose="02020404030301010803" pitchFamily="18" charset="0"/>
              </a:rPr>
              <a:t>Ezek alapján a következőképpen fogunk gondolkodni:</a:t>
            </a:r>
          </a:p>
          <a:p>
            <a:pPr marL="360000" indent="-360000">
              <a:buFont typeface="Wingdings" panose="05000000000000000000" pitchFamily="2" charset="2"/>
              <a:buChar char="Ø"/>
              <a:defRPr/>
            </a:pPr>
            <a:r>
              <a:rPr lang="hu-HU" sz="2400" dirty="0">
                <a:latin typeface="Garamond" panose="02020404030301010803" pitchFamily="18" charset="0"/>
              </a:rPr>
              <a:t>Mi a leállás (triviális eset) feltétele? Hogyan oldható meg ilyenkor a feladat?</a:t>
            </a:r>
          </a:p>
          <a:p>
            <a:pPr marL="360000" indent="-360000">
              <a:buFont typeface="Wingdings" panose="05000000000000000000" pitchFamily="2" charset="2"/>
              <a:buChar char="Ø"/>
              <a:defRPr/>
            </a:pPr>
            <a:r>
              <a:rPr lang="hu-HU" sz="2400" dirty="0">
                <a:latin typeface="Garamond" panose="02020404030301010803" pitchFamily="18" charset="0"/>
              </a:rPr>
              <a:t>Mi az általános feladat alakja? Mik a paraméterei? Ebből kapjuk meg a rekurzív eljárásunk specifikációját.</a:t>
            </a:r>
          </a:p>
          <a:p>
            <a:pPr marL="360000" indent="-360000">
              <a:buFont typeface="Wingdings" panose="05000000000000000000" pitchFamily="2" charset="2"/>
              <a:buChar char="Ø"/>
              <a:defRPr/>
            </a:pPr>
            <a:r>
              <a:rPr lang="hu-HU" sz="2400" dirty="0">
                <a:latin typeface="Garamond" panose="02020404030301010803" pitchFamily="18" charset="0"/>
              </a:rPr>
              <a:t>Milyen paraméter értékekre kapjuk a konkrét feladatot? Ezekre fogjuk meghívni kezdetben az eljárást!</a:t>
            </a:r>
          </a:p>
          <a:p>
            <a:pPr marL="360000" indent="-360000">
              <a:defRPr/>
            </a:pPr>
            <a:r>
              <a:rPr lang="hu-HU" sz="2400" dirty="0">
                <a:latin typeface="Garamond" panose="02020404030301010803" pitchFamily="18" charset="0"/>
              </a:rPr>
              <a:t>Hogyan vezethető vissza a feladat hasonló, de egyszerűbb részfeladatokra? Hány részfeladatra vezethető vissza?</a:t>
            </a:r>
          </a:p>
          <a:p>
            <a:pPr marL="360000" indent="-360000">
              <a:defRPr/>
            </a:pPr>
            <a:r>
              <a:rPr lang="hu-HU" sz="2400" dirty="0">
                <a:latin typeface="Garamond" panose="02020404030301010803" pitchFamily="18" charset="0"/>
              </a:rPr>
              <a:t>Melyek ilyenkor az általános feladat részfeladatainak a paraméterei? Ezekkel kell majd meghívni a rekurzív eljárást!</a:t>
            </a:r>
          </a:p>
          <a:p>
            <a:pPr marL="360000" indent="-360000">
              <a:defRPr/>
            </a:pPr>
            <a:r>
              <a:rPr lang="hu-HU" sz="2400" dirty="0">
                <a:latin typeface="Garamond" panose="02020404030301010803" pitchFamily="18" charset="0"/>
              </a:rPr>
              <a:t>Hogyan építhető fel a részfeladatok megoldásaiból az általános feladat megoldása?</a:t>
            </a:r>
          </a:p>
          <a:p>
            <a:pPr marL="360000" indent="-360000">
              <a:buFont typeface="Wingdings" panose="05000000000000000000" pitchFamily="2" charset="2"/>
              <a:buChar char="Ø"/>
              <a:defRPr/>
            </a:pPr>
            <a:endParaRPr lang="hu-HU" sz="2800" dirty="0">
              <a:latin typeface="Garamond" panose="02020404030301010803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DC37E9E-6EE0-4D16-86DE-1C83D4E3A9BE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56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577517143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>
                <a:solidFill>
                  <a:schemeClr val="tx1"/>
                </a:solidFill>
                <a:latin typeface="Garamond" panose="02020404030301010803" pitchFamily="18" charset="0"/>
              </a:rPr>
              <a:t>Oszd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 meg és uralkodj!</a:t>
            </a:r>
            <a:endParaRPr lang="hu-HU" altLang="hu-HU" dirty="0"/>
          </a:p>
        </p:txBody>
      </p:sp>
      <p:sp>
        <p:nvSpPr>
          <p:cNvPr id="7171" name="Rectangle 26"/>
          <p:cNvSpPr>
            <a:spLocks noChangeArrowheads="1"/>
          </p:cNvSpPr>
          <p:nvPr/>
        </p:nvSpPr>
        <p:spPr bwMode="auto">
          <a:xfrm>
            <a:off x="0" y="1412875"/>
            <a:ext cx="8964613" cy="49921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hu-HU" sz="2800" dirty="0"/>
              <a:t>A korábban megismert helyben szétválogatás algoritmusra építhetjük ezen az elven a gyorsrendezés algoritmusát: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hu-HU" sz="3200" b="1" dirty="0"/>
              <a:t>Gyorsrendezés (</a:t>
            </a:r>
            <a:r>
              <a:rPr lang="hu-HU" sz="3200" b="1" dirty="0" err="1"/>
              <a:t>quicksort</a:t>
            </a:r>
            <a:r>
              <a:rPr lang="hu-HU" sz="3200" b="1" dirty="0"/>
              <a:t>):</a:t>
            </a:r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hu-HU" sz="2800" dirty="0"/>
              <a:t>felbontás: X</a:t>
            </a:r>
            <a:r>
              <a:rPr lang="hu-HU" sz="2800" baseline="-25000" dirty="0"/>
              <a:t>1</a:t>
            </a:r>
            <a:r>
              <a:rPr lang="hu-HU" sz="2800" dirty="0"/>
              <a:t>,..., X</a:t>
            </a:r>
            <a:r>
              <a:rPr lang="hu-HU" sz="2800" baseline="-25000" dirty="0"/>
              <a:t>k-1 </a:t>
            </a:r>
            <a:r>
              <a:rPr lang="hu-HU" sz="2800" dirty="0"/>
              <a:t> </a:t>
            </a:r>
            <a:r>
              <a:rPr lang="hu-HU" sz="2800" dirty="0" err="1"/>
              <a:t>X</a:t>
            </a:r>
            <a:r>
              <a:rPr lang="hu-HU" sz="2800" baseline="-25000" dirty="0" err="1"/>
              <a:t>k</a:t>
            </a:r>
            <a:r>
              <a:rPr lang="hu-HU" sz="2800" dirty="0"/>
              <a:t> X</a:t>
            </a:r>
            <a:r>
              <a:rPr lang="hu-HU" sz="2800" baseline="-25000" dirty="0"/>
              <a:t>k+1</a:t>
            </a:r>
            <a:r>
              <a:rPr lang="hu-HU" sz="2800" dirty="0"/>
              <a:t>,..., </a:t>
            </a:r>
            <a:r>
              <a:rPr lang="hu-HU" sz="2800" dirty="0" err="1"/>
              <a:t>X</a:t>
            </a:r>
            <a:r>
              <a:rPr lang="hu-HU" sz="2800" baseline="-25000" dirty="0" err="1"/>
              <a:t>n</a:t>
            </a:r>
            <a:r>
              <a:rPr lang="hu-HU" sz="2800" baseline="-25000"/>
              <a:t>   </a:t>
            </a:r>
            <a:r>
              <a:rPr lang="hu-HU" sz="2800"/>
              <a:t>szétválogatás</a:t>
            </a:r>
            <a:endParaRPr lang="hu-HU" sz="2800" dirty="0"/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hu-HU" sz="2800" dirty="0"/>
              <a:t>			ahol </a:t>
            </a:r>
            <a:r>
              <a:rPr lang="hu-HU" sz="2800" dirty="0">
                <a:sym typeface="Symbol" pitchFamily="18" charset="2"/>
              </a:rPr>
              <a:t></a:t>
            </a:r>
            <a:r>
              <a:rPr lang="hu-HU" sz="2800" dirty="0"/>
              <a:t>i,j (1≤i&lt;k; k&lt;</a:t>
            </a:r>
            <a:r>
              <a:rPr lang="hu-HU" sz="2800" dirty="0" err="1"/>
              <a:t>j≤n</a:t>
            </a:r>
            <a:r>
              <a:rPr lang="hu-HU" sz="2800" dirty="0"/>
              <a:t>): 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r>
              <a:rPr lang="hu-HU" sz="2800" dirty="0" err="1"/>
              <a:t>≤X</a:t>
            </a:r>
            <a:r>
              <a:rPr lang="hu-HU" sz="2800" baseline="-25000" dirty="0" err="1"/>
              <a:t>k</a:t>
            </a:r>
            <a:r>
              <a:rPr lang="hu-HU" sz="2800" dirty="0"/>
              <a:t> és </a:t>
            </a:r>
            <a:r>
              <a:rPr lang="hu-HU" sz="2800" dirty="0" err="1"/>
              <a:t>X</a:t>
            </a:r>
            <a:r>
              <a:rPr lang="hu-HU" sz="2800" baseline="-25000" dirty="0" err="1"/>
              <a:t>k</a:t>
            </a:r>
            <a:r>
              <a:rPr lang="hu-HU" sz="2800" dirty="0" err="1"/>
              <a:t>≤X</a:t>
            </a:r>
            <a:r>
              <a:rPr lang="hu-HU" sz="2800" baseline="-25000" dirty="0" err="1"/>
              <a:t>j</a:t>
            </a:r>
            <a:endParaRPr lang="hu-HU" sz="2800" dirty="0"/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hu-HU" sz="2800" dirty="0"/>
              <a:t>uralkodás: mindkét részt ugyanazzal a módszerrel felbontjuk két részre, rekurzívan</a:t>
            </a:r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hu-HU" sz="2800" dirty="0"/>
              <a:t>összevonás: automatikusan történik a helyben szétválogatás miatt</a:t>
            </a:r>
          </a:p>
          <a:p>
            <a:pPr marL="365125" indent="-365125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hu-HU" sz="2800" dirty="0"/>
              <a:t>triviális eset: n</a:t>
            </a:r>
            <a:r>
              <a:rPr lang="hu-HU" sz="2800" dirty="0">
                <a:sym typeface="Symbol" pitchFamily="18" charset="2"/>
              </a:rPr>
              <a:t>1</a:t>
            </a:r>
            <a:endParaRPr lang="hu-HU" sz="2800" dirty="0"/>
          </a:p>
        </p:txBody>
      </p:sp>
      <p:sp>
        <p:nvSpPr>
          <p:cNvPr id="7" name="Téglalap 6"/>
          <p:cNvSpPr/>
          <p:nvPr/>
        </p:nvSpPr>
        <p:spPr>
          <a:xfrm>
            <a:off x="1871199" y="2997200"/>
            <a:ext cx="1428750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854302" y="2997200"/>
            <a:ext cx="1487789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A786B68-6822-4917-B391-82561E503395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57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335762003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 idx="4294967295"/>
          </p:nvPr>
        </p:nvSpPr>
        <p:spPr>
          <a:xfrm>
            <a:off x="35496" y="85725"/>
            <a:ext cx="7489254" cy="1111250"/>
          </a:xfrm>
        </p:spPr>
        <p:txBody>
          <a:bodyPr/>
          <a:lstStyle/>
          <a:p>
            <a:r>
              <a:rPr lang="hu-HU" altLang="hu-HU" dirty="0" err="1">
                <a:solidFill>
                  <a:schemeClr val="tx1"/>
                </a:solidFill>
                <a:latin typeface="Garamond" panose="02020404030301010803" pitchFamily="18" charset="0"/>
              </a:rPr>
              <a:t>Oszd</a:t>
            </a:r>
            <a:r>
              <a:rPr lang="hu-HU" altLang="hu-HU" dirty="0">
                <a:solidFill>
                  <a:schemeClr val="tx1"/>
                </a:solidFill>
                <a:latin typeface="Garamond" panose="02020404030301010803" pitchFamily="18" charset="0"/>
              </a:rPr>
              <a:t> meg és uralkodj!</a:t>
            </a:r>
            <a:endParaRPr lang="hu-HU" altLang="hu-HU" dirty="0"/>
          </a:p>
        </p:txBody>
      </p:sp>
      <p:sp>
        <p:nvSpPr>
          <p:cNvPr id="28675" name="Rectangle 26"/>
          <p:cNvSpPr>
            <a:spLocks noChangeArrowheads="1"/>
          </p:cNvSpPr>
          <p:nvPr/>
        </p:nvSpPr>
        <p:spPr bwMode="auto">
          <a:xfrm>
            <a:off x="0" y="1412875"/>
            <a:ext cx="8964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hu-HU" altLang="hu-HU" b="1" dirty="0"/>
              <a:t>Gyorsrendezés (</a:t>
            </a:r>
            <a:r>
              <a:rPr lang="hu-HU" altLang="hu-HU" b="1" dirty="0" err="1"/>
              <a:t>quicksort</a:t>
            </a:r>
            <a:r>
              <a:rPr lang="hu-HU" altLang="hu-HU" b="1" dirty="0"/>
              <a:t>):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6C47D5-6E02-4EC4-AD6F-6FD1F90E2D51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58</a:t>
            </a:fld>
            <a:r>
              <a:rPr lang="hu-HU" dirty="0"/>
              <a:t>/59</a:t>
            </a:r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07273"/>
              </p:ext>
            </p:extLst>
          </p:nvPr>
        </p:nvGraphicFramePr>
        <p:xfrm>
          <a:off x="2843808" y="3294092"/>
          <a:ext cx="4824536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77513199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altLang="hu-HU" sz="2400" dirty="0"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Szétválogatás(</a:t>
                      </a:r>
                      <a:r>
                        <a:rPr lang="hu-HU" altLang="hu-HU" sz="2400" dirty="0" err="1"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X,e,u,k</a:t>
                      </a:r>
                      <a:r>
                        <a:rPr lang="hu-HU" altLang="hu-HU" sz="2400" dirty="0"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5546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e&lt;k-1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644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Rendezés(X,e,k-1)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k+1&lt;u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1163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cs typeface="Courier New" panose="02070309020205020404" pitchFamily="49" charset="0"/>
                        </a:rPr>
                        <a:t>Rendezés(X,k+1,u)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1583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3060278" y="27329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cs typeface="Courier New" panose="02070309020205020404" pitchFamily="49" charset="0"/>
              </a:rPr>
              <a:t>Rendezés(</a:t>
            </a:r>
            <a:r>
              <a:rPr lang="hu-HU" sz="2400" dirty="0" err="1">
                <a:cs typeface="Courier New" panose="02070309020205020404" pitchFamily="49" charset="0"/>
              </a:rPr>
              <a:t>X,e,u</a:t>
            </a:r>
            <a:r>
              <a:rPr lang="hu-HU" sz="2400" dirty="0"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2" name="Egyenes összekötő 11"/>
          <p:cNvCxnSpPr/>
          <p:nvPr/>
        </p:nvCxnSpPr>
        <p:spPr>
          <a:xfrm>
            <a:off x="2843808" y="4052183"/>
            <a:ext cx="21647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>
            <a:off x="7380312" y="4052183"/>
            <a:ext cx="288032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2843808" y="4967021"/>
            <a:ext cx="21647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flipH="1">
            <a:off x="7380312" y="4956388"/>
            <a:ext cx="288032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03">
            <a:extLst>
              <a:ext uri="{FF2B5EF4-FFF2-40B4-BE49-F238E27FC236}">
                <a16:creationId xmlns:a16="http://schemas.microsoft.com/office/drawing/2014/main" id="{6D109A0E-6F20-4167-82D8-AAF780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584" y="4244151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7" name="Text Box 104">
            <a:extLst>
              <a:ext uri="{FF2B5EF4-FFF2-40B4-BE49-F238E27FC236}">
                <a16:creationId xmlns:a16="http://schemas.microsoft.com/office/drawing/2014/main" id="{A456475E-E7B2-4B7E-98F1-96DA9B8D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167" y="4244151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8" name="Text Box 103">
            <a:extLst>
              <a:ext uri="{FF2B5EF4-FFF2-40B4-BE49-F238E27FC236}">
                <a16:creationId xmlns:a16="http://schemas.microsoft.com/office/drawing/2014/main" id="{C696ABA2-8BBD-41A7-8363-33D3F01D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584" y="5156056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9" name="Text Box 104">
            <a:extLst>
              <a:ext uri="{FF2B5EF4-FFF2-40B4-BE49-F238E27FC236}">
                <a16:creationId xmlns:a16="http://schemas.microsoft.com/office/drawing/2014/main" id="{9F8C7E42-95DB-4C73-B2B3-42847EB77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167" y="5156056"/>
            <a:ext cx="288925" cy="2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0" name="Szövegdoboz 18">
            <a:extLst>
              <a:ext uri="{FF2B5EF4-FFF2-40B4-BE49-F238E27FC236}">
                <a16:creationId xmlns:a16="http://schemas.microsoft.com/office/drawing/2014/main" id="{436543A3-4B69-4622-BFE1-B8F50A04F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344" y="3271928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  k</a:t>
            </a:r>
            <a:r>
              <a:rPr lang="hu-HU" altLang="hu-HU" sz="1800" b="1" dirty="0"/>
              <a:t>:Egész</a:t>
            </a:r>
          </a:p>
        </p:txBody>
      </p:sp>
    </p:spTree>
    <p:extLst>
      <p:ext uri="{BB962C8B-B14F-4D97-AF65-F5344CB8AC3E}">
        <p14:creationId xmlns:p14="http://schemas.microsoft.com/office/powerpoint/2010/main" val="335779393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Tartalom</a:t>
            </a:r>
            <a:endParaRPr lang="hu-HU" sz="2800">
              <a:latin typeface="Garamond" pitchFamily="18" charset="0"/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5496" y="1052736"/>
            <a:ext cx="9108504" cy="544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3" action="ppaction://hlinksldjump"/>
              </a:rPr>
              <a:t>Rendezési feladat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000" dirty="0">
                <a:solidFill>
                  <a:srgbClr val="000000"/>
                </a:solidFill>
              </a:rPr>
              <a:t> </a:t>
            </a: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  <a:tabLst>
                <a:tab pos="892175" algn="l"/>
              </a:tabLst>
            </a:pPr>
            <a:r>
              <a:rPr lang="hu-HU" sz="2400" dirty="0">
                <a:solidFill>
                  <a:srgbClr val="000000"/>
                </a:solidFill>
                <a:hlinkClick r:id="rId4" action="ppaction://hlinksldjump"/>
              </a:rPr>
              <a:t>Specifikáció</a:t>
            </a:r>
            <a:endParaRPr lang="hu-HU" sz="2400" dirty="0">
              <a:solidFill>
                <a:srgbClr val="000000"/>
              </a:solidFill>
              <a:hlinkClick r:id="rId5" action="ppaction://hlinksldjump"/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  <a:tabLst>
                <a:tab pos="892175" algn="l"/>
              </a:tabLst>
            </a:pPr>
            <a:r>
              <a:rPr lang="hu-HU" sz="2400" dirty="0">
                <a:solidFill>
                  <a:srgbClr val="000000"/>
                </a:solidFill>
                <a:hlinkClick r:id="rId5" action="ppaction://hlinksldjump"/>
              </a:rPr>
              <a:t>Egyszerű cserés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6" action="ppaction://hlinksldjump"/>
              </a:rPr>
              <a:t>Minimum-kiválasztásos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7" action="ppaction://hlinksldjump"/>
              </a:rPr>
              <a:t>Buborékos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719138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8" action="ppaction://hlinksldjump"/>
              </a:rPr>
              <a:t>Javított buborékos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endParaRPr lang="hu-HU" sz="24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9" action="ppaction://hlinksldjump"/>
              </a:rPr>
              <a:t>Rendezések hatékonysága</a:t>
            </a:r>
            <a:r>
              <a:rPr lang="hu-HU" sz="2800" dirty="0">
                <a:solidFill>
                  <a:srgbClr val="000000"/>
                </a:solidFill>
              </a:rPr>
              <a:t> – </a:t>
            </a:r>
            <a:r>
              <a:rPr lang="hu-HU" sz="2000" dirty="0">
                <a:solidFill>
                  <a:srgbClr val="000000"/>
                </a:solidFill>
              </a:rPr>
              <a:t>idő</a:t>
            </a: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10" action="ppaction://hlinksldjump"/>
              </a:rPr>
              <a:t>Algoritmusok rendezett sorozatokban</a:t>
            </a: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rgbClr val="000000"/>
                </a:solidFill>
                <a:hlinkClick r:id="rId10" action="ppaction://hlinksldjump"/>
              </a:rPr>
              <a:t>Keresés rendezett sorozatban</a:t>
            </a:r>
            <a:endParaRPr lang="hu-HU" sz="2800" dirty="0">
              <a:solidFill>
                <a:srgbClr val="000000"/>
              </a:solidFill>
            </a:endParaRP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rgbClr val="000000"/>
                </a:solidFill>
                <a:hlinkClick r:id="rId11" action="ppaction://hlinksldjump"/>
              </a:rPr>
              <a:t>Rendezettek uniója, összefésülése</a:t>
            </a:r>
            <a:endParaRPr lang="hu-HU" sz="2800" dirty="0">
              <a:solidFill>
                <a:srgbClr val="000000"/>
              </a:solidFill>
            </a:endParaRPr>
          </a:p>
          <a:p>
            <a:pPr marL="719138" lvl="1" indent="-34925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rgbClr val="000000"/>
                </a:solidFill>
                <a:hlinkClick r:id="rId12" action="ppaction://hlinksldjump"/>
              </a:rPr>
              <a:t>Összefésüléses rendezés</a:t>
            </a:r>
            <a:endParaRPr lang="hu-HU" sz="2800" dirty="0">
              <a:solidFill>
                <a:srgbClr val="000000"/>
              </a:solidFill>
            </a:endParaRPr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solidFill>
                  <a:srgbClr val="000000"/>
                </a:solidFill>
                <a:hlinkClick r:id="rId13" action="ppaction://hlinksldjump"/>
              </a:rPr>
              <a:t>Oszd meg és uralkodj!</a:t>
            </a:r>
            <a:endParaRPr lang="hu-HU" sz="2800" dirty="0">
              <a:solidFill>
                <a:srgbClr val="000000"/>
              </a:solidFill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74A47DA-9606-4A4C-B50E-0B2A09C2D2D4}" type="datetime8">
              <a:rPr lang="hu-HU" smtClean="0">
                <a:solidFill>
                  <a:srgbClr val="000000"/>
                </a:solidFill>
              </a:rPr>
              <a:pPr>
                <a:defRPr/>
              </a:pPr>
              <a:t>2018.12.01. 16:33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>
                <a:solidFill>
                  <a:srgbClr val="000000"/>
                </a:solidFill>
              </a:rPr>
              <a:t>Horváth-Papné-Szlávi-Zsakó: Programozás 11. előadás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r>
              <a:rPr lang="hu-HU" dirty="0">
                <a:solidFill>
                  <a:srgbClr val="000000"/>
                </a:solidFill>
              </a:rPr>
              <a:t>/59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625289" y="1484784"/>
            <a:ext cx="4483215" cy="199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4" action="ppaction://hlinksldjump"/>
              </a:rPr>
              <a:t>Beillesztéses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4" action="ppaction://hlinksldjump"/>
              </a:rPr>
              <a:t>Javított beillesztéses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5" action="ppaction://hlinksldjump"/>
              </a:rPr>
              <a:t>Szétosztó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6" action="ppaction://hlinksldjump"/>
              </a:rPr>
              <a:t>Számlálva szétosztó rendezés</a:t>
            </a:r>
            <a:endParaRPr lang="hu-HU" sz="2400" dirty="0">
              <a:solidFill>
                <a:srgbClr val="000000"/>
              </a:solidFill>
            </a:endParaRPr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solidFill>
                  <a:srgbClr val="000000"/>
                </a:solidFill>
                <a:hlinkClick r:id="rId17" action="ppaction://hlinksldjump"/>
              </a:rPr>
              <a:t>Számláló rendezés</a:t>
            </a:r>
            <a:endParaRPr lang="hu-H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5402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Rendezések</a:t>
            </a:r>
            <a:br>
              <a:rPr lang="hu-HU">
                <a:latin typeface="Garamond" pitchFamily="18" charset="0"/>
              </a:rPr>
            </a:br>
            <a:r>
              <a:rPr lang="hu-HU" sz="2800">
                <a:latin typeface="Garamond" pitchFamily="18" charset="0"/>
              </a:rPr>
              <a:t>(fontos új fogalmak, jelölések)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tabLst>
                <a:tab pos="539750" algn="l"/>
              </a:tabLst>
            </a:pP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 (</a:t>
            </a:r>
            <a:r>
              <a:rPr lang="hu-HU" sz="2400" dirty="0">
                <a:latin typeface="Garamond" panose="02020404030301010803" pitchFamily="18" charset="0"/>
                <a:sym typeface="Symbol" pitchFamily="18" charset="2"/>
              </a:rPr>
              <a:t>teljesen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) </a:t>
            </a:r>
            <a:r>
              <a:rPr lang="hu-HU" sz="2800" b="1" dirty="0">
                <a:latin typeface="Garamond" panose="02020404030301010803" pitchFamily="18" charset="0"/>
                <a:sym typeface="Symbol" pitchFamily="18" charset="2"/>
              </a:rPr>
              <a:t>rendezett halmaz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:</a:t>
            </a:r>
            <a:br>
              <a:rPr lang="hu-HU" sz="2800" dirty="0">
                <a:latin typeface="Garamond" panose="02020404030301010803" pitchFamily="18" charset="0"/>
                <a:sym typeface="Symbol" pitchFamily="18" charset="2"/>
              </a:rPr>
            </a:b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	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):=h,i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: </a:t>
            </a:r>
            <a:r>
              <a:rPr lang="hu-HU" sz="2800" dirty="0" err="1">
                <a:latin typeface="Garamond" panose="02020404030301010803" pitchFamily="18" charset="0"/>
                <a:sym typeface="Symbol"/>
              </a:rPr>
              <a:t>h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≤i  vagy  i≤h</a:t>
            </a:r>
            <a:endParaRPr lang="hu-HU" sz="2800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hu-HU" sz="2800" b="1" dirty="0">
                <a:latin typeface="Garamond" pitchFamily="18" charset="0"/>
                <a:sym typeface="Symbol" pitchFamily="18" charset="2"/>
              </a:rPr>
              <a:t>Rendezett sorozat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  <a:tabLst>
                <a:tab pos="539750" algn="l"/>
              </a:tabLst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	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(Z):=i(1≤i≤N</a:t>
            </a:r>
            <a:r>
              <a:rPr lang="hu-HU" sz="2800" dirty="0">
                <a:latin typeface="Garamond" pitchFamily="18" charset="0"/>
              </a:rPr>
              <a:t>–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1):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Z</a:t>
            </a:r>
            <a:r>
              <a:rPr lang="hu-HU" sz="2800" baseline="-25000" dirty="0" err="1"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≤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Z</a:t>
            </a:r>
            <a:r>
              <a:rPr lang="hu-HU" sz="2800" baseline="-25000" dirty="0" err="1"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+</a:t>
            </a:r>
            <a:r>
              <a:rPr lang="hu-HU" sz="2800" baseline="-25000" dirty="0" err="1">
                <a:latin typeface="Garamond" pitchFamily="18" charset="0"/>
                <a:sym typeface="Symbol" pitchFamily="18" charset="2"/>
              </a:rPr>
              <a:t>1</a:t>
            </a:r>
            <a:endParaRPr lang="hu-HU" sz="2800" baseline="-25000" dirty="0">
              <a:latin typeface="Garamond" pitchFamily="18" charset="0"/>
            </a:endParaRPr>
          </a:p>
          <a:p>
            <a:pPr>
              <a:spcBef>
                <a:spcPts val="600"/>
              </a:spcBef>
            </a:pPr>
            <a:r>
              <a:rPr lang="hu-HU" sz="2800" b="1" dirty="0">
                <a:latin typeface="Garamond" pitchFamily="18" charset="0"/>
                <a:sym typeface="Symbol" pitchFamily="18" charset="2"/>
              </a:rPr>
              <a:t>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halmaz:</a:t>
            </a:r>
          </a:p>
          <a:p>
            <a:pPr marL="2327275" indent="-2327275">
              <a:buNone/>
              <a:tabLst>
                <a:tab pos="539750" algn="l"/>
              </a:tabLst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Permutáció(Z):=a Z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latin typeface="Garamond" pitchFamily="18" charset="0"/>
                <a:sym typeface="Symbol" pitchFamily="18" charset="2"/>
              </a:rPr>
              <a:t>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 sorozat elemeinek </a:t>
            </a:r>
            <a:r>
              <a:rPr lang="hu-HU" sz="2800" i="1" dirty="0">
                <a:latin typeface="Garamond" pitchFamily="18" charset="0"/>
                <a:sym typeface="Symbol" pitchFamily="18" charset="2"/>
              </a:rPr>
              <a:t>összes permutáció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ját tartalmazó </a:t>
            </a:r>
            <a:r>
              <a:rPr lang="hu-HU" sz="2800" i="1" dirty="0">
                <a:latin typeface="Garamond" pitchFamily="18" charset="0"/>
                <a:sym typeface="Symbol" pitchFamily="18" charset="2"/>
              </a:rPr>
              <a:t>halmaz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; amelynek tehát egyik eleme a kívánt rendezettségű sorozat…</a:t>
            </a:r>
            <a:endParaRPr lang="hu-HU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C5860B3-B1A6-4E22-89BC-B61480A5E117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214998922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dirty="0">
                <a:latin typeface="Garamond" pitchFamily="18" charset="0"/>
              </a:rPr>
              <a:t>Hasonlítsuk az első elemet az összes mögötte levővel, s ha kell, cseréljük meg!</a:t>
            </a:r>
          </a:p>
          <a:p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Ezután ugyanezt csináljuk a második elemre!</a:t>
            </a: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…</a:t>
            </a: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Végül az utolsó két elemre!</a:t>
            </a: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432970"/>
            <a:ext cx="3152775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3137" y="3989028"/>
            <a:ext cx="3152775" cy="690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3666" y="5825034"/>
            <a:ext cx="3152775" cy="623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Egyszerű cserés rendezés</a:t>
            </a:r>
          </a:p>
        </p:txBody>
      </p:sp>
      <p:sp>
        <p:nvSpPr>
          <p:cNvPr id="9227" name="AutoShape 13"/>
          <p:cNvSpPr>
            <a:spLocks noChangeArrowheads="1"/>
          </p:cNvSpPr>
          <p:nvPr/>
        </p:nvSpPr>
        <p:spPr bwMode="auto">
          <a:xfrm>
            <a:off x="5549750" y="5207611"/>
            <a:ext cx="3598863" cy="360363"/>
          </a:xfrm>
          <a:prstGeom prst="wedgeRectCallout">
            <a:avLst>
              <a:gd name="adj1" fmla="val -105789"/>
              <a:gd name="adj2" fmla="val -169309"/>
            </a:avLst>
          </a:prstGeom>
          <a:solidFill>
            <a:srgbClr val="C0C0C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9228" name="AutoShape 14"/>
          <p:cNvSpPr>
            <a:spLocks noChangeArrowheads="1"/>
          </p:cNvSpPr>
          <p:nvPr/>
        </p:nvSpPr>
        <p:spPr bwMode="auto">
          <a:xfrm>
            <a:off x="5545137" y="5212258"/>
            <a:ext cx="3598863" cy="360363"/>
          </a:xfrm>
          <a:prstGeom prst="wedgeRectCallout">
            <a:avLst>
              <a:gd name="adj1" fmla="val -78706"/>
              <a:gd name="adj2" fmla="val 190122"/>
            </a:avLst>
          </a:prstGeom>
          <a:solidFill>
            <a:srgbClr val="C0C0C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 dirty="0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9229" name="Téglalap 13"/>
          <p:cNvSpPr>
            <a:spLocks noChangeArrowheads="1"/>
          </p:cNvSpPr>
          <p:nvPr/>
        </p:nvSpPr>
        <p:spPr bwMode="auto">
          <a:xfrm>
            <a:off x="6605588" y="2564904"/>
            <a:ext cx="221456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 dirty="0">
                <a:solidFill>
                  <a:srgbClr val="FF0000"/>
                </a:solidFill>
              </a:rPr>
              <a:t>A minimum az „alsó” végére kerül.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38ED873-E3FC-43E2-B49D-FACCAEE8B134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animBg="1"/>
      <p:bldP spid="9228" grpId="0" animBg="1"/>
      <p:bldP spid="92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Egyszerű cserés rendezés</a:t>
            </a:r>
          </a:p>
        </p:txBody>
      </p:sp>
      <p:sp>
        <p:nvSpPr>
          <p:cNvPr id="10246" name="Tartalom helye 9"/>
          <p:cNvSpPr>
            <a:spLocks noGrp="1"/>
          </p:cNvSpPr>
          <p:nvPr>
            <p:ph idx="1"/>
          </p:nvPr>
        </p:nvSpPr>
        <p:spPr>
          <a:xfrm>
            <a:off x="35496" y="5118816"/>
            <a:ext cx="8929117" cy="977184"/>
          </a:xfrm>
        </p:spPr>
        <p:txBody>
          <a:bodyPr/>
          <a:lstStyle/>
          <a:p>
            <a:r>
              <a:rPr lang="hu-HU" sz="2800" dirty="0">
                <a:latin typeface="Garamond" pitchFamily="18" charset="0"/>
              </a:rPr>
              <a:t>Hasonlítások száma: 1+2+...+N–1=</a:t>
            </a:r>
          </a:p>
          <a:p>
            <a:pPr>
              <a:spcBef>
                <a:spcPts val="1200"/>
              </a:spcBef>
            </a:pPr>
            <a:r>
              <a:rPr lang="hu-HU" sz="2800" dirty="0">
                <a:latin typeface="Garamond" pitchFamily="18" charset="0"/>
              </a:rPr>
              <a:t>Mozgatások száma: 0  . . </a:t>
            </a:r>
          </a:p>
        </p:txBody>
      </p:sp>
      <p:graphicFrame>
        <p:nvGraphicFramePr>
          <p:cNvPr id="108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41524"/>
              </p:ext>
            </p:extLst>
          </p:nvPr>
        </p:nvGraphicFramePr>
        <p:xfrm>
          <a:off x="2525943" y="1960563"/>
          <a:ext cx="5214409" cy="298132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j=i+1..N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X[i]&gt;X[j]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S:=X[i]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X[i]:=X[j]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526068" y="3089275"/>
            <a:ext cx="500063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374762" y="3088482"/>
            <a:ext cx="500063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414600"/>
              </p:ext>
            </p:extLst>
          </p:nvPr>
        </p:nvGraphicFramePr>
        <p:xfrm>
          <a:off x="5508104" y="4978400"/>
          <a:ext cx="14573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15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978400"/>
                        <a:ext cx="14573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662915"/>
              </p:ext>
            </p:extLst>
          </p:nvPr>
        </p:nvGraphicFramePr>
        <p:xfrm>
          <a:off x="3851920" y="5561013"/>
          <a:ext cx="18097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" name="Egyenlet" r:id="rId6" imgW="710891" imgH="393529" progId="Equation.3">
                  <p:embed/>
                </p:oleObj>
              </mc:Choice>
              <mc:Fallback>
                <p:oleObj name="Egyenlet" r:id="rId6" imgW="710891" imgH="393529" progId="Equation.3">
                  <p:embed/>
                  <p:pic>
                    <p:nvPicPr>
                      <p:cNvPr id="0" name="Picture 15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561013"/>
                        <a:ext cx="180975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artalom helye 9"/>
          <p:cNvSpPr>
            <a:spLocks/>
          </p:cNvSpPr>
          <p:nvPr/>
        </p:nvSpPr>
        <p:spPr bwMode="auto">
          <a:xfrm>
            <a:off x="179512" y="1355725"/>
            <a:ext cx="87644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10281" name="Text Box 62"/>
          <p:cNvSpPr txBox="1">
            <a:spLocks noChangeArrowheads="1"/>
          </p:cNvSpPr>
          <p:nvPr/>
        </p:nvSpPr>
        <p:spPr bwMode="auto">
          <a:xfrm>
            <a:off x="3591156" y="31988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0282" name="Text Box 63"/>
          <p:cNvSpPr txBox="1">
            <a:spLocks noChangeArrowheads="1"/>
          </p:cNvSpPr>
          <p:nvPr/>
        </p:nvSpPr>
        <p:spPr bwMode="auto">
          <a:xfrm>
            <a:off x="7502556" y="32019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3697518" y="3489325"/>
            <a:ext cx="2087563" cy="1420813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1089" name="AutoShape 65"/>
          <p:cNvSpPr>
            <a:spLocks noChangeArrowheads="1"/>
          </p:cNvSpPr>
          <p:nvPr/>
        </p:nvSpPr>
        <p:spPr bwMode="auto">
          <a:xfrm>
            <a:off x="1271818" y="3141663"/>
            <a:ext cx="1657350" cy="360362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18" name="Szövegdoboz 13"/>
          <p:cNvSpPr txBox="1">
            <a:spLocks noChangeArrowheads="1"/>
          </p:cNvSpPr>
          <p:nvPr/>
        </p:nvSpPr>
        <p:spPr bwMode="auto">
          <a:xfrm>
            <a:off x="7729466" y="1587045"/>
            <a:ext cx="1166022" cy="765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 S:TH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A80C86A-BB53-4110-A422-3B054F8F5303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" grpId="0" animBg="1"/>
      <p:bldP spid="10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3384" y="5281613"/>
            <a:ext cx="2844800" cy="1214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72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lényeg:</a:t>
            </a:r>
          </a:p>
          <a:p>
            <a:r>
              <a:rPr lang="hu-HU" sz="2800" dirty="0">
                <a:latin typeface="Garamond" pitchFamily="18" charset="0"/>
              </a:rPr>
              <a:t>Határozzuk meg az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..N elemek minimumát, s cseréljük meg az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1.</a:t>
            </a:r>
            <a:r>
              <a:rPr lang="hu-HU" sz="2800" dirty="0">
                <a:latin typeface="Garamond" pitchFamily="18" charset="0"/>
              </a:rPr>
              <a:t>-vel!</a:t>
            </a:r>
          </a:p>
          <a:p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endParaRPr lang="hu-HU" sz="16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Ezután ugyanezt tegyük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2</a:t>
            </a:r>
            <a:r>
              <a:rPr lang="hu-HU" sz="2800" dirty="0">
                <a:latin typeface="Garamond" pitchFamily="18" charset="0"/>
              </a:rPr>
              <a:t>..N elemre!</a:t>
            </a:r>
          </a:p>
          <a:p>
            <a:r>
              <a:rPr lang="hu-HU" sz="2800" dirty="0">
                <a:latin typeface="Garamond" pitchFamily="18" charset="0"/>
              </a:rPr>
              <a:t>…</a:t>
            </a:r>
          </a:p>
          <a:p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Végül az utolsó két (N–1..N) elemre!</a:t>
            </a:r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4" cstate="print"/>
          <a:srcRect l="4723" t="7222" r="2377" b="7794"/>
          <a:stretch>
            <a:fillRect/>
          </a:stretch>
        </p:blipFill>
        <p:spPr bwMode="auto">
          <a:xfrm>
            <a:off x="3078447" y="4149080"/>
            <a:ext cx="2843213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7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Minimum-kiválasztásos rendezés</a:t>
            </a:r>
          </a:p>
        </p:txBody>
      </p:sp>
      <p:sp>
        <p:nvSpPr>
          <p:cNvPr id="16394" name="AutoShape 13"/>
          <p:cNvSpPr>
            <a:spLocks noChangeArrowheads="1"/>
          </p:cNvSpPr>
          <p:nvPr/>
        </p:nvSpPr>
        <p:spPr bwMode="auto">
          <a:xfrm>
            <a:off x="5797674" y="4879975"/>
            <a:ext cx="3598862" cy="360363"/>
          </a:xfrm>
          <a:prstGeom prst="wedgeRectCallout">
            <a:avLst>
              <a:gd name="adj1" fmla="val -78757"/>
              <a:gd name="adj2" fmla="val 299791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16395" name="AutoShape 14"/>
          <p:cNvSpPr>
            <a:spLocks noChangeArrowheads="1"/>
          </p:cNvSpPr>
          <p:nvPr/>
        </p:nvSpPr>
        <p:spPr bwMode="auto">
          <a:xfrm>
            <a:off x="5796086" y="4878388"/>
            <a:ext cx="3598863" cy="285873"/>
          </a:xfrm>
          <a:prstGeom prst="wedgeRectCallout">
            <a:avLst>
              <a:gd name="adj1" fmla="val -114220"/>
              <a:gd name="adj2" fmla="val 31955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 dirty="0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5" cstate="print"/>
          <a:srcRect l="3076" r="2419"/>
          <a:stretch>
            <a:fillRect/>
          </a:stretch>
        </p:blipFill>
        <p:spPr bwMode="auto">
          <a:xfrm>
            <a:off x="3419872" y="2259137"/>
            <a:ext cx="2867025" cy="1385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96" name="Téglalap 13"/>
          <p:cNvSpPr>
            <a:spLocks noChangeArrowheads="1"/>
          </p:cNvSpPr>
          <p:nvPr/>
        </p:nvSpPr>
        <p:spPr bwMode="auto">
          <a:xfrm>
            <a:off x="6505575" y="2860675"/>
            <a:ext cx="22145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>
                <a:solidFill>
                  <a:srgbClr val="FF0000"/>
                </a:solidFill>
              </a:rPr>
              <a:t>A minimum az „alsó” végére kerül.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20C5678-FFC3-4A8A-975F-8562057C7FB3}" type="datetime8">
              <a:rPr lang="hu-HU" smtClean="0"/>
              <a:t>2018.12.01. 16:33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6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  <p:bldP spid="16395" grpId="0" animBg="1"/>
      <p:bldP spid="16396" grpId="0"/>
    </p:bldLst>
  </p:timing>
</p:sld>
</file>

<file path=ppt/theme/theme1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6028</TotalTime>
  <Words>4568</Words>
  <Application>Microsoft Office PowerPoint</Application>
  <PresentationFormat>Diavetítés a képernyőre (4:3 oldalarány)</PresentationFormat>
  <Paragraphs>1110</Paragraphs>
  <Slides>59</Slides>
  <Notes>59</Notes>
  <HiddenSlides>1</HiddenSlides>
  <MMClips>0</MMClips>
  <ScaleCrop>false</ScaleCrop>
  <HeadingPairs>
    <vt:vector size="10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59</vt:i4>
      </vt:variant>
      <vt:variant>
        <vt:lpstr>Egyéni diasorok</vt:lpstr>
      </vt:variant>
      <vt:variant>
        <vt:i4>1</vt:i4>
      </vt:variant>
    </vt:vector>
  </HeadingPairs>
  <TitlesOfParts>
    <vt:vector size="69" baseType="lpstr">
      <vt:lpstr>Arial</vt:lpstr>
      <vt:lpstr>Courier New</vt:lpstr>
      <vt:lpstr>Garamond</vt:lpstr>
      <vt:lpstr>Imprint MT Shadow</vt:lpstr>
      <vt:lpstr>Wingdings</vt:lpstr>
      <vt:lpstr>2_Montázs</vt:lpstr>
      <vt:lpstr>5_Montázs</vt:lpstr>
      <vt:lpstr>Egyenlet</vt:lpstr>
      <vt:lpstr>Equation</vt:lpstr>
      <vt:lpstr>Programozás 11. előadás</vt:lpstr>
      <vt:lpstr>Tartalom</vt:lpstr>
      <vt:lpstr>Rendezési feladat</vt:lpstr>
      <vt:lpstr>Rendezési feladat</vt:lpstr>
      <vt:lpstr>Rendezések (fontos új fogalmak, jelölések)</vt:lpstr>
      <vt:lpstr>Rendezések (fontos új fogalmak, jelölések)</vt:lpstr>
      <vt:lpstr>Egyszerű cserés rendezés</vt:lpstr>
      <vt:lpstr>Egyszerű cserés rendezés</vt:lpstr>
      <vt:lpstr>Minimum-kiválasztásos rendezés</vt:lpstr>
      <vt:lpstr>Minimum-kiválasztásos rendezés</vt:lpstr>
      <vt:lpstr>Buborékos rendezés</vt:lpstr>
      <vt:lpstr>Buborékos rendezés</vt:lpstr>
      <vt:lpstr>Javított buborékos rendezés</vt:lpstr>
      <vt:lpstr>Javított buborékos rendezés</vt:lpstr>
      <vt:lpstr>Javított buborékos rendezés</vt:lpstr>
      <vt:lpstr>Beillesztéses rendezés</vt:lpstr>
      <vt:lpstr>Beillesztéses rendezés</vt:lpstr>
      <vt:lpstr>Javított beillesztéses rendezés</vt:lpstr>
      <vt:lpstr>Javított beillesztéses rendezés</vt:lpstr>
      <vt:lpstr>Szétosztó rendezés</vt:lpstr>
      <vt:lpstr>Szétosztó rendezés</vt:lpstr>
      <vt:lpstr>Számlálva szétosztó rendezés</vt:lpstr>
      <vt:lpstr>Számlálva szétosztó rendezés</vt:lpstr>
      <vt:lpstr>Számlálva szétosztó rendezés</vt:lpstr>
      <vt:lpstr>Számlálva szétosztó rendezés</vt:lpstr>
      <vt:lpstr>Számláló rendezés</vt:lpstr>
      <vt:lpstr>Számláló rendezés</vt:lpstr>
      <vt:lpstr>Rendezések hatékonysága</vt:lpstr>
      <vt:lpstr>Rendezések hatékonysága</vt:lpstr>
      <vt:lpstr>Keresés rendezett sorozatban</vt:lpstr>
      <vt:lpstr>Keresés rendezett sorozatban</vt:lpstr>
      <vt:lpstr>Keresés rendezett sorozatban</vt:lpstr>
      <vt:lpstr>Keresés rendezett sorozatban</vt:lpstr>
      <vt:lpstr>Keresés rendezett sorozatban</vt:lpstr>
      <vt:lpstr>Keresés rendezett sorozatban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összefésülése</vt:lpstr>
      <vt:lpstr>Rendezettek összefésülése</vt:lpstr>
      <vt:lpstr>Rendezettek összefésülése</vt:lpstr>
      <vt:lpstr>Összefésüléses rendezés</vt:lpstr>
      <vt:lpstr>Oszd meg és uralkodj!</vt:lpstr>
      <vt:lpstr>Oszd meg és uralkodj!</vt:lpstr>
      <vt:lpstr>Oszd meg és uralkodj!</vt:lpstr>
      <vt:lpstr>Oszd meg és uralkodj!</vt:lpstr>
      <vt:lpstr>Tartalom</vt:lpstr>
      <vt:lpstr>Specifikáciobeli új fogalamak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11. előadás</dc:title>
  <dc:creator>Szlávi-Zsakó</dc:creator>
  <cp:lastModifiedBy>Péter Szlávi</cp:lastModifiedBy>
  <cp:revision>581</cp:revision>
  <dcterms:created xsi:type="dcterms:W3CDTF">2005-10-16T14:08:29Z</dcterms:created>
  <dcterms:modified xsi:type="dcterms:W3CDTF">2018-12-01T16:07:55Z</dcterms:modified>
</cp:coreProperties>
</file>