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3833" r:id="rId2"/>
    <p:sldMasterId id="2147483924" r:id="rId3"/>
  </p:sldMasterIdLst>
  <p:notesMasterIdLst>
    <p:notesMasterId r:id="rId62"/>
  </p:notesMasterIdLst>
  <p:handoutMasterIdLst>
    <p:handoutMasterId r:id="rId63"/>
  </p:handoutMasterIdLst>
  <p:sldIdLst>
    <p:sldId id="256" r:id="rId4"/>
    <p:sldId id="439"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8" r:id="rId20"/>
    <p:sldId id="399" r:id="rId21"/>
    <p:sldId id="400" r:id="rId22"/>
    <p:sldId id="401" r:id="rId23"/>
    <p:sldId id="402" r:id="rId24"/>
    <p:sldId id="403" r:id="rId25"/>
    <p:sldId id="404" r:id="rId26"/>
    <p:sldId id="412" r:id="rId27"/>
    <p:sldId id="413" r:id="rId28"/>
    <p:sldId id="414" r:id="rId29"/>
    <p:sldId id="415" r:id="rId30"/>
    <p:sldId id="422" r:id="rId31"/>
    <p:sldId id="423" r:id="rId32"/>
    <p:sldId id="424" r:id="rId33"/>
    <p:sldId id="425" r:id="rId34"/>
    <p:sldId id="426" r:id="rId35"/>
    <p:sldId id="427" r:id="rId36"/>
    <p:sldId id="428" r:id="rId37"/>
    <p:sldId id="432" r:id="rId38"/>
    <p:sldId id="433" r:id="rId39"/>
    <p:sldId id="434" r:id="rId40"/>
    <p:sldId id="435" r:id="rId41"/>
    <p:sldId id="436" r:id="rId42"/>
    <p:sldId id="437" r:id="rId43"/>
    <p:sldId id="438" r:id="rId44"/>
    <p:sldId id="375" r:id="rId45"/>
    <p:sldId id="376" r:id="rId46"/>
    <p:sldId id="377" r:id="rId47"/>
    <p:sldId id="378" r:id="rId48"/>
    <p:sldId id="379" r:id="rId49"/>
    <p:sldId id="380" r:id="rId50"/>
    <p:sldId id="371" r:id="rId51"/>
    <p:sldId id="372" r:id="rId52"/>
    <p:sldId id="373" r:id="rId53"/>
    <p:sldId id="374" r:id="rId54"/>
    <p:sldId id="364" r:id="rId55"/>
    <p:sldId id="365" r:id="rId56"/>
    <p:sldId id="366" r:id="rId57"/>
    <p:sldId id="367" r:id="rId58"/>
    <p:sldId id="368" r:id="rId59"/>
    <p:sldId id="369" r:id="rId60"/>
    <p:sldId id="370" r:id="rId61"/>
  </p:sldIdLst>
  <p:sldSz cx="9144000" cy="6858000" type="screen4x3"/>
  <p:notesSz cx="6797675" cy="9926638"/>
  <p:custShowLst>
    <p:custShow name="RendezettE_def" id="0">
      <p:sldLst/>
    </p:custShow>
    <p:custShow name="HalmazE_Deg" id="1">
      <p:sldLst/>
    </p:custShow>
    <p:custShow name="Permutációk_Def" id="2">
      <p:sldLst/>
    </p:custShow>
    <p:custShow name="HatékonyságVizsgálat" id="3">
      <p:sldLst>
        <p:sld r:id="rId55"/>
        <p:sld r:id="rId56"/>
        <p:sld r:id="rId57"/>
        <p:sld r:id="rId58"/>
        <p:sld r:id="rId59"/>
        <p:sld r:id="rId60"/>
        <p:sld r:id="rId61"/>
      </p:sldLst>
    </p:custShow>
  </p:custShowLst>
  <p:defaultTextStyle>
    <a:defPPr>
      <a:defRPr lang="hu-HU"/>
    </a:defPPr>
    <a:lvl1pPr algn="l" rtl="0" eaLnBrk="0" fontAlgn="base" hangingPunct="0">
      <a:spcBef>
        <a:spcPct val="20000"/>
      </a:spcBef>
      <a:spcAft>
        <a:spcPct val="0"/>
      </a:spcAft>
      <a:buClr>
        <a:srgbClr val="006600"/>
      </a:buClr>
      <a:buSzPct val="70000"/>
      <a:buFont typeface="Wingdings" pitchFamily="2" charset="2"/>
      <a:defRPr sz="3200" kern="1200">
        <a:solidFill>
          <a:schemeClr val="tx1"/>
        </a:solidFill>
        <a:latin typeface="Garamond" pitchFamily="18" charset="0"/>
        <a:ea typeface="+mn-ea"/>
        <a:cs typeface="+mn-cs"/>
      </a:defRPr>
    </a:lvl1pPr>
    <a:lvl2pPr marL="457200" algn="l" rtl="0" eaLnBrk="0" fontAlgn="base" hangingPunct="0">
      <a:spcBef>
        <a:spcPct val="20000"/>
      </a:spcBef>
      <a:spcAft>
        <a:spcPct val="0"/>
      </a:spcAft>
      <a:buClr>
        <a:srgbClr val="006600"/>
      </a:buClr>
      <a:buSzPct val="70000"/>
      <a:buFont typeface="Wingdings" pitchFamily="2" charset="2"/>
      <a:defRPr sz="3200" kern="1200">
        <a:solidFill>
          <a:schemeClr val="tx1"/>
        </a:solidFill>
        <a:latin typeface="Garamond" pitchFamily="18" charset="0"/>
        <a:ea typeface="+mn-ea"/>
        <a:cs typeface="+mn-cs"/>
      </a:defRPr>
    </a:lvl2pPr>
    <a:lvl3pPr marL="914400" algn="l" rtl="0" eaLnBrk="0" fontAlgn="base" hangingPunct="0">
      <a:spcBef>
        <a:spcPct val="20000"/>
      </a:spcBef>
      <a:spcAft>
        <a:spcPct val="0"/>
      </a:spcAft>
      <a:buClr>
        <a:srgbClr val="006600"/>
      </a:buClr>
      <a:buSzPct val="70000"/>
      <a:buFont typeface="Wingdings" pitchFamily="2" charset="2"/>
      <a:defRPr sz="3200" kern="1200">
        <a:solidFill>
          <a:schemeClr val="tx1"/>
        </a:solidFill>
        <a:latin typeface="Garamond" pitchFamily="18" charset="0"/>
        <a:ea typeface="+mn-ea"/>
        <a:cs typeface="+mn-cs"/>
      </a:defRPr>
    </a:lvl3pPr>
    <a:lvl4pPr marL="1371600" algn="l" rtl="0" eaLnBrk="0" fontAlgn="base" hangingPunct="0">
      <a:spcBef>
        <a:spcPct val="20000"/>
      </a:spcBef>
      <a:spcAft>
        <a:spcPct val="0"/>
      </a:spcAft>
      <a:buClr>
        <a:srgbClr val="006600"/>
      </a:buClr>
      <a:buSzPct val="70000"/>
      <a:buFont typeface="Wingdings" pitchFamily="2" charset="2"/>
      <a:defRPr sz="3200" kern="1200">
        <a:solidFill>
          <a:schemeClr val="tx1"/>
        </a:solidFill>
        <a:latin typeface="Garamond" pitchFamily="18" charset="0"/>
        <a:ea typeface="+mn-ea"/>
        <a:cs typeface="+mn-cs"/>
      </a:defRPr>
    </a:lvl4pPr>
    <a:lvl5pPr marL="1828800" algn="l" rtl="0" eaLnBrk="0" fontAlgn="base" hangingPunct="0">
      <a:spcBef>
        <a:spcPct val="20000"/>
      </a:spcBef>
      <a:spcAft>
        <a:spcPct val="0"/>
      </a:spcAft>
      <a:buClr>
        <a:srgbClr val="006600"/>
      </a:buClr>
      <a:buSzPct val="70000"/>
      <a:buFont typeface="Wingdings" pitchFamily="2" charset="2"/>
      <a:defRPr sz="3200" kern="1200">
        <a:solidFill>
          <a:schemeClr val="tx1"/>
        </a:solidFill>
        <a:latin typeface="Garamond" pitchFamily="18" charset="0"/>
        <a:ea typeface="+mn-ea"/>
        <a:cs typeface="+mn-cs"/>
      </a:defRPr>
    </a:lvl5pPr>
    <a:lvl6pPr marL="2286000" algn="l" defTabSz="914400" rtl="0" eaLnBrk="1" latinLnBrk="0" hangingPunct="1">
      <a:defRPr sz="3200" kern="1200">
        <a:solidFill>
          <a:schemeClr val="tx1"/>
        </a:solidFill>
        <a:latin typeface="Garamond" pitchFamily="18" charset="0"/>
        <a:ea typeface="+mn-ea"/>
        <a:cs typeface="+mn-cs"/>
      </a:defRPr>
    </a:lvl6pPr>
    <a:lvl7pPr marL="2743200" algn="l" defTabSz="914400" rtl="0" eaLnBrk="1" latinLnBrk="0" hangingPunct="1">
      <a:defRPr sz="3200" kern="1200">
        <a:solidFill>
          <a:schemeClr val="tx1"/>
        </a:solidFill>
        <a:latin typeface="Garamond" pitchFamily="18" charset="0"/>
        <a:ea typeface="+mn-ea"/>
        <a:cs typeface="+mn-cs"/>
      </a:defRPr>
    </a:lvl7pPr>
    <a:lvl8pPr marL="3200400" algn="l" defTabSz="914400" rtl="0" eaLnBrk="1" latinLnBrk="0" hangingPunct="1">
      <a:defRPr sz="3200" kern="1200">
        <a:solidFill>
          <a:schemeClr val="tx1"/>
        </a:solidFill>
        <a:latin typeface="Garamond" pitchFamily="18" charset="0"/>
        <a:ea typeface="+mn-ea"/>
        <a:cs typeface="+mn-cs"/>
      </a:defRPr>
    </a:lvl8pPr>
    <a:lvl9pPr marL="3657600" algn="l" defTabSz="914400" rtl="0" eaLnBrk="1" latinLnBrk="0" hangingPunct="1">
      <a:defRPr sz="3200"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0000"/>
    <a:srgbClr val="663300"/>
    <a:srgbClr val="006600"/>
    <a:srgbClr val="008000"/>
    <a:srgbClr val="969696"/>
    <a:srgbClr val="FFEAD5"/>
    <a:srgbClr val="FFE0C1"/>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Közepesen sötét stílus 2 – 3.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699" autoAdjust="0"/>
  </p:normalViewPr>
  <p:slideViewPr>
    <p:cSldViewPr>
      <p:cViewPr varScale="1">
        <p:scale>
          <a:sx n="99" d="100"/>
          <a:sy n="99" d="100"/>
        </p:scale>
        <p:origin x="78" y="174"/>
      </p:cViewPr>
      <p:guideLst>
        <p:guide orient="horz" pos="2160"/>
        <p:guide pos="2880"/>
      </p:guideLst>
    </p:cSldViewPr>
  </p:slideViewPr>
  <p:outlineViewPr>
    <p:cViewPr>
      <p:scale>
        <a:sx n="33" d="100"/>
        <a:sy n="33" d="100"/>
      </p:scale>
      <p:origin x="8" y="0"/>
    </p:cViewPr>
  </p:outlineViewPr>
  <p:notesTextViewPr>
    <p:cViewPr>
      <p:scale>
        <a:sx n="3" d="2"/>
        <a:sy n="3" d="2"/>
      </p:scale>
      <p:origin x="0" y="0"/>
    </p:cViewPr>
  </p:notesTextViewPr>
  <p:sorterViewPr>
    <p:cViewPr>
      <p:scale>
        <a:sx n="66" d="100"/>
        <a:sy n="66" d="100"/>
      </p:scale>
      <p:origin x="0" y="1794"/>
    </p:cViewPr>
  </p:sorterViewPr>
  <p:notesViewPr>
    <p:cSldViewPr>
      <p:cViewPr>
        <p:scale>
          <a:sx n="100" d="100"/>
          <a:sy n="100" d="100"/>
        </p:scale>
        <p:origin x="-798" y="275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FB7CE4-EC24-4540-9FA9-E9DEE8483A9D}" type="doc">
      <dgm:prSet loTypeId="urn:microsoft.com/office/officeart/2005/8/layout/pyramid1" loCatId="pyramid" qsTypeId="urn:microsoft.com/office/officeart/2005/8/quickstyle/3d4" qsCatId="3D" csTypeId="urn:microsoft.com/office/officeart/2005/8/colors/accent5_5" csCatId="accent5" phldr="1"/>
      <dgm:spPr/>
    </dgm:pt>
    <dgm:pt modelId="{20F75D58-0228-49C8-8C5B-792CB1C83BA2}">
      <dgm:prSet/>
      <dgm:spPr/>
      <dgm:t>
        <a:bodyPr/>
        <a:lstStyle/>
        <a:p>
          <a:pPr marL="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br>
            <a:rPr kumimoji="0" lang="hu-HU" b="0" i="0" u="none" strike="noStrike" cap="none" normalizeH="0" baseline="0" dirty="0">
              <a:ln/>
              <a:effectLst/>
              <a:latin typeface="Garamond" pitchFamily="18" charset="0"/>
            </a:rPr>
          </a:br>
          <a:br>
            <a:rPr kumimoji="0" lang="hu-HU" b="0" i="0" u="none" strike="noStrike" cap="none" normalizeH="0" baseline="0" dirty="0">
              <a:ln/>
              <a:effectLst/>
              <a:latin typeface="Garamond" pitchFamily="18" charset="0"/>
            </a:rPr>
          </a:br>
          <a:r>
            <a:rPr kumimoji="0" lang="hu-HU" b="0" i="0" u="none" strike="noStrike" cap="none" normalizeH="0" baseline="0" dirty="0">
              <a:ln/>
              <a:effectLst/>
              <a:latin typeface="Garamond" pitchFamily="18" charset="0"/>
            </a:rPr>
            <a:t>1. szint</a:t>
          </a:r>
        </a:p>
      </dgm:t>
    </dgm:pt>
    <dgm:pt modelId="{6BF3F57D-CC7F-4B9E-AAFA-E6ED4C350003}" type="parTrans" cxnId="{928E576C-ADD4-4E30-97BB-5DECCDC86BAB}">
      <dgm:prSet/>
      <dgm:spPr/>
      <dgm:t>
        <a:bodyPr/>
        <a:lstStyle/>
        <a:p>
          <a:endParaRPr lang="hu-HU"/>
        </a:p>
      </dgm:t>
    </dgm:pt>
    <dgm:pt modelId="{7D7743AD-50A3-41B4-AE16-77DBDAB0D4C2}" type="sibTrans" cxnId="{928E576C-ADD4-4E30-97BB-5DECCDC86BAB}">
      <dgm:prSet/>
      <dgm:spPr/>
      <dgm:t>
        <a:bodyPr/>
        <a:lstStyle/>
        <a:p>
          <a:endParaRPr lang="hu-HU"/>
        </a:p>
      </dgm:t>
    </dgm:pt>
    <dgm:pt modelId="{0314C31A-7095-4090-A81C-DB62F2E2F79A}">
      <dgm:prSet/>
      <dgm:spPr/>
      <dgm:t>
        <a:bodyPr/>
        <a:lstStyle/>
        <a:p>
          <a:pPr marL="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b="0" i="0" u="none" strike="noStrike" cap="none" normalizeH="0" baseline="0" dirty="0">
              <a:ln/>
              <a:effectLst/>
              <a:latin typeface="Garamond" pitchFamily="18" charset="0"/>
            </a:rPr>
            <a:t>2. szint</a:t>
          </a:r>
        </a:p>
      </dgm:t>
    </dgm:pt>
    <dgm:pt modelId="{5EF4105D-868F-4F23-A69B-368B2D0130F1}" type="parTrans" cxnId="{42D7340A-E374-45DE-B62C-CC28E7724006}">
      <dgm:prSet/>
      <dgm:spPr/>
      <dgm:t>
        <a:bodyPr/>
        <a:lstStyle/>
        <a:p>
          <a:endParaRPr lang="hu-HU"/>
        </a:p>
      </dgm:t>
    </dgm:pt>
    <dgm:pt modelId="{98BE49DB-D0D4-4A18-AD2F-D8027C0B24A8}" type="sibTrans" cxnId="{42D7340A-E374-45DE-B62C-CC28E7724006}">
      <dgm:prSet/>
      <dgm:spPr/>
      <dgm:t>
        <a:bodyPr/>
        <a:lstStyle/>
        <a:p>
          <a:endParaRPr lang="hu-HU"/>
        </a:p>
      </dgm:t>
    </dgm:pt>
    <dgm:pt modelId="{2E7C4AA1-40AF-4453-B161-7F23C2CD43C0}">
      <dgm:prSet/>
      <dgm:spPr/>
      <dgm:t>
        <a:bodyPr/>
        <a:lstStyle/>
        <a:p>
          <a:pPr marL="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b="0" i="0" u="none" strike="noStrike" cap="none" normalizeH="0" baseline="0" dirty="0">
              <a:ln/>
              <a:effectLst/>
              <a:latin typeface="Garamond" pitchFamily="18" charset="0"/>
            </a:rPr>
            <a:t>3. szint</a:t>
          </a:r>
        </a:p>
      </dgm:t>
    </dgm:pt>
    <dgm:pt modelId="{1CA63338-0D67-477A-911E-1435DD0BD824}" type="parTrans" cxnId="{60FFC0B6-28CF-4710-A8FC-953B7F05A704}">
      <dgm:prSet/>
      <dgm:spPr/>
      <dgm:t>
        <a:bodyPr/>
        <a:lstStyle/>
        <a:p>
          <a:endParaRPr lang="hu-HU"/>
        </a:p>
      </dgm:t>
    </dgm:pt>
    <dgm:pt modelId="{53551B0F-DC74-43EF-A92E-BAFEFD3B2765}" type="sibTrans" cxnId="{60FFC0B6-28CF-4710-A8FC-953B7F05A704}">
      <dgm:prSet/>
      <dgm:spPr/>
      <dgm:t>
        <a:bodyPr/>
        <a:lstStyle/>
        <a:p>
          <a:endParaRPr lang="hu-HU"/>
        </a:p>
      </dgm:t>
    </dgm:pt>
    <dgm:pt modelId="{833FBEC0-EE40-43B9-B800-982B3185E838}" type="pres">
      <dgm:prSet presAssocID="{AEFB7CE4-EC24-4540-9FA9-E9DEE8483A9D}" presName="Name0" presStyleCnt="0">
        <dgm:presLayoutVars>
          <dgm:dir/>
          <dgm:animLvl val="lvl"/>
          <dgm:resizeHandles val="exact"/>
        </dgm:presLayoutVars>
      </dgm:prSet>
      <dgm:spPr/>
    </dgm:pt>
    <dgm:pt modelId="{8EE25615-4429-4BFC-86CB-56875C6F48CD}" type="pres">
      <dgm:prSet presAssocID="{20F75D58-0228-49C8-8C5B-792CB1C83BA2}" presName="Name8" presStyleCnt="0"/>
      <dgm:spPr/>
    </dgm:pt>
    <dgm:pt modelId="{61D893C6-E18B-4C83-9324-9B32B78583B1}" type="pres">
      <dgm:prSet presAssocID="{20F75D58-0228-49C8-8C5B-792CB1C83BA2}" presName="level" presStyleLbl="node1" presStyleIdx="0" presStyleCnt="3">
        <dgm:presLayoutVars>
          <dgm:chMax val="1"/>
          <dgm:bulletEnabled val="1"/>
        </dgm:presLayoutVars>
      </dgm:prSet>
      <dgm:spPr/>
    </dgm:pt>
    <dgm:pt modelId="{C831A261-91DD-459B-8A71-3226B1B94B7E}" type="pres">
      <dgm:prSet presAssocID="{20F75D58-0228-49C8-8C5B-792CB1C83BA2}" presName="levelTx" presStyleLbl="revTx" presStyleIdx="0" presStyleCnt="0">
        <dgm:presLayoutVars>
          <dgm:chMax val="1"/>
          <dgm:bulletEnabled val="1"/>
        </dgm:presLayoutVars>
      </dgm:prSet>
      <dgm:spPr/>
    </dgm:pt>
    <dgm:pt modelId="{D60201B0-A0F2-4D21-AA9F-8917717D9A6E}" type="pres">
      <dgm:prSet presAssocID="{0314C31A-7095-4090-A81C-DB62F2E2F79A}" presName="Name8" presStyleCnt="0"/>
      <dgm:spPr/>
    </dgm:pt>
    <dgm:pt modelId="{61BD3605-E616-477A-B221-515E7E568C74}" type="pres">
      <dgm:prSet presAssocID="{0314C31A-7095-4090-A81C-DB62F2E2F79A}" presName="level" presStyleLbl="node1" presStyleIdx="1" presStyleCnt="3">
        <dgm:presLayoutVars>
          <dgm:chMax val="1"/>
          <dgm:bulletEnabled val="1"/>
        </dgm:presLayoutVars>
      </dgm:prSet>
      <dgm:spPr/>
    </dgm:pt>
    <dgm:pt modelId="{35600840-9DFE-48C8-9A3F-328FC36409EF}" type="pres">
      <dgm:prSet presAssocID="{0314C31A-7095-4090-A81C-DB62F2E2F79A}" presName="levelTx" presStyleLbl="revTx" presStyleIdx="0" presStyleCnt="0">
        <dgm:presLayoutVars>
          <dgm:chMax val="1"/>
          <dgm:bulletEnabled val="1"/>
        </dgm:presLayoutVars>
      </dgm:prSet>
      <dgm:spPr/>
    </dgm:pt>
    <dgm:pt modelId="{53FB9A44-D274-4350-8AA3-839C02531AD4}" type="pres">
      <dgm:prSet presAssocID="{2E7C4AA1-40AF-4453-B161-7F23C2CD43C0}" presName="Name8" presStyleCnt="0"/>
      <dgm:spPr/>
    </dgm:pt>
    <dgm:pt modelId="{7D2EE5F9-371B-41B5-85EF-31A1B455DF45}" type="pres">
      <dgm:prSet presAssocID="{2E7C4AA1-40AF-4453-B161-7F23C2CD43C0}" presName="level" presStyleLbl="node1" presStyleIdx="2" presStyleCnt="3">
        <dgm:presLayoutVars>
          <dgm:chMax val="1"/>
          <dgm:bulletEnabled val="1"/>
        </dgm:presLayoutVars>
      </dgm:prSet>
      <dgm:spPr/>
    </dgm:pt>
    <dgm:pt modelId="{BDB7500E-B83C-480E-A5F4-46796537EDCC}" type="pres">
      <dgm:prSet presAssocID="{2E7C4AA1-40AF-4453-B161-7F23C2CD43C0}" presName="levelTx" presStyleLbl="revTx" presStyleIdx="0" presStyleCnt="0">
        <dgm:presLayoutVars>
          <dgm:chMax val="1"/>
          <dgm:bulletEnabled val="1"/>
        </dgm:presLayoutVars>
      </dgm:prSet>
      <dgm:spPr/>
    </dgm:pt>
  </dgm:ptLst>
  <dgm:cxnLst>
    <dgm:cxn modelId="{42D7340A-E374-45DE-B62C-CC28E7724006}" srcId="{AEFB7CE4-EC24-4540-9FA9-E9DEE8483A9D}" destId="{0314C31A-7095-4090-A81C-DB62F2E2F79A}" srcOrd="1" destOrd="0" parTransId="{5EF4105D-868F-4F23-A69B-368B2D0130F1}" sibTransId="{98BE49DB-D0D4-4A18-AD2F-D8027C0B24A8}"/>
    <dgm:cxn modelId="{B2A32030-7969-464F-8CA9-0F89F9B29275}" type="presOf" srcId="{20F75D58-0228-49C8-8C5B-792CB1C83BA2}" destId="{61D893C6-E18B-4C83-9324-9B32B78583B1}" srcOrd="0" destOrd="0" presId="urn:microsoft.com/office/officeart/2005/8/layout/pyramid1"/>
    <dgm:cxn modelId="{41EA135F-6752-428A-A0D0-9EF38139ADA4}" type="presOf" srcId="{2E7C4AA1-40AF-4453-B161-7F23C2CD43C0}" destId="{7D2EE5F9-371B-41B5-85EF-31A1B455DF45}" srcOrd="0" destOrd="0" presId="urn:microsoft.com/office/officeart/2005/8/layout/pyramid1"/>
    <dgm:cxn modelId="{928E576C-ADD4-4E30-97BB-5DECCDC86BAB}" srcId="{AEFB7CE4-EC24-4540-9FA9-E9DEE8483A9D}" destId="{20F75D58-0228-49C8-8C5B-792CB1C83BA2}" srcOrd="0" destOrd="0" parTransId="{6BF3F57D-CC7F-4B9E-AAFA-E6ED4C350003}" sibTransId="{7D7743AD-50A3-41B4-AE16-77DBDAB0D4C2}"/>
    <dgm:cxn modelId="{99029B71-EE0A-4EFA-957C-7D1663D55CA1}" type="presOf" srcId="{AEFB7CE4-EC24-4540-9FA9-E9DEE8483A9D}" destId="{833FBEC0-EE40-43B9-B800-982B3185E838}" srcOrd="0" destOrd="0" presId="urn:microsoft.com/office/officeart/2005/8/layout/pyramid1"/>
    <dgm:cxn modelId="{60FFC0B6-28CF-4710-A8FC-953B7F05A704}" srcId="{AEFB7CE4-EC24-4540-9FA9-E9DEE8483A9D}" destId="{2E7C4AA1-40AF-4453-B161-7F23C2CD43C0}" srcOrd="2" destOrd="0" parTransId="{1CA63338-0D67-477A-911E-1435DD0BD824}" sibTransId="{53551B0F-DC74-43EF-A92E-BAFEFD3B2765}"/>
    <dgm:cxn modelId="{C35B9DDA-0D16-4D73-9308-A73EF5E6F987}" type="presOf" srcId="{0314C31A-7095-4090-A81C-DB62F2E2F79A}" destId="{61BD3605-E616-477A-B221-515E7E568C74}" srcOrd="0" destOrd="0" presId="urn:microsoft.com/office/officeart/2005/8/layout/pyramid1"/>
    <dgm:cxn modelId="{F61086F0-E962-45A2-99C8-42FDF5DA12C3}" type="presOf" srcId="{0314C31A-7095-4090-A81C-DB62F2E2F79A}" destId="{35600840-9DFE-48C8-9A3F-328FC36409EF}" srcOrd="1" destOrd="0" presId="urn:microsoft.com/office/officeart/2005/8/layout/pyramid1"/>
    <dgm:cxn modelId="{E41CDEF5-5CA2-4F51-9107-8D4851E5D1C7}" type="presOf" srcId="{20F75D58-0228-49C8-8C5B-792CB1C83BA2}" destId="{C831A261-91DD-459B-8A71-3226B1B94B7E}" srcOrd="1" destOrd="0" presId="urn:microsoft.com/office/officeart/2005/8/layout/pyramid1"/>
    <dgm:cxn modelId="{94BFF4F7-E5AA-4D77-98F1-569852D4CDE2}" type="presOf" srcId="{2E7C4AA1-40AF-4453-B161-7F23C2CD43C0}" destId="{BDB7500E-B83C-480E-A5F4-46796537EDCC}" srcOrd="1" destOrd="0" presId="urn:microsoft.com/office/officeart/2005/8/layout/pyramid1"/>
    <dgm:cxn modelId="{FE5C02AF-8B3A-451C-A145-3FF7CD285CF0}" type="presParOf" srcId="{833FBEC0-EE40-43B9-B800-982B3185E838}" destId="{8EE25615-4429-4BFC-86CB-56875C6F48CD}" srcOrd="0" destOrd="0" presId="urn:microsoft.com/office/officeart/2005/8/layout/pyramid1"/>
    <dgm:cxn modelId="{7FF8FF92-979C-4134-8484-88F6CE184B85}" type="presParOf" srcId="{8EE25615-4429-4BFC-86CB-56875C6F48CD}" destId="{61D893C6-E18B-4C83-9324-9B32B78583B1}" srcOrd="0" destOrd="0" presId="urn:microsoft.com/office/officeart/2005/8/layout/pyramid1"/>
    <dgm:cxn modelId="{29B7D55F-6E6D-4811-85A6-8378A4E999E1}" type="presParOf" srcId="{8EE25615-4429-4BFC-86CB-56875C6F48CD}" destId="{C831A261-91DD-459B-8A71-3226B1B94B7E}" srcOrd="1" destOrd="0" presId="urn:microsoft.com/office/officeart/2005/8/layout/pyramid1"/>
    <dgm:cxn modelId="{BC914221-C6EA-4A63-946B-EF5C8860656C}" type="presParOf" srcId="{833FBEC0-EE40-43B9-B800-982B3185E838}" destId="{D60201B0-A0F2-4D21-AA9F-8917717D9A6E}" srcOrd="1" destOrd="0" presId="urn:microsoft.com/office/officeart/2005/8/layout/pyramid1"/>
    <dgm:cxn modelId="{91C778D7-B8F8-4852-BDC9-C20477F14055}" type="presParOf" srcId="{D60201B0-A0F2-4D21-AA9F-8917717D9A6E}" destId="{61BD3605-E616-477A-B221-515E7E568C74}" srcOrd="0" destOrd="0" presId="urn:microsoft.com/office/officeart/2005/8/layout/pyramid1"/>
    <dgm:cxn modelId="{2C3A03E9-2DAF-4E0C-A6FF-8343A03E8689}" type="presParOf" srcId="{D60201B0-A0F2-4D21-AA9F-8917717D9A6E}" destId="{35600840-9DFE-48C8-9A3F-328FC36409EF}" srcOrd="1" destOrd="0" presId="urn:microsoft.com/office/officeart/2005/8/layout/pyramid1"/>
    <dgm:cxn modelId="{C4206A60-34AD-445D-88FE-3625C72102DF}" type="presParOf" srcId="{833FBEC0-EE40-43B9-B800-982B3185E838}" destId="{53FB9A44-D274-4350-8AA3-839C02531AD4}" srcOrd="2" destOrd="0" presId="urn:microsoft.com/office/officeart/2005/8/layout/pyramid1"/>
    <dgm:cxn modelId="{FCD0925F-1626-4F2F-9CD6-76648C1C7003}" type="presParOf" srcId="{53FB9A44-D274-4350-8AA3-839C02531AD4}" destId="{7D2EE5F9-371B-41B5-85EF-31A1B455DF45}" srcOrd="0" destOrd="0" presId="urn:microsoft.com/office/officeart/2005/8/layout/pyramid1"/>
    <dgm:cxn modelId="{98441D09-DD4D-40C1-8552-076E4D2DDB3A}" type="presParOf" srcId="{53FB9A44-D274-4350-8AA3-839C02531AD4}" destId="{BDB7500E-B83C-480E-A5F4-46796537EDC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893C6-E18B-4C83-9324-9B32B78583B1}">
      <dsp:nvSpPr>
        <dsp:cNvPr id="0" name=""/>
        <dsp:cNvSpPr/>
      </dsp:nvSpPr>
      <dsp:spPr>
        <a:xfrm>
          <a:off x="1404979" y="0"/>
          <a:ext cx="1404978" cy="1056034"/>
        </a:xfrm>
        <a:prstGeom prst="trapezoid">
          <a:avLst>
            <a:gd name="adj" fmla="val 66521"/>
          </a:avLst>
        </a:prstGeom>
        <a:solidFill>
          <a:schemeClr val="accent5">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
              <a:srgbClr val="006600"/>
            </a:buClr>
            <a:buSzPct val="70000"/>
            <a:buFont typeface="Wingdings" pitchFamily="2" charset="2"/>
            <a:buNone/>
            <a:tabLst/>
          </a:pPr>
          <a:br>
            <a:rPr kumimoji="0" lang="hu-HU" sz="2300" b="0" i="0" u="none" strike="noStrike" kern="1200" cap="none" normalizeH="0" baseline="0" dirty="0">
              <a:ln/>
              <a:effectLst/>
              <a:latin typeface="Garamond" pitchFamily="18" charset="0"/>
            </a:rPr>
          </a:br>
          <a:br>
            <a:rPr kumimoji="0" lang="hu-HU" sz="2300" b="0" i="0" u="none" strike="noStrike" kern="1200" cap="none" normalizeH="0" baseline="0" dirty="0">
              <a:ln/>
              <a:effectLst/>
              <a:latin typeface="Garamond" pitchFamily="18" charset="0"/>
            </a:rPr>
          </a:br>
          <a:r>
            <a:rPr kumimoji="0" lang="hu-HU" sz="2300" b="0" i="0" u="none" strike="noStrike" kern="1200" cap="none" normalizeH="0" baseline="0" dirty="0">
              <a:ln/>
              <a:effectLst/>
              <a:latin typeface="Garamond" pitchFamily="18" charset="0"/>
            </a:rPr>
            <a:t>1. szint</a:t>
          </a:r>
        </a:p>
      </dsp:txBody>
      <dsp:txXfrm>
        <a:off x="1404979" y="0"/>
        <a:ext cx="1404978" cy="1056034"/>
      </dsp:txXfrm>
    </dsp:sp>
    <dsp:sp modelId="{61BD3605-E616-477A-B221-515E7E568C74}">
      <dsp:nvSpPr>
        <dsp:cNvPr id="0" name=""/>
        <dsp:cNvSpPr/>
      </dsp:nvSpPr>
      <dsp:spPr>
        <a:xfrm>
          <a:off x="702489" y="1056034"/>
          <a:ext cx="2809957" cy="1056034"/>
        </a:xfrm>
        <a:prstGeom prst="trapezoid">
          <a:avLst>
            <a:gd name="adj" fmla="val 66521"/>
          </a:avLst>
        </a:prstGeom>
        <a:solidFill>
          <a:schemeClr val="accent5">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
              <a:srgbClr val="006600"/>
            </a:buClr>
            <a:buSzPct val="70000"/>
            <a:buFont typeface="Wingdings" pitchFamily="2" charset="2"/>
            <a:buNone/>
            <a:tabLst/>
          </a:pPr>
          <a:r>
            <a:rPr kumimoji="0" lang="hu-HU" sz="2300" b="0" i="0" u="none" strike="noStrike" kern="1200" cap="none" normalizeH="0" baseline="0" dirty="0">
              <a:ln/>
              <a:effectLst/>
              <a:latin typeface="Garamond" pitchFamily="18" charset="0"/>
            </a:rPr>
            <a:t>2. szint</a:t>
          </a:r>
        </a:p>
      </dsp:txBody>
      <dsp:txXfrm>
        <a:off x="1194232" y="1056034"/>
        <a:ext cx="1826472" cy="1056034"/>
      </dsp:txXfrm>
    </dsp:sp>
    <dsp:sp modelId="{7D2EE5F9-371B-41B5-85EF-31A1B455DF45}">
      <dsp:nvSpPr>
        <dsp:cNvPr id="0" name=""/>
        <dsp:cNvSpPr/>
      </dsp:nvSpPr>
      <dsp:spPr>
        <a:xfrm>
          <a:off x="0" y="2112069"/>
          <a:ext cx="4214937" cy="1056034"/>
        </a:xfrm>
        <a:prstGeom prst="trapezoid">
          <a:avLst>
            <a:gd name="adj" fmla="val 66521"/>
          </a:avLst>
        </a:prstGeom>
        <a:solidFill>
          <a:schemeClr val="accent5">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0" fontAlgn="base" latinLnBrk="0" hangingPunct="0">
            <a:lnSpc>
              <a:spcPct val="100000"/>
            </a:lnSpc>
            <a:spcBef>
              <a:spcPct val="0"/>
            </a:spcBef>
            <a:spcAft>
              <a:spcPct val="0"/>
            </a:spcAft>
            <a:buClr>
              <a:srgbClr val="006600"/>
            </a:buClr>
            <a:buSzPct val="70000"/>
            <a:buFont typeface="Wingdings" pitchFamily="2" charset="2"/>
            <a:buNone/>
            <a:tabLst/>
          </a:pPr>
          <a:r>
            <a:rPr kumimoji="0" lang="hu-HU" sz="2300" b="0" i="0" u="none" strike="noStrike" kern="1200" cap="none" normalizeH="0" baseline="0" dirty="0">
              <a:ln/>
              <a:effectLst/>
              <a:latin typeface="Garamond" pitchFamily="18" charset="0"/>
            </a:rPr>
            <a:t>3. szint</a:t>
          </a:r>
        </a:p>
      </dsp:txBody>
      <dsp:txXfrm>
        <a:off x="737613" y="2112069"/>
        <a:ext cx="2739709" cy="105603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255963" cy="495300"/>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eaLnBrk="1" hangingPunct="1">
              <a:spcBef>
                <a:spcPct val="0"/>
              </a:spcBef>
              <a:buClrTx/>
              <a:buSzTx/>
              <a:buFontTx/>
              <a:buNone/>
              <a:defRPr sz="1000" b="1">
                <a:latin typeface="Arial" charset="0"/>
              </a:defRPr>
            </a:lvl1pPr>
          </a:lstStyle>
          <a:p>
            <a:pPr>
              <a:defRPr/>
            </a:pPr>
            <a:r>
              <a:rPr lang="hu-HU"/>
              <a:t>Programozási alapismeretek 12.</a:t>
            </a:r>
          </a:p>
        </p:txBody>
      </p:sp>
      <p:sp>
        <p:nvSpPr>
          <p:cNvPr id="60419" name="Rectangle 3"/>
          <p:cNvSpPr>
            <a:spLocks noGrp="1" noChangeArrowheads="1"/>
          </p:cNvSpPr>
          <p:nvPr>
            <p:ph type="dt" sz="quarter" idx="1"/>
          </p:nvPr>
        </p:nvSpPr>
        <p:spPr bwMode="auto">
          <a:xfrm>
            <a:off x="3851275" y="0"/>
            <a:ext cx="2944813" cy="495300"/>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lgn="r" eaLnBrk="1" hangingPunct="1">
              <a:spcBef>
                <a:spcPct val="0"/>
              </a:spcBef>
              <a:buClrTx/>
              <a:buSzTx/>
              <a:buFontTx/>
              <a:buNone/>
              <a:defRPr sz="1000" b="1">
                <a:latin typeface="Arial" charset="0"/>
              </a:defRPr>
            </a:lvl1pPr>
          </a:lstStyle>
          <a:p>
            <a:pPr>
              <a:defRPr/>
            </a:pPr>
            <a:r>
              <a:rPr lang="hu-HU"/>
              <a:t>2009/2010</a:t>
            </a:r>
          </a:p>
        </p:txBody>
      </p:sp>
      <p:sp>
        <p:nvSpPr>
          <p:cNvPr id="60420" name="Rectangle 4"/>
          <p:cNvSpPr>
            <a:spLocks noGrp="1" noChangeArrowheads="1"/>
          </p:cNvSpPr>
          <p:nvPr>
            <p:ph type="ftr" sz="quarter" idx="2"/>
          </p:nvPr>
        </p:nvSpPr>
        <p:spPr bwMode="auto">
          <a:xfrm>
            <a:off x="0" y="9429750"/>
            <a:ext cx="3470275" cy="495300"/>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eaLnBrk="1" hangingPunct="1">
              <a:spcBef>
                <a:spcPct val="0"/>
              </a:spcBef>
              <a:buClrTx/>
              <a:buSzTx/>
              <a:buFontTx/>
              <a:buNone/>
              <a:defRPr sz="1000" b="1">
                <a:latin typeface="Arial" charset="0"/>
              </a:defRPr>
            </a:lvl1pPr>
          </a:lstStyle>
          <a:p>
            <a:pPr>
              <a:defRPr/>
            </a:pPr>
            <a:r>
              <a:rPr lang="hu-HU"/>
              <a:t>Szlávi - Zsakó</a:t>
            </a:r>
          </a:p>
        </p:txBody>
      </p:sp>
      <p:sp>
        <p:nvSpPr>
          <p:cNvPr id="60421" name="Rectangle 5"/>
          <p:cNvSpPr>
            <a:spLocks noGrp="1" noChangeArrowheads="1"/>
          </p:cNvSpPr>
          <p:nvPr>
            <p:ph type="sldNum" sz="quarter" idx="3"/>
          </p:nvPr>
        </p:nvSpPr>
        <p:spPr bwMode="auto">
          <a:xfrm>
            <a:off x="3851275" y="9429750"/>
            <a:ext cx="2944813" cy="495300"/>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lgn="r" eaLnBrk="1" hangingPunct="1">
              <a:spcBef>
                <a:spcPct val="0"/>
              </a:spcBef>
              <a:buClrTx/>
              <a:buSzTx/>
              <a:buFontTx/>
              <a:buNone/>
              <a:defRPr sz="1000" b="1">
                <a:latin typeface="Arial" charset="0"/>
              </a:defRPr>
            </a:lvl1pPr>
          </a:lstStyle>
          <a:p>
            <a:pPr>
              <a:defRPr/>
            </a:pPr>
            <a:fld id="{E79B07BF-8E06-4C0D-8222-6DE37967420C}" type="slidenum">
              <a:rPr lang="hu-HU"/>
              <a:pPr>
                <a:defRPr/>
              </a:pPr>
              <a:t>‹#›</a:t>
            </a:fld>
            <a:endParaRPr lang="hu-HU"/>
          </a:p>
        </p:txBody>
      </p:sp>
    </p:spTree>
    <p:extLst>
      <p:ext uri="{BB962C8B-B14F-4D97-AF65-F5344CB8AC3E}">
        <p14:creationId xmlns:p14="http://schemas.microsoft.com/office/powerpoint/2010/main" val="1893102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360363"/>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eaLnBrk="1" hangingPunct="1">
              <a:spcBef>
                <a:spcPct val="0"/>
              </a:spcBef>
              <a:buClrTx/>
              <a:buSzTx/>
              <a:buFontTx/>
              <a:buNone/>
              <a:defRPr sz="1200">
                <a:latin typeface="Arial" charset="0"/>
              </a:defRPr>
            </a:lvl1pPr>
          </a:lstStyle>
          <a:p>
            <a:pPr>
              <a:defRPr/>
            </a:pPr>
            <a:r>
              <a:rPr lang="hu-HU"/>
              <a:t>Programozási alapismeretek 12.</a:t>
            </a:r>
          </a:p>
        </p:txBody>
      </p:sp>
      <p:sp>
        <p:nvSpPr>
          <p:cNvPr id="8195" name="Rectangle 3"/>
          <p:cNvSpPr>
            <a:spLocks noGrp="1" noChangeArrowheads="1"/>
          </p:cNvSpPr>
          <p:nvPr>
            <p:ph type="dt" idx="1"/>
          </p:nvPr>
        </p:nvSpPr>
        <p:spPr bwMode="auto">
          <a:xfrm>
            <a:off x="3851275" y="0"/>
            <a:ext cx="2944813" cy="360363"/>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lvl1pPr algn="r" eaLnBrk="1" hangingPunct="1">
              <a:spcBef>
                <a:spcPct val="0"/>
              </a:spcBef>
              <a:buClrTx/>
              <a:buSzTx/>
              <a:buFontTx/>
              <a:buNone/>
              <a:defRPr sz="1200">
                <a:latin typeface="Arial" charset="0"/>
              </a:defRPr>
            </a:lvl1pPr>
          </a:lstStyle>
          <a:p>
            <a:pPr>
              <a:defRPr/>
            </a:pPr>
            <a:r>
              <a:rPr lang="hu-HU"/>
              <a:t>2009/2010</a:t>
            </a:r>
          </a:p>
        </p:txBody>
      </p:sp>
      <p:sp>
        <p:nvSpPr>
          <p:cNvPr id="43012" name="Rectangle 4"/>
          <p:cNvSpPr>
            <a:spLocks noGrp="1" noRot="1" noChangeAspect="1" noChangeArrowheads="1" noTextEdit="1"/>
          </p:cNvSpPr>
          <p:nvPr>
            <p:ph type="sldImg" idx="2"/>
          </p:nvPr>
        </p:nvSpPr>
        <p:spPr bwMode="auto">
          <a:xfrm>
            <a:off x="684213" y="461963"/>
            <a:ext cx="5429250" cy="428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9450" y="4806950"/>
            <a:ext cx="5438775" cy="4605338"/>
          </a:xfrm>
          <a:prstGeom prst="rect">
            <a:avLst/>
          </a:prstGeom>
          <a:noFill/>
          <a:ln w="9525">
            <a:noFill/>
            <a:miter lim="800000"/>
            <a:headEnd/>
            <a:tailEnd/>
          </a:ln>
          <a:effectLst/>
        </p:spPr>
        <p:txBody>
          <a:bodyPr vert="horz" wrap="square" lIns="91568" tIns="45784" rIns="91568" bIns="45784"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8198" name="Rectangle 6"/>
          <p:cNvSpPr>
            <a:spLocks noGrp="1" noChangeArrowheads="1"/>
          </p:cNvSpPr>
          <p:nvPr>
            <p:ph type="ftr" sz="quarter" idx="4"/>
          </p:nvPr>
        </p:nvSpPr>
        <p:spPr bwMode="auto">
          <a:xfrm>
            <a:off x="0" y="9539288"/>
            <a:ext cx="2944813" cy="360362"/>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eaLnBrk="1" hangingPunct="1">
              <a:spcBef>
                <a:spcPct val="0"/>
              </a:spcBef>
              <a:buClrTx/>
              <a:buSzTx/>
              <a:buFontTx/>
              <a:buNone/>
              <a:defRPr sz="1200">
                <a:latin typeface="Arial" charset="0"/>
              </a:defRPr>
            </a:lvl1pPr>
          </a:lstStyle>
          <a:p>
            <a:pPr>
              <a:defRPr/>
            </a:pPr>
            <a:r>
              <a:rPr lang="hu-HU"/>
              <a:t>Szlávi - Zsakó</a:t>
            </a:r>
          </a:p>
        </p:txBody>
      </p:sp>
      <p:sp>
        <p:nvSpPr>
          <p:cNvPr id="8199" name="Rectangle 7"/>
          <p:cNvSpPr>
            <a:spLocks noGrp="1" noChangeArrowheads="1"/>
          </p:cNvSpPr>
          <p:nvPr>
            <p:ph type="sldNum" sz="quarter" idx="5"/>
          </p:nvPr>
        </p:nvSpPr>
        <p:spPr bwMode="auto">
          <a:xfrm>
            <a:off x="3851275" y="9539288"/>
            <a:ext cx="2944813" cy="360362"/>
          </a:xfrm>
          <a:prstGeom prst="rect">
            <a:avLst/>
          </a:prstGeom>
          <a:noFill/>
          <a:ln w="9525">
            <a:noFill/>
            <a:miter lim="800000"/>
            <a:headEnd/>
            <a:tailEnd/>
          </a:ln>
          <a:effectLst/>
        </p:spPr>
        <p:txBody>
          <a:bodyPr vert="horz" wrap="square" lIns="91568" tIns="45784" rIns="91568" bIns="45784" numCol="1" anchor="b" anchorCtr="0" compatLnSpc="1">
            <a:prstTxWarp prst="textNoShape">
              <a:avLst/>
            </a:prstTxWarp>
          </a:bodyPr>
          <a:lstStyle>
            <a:lvl1pPr algn="r" eaLnBrk="1" hangingPunct="1">
              <a:spcBef>
                <a:spcPct val="0"/>
              </a:spcBef>
              <a:buClrTx/>
              <a:buSzTx/>
              <a:buFontTx/>
              <a:buNone/>
              <a:defRPr sz="1200">
                <a:latin typeface="Arial" charset="0"/>
              </a:defRPr>
            </a:lvl1pPr>
          </a:lstStyle>
          <a:p>
            <a:pPr>
              <a:defRPr/>
            </a:pPr>
            <a:fld id="{474FEA63-7F22-4270-A963-40C16574B08C}" type="slidenum">
              <a:rPr lang="hu-HU"/>
              <a:pPr>
                <a:defRPr/>
              </a:pPr>
              <a:t>‹#›</a:t>
            </a:fld>
            <a:endParaRPr lang="hu-HU"/>
          </a:p>
        </p:txBody>
      </p:sp>
    </p:spTree>
    <p:extLst>
      <p:ext uri="{BB962C8B-B14F-4D97-AF65-F5344CB8AC3E}">
        <p14:creationId xmlns:p14="http://schemas.microsoft.com/office/powerpoint/2010/main" val="1589576847"/>
      </p:ext>
    </p:extLst>
  </p:cSld>
  <p:clrMap bg1="lt1" tx1="dk1" bg2="lt2" tx2="dk2" accent1="accent1" accent2="accent2" accent3="accent3" accent4="accent4" accent5="accent5" accent6="accent6" hlink="hlink" folHlink="folHlink"/>
  <p:hf/>
  <p:notesStyle>
    <a:lvl1pPr algn="l" rtl="0" eaLnBrk="0" fontAlgn="base" hangingPunct="0">
      <a:spcBef>
        <a:spcPts val="200"/>
      </a:spcBef>
      <a:spcAft>
        <a:spcPct val="0"/>
      </a:spcAft>
      <a:defRPr sz="1100" kern="1200">
        <a:solidFill>
          <a:schemeClr val="tx1"/>
        </a:solidFill>
        <a:latin typeface="Garamond" pitchFamily="18" charset="0"/>
        <a:ea typeface="+mn-ea"/>
        <a:cs typeface="+mn-cs"/>
      </a:defRPr>
    </a:lvl1pPr>
    <a:lvl2pPr marL="457200" algn="l" rtl="0" eaLnBrk="0" fontAlgn="base" hangingPunct="0">
      <a:spcBef>
        <a:spcPts val="200"/>
      </a:spcBef>
      <a:spcAft>
        <a:spcPct val="0"/>
      </a:spcAft>
      <a:defRPr sz="1100" kern="1200">
        <a:solidFill>
          <a:schemeClr val="tx1"/>
        </a:solidFill>
        <a:latin typeface="Garamond" pitchFamily="18" charset="0"/>
        <a:ea typeface="+mn-ea"/>
        <a:cs typeface="+mn-cs"/>
      </a:defRPr>
    </a:lvl2pPr>
    <a:lvl3pPr marL="914400" algn="l" rtl="0" eaLnBrk="0" fontAlgn="base" hangingPunct="0">
      <a:spcBef>
        <a:spcPts val="200"/>
      </a:spcBef>
      <a:spcAft>
        <a:spcPct val="0"/>
      </a:spcAft>
      <a:defRPr sz="1100" kern="1200">
        <a:solidFill>
          <a:schemeClr val="tx1"/>
        </a:solidFill>
        <a:latin typeface="Garamond" pitchFamily="18" charset="0"/>
        <a:ea typeface="+mn-ea"/>
        <a:cs typeface="+mn-cs"/>
      </a:defRPr>
    </a:lvl3pPr>
    <a:lvl4pPr marL="1371600" algn="l" rtl="0" eaLnBrk="0" fontAlgn="base" hangingPunct="0">
      <a:spcBef>
        <a:spcPts val="200"/>
      </a:spcBef>
      <a:spcAft>
        <a:spcPct val="0"/>
      </a:spcAft>
      <a:defRPr sz="1100" kern="1200">
        <a:solidFill>
          <a:schemeClr val="tx1"/>
        </a:solidFill>
        <a:latin typeface="Garamond" pitchFamily="18" charset="0"/>
        <a:ea typeface="+mn-ea"/>
        <a:cs typeface="+mn-cs"/>
      </a:defRPr>
    </a:lvl4pPr>
    <a:lvl5pPr marL="1828800" algn="l" rtl="0" eaLnBrk="0" fontAlgn="base" hangingPunct="0">
      <a:spcBef>
        <a:spcPts val="200"/>
      </a:spcBef>
      <a:spcAft>
        <a:spcPct val="0"/>
      </a:spcAft>
      <a:defRPr sz="11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541338" y="461963"/>
            <a:ext cx="5715000" cy="4286250"/>
          </a:xfrm>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altLang="hu-HU" dirty="0"/>
              <a:t>60perces, </a:t>
            </a:r>
            <a:r>
              <a:rPr lang="hu-HU" altLang="hu-HU"/>
              <a:t>a táblázatos </a:t>
            </a:r>
            <a:r>
              <a:rPr lang="hu-HU" altLang="hu-HU" dirty="0"/>
              <a:t>rész felesleges bele</a:t>
            </a:r>
            <a:endParaRPr lang="en-GB" altLang="hu-H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10</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83056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11</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t>Tételek általánosítása</a:t>
            </a:r>
            <a:endParaRPr lang="hu-HU" dirty="0"/>
          </a:p>
        </p:txBody>
      </p:sp>
    </p:spTree>
    <p:extLst>
      <p:ext uri="{BB962C8B-B14F-4D97-AF65-F5344CB8AC3E}">
        <p14:creationId xmlns:p14="http://schemas.microsoft.com/office/powerpoint/2010/main" val="209363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12</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67335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13</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107428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14</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45109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15</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747125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16</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72221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17</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683255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18</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527195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19</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06115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iakép helye 1"/>
          <p:cNvSpPr>
            <a:spLocks noGrp="1" noRot="1" noChangeAspect="1" noTextEdit="1"/>
          </p:cNvSpPr>
          <p:nvPr>
            <p:ph type="sldImg"/>
          </p:nvPr>
        </p:nvSpPr>
        <p:spPr>
          <a:xfrm>
            <a:off x="777875" y="604838"/>
            <a:ext cx="5241925" cy="3932237"/>
          </a:xfrm>
          <a:ln/>
        </p:spPr>
      </p:sp>
      <p:sp>
        <p:nvSpPr>
          <p:cNvPr id="38915" name="Jegyzetek helye 2"/>
          <p:cNvSpPr>
            <a:spLocks noGrp="1"/>
          </p:cNvSpPr>
          <p:nvPr>
            <p:ph type="body" idx="1"/>
          </p:nvPr>
        </p:nvSpPr>
        <p:spPr>
          <a:noFill/>
          <a:ln/>
        </p:spPr>
        <p:txBody>
          <a:bodyPr/>
          <a:lstStyle/>
          <a:p>
            <a:endParaRPr lang="hu-HU"/>
          </a:p>
        </p:txBody>
      </p:sp>
      <p:sp>
        <p:nvSpPr>
          <p:cNvPr id="38916"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hu-HU" sz="1200" b="1" i="0" u="none" strike="noStrike" kern="1200" cap="none" spc="0" normalizeH="0" baseline="0" noProof="0" dirty="0">
                <a:ln>
                  <a:noFill/>
                </a:ln>
                <a:solidFill>
                  <a:srgbClr val="000000"/>
                </a:solidFill>
                <a:effectLst/>
                <a:uLnTx/>
                <a:uFillTx/>
                <a:latin typeface="Garamond" pitchFamily="18" charset="0"/>
                <a:ea typeface="+mn-ea"/>
                <a:cs typeface="+mn-cs"/>
              </a:rPr>
              <a:t>Programozási alapismeretek 11. előadás</a:t>
            </a:r>
          </a:p>
        </p:txBody>
      </p:sp>
      <p:sp>
        <p:nvSpPr>
          <p:cNvPr id="38917"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hu-HU" sz="1200" b="1" i="0" u="none" strike="noStrike" kern="1200" cap="none" spc="0" normalizeH="0" baseline="0" noProof="0" dirty="0">
                <a:ln>
                  <a:noFill/>
                </a:ln>
                <a:solidFill>
                  <a:srgbClr val="000000"/>
                </a:solidFill>
                <a:effectLst/>
                <a:uLnTx/>
                <a:uFillTx/>
                <a:latin typeface="Garamond" pitchFamily="18" charset="0"/>
                <a:ea typeface="+mn-ea"/>
                <a:cs typeface="+mn-cs"/>
              </a:rPr>
              <a:t>2012/2013</a:t>
            </a:r>
          </a:p>
        </p:txBody>
      </p:sp>
      <p:sp>
        <p:nvSpPr>
          <p:cNvPr id="38918"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hu-HU" sz="1200" b="1" i="0" u="none" strike="noStrike" kern="1200" cap="none" spc="0" normalizeH="0" baseline="0" noProof="0">
                <a:ln>
                  <a:noFill/>
                </a:ln>
                <a:solidFill>
                  <a:srgbClr val="000000"/>
                </a:solidFill>
                <a:effectLst/>
                <a:uLnTx/>
                <a:uFillTx/>
                <a:latin typeface="Garamond" pitchFamily="18" charset="0"/>
                <a:ea typeface="+mn-ea"/>
                <a:cs typeface="+mn-cs"/>
              </a:rPr>
              <a:t>Szlávi-Zsakó</a:t>
            </a:r>
          </a:p>
        </p:txBody>
      </p:sp>
      <p:sp>
        <p:nvSpPr>
          <p:cNvPr id="38919"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E5385E-9370-497B-85DE-E50A6F152CA0}" type="slidenum">
              <a:rPr kumimoji="0" lang="hu-HU" sz="1200" b="1" i="0" u="none" strike="noStrike" kern="1200" cap="none" spc="0" normalizeH="0" baseline="0" noProof="0" smtClean="0">
                <a:ln>
                  <a:noFill/>
                </a:ln>
                <a:solidFill>
                  <a:srgbClr val="000000"/>
                </a:solidFill>
                <a:effectLst/>
                <a:uLnTx/>
                <a:uFillTx/>
                <a:latin typeface="Garamond"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hu-HU" sz="1200" b="1" i="0" u="none" strike="noStrike" kern="1200" cap="none" spc="0" normalizeH="0" baseline="0" noProof="0">
              <a:ln>
                <a:noFill/>
              </a:ln>
              <a:solidFill>
                <a:srgbClr val="000000"/>
              </a:solidFill>
              <a:effectLst/>
              <a:uLnTx/>
              <a:uFillTx/>
              <a:latin typeface="Garamond" pitchFamily="18" charset="0"/>
              <a:ea typeface="+mn-ea"/>
              <a:cs typeface="+mn-cs"/>
            </a:endParaRPr>
          </a:p>
        </p:txBody>
      </p:sp>
    </p:spTree>
    <p:extLst>
      <p:ext uri="{BB962C8B-B14F-4D97-AF65-F5344CB8AC3E}">
        <p14:creationId xmlns:p14="http://schemas.microsoft.com/office/powerpoint/2010/main" val="1586369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20</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879802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21</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653667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22</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816918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23</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389040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24</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dirty="0"/>
          </a:p>
        </p:txBody>
      </p:sp>
    </p:spTree>
    <p:extLst>
      <p:ext uri="{BB962C8B-B14F-4D97-AF65-F5344CB8AC3E}">
        <p14:creationId xmlns:p14="http://schemas.microsoft.com/office/powerpoint/2010/main" val="785079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25</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414016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26</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411090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27</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96784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28</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86368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29</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55071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3</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a:t>Tételek általánosítása</a:t>
            </a:r>
          </a:p>
        </p:txBody>
      </p:sp>
    </p:spTree>
    <p:extLst>
      <p:ext uri="{BB962C8B-B14F-4D97-AF65-F5344CB8AC3E}">
        <p14:creationId xmlns:p14="http://schemas.microsoft.com/office/powerpoint/2010/main" val="2538845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30</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490911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31</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292101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32</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34239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33</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847349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34</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260007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35</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784457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36</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029652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37</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558739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38</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11413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39</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426862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4</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t>Tételek általánosítása</a:t>
            </a:r>
            <a:endParaRPr lang="hu-HU" dirty="0"/>
          </a:p>
        </p:txBody>
      </p:sp>
    </p:spTree>
    <p:extLst>
      <p:ext uri="{BB962C8B-B14F-4D97-AF65-F5344CB8AC3E}">
        <p14:creationId xmlns:p14="http://schemas.microsoft.com/office/powerpoint/2010/main" val="2015039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40</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778044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41</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1451126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kép helye 1"/>
          <p:cNvSpPr>
            <a:spLocks noGrp="1" noRot="1" noChangeAspect="1" noTextEdit="1"/>
          </p:cNvSpPr>
          <p:nvPr>
            <p:ph type="sldImg"/>
          </p:nvPr>
        </p:nvSpPr>
        <p:spPr>
          <a:xfrm>
            <a:off x="541338" y="461963"/>
            <a:ext cx="5715000" cy="4286250"/>
          </a:xfrm>
          <a:ln/>
        </p:spPr>
      </p:sp>
      <p:sp>
        <p:nvSpPr>
          <p:cNvPr id="72707"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2708"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2709"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27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0115E6BE-A9CD-43EC-8810-6BE2DC27E795}" type="slidenum">
              <a:rPr lang="hu-HU" sz="1200"/>
              <a:pPr/>
              <a:t>42</a:t>
            </a:fld>
            <a:endParaRPr lang="hu-HU" sz="1200" dirty="0"/>
          </a:p>
        </p:txBody>
      </p:sp>
      <p:sp>
        <p:nvSpPr>
          <p:cNvPr id="72711"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545548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541338" y="461963"/>
            <a:ext cx="5715000" cy="4286250"/>
          </a:xfrm>
          <a:ln/>
        </p:spPr>
      </p:sp>
      <p:sp>
        <p:nvSpPr>
          <p:cNvPr id="73731"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3732"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3733"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37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DF044BCE-BDEE-4CCF-90C4-BBA7DA776656}" type="slidenum">
              <a:rPr lang="hu-HU" sz="1200"/>
              <a:pPr/>
              <a:t>43</a:t>
            </a:fld>
            <a:endParaRPr lang="hu-HU" sz="1200" dirty="0"/>
          </a:p>
        </p:txBody>
      </p:sp>
      <p:sp>
        <p:nvSpPr>
          <p:cNvPr id="73735"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2947546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iakép helye 1"/>
          <p:cNvSpPr>
            <a:spLocks noGrp="1" noRot="1" noChangeAspect="1" noTextEdit="1"/>
          </p:cNvSpPr>
          <p:nvPr>
            <p:ph type="sldImg"/>
          </p:nvPr>
        </p:nvSpPr>
        <p:spPr>
          <a:xfrm>
            <a:off x="541338" y="461963"/>
            <a:ext cx="5715000" cy="4286250"/>
          </a:xfrm>
          <a:ln/>
        </p:spPr>
      </p:sp>
      <p:sp>
        <p:nvSpPr>
          <p:cNvPr id="74755"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a:t>A „Döntések elhalasztása” elv példái:</a:t>
            </a:r>
          </a:p>
          <a:p>
            <a:pPr>
              <a:buFontTx/>
              <a:buChar char="•"/>
            </a:pPr>
            <a:r>
              <a:rPr lang="hu-HU" dirty="0"/>
              <a:t> „a program felépítése legyen = beolvasás + transzformáció + kiírás”</a:t>
            </a:r>
          </a:p>
          <a:p>
            <a:pPr>
              <a:buFontTx/>
              <a:buChar char="•"/>
            </a:pPr>
            <a:r>
              <a:rPr lang="hu-HU" dirty="0"/>
              <a:t> (a C++ lehetőségeit figyelembe véve) a tömbdeklarációt a méret ismertté válásáig „halogatni”… (Azért tudjunk róla, h. nem jó a majdani kódolási részletkérdéseket az algoritmizálásba belekeverni!)</a:t>
            </a:r>
          </a:p>
          <a:p>
            <a:endParaRPr lang="hu-HU" dirty="0"/>
          </a:p>
          <a:p>
            <a:r>
              <a:rPr lang="hu-HU" dirty="0"/>
              <a:t>A „Párhuzamos ágak függetlensége” elvhez:</a:t>
            </a:r>
          </a:p>
          <a:p>
            <a:pPr>
              <a:buFontTx/>
              <a:buChar char="•"/>
            </a:pPr>
            <a:r>
              <a:rPr lang="hu-HU" dirty="0"/>
              <a:t> Egymástól függetlenül megfogalmazni az egyes ágak feladatát (specifikálni), csak a paramétereken, ill. egy közös felsőbb szinten deklarált „globális” változókon keresztül kapcsolódhatnak egymással.</a:t>
            </a:r>
          </a:p>
          <a:p>
            <a:pPr>
              <a:buFontTx/>
              <a:buChar char="•"/>
            </a:pPr>
            <a:endParaRPr lang="hu-HU" dirty="0"/>
          </a:p>
        </p:txBody>
      </p:sp>
      <p:sp>
        <p:nvSpPr>
          <p:cNvPr id="74756"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4757"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47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3DC9796E-ABA1-4D6B-892C-454A677FB34A}" type="slidenum">
              <a:rPr lang="hu-HU" sz="1200"/>
              <a:pPr/>
              <a:t>44</a:t>
            </a:fld>
            <a:endParaRPr lang="hu-HU" sz="1200" dirty="0"/>
          </a:p>
        </p:txBody>
      </p:sp>
      <p:sp>
        <p:nvSpPr>
          <p:cNvPr id="74759"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247919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iakép helye 1"/>
          <p:cNvSpPr>
            <a:spLocks noGrp="1" noRot="1" noChangeAspect="1" noTextEdit="1"/>
          </p:cNvSpPr>
          <p:nvPr>
            <p:ph type="sldImg"/>
          </p:nvPr>
        </p:nvSpPr>
        <p:spPr>
          <a:xfrm>
            <a:off x="541338" y="461963"/>
            <a:ext cx="5715000" cy="4286250"/>
          </a:xfrm>
          <a:ln/>
        </p:spPr>
      </p:sp>
      <p:sp>
        <p:nvSpPr>
          <p:cNvPr id="75779"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5780"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5781"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57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D1DDCB70-023F-4845-BE2B-B1A7B8F6B05E}" type="slidenum">
              <a:rPr lang="hu-HU" sz="1200"/>
              <a:pPr/>
              <a:t>45</a:t>
            </a:fld>
            <a:endParaRPr lang="hu-HU" sz="1200" dirty="0"/>
          </a:p>
        </p:txBody>
      </p:sp>
      <p:sp>
        <p:nvSpPr>
          <p:cNvPr id="75783"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1497008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iakép helye 1"/>
          <p:cNvSpPr>
            <a:spLocks noGrp="1" noRot="1" noChangeAspect="1" noTextEdit="1"/>
          </p:cNvSpPr>
          <p:nvPr>
            <p:ph type="sldImg"/>
          </p:nvPr>
        </p:nvSpPr>
        <p:spPr>
          <a:xfrm>
            <a:off x="541338" y="461963"/>
            <a:ext cx="5715000" cy="4286250"/>
          </a:xfrm>
          <a:ln/>
        </p:spPr>
      </p:sp>
      <p:sp>
        <p:nvSpPr>
          <p:cNvPr id="76803"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sym typeface="Symbol" pitchFamily="18" charset="2"/>
              </a:rPr>
              <a:t>Ad „algoritmus és kód koherenciája”: a kód az algoritmus precizírozása legyen csupán, nem valami egészen más újrafogalmazása a problémának; amik az algoritmusban együtt voltak, azok a kódban is együtt maradjanak…</a:t>
            </a:r>
            <a:endParaRPr lang="hu-HU"/>
          </a:p>
        </p:txBody>
      </p:sp>
      <p:sp>
        <p:nvSpPr>
          <p:cNvPr id="76804"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6805"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68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5F697F09-48A2-4D59-97C9-B544C833D8F6}" type="slidenum">
              <a:rPr lang="hu-HU" sz="1200"/>
              <a:pPr/>
              <a:t>46</a:t>
            </a:fld>
            <a:endParaRPr lang="hu-HU" sz="1200" dirty="0"/>
          </a:p>
        </p:txBody>
      </p:sp>
      <p:sp>
        <p:nvSpPr>
          <p:cNvPr id="76807"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158139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541338" y="461963"/>
            <a:ext cx="5715000" cy="4286250"/>
          </a:xfrm>
          <a:ln/>
        </p:spPr>
      </p:sp>
      <p:sp>
        <p:nvSpPr>
          <p:cNvPr id="77827"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7828" name="Rectangle 2"/>
          <p:cNvSpPr>
            <a:spLocks noGrp="1" noChangeArrowheads="1"/>
          </p:cNvSpPr>
          <p:nvPr>
            <p:ph type="hdr" sz="quarter"/>
          </p:nvPr>
        </p:nvSpPr>
        <p:spPr>
          <a:xfrm>
            <a:off x="0"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Programozási alapismeretek</a:t>
            </a:r>
          </a:p>
        </p:txBody>
      </p:sp>
      <p:sp>
        <p:nvSpPr>
          <p:cNvPr id="77829" name="Rectangle 3"/>
          <p:cNvSpPr>
            <a:spLocks noGrp="1" noChangeArrowheads="1"/>
          </p:cNvSpPr>
          <p:nvPr>
            <p:ph type="dt" sz="quarter" idx="1"/>
          </p:nvPr>
        </p:nvSpPr>
        <p:spPr>
          <a:xfrm>
            <a:off x="4013313" y="0"/>
            <a:ext cx="3071632" cy="5111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67" tIns="47284" rIns="94567" bIns="47284"/>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000" dirty="0"/>
              <a:t>2012/2013</a:t>
            </a:r>
          </a:p>
        </p:txBody>
      </p:sp>
      <p:sp>
        <p:nvSpPr>
          <p:cNvPr id="778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fld id="{3A0F0736-B059-4815-8505-C3D020E42B24}" type="slidenum">
              <a:rPr lang="hu-HU" sz="1200"/>
              <a:pPr/>
              <a:t>47</a:t>
            </a:fld>
            <a:endParaRPr lang="hu-HU" sz="1200" dirty="0"/>
          </a:p>
        </p:txBody>
      </p:sp>
      <p:sp>
        <p:nvSpPr>
          <p:cNvPr id="77831" name="Rectangle 6"/>
          <p:cNvSpPr>
            <a:spLocks noGrp="1" noChangeArrowheads="1"/>
          </p:cNvSpPr>
          <p:nvPr>
            <p:ph type="ftr" sz="quarter" idx="4"/>
          </p:nvPr>
        </p:nvSpPr>
        <p:spPr>
          <a:xfrm>
            <a:off x="0" y="9805830"/>
            <a:ext cx="5044362" cy="4049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300">
                <a:solidFill>
                  <a:schemeClr val="tx1"/>
                </a:solidFill>
                <a:latin typeface="Garamond" pitchFamily="18" charset="0"/>
              </a:defRPr>
            </a:lvl1pPr>
            <a:lvl2pPr marL="768359" indent="-295523">
              <a:defRPr sz="3300">
                <a:solidFill>
                  <a:schemeClr val="tx1"/>
                </a:solidFill>
                <a:latin typeface="Garamond" pitchFamily="18" charset="0"/>
              </a:defRPr>
            </a:lvl2pPr>
            <a:lvl3pPr marL="1182091" indent="-236418">
              <a:defRPr sz="3300">
                <a:solidFill>
                  <a:schemeClr val="tx1"/>
                </a:solidFill>
                <a:latin typeface="Garamond" pitchFamily="18" charset="0"/>
              </a:defRPr>
            </a:lvl3pPr>
            <a:lvl4pPr marL="1654927" indent="-236418">
              <a:defRPr sz="3300">
                <a:solidFill>
                  <a:schemeClr val="tx1"/>
                </a:solidFill>
                <a:latin typeface="Garamond" pitchFamily="18" charset="0"/>
              </a:defRPr>
            </a:lvl4pPr>
            <a:lvl5pPr marL="2127763" indent="-236418">
              <a:defRPr sz="3300">
                <a:solidFill>
                  <a:schemeClr val="tx1"/>
                </a:solidFill>
                <a:latin typeface="Garamond" pitchFamily="18" charset="0"/>
              </a:defRPr>
            </a:lvl5pPr>
            <a:lvl6pPr marL="2600599"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6pPr>
            <a:lvl7pPr marL="3073436"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7pPr>
            <a:lvl8pPr marL="3546272"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8pPr>
            <a:lvl9pPr marL="4019108" indent="-236418" eaLnBrk="0" fontAlgn="base" hangingPunct="0">
              <a:spcBef>
                <a:spcPct val="20000"/>
              </a:spcBef>
              <a:spcAft>
                <a:spcPct val="0"/>
              </a:spcAft>
              <a:buClr>
                <a:srgbClr val="006600"/>
              </a:buClr>
              <a:buSzPct val="70000"/>
              <a:buFont typeface="Wingdings" pitchFamily="2" charset="2"/>
              <a:defRPr sz="3300">
                <a:solidFill>
                  <a:schemeClr val="tx1"/>
                </a:solidFill>
                <a:latin typeface="Garamond" pitchFamily="18" charset="0"/>
              </a:defRPr>
            </a:lvl9pPr>
          </a:lstStyle>
          <a:p>
            <a:r>
              <a:rPr lang="hu-HU" sz="1200" dirty="0" err="1"/>
              <a:t>Horváth-Papné-Szlávi-Zsakó</a:t>
            </a:r>
            <a:r>
              <a:rPr lang="hu-HU" sz="1200" dirty="0"/>
              <a:t>: Programozási alapismeretek 9. előadás</a:t>
            </a:r>
          </a:p>
        </p:txBody>
      </p:sp>
    </p:spTree>
    <p:extLst>
      <p:ext uri="{BB962C8B-B14F-4D97-AF65-F5344CB8AC3E}">
        <p14:creationId xmlns:p14="http://schemas.microsoft.com/office/powerpoint/2010/main" val="3824554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541338" y="461963"/>
            <a:ext cx="5715000" cy="4286250"/>
          </a:xfrm>
          <a:ln/>
        </p:spPr>
      </p:sp>
      <p:sp>
        <p:nvSpPr>
          <p:cNvPr id="68611"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8612" name="Élőfej helye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Programozási alapismeretek</a:t>
            </a:r>
          </a:p>
        </p:txBody>
      </p:sp>
      <p:sp>
        <p:nvSpPr>
          <p:cNvPr id="68613" name="Dátum helye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2012/2013</a:t>
            </a:r>
          </a:p>
        </p:txBody>
      </p:sp>
      <p:sp>
        <p:nvSpPr>
          <p:cNvPr id="68614" name="Dia számának helye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B417B5A-F768-4C16-B301-C8171B3308C5}" type="slidenum">
              <a:rPr lang="hu-HU" sz="1200"/>
              <a:pPr/>
              <a:t>48</a:t>
            </a:fld>
            <a:endParaRPr lang="hu-HU" sz="1200"/>
          </a:p>
        </p:txBody>
      </p:sp>
      <p:sp>
        <p:nvSpPr>
          <p:cNvPr id="68615" name="Rectangle 6"/>
          <p:cNvSpPr>
            <a:spLocks noGrp="1" noChangeArrowheads="1"/>
          </p:cNvSpPr>
          <p:nvPr>
            <p:ph type="ftr" sz="quarter" idx="4"/>
          </p:nvPr>
        </p:nvSpPr>
        <p:spPr>
          <a:xfrm>
            <a:off x="0" y="9532938"/>
            <a:ext cx="4838700" cy="39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Horváth-Papné-Szlávi-Zsakó: Programozási alapismeretek 9. előadás</a:t>
            </a:r>
          </a:p>
        </p:txBody>
      </p:sp>
    </p:spTree>
    <p:extLst>
      <p:ext uri="{BB962C8B-B14F-4D97-AF65-F5344CB8AC3E}">
        <p14:creationId xmlns:p14="http://schemas.microsoft.com/office/powerpoint/2010/main" val="377436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kép helye 1"/>
          <p:cNvSpPr>
            <a:spLocks noGrp="1" noRot="1" noChangeAspect="1" noTextEdit="1"/>
          </p:cNvSpPr>
          <p:nvPr>
            <p:ph type="sldImg"/>
          </p:nvPr>
        </p:nvSpPr>
        <p:spPr>
          <a:xfrm>
            <a:off x="541338" y="461963"/>
            <a:ext cx="5715000" cy="4286250"/>
          </a:xfrm>
          <a:ln/>
        </p:spPr>
      </p:sp>
      <p:sp>
        <p:nvSpPr>
          <p:cNvPr id="69635"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9636" name="Élőfej helye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Programozási alapismeretek</a:t>
            </a:r>
          </a:p>
        </p:txBody>
      </p:sp>
      <p:sp>
        <p:nvSpPr>
          <p:cNvPr id="69637" name="Dátum helye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2012/2013</a:t>
            </a:r>
          </a:p>
        </p:txBody>
      </p:sp>
      <p:sp>
        <p:nvSpPr>
          <p:cNvPr id="69638" name="Dia számának helye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043D5FCD-2755-41DB-8314-30BFCDE14B02}" type="slidenum">
              <a:rPr lang="hu-HU" sz="1200"/>
              <a:pPr/>
              <a:t>49</a:t>
            </a:fld>
            <a:endParaRPr lang="hu-HU" sz="1200"/>
          </a:p>
        </p:txBody>
      </p:sp>
      <p:sp>
        <p:nvSpPr>
          <p:cNvPr id="69639" name="Rectangle 6"/>
          <p:cNvSpPr>
            <a:spLocks noGrp="1" noChangeArrowheads="1"/>
          </p:cNvSpPr>
          <p:nvPr>
            <p:ph type="ftr" sz="quarter" idx="4"/>
          </p:nvPr>
        </p:nvSpPr>
        <p:spPr>
          <a:xfrm>
            <a:off x="0" y="9532938"/>
            <a:ext cx="4838700" cy="39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Horváth-Papné-Szlávi-Zsakó: Programozási alapismeretek 9. előadás</a:t>
            </a:r>
          </a:p>
        </p:txBody>
      </p:sp>
    </p:spTree>
    <p:extLst>
      <p:ext uri="{BB962C8B-B14F-4D97-AF65-F5344CB8AC3E}">
        <p14:creationId xmlns:p14="http://schemas.microsoft.com/office/powerpoint/2010/main" val="337512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5</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t>Tételek általánosítása</a:t>
            </a:r>
            <a:endParaRPr lang="hu-HU" dirty="0"/>
          </a:p>
        </p:txBody>
      </p:sp>
    </p:spTree>
    <p:extLst>
      <p:ext uri="{BB962C8B-B14F-4D97-AF65-F5344CB8AC3E}">
        <p14:creationId xmlns:p14="http://schemas.microsoft.com/office/powerpoint/2010/main" val="27109815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541338" y="461963"/>
            <a:ext cx="5715000" cy="4286250"/>
          </a:xfrm>
          <a:ln/>
        </p:spPr>
      </p:sp>
      <p:sp>
        <p:nvSpPr>
          <p:cNvPr id="70659"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dirty="0"/>
          </a:p>
        </p:txBody>
      </p:sp>
      <p:sp>
        <p:nvSpPr>
          <p:cNvPr id="70660" name="Élőfej helye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Programozási alapismeretek</a:t>
            </a:r>
          </a:p>
        </p:txBody>
      </p:sp>
      <p:sp>
        <p:nvSpPr>
          <p:cNvPr id="70661" name="Dátum helye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2012/2013</a:t>
            </a:r>
          </a:p>
        </p:txBody>
      </p:sp>
      <p:sp>
        <p:nvSpPr>
          <p:cNvPr id="70662" name="Dia számának helye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F0C8CE-8AB4-4138-AB64-786A5EACE3D3}" type="slidenum">
              <a:rPr lang="hu-HU" sz="1200"/>
              <a:pPr/>
              <a:t>50</a:t>
            </a:fld>
            <a:endParaRPr lang="hu-HU" sz="1200"/>
          </a:p>
        </p:txBody>
      </p:sp>
      <p:sp>
        <p:nvSpPr>
          <p:cNvPr id="70663" name="Rectangle 6"/>
          <p:cNvSpPr>
            <a:spLocks noGrp="1" noChangeArrowheads="1"/>
          </p:cNvSpPr>
          <p:nvPr>
            <p:ph type="ftr" sz="quarter" idx="4"/>
          </p:nvPr>
        </p:nvSpPr>
        <p:spPr>
          <a:xfrm>
            <a:off x="0" y="9532938"/>
            <a:ext cx="4838700" cy="39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Horváth-Papné-Szlávi-Zsakó: Programozási alapismeretek 9. előadás</a:t>
            </a:r>
          </a:p>
        </p:txBody>
      </p:sp>
    </p:spTree>
    <p:extLst>
      <p:ext uri="{BB962C8B-B14F-4D97-AF65-F5344CB8AC3E}">
        <p14:creationId xmlns:p14="http://schemas.microsoft.com/office/powerpoint/2010/main" val="1610373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541338" y="461963"/>
            <a:ext cx="5715000" cy="4286250"/>
          </a:xfrm>
          <a:ln/>
        </p:spPr>
      </p:sp>
      <p:sp>
        <p:nvSpPr>
          <p:cNvPr id="70659" name="Jegyzetek hely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70660" name="Élőfej helye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Programozási alapismeretek</a:t>
            </a:r>
          </a:p>
        </p:txBody>
      </p:sp>
      <p:sp>
        <p:nvSpPr>
          <p:cNvPr id="70661" name="Dátum helye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2012/2013</a:t>
            </a:r>
          </a:p>
        </p:txBody>
      </p:sp>
      <p:sp>
        <p:nvSpPr>
          <p:cNvPr id="70662" name="Dia számának helye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F0C8CE-8AB4-4138-AB64-786A5EACE3D3}" type="slidenum">
              <a:rPr lang="hu-HU" sz="1200"/>
              <a:pPr/>
              <a:t>51</a:t>
            </a:fld>
            <a:endParaRPr lang="hu-HU" sz="1200"/>
          </a:p>
        </p:txBody>
      </p:sp>
      <p:sp>
        <p:nvSpPr>
          <p:cNvPr id="70663" name="Rectangle 6"/>
          <p:cNvSpPr>
            <a:spLocks noGrp="1" noChangeArrowheads="1"/>
          </p:cNvSpPr>
          <p:nvPr>
            <p:ph type="ftr" sz="quarter" idx="4"/>
          </p:nvPr>
        </p:nvSpPr>
        <p:spPr>
          <a:xfrm>
            <a:off x="0" y="9532938"/>
            <a:ext cx="4838700" cy="393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Horváth-Papné-Szlávi-Zsakó: Programozási alapismeretek 9. előadás</a:t>
            </a:r>
          </a:p>
        </p:txBody>
      </p:sp>
    </p:spTree>
    <p:extLst>
      <p:ext uri="{BB962C8B-B14F-4D97-AF65-F5344CB8AC3E}">
        <p14:creationId xmlns:p14="http://schemas.microsoft.com/office/powerpoint/2010/main" val="2742990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541338" y="461963"/>
            <a:ext cx="5715000" cy="4286250"/>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dirty="0"/>
          </a:p>
        </p:txBody>
      </p:sp>
      <p:sp>
        <p:nvSpPr>
          <p:cNvPr id="73732"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3733"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6EA44E5D-E002-476E-B27A-45D0E1317FBB}" type="slidenum">
              <a:rPr lang="hu-HU" altLang="hu-HU" sz="1200" b="1" smtClean="0"/>
              <a:pPr/>
              <a:t>52</a:t>
            </a:fld>
            <a:endParaRPr lang="hu-HU" altLang="hu-HU" sz="1200" b="1"/>
          </a:p>
        </p:txBody>
      </p:sp>
      <p:sp>
        <p:nvSpPr>
          <p:cNvPr id="73734"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3735"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541338" y="461963"/>
            <a:ext cx="5715000" cy="4286250"/>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4756"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4757"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292E9339-BBC0-40BC-86E9-B75D379CD8EF}" type="slidenum">
              <a:rPr lang="hu-HU" altLang="hu-HU" sz="1200" b="1" smtClean="0"/>
              <a:pPr/>
              <a:t>53</a:t>
            </a:fld>
            <a:endParaRPr lang="hu-HU" altLang="hu-HU" sz="1200" b="1"/>
          </a:p>
        </p:txBody>
      </p:sp>
      <p:sp>
        <p:nvSpPr>
          <p:cNvPr id="74758"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4759"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541338" y="461963"/>
            <a:ext cx="5715000" cy="4286250"/>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dirty="0"/>
              <a:t>A </a:t>
            </a:r>
            <a:r>
              <a:rPr lang="hu-HU" altLang="hu-HU" b="1" dirty="0"/>
              <a:t>jól kiválasztott </a:t>
            </a:r>
            <a:r>
              <a:rPr lang="hu-HU" altLang="hu-HU" dirty="0"/>
              <a:t>bemeneti sorozatokhoz:</a:t>
            </a:r>
          </a:p>
          <a:p>
            <a:pPr lvl="1"/>
            <a:r>
              <a:rPr lang="hu-HU" altLang="hu-HU" dirty="0"/>
              <a:t>Az </a:t>
            </a:r>
            <a:r>
              <a:rPr lang="hu-HU" altLang="hu-HU" b="1" dirty="0"/>
              <a:t>összefuttatás</a:t>
            </a:r>
            <a:r>
              <a:rPr lang="hu-HU" altLang="hu-HU" dirty="0"/>
              <a:t> algoritmusát elemezve, az alábbi megfontolást tehetjük a bemeneti sorozatokra. Egy-egy sorozatpárból csak néhány jellegzetest generálunk, s ezeken kapott hatékonysági értékek átlagát rendeljük a sorozathossz-párokhoz. (Az uniót pontosan ezekre a sorozatokra végezzük el.)</a:t>
            </a:r>
          </a:p>
          <a:p>
            <a:pPr lvl="1"/>
            <a:r>
              <a:rPr lang="hu-HU" altLang="hu-HU" dirty="0"/>
              <a:t>A hatékonyság szempontjából jól elkülöníthető </a:t>
            </a:r>
            <a:r>
              <a:rPr lang="hu-HU" altLang="hu-HU" b="1" dirty="0"/>
              <a:t>esetek</a:t>
            </a:r>
            <a:r>
              <a:rPr lang="hu-HU" altLang="hu-HU" dirty="0"/>
              <a:t> vannak az </a:t>
            </a:r>
            <a:r>
              <a:rPr lang="hu-HU" altLang="hu-HU" b="1" dirty="0"/>
              <a:t>összefuttatás </a:t>
            </a:r>
            <a:r>
              <a:rPr lang="hu-HU" altLang="hu-HU" dirty="0"/>
              <a:t>első ciklusbeli háromirányú elágazás miatt. Ha az X sorozat minden eleme kisebb az Y mindegyikénél, akkor az elágazásnak csak az első ága kerül kiértékelésre. Így „olcsón” jut el a végeredményhez. De ha az X minden eleme nagyobb-egyenlő Y elemeinél, akkor a második vizsgálatra is szükség van, azaz a lehető legtöbb vizsgálat árán jut a végeredményhez. (Világos, hogy a 2. és 3. ág hatékonyság szempontjából ekvivalens, hiszen mindkettőben egy </a:t>
            </a:r>
            <a:r>
              <a:rPr lang="hu-HU" altLang="hu-HU" dirty="0" err="1"/>
              <a:t>Z-elemre</a:t>
            </a:r>
            <a:r>
              <a:rPr lang="hu-HU" altLang="hu-HU" dirty="0"/>
              <a:t> vonatkozó értékadás van, a többitől meg eltekinthetünk. Most egyébként csak az elem-összehasonlítás szám jellemzőjét vizsgáljuk, a másik szokásosat, nevezetesen az elem-mozgatásét nem.)</a:t>
            </a:r>
          </a:p>
          <a:p>
            <a:pPr lvl="1"/>
            <a:r>
              <a:rPr lang="hu-HU" altLang="hu-HU" dirty="0"/>
              <a:t>Az </a:t>
            </a:r>
            <a:r>
              <a:rPr lang="hu-HU" altLang="hu-HU" b="1" dirty="0"/>
              <a:t>átlagos viselkedés</a:t>
            </a:r>
            <a:r>
              <a:rPr lang="hu-HU" altLang="hu-HU" dirty="0"/>
              <a:t>t definiáljuk így: vesszük egy rögzített (rendezett és halmazszerű) X mellett Y-nak azon megvalósulásait, amelyek abban különböznek egymástól, hogy </a:t>
            </a:r>
            <a:r>
              <a:rPr lang="hu-HU" altLang="hu-HU" i="1" dirty="0"/>
              <a:t>hány eleme előzi meg </a:t>
            </a:r>
            <a:r>
              <a:rPr lang="hu-HU" altLang="hu-HU" dirty="0"/>
              <a:t>X </a:t>
            </a:r>
            <a:r>
              <a:rPr lang="hu-HU" altLang="hu-HU" i="1" dirty="0"/>
              <a:t>első </a:t>
            </a:r>
            <a:r>
              <a:rPr lang="hu-HU" altLang="hu-HU" dirty="0"/>
              <a:t>elemét, s a maradék az X utolsója mögötti. Az ilyen módon generált X-Y sorozatok feldolgozásához tartozó </a:t>
            </a:r>
            <a:r>
              <a:rPr lang="hu-HU" altLang="hu-HU" i="1" dirty="0"/>
              <a:t>hasonlítás-számok átlaga </a:t>
            </a:r>
            <a:r>
              <a:rPr lang="hu-HU" altLang="hu-HU" dirty="0"/>
              <a:t>lesz a keresett jellemző. </a:t>
            </a:r>
          </a:p>
        </p:txBody>
      </p:sp>
      <p:sp>
        <p:nvSpPr>
          <p:cNvPr id="75780"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5781"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03414D8B-42E4-4276-9E89-EDD399AA62D6}" type="slidenum">
              <a:rPr lang="hu-HU" altLang="hu-HU" sz="1200" b="1" smtClean="0"/>
              <a:pPr/>
              <a:t>54</a:t>
            </a:fld>
            <a:endParaRPr lang="hu-HU" altLang="hu-HU" sz="1200" b="1"/>
          </a:p>
        </p:txBody>
      </p:sp>
      <p:sp>
        <p:nvSpPr>
          <p:cNvPr id="75782"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5783"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541338" y="461963"/>
            <a:ext cx="5715000" cy="4286250"/>
          </a:xfrm>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6804"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6805"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AD9F40B8-92A5-4381-AD3C-69B5BC5D6D51}" type="slidenum">
              <a:rPr lang="hu-HU" altLang="hu-HU" sz="1200" b="1" smtClean="0"/>
              <a:pPr/>
              <a:t>55</a:t>
            </a:fld>
            <a:endParaRPr lang="hu-HU" altLang="hu-HU" sz="1200" b="1"/>
          </a:p>
        </p:txBody>
      </p:sp>
      <p:sp>
        <p:nvSpPr>
          <p:cNvPr id="76806"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6807"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541338" y="461963"/>
            <a:ext cx="5715000" cy="4286250"/>
          </a:xfrm>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7828"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7829"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19A10913-049A-41B2-8060-7964B93B5E6C}" type="slidenum">
              <a:rPr lang="hu-HU" altLang="hu-HU" sz="1200" b="1" smtClean="0"/>
              <a:pPr/>
              <a:t>56</a:t>
            </a:fld>
            <a:endParaRPr lang="hu-HU" altLang="hu-HU" sz="1200" b="1"/>
          </a:p>
        </p:txBody>
      </p:sp>
      <p:sp>
        <p:nvSpPr>
          <p:cNvPr id="77830"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7831"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541338" y="461963"/>
            <a:ext cx="5715000" cy="4286250"/>
          </a:xfrm>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8852"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8853"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DA1FD99F-A12D-4B1E-BE52-0BFC7725AA6A}" type="slidenum">
              <a:rPr lang="hu-HU" altLang="hu-HU" sz="1200" b="1" smtClean="0"/>
              <a:pPr/>
              <a:t>57</a:t>
            </a:fld>
            <a:endParaRPr lang="hu-HU" altLang="hu-HU" sz="1200" b="1"/>
          </a:p>
        </p:txBody>
      </p:sp>
      <p:sp>
        <p:nvSpPr>
          <p:cNvPr id="78854"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8855"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541338" y="461963"/>
            <a:ext cx="5715000" cy="4286250"/>
          </a:xfrm>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
        <p:nvSpPr>
          <p:cNvPr id="79876" name="Dátum helye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2009/2010</a:t>
            </a:r>
          </a:p>
        </p:txBody>
      </p:sp>
      <p:sp>
        <p:nvSpPr>
          <p:cNvPr id="79877" name="Dia számának hely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6CA5E4E0-09D9-40B8-AC91-EC2A9710B2A4}" type="slidenum">
              <a:rPr lang="hu-HU" altLang="hu-HU" sz="1200" b="1" smtClean="0"/>
              <a:pPr/>
              <a:t>58</a:t>
            </a:fld>
            <a:endParaRPr lang="hu-HU" altLang="hu-HU" sz="1200" b="1"/>
          </a:p>
        </p:txBody>
      </p:sp>
      <p:sp>
        <p:nvSpPr>
          <p:cNvPr id="79878" name="Élőláb helye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Szlávi - Zsakó</a:t>
            </a:r>
          </a:p>
        </p:txBody>
      </p:sp>
      <p:sp>
        <p:nvSpPr>
          <p:cNvPr id="79879" name="Élőfej helye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altLang="hu-HU" sz="1200" b="1"/>
              <a:t>Programozási alapismeretek 12.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6</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t>Tételek általánosítása</a:t>
            </a:r>
            <a:endParaRPr lang="hu-HU" dirty="0"/>
          </a:p>
        </p:txBody>
      </p:sp>
    </p:spTree>
    <p:extLst>
      <p:ext uri="{BB962C8B-B14F-4D97-AF65-F5344CB8AC3E}">
        <p14:creationId xmlns:p14="http://schemas.microsoft.com/office/powerpoint/2010/main" val="106514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Programozási alapismeretek</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a:t>2012/2013</a:t>
            </a: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200" dirty="0" err="1"/>
              <a:t>Horváth-Papné-Szlávi-Zsakó</a:t>
            </a:r>
            <a:r>
              <a:rPr lang="hu-HU" sz="1200" dirty="0"/>
              <a:t>: Programozási alapismeretek 10. előadás</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fld id="{312A8AB0-2B30-47CD-A832-3F07D4929146}" type="slidenum">
              <a:rPr lang="hu-HU" sz="1200" smtClean="0"/>
              <a:pPr/>
              <a:t>7</a:t>
            </a:fld>
            <a:endParaRPr lang="hu-HU" sz="1200"/>
          </a:p>
        </p:txBody>
      </p:sp>
      <p:sp>
        <p:nvSpPr>
          <p:cNvPr id="54278" name="Rectangle 2"/>
          <p:cNvSpPr>
            <a:spLocks noGrp="1" noRot="1" noChangeAspect="1" noChangeArrowheads="1" noTextEdit="1"/>
          </p:cNvSpPr>
          <p:nvPr>
            <p:ph type="sldImg"/>
          </p:nvPr>
        </p:nvSpPr>
        <p:spPr>
          <a:xfrm>
            <a:off x="577850" y="425450"/>
            <a:ext cx="5713413" cy="4286250"/>
          </a:xfrm>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t>Tételek általánosítása</a:t>
            </a:r>
            <a:endParaRPr lang="hu-HU" dirty="0"/>
          </a:p>
        </p:txBody>
      </p:sp>
    </p:spTree>
    <p:extLst>
      <p:ext uri="{BB962C8B-B14F-4D97-AF65-F5344CB8AC3E}">
        <p14:creationId xmlns:p14="http://schemas.microsoft.com/office/powerpoint/2010/main" val="7818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8</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328292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hu-HU"/>
              <a:t>Programozási alapismeretek</a:t>
            </a:r>
          </a:p>
        </p:txBody>
      </p:sp>
      <p:sp>
        <p:nvSpPr>
          <p:cNvPr id="77827" name="Rectangle 3"/>
          <p:cNvSpPr>
            <a:spLocks noGrp="1" noChangeArrowheads="1"/>
          </p:cNvSpPr>
          <p:nvPr>
            <p:ph type="dt" sz="quarter" idx="1"/>
          </p:nvPr>
        </p:nvSpPr>
        <p:spPr>
          <a:noFill/>
        </p:spPr>
        <p:txBody>
          <a:bodyPr/>
          <a:lstStyle/>
          <a:p>
            <a:r>
              <a:rPr lang="hu-HU"/>
              <a:t>2011/2012</a:t>
            </a:r>
          </a:p>
        </p:txBody>
      </p:sp>
      <p:sp>
        <p:nvSpPr>
          <p:cNvPr id="77828" name="Rectangle 6"/>
          <p:cNvSpPr>
            <a:spLocks noGrp="1" noChangeArrowheads="1"/>
          </p:cNvSpPr>
          <p:nvPr>
            <p:ph type="ftr" sz="quarter" idx="4"/>
          </p:nvPr>
        </p:nvSpPr>
        <p:spPr>
          <a:noFill/>
        </p:spPr>
        <p:txBody>
          <a:bodyPr/>
          <a:lstStyle/>
          <a:p>
            <a:r>
              <a:rPr lang="hu-HU" dirty="0" err="1"/>
              <a:t>Szlávi-Zsakó</a:t>
            </a:r>
            <a:r>
              <a:rPr lang="hu-HU" dirty="0"/>
              <a:t>: Programozási alapismeretek 4. előadás előadás</a:t>
            </a:r>
          </a:p>
        </p:txBody>
      </p:sp>
      <p:sp>
        <p:nvSpPr>
          <p:cNvPr id="77829" name="Rectangle 7"/>
          <p:cNvSpPr>
            <a:spLocks noGrp="1" noChangeArrowheads="1"/>
          </p:cNvSpPr>
          <p:nvPr>
            <p:ph type="sldNum" sz="quarter" idx="5"/>
          </p:nvPr>
        </p:nvSpPr>
        <p:spPr>
          <a:noFill/>
        </p:spPr>
        <p:txBody>
          <a:bodyPr/>
          <a:lstStyle/>
          <a:p>
            <a:fld id="{EC4F00A0-07CD-4FAA-B7F8-7AF1DBD75837}" type="slidenum">
              <a:rPr lang="hu-HU" smtClean="0"/>
              <a:pPr/>
              <a:t>9</a:t>
            </a:fld>
            <a:endParaRPr lang="hu-HU"/>
          </a:p>
        </p:txBody>
      </p:sp>
      <p:sp>
        <p:nvSpPr>
          <p:cNvPr id="77830" name="Diakép helye 1"/>
          <p:cNvSpPr>
            <a:spLocks noGrp="1" noRot="1" noChangeAspect="1" noTextEdit="1"/>
          </p:cNvSpPr>
          <p:nvPr>
            <p:ph type="sldImg"/>
          </p:nvPr>
        </p:nvSpPr>
        <p:spPr>
          <a:xfrm>
            <a:off x="577850" y="425450"/>
            <a:ext cx="5713413" cy="4286250"/>
          </a:xfrm>
          <a:ln/>
        </p:spPr>
      </p:sp>
      <p:sp>
        <p:nvSpPr>
          <p:cNvPr id="77831" name="Jegyzetek helye 2"/>
          <p:cNvSpPr>
            <a:spLocks noGrp="1"/>
          </p:cNvSpPr>
          <p:nvPr>
            <p:ph type="body" idx="1"/>
          </p:nvPr>
        </p:nvSpPr>
        <p:spPr>
          <a:noFill/>
          <a:ln/>
        </p:spPr>
        <p:txBody>
          <a:bodyPr/>
          <a:lstStyle/>
          <a:p>
            <a:endParaRPr lang="hu-HU"/>
          </a:p>
        </p:txBody>
      </p:sp>
    </p:spTree>
    <p:extLst>
      <p:ext uri="{BB962C8B-B14F-4D97-AF65-F5344CB8AC3E}">
        <p14:creationId xmlns:p14="http://schemas.microsoft.com/office/powerpoint/2010/main" val="467388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slide" Targe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4.jpeg"/><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ím és tartalom">
    <p:spTree>
      <p:nvGrpSpPr>
        <p:cNvPr id="1" name=""/>
        <p:cNvGrpSpPr/>
        <p:nvPr/>
      </p:nvGrpSpPr>
      <p:grpSpPr>
        <a:xfrm>
          <a:off x="0" y="0"/>
          <a:ext cx="0" cy="0"/>
          <a:chOff x="0" y="0"/>
          <a:chExt cx="0" cy="0"/>
        </a:xfrm>
      </p:grpSpPr>
      <p:pic>
        <p:nvPicPr>
          <p:cNvPr id="5" name="Picture 27" descr="BD10308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27813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descr="BD10308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62700" y="1285875"/>
            <a:ext cx="27813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cimerr2.jpg">
            <a:hlinkClick r:id="" action="ppaction://hlinkshowjump?jump=lastslideviewed"/>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9550" y="0"/>
            <a:ext cx="1312863"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Photograph">
            <a:hlinkClick r:id="rId4" action="ppaction://hlinksldjump"/>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08479" y="5860298"/>
            <a:ext cx="827584" cy="101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ím 1"/>
          <p:cNvSpPr>
            <a:spLocks noGrp="1"/>
          </p:cNvSpPr>
          <p:nvPr>
            <p:ph type="title"/>
          </p:nvPr>
        </p:nvSpPr>
        <p:spPr>
          <a:xfrm>
            <a:off x="0" y="85725"/>
            <a:ext cx="7524750" cy="1111250"/>
          </a:xfrm>
        </p:spPr>
        <p:txBody>
          <a:bodyPr/>
          <a:lstStyle/>
          <a:p>
            <a:r>
              <a:rPr lang="hu-HU" dirty="0"/>
              <a:t>Mintacím szerkesztése</a:t>
            </a:r>
          </a:p>
        </p:txBody>
      </p:sp>
      <p:sp>
        <p:nvSpPr>
          <p:cNvPr id="15" name="Tartalom helye 2"/>
          <p:cNvSpPr>
            <a:spLocks noGrp="1"/>
          </p:cNvSpPr>
          <p:nvPr>
            <p:ph idx="1"/>
          </p:nvPr>
        </p:nvSpPr>
        <p:spPr>
          <a:xfrm>
            <a:off x="35496" y="1341438"/>
            <a:ext cx="8929117" cy="475456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16" name="Rectangle 9"/>
          <p:cNvSpPr>
            <a:spLocks noGrp="1" noChangeArrowheads="1"/>
          </p:cNvSpPr>
          <p:nvPr>
            <p:ph type="sldNum" sz="quarter" idx="10"/>
          </p:nvPr>
        </p:nvSpPr>
        <p:spPr>
          <a:xfrm>
            <a:off x="6578352" y="6524625"/>
            <a:ext cx="1162000" cy="360363"/>
          </a:xfrm>
        </p:spPr>
        <p:txBody>
          <a:bodyPr/>
          <a:lstStyle>
            <a:lvl1pPr>
              <a:defRPr>
                <a:effectLst/>
                <a:latin typeface="Garamond" pitchFamily="18" charset="0"/>
              </a:defRPr>
            </a:lvl1pPr>
          </a:lstStyle>
          <a:p>
            <a:pPr>
              <a:defRPr/>
            </a:pPr>
            <a:fld id="{55827B34-493A-42A8-915E-9265D9F4BD70}" type="slidenum">
              <a:rPr lang="hu-HU" smtClean="0"/>
              <a:pPr>
                <a:defRPr/>
              </a:pPr>
              <a:t>‹#›</a:t>
            </a:fld>
            <a:r>
              <a:rPr lang="hu-HU" dirty="0"/>
              <a:t>/58</a:t>
            </a:r>
          </a:p>
        </p:txBody>
      </p:sp>
      <p:sp>
        <p:nvSpPr>
          <p:cNvPr id="17" name="Rectangle 7"/>
          <p:cNvSpPr>
            <a:spLocks noGrp="1" noChangeArrowheads="1"/>
          </p:cNvSpPr>
          <p:nvPr>
            <p:ph type="dt" sz="half" idx="11"/>
          </p:nvPr>
        </p:nvSpPr>
        <p:spPr>
          <a:xfrm>
            <a:off x="35496" y="6524625"/>
            <a:ext cx="1905000" cy="360363"/>
          </a:xfrm>
        </p:spPr>
        <p:txBody>
          <a:bodyPr/>
          <a:lstStyle>
            <a:lvl1pPr>
              <a:defRPr>
                <a:effectLst/>
                <a:latin typeface="Garamond" pitchFamily="18" charset="0"/>
              </a:defRPr>
            </a:lvl1pPr>
          </a:lstStyle>
          <a:p>
            <a:pPr>
              <a:defRPr/>
            </a:pPr>
            <a:fld id="{CBBB54BA-A29C-4554-AE65-D6E84ADAEA1A}" type="datetime8">
              <a:rPr lang="hu-HU" smtClean="0"/>
              <a:t>2018.12.01. 17:08</a:t>
            </a:fld>
            <a:endParaRPr lang="en-US"/>
          </a:p>
        </p:txBody>
      </p:sp>
      <p:sp>
        <p:nvSpPr>
          <p:cNvPr id="18" name="Rectangle 8"/>
          <p:cNvSpPr>
            <a:spLocks noGrp="1" noChangeArrowheads="1"/>
          </p:cNvSpPr>
          <p:nvPr>
            <p:ph type="ftr" sz="quarter" idx="12"/>
          </p:nvPr>
        </p:nvSpPr>
        <p:spPr>
          <a:xfrm>
            <a:off x="1940496" y="6524625"/>
            <a:ext cx="4637856" cy="333375"/>
          </a:xfrm>
        </p:spPr>
        <p:txBody>
          <a:bodyPr/>
          <a:lstStyle>
            <a:lvl1pPr>
              <a:defRPr sz="1200">
                <a:effectLst/>
                <a:latin typeface="+mj-lt"/>
              </a:defRPr>
            </a:lvl1pPr>
          </a:lstStyle>
          <a:p>
            <a:pPr>
              <a:defRPr/>
            </a:pPr>
            <a:r>
              <a:rPr lang="hu-HU" dirty="0"/>
              <a:t>Horváth - Papné - Szlávi - Zsakó: Programozás 12. előadás</a:t>
            </a:r>
            <a:endParaRPr lang="en-US" dirty="0"/>
          </a:p>
        </p:txBody>
      </p:sp>
    </p:spTree>
    <p:extLst>
      <p:ext uri="{BB962C8B-B14F-4D97-AF65-F5344CB8AC3E}">
        <p14:creationId xmlns:p14="http://schemas.microsoft.com/office/powerpoint/2010/main" val="405867235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44020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355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ím és tartalom">
    <p:spTree>
      <p:nvGrpSpPr>
        <p:cNvPr id="1" name=""/>
        <p:cNvGrpSpPr/>
        <p:nvPr/>
      </p:nvGrpSpPr>
      <p:grpSpPr>
        <a:xfrm>
          <a:off x="0" y="0"/>
          <a:ext cx="0" cy="0"/>
          <a:chOff x="0" y="0"/>
          <a:chExt cx="0" cy="0"/>
        </a:xfrm>
      </p:grpSpPr>
      <p:pic>
        <p:nvPicPr>
          <p:cNvPr id="5" name="Picture 27" descr="BD10308_"/>
          <p:cNvPicPr>
            <a:picLocks noChangeAspect="1" noChangeArrowheads="1"/>
          </p:cNvPicPr>
          <p:nvPr userDrawn="1"/>
        </p:nvPicPr>
        <p:blipFill>
          <a:blip r:embed="rId2" cstate="print"/>
          <a:srcRect/>
          <a:stretch>
            <a:fillRect/>
          </a:stretch>
        </p:blipFill>
        <p:spPr bwMode="auto">
          <a:xfrm>
            <a:off x="0" y="0"/>
            <a:ext cx="2781300" cy="142875"/>
          </a:xfrm>
          <a:prstGeom prst="rect">
            <a:avLst/>
          </a:prstGeom>
          <a:noFill/>
          <a:ln w="9525">
            <a:noFill/>
            <a:miter lim="800000"/>
            <a:headEnd/>
            <a:tailEnd/>
          </a:ln>
        </p:spPr>
      </p:pic>
      <p:pic>
        <p:nvPicPr>
          <p:cNvPr id="7" name="Picture 27" descr="BD10308_"/>
          <p:cNvPicPr>
            <a:picLocks noChangeAspect="1" noChangeArrowheads="1"/>
          </p:cNvPicPr>
          <p:nvPr userDrawn="1"/>
        </p:nvPicPr>
        <p:blipFill>
          <a:blip r:embed="rId2" cstate="print"/>
          <a:srcRect/>
          <a:stretch>
            <a:fillRect/>
          </a:stretch>
        </p:blipFill>
        <p:spPr bwMode="auto">
          <a:xfrm>
            <a:off x="6362700" y="1285875"/>
            <a:ext cx="2781300" cy="142875"/>
          </a:xfrm>
          <a:prstGeom prst="rect">
            <a:avLst/>
          </a:prstGeom>
          <a:noFill/>
          <a:ln w="9525">
            <a:noFill/>
            <a:miter lim="800000"/>
            <a:headEnd/>
            <a:tailEnd/>
          </a:ln>
        </p:spPr>
      </p:pic>
      <p:pic>
        <p:nvPicPr>
          <p:cNvPr id="8" name="Picture 12" descr="cimerr2.jpg">
            <a:hlinkClick r:id="" action="ppaction://hlinkshowjump?jump=lastslideviewed"/>
          </p:cNvPr>
          <p:cNvPicPr>
            <a:picLocks noChangeAspect="1" noChangeArrowheads="1"/>
          </p:cNvPicPr>
          <p:nvPr userDrawn="1"/>
        </p:nvPicPr>
        <p:blipFill>
          <a:blip r:embed="rId3" cstate="print"/>
          <a:srcRect/>
          <a:stretch>
            <a:fillRect/>
          </a:stretch>
        </p:blipFill>
        <p:spPr bwMode="auto">
          <a:xfrm>
            <a:off x="7826375" y="0"/>
            <a:ext cx="1309688" cy="1309688"/>
          </a:xfrm>
          <a:prstGeom prst="rect">
            <a:avLst/>
          </a:prstGeom>
          <a:noFill/>
          <a:ln w="9525">
            <a:noFill/>
            <a:miter lim="800000"/>
            <a:headEnd/>
            <a:tailEnd/>
          </a:ln>
        </p:spPr>
      </p:pic>
      <p:pic>
        <p:nvPicPr>
          <p:cNvPr id="13" name="Picture 14" descr="Photograph">
            <a:hlinkClick r:id="rId4" action="ppaction://hlinksldjump"/>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08479" y="5860298"/>
            <a:ext cx="827584" cy="101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ím 1"/>
          <p:cNvSpPr>
            <a:spLocks noGrp="1"/>
          </p:cNvSpPr>
          <p:nvPr>
            <p:ph type="title"/>
          </p:nvPr>
        </p:nvSpPr>
        <p:spPr>
          <a:xfrm>
            <a:off x="35496" y="17369"/>
            <a:ext cx="7524750" cy="1111250"/>
          </a:xfrm>
        </p:spPr>
        <p:txBody>
          <a:bodyPr/>
          <a:lstStyle>
            <a:lvl1pPr>
              <a:defRPr sz="3600">
                <a:latin typeface="Garamond" panose="02020404030301010803" pitchFamily="18" charset="0"/>
              </a:defRPr>
            </a:lvl1pPr>
          </a:lstStyle>
          <a:p>
            <a:r>
              <a:rPr lang="hu-HU" dirty="0"/>
              <a:t>Mintacím szerkesztése</a:t>
            </a:r>
          </a:p>
        </p:txBody>
      </p:sp>
      <p:sp>
        <p:nvSpPr>
          <p:cNvPr id="15" name="Tartalom helye 2"/>
          <p:cNvSpPr>
            <a:spLocks noGrp="1"/>
          </p:cNvSpPr>
          <p:nvPr>
            <p:ph idx="1"/>
          </p:nvPr>
        </p:nvSpPr>
        <p:spPr>
          <a:xfrm>
            <a:off x="35496" y="1341438"/>
            <a:ext cx="8929117" cy="4754562"/>
          </a:xfrm>
        </p:spPr>
        <p:txBody>
          <a:bodyPr/>
          <a:lstStyle>
            <a:lvl1pPr>
              <a:defRPr>
                <a:latin typeface="Garamond" panose="02020404030301010803" pitchFamily="18" charset="0"/>
              </a:defRPr>
            </a:lvl1pPr>
            <a:lvl2pPr marL="723900" indent="-290513">
              <a:buFont typeface="Courier New" panose="02070309020205020404" pitchFamily="49" charset="0"/>
              <a:buChar char="o"/>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16" name="Rectangle 9"/>
          <p:cNvSpPr>
            <a:spLocks noGrp="1" noChangeArrowheads="1"/>
          </p:cNvSpPr>
          <p:nvPr>
            <p:ph type="sldNum" sz="quarter" idx="10"/>
          </p:nvPr>
        </p:nvSpPr>
        <p:spPr>
          <a:xfrm>
            <a:off x="6578352" y="6524625"/>
            <a:ext cx="1162000" cy="360363"/>
          </a:xfrm>
        </p:spPr>
        <p:txBody>
          <a:bodyPr/>
          <a:lstStyle>
            <a:lvl1pPr>
              <a:defRPr sz="1200">
                <a:effectLst/>
                <a:latin typeface="Garamond" pitchFamily="18" charset="0"/>
              </a:defRPr>
            </a:lvl1pPr>
          </a:lstStyle>
          <a:p>
            <a:pPr>
              <a:defRPr/>
            </a:pPr>
            <a:fld id="{55827B34-493A-42A8-915E-9265D9F4BD70}" type="slidenum">
              <a:rPr lang="hu-HU" smtClean="0"/>
              <a:pPr>
                <a:defRPr/>
              </a:pPr>
              <a:t>‹#›</a:t>
            </a:fld>
            <a:r>
              <a:rPr lang="hu-HU" dirty="0"/>
              <a:t>/58</a:t>
            </a:r>
          </a:p>
        </p:txBody>
      </p:sp>
      <p:sp>
        <p:nvSpPr>
          <p:cNvPr id="17" name="Rectangle 7"/>
          <p:cNvSpPr>
            <a:spLocks noGrp="1" noChangeArrowheads="1"/>
          </p:cNvSpPr>
          <p:nvPr>
            <p:ph type="dt" sz="half" idx="11"/>
          </p:nvPr>
        </p:nvSpPr>
        <p:spPr>
          <a:xfrm>
            <a:off x="35496" y="6524625"/>
            <a:ext cx="1905000" cy="360363"/>
          </a:xfrm>
        </p:spPr>
        <p:txBody>
          <a:bodyPr/>
          <a:lstStyle>
            <a:lvl1pPr>
              <a:defRPr sz="1200">
                <a:effectLst/>
                <a:latin typeface="Garamond" pitchFamily="18" charset="0"/>
              </a:defRPr>
            </a:lvl1pPr>
          </a:lstStyle>
          <a:p>
            <a:pPr>
              <a:defRPr/>
            </a:pPr>
            <a:fld id="{00A439D5-1FCA-414B-A235-E0D8A97FAB4B}" type="datetime8">
              <a:rPr lang="hu-HU" smtClean="0"/>
              <a:t>2018.12.01. 17:08</a:t>
            </a:fld>
            <a:endParaRPr lang="en-US"/>
          </a:p>
        </p:txBody>
      </p:sp>
      <p:sp>
        <p:nvSpPr>
          <p:cNvPr id="18" name="Rectangle 8"/>
          <p:cNvSpPr>
            <a:spLocks noGrp="1" noChangeArrowheads="1"/>
          </p:cNvSpPr>
          <p:nvPr>
            <p:ph type="ftr" sz="quarter" idx="12"/>
          </p:nvPr>
        </p:nvSpPr>
        <p:spPr>
          <a:xfrm>
            <a:off x="1940496" y="6525344"/>
            <a:ext cx="4503712" cy="333375"/>
          </a:xfrm>
        </p:spPr>
        <p:txBody>
          <a:bodyPr/>
          <a:lstStyle>
            <a:lvl1pPr>
              <a:defRPr sz="1200">
                <a:effectLst/>
                <a:latin typeface="Garamond" panose="02020404030301010803" pitchFamily="18" charset="0"/>
              </a:defRPr>
            </a:lvl1pPr>
          </a:lstStyle>
          <a:p>
            <a:pPr>
              <a:defRPr/>
            </a:pPr>
            <a:r>
              <a:rPr lang="hu-HU" dirty="0"/>
              <a:t>Horváth-Papné-Szlávi-Zsakó: Programozás 11. előadás</a:t>
            </a:r>
            <a:endParaRPr lang="en-US" dirty="0"/>
          </a:p>
        </p:txBody>
      </p:sp>
    </p:spTree>
    <p:extLst>
      <p:ext uri="{BB962C8B-B14F-4D97-AF65-F5344CB8AC3E}">
        <p14:creationId xmlns:p14="http://schemas.microsoft.com/office/powerpoint/2010/main" val="4022584778"/>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ELTE"/>
          <p:cNvPicPr>
            <a:picLocks noChangeAspect="1" noChangeArrowheads="1"/>
          </p:cNvPicPr>
          <p:nvPr/>
        </p:nvPicPr>
        <p:blipFill>
          <a:blip r:embed="rId4" cstate="print">
            <a:lum bright="2000" contrast="-10000"/>
            <a:extLst>
              <a:ext uri="{28A0092B-C50C-407E-A947-70E740481C1C}">
                <a14:useLocalDpi xmlns:a14="http://schemas.microsoft.com/office/drawing/2010/main" val="0"/>
              </a:ext>
            </a:extLst>
          </a:blip>
          <a:srcRect/>
          <a:stretch>
            <a:fillRect/>
          </a:stretch>
        </p:blipFill>
        <p:spPr bwMode="auto">
          <a:xfrm>
            <a:off x="-3175" y="0"/>
            <a:ext cx="9136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cimerr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24750" y="0"/>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5"/>
          <p:cNvSpPr>
            <a:spLocks noGrp="1" noChangeArrowheads="1"/>
          </p:cNvSpPr>
          <p:nvPr>
            <p:ph type="title"/>
          </p:nvPr>
        </p:nvSpPr>
        <p:spPr bwMode="auto">
          <a:xfrm>
            <a:off x="2343150" y="85725"/>
            <a:ext cx="5181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u-HU"/>
              <a:t>Mintacím szerkesztése</a:t>
            </a:r>
            <a:br>
              <a:rPr lang="hu-HU" altLang="hu-HU"/>
            </a:br>
            <a:endParaRPr lang="en-US" altLang="hu-HU"/>
          </a:p>
        </p:txBody>
      </p:sp>
      <p:sp>
        <p:nvSpPr>
          <p:cNvPr id="1029" name="Rectangle 6"/>
          <p:cNvSpPr>
            <a:spLocks noGrp="1" noChangeArrowheads="1"/>
          </p:cNvSpPr>
          <p:nvPr>
            <p:ph type="body" idx="1"/>
          </p:nvPr>
        </p:nvSpPr>
        <p:spPr bwMode="auto">
          <a:xfrm>
            <a:off x="2343150" y="1341438"/>
            <a:ext cx="6621463"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u-HU"/>
              <a:t>Mintaszöveg szerkesztése</a:t>
            </a:r>
          </a:p>
          <a:p>
            <a:pPr lvl="1"/>
            <a:r>
              <a:rPr lang="en-US" altLang="hu-HU"/>
              <a:t>Második szint</a:t>
            </a:r>
          </a:p>
          <a:p>
            <a:pPr lvl="2"/>
            <a:r>
              <a:rPr lang="en-US" altLang="hu-HU"/>
              <a:t>Harmadik szint</a:t>
            </a:r>
          </a:p>
          <a:p>
            <a:pPr lvl="3"/>
            <a:r>
              <a:rPr lang="en-US" altLang="hu-HU"/>
              <a:t>Negyedik szint</a:t>
            </a:r>
          </a:p>
          <a:p>
            <a:pPr lvl="4"/>
            <a:r>
              <a:rPr lang="en-US" altLang="hu-HU"/>
              <a:t>Ötödik szint</a:t>
            </a:r>
          </a:p>
        </p:txBody>
      </p:sp>
      <p:sp>
        <p:nvSpPr>
          <p:cNvPr id="15" name="Rectangle 3"/>
          <p:cNvSpPr>
            <a:spLocks noGrp="1" noChangeArrowheads="1"/>
          </p:cNvSpPr>
          <p:nvPr>
            <p:ph type="dt" sz="half" idx="2"/>
          </p:nvPr>
        </p:nvSpPr>
        <p:spPr bwMode="auto">
          <a:xfrm>
            <a:off x="304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000">
                <a:effectLst>
                  <a:outerShdw blurRad="38100" dist="38100" dir="2700000" algn="tl">
                    <a:srgbClr val="C0C0C0"/>
                  </a:outerShdw>
                </a:effectLst>
                <a:latin typeface="Arial" charset="0"/>
              </a:defRPr>
            </a:lvl1pPr>
          </a:lstStyle>
          <a:p>
            <a:pPr>
              <a:defRPr/>
            </a:pPr>
            <a:fld id="{A61EE944-7FC4-453E-8B0B-5AD9A3FB8625}" type="datetime8">
              <a:rPr lang="hu-HU" smtClean="0"/>
              <a:t>2018.12.01. 17:08</a:t>
            </a:fld>
            <a:r>
              <a:rPr lang="en-US"/>
              <a:t>200</a:t>
            </a:r>
            <a:r>
              <a:rPr lang="hu-HU"/>
              <a:t>7</a:t>
            </a:r>
            <a:r>
              <a:rPr lang="en-US"/>
              <a:t>.</a:t>
            </a:r>
            <a:r>
              <a:rPr lang="hu-HU"/>
              <a:t>09</a:t>
            </a:r>
            <a:r>
              <a:rPr lang="en-US"/>
              <a:t>.</a:t>
            </a:r>
            <a:r>
              <a:rPr lang="hu-HU"/>
              <a:t>28</a:t>
            </a:r>
            <a:r>
              <a:rPr lang="en-US"/>
              <a:t>.</a:t>
            </a:r>
          </a:p>
        </p:txBody>
      </p:sp>
      <p:sp>
        <p:nvSpPr>
          <p:cNvPr id="16" name="Rectangle 4"/>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000">
                <a:effectLst>
                  <a:outerShdw blurRad="38100" dist="38100" dir="2700000" algn="tl">
                    <a:srgbClr val="C0C0C0"/>
                  </a:outerShdw>
                </a:effectLst>
                <a:latin typeface="Arial" charset="0"/>
              </a:defRPr>
            </a:lvl1pPr>
          </a:lstStyle>
          <a:p>
            <a:pPr>
              <a:defRPr/>
            </a:pPr>
            <a:r>
              <a:rPr lang="hu-HU"/>
              <a:t>Horváth - Papné - Szlávi - Zsakó: Programozás 12. előadás</a:t>
            </a:r>
          </a:p>
        </p:txBody>
      </p:sp>
      <p:sp>
        <p:nvSpPr>
          <p:cNvPr id="17" name="Rectangle 5"/>
          <p:cNvSpPr>
            <a:spLocks noGrp="1" noChangeArrowheads="1"/>
          </p:cNvSpPr>
          <p:nvPr>
            <p:ph type="sldNum" sz="quarter" idx="4"/>
          </p:nvPr>
        </p:nvSpPr>
        <p:spPr bwMode="auto">
          <a:xfrm>
            <a:off x="70104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000">
                <a:effectLst>
                  <a:outerShdw blurRad="38100" dist="38100" dir="2700000" algn="tl">
                    <a:srgbClr val="C0C0C0"/>
                  </a:outerShdw>
                </a:effectLst>
                <a:latin typeface="Arial" charset="0"/>
              </a:defRPr>
            </a:lvl1pPr>
          </a:lstStyle>
          <a:p>
            <a:pPr>
              <a:defRPr/>
            </a:pPr>
            <a:fld id="{1E4D88E0-2643-429D-812A-056142699D4C}" type="slidenum">
              <a:rPr lang="hu-HU"/>
              <a:pPr>
                <a:defRPr/>
              </a:pPr>
              <a:t>‹#›</a:t>
            </a:fld>
            <a:endParaRPr lang="hu-HU"/>
          </a:p>
        </p:txBody>
      </p:sp>
      <p:pic>
        <p:nvPicPr>
          <p:cNvPr id="1033" name="Picture 7" descr="ELTE"/>
          <p:cNvPicPr>
            <a:picLocks noChangeAspect="1" noChangeArrowheads="1"/>
          </p:cNvPicPr>
          <p:nvPr userDrawn="1"/>
        </p:nvPicPr>
        <p:blipFill>
          <a:blip r:embed="rId4" cstate="print">
            <a:lum bright="2000" contrast="-10000"/>
            <a:extLst>
              <a:ext uri="{28A0092B-C50C-407E-A947-70E740481C1C}">
                <a14:useLocalDpi xmlns:a14="http://schemas.microsoft.com/office/drawing/2010/main" val="0"/>
              </a:ext>
            </a:extLst>
          </a:blip>
          <a:srcRect/>
          <a:stretch>
            <a:fillRect/>
          </a:stretch>
        </p:blipFill>
        <p:spPr bwMode="auto">
          <a:xfrm>
            <a:off x="-3175" y="0"/>
            <a:ext cx="9136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 descr="cimerr2.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524750" y="0"/>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2" r:id="rId1"/>
    <p:sldLayoutId id="2147483921" r:id="rId2"/>
  </p:sldLayoutIdLst>
  <p:transition spd="slow"/>
  <p:hf hdr="0"/>
  <p:txStyles>
    <p:titleStyle>
      <a:lvl1pPr algn="ctr" rtl="0" eaLnBrk="0" fontAlgn="base" hangingPunct="0">
        <a:spcBef>
          <a:spcPct val="0"/>
        </a:spcBef>
        <a:spcAft>
          <a:spcPct val="0"/>
        </a:spcAft>
        <a:defRPr sz="3600" b="1">
          <a:solidFill>
            <a:srgbClr val="663300"/>
          </a:solidFill>
          <a:latin typeface="+mj-lt"/>
          <a:ea typeface="+mj-ea"/>
          <a:cs typeface="+mj-cs"/>
        </a:defRPr>
      </a:lvl1pPr>
      <a:lvl2pPr algn="ctr" rtl="0" eaLnBrk="0" fontAlgn="base" hangingPunct="0">
        <a:spcBef>
          <a:spcPct val="0"/>
        </a:spcBef>
        <a:spcAft>
          <a:spcPct val="0"/>
        </a:spcAft>
        <a:defRPr sz="3600" b="1">
          <a:solidFill>
            <a:srgbClr val="663300"/>
          </a:solidFill>
          <a:latin typeface="Garamond" pitchFamily="18" charset="0"/>
        </a:defRPr>
      </a:lvl2pPr>
      <a:lvl3pPr algn="ctr" rtl="0" eaLnBrk="0" fontAlgn="base" hangingPunct="0">
        <a:spcBef>
          <a:spcPct val="0"/>
        </a:spcBef>
        <a:spcAft>
          <a:spcPct val="0"/>
        </a:spcAft>
        <a:defRPr sz="3600" b="1">
          <a:solidFill>
            <a:srgbClr val="663300"/>
          </a:solidFill>
          <a:latin typeface="Garamond" pitchFamily="18" charset="0"/>
        </a:defRPr>
      </a:lvl3pPr>
      <a:lvl4pPr algn="ctr" rtl="0" eaLnBrk="0" fontAlgn="base" hangingPunct="0">
        <a:spcBef>
          <a:spcPct val="0"/>
        </a:spcBef>
        <a:spcAft>
          <a:spcPct val="0"/>
        </a:spcAft>
        <a:defRPr sz="3600" b="1">
          <a:solidFill>
            <a:srgbClr val="663300"/>
          </a:solidFill>
          <a:latin typeface="Garamond" pitchFamily="18" charset="0"/>
        </a:defRPr>
      </a:lvl4pPr>
      <a:lvl5pPr algn="ctr" rtl="0" eaLnBrk="0" fontAlgn="base" hangingPunct="0">
        <a:spcBef>
          <a:spcPct val="0"/>
        </a:spcBef>
        <a:spcAft>
          <a:spcPct val="0"/>
        </a:spcAft>
        <a:defRPr sz="3600" b="1">
          <a:solidFill>
            <a:srgbClr val="663300"/>
          </a:solidFill>
          <a:latin typeface="Garamond" pitchFamily="18" charset="0"/>
        </a:defRPr>
      </a:lvl5pPr>
      <a:lvl6pPr marL="457200" algn="ctr" rtl="0" eaLnBrk="0" fontAlgn="base" hangingPunct="0">
        <a:spcBef>
          <a:spcPct val="0"/>
        </a:spcBef>
        <a:spcAft>
          <a:spcPct val="0"/>
        </a:spcAft>
        <a:defRPr sz="3600" b="1">
          <a:solidFill>
            <a:srgbClr val="663300"/>
          </a:solidFill>
          <a:latin typeface="Garamond" pitchFamily="18" charset="0"/>
        </a:defRPr>
      </a:lvl6pPr>
      <a:lvl7pPr marL="914400" algn="ctr" rtl="0" eaLnBrk="0" fontAlgn="base" hangingPunct="0">
        <a:spcBef>
          <a:spcPct val="0"/>
        </a:spcBef>
        <a:spcAft>
          <a:spcPct val="0"/>
        </a:spcAft>
        <a:defRPr sz="3600" b="1">
          <a:solidFill>
            <a:srgbClr val="663300"/>
          </a:solidFill>
          <a:latin typeface="Garamond" pitchFamily="18" charset="0"/>
        </a:defRPr>
      </a:lvl7pPr>
      <a:lvl8pPr marL="1371600" algn="ctr" rtl="0" eaLnBrk="0" fontAlgn="base" hangingPunct="0">
        <a:spcBef>
          <a:spcPct val="0"/>
        </a:spcBef>
        <a:spcAft>
          <a:spcPct val="0"/>
        </a:spcAft>
        <a:defRPr sz="3600" b="1">
          <a:solidFill>
            <a:srgbClr val="663300"/>
          </a:solidFill>
          <a:latin typeface="Garamond" pitchFamily="18" charset="0"/>
        </a:defRPr>
      </a:lvl8pPr>
      <a:lvl9pPr marL="1828800" algn="ctr" rtl="0" eaLnBrk="0" fontAlgn="base" hangingPunct="0">
        <a:spcBef>
          <a:spcPct val="0"/>
        </a:spcBef>
        <a:spcAft>
          <a:spcPct val="0"/>
        </a:spcAft>
        <a:defRPr sz="3600" b="1">
          <a:solidFill>
            <a:srgbClr val="663300"/>
          </a:solidFill>
          <a:latin typeface="Garamond" pitchFamily="18" charset="0"/>
        </a:defRPr>
      </a:lvl9pPr>
    </p:titleStyle>
    <p:bodyStyle>
      <a:lvl1pPr marL="266700" indent="-254000" algn="l" rtl="0" eaLnBrk="0" fontAlgn="base" hangingPunct="0">
        <a:spcBef>
          <a:spcPct val="20000"/>
        </a:spcBef>
        <a:spcAft>
          <a:spcPct val="0"/>
        </a:spcAft>
        <a:buClr>
          <a:srgbClr val="006600"/>
        </a:buClr>
        <a:buSzPct val="70000"/>
        <a:buFont typeface="Wingdings" pitchFamily="2" charset="2"/>
        <a:buChar char="Ø"/>
        <a:defRPr sz="3200">
          <a:solidFill>
            <a:schemeClr val="tx1"/>
          </a:solidFill>
          <a:latin typeface="+mn-lt"/>
          <a:ea typeface="+mn-ea"/>
          <a:cs typeface="+mn-cs"/>
        </a:defRPr>
      </a:lvl1pPr>
      <a:lvl2pPr marL="830263" indent="-285750" algn="l" rtl="0" eaLnBrk="0" fontAlgn="base" hangingPunct="0">
        <a:spcBef>
          <a:spcPct val="20000"/>
        </a:spcBef>
        <a:spcAft>
          <a:spcPct val="0"/>
        </a:spcAft>
        <a:buClr>
          <a:srgbClr val="006600"/>
        </a:buClr>
        <a:buSzPct val="70000"/>
        <a:buFont typeface="Wingdings" pitchFamily="2" charset="2"/>
        <a:buChar char="Ø"/>
        <a:defRPr sz="2800">
          <a:solidFill>
            <a:schemeClr val="tx1"/>
          </a:solidFill>
          <a:latin typeface="+mn-lt"/>
        </a:defRPr>
      </a:lvl2pPr>
      <a:lvl3pPr marL="1238250" indent="-228600" algn="l" rtl="0" eaLnBrk="0" fontAlgn="base" hangingPunct="0">
        <a:spcBef>
          <a:spcPct val="20000"/>
        </a:spcBef>
        <a:spcAft>
          <a:spcPct val="0"/>
        </a:spcAft>
        <a:buClr>
          <a:srgbClr val="006600"/>
        </a:buClr>
        <a:buSzPct val="70000"/>
        <a:buFont typeface="Wingdings" pitchFamily="2" charset="2"/>
        <a:buChar char="Ø"/>
        <a:defRPr sz="2400">
          <a:solidFill>
            <a:schemeClr val="tx1"/>
          </a:solidFill>
          <a:latin typeface="+mn-lt"/>
        </a:defRPr>
      </a:lvl3pPr>
      <a:lvl4pPr marL="1646238"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ELTE"/>
          <p:cNvPicPr>
            <a:picLocks noChangeAspect="1" noChangeArrowheads="1"/>
          </p:cNvPicPr>
          <p:nvPr/>
        </p:nvPicPr>
        <p:blipFill>
          <a:blip r:embed="rId3" cstate="print">
            <a:lum bright="2000" contrast="-10000"/>
            <a:extLst>
              <a:ext uri="{28A0092B-C50C-407E-A947-70E740481C1C}">
                <a14:useLocalDpi xmlns:a14="http://schemas.microsoft.com/office/drawing/2010/main" val="0"/>
              </a:ext>
            </a:extLst>
          </a:blip>
          <a:srcRect/>
          <a:stretch>
            <a:fillRect/>
          </a:stretch>
        </p:blipFill>
        <p:spPr bwMode="auto">
          <a:xfrm>
            <a:off x="-3175" y="0"/>
            <a:ext cx="9136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descr="cimerr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750" y="0"/>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ELTE"/>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75" y="1000125"/>
            <a:ext cx="9136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4" descr="cimerr2.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24750" y="0"/>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3" r:id="rId1"/>
  </p:sldLayoutIdLst>
  <p:transition spd="slow"/>
  <p:hf hdr="0"/>
  <p:txStyles>
    <p:titleStyle>
      <a:lvl1pPr algn="ctr" rtl="0" eaLnBrk="0" fontAlgn="base" hangingPunct="0">
        <a:spcBef>
          <a:spcPct val="0"/>
        </a:spcBef>
        <a:spcAft>
          <a:spcPct val="0"/>
        </a:spcAft>
        <a:defRPr sz="3600" b="1">
          <a:solidFill>
            <a:srgbClr val="663300"/>
          </a:solidFill>
          <a:latin typeface="+mj-lt"/>
          <a:ea typeface="+mj-ea"/>
          <a:cs typeface="+mj-cs"/>
        </a:defRPr>
      </a:lvl1pPr>
      <a:lvl2pPr algn="ctr" rtl="0" eaLnBrk="0" fontAlgn="base" hangingPunct="0">
        <a:spcBef>
          <a:spcPct val="0"/>
        </a:spcBef>
        <a:spcAft>
          <a:spcPct val="0"/>
        </a:spcAft>
        <a:defRPr sz="3600" b="1">
          <a:solidFill>
            <a:srgbClr val="663300"/>
          </a:solidFill>
          <a:latin typeface="Garamond" pitchFamily="18" charset="0"/>
        </a:defRPr>
      </a:lvl2pPr>
      <a:lvl3pPr algn="ctr" rtl="0" eaLnBrk="0" fontAlgn="base" hangingPunct="0">
        <a:spcBef>
          <a:spcPct val="0"/>
        </a:spcBef>
        <a:spcAft>
          <a:spcPct val="0"/>
        </a:spcAft>
        <a:defRPr sz="3600" b="1">
          <a:solidFill>
            <a:srgbClr val="663300"/>
          </a:solidFill>
          <a:latin typeface="Garamond" pitchFamily="18" charset="0"/>
        </a:defRPr>
      </a:lvl3pPr>
      <a:lvl4pPr algn="ctr" rtl="0" eaLnBrk="0" fontAlgn="base" hangingPunct="0">
        <a:spcBef>
          <a:spcPct val="0"/>
        </a:spcBef>
        <a:spcAft>
          <a:spcPct val="0"/>
        </a:spcAft>
        <a:defRPr sz="3600" b="1">
          <a:solidFill>
            <a:srgbClr val="663300"/>
          </a:solidFill>
          <a:latin typeface="Garamond" pitchFamily="18" charset="0"/>
        </a:defRPr>
      </a:lvl4pPr>
      <a:lvl5pPr algn="ctr" rtl="0" eaLnBrk="0" fontAlgn="base" hangingPunct="0">
        <a:spcBef>
          <a:spcPct val="0"/>
        </a:spcBef>
        <a:spcAft>
          <a:spcPct val="0"/>
        </a:spcAft>
        <a:defRPr sz="3600" b="1">
          <a:solidFill>
            <a:srgbClr val="663300"/>
          </a:solidFill>
          <a:latin typeface="Garamond" pitchFamily="18" charset="0"/>
        </a:defRPr>
      </a:lvl5pPr>
      <a:lvl6pPr marL="457200" algn="ctr" rtl="0" eaLnBrk="0" fontAlgn="base" hangingPunct="0">
        <a:spcBef>
          <a:spcPct val="0"/>
        </a:spcBef>
        <a:spcAft>
          <a:spcPct val="0"/>
        </a:spcAft>
        <a:defRPr sz="3600" b="1">
          <a:solidFill>
            <a:srgbClr val="663300"/>
          </a:solidFill>
          <a:latin typeface="Garamond" pitchFamily="18" charset="0"/>
        </a:defRPr>
      </a:lvl6pPr>
      <a:lvl7pPr marL="914400" algn="ctr" rtl="0" eaLnBrk="0" fontAlgn="base" hangingPunct="0">
        <a:spcBef>
          <a:spcPct val="0"/>
        </a:spcBef>
        <a:spcAft>
          <a:spcPct val="0"/>
        </a:spcAft>
        <a:defRPr sz="3600" b="1">
          <a:solidFill>
            <a:srgbClr val="663300"/>
          </a:solidFill>
          <a:latin typeface="Garamond" pitchFamily="18" charset="0"/>
        </a:defRPr>
      </a:lvl7pPr>
      <a:lvl8pPr marL="1371600" algn="ctr" rtl="0" eaLnBrk="0" fontAlgn="base" hangingPunct="0">
        <a:spcBef>
          <a:spcPct val="0"/>
        </a:spcBef>
        <a:spcAft>
          <a:spcPct val="0"/>
        </a:spcAft>
        <a:defRPr sz="3600" b="1">
          <a:solidFill>
            <a:srgbClr val="663300"/>
          </a:solidFill>
          <a:latin typeface="Garamond" pitchFamily="18" charset="0"/>
        </a:defRPr>
      </a:lvl8pPr>
      <a:lvl9pPr marL="1828800" algn="ctr" rtl="0" eaLnBrk="0" fontAlgn="base" hangingPunct="0">
        <a:spcBef>
          <a:spcPct val="0"/>
        </a:spcBef>
        <a:spcAft>
          <a:spcPct val="0"/>
        </a:spcAft>
        <a:defRPr sz="3600" b="1">
          <a:solidFill>
            <a:srgbClr val="663300"/>
          </a:solidFill>
          <a:latin typeface="Garamond" pitchFamily="18" charset="0"/>
        </a:defRPr>
      </a:lvl9pPr>
    </p:titleStyle>
    <p:bodyStyle>
      <a:lvl1pPr marL="266700" indent="-254000" algn="l" rtl="0" eaLnBrk="0" fontAlgn="base" hangingPunct="0">
        <a:spcBef>
          <a:spcPct val="20000"/>
        </a:spcBef>
        <a:spcAft>
          <a:spcPct val="0"/>
        </a:spcAft>
        <a:buClr>
          <a:srgbClr val="006600"/>
        </a:buClr>
        <a:buSzPct val="70000"/>
        <a:buFont typeface="Wingdings" pitchFamily="2" charset="2"/>
        <a:buChar char="Ø"/>
        <a:defRPr sz="3200">
          <a:solidFill>
            <a:schemeClr val="tx1"/>
          </a:solidFill>
          <a:latin typeface="+mn-lt"/>
          <a:ea typeface="+mn-ea"/>
          <a:cs typeface="+mn-cs"/>
        </a:defRPr>
      </a:lvl1pPr>
      <a:lvl2pPr marL="830263" indent="-285750" algn="l" rtl="0" eaLnBrk="0" fontAlgn="base" hangingPunct="0">
        <a:spcBef>
          <a:spcPct val="20000"/>
        </a:spcBef>
        <a:spcAft>
          <a:spcPct val="0"/>
        </a:spcAft>
        <a:buClr>
          <a:srgbClr val="006600"/>
        </a:buClr>
        <a:buSzPct val="70000"/>
        <a:buFont typeface="Wingdings" pitchFamily="2" charset="2"/>
        <a:buChar char="Ø"/>
        <a:defRPr sz="2800">
          <a:solidFill>
            <a:schemeClr val="tx1"/>
          </a:solidFill>
          <a:latin typeface="+mn-lt"/>
        </a:defRPr>
      </a:lvl2pPr>
      <a:lvl3pPr marL="1238250" indent="-228600" algn="l" rtl="0" eaLnBrk="0" fontAlgn="base" hangingPunct="0">
        <a:spcBef>
          <a:spcPct val="20000"/>
        </a:spcBef>
        <a:spcAft>
          <a:spcPct val="0"/>
        </a:spcAft>
        <a:buClr>
          <a:srgbClr val="006600"/>
        </a:buClr>
        <a:buSzPct val="70000"/>
        <a:buFont typeface="Wingdings" pitchFamily="2" charset="2"/>
        <a:buChar char="Ø"/>
        <a:defRPr sz="2400">
          <a:solidFill>
            <a:schemeClr val="tx1"/>
          </a:solidFill>
          <a:latin typeface="+mn-lt"/>
        </a:defRPr>
      </a:lvl3pPr>
      <a:lvl4pPr marL="1646238"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2343150" y="85725"/>
            <a:ext cx="5397500" cy="1111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Mintacím szerkesztése</a:t>
            </a:r>
            <a:br>
              <a:rPr lang="hu-HU"/>
            </a:br>
            <a:endParaRPr lang="en-US"/>
          </a:p>
        </p:txBody>
      </p:sp>
      <p:sp>
        <p:nvSpPr>
          <p:cNvPr id="2051" name="Rectangle 6"/>
          <p:cNvSpPr>
            <a:spLocks noGrp="1" noChangeArrowheads="1"/>
          </p:cNvSpPr>
          <p:nvPr>
            <p:ph type="body" idx="1"/>
          </p:nvPr>
        </p:nvSpPr>
        <p:spPr bwMode="auto">
          <a:xfrm>
            <a:off x="2343150" y="1341438"/>
            <a:ext cx="6800850"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Mintaszöveg szerkesztése</a:t>
            </a:r>
          </a:p>
          <a:p>
            <a:pPr lvl="1"/>
            <a:r>
              <a:rPr lang="en-US"/>
              <a:t>Második szint</a:t>
            </a:r>
          </a:p>
          <a:p>
            <a:pPr lvl="2"/>
            <a:r>
              <a:rPr lang="en-US"/>
              <a:t>Harmadik szint</a:t>
            </a:r>
          </a:p>
          <a:p>
            <a:pPr lvl="3"/>
            <a:r>
              <a:rPr lang="en-US"/>
              <a:t>Negyedik szint</a:t>
            </a:r>
          </a:p>
          <a:p>
            <a:pPr lvl="4"/>
            <a:r>
              <a:rPr lang="en-US"/>
              <a:t>Ötödik szint</a:t>
            </a:r>
          </a:p>
        </p:txBody>
      </p:sp>
      <p:sp>
        <p:nvSpPr>
          <p:cNvPr id="20" name="Rectangle 8"/>
          <p:cNvSpPr>
            <a:spLocks noGrp="1" noChangeArrowheads="1"/>
          </p:cNvSpPr>
          <p:nvPr>
            <p:ph type="ftr" sz="quarter" idx="3"/>
          </p:nvPr>
        </p:nvSpPr>
        <p:spPr bwMode="auto">
          <a:xfrm>
            <a:off x="3124200" y="6524625"/>
            <a:ext cx="3103563" cy="36036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000">
                <a:effectLst>
                  <a:outerShdw blurRad="38100" dist="38100" dir="2700000" algn="tl">
                    <a:srgbClr val="C0C0C0"/>
                  </a:outerShdw>
                </a:effectLst>
              </a:defRPr>
            </a:lvl1pPr>
          </a:lstStyle>
          <a:p>
            <a:pPr>
              <a:defRPr/>
            </a:pPr>
            <a:r>
              <a:rPr lang="hu-HU"/>
              <a:t>Horváth-Papné-Szlávi-Zsakó: Programozás 11. előadás</a:t>
            </a:r>
            <a:endParaRPr lang="en-US" dirty="0"/>
          </a:p>
        </p:txBody>
      </p:sp>
      <p:sp>
        <p:nvSpPr>
          <p:cNvPr id="21" name="Rectangle 9"/>
          <p:cNvSpPr>
            <a:spLocks noGrp="1" noChangeArrowheads="1"/>
          </p:cNvSpPr>
          <p:nvPr>
            <p:ph type="sldNum" sz="quarter" idx="4"/>
          </p:nvPr>
        </p:nvSpPr>
        <p:spPr bwMode="auto">
          <a:xfrm>
            <a:off x="7010400" y="6524625"/>
            <a:ext cx="1905000" cy="36036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000">
                <a:effectLst>
                  <a:outerShdw blurRad="38100" dist="38100" dir="2700000" algn="tl">
                    <a:srgbClr val="C0C0C0"/>
                  </a:outerShdw>
                </a:effectLst>
              </a:defRPr>
            </a:lvl1pPr>
          </a:lstStyle>
          <a:p>
            <a:pPr>
              <a:defRPr/>
            </a:pPr>
            <a:fld id="{B53810FA-05C2-45A8-966B-7D103621F1DB}" type="slidenum">
              <a:rPr lang="hu-HU" smtClean="0"/>
              <a:pPr>
                <a:defRPr/>
              </a:pPr>
              <a:t>‹#›</a:t>
            </a:fld>
            <a:r>
              <a:rPr lang="hu-HU" dirty="0"/>
              <a:t>/36</a:t>
            </a:r>
          </a:p>
        </p:txBody>
      </p:sp>
      <p:sp>
        <p:nvSpPr>
          <p:cNvPr id="22" name="Rectangle 7"/>
          <p:cNvSpPr>
            <a:spLocks noGrp="1" noChangeArrowheads="1"/>
          </p:cNvSpPr>
          <p:nvPr>
            <p:ph type="dt" sz="half" idx="2"/>
          </p:nvPr>
        </p:nvSpPr>
        <p:spPr bwMode="auto">
          <a:xfrm>
            <a:off x="304800" y="6524625"/>
            <a:ext cx="1905000" cy="36036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000">
                <a:effectLst>
                  <a:outerShdw blurRad="38100" dist="38100" dir="2700000" algn="tl">
                    <a:srgbClr val="C0C0C0"/>
                  </a:outerShdw>
                </a:effectLst>
              </a:defRPr>
            </a:lvl1pPr>
          </a:lstStyle>
          <a:p>
            <a:pPr>
              <a:defRPr/>
            </a:pPr>
            <a:fld id="{C826E609-3E35-45DE-BB5C-250F65169306}" type="datetime8">
              <a:rPr lang="hu-HU" smtClean="0"/>
              <a:t>2018.12.01. 17:08</a:t>
            </a:fld>
            <a:endParaRPr lang="en-US"/>
          </a:p>
        </p:txBody>
      </p:sp>
    </p:spTree>
    <p:extLst>
      <p:ext uri="{BB962C8B-B14F-4D97-AF65-F5344CB8AC3E}">
        <p14:creationId xmlns:p14="http://schemas.microsoft.com/office/powerpoint/2010/main" val="92754372"/>
      </p:ext>
    </p:extLst>
  </p:cSld>
  <p:clrMap bg1="lt1" tx1="dk1" bg2="lt2" tx2="dk2" accent1="accent1" accent2="accent2" accent3="accent3" accent4="accent4" accent5="accent5" accent6="accent6" hlink="hlink" folHlink="folHlink"/>
  <p:sldLayoutIdLst>
    <p:sldLayoutId id="2147483925" r:id="rId1"/>
  </p:sldLayoutIdLst>
  <p:transition spd="slow"/>
  <p:hf hdr="0"/>
  <p:txStyles>
    <p:titleStyle>
      <a:lvl1pPr algn="ctr" rtl="0" eaLnBrk="0" fontAlgn="base" hangingPunct="0">
        <a:spcBef>
          <a:spcPct val="0"/>
        </a:spcBef>
        <a:spcAft>
          <a:spcPct val="0"/>
        </a:spcAft>
        <a:defRPr sz="3600" b="1">
          <a:solidFill>
            <a:srgbClr val="663300"/>
          </a:solidFill>
          <a:latin typeface="Arial" charset="0"/>
          <a:ea typeface="+mj-ea"/>
          <a:cs typeface="+mj-cs"/>
        </a:defRPr>
      </a:lvl1pPr>
      <a:lvl2pPr algn="ctr" rtl="0" eaLnBrk="0" fontAlgn="base" hangingPunct="0">
        <a:spcBef>
          <a:spcPct val="0"/>
        </a:spcBef>
        <a:spcAft>
          <a:spcPct val="0"/>
        </a:spcAft>
        <a:defRPr sz="3600" b="1">
          <a:solidFill>
            <a:srgbClr val="663300"/>
          </a:solidFill>
          <a:latin typeface="Arial" charset="0"/>
        </a:defRPr>
      </a:lvl2pPr>
      <a:lvl3pPr algn="ctr" rtl="0" eaLnBrk="0" fontAlgn="base" hangingPunct="0">
        <a:spcBef>
          <a:spcPct val="0"/>
        </a:spcBef>
        <a:spcAft>
          <a:spcPct val="0"/>
        </a:spcAft>
        <a:defRPr sz="3600" b="1">
          <a:solidFill>
            <a:srgbClr val="663300"/>
          </a:solidFill>
          <a:latin typeface="Arial" charset="0"/>
        </a:defRPr>
      </a:lvl3pPr>
      <a:lvl4pPr algn="ctr" rtl="0" eaLnBrk="0" fontAlgn="base" hangingPunct="0">
        <a:spcBef>
          <a:spcPct val="0"/>
        </a:spcBef>
        <a:spcAft>
          <a:spcPct val="0"/>
        </a:spcAft>
        <a:defRPr sz="3600" b="1">
          <a:solidFill>
            <a:srgbClr val="663300"/>
          </a:solidFill>
          <a:latin typeface="Arial" charset="0"/>
        </a:defRPr>
      </a:lvl4pPr>
      <a:lvl5pPr algn="ctr" rtl="0" eaLnBrk="0" fontAlgn="base" hangingPunct="0">
        <a:spcBef>
          <a:spcPct val="0"/>
        </a:spcBef>
        <a:spcAft>
          <a:spcPct val="0"/>
        </a:spcAft>
        <a:defRPr sz="3600" b="1">
          <a:solidFill>
            <a:srgbClr val="663300"/>
          </a:solidFill>
          <a:latin typeface="Arial" charset="0"/>
        </a:defRPr>
      </a:lvl5pPr>
      <a:lvl6pPr marL="457200" algn="ctr" rtl="0" eaLnBrk="0" fontAlgn="base" hangingPunct="0">
        <a:spcBef>
          <a:spcPct val="0"/>
        </a:spcBef>
        <a:spcAft>
          <a:spcPct val="0"/>
        </a:spcAft>
        <a:defRPr sz="3600" b="1">
          <a:solidFill>
            <a:srgbClr val="663300"/>
          </a:solidFill>
          <a:latin typeface="Garamond" pitchFamily="18" charset="0"/>
        </a:defRPr>
      </a:lvl6pPr>
      <a:lvl7pPr marL="914400" algn="ctr" rtl="0" eaLnBrk="0" fontAlgn="base" hangingPunct="0">
        <a:spcBef>
          <a:spcPct val="0"/>
        </a:spcBef>
        <a:spcAft>
          <a:spcPct val="0"/>
        </a:spcAft>
        <a:defRPr sz="3600" b="1">
          <a:solidFill>
            <a:srgbClr val="663300"/>
          </a:solidFill>
          <a:latin typeface="Garamond" pitchFamily="18" charset="0"/>
        </a:defRPr>
      </a:lvl7pPr>
      <a:lvl8pPr marL="1371600" algn="ctr" rtl="0" eaLnBrk="0" fontAlgn="base" hangingPunct="0">
        <a:spcBef>
          <a:spcPct val="0"/>
        </a:spcBef>
        <a:spcAft>
          <a:spcPct val="0"/>
        </a:spcAft>
        <a:defRPr sz="3600" b="1">
          <a:solidFill>
            <a:srgbClr val="663300"/>
          </a:solidFill>
          <a:latin typeface="Garamond" pitchFamily="18" charset="0"/>
        </a:defRPr>
      </a:lvl8pPr>
      <a:lvl9pPr marL="1828800" algn="ctr" rtl="0" eaLnBrk="0" fontAlgn="base" hangingPunct="0">
        <a:spcBef>
          <a:spcPct val="0"/>
        </a:spcBef>
        <a:spcAft>
          <a:spcPct val="0"/>
        </a:spcAft>
        <a:defRPr sz="3600" b="1">
          <a:solidFill>
            <a:srgbClr val="663300"/>
          </a:solidFill>
          <a:latin typeface="Garamond" pitchFamily="18" charset="0"/>
        </a:defRPr>
      </a:lvl9pPr>
    </p:titleStyle>
    <p:bodyStyle>
      <a:lvl1pPr marL="254000" indent="-254000" algn="l" rtl="0" eaLnBrk="0" fontAlgn="base" hangingPunct="0">
        <a:lnSpc>
          <a:spcPct val="95000"/>
        </a:lnSpc>
        <a:spcBef>
          <a:spcPct val="5000"/>
        </a:spcBef>
        <a:spcAft>
          <a:spcPct val="0"/>
        </a:spcAft>
        <a:buClr>
          <a:srgbClr val="006600"/>
        </a:buClr>
        <a:buSzPct val="70000"/>
        <a:buFont typeface="Wingdings" pitchFamily="2" charset="2"/>
        <a:buChar char="Ø"/>
        <a:defRPr sz="3200">
          <a:solidFill>
            <a:schemeClr val="tx1"/>
          </a:solidFill>
          <a:latin typeface="Arial" charset="0"/>
          <a:ea typeface="+mn-ea"/>
          <a:cs typeface="+mn-cs"/>
        </a:defRPr>
      </a:lvl1pPr>
      <a:lvl2pPr marL="723900" indent="-290513" algn="l" rtl="0" eaLnBrk="0" fontAlgn="base" hangingPunct="0">
        <a:lnSpc>
          <a:spcPct val="95000"/>
        </a:lnSpc>
        <a:spcBef>
          <a:spcPct val="5000"/>
        </a:spcBef>
        <a:spcAft>
          <a:spcPct val="0"/>
        </a:spcAft>
        <a:buClr>
          <a:srgbClr val="006600"/>
        </a:buClr>
        <a:buSzPct val="70000"/>
        <a:buFont typeface="Wingdings" pitchFamily="2" charset="2"/>
        <a:buChar char="Ø"/>
        <a:defRPr sz="2800">
          <a:solidFill>
            <a:schemeClr val="tx1"/>
          </a:solidFill>
          <a:latin typeface="Arial" charset="0"/>
        </a:defRPr>
      </a:lvl2pPr>
      <a:lvl3pPr marL="1131888" indent="-228600" algn="l" rtl="0" eaLnBrk="0" fontAlgn="base" hangingPunct="0">
        <a:lnSpc>
          <a:spcPct val="95000"/>
        </a:lnSpc>
        <a:spcBef>
          <a:spcPct val="5000"/>
        </a:spcBef>
        <a:spcAft>
          <a:spcPct val="0"/>
        </a:spcAft>
        <a:buClr>
          <a:srgbClr val="006600"/>
        </a:buClr>
        <a:buSzPct val="70000"/>
        <a:buFont typeface="Wingdings" pitchFamily="2" charset="2"/>
        <a:buChar char="Ø"/>
        <a:defRPr sz="2400">
          <a:solidFill>
            <a:schemeClr val="tx1"/>
          </a:solidFill>
          <a:latin typeface="Arial" charset="0"/>
        </a:defRPr>
      </a:lvl3pPr>
      <a:lvl4pPr marL="1539875" indent="-228600" algn="l" rtl="0" eaLnBrk="0" fontAlgn="base" hangingPunct="0">
        <a:lnSpc>
          <a:spcPct val="95000"/>
        </a:lnSpc>
        <a:spcBef>
          <a:spcPct val="5000"/>
        </a:spcBef>
        <a:spcAft>
          <a:spcPct val="0"/>
        </a:spcAft>
        <a:buClr>
          <a:srgbClr val="006600"/>
        </a:buClr>
        <a:buSzPct val="70000"/>
        <a:buFont typeface="Wingdings" pitchFamily="2" charset="2"/>
        <a:buChar char="Ø"/>
        <a:defRPr sz="2000">
          <a:solidFill>
            <a:schemeClr val="tx1"/>
          </a:solidFill>
          <a:latin typeface="Arial" charset="0"/>
        </a:defRPr>
      </a:lvl4pPr>
      <a:lvl5pPr marL="1947863" indent="-228600" algn="l" rtl="0" eaLnBrk="0" fontAlgn="base" hangingPunct="0">
        <a:lnSpc>
          <a:spcPct val="95000"/>
        </a:lnSpc>
        <a:spcBef>
          <a:spcPct val="5000"/>
        </a:spcBef>
        <a:spcAft>
          <a:spcPct val="0"/>
        </a:spcAft>
        <a:buClr>
          <a:srgbClr val="006600"/>
        </a:buClr>
        <a:buSzPct val="70000"/>
        <a:buFont typeface="Wingdings" pitchFamily="2" charset="2"/>
        <a:buChar char="Ø"/>
        <a:defRPr sz="2000">
          <a:solidFill>
            <a:schemeClr val="tx1"/>
          </a:solidFill>
          <a:latin typeface="Arial" charset="0"/>
        </a:defRPr>
      </a:lvl5pPr>
      <a:lvl6pPr marL="25146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52.xml"/><Relationship Id="rId5" Type="http://schemas.openxmlformats.org/officeDocument/2006/relationships/slide" Target="slide48.xml"/><Relationship Id="rId4" Type="http://schemas.openxmlformats.org/officeDocument/2006/relationships/slide" Target="slide4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progalap.elte.hu/downloads/seged/eTananyag/lecke24_lap1.html"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Hungarian_notation"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progalap.elte.hu/downloads/kov/progalap_bead_minta15O.zip"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progalap.elte.hu/downloads/kov/progalap_bead_minta15O.zip"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descr=" 2051"/>
          <p:cNvSpPr>
            <a:spLocks noChangeArrowheads="1"/>
          </p:cNvSpPr>
          <p:nvPr/>
        </p:nvSpPr>
        <p:spPr bwMode="auto">
          <a:xfrm>
            <a:off x="2268538" y="2060575"/>
            <a:ext cx="6161087" cy="2887663"/>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indent="12700">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pPr lvl="0" indent="0" algn="ctr" eaLnBrk="1" hangingPunct="1"/>
            <a:r>
              <a:rPr lang="hu-HU" altLang="hu-HU" sz="3600" dirty="0">
                <a:latin typeface="Garamond"/>
              </a:rPr>
              <a:t>Programozás</a:t>
            </a:r>
            <a:br>
              <a:rPr lang="hu-HU" altLang="hu-HU" sz="3600" dirty="0">
                <a:latin typeface="Garamond"/>
              </a:rPr>
            </a:br>
            <a:r>
              <a:rPr lang="hu-HU" altLang="hu-HU" sz="3600" dirty="0">
                <a:latin typeface="Garamond"/>
              </a:rPr>
              <a:t>12. előadás</a:t>
            </a:r>
          </a:p>
          <a:p>
            <a:pPr algn="ctr" eaLnBrk="1" hangingPunct="1"/>
            <a:endParaRPr lang="en-US" altLang="hu-HU" sz="2000" dirty="0">
              <a:cs typeface="Courier New" pitchFamily="49"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C++ kód </a:t>
            </a:r>
            <a:r>
              <a:rPr lang="hu-HU" dirty="0">
                <a:sym typeface="Symbol" pitchFamily="18" charset="2"/>
              </a:rPr>
              <a:t>(</a:t>
            </a:r>
            <a:r>
              <a:rPr lang="hu-HU" sz="2800" dirty="0" err="1">
                <a:effectLst>
                  <a:outerShdw blurRad="38100" dist="38100" dir="2700000" algn="tl">
                    <a:srgbClr val="000000">
                      <a:alpha val="43137"/>
                    </a:srgbClr>
                  </a:outerShdw>
                </a:effectLst>
                <a:sym typeface="Symbol" pitchFamily="18" charset="2"/>
              </a:rPr>
              <a:t>iterátorral</a:t>
            </a:r>
            <a:r>
              <a:rPr lang="hu-HU" dirty="0">
                <a:sym typeface="Symbol" pitchFamily="18" charset="2"/>
              </a:rPr>
              <a:t>)</a:t>
            </a:r>
            <a:r>
              <a:rPr lang="hu-HU" b="1" dirty="0">
                <a:sym typeface="Symbol" pitchFamily="18" charset="2"/>
              </a:rPr>
              <a:t>:</a:t>
            </a:r>
          </a:p>
          <a:p>
            <a:pPr marL="25400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E&gt;</a:t>
            </a:r>
          </a:p>
          <a:p>
            <a:pPr marL="0" indent="0">
              <a:lnSpc>
                <a:spcPts val="20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E </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e,InputIt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u,E</a:t>
            </a:r>
            <a:r>
              <a:rPr lang="hu-HU" sz="2000" dirty="0">
                <a:latin typeface="Courier New" panose="02070309020205020404" pitchFamily="49" charset="0"/>
                <a:cs typeface="Courier New" panose="02070309020205020404" pitchFamily="49" charset="0"/>
                <a:sym typeface="Symbol" pitchFamily="18" charset="2"/>
              </a:rPr>
              <a:t> F0){</a:t>
            </a:r>
          </a:p>
          <a:p>
            <a:pPr marL="0" indent="0">
              <a:lnSpc>
                <a:spcPts val="20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  E s=F0;</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while</a:t>
            </a:r>
            <a:r>
              <a:rPr lang="hu-HU" sz="2000" dirty="0">
                <a:latin typeface="Courier New" panose="02070309020205020404" pitchFamily="49" charset="0"/>
                <a:cs typeface="Courier New" panose="02070309020205020404" pitchFamily="49" charset="0"/>
                <a:sym typeface="Symbol" pitchFamily="18" charset="2"/>
              </a:rPr>
              <a:t>(e!=u){</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s=s+*e; 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s;</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0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array</a:t>
            </a:r>
            <a:r>
              <a:rPr lang="hu-HU" sz="2000" dirty="0">
                <a:latin typeface="Courier New" panose="02070309020205020404" pitchFamily="49" charset="0"/>
                <a:cs typeface="Courier New" panose="02070309020205020404" pitchFamily="49" charset="0"/>
                <a:sym typeface="Symbol" pitchFamily="18" charset="2"/>
              </a:rPr>
              <a:t>&lt;int,9&gt; AA; //9 elemű egészek tömbje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000"/>
              </a:lnSpc>
              <a:buNone/>
            </a:pPr>
            <a:r>
              <a:rPr lang="hu-HU" sz="2000" dirty="0">
                <a:latin typeface="Courier New" panose="02070309020205020404" pitchFamily="49" charset="0"/>
                <a:cs typeface="Courier New" panose="02070309020205020404" pitchFamily="49" charset="0"/>
                <a:sym typeface="Symbol" pitchFamily="18" charset="2"/>
              </a:rPr>
              <a:t>x=</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&amp;</a:t>
            </a:r>
            <a:r>
              <a:rPr lang="hu-HU" sz="2000" dirty="0">
                <a:latin typeface="Courier New" panose="02070309020205020404" pitchFamily="49" charset="0"/>
                <a:cs typeface="Courier New" panose="02070309020205020404" pitchFamily="49" charset="0"/>
                <a:sym typeface="Symbol" pitchFamily="18" charset="2"/>
              </a:rPr>
              <a:t>AA[</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3</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&amp;</a:t>
            </a:r>
            <a:r>
              <a:rPr lang="hu-HU" sz="2000" dirty="0">
                <a:latin typeface="Courier New" panose="02070309020205020404" pitchFamily="49" charset="0"/>
                <a:cs typeface="Courier New" panose="02070309020205020404" pitchFamily="49" charset="0"/>
                <a:sym typeface="Symbol" pitchFamily="18" charset="2"/>
              </a:rPr>
              <a:t>AA[</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5</a:t>
            </a:r>
            <a:r>
              <a:rPr lang="hu-HU" sz="2000" dirty="0">
                <a:latin typeface="Courier New" panose="02070309020205020404" pitchFamily="49" charset="0"/>
                <a:cs typeface="Courier New" panose="02070309020205020404" pitchFamily="49" charset="0"/>
                <a:sym typeface="Symbol" pitchFamily="18" charset="2"/>
              </a:rPr>
              <a:t>],0);</a:t>
            </a:r>
          </a:p>
          <a:p>
            <a:pPr marL="0" indent="0">
              <a:lnSpc>
                <a:spcPts val="2000"/>
              </a:lnSpc>
              <a:buNone/>
            </a:pPr>
            <a:br>
              <a:rPr lang="hu-HU" sz="2000" dirty="0">
                <a:latin typeface="Courier New" panose="02070309020205020404" pitchFamily="49" charset="0"/>
                <a:cs typeface="Courier New" panose="02070309020205020404" pitchFamily="49" charset="0"/>
                <a:sym typeface="Symbol" pitchFamily="18" charset="2"/>
              </a:rPr>
            </a:br>
            <a:r>
              <a:rPr lang="hu-HU" sz="2000" dirty="0" err="1">
                <a:latin typeface="Courier New" panose="02070309020205020404" pitchFamily="49" charset="0"/>
                <a:cs typeface="Courier New" panose="02070309020205020404" pitchFamily="49" charset="0"/>
                <a:sym typeface="Symbol" pitchFamily="18" charset="2"/>
              </a:rPr>
              <a:t>vector</a:t>
            </a:r>
            <a:r>
              <a:rPr lang="hu-HU" sz="2000" dirty="0">
                <a:latin typeface="Courier New" panose="02070309020205020404" pitchFamily="49" charset="0"/>
                <a:cs typeface="Courier New" panose="02070309020205020404" pitchFamily="49" charset="0"/>
                <a:sym typeface="Symbol" pitchFamily="18" charset="2"/>
              </a:rPr>
              <a:t>&lt;int&gt; V;   //valahány elemű vektor</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y=</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V.begin</a:t>
            </a:r>
            <a:r>
              <a:rPr lang="hu-HU" sz="2000" dirty="0">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V.end</a:t>
            </a:r>
            <a:r>
              <a:rPr lang="hu-HU" sz="2000" dirty="0">
                <a:solidFill>
                  <a:srgbClr val="FF0000"/>
                </a:solidFill>
                <a:highlight>
                  <a:srgbClr val="969696"/>
                </a:highlight>
                <a:latin typeface="Courier New" panose="02070309020205020404" pitchFamily="49" charset="0"/>
                <a:cs typeface="Courier New" panose="02070309020205020404" pitchFamily="49" charset="0"/>
                <a:sym typeface="Symbol" pitchFamily="18" charset="2"/>
              </a:rPr>
              <a:t>()</a:t>
            </a:r>
            <a:r>
              <a:rPr lang="hu-HU" sz="2000" dirty="0">
                <a:latin typeface="Courier New" panose="02070309020205020404" pitchFamily="49" charset="0"/>
                <a:cs typeface="Courier New" panose="02070309020205020404" pitchFamily="49" charset="0"/>
                <a:sym typeface="Symbol" pitchFamily="18" charset="2"/>
              </a:rPr>
              <a:t>,0);</a:t>
            </a:r>
          </a:p>
        </p:txBody>
      </p:sp>
      <p:sp>
        <p:nvSpPr>
          <p:cNvPr id="2" name="Dátum helye 1"/>
          <p:cNvSpPr>
            <a:spLocks noGrp="1"/>
          </p:cNvSpPr>
          <p:nvPr>
            <p:ph type="dt" sz="half" idx="11"/>
          </p:nvPr>
        </p:nvSpPr>
        <p:spPr/>
        <p:txBody>
          <a:bodyPr/>
          <a:lstStyle/>
          <a:p>
            <a:pPr>
              <a:defRPr/>
            </a:pPr>
            <a:fld id="{8F316B3F-EA97-478A-8FA0-C907BF3F5564}"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7" name="Beszédbuborék: négyszög 6">
            <a:extLst>
              <a:ext uri="{FF2B5EF4-FFF2-40B4-BE49-F238E27FC236}">
                <a16:creationId xmlns:a16="http://schemas.microsoft.com/office/drawing/2014/main" id="{56015EE8-1627-490B-9990-2865B9173826}"/>
              </a:ext>
            </a:extLst>
          </p:cNvPr>
          <p:cNvSpPr/>
          <p:nvPr/>
        </p:nvSpPr>
        <p:spPr>
          <a:xfrm>
            <a:off x="5724128" y="2924696"/>
            <a:ext cx="1800200" cy="936104"/>
          </a:xfrm>
          <a:prstGeom prst="wedgeRectCallout">
            <a:avLst>
              <a:gd name="adj1" fmla="val -140346"/>
              <a:gd name="adj2" fmla="val 94770"/>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Használati példák</a:t>
            </a:r>
          </a:p>
        </p:txBody>
      </p:sp>
      <p:sp>
        <p:nvSpPr>
          <p:cNvPr id="8" name="Beszédbuborék: négyszög 7">
            <a:extLst>
              <a:ext uri="{FF2B5EF4-FFF2-40B4-BE49-F238E27FC236}">
                <a16:creationId xmlns:a16="http://schemas.microsoft.com/office/drawing/2014/main" id="{708B1EFD-89D4-4FF9-9870-A34D00ED0EE9}"/>
              </a:ext>
            </a:extLst>
          </p:cNvPr>
          <p:cNvSpPr/>
          <p:nvPr/>
        </p:nvSpPr>
        <p:spPr>
          <a:xfrm>
            <a:off x="5724550" y="4762078"/>
            <a:ext cx="1800200" cy="720080"/>
          </a:xfrm>
          <a:prstGeom prst="wedgeRectCallout">
            <a:avLst>
              <a:gd name="adj1" fmla="val -143864"/>
              <a:gd name="adj2" fmla="val 9798"/>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x=0+AA[</a:t>
            </a:r>
            <a:r>
              <a:rPr lang="hu-HU" sz="2000" b="1" spc="50" dirty="0">
                <a:ln w="0"/>
                <a:solidFill>
                  <a:srgbClr val="FF0000"/>
                </a:solidFill>
                <a:effectLst>
                  <a:outerShdw blurRad="38100" dist="38100" dir="2700000" algn="tl">
                    <a:srgbClr val="000000">
                      <a:alpha val="43137"/>
                    </a:srgbClr>
                  </a:outerShdw>
                </a:effectLst>
              </a:rPr>
              <a:t>3</a:t>
            </a:r>
            <a:r>
              <a:rPr lang="hu-HU" sz="2000" b="1" spc="50" dirty="0">
                <a:ln w="0"/>
                <a:solidFill>
                  <a:schemeClr val="bg2"/>
                </a:solidFill>
                <a:effectLst>
                  <a:innerShdw blurRad="63500" dist="50800" dir="13500000">
                    <a:srgbClr val="000000">
                      <a:alpha val="50000"/>
                    </a:srgbClr>
                  </a:innerShdw>
                </a:effectLst>
              </a:rPr>
              <a:t>]+ AA[</a:t>
            </a:r>
            <a:r>
              <a:rPr lang="hu-HU" sz="2000" b="1" spc="50" dirty="0">
                <a:ln w="0"/>
                <a:solidFill>
                  <a:srgbClr val="FF0000"/>
                </a:solidFill>
                <a:effectLst>
                  <a:outerShdw blurRad="38100" dist="38100" dir="2700000" algn="tl">
                    <a:srgbClr val="000000">
                      <a:alpha val="43137"/>
                    </a:srgbClr>
                  </a:outerShdw>
                </a:effectLst>
              </a:rPr>
              <a:t>4</a:t>
            </a:r>
            <a:r>
              <a:rPr lang="hu-HU" sz="2000" b="1" spc="50" dirty="0">
                <a:ln w="0"/>
                <a:solidFill>
                  <a:schemeClr val="bg2"/>
                </a:solidFill>
                <a:effectLst>
                  <a:innerShdw blurRad="63500" dist="50800" dir="13500000">
                    <a:srgbClr val="000000">
                      <a:alpha val="50000"/>
                    </a:srgbClr>
                  </a:innerShdw>
                </a:effectLst>
              </a:rPr>
              <a:t>]</a:t>
            </a:r>
          </a:p>
        </p:txBody>
      </p:sp>
      <p:sp>
        <p:nvSpPr>
          <p:cNvPr id="9" name="Beszédbuborék: négyszög 8">
            <a:extLst>
              <a:ext uri="{FF2B5EF4-FFF2-40B4-BE49-F238E27FC236}">
                <a16:creationId xmlns:a16="http://schemas.microsoft.com/office/drawing/2014/main" id="{3F3CA4AC-5AA6-4DD0-ACB7-5FC4AA180820}"/>
              </a:ext>
            </a:extLst>
          </p:cNvPr>
          <p:cNvSpPr/>
          <p:nvPr/>
        </p:nvSpPr>
        <p:spPr>
          <a:xfrm>
            <a:off x="5724128" y="5956015"/>
            <a:ext cx="1728192" cy="504056"/>
          </a:xfrm>
          <a:prstGeom prst="wedgeRectCallout">
            <a:avLst>
              <a:gd name="adj1" fmla="val -109984"/>
              <a:gd name="adj2" fmla="val 3263"/>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y=0+V[0]+…</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10</a:t>
            </a:fld>
            <a:r>
              <a:rPr lang="hu-HU" dirty="0"/>
              <a:t>/58</a:t>
            </a:r>
          </a:p>
        </p:txBody>
      </p:sp>
    </p:spTree>
    <p:extLst>
      <p:ext uri="{BB962C8B-B14F-4D97-AF65-F5344CB8AC3E}">
        <p14:creationId xmlns:p14="http://schemas.microsoft.com/office/powerpoint/2010/main" val="3003984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Összegzés</a:t>
            </a:r>
            <a:r>
              <a:rPr lang="hu-HU" sz="2800" dirty="0"/>
              <a:t> – </a:t>
            </a:r>
            <a:r>
              <a:rPr lang="hu-HU" sz="2800" dirty="0">
                <a:solidFill>
                  <a:srgbClr val="0000FF"/>
                </a:solidFill>
              </a:rPr>
              <a:t>általános</a:t>
            </a:r>
            <a:r>
              <a:rPr lang="hu-HU" sz="2800" dirty="0"/>
              <a:t> </a:t>
            </a:r>
            <a:r>
              <a:rPr lang="hu-HU" sz="2800" dirty="0">
                <a:solidFill>
                  <a:srgbClr val="0000FF"/>
                </a:solidFill>
              </a:rPr>
              <a:t>sorozaton</a:t>
            </a:r>
            <a:r>
              <a:rPr lang="hu-HU" sz="2800" dirty="0"/>
              <a:t> vagy </a:t>
            </a:r>
            <a:r>
              <a:rPr lang="hu-HU" sz="2800" dirty="0">
                <a:solidFill>
                  <a:srgbClr val="FF0000"/>
                </a:solidFill>
              </a:rPr>
              <a:t>halmazon</a:t>
            </a:r>
          </a:p>
        </p:txBody>
      </p:sp>
      <p:sp>
        <p:nvSpPr>
          <p:cNvPr id="6148" name="Rectangle 2"/>
          <p:cNvSpPr>
            <a:spLocks noGrp="1" noChangeArrowheads="1"/>
          </p:cNvSpPr>
          <p:nvPr>
            <p:ph idx="1"/>
          </p:nvPr>
        </p:nvSpPr>
        <p:spPr/>
        <p:txBody>
          <a:bodyPr/>
          <a:lstStyle/>
          <a:p>
            <a:pPr>
              <a:spcBef>
                <a:spcPct val="10000"/>
              </a:spcBef>
              <a:buNone/>
              <a:tabLst>
                <a:tab pos="1882775" algn="l"/>
              </a:tabLst>
            </a:pPr>
            <a:r>
              <a:rPr lang="hu-HU" dirty="0"/>
              <a:t>Bemenet:	K</a:t>
            </a:r>
            <a:r>
              <a:rPr lang="hu-HU" dirty="0">
                <a:sym typeface="Symbol"/>
              </a:rPr>
              <a:t></a:t>
            </a:r>
            <a:r>
              <a:rPr lang="hu-HU" dirty="0">
                <a:solidFill>
                  <a:srgbClr val="0000FF"/>
                </a:solidFill>
                <a:latin typeface="Imprint MT Shadow" pitchFamily="82" charset="0"/>
                <a:sym typeface="Symbol" pitchFamily="18" charset="2"/>
              </a:rPr>
              <a:t>H</a:t>
            </a:r>
            <a:r>
              <a:rPr lang="hu-HU" baseline="30000" dirty="0">
                <a:solidFill>
                  <a:srgbClr val="0000FF"/>
                </a:solidFill>
              </a:rPr>
              <a:t>*</a:t>
            </a:r>
            <a:r>
              <a:rPr lang="hu-HU" baseline="30000" dirty="0"/>
              <a:t> </a:t>
            </a:r>
            <a:r>
              <a:rPr lang="hu-HU" dirty="0"/>
              <a:t>vagy K</a:t>
            </a:r>
            <a:r>
              <a:rPr lang="hu-HU" dirty="0">
                <a:sym typeface="Symbol"/>
              </a:rPr>
              <a:t></a:t>
            </a:r>
            <a:r>
              <a:rPr lang="hu-HU" dirty="0">
                <a:solidFill>
                  <a:srgbClr val="FF0000"/>
                </a:solidFill>
                <a:sym typeface="Symbol"/>
              </a:rPr>
              <a:t>2</a:t>
            </a:r>
            <a:r>
              <a:rPr lang="hu-HU" baseline="30000" dirty="0">
                <a:solidFill>
                  <a:srgbClr val="FF0000"/>
                </a:solidFill>
                <a:latin typeface="Imprint MT Shadow" pitchFamily="82" charset="0"/>
                <a:sym typeface="Symbol" pitchFamily="18" charset="2"/>
              </a:rPr>
              <a:t>H</a:t>
            </a:r>
            <a:endParaRPr lang="hu-HU" baseline="30000" dirty="0">
              <a:solidFill>
                <a:srgbClr val="FF0000"/>
              </a:solidFill>
            </a:endParaRPr>
          </a:p>
          <a:p>
            <a:pPr marL="360363" indent="0">
              <a:spcBef>
                <a:spcPct val="10000"/>
              </a:spcBef>
              <a:buNone/>
              <a:tabLst>
                <a:tab pos="1882775" algn="l"/>
              </a:tabLst>
            </a:pPr>
            <a:r>
              <a:rPr lang="hu-HU" sz="2000" dirty="0"/>
              <a:t>(H-</a:t>
            </a:r>
            <a:r>
              <a:rPr lang="hu-HU" sz="2000" dirty="0" err="1"/>
              <a:t>beli</a:t>
            </a:r>
            <a:r>
              <a:rPr lang="hu-HU" sz="2000" dirty="0"/>
              <a:t> elemekből álló </a:t>
            </a:r>
            <a:r>
              <a:rPr lang="hu-HU" sz="2000" dirty="0">
                <a:solidFill>
                  <a:srgbClr val="3A3AB9"/>
                </a:solidFill>
              </a:rPr>
              <a:t>sorozat</a:t>
            </a:r>
            <a:r>
              <a:rPr lang="hu-HU" sz="2000" dirty="0"/>
              <a:t>, vagy </a:t>
            </a:r>
            <a:r>
              <a:rPr lang="hu-HU" sz="2000" dirty="0">
                <a:solidFill>
                  <a:srgbClr val="FF0000"/>
                </a:solidFill>
              </a:rPr>
              <a:t>H egy részhalmaza</a:t>
            </a:r>
            <a:r>
              <a:rPr lang="hu-HU" sz="2000" dirty="0"/>
              <a:t>)</a:t>
            </a:r>
          </a:p>
          <a:p>
            <a:pPr>
              <a:spcBef>
                <a:spcPct val="10000"/>
              </a:spcBef>
              <a:buNone/>
              <a:tabLst>
                <a:tab pos="1882775" algn="l"/>
              </a:tabLst>
            </a:pPr>
            <a:r>
              <a:rPr lang="hu-HU" dirty="0"/>
              <a:t>Kimenet:	S</a:t>
            </a:r>
            <a:r>
              <a:rPr lang="hu-HU" dirty="0">
                <a:sym typeface="Symbol"/>
              </a:rPr>
              <a:t></a:t>
            </a:r>
            <a:r>
              <a:rPr lang="hu-HU" dirty="0">
                <a:latin typeface="Imprint MT Shadow" pitchFamily="82" charset="0"/>
                <a:sym typeface="Symbol" pitchFamily="18" charset="2"/>
              </a:rPr>
              <a:t>H</a:t>
            </a:r>
            <a:endParaRPr lang="hu-HU" b="1" dirty="0">
              <a:solidFill>
                <a:srgbClr val="FF0000"/>
              </a:solidFill>
            </a:endParaRPr>
          </a:p>
          <a:p>
            <a:pPr>
              <a:spcBef>
                <a:spcPct val="10000"/>
              </a:spcBef>
              <a:buNone/>
              <a:tabLst>
                <a:tab pos="1882775" algn="l"/>
              </a:tabLst>
            </a:pPr>
            <a:r>
              <a:rPr lang="hu-HU" dirty="0"/>
              <a:t>Előfeltétel:	–</a:t>
            </a:r>
            <a:endParaRPr lang="hu-HU" dirty="0">
              <a:sym typeface="Symbol" pitchFamily="18" charset="2"/>
            </a:endParaRPr>
          </a:p>
          <a:p>
            <a:pPr>
              <a:spcBef>
                <a:spcPct val="10000"/>
              </a:spcBef>
              <a:buNone/>
              <a:tabLst>
                <a:tab pos="1882775" algn="l"/>
              </a:tabLst>
            </a:pPr>
            <a:r>
              <a:rPr lang="hu-HU" dirty="0">
                <a:sym typeface="Symbol" pitchFamily="18" charset="2"/>
              </a:rPr>
              <a:t>Utófeltétel:	</a:t>
            </a:r>
          </a:p>
          <a:p>
            <a:pPr>
              <a:spcBef>
                <a:spcPct val="10000"/>
              </a:spcBef>
              <a:buNone/>
              <a:tabLst>
                <a:tab pos="1882775" algn="l"/>
              </a:tabLst>
            </a:pPr>
            <a:endParaRPr lang="hu-HU" dirty="0">
              <a:sym typeface="Symbol" pitchFamily="18" charset="2"/>
            </a:endParaRPr>
          </a:p>
          <a:p>
            <a:pPr marL="0" indent="0">
              <a:spcBef>
                <a:spcPct val="10000"/>
              </a:spcBef>
              <a:buNone/>
              <a:tabLst>
                <a:tab pos="1882775" algn="l"/>
              </a:tabLst>
            </a:pPr>
            <a:r>
              <a:rPr lang="hu-HU" sz="2800" dirty="0">
                <a:sym typeface="Symbol" pitchFamily="18" charset="2"/>
              </a:rPr>
              <a:t>A bemenet egy </a:t>
            </a:r>
            <a:r>
              <a:rPr lang="hu-HU" sz="2800" dirty="0">
                <a:effectLst>
                  <a:outerShdw blurRad="38100" dist="38100" dir="2700000" algn="tl">
                    <a:srgbClr val="000000">
                      <a:alpha val="43137"/>
                    </a:srgbClr>
                  </a:outerShdw>
                </a:effectLst>
                <a:sym typeface="Symbol" pitchFamily="18" charset="2"/>
              </a:rPr>
              <a:t>tároló</a:t>
            </a:r>
            <a:r>
              <a:rPr lang="hu-HU" sz="2800" dirty="0">
                <a:sym typeface="Symbol" pitchFamily="18" charset="2"/>
              </a:rPr>
              <a:t>, amely elemeit a ∑-</a:t>
            </a:r>
            <a:r>
              <a:rPr lang="hu-HU" sz="2800" dirty="0" err="1">
                <a:sym typeface="Symbol" pitchFamily="18" charset="2"/>
              </a:rPr>
              <a:t>beli</a:t>
            </a:r>
            <a:r>
              <a:rPr lang="hu-HU" sz="2800" dirty="0">
                <a:sym typeface="Symbol" pitchFamily="18" charset="2"/>
              </a:rPr>
              <a:t> </a:t>
            </a:r>
            <a:r>
              <a:rPr lang="hu-HU" sz="2800" dirty="0">
                <a:effectLst>
                  <a:outerShdw blurRad="38100" dist="38100" dir="2700000" algn="tl">
                    <a:srgbClr val="000000">
                      <a:alpha val="43137"/>
                    </a:srgbClr>
                  </a:outerShdw>
                </a:effectLst>
                <a:sym typeface="Symbol"/>
              </a:rPr>
              <a:t></a:t>
            </a:r>
            <a:r>
              <a:rPr lang="hu-HU" sz="2800" dirty="0">
                <a:sym typeface="Symbol"/>
              </a:rPr>
              <a:t> művelettel járhatjuk be, az összegzés itt is az elemekre vonatkozik</a:t>
            </a:r>
            <a:r>
              <a:rPr lang="hu-HU" sz="2800" dirty="0">
                <a:sym typeface="Symbol" pitchFamily="18" charset="2"/>
              </a:rPr>
              <a:t>.</a:t>
            </a:r>
          </a:p>
        </p:txBody>
      </p:sp>
      <p:sp>
        <p:nvSpPr>
          <p:cNvPr id="3" name="Dátum helye 2"/>
          <p:cNvSpPr>
            <a:spLocks noGrp="1"/>
          </p:cNvSpPr>
          <p:nvPr>
            <p:ph type="dt" sz="half" idx="11"/>
          </p:nvPr>
        </p:nvSpPr>
        <p:spPr/>
        <p:txBody>
          <a:bodyPr/>
          <a:lstStyle/>
          <a:p>
            <a:pPr>
              <a:defRPr/>
            </a:pPr>
            <a:fld id="{DCADD8E2-1788-4125-87D3-B92493083707}"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2491594751"/>
              </p:ext>
            </p:extLst>
          </p:nvPr>
        </p:nvGraphicFramePr>
        <p:xfrm>
          <a:off x="1979712" y="2924944"/>
          <a:ext cx="1248576" cy="1333500"/>
        </p:xfrm>
        <a:graphic>
          <a:graphicData uri="http://schemas.openxmlformats.org/presentationml/2006/ole">
            <mc:AlternateContent xmlns:mc="http://schemas.openxmlformats.org/markup-compatibility/2006">
              <mc:Choice xmlns:v="urn:schemas-microsoft-com:vml" Requires="v">
                <p:oleObj spid="_x0000_s2075" name="Equation" r:id="rId4" imgW="495000" imgH="431640" progId="Equation.3">
                  <p:embed/>
                </p:oleObj>
              </mc:Choice>
              <mc:Fallback>
                <p:oleObj name="Equation" r:id="rId4" imgW="495000" imgH="431640" progId="Equation.3">
                  <p:embed/>
                  <p:pic>
                    <p:nvPicPr>
                      <p:cNvPr id="1026" name="Object 2"/>
                      <p:cNvPicPr>
                        <a:picLocks noChangeAspect="1" noChangeArrowheads="1"/>
                      </p:cNvPicPr>
                      <p:nvPr/>
                    </p:nvPicPr>
                    <p:blipFill>
                      <a:blip r:embed="rId5"/>
                      <a:srcRect/>
                      <a:stretch>
                        <a:fillRect/>
                      </a:stretch>
                    </p:blipFill>
                    <p:spPr bwMode="auto">
                      <a:xfrm>
                        <a:off x="1979712" y="2924944"/>
                        <a:ext cx="1248576" cy="1333500"/>
                      </a:xfrm>
                      <a:prstGeom prst="rect">
                        <a:avLst/>
                      </a:prstGeom>
                      <a:noFill/>
                      <a:extLst/>
                    </p:spPr>
                  </p:pic>
                </p:oleObj>
              </mc:Fallback>
            </mc:AlternateContent>
          </a:graphicData>
        </a:graphic>
      </p:graphicFrame>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11</a:t>
            </a:fld>
            <a:r>
              <a:rPr lang="hu-HU" dirty="0"/>
              <a:t>/58</a:t>
            </a:r>
          </a:p>
        </p:txBody>
      </p:sp>
    </p:spTree>
    <p:extLst>
      <p:ext uri="{BB962C8B-B14F-4D97-AF65-F5344CB8AC3E}">
        <p14:creationId xmlns:p14="http://schemas.microsoft.com/office/powerpoint/2010/main" val="160934077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Algoritmus </a:t>
            </a:r>
            <a:r>
              <a:rPr lang="hu-HU" dirty="0">
                <a:sym typeface="Symbol" pitchFamily="18" charset="2"/>
              </a:rPr>
              <a:t>(</a:t>
            </a:r>
            <a:r>
              <a:rPr lang="hu-HU" sz="2800" dirty="0">
                <a:solidFill>
                  <a:srgbClr val="FF0000"/>
                </a:solidFill>
                <a:effectLst>
                  <a:outerShdw blurRad="38100" dist="38100" dir="2700000" algn="tl">
                    <a:srgbClr val="000000">
                      <a:alpha val="43137"/>
                    </a:srgbClr>
                  </a:outerShdw>
                </a:effectLst>
                <a:sym typeface="Symbol" pitchFamily="18" charset="2"/>
              </a:rPr>
              <a:t>iterációs ciklussal</a:t>
            </a:r>
            <a:r>
              <a:rPr lang="hu-HU" dirty="0">
                <a:sym typeface="Symbol" pitchFamily="18" charset="2"/>
              </a:rPr>
              <a:t>)</a:t>
            </a:r>
            <a:r>
              <a:rPr lang="hu-HU" b="1" dirty="0">
                <a:sym typeface="Symbol" pitchFamily="18" charset="2"/>
              </a:rPr>
              <a:t>:</a:t>
            </a: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sz="2000" b="1" dirty="0">
              <a:sym typeface="Symbol" pitchFamily="18" charset="2"/>
            </a:endParaRPr>
          </a:p>
          <a:p>
            <a:pPr marL="254000">
              <a:buFont typeface="Wingdings" pitchFamily="2" charset="2"/>
              <a:buNone/>
            </a:pPr>
            <a:endParaRPr lang="hu-HU" sz="2000" b="1" dirty="0">
              <a:sym typeface="Symbol" pitchFamily="18" charset="2"/>
            </a:endParaRPr>
          </a:p>
          <a:p>
            <a:pPr marL="254000">
              <a:buFont typeface="Wingdings" pitchFamily="2" charset="2"/>
              <a:buNone/>
            </a:pPr>
            <a:endParaRPr lang="hu-HU" b="1" dirty="0">
              <a:sym typeface="Symbol" pitchFamily="18" charset="2"/>
            </a:endParaRPr>
          </a:p>
          <a:p>
            <a:pPr marL="0" indent="0">
              <a:buNone/>
            </a:pPr>
            <a:r>
              <a:rPr lang="hu-HU" sz="2400" dirty="0">
                <a:sym typeface="Symbol" pitchFamily="18" charset="2"/>
              </a:rPr>
              <a:t>Itt a paraméter az elemeket tartalmazó </a:t>
            </a:r>
            <a:r>
              <a:rPr lang="hu-HU" sz="2400" dirty="0">
                <a:effectLst>
                  <a:outerShdw blurRad="38100" dist="38100" dir="2700000" algn="tl">
                    <a:srgbClr val="000000">
                      <a:alpha val="43137"/>
                    </a:srgbClr>
                  </a:outerShdw>
                </a:effectLst>
                <a:sym typeface="Symbol" pitchFamily="18" charset="2"/>
              </a:rPr>
              <a:t>K</a:t>
            </a:r>
            <a:r>
              <a:rPr lang="hu-HU" sz="2400" dirty="0">
                <a:sym typeface="Symbol" pitchFamily="18" charset="2"/>
              </a:rPr>
              <a:t> tároló, amely elemeit az </a:t>
            </a:r>
            <a:r>
              <a:rPr lang="hu-HU" sz="2400" dirty="0">
                <a:effectLst>
                  <a:outerShdw blurRad="38100" dist="38100" dir="2700000" algn="tl">
                    <a:srgbClr val="000000">
                      <a:alpha val="43137"/>
                    </a:srgbClr>
                  </a:outerShdw>
                </a:effectLst>
                <a:sym typeface="Symbol"/>
              </a:rPr>
              <a:t></a:t>
            </a:r>
            <a:r>
              <a:rPr lang="hu-HU" sz="2400" dirty="0">
                <a:sym typeface="Symbol"/>
              </a:rPr>
              <a:t> művelettel járhatjuk be</a:t>
            </a:r>
            <a:r>
              <a:rPr lang="hu-HU" sz="2400" dirty="0">
                <a:sym typeface="Symbol" pitchFamily="18" charset="2"/>
              </a:rPr>
              <a:t>: az </a:t>
            </a:r>
            <a:r>
              <a:rPr lang="hu-HU" sz="2400" dirty="0">
                <a:solidFill>
                  <a:srgbClr val="FF0000"/>
                </a:solidFill>
                <a:effectLst>
                  <a:outerShdw blurRad="38100" dist="38100" dir="2700000" algn="tl">
                    <a:srgbClr val="000000">
                      <a:alpha val="43137"/>
                    </a:srgbClr>
                  </a:outerShdw>
                </a:effectLst>
                <a:sym typeface="Symbol"/>
              </a:rPr>
              <a:t></a:t>
            </a:r>
            <a:r>
              <a:rPr lang="hu-HU" sz="2400" dirty="0">
                <a:solidFill>
                  <a:srgbClr val="FF0000"/>
                </a:solidFill>
                <a:sym typeface="Symbol"/>
              </a:rPr>
              <a:t> művelet cikluslépésenként adja K elemeit</a:t>
            </a:r>
            <a:r>
              <a:rPr lang="hu-HU" sz="2400" dirty="0">
                <a:sym typeface="Symbol"/>
              </a:rPr>
              <a:t>. </a:t>
            </a:r>
            <a:r>
              <a:rPr lang="hu-HU" sz="2400" dirty="0">
                <a:solidFill>
                  <a:srgbClr val="FF0000"/>
                </a:solidFill>
                <a:sym typeface="Symbol"/>
              </a:rPr>
              <a:t>Ez egy újfajta </a:t>
            </a:r>
            <a:r>
              <a:rPr lang="hu-HU" sz="2400" dirty="0">
                <a:solidFill>
                  <a:srgbClr val="FF0000"/>
                </a:solidFill>
                <a:effectLst>
                  <a:outerShdw blurRad="38100" dist="38100" dir="2700000" algn="tl">
                    <a:srgbClr val="000000">
                      <a:alpha val="43137"/>
                    </a:srgbClr>
                  </a:outerShdw>
                </a:effectLst>
                <a:sym typeface="Symbol"/>
              </a:rPr>
              <a:t>számlálós </a:t>
            </a:r>
            <a:r>
              <a:rPr lang="hu-HU" sz="2400" dirty="0">
                <a:solidFill>
                  <a:srgbClr val="FF0000"/>
                </a:solidFill>
                <a:sym typeface="Symbol"/>
              </a:rPr>
              <a:t>ciklus.</a:t>
            </a:r>
            <a:endParaRPr lang="hu-HU" sz="2400" dirty="0">
              <a:solidFill>
                <a:srgbClr val="FF0000"/>
              </a:solidFill>
              <a:sym typeface="Symbol" pitchFamily="18" charset="2"/>
            </a:endParaRPr>
          </a:p>
          <a:p>
            <a:pPr marL="254000"/>
            <a:endParaRPr lang="hu-HU" dirty="0">
              <a:sym typeface="Symbol" pitchFamily="18" charset="2"/>
            </a:endParaRPr>
          </a:p>
          <a:p>
            <a:pPr marL="254000"/>
            <a:endParaRPr lang="hu-HU" dirty="0">
              <a:sym typeface="Symbol" pitchFamily="18" charset="2"/>
            </a:endParaRPr>
          </a:p>
          <a:p>
            <a:pPr marL="254000"/>
            <a:endParaRPr lang="hu-HU" dirty="0">
              <a:sym typeface="Symbol" pitchFamily="18" charset="2"/>
            </a:endParaRPr>
          </a:p>
        </p:txBody>
      </p:sp>
      <p:sp>
        <p:nvSpPr>
          <p:cNvPr id="4" name="Dátum helye 3"/>
          <p:cNvSpPr>
            <a:spLocks noGrp="1"/>
          </p:cNvSpPr>
          <p:nvPr>
            <p:ph type="dt" sz="half" idx="11"/>
          </p:nvPr>
        </p:nvSpPr>
        <p:spPr/>
        <p:txBody>
          <a:bodyPr/>
          <a:lstStyle/>
          <a:p>
            <a:pPr>
              <a:defRPr/>
            </a:pPr>
            <a:fld id="{9AA7930A-C2F9-42DC-BC4B-70D0D56902B4}" type="datetime8">
              <a:rPr lang="hu-HU" smtClean="0"/>
              <a:t>2018.12.01. 18:38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8" name="Group 24"/>
          <p:cNvGraphicFramePr>
            <a:graphicFrameLocks noGrp="1"/>
          </p:cNvGraphicFramePr>
          <p:nvPr>
            <p:extLst>
              <p:ext uri="{D42A27DB-BD31-4B8C-83A1-F6EECF244321}">
                <p14:modId xmlns:p14="http://schemas.microsoft.com/office/powerpoint/2010/main" val="2218048006"/>
              </p:ext>
            </p:extLst>
          </p:nvPr>
        </p:nvGraphicFramePr>
        <p:xfrm>
          <a:off x="3786188" y="2613223"/>
          <a:ext cx="3744912" cy="2353437"/>
        </p:xfrm>
        <a:graphic>
          <a:graphicData uri="http://schemas.openxmlformats.org/drawingml/2006/table">
            <a:tbl>
              <a:tblPr/>
              <a:tblGrid>
                <a:gridCol w="576262">
                  <a:extLst>
                    <a:ext uri="{9D8B030D-6E8A-4147-A177-3AD203B41FA5}">
                      <a16:colId xmlns:a16="http://schemas.microsoft.com/office/drawing/2014/main" val="20000"/>
                    </a:ext>
                  </a:extLst>
                </a:gridCol>
                <a:gridCol w="1296194">
                  <a:extLst>
                    <a:ext uri="{9D8B030D-6E8A-4147-A177-3AD203B41FA5}">
                      <a16:colId xmlns:a16="http://schemas.microsoft.com/office/drawing/2014/main" val="20001"/>
                    </a:ext>
                  </a:extLst>
                </a:gridCol>
                <a:gridCol w="1872456">
                  <a:extLst>
                    <a:ext uri="{9D8B030D-6E8A-4147-A177-3AD203B41FA5}">
                      <a16:colId xmlns:a16="http://schemas.microsoft.com/office/drawing/2014/main" val="20002"/>
                    </a:ext>
                  </a:extLst>
                </a:gridCol>
              </a:tblGrid>
              <a:tr h="216000">
                <a:tc gridSpan="2">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rgbClr val="FF0000"/>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FF0000"/>
                          </a:solidFill>
                          <a:effectLst>
                            <a:outerShdw blurRad="38100" dist="38100" dir="2700000" algn="tl">
                              <a:srgbClr val="000000">
                                <a:alpha val="43137"/>
                              </a:srgbClr>
                            </a:outerShdw>
                          </a:effectLst>
                          <a:latin typeface="Garamond" pitchFamily="18" charset="0"/>
                          <a:sym typeface="Symbol"/>
                        </a:rPr>
                        <a:t>K</a:t>
                      </a:r>
                      <a:endPar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S:=S+x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Összeg:=S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23" name="Oval 63"/>
          <p:cNvSpPr>
            <a:spLocks noChangeArrowheads="1"/>
          </p:cNvSpPr>
          <p:nvPr/>
        </p:nvSpPr>
        <p:spPr bwMode="auto">
          <a:xfrm>
            <a:off x="3786188" y="2037159"/>
            <a:ext cx="373814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Összeg(K)</a:t>
            </a:r>
          </a:p>
        </p:txBody>
      </p:sp>
      <p:pic>
        <p:nvPicPr>
          <p:cNvPr id="2" name="Kép 1">
            <a:extLst>
              <a:ext uri="{FF2B5EF4-FFF2-40B4-BE49-F238E27FC236}">
                <a16:creationId xmlns:a16="http://schemas.microsoft.com/office/drawing/2014/main" id="{E7328945-8AD7-474D-A955-B3C77DAB01CD}"/>
              </a:ext>
            </a:extLst>
          </p:cNvPr>
          <p:cNvPicPr>
            <a:picLocks noChangeAspect="1"/>
          </p:cNvPicPr>
          <p:nvPr/>
        </p:nvPicPr>
        <p:blipFill>
          <a:blip r:embed="rId3"/>
          <a:stretch>
            <a:fillRect/>
          </a:stretch>
        </p:blipFill>
        <p:spPr>
          <a:xfrm>
            <a:off x="289963" y="3087989"/>
            <a:ext cx="2337821" cy="1277115"/>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12</a:t>
            </a:fld>
            <a:r>
              <a:rPr lang="hu-HU" dirty="0"/>
              <a:t>/58</a:t>
            </a:r>
          </a:p>
        </p:txBody>
      </p:sp>
      <p:sp>
        <p:nvSpPr>
          <p:cNvPr id="10" name="Szövegdoboz 13">
            <a:extLst>
              <a:ext uri="{FF2B5EF4-FFF2-40B4-BE49-F238E27FC236}">
                <a16:creationId xmlns:a16="http://schemas.microsoft.com/office/drawing/2014/main" id="{99B12969-03F2-48EB-8707-9FA672F1163A}"/>
              </a:ext>
            </a:extLst>
          </p:cNvPr>
          <p:cNvSpPr txBox="1">
            <a:spLocks noChangeArrowheads="1"/>
          </p:cNvSpPr>
          <p:nvPr/>
        </p:nvSpPr>
        <p:spPr bwMode="auto">
          <a:xfrm>
            <a:off x="7524328" y="2504642"/>
            <a:ext cx="1211262"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Tree>
    <p:extLst>
      <p:ext uri="{BB962C8B-B14F-4D97-AF65-F5344CB8AC3E}">
        <p14:creationId xmlns:p14="http://schemas.microsoft.com/office/powerpoint/2010/main" val="105821976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C++ kód </a:t>
            </a:r>
            <a:r>
              <a:rPr lang="hu-HU" dirty="0">
                <a:sym typeface="Symbol" pitchFamily="18" charset="2"/>
              </a:rPr>
              <a:t>(</a:t>
            </a:r>
            <a:r>
              <a:rPr lang="hu-HU" sz="2800" dirty="0">
                <a:effectLst>
                  <a:outerShdw blurRad="38100" dist="38100" dir="2700000" algn="tl">
                    <a:srgbClr val="000000">
                      <a:alpha val="43137"/>
                    </a:srgbClr>
                  </a:outerShdw>
                </a:effectLst>
                <a:sym typeface="Symbol" pitchFamily="18" charset="2"/>
              </a:rPr>
              <a:t>iterációs ciklussal</a:t>
            </a:r>
            <a:r>
              <a:rPr lang="hu-HU" dirty="0">
                <a:sym typeface="Symbol" pitchFamily="18" charset="2"/>
              </a:rPr>
              <a:t>)</a:t>
            </a:r>
            <a:r>
              <a:rPr lang="hu-HU" b="1" dirty="0">
                <a:sym typeface="Symbol" pitchFamily="18" charset="2"/>
              </a:rPr>
              <a:t>:</a:t>
            </a:r>
          </a:p>
          <a:p>
            <a:pPr marL="25400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&gt;</a:t>
            </a:r>
          </a:p>
          <a:p>
            <a:pPr marL="0" indent="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KontenerT</a:t>
            </a:r>
            <a:r>
              <a:rPr lang="hu-HU" sz="2000" dirty="0">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err="1">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value_type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(const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&amp; K,</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KontenerT</a:t>
            </a:r>
            <a:r>
              <a:rPr lang="hu-HU" sz="2000" dirty="0">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err="1">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value_type</a:t>
            </a:r>
            <a:r>
              <a:rPr lang="hu-HU" sz="2000" dirty="0">
                <a:latin typeface="Courier New" panose="02070309020205020404" pitchFamily="49" charset="0"/>
                <a:cs typeface="Courier New" panose="02070309020205020404" pitchFamily="49" charset="0"/>
                <a:sym typeface="Symbol" pitchFamily="18" charset="2"/>
              </a:rPr>
              <a:t> kezd){</a:t>
            </a:r>
          </a:p>
          <a:p>
            <a:pPr marL="0" indent="0">
              <a:lnSpc>
                <a:spcPts val="2000"/>
              </a:lnSpc>
              <a:buNone/>
            </a:pP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for</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auto</a:t>
            </a:r>
            <a:r>
              <a:rPr lang="hu-HU" sz="2000" dirty="0">
                <a:latin typeface="Courier New" panose="02070309020205020404" pitchFamily="49" charset="0"/>
                <a:cs typeface="Courier New" panose="02070309020205020404" pitchFamily="49" charset="0"/>
                <a:sym typeface="Symbol" pitchFamily="18" charset="2"/>
              </a:rPr>
              <a:t> x:K)</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kezd=</a:t>
            </a:r>
            <a:r>
              <a:rPr lang="hu-HU" sz="2000" dirty="0" err="1">
                <a:latin typeface="Courier New" panose="02070309020205020404" pitchFamily="49" charset="0"/>
                <a:cs typeface="Courier New" panose="02070309020205020404" pitchFamily="49" charset="0"/>
                <a:sym typeface="Symbol" pitchFamily="18" charset="2"/>
              </a:rPr>
              <a:t>kezd+x</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kezd;</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buNone/>
            </a:pPr>
            <a:r>
              <a:rPr lang="hu-HU" sz="2800" dirty="0"/>
              <a:t>Egy </a:t>
            </a:r>
            <a:r>
              <a:rPr lang="hu-HU" sz="2800" dirty="0">
                <a:effectLst>
                  <a:outerShdw blurRad="38100" dist="38100" dir="2700000" algn="tl">
                    <a:srgbClr val="000000">
                      <a:alpha val="43137"/>
                    </a:srgbClr>
                  </a:outerShdw>
                </a:effectLst>
              </a:rPr>
              <a:t>típusparaméter</a:t>
            </a:r>
            <a:r>
              <a:rPr lang="hu-HU" sz="2800" dirty="0"/>
              <a:t>t alkalmazunk, a konténer  "</a:t>
            </a:r>
            <a:r>
              <a:rPr lang="hu-HU" sz="24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KontenerT</a:t>
            </a:r>
            <a:r>
              <a:rPr lang="hu-HU" sz="2800" dirty="0"/>
              <a:t>" típusát.</a:t>
            </a:r>
          </a:p>
          <a:p>
            <a:pPr marL="0" indent="0">
              <a:buNone/>
            </a:pPr>
            <a:r>
              <a:rPr lang="hu-HU" sz="2800" dirty="0"/>
              <a:t>Minden összetett </a:t>
            </a:r>
            <a:r>
              <a:rPr lang="hu-HU"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t>
            </a:r>
            <a:r>
              <a:rPr lang="hu-HU" sz="2800" dirty="0"/>
              <a:t> típus esetén az </a:t>
            </a:r>
            <a:br>
              <a:rPr lang="hu-HU" sz="2800" dirty="0"/>
            </a:br>
            <a:r>
              <a:rPr lang="hu-HU" sz="2800" dirty="0"/>
              <a:t>adatelemek típusát jelenti a </a:t>
            </a:r>
            <a:r>
              <a:rPr lang="hu-HU" sz="2400" dirty="0">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T::value_type</a:t>
            </a:r>
            <a:r>
              <a:rPr lang="hu-HU" sz="2800" dirty="0"/>
              <a:t>.</a:t>
            </a:r>
            <a:endParaRPr lang="hu-HU" sz="2800" dirty="0">
              <a:latin typeface="Courier New" panose="02070309020205020404" pitchFamily="49" charset="0"/>
              <a:cs typeface="Courier New" panose="02070309020205020404" pitchFamily="49" charset="0"/>
              <a:sym typeface="Symbol" pitchFamily="18" charset="2"/>
            </a:endParaRPr>
          </a:p>
        </p:txBody>
      </p:sp>
      <p:sp>
        <p:nvSpPr>
          <p:cNvPr id="10" name="Beszédbuborék: négyszög 9">
            <a:extLst>
              <a:ext uri="{FF2B5EF4-FFF2-40B4-BE49-F238E27FC236}">
                <a16:creationId xmlns:a16="http://schemas.microsoft.com/office/drawing/2014/main" id="{C4631D71-D556-4DA9-ACF3-32C25B90E43B}"/>
              </a:ext>
            </a:extLst>
          </p:cNvPr>
          <p:cNvSpPr/>
          <p:nvPr/>
        </p:nvSpPr>
        <p:spPr>
          <a:xfrm>
            <a:off x="7308304" y="3087102"/>
            <a:ext cx="1656184" cy="608722"/>
          </a:xfrm>
          <a:prstGeom prst="wedgeRectCallout">
            <a:avLst>
              <a:gd name="adj1" fmla="val -218568"/>
              <a:gd name="adj2" fmla="val -72729"/>
            </a:avLst>
          </a:prstGeom>
          <a:solidFill>
            <a:srgbClr val="FFFFFF">
              <a:alpha val="80000"/>
            </a:srgbClr>
          </a:solidFill>
          <a:ln w="1270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Tároló paraméter</a:t>
            </a:r>
          </a:p>
        </p:txBody>
      </p:sp>
      <p:sp>
        <p:nvSpPr>
          <p:cNvPr id="5" name="Dátum helye 4"/>
          <p:cNvSpPr>
            <a:spLocks noGrp="1"/>
          </p:cNvSpPr>
          <p:nvPr>
            <p:ph type="dt" sz="half" idx="11"/>
          </p:nvPr>
        </p:nvSpPr>
        <p:spPr/>
        <p:txBody>
          <a:bodyPr/>
          <a:lstStyle/>
          <a:p>
            <a:pPr>
              <a:defRPr/>
            </a:pPr>
            <a:fld id="{C1D533B2-CC33-44C1-813D-59D5C857EEBF}"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8" name="Beszédbuborék: négyszög 7">
            <a:extLst>
              <a:ext uri="{FF2B5EF4-FFF2-40B4-BE49-F238E27FC236}">
                <a16:creationId xmlns:a16="http://schemas.microsoft.com/office/drawing/2014/main" id="{F361B9F1-CD75-44F9-A1C3-B887C4429E13}"/>
              </a:ext>
            </a:extLst>
          </p:cNvPr>
          <p:cNvSpPr/>
          <p:nvPr/>
        </p:nvSpPr>
        <p:spPr>
          <a:xfrm>
            <a:off x="5705516" y="1474415"/>
            <a:ext cx="3177658" cy="634495"/>
          </a:xfrm>
          <a:prstGeom prst="wedgeRectCallout">
            <a:avLst>
              <a:gd name="adj1" fmla="val -103885"/>
              <a:gd name="adj2" fmla="val 39329"/>
            </a:avLst>
          </a:prstGeom>
          <a:solidFill>
            <a:srgbClr val="FFFFFF">
              <a:alpha val="80000"/>
            </a:srgbClr>
          </a:solidFill>
          <a:ln w="1270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Az összegzés „</a:t>
            </a:r>
            <a:r>
              <a:rPr lang="hu-HU" sz="2000" b="1" spc="50" dirty="0" err="1">
                <a:ln w="0"/>
                <a:solidFill>
                  <a:schemeClr val="bg2"/>
                </a:solidFill>
                <a:effectLst>
                  <a:innerShdw blurRad="63500" dist="50800" dir="13500000">
                    <a:srgbClr val="000000">
                      <a:alpha val="50000"/>
                    </a:srgbClr>
                  </a:innerShdw>
                </a:effectLst>
              </a:rPr>
              <a:t>mintafügg</a:t>
            </a:r>
            <a:r>
              <a:rPr lang="hu-HU" sz="2000" b="1" spc="50" dirty="0">
                <a:ln w="0"/>
                <a:solidFill>
                  <a:schemeClr val="bg2"/>
                </a:solidFill>
                <a:effectLst>
                  <a:innerShdw blurRad="63500" dist="50800" dir="13500000">
                    <a:srgbClr val="000000">
                      <a:alpha val="50000"/>
                    </a:srgbClr>
                  </a:innerShdw>
                </a:effectLst>
              </a:rPr>
              <a:t>-vénye”</a:t>
            </a:r>
          </a:p>
        </p:txBody>
      </p:sp>
      <p:sp>
        <p:nvSpPr>
          <p:cNvPr id="9" name="Beszédbuborék: négyszög 8">
            <a:extLst>
              <a:ext uri="{FF2B5EF4-FFF2-40B4-BE49-F238E27FC236}">
                <a16:creationId xmlns:a16="http://schemas.microsoft.com/office/drawing/2014/main" id="{B2DD62BC-8552-43EC-84BE-DAA19C4A1E2E}"/>
              </a:ext>
            </a:extLst>
          </p:cNvPr>
          <p:cNvSpPr/>
          <p:nvPr/>
        </p:nvSpPr>
        <p:spPr>
          <a:xfrm>
            <a:off x="5710169" y="2165358"/>
            <a:ext cx="2678255" cy="608722"/>
          </a:xfrm>
          <a:prstGeom prst="wedgeRectCallout">
            <a:avLst>
              <a:gd name="adj1" fmla="val -98656"/>
              <a:gd name="adj2" fmla="val -13449"/>
            </a:avLst>
          </a:prstGeom>
          <a:solidFill>
            <a:srgbClr val="FFFFFF">
              <a:alpha val="80000"/>
            </a:srgbClr>
          </a:solidFill>
          <a:ln w="1270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Függvény-érték típus</a:t>
            </a:r>
          </a:p>
        </p:txBody>
      </p:sp>
      <p:pic>
        <p:nvPicPr>
          <p:cNvPr id="2" name="Kép 1">
            <a:extLst>
              <a:ext uri="{FF2B5EF4-FFF2-40B4-BE49-F238E27FC236}">
                <a16:creationId xmlns:a16="http://schemas.microsoft.com/office/drawing/2014/main" id="{F44902E1-6C57-4954-90AC-C63A920C78F5}"/>
              </a:ext>
            </a:extLst>
          </p:cNvPr>
          <p:cNvPicPr>
            <a:picLocks noChangeAspect="1"/>
          </p:cNvPicPr>
          <p:nvPr/>
        </p:nvPicPr>
        <p:blipFill>
          <a:blip r:embed="rId3"/>
          <a:stretch>
            <a:fillRect/>
          </a:stretch>
        </p:blipFill>
        <p:spPr>
          <a:xfrm>
            <a:off x="7073668" y="4869160"/>
            <a:ext cx="2034836" cy="1352930"/>
          </a:xfrm>
          <a:prstGeom prst="rect">
            <a:avLst/>
          </a:prstGeom>
          <a:ln>
            <a:noFill/>
          </a:ln>
          <a:effectLst>
            <a:outerShdw blurRad="292100" dist="139700" dir="2700000" algn="tl" rotWithShape="0">
              <a:srgbClr val="333333">
                <a:alpha val="65000"/>
              </a:srgbClr>
            </a:outerShdw>
          </a:effectLst>
        </p:spPr>
      </p:pic>
      <p:sp>
        <p:nvSpPr>
          <p:cNvPr id="11" name="Beszédbuborék: négyszög 10">
            <a:extLst>
              <a:ext uri="{FF2B5EF4-FFF2-40B4-BE49-F238E27FC236}">
                <a16:creationId xmlns:a16="http://schemas.microsoft.com/office/drawing/2014/main" id="{65F0F704-C74D-416B-83E5-48EE7CB90ED7}"/>
              </a:ext>
            </a:extLst>
          </p:cNvPr>
          <p:cNvSpPr/>
          <p:nvPr/>
        </p:nvSpPr>
        <p:spPr>
          <a:xfrm>
            <a:off x="5292080" y="3468350"/>
            <a:ext cx="1656184" cy="608722"/>
          </a:xfrm>
          <a:prstGeom prst="wedgeRectCallout">
            <a:avLst>
              <a:gd name="adj1" fmla="val -2152"/>
              <a:gd name="adj2" fmla="val -138835"/>
            </a:avLst>
          </a:prstGeom>
          <a:solidFill>
            <a:srgbClr val="FFFFFF">
              <a:alpha val="80000"/>
            </a:srgbClr>
          </a:solidFill>
          <a:ln w="1270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kezdőérték paraméter</a:t>
            </a:r>
          </a:p>
        </p:txBody>
      </p:sp>
      <p:sp>
        <p:nvSpPr>
          <p:cNvPr id="4" name="Szövegdoboz 3">
            <a:extLst>
              <a:ext uri="{FF2B5EF4-FFF2-40B4-BE49-F238E27FC236}">
                <a16:creationId xmlns:a16="http://schemas.microsoft.com/office/drawing/2014/main" id="{A80AD88C-4432-482F-918B-13AF76AFA4FA}"/>
              </a:ext>
            </a:extLst>
          </p:cNvPr>
          <p:cNvSpPr txBox="1"/>
          <p:nvPr/>
        </p:nvSpPr>
        <p:spPr>
          <a:xfrm>
            <a:off x="3257244" y="3183940"/>
            <a:ext cx="1602788" cy="707886"/>
          </a:xfrm>
          <a:prstGeom prst="rect">
            <a:avLst/>
          </a:prstGeom>
          <a:noFill/>
        </p:spPr>
        <p:txBody>
          <a:bodyPr wrap="square" rtlCol="0">
            <a:spAutoFit/>
          </a:bodyPr>
          <a:lstStyle/>
          <a:p>
            <a:pPr algn="ctr"/>
            <a:r>
              <a:rPr lang="hu-HU" sz="2000" dirty="0">
                <a:solidFill>
                  <a:srgbClr val="FF3300"/>
                </a:solidFill>
                <a:effectLst>
                  <a:outerShdw blurRad="38100" dist="38100" dir="2700000" algn="tl">
                    <a:srgbClr val="000000">
                      <a:alpha val="43137"/>
                    </a:srgbClr>
                  </a:outerShdw>
                </a:effectLst>
              </a:rPr>
              <a:t>Tovább</a:t>
            </a:r>
            <a:r>
              <a:rPr lang="hu-HU" sz="1800" dirty="0">
                <a:solidFill>
                  <a:srgbClr val="FF3300"/>
                </a:solidFill>
                <a:effectLst>
                  <a:outerShdw blurRad="38100" dist="38100" dir="2700000" algn="tl">
                    <a:srgbClr val="000000">
                      <a:alpha val="43137"/>
                    </a:srgbClr>
                  </a:outerShdw>
                </a:effectLst>
              </a:rPr>
              <a:t> </a:t>
            </a:r>
            <a:r>
              <a:rPr lang="hu-HU" sz="2000" dirty="0">
                <a:solidFill>
                  <a:srgbClr val="FF3300"/>
                </a:solidFill>
                <a:effectLst>
                  <a:outerShdw blurRad="38100" dist="38100" dir="2700000" algn="tl">
                    <a:srgbClr val="000000">
                      <a:alpha val="43137"/>
                    </a:srgbClr>
                  </a:outerShdw>
                </a:effectLst>
              </a:rPr>
              <a:t>általánosítjuk</a:t>
            </a:r>
            <a:endParaRPr lang="hu-HU" sz="1800" dirty="0">
              <a:solidFill>
                <a:srgbClr val="FF3300"/>
              </a:solidFill>
              <a:effectLst>
                <a:outerShdw blurRad="38100" dist="38100" dir="2700000" algn="tl">
                  <a:srgbClr val="000000">
                    <a:alpha val="43137"/>
                  </a:srgbClr>
                </a:outerShdw>
              </a:effectLst>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13</a:t>
            </a:fld>
            <a:r>
              <a:rPr lang="hu-HU" dirty="0"/>
              <a:t>/58</a:t>
            </a:r>
          </a:p>
        </p:txBody>
      </p:sp>
    </p:spTree>
    <p:extLst>
      <p:ext uri="{BB962C8B-B14F-4D97-AF65-F5344CB8AC3E}">
        <p14:creationId xmlns:p14="http://schemas.microsoft.com/office/powerpoint/2010/main" val="8013336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6" presetClass="emph" presetSubtype="0" repeatCount="5000" fill="hold" grpId="1" nodeType="after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55">
                                            <p:txEl>
                                              <p:pRg st="1" end="1"/>
                                            </p:txEl>
                                          </p:spTgt>
                                        </p:tgtEl>
                                        <p:attrNameLst>
                                          <p:attrName>style.visibility</p:attrName>
                                        </p:attrNameLst>
                                      </p:cBhvr>
                                      <p:to>
                                        <p:strVal val="visible"/>
                                      </p:to>
                                    </p:set>
                                  </p:childTnLst>
                                </p:cTn>
                              </p:par>
                              <p:par>
                                <p:cTn id="18" presetID="1" presetClass="exit" presetSubtype="0" fill="hold" grpId="2" nodeType="withEffect">
                                  <p:stCondLst>
                                    <p:cond delay="0"/>
                                  </p:stCondLst>
                                  <p:childTnLst>
                                    <p:set>
                                      <p:cBhvr>
                                        <p:cTn id="19" dur="1" fill="hold">
                                          <p:stCondLst>
                                            <p:cond delay="0"/>
                                          </p:stCondLst>
                                        </p:cTn>
                                        <p:tgtEl>
                                          <p:spTgt spid="4"/>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55">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055">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55">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P spid="11" grpId="0" animBg="1"/>
      <p:bldP spid="4" grpId="0"/>
      <p:bldP spid="4" grpId="1"/>
      <p:bldP spid="4"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 vagy halmazon</a:t>
            </a:r>
            <a:endParaRPr lang="hu-HU" dirty="0"/>
          </a:p>
        </p:txBody>
      </p:sp>
      <p:sp>
        <p:nvSpPr>
          <p:cNvPr id="2055" name="Tartalom helye 2"/>
          <p:cNvSpPr>
            <a:spLocks noGrp="1"/>
          </p:cNvSpPr>
          <p:nvPr>
            <p:ph idx="1"/>
          </p:nvPr>
        </p:nvSpPr>
        <p:spPr>
          <a:xfrm>
            <a:off x="35496" y="1341438"/>
            <a:ext cx="8929117" cy="5039890"/>
          </a:xfrm>
        </p:spPr>
        <p:txBody>
          <a:bodyPr/>
          <a:lstStyle/>
          <a:p>
            <a:pPr marL="254000">
              <a:buNone/>
            </a:pPr>
            <a:r>
              <a:rPr lang="hu-HU" b="1" dirty="0">
                <a:sym typeface="Symbol" pitchFamily="18" charset="2"/>
              </a:rPr>
              <a:t>C++ kód </a:t>
            </a:r>
            <a:r>
              <a:rPr lang="hu-HU" dirty="0">
                <a:sym typeface="Symbol" pitchFamily="18" charset="2"/>
              </a:rPr>
              <a:t>(</a:t>
            </a:r>
            <a:r>
              <a:rPr lang="hu-HU" sz="2800" dirty="0">
                <a:effectLst>
                  <a:outerShdw blurRad="38100" dist="38100" dir="2700000" algn="tl">
                    <a:srgbClr val="000000">
                      <a:alpha val="43137"/>
                    </a:srgbClr>
                  </a:outerShdw>
                </a:effectLst>
                <a:sym typeface="Symbol" pitchFamily="18" charset="2"/>
              </a:rPr>
              <a:t>iterációs ciklussal</a:t>
            </a:r>
            <a:r>
              <a:rPr lang="hu-HU" dirty="0">
                <a:sym typeface="Symbol" pitchFamily="18" charset="2"/>
              </a:rPr>
              <a:t>)</a:t>
            </a:r>
            <a:r>
              <a:rPr lang="hu-HU" b="1" dirty="0">
                <a:sym typeface="Symbol" pitchFamily="18" charset="2"/>
              </a:rPr>
              <a:t>:</a:t>
            </a:r>
          </a:p>
          <a:p>
            <a:pPr marL="25400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&gt;</a:t>
            </a:r>
          </a:p>
          <a:p>
            <a:pPr marL="0" indent="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value_type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(const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&amp; K,</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value_type</a:t>
            </a:r>
            <a:r>
              <a:rPr lang="hu-HU" sz="2000" dirty="0">
                <a:latin typeface="Courier New" panose="02070309020205020404" pitchFamily="49" charset="0"/>
                <a:cs typeface="Courier New" panose="02070309020205020404" pitchFamily="49" charset="0"/>
                <a:sym typeface="Symbol" pitchFamily="18" charset="2"/>
              </a:rPr>
              <a:t> kezd){</a:t>
            </a:r>
          </a:p>
          <a:p>
            <a:pPr marL="0" indent="0">
              <a:lnSpc>
                <a:spcPts val="2000"/>
              </a:lnSpc>
              <a:buNone/>
            </a:pP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for</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auto</a:t>
            </a:r>
            <a:r>
              <a:rPr lang="hu-HU" sz="2000" dirty="0">
                <a:latin typeface="Courier New" panose="02070309020205020404" pitchFamily="49" charset="0"/>
                <a:cs typeface="Courier New" panose="02070309020205020404" pitchFamily="49" charset="0"/>
                <a:sym typeface="Symbol" pitchFamily="18" charset="2"/>
              </a:rPr>
              <a:t> x:K)</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kezd=</a:t>
            </a:r>
            <a:r>
              <a:rPr lang="hu-HU" sz="2000" dirty="0" err="1">
                <a:latin typeface="Courier New" panose="02070309020205020404" pitchFamily="49" charset="0"/>
                <a:cs typeface="Courier New" panose="02070309020205020404" pitchFamily="49" charset="0"/>
                <a:sym typeface="Symbol" pitchFamily="18" charset="2"/>
              </a:rPr>
              <a:t>kezd+x</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kezd;</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000"/>
              </a:lnSpc>
              <a:buNone/>
            </a:pP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array</a:t>
            </a:r>
            <a:r>
              <a:rPr lang="hu-HU" sz="2000" dirty="0">
                <a:latin typeface="Courier New" panose="02070309020205020404" pitchFamily="49" charset="0"/>
                <a:cs typeface="Courier New" panose="02070309020205020404" pitchFamily="49" charset="0"/>
                <a:sym typeface="Symbol" pitchFamily="18" charset="2"/>
              </a:rPr>
              <a:t>&lt;int,9&gt; AA; //9 elemű egészek tömbje</a:t>
            </a:r>
          </a:p>
          <a:p>
            <a:pPr marL="0" indent="0">
              <a:lnSpc>
                <a:spcPts val="2000"/>
              </a:lnSpc>
              <a:buNone/>
            </a:pPr>
            <a:r>
              <a:rPr lang="hu-HU" sz="2000" dirty="0">
                <a:latin typeface="Courier New" panose="02070309020205020404" pitchFamily="49" charset="0"/>
                <a:cs typeface="Courier New" panose="02070309020205020404" pitchFamily="49" charset="0"/>
                <a:sym typeface="Symbol" pitchFamily="18" charset="2"/>
              </a:rPr>
              <a:t>…</a:t>
            </a:r>
          </a:p>
          <a:p>
            <a:pPr marL="254000">
              <a:lnSpc>
                <a:spcPts val="2000"/>
              </a:lnSpc>
              <a:buNone/>
            </a:pPr>
            <a:r>
              <a:rPr lang="hu-HU" sz="2000" dirty="0">
                <a:latin typeface="Courier New" panose="02070309020205020404" pitchFamily="49" charset="0"/>
                <a:cs typeface="Courier New" panose="02070309020205020404" pitchFamily="49" charset="0"/>
                <a:sym typeface="Symbol" pitchFamily="18" charset="2"/>
              </a:rPr>
              <a:t>x=</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(AA,0);</a:t>
            </a:r>
          </a:p>
          <a:p>
            <a:pPr marL="254000">
              <a:lnSpc>
                <a:spcPts val="2000"/>
              </a:lnSpc>
              <a:buNone/>
            </a:pPr>
            <a:r>
              <a:rPr lang="hu-HU" sz="2000" dirty="0" err="1">
                <a:latin typeface="Courier New" panose="02070309020205020404" pitchFamily="49" charset="0"/>
                <a:cs typeface="Courier New" panose="02070309020205020404" pitchFamily="49" charset="0"/>
                <a:sym typeface="Symbol" pitchFamily="18" charset="2"/>
              </a:rPr>
              <a:t>vector</a:t>
            </a:r>
            <a:r>
              <a:rPr lang="hu-HU" sz="2000" dirty="0">
                <a:latin typeface="Courier New" panose="02070309020205020404" pitchFamily="49" charset="0"/>
                <a:cs typeface="Courier New" panose="02070309020205020404" pitchFamily="49" charset="0"/>
                <a:sym typeface="Symbol" pitchFamily="18" charset="2"/>
              </a:rPr>
              <a:t>&lt;int&gt; V;   //valahány elemű vektor</a:t>
            </a:r>
          </a:p>
          <a:p>
            <a:pPr marL="254000">
              <a:lnSpc>
                <a:spcPts val="2000"/>
              </a:lnSpc>
              <a:buNone/>
            </a:pPr>
            <a:r>
              <a:rPr lang="hu-HU" sz="2000" dirty="0">
                <a:latin typeface="Courier New" panose="02070309020205020404" pitchFamily="49" charset="0"/>
                <a:cs typeface="Courier New" panose="02070309020205020404" pitchFamily="49" charset="0"/>
                <a:sym typeface="Symbol" pitchFamily="18" charset="2"/>
              </a:rPr>
              <a:t>…</a:t>
            </a:r>
          </a:p>
          <a:p>
            <a:pPr marL="254000">
              <a:lnSpc>
                <a:spcPts val="2000"/>
              </a:lnSpc>
              <a:buNone/>
            </a:pPr>
            <a:r>
              <a:rPr lang="hu-HU" sz="2000" dirty="0">
                <a:latin typeface="Courier New" panose="02070309020205020404" pitchFamily="49" charset="0"/>
                <a:cs typeface="Courier New" panose="02070309020205020404" pitchFamily="49" charset="0"/>
                <a:sym typeface="Symbol" pitchFamily="18" charset="2"/>
              </a:rPr>
              <a:t>y=</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(V,0);</a:t>
            </a:r>
          </a:p>
        </p:txBody>
      </p:sp>
      <p:sp>
        <p:nvSpPr>
          <p:cNvPr id="2" name="Dátum helye 1"/>
          <p:cNvSpPr>
            <a:spLocks noGrp="1"/>
          </p:cNvSpPr>
          <p:nvPr>
            <p:ph type="dt" sz="half" idx="11"/>
          </p:nvPr>
        </p:nvSpPr>
        <p:spPr/>
        <p:txBody>
          <a:bodyPr/>
          <a:lstStyle/>
          <a:p>
            <a:pPr>
              <a:defRPr/>
            </a:pPr>
            <a:fld id="{9C25FA0D-22C8-48F1-B8C2-122E7B1F55CF}"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8" name="Beszédbuborék: négyszög 7">
            <a:extLst>
              <a:ext uri="{FF2B5EF4-FFF2-40B4-BE49-F238E27FC236}">
                <a16:creationId xmlns:a16="http://schemas.microsoft.com/office/drawing/2014/main" id="{E68A10ED-066B-4955-A620-92FFFB690BD3}"/>
              </a:ext>
            </a:extLst>
          </p:cNvPr>
          <p:cNvSpPr/>
          <p:nvPr/>
        </p:nvSpPr>
        <p:spPr>
          <a:xfrm>
            <a:off x="5796136" y="3429000"/>
            <a:ext cx="1656184" cy="936104"/>
          </a:xfrm>
          <a:prstGeom prst="wedgeRectCallout">
            <a:avLst>
              <a:gd name="adj1" fmla="val -167960"/>
              <a:gd name="adj2" fmla="val 53849"/>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Használati példák</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14</a:t>
            </a:fld>
            <a:r>
              <a:rPr lang="hu-HU" dirty="0"/>
              <a:t>/58</a:t>
            </a:r>
          </a:p>
        </p:txBody>
      </p:sp>
    </p:spTree>
    <p:extLst>
      <p:ext uri="{BB962C8B-B14F-4D97-AF65-F5344CB8AC3E}">
        <p14:creationId xmlns:p14="http://schemas.microsoft.com/office/powerpoint/2010/main" val="155139855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a:t>
            </a:r>
            <a:endParaRPr lang="hu-HU" dirty="0"/>
          </a:p>
        </p:txBody>
      </p:sp>
      <p:sp>
        <p:nvSpPr>
          <p:cNvPr id="2055" name="Tartalom helye 2"/>
          <p:cNvSpPr>
            <a:spLocks noGrp="1"/>
          </p:cNvSpPr>
          <p:nvPr>
            <p:ph idx="1"/>
          </p:nvPr>
        </p:nvSpPr>
        <p:spPr/>
        <p:txBody>
          <a:bodyPr/>
          <a:lstStyle/>
          <a:p>
            <a:pPr marL="254000">
              <a:buFont typeface="Wingdings" pitchFamily="2" charset="2"/>
              <a:buNone/>
            </a:pPr>
            <a:r>
              <a:rPr lang="hu-HU" b="1" dirty="0">
                <a:sym typeface="Symbol" pitchFamily="18" charset="2"/>
              </a:rPr>
              <a:t>Algoritmus </a:t>
            </a:r>
            <a:r>
              <a:rPr lang="hu-HU" dirty="0">
                <a:sym typeface="Symbol" pitchFamily="18" charset="2"/>
              </a:rPr>
              <a:t>(</a:t>
            </a:r>
            <a:r>
              <a:rPr lang="hu-HU" sz="2800" dirty="0">
                <a:solidFill>
                  <a:srgbClr val="FF3300"/>
                </a:solidFill>
                <a:effectLst>
                  <a:outerShdw blurRad="38100" dist="38100" dir="2700000" algn="tl">
                    <a:srgbClr val="000000">
                      <a:alpha val="43137"/>
                    </a:srgbClr>
                  </a:outerShdw>
                </a:effectLst>
                <a:sym typeface="Symbol" pitchFamily="18" charset="2"/>
              </a:rPr>
              <a:t>általánosan</a:t>
            </a:r>
            <a:r>
              <a:rPr lang="hu-HU" sz="2800" dirty="0">
                <a:effectLst>
                  <a:outerShdw blurRad="38100" dist="38100" dir="2700000" algn="tl">
                    <a:srgbClr val="000000">
                      <a:alpha val="43137"/>
                    </a:srgbClr>
                  </a:outerShdw>
                </a:effectLst>
                <a:sym typeface="Symbol" pitchFamily="18" charset="2"/>
              </a:rPr>
              <a:t>, </a:t>
            </a:r>
            <a:r>
              <a:rPr lang="hu-HU" sz="2800" dirty="0" err="1">
                <a:solidFill>
                  <a:schemeClr val="bg1"/>
                </a:solidFill>
                <a:effectLst>
                  <a:outerShdw blurRad="38100" dist="38100" dir="2700000" algn="tl">
                    <a:srgbClr val="000000">
                      <a:alpha val="43137"/>
                    </a:srgbClr>
                  </a:outerShdw>
                </a:effectLst>
                <a:highlight>
                  <a:srgbClr val="C0C0C0"/>
                </a:highlight>
                <a:sym typeface="Symbol" pitchFamily="18" charset="2"/>
              </a:rPr>
              <a:t>iterátorral</a:t>
            </a:r>
            <a:r>
              <a:rPr lang="hu-HU" dirty="0">
                <a:sym typeface="Symbol" pitchFamily="18" charset="2"/>
              </a:rPr>
              <a:t>)</a:t>
            </a:r>
            <a:r>
              <a:rPr lang="hu-HU" b="1" dirty="0">
                <a:sym typeface="Symbol" pitchFamily="18" charset="2"/>
              </a:rPr>
              <a:t>:</a:t>
            </a: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0" indent="0">
              <a:buFont typeface="Wingdings" pitchFamily="2" charset="2"/>
              <a:buNone/>
            </a:pPr>
            <a:r>
              <a:rPr lang="hu-HU" sz="2800" dirty="0">
                <a:sym typeface="Symbol" pitchFamily="18" charset="2"/>
              </a:rPr>
              <a:t>Itt paraméter a </a:t>
            </a:r>
            <a:r>
              <a:rPr lang="hu-HU" sz="2800" dirty="0">
                <a:effectLst>
                  <a:outerShdw blurRad="38100" dist="38100" dir="2700000" algn="tl">
                    <a:srgbClr val="000000">
                      <a:alpha val="43137"/>
                    </a:srgbClr>
                  </a:outerShdw>
                </a:effectLst>
                <a:sym typeface="Symbol" pitchFamily="18" charset="2"/>
              </a:rPr>
              <a:t>nullelem</a:t>
            </a:r>
            <a:r>
              <a:rPr lang="hu-HU" sz="2800" dirty="0">
                <a:sym typeface="Symbol" pitchFamily="18" charset="2"/>
              </a:rPr>
              <a:t> (</a:t>
            </a:r>
            <a:r>
              <a:rPr lang="hu-HU" sz="2800" dirty="0">
                <a:solidFill>
                  <a:srgbClr val="FF0000"/>
                </a:solidFill>
                <a:effectLst>
                  <a:outerShdw blurRad="38100" dist="38100" dir="2700000" algn="tl">
                    <a:srgbClr val="000000">
                      <a:alpha val="43137"/>
                    </a:srgbClr>
                  </a:outerShdw>
                </a:effectLst>
                <a:sym typeface="Symbol" pitchFamily="18" charset="2"/>
              </a:rPr>
              <a:t>F0</a:t>
            </a:r>
            <a:r>
              <a:rPr lang="hu-HU" sz="2800" dirty="0">
                <a:sym typeface="Symbol" pitchFamily="18" charset="2"/>
              </a:rPr>
              <a:t>) és a 2-változós művelet </a:t>
            </a:r>
            <a:r>
              <a:rPr lang="hu-HU" sz="2800" dirty="0">
                <a:effectLst>
                  <a:outerShdw blurRad="38100" dist="38100" dir="2700000" algn="tl">
                    <a:srgbClr val="000000">
                      <a:alpha val="43137"/>
                    </a:srgbClr>
                  </a:outerShdw>
                </a:effectLst>
                <a:sym typeface="Symbol" pitchFamily="18" charset="2"/>
              </a:rPr>
              <a:t>operátor</a:t>
            </a:r>
            <a:r>
              <a:rPr lang="hu-HU" sz="2800" dirty="0">
                <a:sym typeface="Symbol" pitchFamily="18" charset="2"/>
              </a:rPr>
              <a:t> (</a:t>
            </a:r>
            <a:r>
              <a:rPr lang="hu-HU" sz="2800" dirty="0">
                <a:effectLst>
                  <a:outerShdw blurRad="38100" dist="38100" dir="2700000" algn="tl">
                    <a:srgbClr val="000000">
                      <a:alpha val="43137"/>
                    </a:srgbClr>
                  </a:outerShdw>
                </a:effectLst>
                <a:sym typeface="Symbol" pitchFamily="18" charset="2"/>
              </a:rPr>
              <a:t>+</a:t>
            </a:r>
            <a:r>
              <a:rPr lang="hu-HU" sz="2800" dirty="0">
                <a:sym typeface="Symbol" pitchFamily="18" charset="2"/>
              </a:rPr>
              <a:t>). A </a:t>
            </a:r>
            <a:r>
              <a:rPr lang="hu-HU" sz="2800" dirty="0">
                <a:effectLst>
                  <a:outerShdw blurRad="38100" dist="38100" dir="2700000" algn="tl">
                    <a:srgbClr val="000000">
                      <a:alpha val="43137"/>
                    </a:srgbClr>
                  </a:outerShdw>
                </a:effectLst>
                <a:sym typeface="Symbol" pitchFamily="18" charset="2"/>
              </a:rPr>
              <a:t>Következő</a:t>
            </a:r>
            <a:r>
              <a:rPr lang="hu-HU" sz="2800" dirty="0">
                <a:sym typeface="Symbol" pitchFamily="18" charset="2"/>
              </a:rPr>
              <a:t> a következő elemre lépés 1-változós </a:t>
            </a:r>
            <a:r>
              <a:rPr lang="hu-HU" sz="2800" dirty="0">
                <a:effectLst>
                  <a:outerShdw blurRad="38100" dist="38100" dir="2700000" algn="tl">
                    <a:srgbClr val="000000">
                      <a:alpha val="43137"/>
                    </a:srgbClr>
                  </a:outerShdw>
                </a:effectLst>
                <a:sym typeface="Symbol" pitchFamily="18" charset="2"/>
              </a:rPr>
              <a:t>operátora</a:t>
            </a:r>
            <a:r>
              <a:rPr lang="hu-HU" sz="2800" dirty="0">
                <a:sym typeface="Symbol" pitchFamily="18" charset="2"/>
              </a:rPr>
              <a:t>.</a:t>
            </a:r>
          </a:p>
          <a:p>
            <a:pPr marL="254000"/>
            <a:endParaRPr lang="hu-HU" dirty="0">
              <a:sym typeface="Symbol" pitchFamily="18" charset="2"/>
            </a:endParaRPr>
          </a:p>
          <a:p>
            <a:pPr marL="254000"/>
            <a:endParaRPr lang="hu-HU" dirty="0">
              <a:sym typeface="Symbol" pitchFamily="18" charset="2"/>
            </a:endParaRPr>
          </a:p>
          <a:p>
            <a:pPr marL="254000"/>
            <a:endParaRPr lang="hu-HU" dirty="0">
              <a:sym typeface="Symbol" pitchFamily="18" charset="2"/>
            </a:endParaRPr>
          </a:p>
        </p:txBody>
      </p:sp>
      <p:sp>
        <p:nvSpPr>
          <p:cNvPr id="2" name="Dátum helye 1"/>
          <p:cNvSpPr>
            <a:spLocks noGrp="1"/>
          </p:cNvSpPr>
          <p:nvPr>
            <p:ph type="dt" sz="half" idx="11"/>
          </p:nvPr>
        </p:nvSpPr>
        <p:spPr/>
        <p:txBody>
          <a:bodyPr/>
          <a:lstStyle/>
          <a:p>
            <a:pPr>
              <a:defRPr/>
            </a:pPr>
            <a:fld id="{EDE6E127-DA6E-4447-A658-F0C63EA13B9E}" type="datetime8">
              <a:rPr lang="hu-HU" smtClean="0"/>
              <a:t>2018.12.01. 18:41</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8" name="Group 24"/>
          <p:cNvGraphicFramePr>
            <a:graphicFrameLocks noGrp="1"/>
          </p:cNvGraphicFramePr>
          <p:nvPr>
            <p:extLst>
              <p:ext uri="{D42A27DB-BD31-4B8C-83A1-F6EECF244321}">
                <p14:modId xmlns:p14="http://schemas.microsoft.com/office/powerpoint/2010/main" val="2971272496"/>
              </p:ext>
            </p:extLst>
          </p:nvPr>
        </p:nvGraphicFramePr>
        <p:xfrm>
          <a:off x="3453534" y="2492896"/>
          <a:ext cx="5078906" cy="2353437"/>
        </p:xfrm>
        <a:graphic>
          <a:graphicData uri="http://schemas.openxmlformats.org/drawingml/2006/table">
            <a:tbl>
              <a:tblPr/>
              <a:tblGrid>
                <a:gridCol w="781535">
                  <a:extLst>
                    <a:ext uri="{9D8B030D-6E8A-4147-A177-3AD203B41FA5}">
                      <a16:colId xmlns:a16="http://schemas.microsoft.com/office/drawing/2014/main" val="20000"/>
                    </a:ext>
                  </a:extLst>
                </a:gridCol>
                <a:gridCol w="1757918">
                  <a:extLst>
                    <a:ext uri="{9D8B030D-6E8A-4147-A177-3AD203B41FA5}">
                      <a16:colId xmlns:a16="http://schemas.microsoft.com/office/drawing/2014/main" val="20001"/>
                    </a:ext>
                  </a:extLst>
                </a:gridCol>
                <a:gridCol w="2539453">
                  <a:extLst>
                    <a:ext uri="{9D8B030D-6E8A-4147-A177-3AD203B41FA5}">
                      <a16:colId xmlns:a16="http://schemas.microsoft.com/office/drawing/2014/main" val="20002"/>
                    </a:ext>
                  </a:extLst>
                </a:gridCol>
              </a:tblGrid>
              <a:tr h="216000">
                <a:tc gridSpan="2">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a:t>
                      </a:r>
                      <a:r>
                        <a:rPr kumimoji="0" lang="hu-HU" sz="2800" b="0" i="0" u="none" strike="noStrike" cap="none" normalizeH="0" baseline="0" dirty="0">
                          <a:ln>
                            <a:noFill/>
                          </a:ln>
                          <a:solidFill>
                            <a:srgbClr val="FF0000"/>
                          </a:solidFill>
                          <a:effectLst/>
                          <a:latin typeface="Garamond" pitchFamily="18" charset="0"/>
                        </a:rPr>
                        <a:t>F0</a:t>
                      </a:r>
                      <a:r>
                        <a:rPr kumimoji="0" lang="hu-HU" sz="2800" b="0" i="0" u="none" strike="noStrike" cap="none" normalizeH="0" baseline="0" dirty="0">
                          <a:ln>
                            <a:noFill/>
                          </a:ln>
                          <a:solidFill>
                            <a:schemeClr val="tx1"/>
                          </a:solidFill>
                          <a:effectLst/>
                          <a:latin typeface="Garamond" pitchFamily="18" charset="0"/>
                        </a:rPr>
                        <a:t>; x:=</a:t>
                      </a:r>
                      <a:r>
                        <a:rPr kumimoji="0" lang="hu-HU" sz="2800" b="0" i="0" u="none" strike="noStrike" cap="none" normalizeH="0" baseline="0" dirty="0">
                          <a:ln>
                            <a:noFill/>
                          </a:ln>
                          <a:solidFill>
                            <a:schemeClr val="tx1"/>
                          </a:solidFill>
                          <a:effectLst/>
                          <a:highlight>
                            <a:srgbClr val="C0C0C0"/>
                          </a:highlight>
                          <a:latin typeface="Garamond"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chemeClr val="tx1"/>
                          </a:solidFill>
                          <a:effectLst/>
                          <a:latin typeface="Garamond" pitchFamily="18" charset="0"/>
                        </a:rPr>
                        <a:t>x≠</a:t>
                      </a:r>
                      <a:r>
                        <a:rPr kumimoji="0" lang="hu-HU" sz="2800" b="0" i="0" u="none" strike="noStrike" cap="none" normalizeH="0" baseline="0" dirty="0" err="1">
                          <a:ln>
                            <a:noFill/>
                          </a:ln>
                          <a:solidFill>
                            <a:schemeClr val="tx1"/>
                          </a:solidFill>
                          <a:effectLst/>
                          <a:highlight>
                            <a:srgbClr val="C0C0C0"/>
                          </a:highlight>
                          <a:latin typeface="Garamond" pitchFamily="18" charset="0"/>
                        </a:rPr>
                        <a:t>u</a:t>
                      </a:r>
                      <a:endParaRPr kumimoji="0" lang="hu-HU" sz="2800" b="0" i="0" u="none" strike="noStrike" cap="none" normalizeH="0" baseline="0" dirty="0">
                        <a:ln>
                          <a:noFill/>
                        </a:ln>
                        <a:solidFill>
                          <a:schemeClr val="tx1"/>
                        </a:solidFill>
                        <a:effectLst/>
                        <a:highlight>
                          <a:srgbClr val="C0C0C0"/>
                        </a:highligh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S:=S</a:t>
                      </a: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rPr>
                        <a:t>+</a:t>
                      </a:r>
                      <a:r>
                        <a:rPr kumimoji="0" lang="hu-HU" sz="2800" b="0" i="0" u="none" strike="noStrike" cap="none" normalizeH="0" baseline="0" dirty="0">
                          <a:ln>
                            <a:noFill/>
                          </a:ln>
                          <a:solidFill>
                            <a:schemeClr val="tx1"/>
                          </a:solidFill>
                          <a:effectLst/>
                          <a:latin typeface="Garamond" pitchFamily="18" charset="0"/>
                        </a:rPr>
                        <a:t>Adat(x); Következő(x)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Összeg:=S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23" name="Oval 63"/>
          <p:cNvSpPr>
            <a:spLocks noChangeArrowheads="1"/>
          </p:cNvSpPr>
          <p:nvPr/>
        </p:nvSpPr>
        <p:spPr bwMode="auto">
          <a:xfrm>
            <a:off x="3763214" y="1916832"/>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Összeg(</a:t>
            </a:r>
            <a:r>
              <a:rPr lang="hu-HU" dirty="0">
                <a:highlight>
                  <a:srgbClr val="C0C0C0"/>
                </a:highlight>
              </a:rPr>
              <a:t>e</a:t>
            </a:r>
            <a:r>
              <a:rPr lang="hu-HU" dirty="0"/>
              <a:t>,</a:t>
            </a:r>
            <a:r>
              <a:rPr lang="hu-HU" dirty="0">
                <a:highlight>
                  <a:srgbClr val="C0C0C0"/>
                </a:highlight>
              </a:rPr>
              <a:t>u</a:t>
            </a:r>
            <a:r>
              <a:rPr lang="hu-HU" dirty="0"/>
              <a:t>,</a:t>
            </a:r>
            <a:r>
              <a:rPr lang="hu-HU" dirty="0">
                <a:solidFill>
                  <a:srgbClr val="FF0000"/>
                </a:solidFill>
                <a:effectLst>
                  <a:outerShdw blurRad="38100" dist="38100" dir="2700000" algn="tl">
                    <a:srgbClr val="000000">
                      <a:alpha val="43137"/>
                    </a:srgbClr>
                  </a:outerShdw>
                </a:effectLst>
              </a:rPr>
              <a:t>F0</a:t>
            </a:r>
            <a:r>
              <a:rPr lang="hu-HU" dirty="0"/>
              <a:t>,</a:t>
            </a:r>
            <a:r>
              <a:rPr lang="hu-HU" dirty="0">
                <a:solidFill>
                  <a:srgbClr val="FF0000"/>
                </a:solidFill>
                <a:effectLst>
                  <a:outerShdw blurRad="38100" dist="38100" dir="2700000" algn="tl">
                    <a:srgbClr val="000000">
                      <a:alpha val="43137"/>
                    </a:srgbClr>
                  </a:outerShdw>
                </a:effectLst>
              </a:rPr>
              <a:t>+</a:t>
            </a:r>
            <a:r>
              <a:rPr lang="hu-HU" dirty="0"/>
              <a:t>)</a:t>
            </a:r>
          </a:p>
        </p:txBody>
      </p:sp>
      <p:sp>
        <p:nvSpPr>
          <p:cNvPr id="10" name="Beszédbuborék: négyszög 14">
            <a:extLst>
              <a:ext uri="{FF2B5EF4-FFF2-40B4-BE49-F238E27FC236}">
                <a16:creationId xmlns:a16="http://schemas.microsoft.com/office/drawing/2014/main" id="{73F94C42-7630-40DF-81D5-54982FDFDE3A}"/>
              </a:ext>
            </a:extLst>
          </p:cNvPr>
          <p:cNvSpPr/>
          <p:nvPr/>
        </p:nvSpPr>
        <p:spPr>
          <a:xfrm>
            <a:off x="7380312" y="849412"/>
            <a:ext cx="1656184" cy="427732"/>
          </a:xfrm>
          <a:prstGeom prst="wedgeRectCallout">
            <a:avLst>
              <a:gd name="adj1" fmla="val -122118"/>
              <a:gd name="adj2" fmla="val 242894"/>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solidFill>
                  <a:srgbClr val="FF0000"/>
                </a:solidFill>
                <a:effectLst>
                  <a:outerShdw blurRad="38100" dist="38100" dir="2700000" algn="tl">
                    <a:srgbClr val="000000">
                      <a:alpha val="43137"/>
                    </a:srgbClr>
                  </a:outerShdw>
                </a:effectLst>
                <a:highlight>
                  <a:srgbClr val="C0C0C0"/>
                </a:highlight>
                <a:sym typeface="Symbol" pitchFamily="18" charset="2"/>
              </a:rPr>
              <a:t>e</a:t>
            </a:r>
            <a:r>
              <a:rPr lang="hu-HU" sz="2000" dirty="0">
                <a:sym typeface="Symbol" pitchFamily="18" charset="2"/>
              </a:rPr>
              <a:t> és </a:t>
            </a:r>
            <a:r>
              <a:rPr lang="hu-HU" sz="2000" dirty="0">
                <a:solidFill>
                  <a:srgbClr val="FF0000"/>
                </a:solidFill>
                <a:highlight>
                  <a:srgbClr val="C0C0C0"/>
                </a:highlight>
                <a:sym typeface="Symbol" pitchFamily="18" charset="2"/>
              </a:rPr>
              <a:t>u</a:t>
            </a:r>
            <a:r>
              <a:rPr lang="hu-HU" sz="2000" dirty="0">
                <a:sym typeface="Symbol" pitchFamily="18" charset="2"/>
              </a:rPr>
              <a:t> címek</a:t>
            </a:r>
            <a:endParaRPr lang="hu-HU" sz="2000" b="1" spc="50" dirty="0">
              <a:ln w="0"/>
              <a:solidFill>
                <a:schemeClr val="bg2"/>
              </a:solidFill>
              <a:effectLst>
                <a:innerShdw blurRad="63500" dist="50800" dir="13500000">
                  <a:srgbClr val="000000">
                    <a:alpha val="50000"/>
                  </a:srgbClr>
                </a:innerShdw>
              </a:effectLst>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15</a:t>
            </a:fld>
            <a:r>
              <a:rPr lang="hu-HU" dirty="0"/>
              <a:t>/58</a:t>
            </a:r>
          </a:p>
        </p:txBody>
      </p:sp>
      <p:sp>
        <p:nvSpPr>
          <p:cNvPr id="12" name="Szövegdoboz 13">
            <a:extLst>
              <a:ext uri="{FF2B5EF4-FFF2-40B4-BE49-F238E27FC236}">
                <a16:creationId xmlns:a16="http://schemas.microsoft.com/office/drawing/2014/main" id="{518EDDA3-88DD-420B-B1AC-145E83D7B49C}"/>
              </a:ext>
            </a:extLst>
          </p:cNvPr>
          <p:cNvSpPr txBox="1">
            <a:spLocks noChangeArrowheads="1"/>
          </p:cNvSpPr>
          <p:nvPr/>
        </p:nvSpPr>
        <p:spPr bwMode="auto">
          <a:xfrm>
            <a:off x="8531056" y="2396646"/>
            <a:ext cx="1283270"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:Iterátor</a:t>
            </a:r>
          </a:p>
        </p:txBody>
      </p:sp>
    </p:spTree>
    <p:extLst>
      <p:ext uri="{BB962C8B-B14F-4D97-AF65-F5344CB8AC3E}">
        <p14:creationId xmlns:p14="http://schemas.microsoft.com/office/powerpoint/2010/main" val="149926580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Algoritmus </a:t>
            </a:r>
            <a:r>
              <a:rPr lang="hu-HU" dirty="0">
                <a:sym typeface="Symbol" pitchFamily="18" charset="2"/>
              </a:rPr>
              <a:t>(</a:t>
            </a:r>
            <a:r>
              <a:rPr lang="hu-HU" sz="2800" dirty="0">
                <a:solidFill>
                  <a:srgbClr val="FF3300"/>
                </a:solidFill>
                <a:effectLst>
                  <a:outerShdw blurRad="38100" dist="38100" dir="2700000" algn="tl">
                    <a:srgbClr val="000000">
                      <a:alpha val="43137"/>
                    </a:srgbClr>
                  </a:outerShdw>
                </a:effectLst>
                <a:sym typeface="Symbol" pitchFamily="18" charset="2"/>
              </a:rPr>
              <a:t>általánosan</a:t>
            </a:r>
            <a:r>
              <a:rPr lang="hu-HU" sz="2800" dirty="0">
                <a:effectLst>
                  <a:outerShdw blurRad="38100" dist="38100" dir="2700000" algn="tl">
                    <a:srgbClr val="000000">
                      <a:alpha val="43137"/>
                    </a:srgbClr>
                  </a:outerShdw>
                </a:effectLst>
                <a:sym typeface="Symbol" pitchFamily="18" charset="2"/>
              </a:rPr>
              <a:t>, iterációs ciklussal</a:t>
            </a:r>
            <a:r>
              <a:rPr lang="hu-HU" dirty="0">
                <a:sym typeface="Symbol" pitchFamily="18" charset="2"/>
              </a:rPr>
              <a:t>)</a:t>
            </a:r>
            <a:r>
              <a:rPr lang="hu-HU" b="1" dirty="0">
                <a:sym typeface="Symbol" pitchFamily="18" charset="2"/>
              </a:rPr>
              <a:t>:</a:t>
            </a: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0" indent="0">
              <a:buFont typeface="Wingdings" pitchFamily="2" charset="2"/>
              <a:buNone/>
            </a:pPr>
            <a:r>
              <a:rPr lang="hu-HU" sz="2800" dirty="0">
                <a:sym typeface="Symbol" pitchFamily="18" charset="2"/>
              </a:rPr>
              <a:t>Itt paraméter a </a:t>
            </a:r>
            <a:r>
              <a:rPr lang="hu-HU" sz="2800" dirty="0">
                <a:effectLst>
                  <a:outerShdw blurRad="38100" dist="38100" dir="2700000" algn="tl">
                    <a:srgbClr val="000000">
                      <a:alpha val="43137"/>
                    </a:srgbClr>
                  </a:outerShdw>
                </a:effectLst>
                <a:sym typeface="Symbol" pitchFamily="18" charset="2"/>
              </a:rPr>
              <a:t>nullelem</a:t>
            </a:r>
            <a:r>
              <a:rPr lang="hu-HU" sz="2800" dirty="0">
                <a:sym typeface="Symbol" pitchFamily="18" charset="2"/>
              </a:rPr>
              <a:t> (</a:t>
            </a:r>
            <a:r>
              <a:rPr lang="hu-HU" sz="2800" dirty="0">
                <a:solidFill>
                  <a:srgbClr val="FF3300"/>
                </a:solidFill>
                <a:effectLst>
                  <a:outerShdw blurRad="38100" dist="38100" dir="2700000" algn="tl">
                    <a:srgbClr val="000000">
                      <a:alpha val="43137"/>
                    </a:srgbClr>
                  </a:outerShdw>
                </a:effectLst>
                <a:sym typeface="Symbol" pitchFamily="18" charset="2"/>
              </a:rPr>
              <a:t>F0</a:t>
            </a:r>
            <a:r>
              <a:rPr lang="hu-HU" sz="2800" dirty="0">
                <a:sym typeface="Symbol" pitchFamily="18" charset="2"/>
              </a:rPr>
              <a:t>) és a 2-változós műveleti </a:t>
            </a:r>
            <a:r>
              <a:rPr lang="hu-HU" sz="2800" dirty="0">
                <a:effectLst>
                  <a:outerShdw blurRad="38100" dist="38100" dir="2700000" algn="tl">
                    <a:srgbClr val="000000">
                      <a:alpha val="43137"/>
                    </a:srgbClr>
                  </a:outerShdw>
                </a:effectLst>
                <a:sym typeface="Symbol" pitchFamily="18" charset="2"/>
              </a:rPr>
              <a:t>operátor</a:t>
            </a:r>
            <a:r>
              <a:rPr lang="hu-HU" sz="2800" dirty="0">
                <a:sym typeface="Symbol" pitchFamily="18" charset="2"/>
              </a:rPr>
              <a:t> (</a:t>
            </a:r>
            <a:r>
              <a:rPr lang="hu-HU" sz="2800" dirty="0">
                <a:solidFill>
                  <a:srgbClr val="FF3300"/>
                </a:solidFill>
                <a:effectLst>
                  <a:outerShdw blurRad="38100" dist="38100" dir="2700000" algn="tl">
                    <a:srgbClr val="000000">
                      <a:alpha val="43137"/>
                    </a:srgbClr>
                  </a:outerShdw>
                </a:effectLst>
                <a:sym typeface="Symbol" pitchFamily="18" charset="2"/>
              </a:rPr>
              <a:t>+</a:t>
            </a:r>
            <a:r>
              <a:rPr lang="hu-HU" sz="2800" dirty="0">
                <a:sym typeface="Symbol" pitchFamily="18" charset="2"/>
              </a:rPr>
              <a:t>).</a:t>
            </a:r>
          </a:p>
          <a:p>
            <a:pPr marL="254000"/>
            <a:endParaRPr lang="hu-HU" dirty="0">
              <a:sym typeface="Symbol" pitchFamily="18" charset="2"/>
            </a:endParaRPr>
          </a:p>
          <a:p>
            <a:pPr marL="254000"/>
            <a:endParaRPr lang="hu-HU" dirty="0">
              <a:sym typeface="Symbol" pitchFamily="18" charset="2"/>
            </a:endParaRPr>
          </a:p>
          <a:p>
            <a:pPr marL="254000"/>
            <a:endParaRPr lang="hu-HU" dirty="0">
              <a:sym typeface="Symbol" pitchFamily="18" charset="2"/>
            </a:endParaRPr>
          </a:p>
        </p:txBody>
      </p:sp>
      <p:sp>
        <p:nvSpPr>
          <p:cNvPr id="2" name="Dátum helye 1"/>
          <p:cNvSpPr>
            <a:spLocks noGrp="1"/>
          </p:cNvSpPr>
          <p:nvPr>
            <p:ph type="dt" sz="half" idx="11"/>
          </p:nvPr>
        </p:nvSpPr>
        <p:spPr/>
        <p:txBody>
          <a:bodyPr/>
          <a:lstStyle/>
          <a:p>
            <a:pPr>
              <a:defRPr/>
            </a:pPr>
            <a:fld id="{93910395-E598-40D0-80F5-06B823D1B788}" type="datetime8">
              <a:rPr lang="hu-HU" smtClean="0"/>
              <a:t>2018.12.01. 18:38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8" name="Group 24"/>
          <p:cNvGraphicFramePr>
            <a:graphicFrameLocks noGrp="1"/>
          </p:cNvGraphicFramePr>
          <p:nvPr>
            <p:extLst>
              <p:ext uri="{D42A27DB-BD31-4B8C-83A1-F6EECF244321}">
                <p14:modId xmlns:p14="http://schemas.microsoft.com/office/powerpoint/2010/main" val="1767162868"/>
              </p:ext>
            </p:extLst>
          </p:nvPr>
        </p:nvGraphicFramePr>
        <p:xfrm>
          <a:off x="3786188" y="2708920"/>
          <a:ext cx="3744912" cy="2353437"/>
        </p:xfrm>
        <a:graphic>
          <a:graphicData uri="http://schemas.openxmlformats.org/drawingml/2006/table">
            <a:tbl>
              <a:tblPr/>
              <a:tblGrid>
                <a:gridCol w="576262">
                  <a:extLst>
                    <a:ext uri="{9D8B030D-6E8A-4147-A177-3AD203B41FA5}">
                      <a16:colId xmlns:a16="http://schemas.microsoft.com/office/drawing/2014/main" val="20000"/>
                    </a:ext>
                  </a:extLst>
                </a:gridCol>
                <a:gridCol w="1296194">
                  <a:extLst>
                    <a:ext uri="{9D8B030D-6E8A-4147-A177-3AD203B41FA5}">
                      <a16:colId xmlns:a16="http://schemas.microsoft.com/office/drawing/2014/main" val="20001"/>
                    </a:ext>
                  </a:extLst>
                </a:gridCol>
                <a:gridCol w="1872456">
                  <a:extLst>
                    <a:ext uri="{9D8B030D-6E8A-4147-A177-3AD203B41FA5}">
                      <a16:colId xmlns:a16="http://schemas.microsoft.com/office/drawing/2014/main" val="20002"/>
                    </a:ext>
                  </a:extLst>
                </a:gridCol>
              </a:tblGrid>
              <a:tr h="216000">
                <a:tc gridSpan="2">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a:t>
                      </a: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rPr>
                        <a:t>F0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sym typeface="Symbol"/>
                        </a:rPr>
                        <a:t>K</a:t>
                      </a:r>
                      <a:endPar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S:=S</a:t>
                      </a: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rPr>
                        <a:t>+</a:t>
                      </a:r>
                      <a:r>
                        <a:rPr kumimoji="0" lang="hu-HU" sz="2800" b="0" i="0" u="none" strike="noStrike" cap="none" normalizeH="0" baseline="0" dirty="0">
                          <a:ln>
                            <a:noFill/>
                          </a:ln>
                          <a:solidFill>
                            <a:schemeClr val="tx1"/>
                          </a:solidFill>
                          <a:effectLst/>
                          <a:latin typeface="Garamond"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Összeg:=S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23" name="Oval 63"/>
          <p:cNvSpPr>
            <a:spLocks noChangeArrowheads="1"/>
          </p:cNvSpPr>
          <p:nvPr/>
        </p:nvSpPr>
        <p:spPr bwMode="auto">
          <a:xfrm>
            <a:off x="3786188" y="2132856"/>
            <a:ext cx="3744912"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Összeg(K,</a:t>
            </a:r>
            <a:r>
              <a:rPr lang="hu-HU" dirty="0">
                <a:solidFill>
                  <a:srgbClr val="FF0000"/>
                </a:solidFill>
                <a:effectLst>
                  <a:outerShdw blurRad="38100" dist="38100" dir="2700000" algn="tl">
                    <a:srgbClr val="000000">
                      <a:alpha val="43137"/>
                    </a:srgbClr>
                  </a:outerShdw>
                </a:effectLst>
              </a:rPr>
              <a:t>F0</a:t>
            </a:r>
            <a:r>
              <a:rPr lang="hu-HU" dirty="0"/>
              <a:t>,</a:t>
            </a:r>
            <a:r>
              <a:rPr lang="hu-HU" dirty="0">
                <a:solidFill>
                  <a:srgbClr val="FF0000"/>
                </a:solidFill>
                <a:effectLst>
                  <a:outerShdw blurRad="38100" dist="38100" dir="2700000" algn="tl">
                    <a:srgbClr val="000000">
                      <a:alpha val="43137"/>
                    </a:srgbClr>
                  </a:outerShdw>
                </a:effectLst>
              </a:rPr>
              <a:t>+</a:t>
            </a:r>
            <a:r>
              <a:rPr lang="hu-HU" dirty="0"/>
              <a:t>)</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16</a:t>
            </a:fld>
            <a:r>
              <a:rPr lang="hu-HU" dirty="0"/>
              <a:t>/58</a:t>
            </a:r>
          </a:p>
        </p:txBody>
      </p:sp>
      <p:sp>
        <p:nvSpPr>
          <p:cNvPr id="9" name="Szövegdoboz 13">
            <a:extLst>
              <a:ext uri="{FF2B5EF4-FFF2-40B4-BE49-F238E27FC236}">
                <a16:creationId xmlns:a16="http://schemas.microsoft.com/office/drawing/2014/main" id="{D4FEBA96-C686-414B-A189-D2684D45A837}"/>
              </a:ext>
            </a:extLst>
          </p:cNvPr>
          <p:cNvSpPr txBox="1">
            <a:spLocks noChangeArrowheads="1"/>
          </p:cNvSpPr>
          <p:nvPr/>
        </p:nvSpPr>
        <p:spPr bwMode="auto">
          <a:xfrm>
            <a:off x="7524328" y="2629408"/>
            <a:ext cx="1211262"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Tree>
    <p:extLst>
      <p:ext uri="{BB962C8B-B14F-4D97-AF65-F5344CB8AC3E}">
        <p14:creationId xmlns:p14="http://schemas.microsoft.com/office/powerpoint/2010/main" val="19262153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Specifikáció:</a:t>
            </a:r>
          </a:p>
          <a:p>
            <a:pPr marL="254000">
              <a:lnSpc>
                <a:spcPct val="95000"/>
              </a:lnSpc>
              <a:spcBef>
                <a:spcPct val="5000"/>
              </a:spcBef>
              <a:buNone/>
              <a:tabLst>
                <a:tab pos="1882775" algn="l"/>
              </a:tabLst>
            </a:pPr>
            <a:r>
              <a:rPr lang="hu-HU" dirty="0"/>
              <a:t>Bemenet:	e,u</a:t>
            </a:r>
            <a:r>
              <a:rPr lang="hu-HU" dirty="0">
                <a:sym typeface="Symbol"/>
              </a:rPr>
              <a:t></a:t>
            </a:r>
            <a:r>
              <a:rPr lang="hu-HU" dirty="0">
                <a:solidFill>
                  <a:srgbClr val="FF0000"/>
                </a:solidFill>
                <a:effectLst>
                  <a:outerShdw blurRad="38100" dist="38100" dir="2700000" algn="tl">
                    <a:srgbClr val="000000">
                      <a:alpha val="43137"/>
                    </a:srgbClr>
                  </a:outerShdw>
                </a:effectLst>
                <a:sym typeface="Symbol"/>
              </a:rPr>
              <a:t>Cím(</a:t>
            </a:r>
            <a:r>
              <a:rPr lang="hu-HU" dirty="0">
                <a:solidFill>
                  <a:srgbClr val="FF0000"/>
                </a:solidFill>
                <a:effectLst>
                  <a:outerShdw blurRad="38100" dist="38100" dir="2700000" algn="tl">
                    <a:srgbClr val="000000">
                      <a:alpha val="43137"/>
                    </a:srgbClr>
                  </a:outerShdw>
                </a:effectLst>
                <a:latin typeface="Imprint MT Shadow" pitchFamily="82" charset="0"/>
                <a:sym typeface="Symbol" pitchFamily="18" charset="2"/>
              </a:rPr>
              <a:t>H</a:t>
            </a:r>
            <a:r>
              <a:rPr lang="hu-HU" dirty="0">
                <a:solidFill>
                  <a:srgbClr val="FF0000"/>
                </a:solidFill>
                <a:effectLst>
                  <a:outerShdw blurRad="38100" dist="38100" dir="2700000" algn="tl">
                    <a:srgbClr val="000000">
                      <a:alpha val="43137"/>
                    </a:srgbClr>
                  </a:outerShdw>
                </a:effectLst>
                <a:sym typeface="Symbol"/>
              </a:rPr>
              <a:t>)</a:t>
            </a:r>
            <a:r>
              <a:rPr lang="hu-HU" dirty="0">
                <a:sym typeface="Symbol"/>
              </a:rPr>
              <a:t>, </a:t>
            </a:r>
            <a:r>
              <a:rPr lang="hu-HU" dirty="0"/>
              <a:t>X</a:t>
            </a:r>
            <a:r>
              <a:rPr lang="hu-HU" dirty="0">
                <a:sym typeface="Symbol"/>
              </a:rPr>
              <a:t></a:t>
            </a:r>
            <a:r>
              <a:rPr lang="hu-HU" dirty="0">
                <a:latin typeface="Imprint MT Shadow" pitchFamily="82" charset="0"/>
                <a:sym typeface="Symbol" pitchFamily="18" charset="2"/>
              </a:rPr>
              <a:t>H</a:t>
            </a:r>
            <a:r>
              <a:rPr lang="hu-HU" baseline="30000" dirty="0"/>
              <a:t>*</a:t>
            </a:r>
            <a:br>
              <a:rPr lang="hu-HU" dirty="0"/>
            </a:br>
            <a:r>
              <a:rPr lang="hu-HU" dirty="0"/>
              <a:t>	T:</a:t>
            </a:r>
            <a:r>
              <a:rPr lang="hu-HU" dirty="0">
                <a:latin typeface="Imprint MT Shadow" pitchFamily="82" charset="0"/>
                <a:sym typeface="Symbol" pitchFamily="18" charset="2"/>
              </a:rPr>
              <a:t>H</a:t>
            </a:r>
            <a:r>
              <a:rPr lang="hu-HU" dirty="0">
                <a:sym typeface="Symbol"/>
              </a:rPr>
              <a:t></a:t>
            </a:r>
            <a:r>
              <a:rPr lang="hu-HU" dirty="0">
                <a:latin typeface="Imprint MT Shadow" pitchFamily="82" charset="0"/>
                <a:sym typeface="Symbol" pitchFamily="18" charset="2"/>
              </a:rPr>
              <a:t>L</a:t>
            </a:r>
            <a:endParaRPr lang="hu-HU" dirty="0"/>
          </a:p>
          <a:p>
            <a:pPr marL="254000">
              <a:lnSpc>
                <a:spcPct val="95000"/>
              </a:lnSpc>
              <a:spcBef>
                <a:spcPct val="5000"/>
              </a:spcBef>
              <a:buNone/>
              <a:tabLst>
                <a:tab pos="1882775" algn="l"/>
              </a:tabLst>
            </a:pPr>
            <a:r>
              <a:rPr lang="hu-HU" dirty="0"/>
              <a:t>Kimenet:	Db</a:t>
            </a:r>
            <a:r>
              <a:rPr lang="hu-HU" dirty="0">
                <a:sym typeface="Symbol"/>
              </a:rPr>
              <a:t></a:t>
            </a:r>
            <a:r>
              <a:rPr lang="hu-HU" dirty="0">
                <a:latin typeface="Imprint MT Shadow" pitchFamily="82" charset="0"/>
                <a:sym typeface="Symbol" pitchFamily="18" charset="2"/>
              </a:rPr>
              <a:t>N</a:t>
            </a:r>
            <a:endParaRPr lang="hu-HU" b="1" dirty="0"/>
          </a:p>
          <a:p>
            <a:pPr marL="254000">
              <a:lnSpc>
                <a:spcPct val="95000"/>
              </a:lnSpc>
              <a:spcBef>
                <a:spcPct val="5000"/>
              </a:spcBef>
              <a:buNone/>
              <a:tabLst>
                <a:tab pos="1882775" algn="l"/>
              </a:tabLst>
            </a:pPr>
            <a:r>
              <a:rPr lang="hu-HU" dirty="0"/>
              <a:t>Előfeltétel:	e,u X-beli elem címe</a:t>
            </a:r>
            <a:endParaRPr lang="hu-HU" dirty="0">
              <a:sym typeface="Symbol" pitchFamily="18" charset="2"/>
            </a:endParaRPr>
          </a:p>
          <a:p>
            <a:pPr marL="254000">
              <a:lnSpc>
                <a:spcPct val="95000"/>
              </a:lnSpc>
              <a:spcBef>
                <a:spcPts val="600"/>
              </a:spcBef>
              <a:buNone/>
              <a:tabLst>
                <a:tab pos="1882775" algn="l"/>
              </a:tabLst>
            </a:pPr>
            <a:r>
              <a:rPr lang="hu-HU" dirty="0">
                <a:sym typeface="Symbol" pitchFamily="18" charset="2"/>
              </a:rPr>
              <a:t>Utófeltétel:			</a:t>
            </a:r>
          </a:p>
          <a:p>
            <a:pPr marL="254000">
              <a:lnSpc>
                <a:spcPct val="95000"/>
              </a:lnSpc>
              <a:spcBef>
                <a:spcPts val="600"/>
              </a:spcBef>
              <a:buNone/>
              <a:tabLst>
                <a:tab pos="1882775" algn="l"/>
              </a:tabLst>
            </a:pPr>
            <a:endParaRPr lang="hu-HU" b="1" dirty="0">
              <a:sym typeface="Symbol" pitchFamily="18" charset="2"/>
            </a:endParaRPr>
          </a:p>
          <a:p>
            <a:pPr marL="0" indent="0">
              <a:lnSpc>
                <a:spcPct val="95000"/>
              </a:lnSpc>
              <a:spcBef>
                <a:spcPts val="600"/>
              </a:spcBef>
              <a:buNone/>
              <a:tabLst>
                <a:tab pos="1882775" algn="l"/>
              </a:tabLst>
            </a:pPr>
            <a:r>
              <a:rPr lang="hu-HU" sz="2800" dirty="0">
                <a:sym typeface="Symbol" pitchFamily="18" charset="2"/>
              </a:rPr>
              <a:t>Az </a:t>
            </a:r>
            <a:r>
              <a:rPr lang="hu-HU" sz="2800" dirty="0" err="1">
                <a:effectLst>
                  <a:outerShdw blurRad="38100" dist="38100" dir="2700000" algn="tl">
                    <a:srgbClr val="000000">
                      <a:alpha val="43137"/>
                    </a:srgbClr>
                  </a:outerShdw>
                </a:effectLst>
                <a:sym typeface="Symbol" pitchFamily="18" charset="2"/>
              </a:rPr>
              <a:t>iterátoros</a:t>
            </a:r>
            <a:r>
              <a:rPr lang="hu-HU" sz="2800" dirty="0">
                <a:sym typeface="Symbol" pitchFamily="18" charset="2"/>
              </a:rPr>
              <a:t> megoldás esetén a T tulajdonságnak egyes elemekre kell vonatkoznia!</a:t>
            </a:r>
          </a:p>
        </p:txBody>
      </p:sp>
      <p:sp>
        <p:nvSpPr>
          <p:cNvPr id="2" name="Dátum helye 1"/>
          <p:cNvSpPr>
            <a:spLocks noGrp="1"/>
          </p:cNvSpPr>
          <p:nvPr>
            <p:ph type="dt" sz="half" idx="11"/>
          </p:nvPr>
        </p:nvSpPr>
        <p:spPr/>
        <p:txBody>
          <a:bodyPr/>
          <a:lstStyle/>
          <a:p>
            <a:pPr>
              <a:defRPr/>
            </a:pPr>
            <a:fld id="{A82BD874-8D21-4B3B-8D7E-BF4517208FC2}"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9" name="Object 4">
            <a:extLst>
              <a:ext uri="{FF2B5EF4-FFF2-40B4-BE49-F238E27FC236}">
                <a16:creationId xmlns:a16="http://schemas.microsoft.com/office/drawing/2014/main" id="{A8318796-BFE0-4F08-A830-811585E43444}"/>
              </a:ext>
            </a:extLst>
          </p:cNvPr>
          <p:cNvGraphicFramePr>
            <a:graphicFrameLocks noChangeAspect="1"/>
          </p:cNvGraphicFramePr>
          <p:nvPr>
            <p:extLst>
              <p:ext uri="{D42A27DB-BD31-4B8C-83A1-F6EECF244321}">
                <p14:modId xmlns:p14="http://schemas.microsoft.com/office/powerpoint/2010/main" val="3697793118"/>
              </p:ext>
            </p:extLst>
          </p:nvPr>
        </p:nvGraphicFramePr>
        <p:xfrm>
          <a:off x="1979712" y="3593814"/>
          <a:ext cx="1616075" cy="1435100"/>
        </p:xfrm>
        <a:graphic>
          <a:graphicData uri="http://schemas.openxmlformats.org/presentationml/2006/ole">
            <mc:AlternateContent xmlns:mc="http://schemas.openxmlformats.org/markup-compatibility/2006">
              <mc:Choice xmlns:v="urn:schemas-microsoft-com:vml" Requires="v">
                <p:oleObj spid="_x0000_s5148" name="Equation" r:id="rId4" imgW="647640" imgH="571320" progId="Equation.3">
                  <p:embed/>
                </p:oleObj>
              </mc:Choice>
              <mc:Fallback>
                <p:oleObj name="Equation" r:id="rId4" imgW="647640" imgH="571320" progId="Equation.3">
                  <p:embed/>
                  <p:pic>
                    <p:nvPicPr>
                      <p:cNvPr id="9" name="Object 4">
                        <a:extLst>
                          <a:ext uri="{FF2B5EF4-FFF2-40B4-BE49-F238E27FC236}">
                            <a16:creationId xmlns:a16="http://schemas.microsoft.com/office/drawing/2014/main" id="{A8318796-BFE0-4F08-A830-811585E43444}"/>
                          </a:ext>
                        </a:extLst>
                      </p:cNvPr>
                      <p:cNvPicPr>
                        <a:picLocks noChangeAspect="1" noChangeArrowheads="1"/>
                      </p:cNvPicPr>
                      <p:nvPr/>
                    </p:nvPicPr>
                    <p:blipFill>
                      <a:blip r:embed="rId5"/>
                      <a:srcRect/>
                      <a:stretch>
                        <a:fillRect/>
                      </a:stretch>
                    </p:blipFill>
                    <p:spPr bwMode="auto">
                      <a:xfrm>
                        <a:off x="1979712" y="3593814"/>
                        <a:ext cx="1616075"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17</a:t>
            </a:fld>
            <a:r>
              <a:rPr lang="hu-HU" dirty="0"/>
              <a:t>/58</a:t>
            </a:r>
          </a:p>
        </p:txBody>
      </p:sp>
    </p:spTree>
    <p:extLst>
      <p:ext uri="{BB962C8B-B14F-4D97-AF65-F5344CB8AC3E}">
        <p14:creationId xmlns:p14="http://schemas.microsoft.com/office/powerpoint/2010/main" val="196833791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 </a:t>
            </a:r>
            <a:r>
              <a:rPr lang="hu-HU" dirty="0">
                <a:sym typeface="Symbol" pitchFamily="18" charset="2"/>
              </a:rPr>
              <a:t>(</a:t>
            </a:r>
            <a:r>
              <a:rPr lang="hu-HU" sz="2800" dirty="0" err="1">
                <a:solidFill>
                  <a:srgbClr val="FF0000"/>
                </a:solidFill>
                <a:effectLst>
                  <a:outerShdw blurRad="38100" dist="38100" dir="2700000" algn="tl">
                    <a:srgbClr val="000000">
                      <a:alpha val="43137"/>
                    </a:srgbClr>
                  </a:outerShdw>
                </a:effectLst>
                <a:sym typeface="Symbol" pitchFamily="18" charset="2"/>
              </a:rPr>
              <a:t>iterátorral</a:t>
            </a:r>
            <a:r>
              <a:rPr lang="hu-HU" dirty="0">
                <a:effectLst>
                  <a:outerShdw blurRad="38100" dist="38100" dir="2700000" algn="tl">
                    <a:srgbClr val="000000">
                      <a:alpha val="43137"/>
                    </a:srgbClr>
                  </a:outerShdw>
                </a:effectLst>
                <a:sym typeface="Symbol" pitchFamily="18" charset="2"/>
              </a:rPr>
              <a:t>,</a:t>
            </a:r>
            <a:r>
              <a:rPr lang="hu-HU" sz="2800" dirty="0">
                <a:solidFill>
                  <a:srgbClr val="0000FF"/>
                </a:solidFill>
                <a:effectLst>
                  <a:outerShdw blurRad="38100" dist="38100" dir="2700000" algn="tl">
                    <a:srgbClr val="000000">
                      <a:alpha val="43137"/>
                    </a:srgbClr>
                  </a:outerShdw>
                </a:effectLst>
                <a:sym typeface="Symbol" pitchFamily="18" charset="2"/>
              </a:rPr>
              <a:t> függvény paraméterrel</a:t>
            </a:r>
            <a:r>
              <a:rPr lang="hu-HU" dirty="0">
                <a:sym typeface="Symbol" pitchFamily="18" charset="2"/>
              </a:rPr>
              <a:t>)</a:t>
            </a:r>
            <a:r>
              <a:rPr lang="hu-HU" b="1" dirty="0">
                <a:sym typeface="Symbol" pitchFamily="18" charset="2"/>
              </a:rPr>
              <a:t>:</a:t>
            </a: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1600" b="1" dirty="0">
              <a:sym typeface="Symbol" pitchFamily="18" charset="2"/>
            </a:endParaRPr>
          </a:p>
          <a:p>
            <a:pPr marL="254000">
              <a:lnSpc>
                <a:spcPct val="95000"/>
              </a:lnSpc>
              <a:spcBef>
                <a:spcPct val="5000"/>
              </a:spcBef>
              <a:buNone/>
            </a:pPr>
            <a:endParaRPr lang="hu-HU" b="1"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600" dirty="0">
                <a:sym typeface="Symbol" pitchFamily="18" charset="2"/>
              </a:rPr>
              <a:t>Paraméterek: az első és az utolsó utáni elem </a:t>
            </a:r>
            <a:r>
              <a:rPr lang="hu-HU" sz="2600" dirty="0">
                <a:solidFill>
                  <a:srgbClr val="FF0000"/>
                </a:solidFill>
                <a:effectLst>
                  <a:outerShdw blurRad="38100" dist="38100" dir="2700000" algn="tl">
                    <a:srgbClr val="000000">
                      <a:alpha val="43137"/>
                    </a:srgbClr>
                  </a:outerShdw>
                </a:effectLst>
                <a:highlight>
                  <a:srgbClr val="C0C0C0"/>
                </a:highlight>
                <a:sym typeface="Symbol" pitchFamily="18" charset="2"/>
              </a:rPr>
              <a:t>cím</a:t>
            </a:r>
            <a:r>
              <a:rPr lang="hu-HU" sz="2600" dirty="0">
                <a:effectLst>
                  <a:outerShdw blurRad="38100" dist="38100" dir="2700000" algn="tl">
                    <a:srgbClr val="000000">
                      <a:alpha val="43137"/>
                    </a:srgbClr>
                  </a:outerShdw>
                </a:effectLst>
                <a:sym typeface="Symbol" pitchFamily="18" charset="2"/>
              </a:rPr>
              <a:t>e, </a:t>
            </a:r>
            <a:r>
              <a:rPr lang="hu-HU" sz="2600" dirty="0">
                <a:solidFill>
                  <a:srgbClr val="0000FF"/>
                </a:solidFill>
                <a:effectLst>
                  <a:outerShdw blurRad="38100" dist="38100" dir="2700000" algn="tl">
                    <a:srgbClr val="000000">
                      <a:alpha val="43137"/>
                    </a:srgbClr>
                  </a:outerShdw>
                </a:effectLst>
                <a:sym typeface="Symbol" pitchFamily="18" charset="2"/>
              </a:rPr>
              <a:t>T</a:t>
            </a:r>
            <a:r>
              <a:rPr lang="hu-HU" sz="2600" dirty="0">
                <a:sym typeface="Symbol" pitchFamily="18" charset="2"/>
              </a:rPr>
              <a:t> a tulajdonság </a:t>
            </a:r>
            <a:r>
              <a:rPr lang="hu-HU" sz="2600" dirty="0">
                <a:effectLst>
                  <a:outerShdw blurRad="38100" dist="38100" dir="2700000" algn="tl">
                    <a:srgbClr val="000000">
                      <a:alpha val="43137"/>
                    </a:srgbClr>
                  </a:outerShdw>
                </a:effectLst>
                <a:sym typeface="Symbol" pitchFamily="18" charset="2"/>
              </a:rPr>
              <a:t>függvény.</a:t>
            </a:r>
            <a:r>
              <a:rPr lang="hu-HU" sz="2600" dirty="0">
                <a:sym typeface="Symbol" pitchFamily="18" charset="2"/>
              </a:rPr>
              <a:t> Az </a:t>
            </a:r>
            <a:r>
              <a:rPr lang="hu-HU" sz="2600" dirty="0">
                <a:effectLst>
                  <a:outerShdw blurRad="38100" dist="38100" dir="2700000" algn="tl">
                    <a:srgbClr val="000000">
                      <a:alpha val="43137"/>
                    </a:srgbClr>
                  </a:outerShdw>
                </a:effectLst>
                <a:sym typeface="Symbol" pitchFamily="18" charset="2"/>
              </a:rPr>
              <a:t>Adat(x)</a:t>
            </a:r>
            <a:r>
              <a:rPr lang="hu-HU" sz="2600" dirty="0">
                <a:sym typeface="Symbol" pitchFamily="18" charset="2"/>
              </a:rPr>
              <a:t>: </a:t>
            </a:r>
            <a:r>
              <a:rPr lang="hu-HU" sz="2600" dirty="0">
                <a:effectLst>
                  <a:outerShdw blurRad="38100" dist="38100" dir="2700000" algn="tl">
                    <a:srgbClr val="000000">
                      <a:alpha val="43137"/>
                    </a:srgbClr>
                  </a:outerShdw>
                </a:effectLst>
                <a:sym typeface="Symbol" pitchFamily="18" charset="2"/>
              </a:rPr>
              <a:t>x cím</a:t>
            </a:r>
            <a:r>
              <a:rPr lang="hu-HU" sz="2600" dirty="0">
                <a:sym typeface="Symbol" pitchFamily="18" charset="2"/>
              </a:rPr>
              <a:t>en levő adat; </a:t>
            </a:r>
            <a:r>
              <a:rPr lang="hu-HU" sz="2600" dirty="0">
                <a:effectLst>
                  <a:outerShdw blurRad="38100" dist="38100" dir="2700000" algn="tl">
                    <a:srgbClr val="000000">
                      <a:alpha val="43137"/>
                    </a:srgbClr>
                  </a:outerShdw>
                </a:effectLst>
                <a:sym typeface="Symbol" pitchFamily="18" charset="2"/>
              </a:rPr>
              <a:t>Következő(x)</a:t>
            </a:r>
            <a:r>
              <a:rPr lang="hu-HU" sz="2600" dirty="0">
                <a:sym typeface="Symbol" pitchFamily="18" charset="2"/>
              </a:rPr>
              <a:t>: </a:t>
            </a:r>
            <a:br>
              <a:rPr lang="hu-HU" sz="2600" dirty="0">
                <a:sym typeface="Symbol" pitchFamily="18" charset="2"/>
              </a:rPr>
            </a:br>
            <a:r>
              <a:rPr lang="hu-HU" sz="2600" dirty="0">
                <a:effectLst>
                  <a:outerShdw blurRad="38100" dist="38100" dir="2700000" algn="tl">
                    <a:srgbClr val="000000">
                      <a:alpha val="43137"/>
                    </a:srgbClr>
                  </a:outerShdw>
                </a:effectLst>
                <a:sym typeface="Symbol" pitchFamily="18" charset="2"/>
              </a:rPr>
              <a:t>x </a:t>
            </a:r>
            <a:r>
              <a:rPr lang="hu-HU" sz="2600" dirty="0" err="1">
                <a:sym typeface="Symbol" pitchFamily="18" charset="2"/>
              </a:rPr>
              <a:t>iterátor</a:t>
            </a:r>
            <a:r>
              <a:rPr lang="hu-HU" sz="2600" dirty="0">
                <a:sym typeface="Symbol" pitchFamily="18" charset="2"/>
              </a:rPr>
              <a:t> a következőre lép.</a:t>
            </a:r>
          </a:p>
          <a:p>
            <a:pPr marL="254000">
              <a:lnSpc>
                <a:spcPct val="95000"/>
              </a:lnSpc>
              <a:spcBef>
                <a:spcPct val="5000"/>
              </a:spcBef>
              <a:buNone/>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67B4DF37-417B-454A-A046-155ACCAD05BF}" type="datetime8">
              <a:rPr lang="hu-HU" smtClean="0"/>
              <a:t>2018.12.01. 18:41</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9" name="Group 37"/>
          <p:cNvGraphicFramePr>
            <a:graphicFrameLocks noGrp="1"/>
          </p:cNvGraphicFramePr>
          <p:nvPr>
            <p:extLst>
              <p:ext uri="{D42A27DB-BD31-4B8C-83A1-F6EECF244321}">
                <p14:modId xmlns:p14="http://schemas.microsoft.com/office/powerpoint/2010/main" val="482609104"/>
              </p:ext>
            </p:extLst>
          </p:nvPr>
        </p:nvGraphicFramePr>
        <p:xfrm>
          <a:off x="3932920" y="2250103"/>
          <a:ext cx="3744914" cy="3176397"/>
        </p:xfrm>
        <a:graphic>
          <a:graphicData uri="http://schemas.openxmlformats.org/drawingml/2006/table">
            <a:tbl>
              <a:tblPr/>
              <a:tblGrid>
                <a:gridCol w="576263">
                  <a:extLst>
                    <a:ext uri="{9D8B030D-6E8A-4147-A177-3AD203B41FA5}">
                      <a16:colId xmlns:a16="http://schemas.microsoft.com/office/drawing/2014/main" val="20000"/>
                    </a:ext>
                  </a:extLst>
                </a:gridCol>
                <a:gridCol w="1296194">
                  <a:extLst>
                    <a:ext uri="{9D8B030D-6E8A-4147-A177-3AD203B41FA5}">
                      <a16:colId xmlns:a16="http://schemas.microsoft.com/office/drawing/2014/main" val="20001"/>
                    </a:ext>
                  </a:extLst>
                </a:gridCol>
                <a:gridCol w="575469">
                  <a:extLst>
                    <a:ext uri="{9D8B030D-6E8A-4147-A177-3AD203B41FA5}">
                      <a16:colId xmlns:a16="http://schemas.microsoft.com/office/drawing/2014/main" val="20003"/>
                    </a:ext>
                  </a:extLst>
                </a:gridCol>
                <a:gridCol w="1296988">
                  <a:extLst>
                    <a:ext uri="{9D8B030D-6E8A-4147-A177-3AD203B41FA5}">
                      <a16:colId xmlns:a16="http://schemas.microsoft.com/office/drawing/2014/main" val="20002"/>
                    </a:ext>
                  </a:extLst>
                </a:gridCol>
              </a:tblGrid>
              <a:tr h="210993">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r h="46806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chemeClr val="tx1"/>
                          </a:solidFill>
                          <a:effectLst/>
                          <a:latin typeface="Garamond" pitchFamily="18" charset="0"/>
                        </a:rPr>
                        <a:t>Db:=0; x:=</a:t>
                      </a:r>
                      <a:r>
                        <a:rPr kumimoji="0" lang="hu-HU" sz="2600" b="0" i="0" u="none" strike="noStrike" cap="none" normalizeH="0" baseline="0" dirty="0">
                          <a:ln>
                            <a:noFill/>
                          </a:ln>
                          <a:solidFill>
                            <a:srgbClr val="FF0000"/>
                          </a:solidFill>
                          <a:effectLst/>
                          <a:highlight>
                            <a:srgbClr val="C0C0C0"/>
                          </a:highlight>
                          <a:latin typeface="Garamond"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468060">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chemeClr val="tx1"/>
                          </a:solidFill>
                          <a:effectLst/>
                          <a:latin typeface="Garamond" pitchFamily="18" charset="0"/>
                        </a:rPr>
                        <a:t>x≠</a:t>
                      </a:r>
                      <a:r>
                        <a:rPr kumimoji="0" lang="hu-HU" sz="2600" b="0" i="0" u="none" strike="noStrike" cap="none" normalizeH="0" baseline="0" dirty="0">
                          <a:ln>
                            <a:noFill/>
                          </a:ln>
                          <a:solidFill>
                            <a:srgbClr val="FF0000"/>
                          </a:solidFill>
                          <a:effectLst/>
                          <a:highlight>
                            <a:srgbClr val="C0C0C0"/>
                          </a:highlight>
                          <a:latin typeface="Garamond" pitchFamily="18" charset="0"/>
                        </a:rPr>
                        <a:t>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46806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6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rgbClr val="0000FF"/>
                          </a:solidFill>
                          <a:effectLst>
                            <a:outerShdw blurRad="38100" dist="38100" dir="2700000" algn="tl">
                              <a:srgbClr val="000000">
                                <a:alpha val="43137"/>
                              </a:srgbClr>
                            </a:outerShdw>
                          </a:effectLst>
                          <a:latin typeface="Garamond" pitchFamily="18" charset="0"/>
                        </a:rPr>
                        <a:t>T</a:t>
                      </a:r>
                      <a:r>
                        <a:rPr kumimoji="0" lang="hu-HU" sz="26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rPr>
                        <a:t>(Adat(x))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497313">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600" b="0" i="0" u="none" strike="noStrike" cap="none" normalizeH="0" baseline="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chemeClr val="tx1"/>
                          </a:solidFill>
                          <a:effectLst/>
                          <a:latin typeface="Garamond" pitchFamily="18" charset="0"/>
                        </a:rPr>
                        <a:t>Db:=</a:t>
                      </a:r>
                      <a:r>
                        <a:rPr kumimoji="0" lang="hu-HU" sz="2600" b="0" i="0" u="none" strike="noStrike" cap="none" normalizeH="0" baseline="0" dirty="0" err="1">
                          <a:ln>
                            <a:noFill/>
                          </a:ln>
                          <a:solidFill>
                            <a:schemeClr val="tx1"/>
                          </a:solidFill>
                          <a:effectLst/>
                          <a:latin typeface="Garamond" pitchFamily="18" charset="0"/>
                        </a:rPr>
                        <a:t>Db</a:t>
                      </a:r>
                      <a:r>
                        <a:rPr kumimoji="0" lang="hu-HU" sz="2600" b="0" i="0" u="none" strike="noStrike" cap="none" normalizeH="0" baseline="0" dirty="0">
                          <a:ln>
                            <a:noFill/>
                          </a:ln>
                          <a:solidFill>
                            <a:schemeClr val="tx1"/>
                          </a:solidFill>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06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6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chemeClr val="tx1"/>
                          </a:solidFill>
                          <a:effectLst/>
                          <a:latin typeface="Garamond" pitchFamily="18" charset="0"/>
                        </a:rPr>
                        <a:t>Következő(x)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095993"/>
                  </a:ext>
                </a:extLst>
              </a:tr>
              <a:tr h="46806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600" b="0" i="0" u="none" strike="noStrike" cap="none" normalizeH="0" baseline="0" dirty="0">
                          <a:ln>
                            <a:noFill/>
                          </a:ln>
                          <a:solidFill>
                            <a:schemeClr val="tx1"/>
                          </a:solidFill>
                          <a:effectLst/>
                          <a:latin typeface="Garamond" pitchFamily="18" charset="0"/>
                        </a:rPr>
                        <a:t>Számol:=Db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 name="Oval 63"/>
          <p:cNvSpPr>
            <a:spLocks noChangeArrowheads="1"/>
          </p:cNvSpPr>
          <p:nvPr/>
        </p:nvSpPr>
        <p:spPr bwMode="auto">
          <a:xfrm>
            <a:off x="3932920" y="1797665"/>
            <a:ext cx="3744914" cy="477837"/>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sz="3000" dirty="0"/>
              <a:t>Számol</a:t>
            </a:r>
            <a:r>
              <a:rPr lang="hu-HU" dirty="0"/>
              <a:t>(</a:t>
            </a:r>
            <a:r>
              <a:rPr lang="hu-HU" dirty="0" err="1">
                <a:solidFill>
                  <a:srgbClr val="FF0000"/>
                </a:solidFill>
                <a:highlight>
                  <a:srgbClr val="C0C0C0"/>
                </a:highlight>
              </a:rPr>
              <a:t>e</a:t>
            </a:r>
            <a:r>
              <a:rPr lang="hu-HU" dirty="0" err="1"/>
              <a:t>,</a:t>
            </a:r>
            <a:r>
              <a:rPr lang="hu-HU" dirty="0" err="1">
                <a:solidFill>
                  <a:srgbClr val="FF0000"/>
                </a:solidFill>
                <a:highlight>
                  <a:srgbClr val="C0C0C0"/>
                </a:highlight>
              </a:rPr>
              <a:t>u</a:t>
            </a:r>
            <a:r>
              <a:rPr lang="hu-HU" dirty="0" err="1"/>
              <a:t>,</a:t>
            </a:r>
            <a:r>
              <a:rPr lang="hu-HU" dirty="0" err="1">
                <a:solidFill>
                  <a:srgbClr val="0000FF"/>
                </a:solidFill>
                <a:effectLst>
                  <a:outerShdw blurRad="38100" dist="38100" dir="2700000" algn="tl">
                    <a:srgbClr val="000000">
                      <a:alpha val="43137"/>
                    </a:srgbClr>
                  </a:outerShdw>
                </a:effectLst>
              </a:rPr>
              <a:t>T</a:t>
            </a:r>
            <a:r>
              <a:rPr lang="hu-HU" dirty="0"/>
              <a:t>)</a:t>
            </a:r>
          </a:p>
        </p:txBody>
      </p:sp>
      <p:sp>
        <p:nvSpPr>
          <p:cNvPr id="14" name="Line 27"/>
          <p:cNvSpPr>
            <a:spLocks noChangeShapeType="1"/>
          </p:cNvSpPr>
          <p:nvPr/>
        </p:nvSpPr>
        <p:spPr bwMode="auto">
          <a:xfrm>
            <a:off x="4500563" y="3430251"/>
            <a:ext cx="215900" cy="493200"/>
          </a:xfrm>
          <a:prstGeom prst="line">
            <a:avLst/>
          </a:prstGeom>
          <a:noFill/>
          <a:ln w="9525">
            <a:solidFill>
              <a:srgbClr val="000000"/>
            </a:solidFill>
            <a:round/>
            <a:headEnd/>
            <a:tailEnd/>
          </a:ln>
        </p:spPr>
        <p:txBody>
          <a:bodyPr/>
          <a:lstStyle/>
          <a:p>
            <a:endParaRPr lang="hu-HU"/>
          </a:p>
        </p:txBody>
      </p:sp>
      <p:sp>
        <p:nvSpPr>
          <p:cNvPr id="15" name="Line 28"/>
          <p:cNvSpPr>
            <a:spLocks noChangeShapeType="1"/>
          </p:cNvSpPr>
          <p:nvPr/>
        </p:nvSpPr>
        <p:spPr bwMode="auto">
          <a:xfrm flipH="1">
            <a:off x="7446963" y="3430251"/>
            <a:ext cx="215900" cy="493200"/>
          </a:xfrm>
          <a:prstGeom prst="line">
            <a:avLst/>
          </a:prstGeom>
          <a:noFill/>
          <a:ln w="9525">
            <a:solidFill>
              <a:srgbClr val="000000"/>
            </a:solidFill>
            <a:round/>
            <a:headEnd/>
            <a:tailEnd/>
          </a:ln>
        </p:spPr>
        <p:txBody>
          <a:bodyPr/>
          <a:lstStyle/>
          <a:p>
            <a:endParaRPr lang="hu-HU"/>
          </a:p>
        </p:txBody>
      </p:sp>
      <p:sp>
        <p:nvSpPr>
          <p:cNvPr id="19" name="Text Box 29"/>
          <p:cNvSpPr txBox="1">
            <a:spLocks noChangeArrowheads="1"/>
          </p:cNvSpPr>
          <p:nvPr/>
        </p:nvSpPr>
        <p:spPr bwMode="auto">
          <a:xfrm>
            <a:off x="4427538" y="3673139"/>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20" name="Text Box 30"/>
          <p:cNvSpPr txBox="1">
            <a:spLocks noChangeArrowheads="1"/>
          </p:cNvSpPr>
          <p:nvPr/>
        </p:nvSpPr>
        <p:spPr bwMode="auto">
          <a:xfrm>
            <a:off x="7437438" y="3676314"/>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a:latin typeface="Courier New" pitchFamily="49" charset="0"/>
              </a:rPr>
              <a:t>N</a:t>
            </a:r>
          </a:p>
        </p:txBody>
      </p:sp>
      <p:sp>
        <p:nvSpPr>
          <p:cNvPr id="17" name="Beszédbuborék: négyszög 14">
            <a:extLst>
              <a:ext uri="{FF2B5EF4-FFF2-40B4-BE49-F238E27FC236}">
                <a16:creationId xmlns:a16="http://schemas.microsoft.com/office/drawing/2014/main" id="{DA09065A-777B-4C9D-83E2-7EDD7FCE793B}"/>
              </a:ext>
            </a:extLst>
          </p:cNvPr>
          <p:cNvSpPr/>
          <p:nvPr/>
        </p:nvSpPr>
        <p:spPr>
          <a:xfrm>
            <a:off x="7308304" y="1057052"/>
            <a:ext cx="1656184" cy="427732"/>
          </a:xfrm>
          <a:prstGeom prst="wedgeRectCallout">
            <a:avLst>
              <a:gd name="adj1" fmla="val -117885"/>
              <a:gd name="adj2" fmla="val 161777"/>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solidFill>
                  <a:srgbClr val="FF0000"/>
                </a:solidFill>
                <a:effectLst>
                  <a:outerShdw blurRad="38100" dist="38100" dir="2700000" algn="tl">
                    <a:srgbClr val="000000">
                      <a:alpha val="43137"/>
                    </a:srgbClr>
                  </a:outerShdw>
                </a:effectLst>
                <a:highlight>
                  <a:srgbClr val="C0C0C0"/>
                </a:highlight>
                <a:sym typeface="Symbol" pitchFamily="18" charset="2"/>
              </a:rPr>
              <a:t>e</a:t>
            </a:r>
            <a:r>
              <a:rPr lang="hu-HU" sz="2000" dirty="0">
                <a:sym typeface="Symbol" pitchFamily="18" charset="2"/>
              </a:rPr>
              <a:t> és </a:t>
            </a:r>
            <a:r>
              <a:rPr lang="hu-HU" sz="2000" dirty="0">
                <a:solidFill>
                  <a:srgbClr val="FF0000"/>
                </a:solidFill>
                <a:highlight>
                  <a:srgbClr val="C0C0C0"/>
                </a:highlight>
                <a:sym typeface="Symbol" pitchFamily="18" charset="2"/>
              </a:rPr>
              <a:t>u</a:t>
            </a:r>
            <a:r>
              <a:rPr lang="hu-HU" sz="2000" dirty="0">
                <a:sym typeface="Symbol" pitchFamily="18" charset="2"/>
              </a:rPr>
              <a:t> címek</a:t>
            </a:r>
            <a:endParaRPr lang="hu-HU" sz="2000" b="1" spc="50" dirty="0">
              <a:ln w="0"/>
              <a:solidFill>
                <a:schemeClr val="bg2"/>
              </a:solidFill>
              <a:effectLst>
                <a:innerShdw blurRad="63500" dist="50800" dir="13500000">
                  <a:srgbClr val="000000">
                    <a:alpha val="50000"/>
                  </a:srgbClr>
                </a:innerShdw>
              </a:effectLst>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18</a:t>
            </a:fld>
            <a:r>
              <a:rPr lang="hu-HU" dirty="0"/>
              <a:t>/58</a:t>
            </a:r>
          </a:p>
        </p:txBody>
      </p:sp>
      <p:sp>
        <p:nvSpPr>
          <p:cNvPr id="21" name="Szövegdoboz 13">
            <a:extLst>
              <a:ext uri="{FF2B5EF4-FFF2-40B4-BE49-F238E27FC236}">
                <a16:creationId xmlns:a16="http://schemas.microsoft.com/office/drawing/2014/main" id="{A75AA98E-6895-4968-B96B-27E8F5AC1249}"/>
              </a:ext>
            </a:extLst>
          </p:cNvPr>
          <p:cNvSpPr txBox="1">
            <a:spLocks noChangeArrowheads="1"/>
          </p:cNvSpPr>
          <p:nvPr/>
        </p:nvSpPr>
        <p:spPr bwMode="auto">
          <a:xfrm>
            <a:off x="7668344" y="2156739"/>
            <a:ext cx="1283270"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:Iterátor</a:t>
            </a:r>
          </a:p>
        </p:txBody>
      </p:sp>
    </p:spTree>
    <p:extLst>
      <p:ext uri="{BB962C8B-B14F-4D97-AF65-F5344CB8AC3E}">
        <p14:creationId xmlns:p14="http://schemas.microsoft.com/office/powerpoint/2010/main" val="7910185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C++ kód</a:t>
            </a:r>
            <a:r>
              <a:rPr lang="hu-HU" sz="2800" dirty="0"/>
              <a:t> (</a:t>
            </a:r>
            <a:r>
              <a:rPr lang="hu-HU" sz="2800" dirty="0" err="1">
                <a:solidFill>
                  <a:srgbClr val="FF0000"/>
                </a:solidFill>
                <a:effectLst>
                  <a:outerShdw blurRad="38100" dist="38100" dir="2700000" algn="tl">
                    <a:srgbClr val="000000">
                      <a:alpha val="43137"/>
                    </a:srgbClr>
                  </a:outerShdw>
                </a:effectLst>
              </a:rPr>
              <a:t>iterátorral</a:t>
            </a:r>
            <a:r>
              <a:rPr lang="hu-HU" sz="2800" dirty="0">
                <a:effectLst>
                  <a:outerShdw blurRad="38100" dist="38100" dir="2700000" algn="tl">
                    <a:srgbClr val="000000">
                      <a:alpha val="43137"/>
                    </a:srgbClr>
                  </a:outerShdw>
                </a:effectLst>
                <a:sym typeface="Symbol" pitchFamily="18" charset="2"/>
              </a:rPr>
              <a:t>, </a:t>
            </a:r>
            <a:r>
              <a:rPr lang="hu-HU" sz="2800" dirty="0">
                <a:solidFill>
                  <a:srgbClr val="0000FF"/>
                </a:solidFill>
                <a:effectLst>
                  <a:outerShdw blurRad="38100" dist="38100" dir="2700000" algn="tl">
                    <a:srgbClr val="000000">
                      <a:alpha val="43137"/>
                    </a:srgbClr>
                  </a:outerShdw>
                </a:effectLst>
                <a:sym typeface="Symbol" pitchFamily="18" charset="2"/>
              </a:rPr>
              <a:t>függvény paraméterrel</a:t>
            </a:r>
            <a:r>
              <a:rPr lang="hu-HU" sz="2800" dirty="0"/>
              <a:t>):</a:t>
            </a:r>
          </a:p>
          <a:p>
            <a:pPr marL="254000">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&gt;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int </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e,</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u,bool</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T</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  int db=0;</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while</a:t>
            </a:r>
            <a:r>
              <a:rPr lang="hu-HU" sz="2000" dirty="0">
                <a:latin typeface="Courier New" panose="02070309020205020404" pitchFamily="49" charset="0"/>
                <a:cs typeface="Courier New" panose="02070309020205020404" pitchFamily="49" charset="0"/>
                <a:sym typeface="Symbol" pitchFamily="18" charset="2"/>
              </a:rPr>
              <a:t>(e!=u){</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if</a:t>
            </a:r>
            <a:r>
              <a:rPr lang="hu-HU" sz="2000" dirty="0">
                <a:latin typeface="Courier New" panose="02070309020205020404" pitchFamily="49" charset="0"/>
                <a:cs typeface="Courier New" panose="02070309020205020404" pitchFamily="49" charset="0"/>
                <a:sym typeface="Symbol" pitchFamily="18" charset="2"/>
              </a:rPr>
              <a:t>(T(*e))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buNone/>
            </a:pPr>
            <a:r>
              <a:rPr lang="hu-HU" sz="2000" dirty="0" err="1">
                <a:latin typeface="Courier New" panose="02070309020205020404" pitchFamily="49" charset="0"/>
                <a:cs typeface="Courier New" panose="02070309020205020404" pitchFamily="49" charset="0"/>
                <a:sym typeface="Symbol" pitchFamily="18" charset="2"/>
              </a:rPr>
              <a:t>array</a:t>
            </a:r>
            <a:r>
              <a:rPr lang="hu-HU" sz="2000" dirty="0">
                <a:latin typeface="Courier New" panose="02070309020205020404" pitchFamily="49" charset="0"/>
                <a:cs typeface="Courier New" panose="02070309020205020404" pitchFamily="49" charset="0"/>
                <a:sym typeface="Symbol" pitchFamily="18" charset="2"/>
              </a:rPr>
              <a:t>&lt;int,9&gt; AA; //9 elemű egész tömb</a:t>
            </a:r>
            <a:br>
              <a:rPr lang="hu-HU" sz="2000" dirty="0">
                <a:latin typeface="Courier New" panose="02070309020205020404" pitchFamily="49" charset="0"/>
                <a:cs typeface="Courier New" panose="02070309020205020404" pitchFamily="49" charset="0"/>
                <a:sym typeface="Symbol" pitchFamily="18" charset="2"/>
              </a:rPr>
            </a:br>
            <a:r>
              <a:rPr lang="hu-HU" sz="2000" dirty="0" err="1">
                <a:latin typeface="Courier New" panose="02070309020205020404" pitchFamily="49" charset="0"/>
                <a:cs typeface="Courier New" panose="02070309020205020404" pitchFamily="49" charset="0"/>
                <a:sym typeface="Symbol" pitchFamily="18" charset="2"/>
              </a:rPr>
              <a:t>vector</a:t>
            </a:r>
            <a:r>
              <a:rPr lang="hu-HU" sz="2000" dirty="0">
                <a:latin typeface="Courier New" panose="02070309020205020404" pitchFamily="49" charset="0"/>
                <a:cs typeface="Courier New" panose="02070309020205020404" pitchFamily="49" charset="0"/>
                <a:sym typeface="Symbol" pitchFamily="18" charset="2"/>
              </a:rPr>
              <a:t>&lt;int&gt; V;   //akárhány elemű vektor</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x=</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AA.begin</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AA.end</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paros</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y=</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V.begin</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V.end</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paratlan</a:t>
            </a:r>
            <a:r>
              <a:rPr lang="hu-HU" sz="20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ts val="600"/>
              </a:spcBef>
              <a:buNone/>
              <a:tabLst>
                <a:tab pos="1882775" algn="l"/>
              </a:tabLst>
            </a:pPr>
            <a:endParaRPr lang="hu-HU" b="1" dirty="0">
              <a:sym typeface="Symbol" pitchFamily="18" charset="2"/>
            </a:endParaRPr>
          </a:p>
        </p:txBody>
      </p:sp>
      <p:sp>
        <p:nvSpPr>
          <p:cNvPr id="4" name="Dátum helye 3"/>
          <p:cNvSpPr>
            <a:spLocks noGrp="1"/>
          </p:cNvSpPr>
          <p:nvPr>
            <p:ph type="dt" sz="half" idx="11"/>
          </p:nvPr>
        </p:nvSpPr>
        <p:spPr/>
        <p:txBody>
          <a:bodyPr/>
          <a:lstStyle/>
          <a:p>
            <a:pPr>
              <a:defRPr/>
            </a:pPr>
            <a:fld id="{6A023F67-B05F-4C21-A611-67454608C7CD}"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2" name="Kép 1">
            <a:extLst>
              <a:ext uri="{FF2B5EF4-FFF2-40B4-BE49-F238E27FC236}">
                <a16:creationId xmlns:a16="http://schemas.microsoft.com/office/drawing/2014/main" id="{4313C7E0-CDAF-4F72-80DE-362087ADCE36}"/>
              </a:ext>
            </a:extLst>
          </p:cNvPr>
          <p:cNvPicPr>
            <a:picLocks noChangeAspect="1"/>
          </p:cNvPicPr>
          <p:nvPr/>
        </p:nvPicPr>
        <p:blipFill>
          <a:blip r:embed="rId3"/>
          <a:stretch>
            <a:fillRect/>
          </a:stretch>
        </p:blipFill>
        <p:spPr>
          <a:xfrm>
            <a:off x="7316913" y="2718891"/>
            <a:ext cx="1706883" cy="1405131"/>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19</a:t>
            </a:fld>
            <a:r>
              <a:rPr lang="hu-HU" dirty="0"/>
              <a:t>/58</a:t>
            </a:r>
          </a:p>
        </p:txBody>
      </p:sp>
    </p:spTree>
    <p:extLst>
      <p:ext uri="{BB962C8B-B14F-4D97-AF65-F5344CB8AC3E}">
        <p14:creationId xmlns:p14="http://schemas.microsoft.com/office/powerpoint/2010/main" val="23234015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Cím 1"/>
          <p:cNvSpPr>
            <a:spLocks noGrp="1"/>
          </p:cNvSpPr>
          <p:nvPr>
            <p:ph type="title"/>
          </p:nvPr>
        </p:nvSpPr>
        <p:spPr/>
        <p:txBody>
          <a:bodyPr/>
          <a:lstStyle/>
          <a:p>
            <a:r>
              <a:rPr lang="hu-HU" dirty="0">
                <a:latin typeface="Garamond" pitchFamily="18" charset="0"/>
              </a:rPr>
              <a:t>Tartalom</a:t>
            </a:r>
            <a:endParaRPr lang="hu-HU" sz="2800" dirty="0">
              <a:latin typeface="Garamond" pitchFamily="18" charset="0"/>
            </a:endParaRPr>
          </a:p>
        </p:txBody>
      </p:sp>
      <p:sp>
        <p:nvSpPr>
          <p:cNvPr id="6150" name="Rectangle 9"/>
          <p:cNvSpPr>
            <a:spLocks noChangeArrowheads="1"/>
          </p:cNvSpPr>
          <p:nvPr/>
        </p:nvSpPr>
        <p:spPr bwMode="auto">
          <a:xfrm>
            <a:off x="35496" y="1052736"/>
            <a:ext cx="9108504" cy="5445620"/>
          </a:xfrm>
          <a:prstGeom prst="rect">
            <a:avLst/>
          </a:prstGeom>
          <a:noFill/>
          <a:ln w="9525">
            <a:noFill/>
            <a:miter lim="800000"/>
            <a:headEnd/>
            <a:tailEnd/>
          </a:ln>
        </p:spPr>
        <p:txBody>
          <a:bodyPr/>
          <a:lstStyle/>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r>
              <a:rPr kumimoji="0" lang="hu-HU" sz="2800" b="0" i="0" u="none" strike="noStrike" kern="1200" cap="none" spc="0" normalizeH="0" baseline="0" noProof="0" dirty="0">
                <a:ln>
                  <a:noFill/>
                </a:ln>
                <a:solidFill>
                  <a:srgbClr val="000000"/>
                </a:solidFill>
                <a:effectLst/>
                <a:uLnTx/>
                <a:uFillTx/>
                <a:latin typeface="Garamond" pitchFamily="18" charset="0"/>
                <a:ea typeface="+mn-ea"/>
                <a:cs typeface="+mn-cs"/>
                <a:hlinkClick r:id="rId3" action="ppaction://hlinksldjump"/>
              </a:rPr>
              <a:t>Programozási tételek általánostása</a:t>
            </a:r>
            <a:r>
              <a:rPr kumimoji="0" lang="hu-HU" sz="2800" b="0" i="0" u="none" strike="noStrike" kern="1200" cap="none" spc="0" normalizeH="0" baseline="-25000" noProof="0" dirty="0">
                <a:ln>
                  <a:noFill/>
                </a:ln>
                <a:solidFill>
                  <a:srgbClr val="000000"/>
                </a:solidFill>
                <a:effectLst/>
                <a:uLnTx/>
                <a:uFillTx/>
                <a:latin typeface="Garamond" pitchFamily="18" charset="0"/>
                <a:ea typeface="+mn-ea"/>
                <a:cs typeface="+mn-cs"/>
                <a:hlinkClick r:id="rId3" action="ppaction://hlinksldjump"/>
              </a:rPr>
              <a:t>2</a:t>
            </a:r>
            <a:r>
              <a:rPr kumimoji="0" lang="hu-HU" sz="2000" b="0" i="0" u="none" strike="noStrike" kern="1200" cap="none" spc="0" normalizeH="0" baseline="0" noProof="0" dirty="0">
                <a:ln>
                  <a:noFill/>
                </a:ln>
                <a:solidFill>
                  <a:srgbClr val="000000"/>
                </a:solidFill>
                <a:effectLst/>
                <a:uLnTx/>
                <a:uFillTx/>
                <a:latin typeface="Garamond" pitchFamily="18" charset="0"/>
                <a:ea typeface="+mn-ea"/>
                <a:cs typeface="+mn-cs"/>
                <a:hlinkClick r:id="rId3" action="ppaction://hlinksldjump"/>
              </a:rPr>
              <a:t> </a:t>
            </a:r>
            <a:endParaRPr kumimoji="0" lang="hu-HU" sz="20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endParaRPr kumimoji="0" lang="hu-HU" sz="20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r>
              <a:rPr kumimoji="0" lang="hu-HU" sz="2800" b="0" i="0" u="none" strike="noStrike" kern="1200" cap="none" spc="0" normalizeH="0" baseline="0" noProof="0" dirty="0">
                <a:ln>
                  <a:noFill/>
                </a:ln>
                <a:solidFill>
                  <a:srgbClr val="000000"/>
                </a:solidFill>
                <a:effectLst/>
                <a:uLnTx/>
                <a:uFillTx/>
                <a:latin typeface="Garamond" pitchFamily="18" charset="0"/>
                <a:ea typeface="+mn-ea"/>
                <a:cs typeface="+mn-cs"/>
                <a:hlinkClick r:id="rId4" action="ppaction://hlinksldjump"/>
              </a:rPr>
              <a:t>Programkészítési elvek</a:t>
            </a:r>
            <a:endParaRPr kumimoji="0" lang="hu-HU" sz="28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endParaRPr kumimoji="0" lang="hu-HU" sz="28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r>
              <a:rPr lang="hu-HU" sz="2800" dirty="0">
                <a:solidFill>
                  <a:srgbClr val="000000"/>
                </a:solidFill>
                <a:hlinkClick r:id="rId5" action="ppaction://hlinksldjump"/>
              </a:rPr>
              <a:t>Dokumentációk</a:t>
            </a:r>
            <a:endParaRPr lang="hu-HU" sz="2800" dirty="0">
              <a:solidFill>
                <a:srgbClr val="000000"/>
              </a:solidFill>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endParaRPr lang="hu-HU" sz="2800" dirty="0">
              <a:solidFill>
                <a:srgbClr val="000000"/>
              </a:solidFill>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r>
              <a:rPr lang="hu-HU" sz="2800" dirty="0">
                <a:solidFill>
                  <a:srgbClr val="000000"/>
                </a:solidFill>
                <a:hlinkClick r:id="rId6" action="ppaction://hlinksldjump"/>
              </a:rPr>
              <a:t>Hatékonyságvizsgálat táblázatkezelővel</a:t>
            </a:r>
            <a:endParaRPr lang="hu-HU" sz="2800" dirty="0">
              <a:solidFill>
                <a:srgbClr val="000000"/>
              </a:solidFill>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endParaRPr kumimoji="0" lang="hu-HU" sz="2000" b="0" i="0" u="none" strike="noStrike" kern="1200" cap="none" spc="0" normalizeH="0" baseline="0" noProof="0" dirty="0">
              <a:ln>
                <a:noFill/>
              </a:ln>
              <a:solidFill>
                <a:srgbClr val="000000"/>
              </a:solidFill>
              <a:effectLst/>
              <a:uLnTx/>
              <a:uFillTx/>
              <a:latin typeface="Garamond" pitchFamily="18" charset="0"/>
              <a:ea typeface="+mn-ea"/>
              <a:cs typeface="+mn-cs"/>
            </a:endParaRPr>
          </a:p>
          <a:p>
            <a:pPr marL="254000" marR="0" lvl="0" indent="-254000" algn="l" defTabSz="914400" rtl="0" eaLnBrk="0" fontAlgn="base" latinLnBrk="0" hangingPunct="0">
              <a:lnSpc>
                <a:spcPct val="95000"/>
              </a:lnSpc>
              <a:spcBef>
                <a:spcPct val="10000"/>
              </a:spcBef>
              <a:spcAft>
                <a:spcPct val="0"/>
              </a:spcAft>
              <a:buClr>
                <a:srgbClr val="006600"/>
              </a:buClr>
              <a:buSzPct val="70000"/>
              <a:buFont typeface="Wingdings" pitchFamily="2" charset="2"/>
              <a:buChar char="Ø"/>
              <a:tabLst/>
              <a:defRPr/>
            </a:pPr>
            <a:endParaRPr kumimoji="0" lang="hu-HU" sz="2000" b="0" i="0" u="none" strike="noStrike" kern="1200" cap="none" spc="0" normalizeH="0" baseline="0" noProof="0" dirty="0">
              <a:ln>
                <a:noFill/>
              </a:ln>
              <a:solidFill>
                <a:srgbClr val="000000"/>
              </a:solidFill>
              <a:effectLst/>
              <a:uLnTx/>
              <a:uFillTx/>
              <a:latin typeface="Garamond" pitchFamily="18" charset="0"/>
              <a:ea typeface="+mn-ea"/>
              <a:cs typeface="+mn-cs"/>
            </a:endParaRPr>
          </a:p>
        </p:txBody>
      </p:sp>
      <p:sp>
        <p:nvSpPr>
          <p:cNvPr id="2" name="Dátum helye 1"/>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74A47DA-9606-4A4C-B50E-0B2A09C2D2D4}" type="datetime8">
              <a:rPr kumimoji="0" lang="hu-HU" sz="1200" b="0" i="0" u="none" strike="noStrike" kern="1200" cap="none" spc="0" normalizeH="0" baseline="0" noProof="0" smtClean="0">
                <a:ln>
                  <a:noFill/>
                </a:ln>
                <a:solidFill>
                  <a:srgbClr val="000000"/>
                </a:solidFill>
                <a:effectLst/>
                <a:uLnTx/>
                <a:uFillTx/>
                <a:latin typeface="Garamond"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2018.12.01. 17:08</a:t>
            </a:fld>
            <a:endParaRPr kumimoji="0" lang="en-US" sz="1200" b="0" i="0" u="none" strike="noStrike" kern="1200" cap="none" spc="0" normalizeH="0" baseline="0" noProof="0">
              <a:ln>
                <a:noFill/>
              </a:ln>
              <a:solidFill>
                <a:srgbClr val="000000"/>
              </a:solidFill>
              <a:effectLst/>
              <a:uLnTx/>
              <a:uFillTx/>
              <a:latin typeface="Garamond" pitchFamily="18" charset="0"/>
              <a:ea typeface="+mn-ea"/>
              <a:cs typeface="+mn-cs"/>
            </a:endParaRPr>
          </a:p>
        </p:txBody>
      </p:sp>
      <p:sp>
        <p:nvSpPr>
          <p:cNvPr id="4" name="Élőláb helye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hu-HU" sz="1200" b="0" i="0" u="none" strike="noStrike" kern="1200" cap="none" spc="0" normalizeH="0" baseline="0" noProof="0">
                <a:ln>
                  <a:noFill/>
                </a:ln>
                <a:solidFill>
                  <a:srgbClr val="000000"/>
                </a:solidFill>
                <a:effectLst/>
                <a:uLnTx/>
                <a:uFillTx/>
                <a:latin typeface="Garamond" panose="02020404030301010803" pitchFamily="18" charset="0"/>
                <a:ea typeface="+mn-ea"/>
                <a:cs typeface="+mn-cs"/>
              </a:rPr>
              <a:t>Horváth-Papné-Szlávi-Zsakó: Programozás 11. előadás</a:t>
            </a:r>
            <a:endParaRPr kumimoji="0" lang="en-US" sz="12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5" name="Dia számának helye 4"/>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827B34-493A-42A8-915E-9265D9F4BD70}" type="slidenum">
              <a:rPr kumimoji="0" lang="hu-HU" sz="1200" b="0" i="0" u="none" strike="noStrike" kern="1200" cap="none" spc="0" normalizeH="0" baseline="0" noProof="0" smtClean="0">
                <a:ln>
                  <a:noFill/>
                </a:ln>
                <a:solidFill>
                  <a:srgbClr val="000000"/>
                </a:solidFill>
                <a:effectLst/>
                <a:uLnTx/>
                <a:uFillTx/>
                <a:latin typeface="Garamond"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r>
              <a:rPr kumimoji="0" lang="hu-HU" sz="1200" b="0" i="0" u="none" strike="noStrike" kern="1200" cap="none" spc="0" normalizeH="0" baseline="0" noProof="0" dirty="0">
                <a:ln>
                  <a:noFill/>
                </a:ln>
                <a:solidFill>
                  <a:srgbClr val="000000"/>
                </a:solidFill>
                <a:effectLst/>
                <a:uLnTx/>
                <a:uFillTx/>
                <a:latin typeface="Garamond" pitchFamily="18" charset="0"/>
                <a:ea typeface="+mn-ea"/>
                <a:cs typeface="+mn-cs"/>
              </a:rPr>
              <a:t>/58</a:t>
            </a:r>
          </a:p>
        </p:txBody>
      </p:sp>
    </p:spTree>
    <p:extLst>
      <p:ext uri="{BB962C8B-B14F-4D97-AF65-F5344CB8AC3E}">
        <p14:creationId xmlns:p14="http://schemas.microsoft.com/office/powerpoint/2010/main" val="381704280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C++ kód</a:t>
            </a:r>
            <a:r>
              <a:rPr lang="hu-HU" sz="2800" dirty="0"/>
              <a:t> (</a:t>
            </a:r>
            <a:r>
              <a:rPr lang="hu-HU" sz="2800" dirty="0" err="1">
                <a:solidFill>
                  <a:srgbClr val="FF0000"/>
                </a:solidFill>
                <a:effectLst>
                  <a:outerShdw blurRad="38100" dist="38100" dir="2700000" algn="tl">
                    <a:srgbClr val="000000">
                      <a:alpha val="43137"/>
                    </a:srgbClr>
                  </a:outerShdw>
                </a:effectLst>
              </a:rPr>
              <a:t>iterátorral</a:t>
            </a:r>
            <a:r>
              <a:rPr lang="hu-HU" sz="2800" dirty="0">
                <a:effectLst>
                  <a:outerShdw blurRad="38100" dist="38100" dir="2700000" algn="tl">
                    <a:srgbClr val="000000">
                      <a:alpha val="43137"/>
                    </a:srgbClr>
                  </a:outerShdw>
                </a:effectLst>
                <a:sym typeface="Symbol" pitchFamily="18" charset="2"/>
              </a:rPr>
              <a:t>, </a:t>
            </a:r>
            <a:r>
              <a:rPr lang="hu-HU" sz="2800" dirty="0">
                <a:solidFill>
                  <a:srgbClr val="008000"/>
                </a:solidFill>
                <a:effectLst>
                  <a:outerShdw blurRad="38100" dist="38100" dir="2700000" algn="tl">
                    <a:srgbClr val="000000">
                      <a:alpha val="43137"/>
                    </a:srgbClr>
                  </a:outerShdw>
                </a:effectLst>
                <a:sym typeface="Symbol" pitchFamily="18" charset="2"/>
              </a:rPr>
              <a:t>függvény paraméterrel</a:t>
            </a:r>
            <a:r>
              <a:rPr lang="hu-HU" sz="2800" dirty="0"/>
              <a:t>):</a:t>
            </a:r>
          </a:p>
          <a:p>
            <a:pPr marL="254000">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&gt;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int </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e,</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u,bool</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T</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  int db=0;</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while</a:t>
            </a:r>
            <a:r>
              <a:rPr lang="hu-HU" sz="2000" dirty="0">
                <a:latin typeface="Courier New" panose="02070309020205020404" pitchFamily="49" charset="0"/>
                <a:cs typeface="Courier New" panose="02070309020205020404" pitchFamily="49" charset="0"/>
                <a:sym typeface="Symbol" pitchFamily="18" charset="2"/>
              </a:rPr>
              <a:t>(e!=u){</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if</a:t>
            </a:r>
            <a:r>
              <a:rPr lang="hu-HU" sz="2000" dirty="0">
                <a:latin typeface="Courier New" panose="02070309020205020404" pitchFamily="49" charset="0"/>
                <a:cs typeface="Courier New" panose="02070309020205020404" pitchFamily="49" charset="0"/>
                <a:sym typeface="Symbol" pitchFamily="18" charset="2"/>
              </a:rPr>
              <a:t>(T(*e))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e++;</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buNone/>
            </a:pPr>
            <a:r>
              <a:rPr lang="hu-HU" sz="2000" dirty="0" err="1">
                <a:latin typeface="Courier New" panose="02070309020205020404" pitchFamily="49" charset="0"/>
                <a:cs typeface="Courier New" panose="02070309020205020404" pitchFamily="49" charset="0"/>
                <a:sym typeface="Symbol" pitchFamily="18" charset="2"/>
              </a:rPr>
              <a:t>array</a:t>
            </a:r>
            <a:r>
              <a:rPr lang="hu-HU" sz="2000" dirty="0">
                <a:latin typeface="Courier New" panose="02070309020205020404" pitchFamily="49" charset="0"/>
                <a:cs typeface="Courier New" panose="02070309020205020404" pitchFamily="49" charset="0"/>
                <a:sym typeface="Symbol" pitchFamily="18" charset="2"/>
              </a:rPr>
              <a:t>&lt;int,</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9</a:t>
            </a:r>
            <a:r>
              <a:rPr lang="hu-HU" sz="2000" dirty="0">
                <a:latin typeface="Courier New" panose="02070309020205020404" pitchFamily="49" charset="0"/>
                <a:cs typeface="Courier New" panose="02070309020205020404" pitchFamily="49" charset="0"/>
                <a:sym typeface="Symbol" pitchFamily="18" charset="2"/>
              </a:rPr>
              <a:t>&gt; AA; //</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9</a:t>
            </a:r>
            <a:r>
              <a:rPr lang="hu-HU" sz="2000" dirty="0">
                <a:latin typeface="Courier New" panose="02070309020205020404" pitchFamily="49" charset="0"/>
                <a:cs typeface="Courier New" panose="02070309020205020404" pitchFamily="49" charset="0"/>
                <a:sym typeface="Symbol" pitchFamily="18" charset="2"/>
              </a:rPr>
              <a:t> elemű egész tömb</a:t>
            </a:r>
            <a:br>
              <a:rPr lang="hu-HU" sz="2000" dirty="0">
                <a:latin typeface="Courier New" panose="02070309020205020404" pitchFamily="49" charset="0"/>
                <a:cs typeface="Courier New" panose="02070309020205020404" pitchFamily="49" charset="0"/>
                <a:sym typeface="Symbol" pitchFamily="18" charset="2"/>
              </a:rPr>
            </a:br>
            <a:r>
              <a:rPr lang="hu-HU" sz="2000" dirty="0" err="1">
                <a:latin typeface="Courier New" panose="02070309020205020404" pitchFamily="49" charset="0"/>
                <a:cs typeface="Courier New" panose="02070309020205020404" pitchFamily="49" charset="0"/>
                <a:sym typeface="Symbol" pitchFamily="18" charset="2"/>
              </a:rPr>
              <a:t>vector</a:t>
            </a:r>
            <a:r>
              <a:rPr lang="hu-HU" sz="2000" dirty="0">
                <a:latin typeface="Courier New" panose="02070309020205020404" pitchFamily="49" charset="0"/>
                <a:cs typeface="Courier New" panose="02070309020205020404" pitchFamily="49" charset="0"/>
                <a:sym typeface="Symbol" pitchFamily="18" charset="2"/>
              </a:rPr>
              <a:t>&lt;int&gt; V;   //akárhány elemű vektor</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x=</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&amp;</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AA[</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0</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&amp;</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AA[</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9</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paros</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y=</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V.begin</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V.end</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paratlan</a:t>
            </a:r>
            <a:r>
              <a:rPr lang="hu-HU" sz="20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ts val="600"/>
              </a:spcBef>
              <a:buNone/>
              <a:tabLst>
                <a:tab pos="1882775" algn="l"/>
              </a:tabLst>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929E6C8F-8DED-483D-850D-013466D46ED3}"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8" name="Kép 7">
            <a:extLst>
              <a:ext uri="{FF2B5EF4-FFF2-40B4-BE49-F238E27FC236}">
                <a16:creationId xmlns:a16="http://schemas.microsoft.com/office/drawing/2014/main" id="{93B74A0A-14FE-4E3E-A0A5-55129F569511}"/>
              </a:ext>
            </a:extLst>
          </p:cNvPr>
          <p:cNvPicPr>
            <a:picLocks noChangeAspect="1"/>
          </p:cNvPicPr>
          <p:nvPr/>
        </p:nvPicPr>
        <p:blipFill>
          <a:blip r:embed="rId3"/>
          <a:stretch>
            <a:fillRect/>
          </a:stretch>
        </p:blipFill>
        <p:spPr>
          <a:xfrm>
            <a:off x="7321230" y="2718549"/>
            <a:ext cx="1706883" cy="1405131"/>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20</a:t>
            </a:fld>
            <a:r>
              <a:rPr lang="hu-HU" dirty="0"/>
              <a:t>/58</a:t>
            </a:r>
          </a:p>
        </p:txBody>
      </p:sp>
    </p:spTree>
    <p:extLst>
      <p:ext uri="{BB962C8B-B14F-4D97-AF65-F5344CB8AC3E}">
        <p14:creationId xmlns:p14="http://schemas.microsoft.com/office/powerpoint/2010/main" val="260964924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a:t>
            </a:r>
            <a:r>
              <a:rPr lang="hu-HU" sz="2800" dirty="0">
                <a:solidFill>
                  <a:srgbClr val="0000FF"/>
                </a:solidFill>
              </a:rPr>
              <a:t>általános sorozaton</a:t>
            </a:r>
            <a:r>
              <a:rPr lang="hu-HU" sz="2800" dirty="0"/>
              <a:t> vagy </a:t>
            </a:r>
            <a:r>
              <a:rPr lang="hu-HU" sz="2800" dirty="0">
                <a:solidFill>
                  <a:srgbClr val="FF0000"/>
                </a:solidFill>
              </a:rPr>
              <a:t>halmazon</a:t>
            </a:r>
            <a:endParaRPr lang="hu-HU" dirty="0">
              <a:solidFill>
                <a:srgbClr val="FF0000"/>
              </a:solidFill>
            </a:endParaRP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Specifikáció:</a:t>
            </a:r>
          </a:p>
          <a:p>
            <a:pPr marL="254000">
              <a:lnSpc>
                <a:spcPct val="95000"/>
              </a:lnSpc>
              <a:spcBef>
                <a:spcPct val="5000"/>
              </a:spcBef>
              <a:buNone/>
              <a:tabLst>
                <a:tab pos="1882775" algn="l"/>
              </a:tabLst>
            </a:pPr>
            <a:r>
              <a:rPr lang="hu-HU" dirty="0"/>
              <a:t>Bemenet:	K</a:t>
            </a:r>
            <a:r>
              <a:rPr lang="hu-HU" dirty="0">
                <a:sym typeface="Symbol"/>
              </a:rPr>
              <a:t></a:t>
            </a:r>
            <a:r>
              <a:rPr lang="hu-HU" dirty="0">
                <a:solidFill>
                  <a:srgbClr val="0000FF"/>
                </a:solidFill>
                <a:latin typeface="Imprint MT Shadow" pitchFamily="82" charset="0"/>
                <a:sym typeface="Symbol" pitchFamily="18" charset="2"/>
              </a:rPr>
              <a:t>H</a:t>
            </a:r>
            <a:r>
              <a:rPr lang="hu-HU" baseline="30000" dirty="0">
                <a:solidFill>
                  <a:srgbClr val="0000FF"/>
                </a:solidFill>
              </a:rPr>
              <a:t>*</a:t>
            </a:r>
            <a:r>
              <a:rPr lang="hu-HU" dirty="0"/>
              <a:t> vagy K</a:t>
            </a:r>
            <a:r>
              <a:rPr lang="hu-HU" dirty="0">
                <a:sym typeface="Symbol"/>
              </a:rPr>
              <a:t></a:t>
            </a:r>
            <a:r>
              <a:rPr lang="hu-HU" dirty="0">
                <a:solidFill>
                  <a:srgbClr val="FF0000"/>
                </a:solidFill>
                <a:sym typeface="Symbol"/>
              </a:rPr>
              <a:t>2</a:t>
            </a:r>
            <a:r>
              <a:rPr lang="hu-HU" baseline="30000" dirty="0">
                <a:solidFill>
                  <a:srgbClr val="FF0000"/>
                </a:solidFill>
                <a:latin typeface="Imprint MT Shadow" pitchFamily="82" charset="0"/>
                <a:sym typeface="Symbol" pitchFamily="18" charset="2"/>
              </a:rPr>
              <a:t>H</a:t>
            </a:r>
            <a:endParaRPr lang="hu-HU" baseline="30000" dirty="0">
              <a:solidFill>
                <a:srgbClr val="FF0000"/>
              </a:solidFill>
            </a:endParaRPr>
          </a:p>
          <a:p>
            <a:pPr marL="254000">
              <a:lnSpc>
                <a:spcPct val="95000"/>
              </a:lnSpc>
              <a:spcBef>
                <a:spcPct val="5000"/>
              </a:spcBef>
              <a:buNone/>
              <a:tabLst>
                <a:tab pos="1882775" algn="l"/>
              </a:tabLst>
            </a:pPr>
            <a:r>
              <a:rPr lang="hu-HU" dirty="0"/>
              <a:t>            	T:</a:t>
            </a:r>
            <a:r>
              <a:rPr lang="hu-HU" dirty="0">
                <a:latin typeface="Imprint MT Shadow" pitchFamily="82" charset="0"/>
                <a:sym typeface="Symbol" pitchFamily="18" charset="2"/>
              </a:rPr>
              <a:t>H</a:t>
            </a:r>
            <a:r>
              <a:rPr lang="hu-HU" dirty="0">
                <a:sym typeface="Symbol"/>
              </a:rPr>
              <a:t></a:t>
            </a:r>
            <a:r>
              <a:rPr lang="hu-HU" dirty="0">
                <a:latin typeface="Imprint MT Shadow" pitchFamily="82" charset="0"/>
                <a:sym typeface="Symbol" pitchFamily="18" charset="2"/>
              </a:rPr>
              <a:t>L</a:t>
            </a:r>
            <a:endParaRPr lang="hu-HU" dirty="0"/>
          </a:p>
          <a:p>
            <a:pPr marL="254000">
              <a:lnSpc>
                <a:spcPct val="95000"/>
              </a:lnSpc>
              <a:spcBef>
                <a:spcPct val="5000"/>
              </a:spcBef>
              <a:buNone/>
              <a:tabLst>
                <a:tab pos="1882775" algn="l"/>
              </a:tabLst>
            </a:pPr>
            <a:r>
              <a:rPr lang="hu-HU" dirty="0"/>
              <a:t>Kimenet:	Db</a:t>
            </a:r>
            <a:r>
              <a:rPr lang="hu-HU" dirty="0">
                <a:sym typeface="Symbol"/>
              </a:rPr>
              <a:t></a:t>
            </a:r>
            <a:r>
              <a:rPr lang="hu-HU" dirty="0">
                <a:latin typeface="Imprint MT Shadow" pitchFamily="82" charset="0"/>
                <a:sym typeface="Symbol" pitchFamily="18" charset="2"/>
              </a:rPr>
              <a:t>N</a:t>
            </a:r>
            <a:endParaRPr lang="hu-HU" b="1" dirty="0"/>
          </a:p>
          <a:p>
            <a:pPr marL="254000">
              <a:lnSpc>
                <a:spcPct val="95000"/>
              </a:lnSpc>
              <a:spcBef>
                <a:spcPct val="5000"/>
              </a:spcBef>
              <a:buNone/>
              <a:tabLst>
                <a:tab pos="1882775" algn="l"/>
              </a:tabLst>
            </a:pPr>
            <a:r>
              <a:rPr lang="hu-HU" dirty="0"/>
              <a:t>Előfeltétel:	–</a:t>
            </a:r>
            <a:endParaRPr lang="hu-HU" dirty="0">
              <a:sym typeface="Symbol" pitchFamily="18" charset="2"/>
            </a:endParaRPr>
          </a:p>
          <a:p>
            <a:pPr marL="254000">
              <a:lnSpc>
                <a:spcPct val="95000"/>
              </a:lnSpc>
              <a:spcBef>
                <a:spcPts val="600"/>
              </a:spcBef>
              <a:buNone/>
              <a:tabLst>
                <a:tab pos="1882775" algn="l"/>
              </a:tabLst>
            </a:pPr>
            <a:r>
              <a:rPr lang="hu-HU" dirty="0">
                <a:sym typeface="Symbol" pitchFamily="18" charset="2"/>
              </a:rPr>
              <a:t>Utófeltétel:			</a:t>
            </a:r>
          </a:p>
          <a:p>
            <a:pPr marL="254000">
              <a:lnSpc>
                <a:spcPct val="95000"/>
              </a:lnSpc>
              <a:spcBef>
                <a:spcPts val="600"/>
              </a:spcBef>
              <a:buNone/>
              <a:tabLst>
                <a:tab pos="1882775" algn="l"/>
              </a:tabLst>
            </a:pPr>
            <a:endParaRPr lang="hu-HU" b="1" dirty="0">
              <a:sym typeface="Symbol" pitchFamily="18" charset="2"/>
            </a:endParaRPr>
          </a:p>
          <a:p>
            <a:pPr marL="0" indent="0">
              <a:lnSpc>
                <a:spcPct val="95000"/>
              </a:lnSpc>
              <a:spcBef>
                <a:spcPts val="600"/>
              </a:spcBef>
              <a:buNone/>
              <a:tabLst>
                <a:tab pos="1882775" algn="l"/>
              </a:tabLst>
            </a:pPr>
            <a:r>
              <a:rPr lang="hu-HU" sz="2800" dirty="0">
                <a:sym typeface="Symbol" pitchFamily="18" charset="2"/>
              </a:rPr>
              <a:t>A </a:t>
            </a:r>
            <a:r>
              <a:rPr lang="hu-HU" sz="2800" dirty="0">
                <a:effectLst>
                  <a:outerShdw blurRad="38100" dist="38100" dir="2700000" algn="tl">
                    <a:srgbClr val="000000">
                      <a:alpha val="43137"/>
                    </a:srgbClr>
                  </a:outerShdw>
                </a:effectLst>
                <a:sym typeface="Symbol" pitchFamily="18" charset="2"/>
              </a:rPr>
              <a:t>konténeres</a:t>
            </a:r>
            <a:r>
              <a:rPr lang="hu-HU" sz="2800" dirty="0">
                <a:sym typeface="Symbol" pitchFamily="18" charset="2"/>
              </a:rPr>
              <a:t> megoldás esetén a </a:t>
            </a:r>
            <a:r>
              <a:rPr lang="hu-HU" sz="2800" dirty="0">
                <a:effectLst>
                  <a:outerShdw blurRad="38100" dist="38100" dir="2700000" algn="tl">
                    <a:srgbClr val="000000">
                      <a:alpha val="43137"/>
                    </a:srgbClr>
                  </a:outerShdw>
                </a:effectLst>
                <a:sym typeface="Symbol" pitchFamily="18" charset="2"/>
              </a:rPr>
              <a:t>T</a:t>
            </a:r>
            <a:r>
              <a:rPr lang="hu-HU" sz="2800" dirty="0">
                <a:sym typeface="Symbol" pitchFamily="18" charset="2"/>
              </a:rPr>
              <a:t> tulajdonságnak egyes elemekre kell vonatkoznia!</a:t>
            </a:r>
          </a:p>
          <a:p>
            <a:pPr marL="254000">
              <a:lnSpc>
                <a:spcPct val="95000"/>
              </a:lnSpc>
              <a:spcBef>
                <a:spcPts val="600"/>
              </a:spcBef>
              <a:buNone/>
              <a:tabLst>
                <a:tab pos="1882775" algn="l"/>
              </a:tabLst>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DA93892F-4BD1-4876-866D-4BE0963C4A3E}"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4100" name="Object 4"/>
          <p:cNvGraphicFramePr>
            <a:graphicFrameLocks noChangeAspect="1"/>
          </p:cNvGraphicFramePr>
          <p:nvPr>
            <p:extLst>
              <p:ext uri="{D42A27DB-BD31-4B8C-83A1-F6EECF244321}">
                <p14:modId xmlns:p14="http://schemas.microsoft.com/office/powerpoint/2010/main" val="361193867"/>
              </p:ext>
            </p:extLst>
          </p:nvPr>
        </p:nvGraphicFramePr>
        <p:xfrm>
          <a:off x="1979712" y="3451034"/>
          <a:ext cx="1651826" cy="1584176"/>
        </p:xfrm>
        <a:graphic>
          <a:graphicData uri="http://schemas.openxmlformats.org/presentationml/2006/ole">
            <mc:AlternateContent xmlns:mc="http://schemas.openxmlformats.org/markup-compatibility/2006">
              <mc:Choice xmlns:v="urn:schemas-microsoft-com:vml" Requires="v">
                <p:oleObj spid="_x0000_s6172" name="Equation" r:id="rId4" imgW="558720" imgH="533160" progId="Equation.3">
                  <p:embed/>
                </p:oleObj>
              </mc:Choice>
              <mc:Fallback>
                <p:oleObj name="Equation" r:id="rId4" imgW="558720" imgH="533160" progId="Equation.3">
                  <p:embed/>
                  <p:pic>
                    <p:nvPicPr>
                      <p:cNvPr id="4100" name="Object 4"/>
                      <p:cNvPicPr>
                        <a:picLocks noChangeAspect="1" noChangeArrowheads="1"/>
                      </p:cNvPicPr>
                      <p:nvPr/>
                    </p:nvPicPr>
                    <p:blipFill>
                      <a:blip r:embed="rId5"/>
                      <a:srcRect/>
                      <a:stretch>
                        <a:fillRect/>
                      </a:stretch>
                    </p:blipFill>
                    <p:spPr bwMode="auto">
                      <a:xfrm>
                        <a:off x="1979712" y="3451034"/>
                        <a:ext cx="1651826" cy="1584176"/>
                      </a:xfrm>
                      <a:prstGeom prst="rect">
                        <a:avLst/>
                      </a:prstGeom>
                      <a:noFill/>
                      <a:extLst/>
                    </p:spPr>
                  </p:pic>
                </p:oleObj>
              </mc:Fallback>
            </mc:AlternateContent>
          </a:graphicData>
        </a:graphic>
      </p:graphicFrame>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21</a:t>
            </a:fld>
            <a:r>
              <a:rPr lang="hu-HU" dirty="0"/>
              <a:t>/58</a:t>
            </a:r>
          </a:p>
        </p:txBody>
      </p:sp>
    </p:spTree>
    <p:extLst>
      <p:ext uri="{BB962C8B-B14F-4D97-AF65-F5344CB8AC3E}">
        <p14:creationId xmlns:p14="http://schemas.microsoft.com/office/powerpoint/2010/main" val="16552514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 </a:t>
            </a:r>
            <a:r>
              <a:rPr lang="hu-HU" dirty="0">
                <a:sym typeface="Symbol" pitchFamily="18" charset="2"/>
              </a:rPr>
              <a:t>(</a:t>
            </a:r>
            <a:r>
              <a:rPr lang="hu-HU" sz="2800" dirty="0">
                <a:effectLst>
                  <a:outerShdw blurRad="38100" dist="38100" dir="2700000" algn="tl">
                    <a:srgbClr val="000000">
                      <a:alpha val="43137"/>
                    </a:srgbClr>
                  </a:outerShdw>
                </a:effectLst>
                <a:sym typeface="Symbol" pitchFamily="18" charset="2"/>
              </a:rPr>
              <a:t>iterációs ciklussal, </a:t>
            </a:r>
            <a:r>
              <a:rPr lang="hu-HU" sz="2800" dirty="0">
                <a:solidFill>
                  <a:srgbClr val="0000FF"/>
                </a:solidFill>
                <a:effectLst>
                  <a:outerShdw blurRad="38100" dist="38100" dir="2700000" algn="tl">
                    <a:srgbClr val="000000">
                      <a:alpha val="43137"/>
                    </a:srgbClr>
                  </a:outerShdw>
                </a:effectLst>
                <a:sym typeface="Symbol" pitchFamily="18" charset="2"/>
              </a:rPr>
              <a:t>függvény paraméterrel</a:t>
            </a:r>
            <a:r>
              <a:rPr lang="hu-HU" dirty="0">
                <a:sym typeface="Symbol" pitchFamily="18" charset="2"/>
              </a:rPr>
              <a:t>)</a:t>
            </a:r>
            <a:r>
              <a:rPr lang="hu-HU" b="1" dirty="0">
                <a:sym typeface="Symbol" pitchFamily="18" charset="2"/>
              </a:rPr>
              <a:t>:</a:t>
            </a: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0" indent="0">
              <a:lnSpc>
                <a:spcPct val="95000"/>
              </a:lnSpc>
              <a:spcBef>
                <a:spcPts val="3600"/>
              </a:spcBef>
              <a:buNone/>
            </a:pPr>
            <a:r>
              <a:rPr lang="hu-HU" sz="2800" dirty="0">
                <a:sym typeface="Symbol" pitchFamily="18" charset="2"/>
              </a:rPr>
              <a:t>Paraméterek: az elemeket tartalmazó </a:t>
            </a:r>
            <a:r>
              <a:rPr lang="hu-HU" sz="2800" dirty="0">
                <a:effectLst>
                  <a:outerShdw blurRad="38100" dist="38100" dir="2700000" algn="tl">
                    <a:srgbClr val="000000">
                      <a:alpha val="43137"/>
                    </a:srgbClr>
                  </a:outerShdw>
                </a:effectLst>
                <a:sym typeface="Symbol" pitchFamily="18" charset="2"/>
              </a:rPr>
              <a:t>K</a:t>
            </a:r>
            <a:r>
              <a:rPr lang="hu-HU" sz="2800" dirty="0">
                <a:sym typeface="Symbol" pitchFamily="18" charset="2"/>
              </a:rPr>
              <a:t> tároló, amely elemeit az </a:t>
            </a:r>
            <a:r>
              <a:rPr lang="hu-HU" sz="2800" dirty="0">
                <a:effectLst>
                  <a:outerShdw blurRad="38100" dist="38100" dir="2700000" algn="tl">
                    <a:srgbClr val="000000">
                      <a:alpha val="43137"/>
                    </a:srgbClr>
                  </a:outerShdw>
                </a:effectLst>
                <a:sym typeface="Symbol"/>
              </a:rPr>
              <a:t></a:t>
            </a:r>
            <a:r>
              <a:rPr lang="hu-HU" sz="2800" dirty="0">
                <a:sym typeface="Symbol"/>
              </a:rPr>
              <a:t> művelettel járhatjuk be</a:t>
            </a:r>
            <a:r>
              <a:rPr lang="hu-HU" sz="2800" dirty="0">
                <a:sym typeface="Symbol" pitchFamily="18" charset="2"/>
              </a:rPr>
              <a:t>; </a:t>
            </a:r>
            <a:r>
              <a:rPr lang="hu-HU" sz="2800" dirty="0">
                <a:solidFill>
                  <a:srgbClr val="0000FF"/>
                </a:solidFill>
                <a:effectLst>
                  <a:outerShdw blurRad="38100" dist="38100" dir="2700000" algn="tl">
                    <a:srgbClr val="000000">
                      <a:alpha val="43137"/>
                    </a:srgbClr>
                  </a:outerShdw>
                </a:effectLst>
                <a:sym typeface="Symbol" pitchFamily="18" charset="2"/>
              </a:rPr>
              <a:t>T</a:t>
            </a:r>
            <a:r>
              <a:rPr lang="hu-HU" sz="2800" dirty="0">
                <a:sym typeface="Symbol" pitchFamily="18" charset="2"/>
              </a:rPr>
              <a:t> tulajdonság függvény.</a:t>
            </a:r>
          </a:p>
          <a:p>
            <a:pPr marL="254000">
              <a:lnSpc>
                <a:spcPct val="95000"/>
              </a:lnSpc>
              <a:spcBef>
                <a:spcPct val="5000"/>
              </a:spcBef>
              <a:buNone/>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6ED12080-AAE1-4248-AB26-6AD49D7DF95E}" type="datetime8">
              <a:rPr lang="hu-HU" smtClean="0"/>
              <a:t>2018.12.01. 18:37</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9" name="Group 37"/>
          <p:cNvGraphicFramePr>
            <a:graphicFrameLocks noGrp="1"/>
          </p:cNvGraphicFramePr>
          <p:nvPr>
            <p:extLst>
              <p:ext uri="{D42A27DB-BD31-4B8C-83A1-F6EECF244321}">
                <p14:modId xmlns:p14="http://schemas.microsoft.com/office/powerpoint/2010/main" val="2455191452"/>
              </p:ext>
            </p:extLst>
          </p:nvPr>
        </p:nvGraphicFramePr>
        <p:xfrm>
          <a:off x="3924300" y="2420888"/>
          <a:ext cx="3744914" cy="2734437"/>
        </p:xfrm>
        <a:graphic>
          <a:graphicData uri="http://schemas.openxmlformats.org/drawingml/2006/table">
            <a:tbl>
              <a:tblPr/>
              <a:tblGrid>
                <a:gridCol w="576263">
                  <a:extLst>
                    <a:ext uri="{9D8B030D-6E8A-4147-A177-3AD203B41FA5}">
                      <a16:colId xmlns:a16="http://schemas.microsoft.com/office/drawing/2014/main" val="20000"/>
                    </a:ext>
                  </a:extLst>
                </a:gridCol>
                <a:gridCol w="1296194">
                  <a:extLst>
                    <a:ext uri="{9D8B030D-6E8A-4147-A177-3AD203B41FA5}">
                      <a16:colId xmlns:a16="http://schemas.microsoft.com/office/drawing/2014/main" val="20001"/>
                    </a:ext>
                  </a:extLst>
                </a:gridCol>
                <a:gridCol w="575469">
                  <a:extLst>
                    <a:ext uri="{9D8B030D-6E8A-4147-A177-3AD203B41FA5}">
                      <a16:colId xmlns:a16="http://schemas.microsoft.com/office/drawing/2014/main" val="20003"/>
                    </a:ext>
                  </a:extLst>
                </a:gridCol>
                <a:gridCol w="1296988">
                  <a:extLst>
                    <a:ext uri="{9D8B030D-6E8A-4147-A177-3AD203B41FA5}">
                      <a16:colId xmlns:a16="http://schemas.microsoft.com/office/drawing/2014/main" val="20002"/>
                    </a:ext>
                  </a:extLst>
                </a:gridCol>
              </a:tblGrid>
              <a:tr h="205033">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r h="491853">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Db:=0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491853">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rPr>
                        <a:t>x</a:t>
                      </a:r>
                      <a:r>
                        <a:rPr kumimoji="0" lang="hu-HU" sz="27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sym typeface="Symbol"/>
                        </a:rPr>
                        <a:t>K</a:t>
                      </a:r>
                      <a:endParaRPr kumimoji="0" lang="hu-HU" sz="27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491853">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7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rgbClr val="0000FF"/>
                          </a:solidFill>
                          <a:effectLst>
                            <a:outerShdw blurRad="38100" dist="38100" dir="2700000" algn="tl">
                              <a:srgbClr val="000000">
                                <a:alpha val="43137"/>
                              </a:srgbClr>
                            </a:outerShdw>
                          </a:effectLst>
                          <a:latin typeface="Garamond" pitchFamily="18" charset="0"/>
                        </a:rPr>
                        <a:t>T</a:t>
                      </a:r>
                      <a:r>
                        <a:rPr kumimoji="0" lang="hu-HU" sz="2700" b="0" i="0" u="none" strike="noStrike" cap="none" normalizeH="0" baseline="0" dirty="0">
                          <a:ln>
                            <a:noFill/>
                          </a:ln>
                          <a:solidFill>
                            <a:schemeClr val="tx1"/>
                          </a:solidFill>
                          <a:effectLst/>
                          <a:latin typeface="Garamond"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491853">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7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Db:=</a:t>
                      </a:r>
                      <a:r>
                        <a:rPr kumimoji="0" lang="hu-HU" sz="2700" b="0" i="0" u="none" strike="noStrike" cap="none" normalizeH="0" baseline="0" dirty="0" err="1">
                          <a:ln>
                            <a:noFill/>
                          </a:ln>
                          <a:solidFill>
                            <a:schemeClr val="tx1"/>
                          </a:solidFill>
                          <a:effectLst/>
                          <a:latin typeface="Garamond" pitchFamily="18" charset="0"/>
                        </a:rPr>
                        <a:t>Db</a:t>
                      </a:r>
                      <a:r>
                        <a:rPr kumimoji="0" lang="hu-HU" sz="2700" b="0" i="0" u="none" strike="noStrike" cap="none" normalizeH="0" baseline="0" dirty="0">
                          <a:ln>
                            <a:noFill/>
                          </a:ln>
                          <a:solidFill>
                            <a:schemeClr val="tx1"/>
                          </a:solidFill>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1853">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Számol:=Db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 name="Oval 63"/>
          <p:cNvSpPr>
            <a:spLocks noChangeArrowheads="1"/>
          </p:cNvSpPr>
          <p:nvPr/>
        </p:nvSpPr>
        <p:spPr bwMode="auto">
          <a:xfrm>
            <a:off x="3924300" y="1844824"/>
            <a:ext cx="3686894"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Számol(K,</a:t>
            </a:r>
            <a:r>
              <a:rPr lang="hu-HU" dirty="0">
                <a:solidFill>
                  <a:srgbClr val="0000FF"/>
                </a:solidFill>
                <a:effectLst>
                  <a:outerShdw blurRad="38100" dist="38100" dir="2700000" algn="tl">
                    <a:srgbClr val="000000">
                      <a:alpha val="43137"/>
                    </a:srgbClr>
                  </a:outerShdw>
                </a:effectLst>
              </a:rPr>
              <a:t>T</a:t>
            </a:r>
            <a:r>
              <a:rPr lang="hu-HU" dirty="0"/>
              <a:t>)</a:t>
            </a:r>
          </a:p>
        </p:txBody>
      </p:sp>
      <p:sp>
        <p:nvSpPr>
          <p:cNvPr id="14" name="Line 27"/>
          <p:cNvSpPr>
            <a:spLocks noChangeShapeType="1"/>
          </p:cNvSpPr>
          <p:nvPr/>
        </p:nvSpPr>
        <p:spPr bwMode="auto">
          <a:xfrm>
            <a:off x="4500563" y="3632266"/>
            <a:ext cx="252000" cy="504000"/>
          </a:xfrm>
          <a:prstGeom prst="line">
            <a:avLst/>
          </a:prstGeom>
          <a:noFill/>
          <a:ln w="9525">
            <a:solidFill>
              <a:srgbClr val="000000"/>
            </a:solidFill>
            <a:round/>
            <a:headEnd/>
            <a:tailEnd/>
          </a:ln>
        </p:spPr>
        <p:txBody>
          <a:bodyPr/>
          <a:lstStyle/>
          <a:p>
            <a:endParaRPr lang="hu-HU"/>
          </a:p>
        </p:txBody>
      </p:sp>
      <p:sp>
        <p:nvSpPr>
          <p:cNvPr id="15" name="Line 28"/>
          <p:cNvSpPr>
            <a:spLocks noChangeShapeType="1"/>
          </p:cNvSpPr>
          <p:nvPr/>
        </p:nvSpPr>
        <p:spPr bwMode="auto">
          <a:xfrm flipH="1">
            <a:off x="7412038" y="3619566"/>
            <a:ext cx="252000" cy="504000"/>
          </a:xfrm>
          <a:prstGeom prst="line">
            <a:avLst/>
          </a:prstGeom>
          <a:noFill/>
          <a:ln w="9525">
            <a:solidFill>
              <a:srgbClr val="000000"/>
            </a:solidFill>
            <a:round/>
            <a:headEnd/>
            <a:tailEnd/>
          </a:ln>
        </p:spPr>
        <p:txBody>
          <a:bodyPr/>
          <a:lstStyle/>
          <a:p>
            <a:endParaRPr lang="hu-HU"/>
          </a:p>
        </p:txBody>
      </p:sp>
      <p:sp>
        <p:nvSpPr>
          <p:cNvPr id="19" name="Text Box 29"/>
          <p:cNvSpPr txBox="1">
            <a:spLocks noChangeArrowheads="1"/>
          </p:cNvSpPr>
          <p:nvPr/>
        </p:nvSpPr>
        <p:spPr bwMode="auto">
          <a:xfrm>
            <a:off x="4427538" y="3900554"/>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20" name="Text Box 30"/>
          <p:cNvSpPr txBox="1">
            <a:spLocks noChangeArrowheads="1"/>
          </p:cNvSpPr>
          <p:nvPr/>
        </p:nvSpPr>
        <p:spPr bwMode="auto">
          <a:xfrm>
            <a:off x="7437438" y="3903729"/>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a:latin typeface="Courier New" pitchFamily="49" charset="0"/>
              </a:rPr>
              <a:t>N</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22</a:t>
            </a:fld>
            <a:r>
              <a:rPr lang="hu-HU" dirty="0"/>
              <a:t>/58</a:t>
            </a:r>
          </a:p>
        </p:txBody>
      </p:sp>
      <p:sp>
        <p:nvSpPr>
          <p:cNvPr id="16" name="Szövegdoboz 13">
            <a:extLst>
              <a:ext uri="{FF2B5EF4-FFF2-40B4-BE49-F238E27FC236}">
                <a16:creationId xmlns:a16="http://schemas.microsoft.com/office/drawing/2014/main" id="{23AE2890-1CE3-4FD9-BB04-7DA484CBA51A}"/>
              </a:ext>
            </a:extLst>
          </p:cNvPr>
          <p:cNvSpPr txBox="1">
            <a:spLocks noChangeArrowheads="1"/>
          </p:cNvSpPr>
          <p:nvPr/>
        </p:nvSpPr>
        <p:spPr bwMode="auto">
          <a:xfrm>
            <a:off x="7668344" y="2370251"/>
            <a:ext cx="1211262"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Tree>
    <p:extLst>
      <p:ext uri="{BB962C8B-B14F-4D97-AF65-F5344CB8AC3E}">
        <p14:creationId xmlns:p14="http://schemas.microsoft.com/office/powerpoint/2010/main" val="152646879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Megszámolás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C++ kód</a:t>
            </a:r>
            <a:r>
              <a:rPr lang="hu-HU" sz="2800" dirty="0"/>
              <a:t> (</a:t>
            </a:r>
            <a:r>
              <a:rPr lang="hu-HU" sz="2800" dirty="0">
                <a:effectLst>
                  <a:outerShdw blurRad="38100" dist="38100" dir="2700000" algn="tl">
                    <a:srgbClr val="000000">
                      <a:alpha val="43137"/>
                    </a:srgbClr>
                  </a:outerShdw>
                </a:effectLst>
              </a:rPr>
              <a:t>iterációs ciklussal, </a:t>
            </a:r>
            <a:r>
              <a:rPr lang="hu-HU" sz="2800" dirty="0">
                <a:solidFill>
                  <a:srgbClr val="FF0000"/>
                </a:solidFill>
                <a:effectLst>
                  <a:outerShdw blurRad="38100" dist="38100" dir="2700000" algn="tl">
                    <a:srgbClr val="000000">
                      <a:alpha val="43137"/>
                    </a:srgbClr>
                  </a:outerShdw>
                </a:effectLst>
              </a:rPr>
              <a:t>függvény paraméterrel</a:t>
            </a:r>
            <a:r>
              <a:rPr lang="hu-HU" sz="2800" dirty="0"/>
              <a:t>):</a:t>
            </a:r>
          </a:p>
          <a:p>
            <a:pPr marL="254000">
              <a:buNone/>
            </a:pPr>
            <a:r>
              <a:rPr lang="hu-HU" sz="2000" dirty="0" err="1">
                <a:latin typeface="Courier New" panose="02070309020205020404" pitchFamily="49" charset="0"/>
                <a:cs typeface="Courier New" panose="02070309020205020404" pitchFamily="49" charset="0"/>
                <a:sym typeface="Symbol" pitchFamily="18" charset="2"/>
              </a:rPr>
              <a:t>template</a:t>
            </a:r>
            <a:r>
              <a:rPr lang="hu-HU" sz="2000" dirty="0">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&gt;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int </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(const </a:t>
            </a:r>
            <a:r>
              <a:rPr lang="hu-HU" sz="2000" dirty="0" err="1">
                <a:latin typeface="Courier New" panose="02070309020205020404" pitchFamily="49" charset="0"/>
                <a:cs typeface="Courier New" panose="02070309020205020404" pitchFamily="49" charset="0"/>
                <a:sym typeface="Symbol" pitchFamily="18" charset="2"/>
              </a:rPr>
              <a:t>KontenerT</a:t>
            </a:r>
            <a:r>
              <a:rPr lang="hu-HU" sz="2000" dirty="0">
                <a:latin typeface="Courier New" panose="02070309020205020404" pitchFamily="49" charset="0"/>
                <a:cs typeface="Courier New" panose="02070309020205020404" pitchFamily="49" charset="0"/>
                <a:sym typeface="Symbol" pitchFamily="18" charset="2"/>
              </a:rPr>
              <a:t>&amp; </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a:t>
            </a: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bool</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 T(</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typename</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KontenerT</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value_type</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a:t>
            </a: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4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  int db=0;</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for</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auto</a:t>
            </a:r>
            <a:r>
              <a:rPr lang="hu-HU" sz="2000" dirty="0">
                <a:latin typeface="Courier New" panose="02070309020205020404" pitchFamily="49" charset="0"/>
                <a:cs typeface="Courier New" panose="02070309020205020404" pitchFamily="49" charset="0"/>
                <a:sym typeface="Symbol" pitchFamily="18" charset="2"/>
              </a:rPr>
              <a:t> x:</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K</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if</a:t>
            </a:r>
            <a:r>
              <a:rPr lang="hu-HU" sz="2000" dirty="0">
                <a:latin typeface="Courier New" panose="02070309020205020404" pitchFamily="49" charset="0"/>
                <a:cs typeface="Courier New" panose="02070309020205020404" pitchFamily="49" charset="0"/>
                <a:sym typeface="Symbol" pitchFamily="18" charset="2"/>
              </a:rPr>
              <a:t>(</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T(x)</a:t>
            </a:r>
            <a:r>
              <a:rPr lang="hu-HU" sz="2000" dirty="0">
                <a:latin typeface="Courier New" panose="02070309020205020404" pitchFamily="49" charset="0"/>
                <a:cs typeface="Courier New" panose="02070309020205020404" pitchFamily="49" charset="0"/>
                <a:sym typeface="Symbol" pitchFamily="18" charset="2"/>
              </a:rPr>
              <a:t>)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db;</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buNone/>
            </a:pPr>
            <a:r>
              <a:rPr lang="hu-HU" sz="2000" dirty="0" err="1">
                <a:latin typeface="Courier New" panose="02070309020205020404" pitchFamily="49" charset="0"/>
                <a:cs typeface="Courier New" panose="02070309020205020404" pitchFamily="49" charset="0"/>
                <a:sym typeface="Symbol" pitchFamily="18" charset="2"/>
              </a:rPr>
              <a:t>array</a:t>
            </a:r>
            <a:r>
              <a:rPr lang="hu-HU" sz="2000" dirty="0">
                <a:latin typeface="Courier New" panose="02070309020205020404" pitchFamily="49" charset="0"/>
                <a:cs typeface="Courier New" panose="02070309020205020404" pitchFamily="49" charset="0"/>
                <a:sym typeface="Symbol" pitchFamily="18" charset="2"/>
              </a:rPr>
              <a:t>&lt;int,9&gt; AA; //tömb</a:t>
            </a:r>
            <a:br>
              <a:rPr lang="hu-HU" sz="2000" dirty="0">
                <a:latin typeface="Courier New" panose="02070309020205020404" pitchFamily="49" charset="0"/>
                <a:cs typeface="Courier New" panose="02070309020205020404" pitchFamily="49" charset="0"/>
                <a:sym typeface="Symbol" pitchFamily="18" charset="2"/>
              </a:rPr>
            </a:br>
            <a:r>
              <a:rPr lang="hu-HU" sz="2000" dirty="0" err="1">
                <a:latin typeface="Courier New" panose="02070309020205020404" pitchFamily="49" charset="0"/>
                <a:cs typeface="Courier New" panose="02070309020205020404" pitchFamily="49" charset="0"/>
                <a:sym typeface="Symbol" pitchFamily="18" charset="2"/>
              </a:rPr>
              <a:t>vector</a:t>
            </a:r>
            <a:r>
              <a:rPr lang="hu-HU" sz="2000" dirty="0">
                <a:latin typeface="Courier New" panose="02070309020205020404" pitchFamily="49" charset="0"/>
                <a:cs typeface="Courier New" panose="02070309020205020404" pitchFamily="49" charset="0"/>
                <a:sym typeface="Symbol" pitchFamily="18" charset="2"/>
              </a:rPr>
              <a:t>&lt;int&gt; V;   //vektor</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x=</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AA,paros</a:t>
            </a:r>
            <a:r>
              <a:rPr lang="hu-HU" sz="2000" dirty="0">
                <a:latin typeface="Courier New" panose="02070309020205020404" pitchFamily="49" charset="0"/>
                <a:cs typeface="Courier New" panose="02070309020205020404" pitchFamily="49" charset="0"/>
                <a:sym typeface="Symbol" pitchFamily="18" charset="2"/>
              </a:rPr>
              <a:t>); y=</a:t>
            </a:r>
            <a:r>
              <a:rPr lang="hu-HU" sz="2000" dirty="0" err="1">
                <a:latin typeface="Courier New" panose="02070309020205020404" pitchFamily="49" charset="0"/>
                <a:cs typeface="Courier New" panose="02070309020205020404" pitchFamily="49" charset="0"/>
                <a:sym typeface="Symbol" pitchFamily="18" charset="2"/>
              </a:rPr>
              <a:t>Szamol</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latin typeface="Courier New" panose="02070309020205020404" pitchFamily="49" charset="0"/>
                <a:cs typeface="Courier New" panose="02070309020205020404" pitchFamily="49" charset="0"/>
                <a:sym typeface="Symbol" pitchFamily="18" charset="2"/>
              </a:rPr>
              <a:t>V,paratlan</a:t>
            </a:r>
            <a:r>
              <a:rPr lang="hu-HU" sz="20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ts val="600"/>
              </a:spcBef>
              <a:buNone/>
              <a:tabLst>
                <a:tab pos="1882775" algn="l"/>
              </a:tabLst>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84DF72F4-71FB-458A-98D1-1396D8AC808F}"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23</a:t>
            </a:fld>
            <a:r>
              <a:rPr lang="hu-HU" dirty="0"/>
              <a:t>/58</a:t>
            </a:r>
          </a:p>
        </p:txBody>
      </p:sp>
    </p:spTree>
    <p:extLst>
      <p:ext uri="{BB962C8B-B14F-4D97-AF65-F5344CB8AC3E}">
        <p14:creationId xmlns:p14="http://schemas.microsoft.com/office/powerpoint/2010/main" val="16253177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Maximum-kiválasztás –</a:t>
            </a:r>
            <a:r>
              <a:rPr lang="hu-HU" sz="2800" dirty="0"/>
              <a:t> általános sorozat-intervallumon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Specifikáció</a:t>
            </a:r>
            <a:r>
              <a:rPr lang="hu-HU" dirty="0"/>
              <a:t> (</a:t>
            </a:r>
            <a:r>
              <a:rPr lang="hu-HU" sz="2800" dirty="0" err="1">
                <a:effectLst>
                  <a:outerShdw blurRad="38100" dist="38100" dir="2700000" algn="tl">
                    <a:srgbClr val="000000">
                      <a:alpha val="43137"/>
                    </a:srgbClr>
                  </a:outerShdw>
                </a:effectLst>
              </a:rPr>
              <a:t>iterátorral</a:t>
            </a:r>
            <a:r>
              <a:rPr lang="hu-HU" dirty="0"/>
              <a:t>)</a:t>
            </a:r>
            <a:r>
              <a:rPr lang="hu-HU" b="1" dirty="0"/>
              <a:t>:</a:t>
            </a:r>
          </a:p>
          <a:p>
            <a:pPr marL="254000">
              <a:lnSpc>
                <a:spcPct val="95000"/>
              </a:lnSpc>
              <a:spcBef>
                <a:spcPct val="5000"/>
              </a:spcBef>
              <a:buNone/>
              <a:tabLst>
                <a:tab pos="1882775" algn="l"/>
              </a:tabLst>
            </a:pPr>
            <a:r>
              <a:rPr lang="hu-HU" sz="2800" dirty="0"/>
              <a:t>Bemenet:	</a:t>
            </a:r>
            <a:r>
              <a:rPr lang="hu-HU" sz="2800" dirty="0" err="1"/>
              <a:t>e,u</a:t>
            </a:r>
            <a:r>
              <a:rPr lang="hu-HU" sz="2800" dirty="0" err="1">
                <a:sym typeface="Symbol"/>
              </a:rPr>
              <a:t></a:t>
            </a:r>
            <a:r>
              <a:rPr lang="hu-HU" sz="2800" dirty="0" err="1">
                <a:solidFill>
                  <a:srgbClr val="FF0000"/>
                </a:solidFill>
                <a:effectLst>
                  <a:outerShdw blurRad="38100" dist="38100" dir="2700000" algn="tl">
                    <a:srgbClr val="000000">
                      <a:alpha val="43137"/>
                    </a:srgbClr>
                  </a:outerShdw>
                </a:effectLst>
                <a:sym typeface="Symbol"/>
              </a:rPr>
              <a:t>Cím</a:t>
            </a:r>
            <a:r>
              <a:rPr lang="hu-HU" sz="2800" dirty="0">
                <a:solidFill>
                  <a:srgbClr val="FF0000"/>
                </a:solidFill>
                <a:effectLst>
                  <a:outerShdw blurRad="38100" dist="38100" dir="2700000" algn="tl">
                    <a:srgbClr val="000000">
                      <a:alpha val="43137"/>
                    </a:srgbClr>
                  </a:outerShdw>
                </a:effectLst>
                <a:sym typeface="Symbol"/>
              </a:rPr>
              <a:t>(</a:t>
            </a:r>
            <a:r>
              <a:rPr lang="hu-HU" sz="2800" dirty="0">
                <a:solidFill>
                  <a:srgbClr val="FF0000"/>
                </a:solidFill>
                <a:effectLst>
                  <a:outerShdw blurRad="38100" dist="38100" dir="2700000" algn="tl">
                    <a:srgbClr val="000000">
                      <a:alpha val="43137"/>
                    </a:srgbClr>
                  </a:outerShdw>
                </a:effectLst>
                <a:latin typeface="Imprint MT Shadow" pitchFamily="82" charset="0"/>
                <a:sym typeface="Symbol" pitchFamily="18" charset="2"/>
              </a:rPr>
              <a:t>H</a:t>
            </a:r>
            <a:r>
              <a:rPr lang="hu-HU" sz="2800" dirty="0">
                <a:solidFill>
                  <a:srgbClr val="FF0000"/>
                </a:solidFill>
                <a:effectLst>
                  <a:outerShdw blurRad="38100" dist="38100" dir="2700000" algn="tl">
                    <a:srgbClr val="000000">
                      <a:alpha val="43137"/>
                    </a:srgbClr>
                  </a:outerShdw>
                </a:effectLst>
                <a:sym typeface="Symbol"/>
              </a:rPr>
              <a:t>)</a:t>
            </a:r>
            <a:r>
              <a:rPr lang="hu-HU" sz="2800" dirty="0">
                <a:sym typeface="Symbol"/>
              </a:rPr>
              <a:t>, </a:t>
            </a:r>
            <a:r>
              <a:rPr lang="hu-HU" sz="2800" dirty="0"/>
              <a:t>X</a:t>
            </a:r>
            <a:r>
              <a:rPr lang="hu-HU" sz="2800" dirty="0">
                <a:sym typeface="Symbol"/>
              </a:rPr>
              <a:t></a:t>
            </a:r>
            <a:r>
              <a:rPr lang="hu-HU" sz="2800" dirty="0">
                <a:latin typeface="Imprint MT Shadow" pitchFamily="82" charset="0"/>
                <a:sym typeface="Symbol" pitchFamily="18" charset="2"/>
              </a:rPr>
              <a:t>H</a:t>
            </a:r>
            <a:r>
              <a:rPr lang="hu-HU" sz="2800" baseline="30000" dirty="0"/>
              <a:t>*</a:t>
            </a:r>
            <a:endParaRPr lang="hu-HU" sz="2800" dirty="0"/>
          </a:p>
          <a:p>
            <a:pPr marL="254000">
              <a:lnSpc>
                <a:spcPct val="95000"/>
              </a:lnSpc>
              <a:spcBef>
                <a:spcPct val="5000"/>
              </a:spcBef>
              <a:buNone/>
              <a:tabLst>
                <a:tab pos="1882775" algn="l"/>
              </a:tabLst>
            </a:pPr>
            <a:r>
              <a:rPr lang="hu-HU" sz="2800" dirty="0"/>
              <a:t>Kimenet:	</a:t>
            </a:r>
            <a:r>
              <a:rPr lang="hu-HU" sz="2800" dirty="0" err="1">
                <a:solidFill>
                  <a:srgbClr val="FF3300"/>
                </a:solidFill>
                <a:effectLst>
                  <a:outerShdw blurRad="38100" dist="38100" dir="2700000" algn="tl">
                    <a:srgbClr val="000000">
                      <a:alpha val="43137"/>
                    </a:srgbClr>
                  </a:outerShdw>
                </a:effectLst>
              </a:rPr>
              <a:t>MaxÉrt</a:t>
            </a:r>
            <a:r>
              <a:rPr lang="hu-HU" sz="2800" dirty="0" err="1">
                <a:sym typeface="Symbol"/>
              </a:rPr>
              <a:t></a:t>
            </a:r>
            <a:r>
              <a:rPr lang="hu-HU" sz="2800" dirty="0" err="1">
                <a:latin typeface="Imprint MT Shadow" pitchFamily="82" charset="0"/>
                <a:sym typeface="Symbol" pitchFamily="18" charset="2"/>
              </a:rPr>
              <a:t>H</a:t>
            </a:r>
            <a:endParaRPr lang="hu-HU" sz="2800" b="1" dirty="0"/>
          </a:p>
          <a:p>
            <a:pPr marL="254000">
              <a:lnSpc>
                <a:spcPct val="95000"/>
              </a:lnSpc>
              <a:spcBef>
                <a:spcPct val="5000"/>
              </a:spcBef>
              <a:buNone/>
              <a:tabLst>
                <a:tab pos="1882775" algn="l"/>
              </a:tabLst>
            </a:pPr>
            <a:r>
              <a:rPr lang="hu-HU" sz="2800" dirty="0"/>
              <a:t>Előfeltétel:	</a:t>
            </a:r>
            <a:r>
              <a:rPr lang="hu-HU" sz="2800" dirty="0">
                <a:sym typeface="Symbol"/>
              </a:rPr>
              <a:t>X</a:t>
            </a:r>
            <a:r>
              <a:rPr lang="hu-HU" sz="2800" b="1" dirty="0">
                <a:sym typeface="Symbol" pitchFamily="18" charset="2"/>
              </a:rPr>
              <a:t>&gt;</a:t>
            </a:r>
            <a:r>
              <a:rPr lang="hu-HU" sz="2800" dirty="0">
                <a:sym typeface="Symbol" pitchFamily="18" charset="2"/>
              </a:rPr>
              <a:t>0 és </a:t>
            </a:r>
            <a:br>
              <a:rPr lang="hu-HU" sz="2800" dirty="0">
                <a:sym typeface="Symbol" pitchFamily="18" charset="2"/>
              </a:rPr>
            </a:br>
            <a:r>
              <a:rPr lang="hu-HU" sz="2800" dirty="0">
                <a:sym typeface="Symbol" pitchFamily="18" charset="2"/>
              </a:rPr>
              <a:t>	</a:t>
            </a:r>
            <a:r>
              <a:rPr lang="hu-HU" sz="2800" dirty="0" err="1"/>
              <a:t>e,u</a:t>
            </a:r>
            <a:r>
              <a:rPr lang="hu-HU" sz="2800" dirty="0"/>
              <a:t> X-</a:t>
            </a:r>
            <a:r>
              <a:rPr lang="hu-HU" sz="2800" dirty="0" err="1"/>
              <a:t>beli</a:t>
            </a:r>
            <a:r>
              <a:rPr lang="hu-HU" sz="2800" dirty="0"/>
              <a:t> elem címe és </a:t>
            </a:r>
            <a:r>
              <a:rPr lang="hu-HU" sz="2800" dirty="0">
                <a:solidFill>
                  <a:srgbClr val="FF0000"/>
                </a:solidFill>
                <a:effectLst>
                  <a:outerShdw blurRad="38100" dist="38100" dir="2700000" algn="tl">
                    <a:srgbClr val="000000">
                      <a:alpha val="43137"/>
                    </a:srgbClr>
                  </a:outerShdw>
                </a:effectLst>
                <a:sym typeface="Symbol" pitchFamily="18" charset="2"/>
              </a:rPr>
              <a:t>e</a:t>
            </a:r>
            <a:r>
              <a:rPr lang="hu-HU" sz="2800" dirty="0">
                <a:solidFill>
                  <a:srgbClr val="0000FF"/>
                </a:solidFill>
                <a:effectLst>
                  <a:outerShdw blurRad="38100" dist="38100" dir="2700000" algn="tl">
                    <a:srgbClr val="000000">
                      <a:alpha val="43137"/>
                    </a:srgbClr>
                  </a:outerShdw>
                </a:effectLst>
                <a:sym typeface="Symbol" pitchFamily="18" charset="2"/>
              </a:rPr>
              <a:t>&lt;</a:t>
            </a:r>
            <a:r>
              <a:rPr lang="hu-HU" sz="2800" dirty="0">
                <a:solidFill>
                  <a:srgbClr val="FF0000"/>
                </a:solidFill>
                <a:effectLst>
                  <a:outerShdw blurRad="38100" dist="38100" dir="2700000" algn="tl">
                    <a:srgbClr val="000000">
                      <a:alpha val="43137"/>
                    </a:srgbClr>
                  </a:outerShdw>
                </a:effectLst>
                <a:sym typeface="Symbol" pitchFamily="18" charset="2"/>
              </a:rPr>
              <a:t>u</a:t>
            </a:r>
          </a:p>
          <a:p>
            <a:pPr marL="254000">
              <a:lnSpc>
                <a:spcPct val="95000"/>
              </a:lnSpc>
              <a:spcBef>
                <a:spcPct val="5000"/>
              </a:spcBef>
              <a:buNone/>
              <a:tabLst>
                <a:tab pos="1882775" algn="l"/>
              </a:tabLst>
            </a:pPr>
            <a:r>
              <a:rPr lang="hu-HU" sz="2800" dirty="0">
                <a:sym typeface="Symbol" pitchFamily="18" charset="2"/>
              </a:rPr>
              <a:t>Utófeltétel:	</a:t>
            </a:r>
            <a:r>
              <a:rPr lang="hu-HU" sz="2800" dirty="0" err="1">
                <a:effectLst>
                  <a:outerShdw blurRad="38100" dist="38100" dir="2700000" algn="tl">
                    <a:srgbClr val="000000">
                      <a:alpha val="43137"/>
                    </a:srgbClr>
                  </a:outerShdw>
                </a:effectLst>
                <a:sym typeface="Symbol" pitchFamily="18" charset="2"/>
              </a:rPr>
              <a:t>e</a:t>
            </a:r>
            <a:r>
              <a:rPr lang="hu-HU" sz="2800" dirty="0" err="1">
                <a:solidFill>
                  <a:srgbClr val="0000FF"/>
                </a:solidFill>
                <a:effectLst>
                  <a:outerShdw blurRad="38100" dist="38100" dir="2700000" algn="tl">
                    <a:srgbClr val="000000">
                      <a:alpha val="43137"/>
                    </a:srgbClr>
                  </a:outerShdw>
                </a:effectLst>
                <a:sym typeface="Symbol" pitchFamily="18" charset="2"/>
              </a:rPr>
              <a:t></a:t>
            </a:r>
            <a:r>
              <a:rPr lang="hu-HU" sz="2800" dirty="0" err="1">
                <a:effectLst>
                  <a:outerShdw blurRad="38100" dist="38100" dir="2700000" algn="tl">
                    <a:srgbClr val="000000">
                      <a:alpha val="43137"/>
                    </a:srgbClr>
                  </a:outerShdw>
                </a:effectLst>
                <a:sym typeface="Symbol" pitchFamily="18" charset="2"/>
              </a:rPr>
              <a:t>Max</a:t>
            </a:r>
            <a:r>
              <a:rPr lang="hu-HU" sz="2800" dirty="0" err="1">
                <a:solidFill>
                  <a:srgbClr val="0000FF"/>
                </a:solidFill>
                <a:effectLst>
                  <a:outerShdw blurRad="38100" dist="38100" dir="2700000" algn="tl">
                    <a:srgbClr val="000000">
                      <a:alpha val="43137"/>
                    </a:srgbClr>
                  </a:outerShdw>
                </a:effectLst>
                <a:sym typeface="Symbol" pitchFamily="18" charset="2"/>
              </a:rPr>
              <a:t></a:t>
            </a:r>
            <a:r>
              <a:rPr lang="hu-HU" sz="2800" dirty="0" err="1">
                <a:effectLst>
                  <a:outerShdw blurRad="38100" dist="38100" dir="2700000" algn="tl">
                    <a:srgbClr val="000000">
                      <a:alpha val="43137"/>
                    </a:srgbClr>
                  </a:outerShdw>
                </a:effectLst>
                <a:sym typeface="Symbol" pitchFamily="18" charset="2"/>
              </a:rPr>
              <a:t>u</a:t>
            </a:r>
            <a:r>
              <a:rPr lang="hu-HU" sz="2800" dirty="0">
                <a:effectLst>
                  <a:outerShdw blurRad="38100" dist="38100" dir="2700000" algn="tl">
                    <a:srgbClr val="000000">
                      <a:alpha val="43137"/>
                    </a:srgbClr>
                  </a:outerShdw>
                </a:effectLst>
                <a:sym typeface="Symbol" pitchFamily="18" charset="2"/>
              </a:rPr>
              <a:t> </a:t>
            </a:r>
            <a:r>
              <a:rPr lang="hu-HU" sz="2800" dirty="0">
                <a:sym typeface="Symbol" pitchFamily="18" charset="2"/>
              </a:rPr>
              <a:t>és </a:t>
            </a:r>
            <a:r>
              <a:rPr lang="hu-HU" sz="2800" dirty="0" err="1">
                <a:sym typeface="Symbol" pitchFamily="18" charset="2"/>
              </a:rPr>
              <a:t>MaxÉrt</a:t>
            </a:r>
            <a:r>
              <a:rPr lang="hu-HU" sz="2800" dirty="0">
                <a:sym typeface="Symbol" pitchFamily="18" charset="2"/>
              </a:rPr>
              <a:t>=</a:t>
            </a:r>
            <a:r>
              <a:rPr lang="hu-HU" sz="2800" dirty="0" err="1">
                <a:sym typeface="Symbol" pitchFamily="18" charset="2"/>
              </a:rPr>
              <a:t>X</a:t>
            </a:r>
            <a:r>
              <a:rPr lang="hu-HU" sz="2800" baseline="-25000" dirty="0" err="1">
                <a:sym typeface="Symbol" pitchFamily="18" charset="2"/>
              </a:rPr>
              <a:t>Max</a:t>
            </a:r>
            <a:br>
              <a:rPr lang="hu-HU" sz="2800" dirty="0">
                <a:sym typeface="Symbol" pitchFamily="18" charset="2"/>
              </a:rPr>
            </a:br>
            <a:r>
              <a:rPr lang="hu-HU" dirty="0">
                <a:sym typeface="Symbol" pitchFamily="18" charset="2"/>
              </a:rPr>
              <a:t>	</a:t>
            </a:r>
            <a:r>
              <a:rPr lang="hu-HU" dirty="0" err="1">
                <a:sym typeface="Symbol" pitchFamily="18" charset="2"/>
              </a:rPr>
              <a:t>it</a:t>
            </a:r>
            <a:r>
              <a:rPr lang="hu-HU" dirty="0">
                <a:sym typeface="Symbol" pitchFamily="18" charset="2"/>
              </a:rPr>
              <a:t> (</a:t>
            </a:r>
            <a:r>
              <a:rPr lang="hu-HU" dirty="0" err="1">
                <a:effectLst>
                  <a:outerShdw blurRad="38100" dist="38100" dir="2700000" algn="tl">
                    <a:srgbClr val="000000">
                      <a:alpha val="43137"/>
                    </a:srgbClr>
                  </a:outerShdw>
                </a:effectLst>
                <a:sym typeface="Symbol" pitchFamily="18" charset="2"/>
              </a:rPr>
              <a:t>e</a:t>
            </a:r>
            <a:r>
              <a:rPr lang="hu-HU" dirty="0" err="1">
                <a:solidFill>
                  <a:srgbClr val="0000FF"/>
                </a:solidFill>
                <a:effectLst>
                  <a:outerShdw blurRad="38100" dist="38100" dir="2700000" algn="tl">
                    <a:srgbClr val="000000">
                      <a:alpha val="43137"/>
                    </a:srgbClr>
                  </a:outerShdw>
                </a:effectLst>
                <a:sym typeface="Symbol" pitchFamily="18" charset="2"/>
              </a:rPr>
              <a:t></a:t>
            </a:r>
            <a:r>
              <a:rPr lang="hu-HU" dirty="0" err="1">
                <a:effectLst>
                  <a:outerShdw blurRad="38100" dist="38100" dir="2700000" algn="tl">
                    <a:srgbClr val="000000">
                      <a:alpha val="43137"/>
                    </a:srgbClr>
                  </a:outerShdw>
                </a:effectLst>
                <a:sym typeface="Symbol" pitchFamily="18" charset="2"/>
              </a:rPr>
              <a:t>it</a:t>
            </a:r>
            <a:r>
              <a:rPr lang="hu-HU" dirty="0" err="1">
                <a:solidFill>
                  <a:srgbClr val="0000FF"/>
                </a:solidFill>
                <a:effectLst>
                  <a:outerShdw blurRad="38100" dist="38100" dir="2700000" algn="tl">
                    <a:srgbClr val="000000">
                      <a:alpha val="43137"/>
                    </a:srgbClr>
                  </a:outerShdw>
                </a:effectLst>
                <a:sym typeface="Symbol" pitchFamily="18" charset="2"/>
              </a:rPr>
              <a:t></a:t>
            </a:r>
            <a:r>
              <a:rPr lang="hu-HU" dirty="0" err="1">
                <a:effectLst>
                  <a:outerShdw blurRad="38100" dist="38100" dir="2700000" algn="tl">
                    <a:srgbClr val="000000">
                      <a:alpha val="43137"/>
                    </a:srgbClr>
                  </a:outerShdw>
                </a:effectLst>
                <a:sym typeface="Symbol" pitchFamily="18" charset="2"/>
              </a:rPr>
              <a:t>u</a:t>
            </a:r>
            <a:r>
              <a:rPr lang="hu-HU" dirty="0">
                <a:sym typeface="Symbol" pitchFamily="18" charset="2"/>
              </a:rPr>
              <a:t>): </a:t>
            </a:r>
            <a:r>
              <a:rPr lang="hu-HU" dirty="0" err="1">
                <a:sym typeface="Symbol" pitchFamily="18" charset="2"/>
              </a:rPr>
              <a:t>MaxÉrtX</a:t>
            </a:r>
            <a:r>
              <a:rPr lang="hu-HU" baseline="-25000" dirty="0" err="1">
                <a:sym typeface="Symbol" pitchFamily="18" charset="2"/>
              </a:rPr>
              <a:t>it</a:t>
            </a:r>
            <a:endParaRPr lang="hu-HU" baseline="-25000" dirty="0">
              <a:sym typeface="Symbol" pitchFamily="18" charset="2"/>
            </a:endParaRPr>
          </a:p>
          <a:p>
            <a:pPr marL="0" indent="0">
              <a:lnSpc>
                <a:spcPct val="95000"/>
              </a:lnSpc>
              <a:spcBef>
                <a:spcPts val="1200"/>
              </a:spcBef>
              <a:buNone/>
              <a:tabLst>
                <a:tab pos="1882775" algn="l"/>
              </a:tabLst>
            </a:pPr>
            <a:r>
              <a:rPr lang="hu-HU" sz="2800" dirty="0">
                <a:sym typeface="Symbol" pitchFamily="18" charset="2"/>
              </a:rPr>
              <a:t>Az </a:t>
            </a:r>
            <a:r>
              <a:rPr lang="hu-HU" sz="2800" dirty="0">
                <a:effectLst>
                  <a:outerShdw blurRad="38100" dist="38100" dir="2700000" algn="tl">
                    <a:srgbClr val="000000">
                      <a:alpha val="43137"/>
                    </a:srgbClr>
                  </a:outerShdw>
                </a:effectLst>
                <a:sym typeface="Symbol" pitchFamily="18" charset="2"/>
              </a:rPr>
              <a:t>e</a:t>
            </a:r>
            <a:r>
              <a:rPr lang="hu-HU" sz="2800" dirty="0">
                <a:solidFill>
                  <a:srgbClr val="0000FF"/>
                </a:solidFill>
                <a:effectLst>
                  <a:outerShdw blurRad="38100" dist="38100" dir="2700000" algn="tl">
                    <a:srgbClr val="000000">
                      <a:alpha val="43137"/>
                    </a:srgbClr>
                  </a:outerShdw>
                </a:effectLst>
                <a:sym typeface="Symbol" pitchFamily="18" charset="2"/>
              </a:rPr>
              <a:t></a:t>
            </a:r>
            <a:r>
              <a:rPr lang="hu-HU" sz="2800" dirty="0">
                <a:effectLst>
                  <a:outerShdw blurRad="38100" dist="38100" dir="2700000" algn="tl">
                    <a:srgbClr val="000000">
                      <a:alpha val="43137"/>
                    </a:srgbClr>
                  </a:outerShdw>
                </a:effectLst>
                <a:sym typeface="Symbol" pitchFamily="18" charset="2"/>
              </a:rPr>
              <a:t>…</a:t>
            </a:r>
            <a:r>
              <a:rPr lang="hu-HU" sz="2800" dirty="0">
                <a:solidFill>
                  <a:srgbClr val="0000FF"/>
                </a:solidFill>
                <a:effectLst>
                  <a:outerShdw blurRad="38100" dist="38100" dir="2700000" algn="tl">
                    <a:srgbClr val="000000">
                      <a:alpha val="43137"/>
                    </a:srgbClr>
                  </a:outerShdw>
                </a:effectLst>
                <a:sym typeface="Symbol" pitchFamily="18" charset="2"/>
              </a:rPr>
              <a:t></a:t>
            </a:r>
            <a:r>
              <a:rPr lang="hu-HU" sz="2800" dirty="0">
                <a:effectLst>
                  <a:outerShdw blurRad="38100" dist="38100" dir="2700000" algn="tl">
                    <a:srgbClr val="000000">
                      <a:alpha val="43137"/>
                    </a:srgbClr>
                  </a:outerShdw>
                </a:effectLst>
                <a:sym typeface="Symbol" pitchFamily="18" charset="2"/>
              </a:rPr>
              <a:t>u</a:t>
            </a:r>
            <a:r>
              <a:rPr lang="hu-HU" sz="2800" dirty="0">
                <a:sym typeface="Symbol" pitchFamily="18" charset="2"/>
              </a:rPr>
              <a:t> a „haladási irányt”, a </a:t>
            </a:r>
            <a:r>
              <a:rPr lang="hu-HU" sz="2800" dirty="0">
                <a:sym typeface="Symbol"/>
              </a:rPr>
              <a:t>X</a:t>
            </a:r>
            <a:r>
              <a:rPr lang="hu-HU" sz="2800" dirty="0">
                <a:sym typeface="Symbol" pitchFamily="18" charset="2"/>
              </a:rPr>
              <a:t> az X elemszámát jelenti.</a:t>
            </a:r>
          </a:p>
          <a:p>
            <a:pPr marL="0" indent="0">
              <a:lnSpc>
                <a:spcPct val="95000"/>
              </a:lnSpc>
              <a:spcBef>
                <a:spcPct val="5000"/>
              </a:spcBef>
              <a:buNone/>
              <a:tabLst>
                <a:tab pos="1882775" algn="l"/>
              </a:tabLst>
            </a:pPr>
            <a:r>
              <a:rPr lang="hu-HU" sz="2800" dirty="0">
                <a:sym typeface="Symbol" pitchFamily="18" charset="2"/>
              </a:rPr>
              <a:t>Itt a maximális </a:t>
            </a:r>
            <a:r>
              <a:rPr lang="hu-HU" sz="2800" dirty="0">
                <a:solidFill>
                  <a:srgbClr val="FF33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 a fontos. (</a:t>
            </a:r>
            <a:r>
              <a:rPr lang="hu-HU" sz="2400" dirty="0">
                <a:sym typeface="Symbol" pitchFamily="18" charset="2"/>
              </a:rPr>
              <a:t>Elképzelhető eredményként a maximális elem memóriacíme is.</a:t>
            </a:r>
            <a:r>
              <a:rPr lang="hu-HU" sz="2800" dirty="0">
                <a:sym typeface="Symbol" pitchFamily="18" charset="2"/>
              </a:rPr>
              <a:t>)</a:t>
            </a:r>
            <a:endParaRPr lang="hu-HU" dirty="0">
              <a:sym typeface="Symbol" pitchFamily="18" charset="2"/>
            </a:endParaRPr>
          </a:p>
          <a:p>
            <a:pPr marL="254000">
              <a:lnSpc>
                <a:spcPct val="95000"/>
              </a:lnSpc>
              <a:spcBef>
                <a:spcPct val="5000"/>
              </a:spcBef>
              <a:buNone/>
              <a:tabLst>
                <a:tab pos="1882775" algn="l"/>
              </a:tabLst>
            </a:pPr>
            <a:endParaRPr lang="hu-HU" dirty="0">
              <a:sym typeface="Symbol" pitchFamily="18" charset="2"/>
            </a:endParaRPr>
          </a:p>
          <a:p>
            <a:pPr marL="254000">
              <a:lnSpc>
                <a:spcPct val="95000"/>
              </a:lnSpc>
              <a:spcBef>
                <a:spcPct val="5000"/>
              </a:spcBef>
              <a:buNone/>
              <a:tabLst>
                <a:tab pos="1882775" algn="l"/>
              </a:tabLst>
            </a:pPr>
            <a:endParaRPr lang="hu-HU" dirty="0">
              <a:sym typeface="Symbol" pitchFamily="18" charset="2"/>
            </a:endParaRPr>
          </a:p>
        </p:txBody>
      </p:sp>
      <p:sp>
        <p:nvSpPr>
          <p:cNvPr id="2" name="Dátum helye 1"/>
          <p:cNvSpPr>
            <a:spLocks noGrp="1"/>
          </p:cNvSpPr>
          <p:nvPr>
            <p:ph type="dt" sz="half" idx="11"/>
          </p:nvPr>
        </p:nvSpPr>
        <p:spPr/>
        <p:txBody>
          <a:bodyPr/>
          <a:lstStyle/>
          <a:p>
            <a:pPr>
              <a:defRPr/>
            </a:pPr>
            <a:fld id="{0700704E-FD56-4F98-9814-84E4105EC065}"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24</a:t>
            </a:fld>
            <a:r>
              <a:rPr lang="hu-HU" dirty="0"/>
              <a:t>/58</a:t>
            </a:r>
          </a:p>
        </p:txBody>
      </p:sp>
    </p:spTree>
    <p:extLst>
      <p:ext uri="{BB962C8B-B14F-4D97-AF65-F5344CB8AC3E}">
        <p14:creationId xmlns:p14="http://schemas.microsoft.com/office/powerpoint/2010/main" val="179263042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Maximum-kiválasztás –</a:t>
            </a:r>
            <a:r>
              <a:rPr lang="hu-HU" sz="2800" dirty="0"/>
              <a:t> intervallumon </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a:t>
            </a:r>
          </a:p>
          <a:p>
            <a:pPr marL="254000">
              <a:lnSpc>
                <a:spcPct val="95000"/>
              </a:lnSpc>
              <a:spcBef>
                <a:spcPct val="5000"/>
              </a:spcBef>
              <a:buNone/>
            </a:pPr>
            <a:endParaRPr lang="hu-HU" b="1" dirty="0">
              <a:sym typeface="Symbol" pitchFamily="18" charset="2"/>
            </a:endParaRPr>
          </a:p>
        </p:txBody>
      </p:sp>
      <p:sp>
        <p:nvSpPr>
          <p:cNvPr id="2" name="Dátum helye 1"/>
          <p:cNvSpPr>
            <a:spLocks noGrp="1"/>
          </p:cNvSpPr>
          <p:nvPr>
            <p:ph type="dt" sz="half" idx="11"/>
          </p:nvPr>
        </p:nvSpPr>
        <p:spPr/>
        <p:txBody>
          <a:bodyPr/>
          <a:lstStyle/>
          <a:p>
            <a:pPr>
              <a:defRPr/>
            </a:pPr>
            <a:fld id="{3118E6C4-0486-4472-BF55-5FF4F9BDA996}"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9" name="Group 37"/>
          <p:cNvGraphicFramePr>
            <a:graphicFrameLocks noGrp="1"/>
          </p:cNvGraphicFramePr>
          <p:nvPr>
            <p:extLst>
              <p:ext uri="{D42A27DB-BD31-4B8C-83A1-F6EECF244321}">
                <p14:modId xmlns:p14="http://schemas.microsoft.com/office/powerpoint/2010/main" val="1489964161"/>
              </p:ext>
            </p:extLst>
          </p:nvPr>
        </p:nvGraphicFramePr>
        <p:xfrm>
          <a:off x="3195340" y="2137173"/>
          <a:ext cx="5904656" cy="4136517"/>
        </p:xfrm>
        <a:graphic>
          <a:graphicData uri="http://schemas.openxmlformats.org/drawingml/2006/table">
            <a:tbl>
              <a:tblPr/>
              <a:tblGrid>
                <a:gridCol w="859237">
                  <a:extLst>
                    <a:ext uri="{9D8B030D-6E8A-4147-A177-3AD203B41FA5}">
                      <a16:colId xmlns:a16="http://schemas.microsoft.com/office/drawing/2014/main" val="20000"/>
                    </a:ext>
                  </a:extLst>
                </a:gridCol>
                <a:gridCol w="1932688">
                  <a:extLst>
                    <a:ext uri="{9D8B030D-6E8A-4147-A177-3AD203B41FA5}">
                      <a16:colId xmlns:a16="http://schemas.microsoft.com/office/drawing/2014/main" val="20001"/>
                    </a:ext>
                  </a:extLst>
                </a:gridCol>
                <a:gridCol w="1240523">
                  <a:extLst>
                    <a:ext uri="{9D8B030D-6E8A-4147-A177-3AD203B41FA5}">
                      <a16:colId xmlns:a16="http://schemas.microsoft.com/office/drawing/2014/main" val="20003"/>
                    </a:ext>
                  </a:extLst>
                </a:gridCol>
                <a:gridCol w="1872208">
                  <a:extLst>
                    <a:ext uri="{9D8B030D-6E8A-4147-A177-3AD203B41FA5}">
                      <a16:colId xmlns:a16="http://schemas.microsoft.com/office/drawing/2014/main" val="20002"/>
                    </a:ext>
                  </a:extLst>
                </a:gridCol>
              </a:tblGrid>
              <a:tr h="179060">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r h="42672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500" b="0" i="0" u="none" strike="noStrike" cap="none" normalizeH="0" baseline="0" dirty="0" err="1">
                          <a:ln>
                            <a:noFill/>
                          </a:ln>
                          <a:solidFill>
                            <a:schemeClr val="tx1"/>
                          </a:solidFill>
                          <a:effectLst/>
                          <a:latin typeface="Garamond" pitchFamily="18" charset="0"/>
                        </a:rPr>
                        <a:t>MaxÉrt</a:t>
                      </a:r>
                      <a:r>
                        <a:rPr kumimoji="0" lang="hu-HU" sz="2500" b="0" i="0" u="none" strike="noStrike" cap="none" normalizeH="0" baseline="0" dirty="0">
                          <a:ln>
                            <a:noFill/>
                          </a:ln>
                          <a:solidFill>
                            <a:schemeClr val="tx1"/>
                          </a:solidFill>
                          <a:effectLst/>
                          <a:latin typeface="Garamond" pitchFamily="18" charset="0"/>
                        </a:rPr>
                        <a:t>:=Adat(</a:t>
                      </a:r>
                      <a:r>
                        <a:rPr kumimoji="0" lang="hu-HU" sz="2500" b="0" i="0" u="none" strike="noStrike" cap="none" normalizeH="0" baseline="0" dirty="0">
                          <a:ln>
                            <a:noFill/>
                          </a:ln>
                          <a:solidFill>
                            <a:srgbClr val="FF0000"/>
                          </a:solidFill>
                          <a:effectLst/>
                          <a:highlight>
                            <a:srgbClr val="C0C0C0"/>
                          </a:highlight>
                          <a:latin typeface="Garamond" pitchFamily="18" charset="0"/>
                        </a:rPr>
                        <a:t>e</a:t>
                      </a:r>
                      <a:r>
                        <a:rPr kumimoji="0" lang="hu-HU" sz="2500" b="0" i="0" u="none" strike="noStrike" cap="none" normalizeH="0" baseline="0" dirty="0">
                          <a:ln>
                            <a:noFill/>
                          </a:ln>
                          <a:solidFill>
                            <a:schemeClr val="tx1"/>
                          </a:solidFill>
                          <a:effectLst/>
                          <a:latin typeface="Garamond" pitchFamily="18" charset="0"/>
                        </a:rPr>
                        <a:t>); Max:=</a:t>
                      </a:r>
                      <a:r>
                        <a:rPr kumimoji="0" lang="hu-HU" sz="2500" b="0" i="0" u="none" strike="noStrike" cap="none" normalizeH="0" baseline="0" dirty="0">
                          <a:ln>
                            <a:noFill/>
                          </a:ln>
                          <a:solidFill>
                            <a:srgbClr val="FF0000"/>
                          </a:solidFill>
                          <a:effectLst/>
                          <a:highlight>
                            <a:srgbClr val="C0C0C0"/>
                          </a:highlight>
                          <a:latin typeface="Garamond"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42672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sz="2500" b="0" i="0" u="none" strike="noStrike" cap="none" normalizeH="0" baseline="0" dirty="0">
                          <a:ln>
                            <a:noFill/>
                          </a:ln>
                          <a:solidFill>
                            <a:schemeClr val="tx1"/>
                          </a:solidFill>
                          <a:effectLst/>
                          <a:latin typeface="Garamond" pitchFamily="18" charset="0"/>
                        </a:rPr>
                        <a:t>x:=</a:t>
                      </a:r>
                      <a:r>
                        <a:rPr kumimoji="0" lang="hu-HU" sz="2500" b="0" i="0" u="none" strike="noStrike" cap="none" normalizeH="0" baseline="0" dirty="0">
                          <a:ln>
                            <a:noFill/>
                          </a:ln>
                          <a:solidFill>
                            <a:srgbClr val="FF0000"/>
                          </a:solidFill>
                          <a:effectLst/>
                          <a:highlight>
                            <a:srgbClr val="C0C0C0"/>
                          </a:highlight>
                          <a:latin typeface="Garamond" pitchFamily="18" charset="0"/>
                        </a:rPr>
                        <a:t>e</a:t>
                      </a:r>
                      <a:r>
                        <a:rPr kumimoji="0" lang="hu-HU" sz="2500" b="0" i="0" u="none" strike="noStrike" cap="none" normalizeH="0" baseline="0" dirty="0">
                          <a:ln>
                            <a:noFill/>
                          </a:ln>
                          <a:solidFill>
                            <a:schemeClr val="tx1"/>
                          </a:solidFill>
                          <a:effectLst/>
                          <a:latin typeface="Garamond" pitchFamily="18" charset="0"/>
                        </a:rPr>
                        <a:t>; Következő(x)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2428101950"/>
                  </a:ext>
                </a:extLst>
              </a:tr>
              <a:tr h="442180">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500" b="0" i="0" u="none" strike="noStrike" cap="none" normalizeH="0" baseline="0" dirty="0" err="1">
                          <a:ln>
                            <a:noFill/>
                          </a:ln>
                          <a:solidFill>
                            <a:schemeClr val="tx1"/>
                          </a:solidFill>
                          <a:effectLst/>
                          <a:latin typeface="Garamond" pitchFamily="18" charset="0"/>
                        </a:rPr>
                        <a:t>x≠</a:t>
                      </a:r>
                      <a:r>
                        <a:rPr kumimoji="0" lang="hu-HU" sz="2500" b="0" i="0" u="none" strike="noStrike" cap="none" normalizeH="0" baseline="0" dirty="0" err="1">
                          <a:ln>
                            <a:noFill/>
                          </a:ln>
                          <a:solidFill>
                            <a:srgbClr val="FF0000"/>
                          </a:solidFill>
                          <a:effectLst/>
                          <a:highlight>
                            <a:srgbClr val="C0C0C0"/>
                          </a:highlight>
                          <a:latin typeface="Garamond" pitchFamily="18" charset="0"/>
                        </a:rPr>
                        <a:t>u</a:t>
                      </a:r>
                      <a:endParaRPr kumimoji="0" lang="hu-HU" sz="2500" b="0" i="0" u="none" strike="noStrike" cap="none" normalizeH="0" baseline="0" dirty="0">
                        <a:ln>
                          <a:noFill/>
                        </a:ln>
                        <a:solidFill>
                          <a:srgbClr val="FF0000"/>
                        </a:solidFill>
                        <a:effectLst/>
                        <a:highlight>
                          <a:srgbClr val="C0C0C0"/>
                        </a:highligh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455538">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5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y:=Adat(x)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288734432"/>
                  </a:ext>
                </a:extLst>
              </a:tr>
              <a:tr h="455538">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5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y&gt;</a:t>
                      </a:r>
                      <a:r>
                        <a:rPr kumimoji="0" lang="hu-HU" sz="2700" b="0" i="0" u="none" strike="noStrike" cap="none" normalizeH="0" baseline="0" dirty="0" err="1">
                          <a:ln>
                            <a:noFill/>
                          </a:ln>
                          <a:solidFill>
                            <a:schemeClr val="tx1"/>
                          </a:solidFill>
                          <a:effectLst/>
                          <a:latin typeface="Garamond" pitchFamily="18" charset="0"/>
                        </a:rPr>
                        <a:t>MaxÉrt</a:t>
                      </a:r>
                      <a:endParaRPr kumimoji="0" lang="hu-HU" sz="27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469342">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5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err="1">
                          <a:ln>
                            <a:noFill/>
                          </a:ln>
                          <a:solidFill>
                            <a:schemeClr val="tx1"/>
                          </a:solidFill>
                          <a:effectLst/>
                          <a:latin typeface="Garamond" pitchFamily="18" charset="0"/>
                        </a:rPr>
                        <a:t>MaxÉrt</a:t>
                      </a:r>
                      <a:r>
                        <a:rPr kumimoji="0" lang="hu-HU" sz="2700" b="0" i="0" u="none" strike="noStrike" cap="none" normalizeH="0" baseline="0" dirty="0">
                          <a:ln>
                            <a:noFill/>
                          </a:ln>
                          <a:solidFill>
                            <a:schemeClr val="tx1"/>
                          </a:solidFill>
                          <a:effectLst/>
                          <a:latin typeface="Garamond" pitchFamily="18" charset="0"/>
                        </a:rPr>
                        <a:t>:=y; Max:=x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538">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5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700" b="0" i="0" u="none" strike="noStrike" cap="none" normalizeH="0" baseline="0" dirty="0">
                          <a:ln>
                            <a:noFill/>
                          </a:ln>
                          <a:solidFill>
                            <a:schemeClr val="tx1"/>
                          </a:solidFill>
                          <a:effectLst/>
                          <a:latin typeface="Garamond" pitchFamily="18" charset="0"/>
                        </a:rPr>
                        <a:t>Következő(x)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33185"/>
                  </a:ext>
                </a:extLst>
              </a:tr>
              <a:tr h="44218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500" b="0" i="0" u="none" strike="noStrike" cap="none" normalizeH="0" baseline="0" dirty="0">
                          <a:ln>
                            <a:noFill/>
                          </a:ln>
                          <a:solidFill>
                            <a:schemeClr val="tx1"/>
                          </a:solidFill>
                          <a:effectLst/>
                          <a:latin typeface="Garamond" pitchFamily="18" charset="0"/>
                        </a:rPr>
                        <a:t>Maximum:=(</a:t>
                      </a:r>
                      <a:r>
                        <a:rPr kumimoji="0" lang="hu-HU" sz="2500" b="0" i="0" u="none" strike="noStrike" cap="none" normalizeH="0" baseline="0" dirty="0" err="1">
                          <a:ln>
                            <a:noFill/>
                          </a:ln>
                          <a:solidFill>
                            <a:schemeClr val="tx1"/>
                          </a:solidFill>
                          <a:effectLst/>
                          <a:latin typeface="Garamond" pitchFamily="18" charset="0"/>
                        </a:rPr>
                        <a:t>Max,MaxÉrt</a:t>
                      </a:r>
                      <a:r>
                        <a:rPr kumimoji="0" lang="hu-HU" sz="2500" b="0" i="0" u="none" strike="noStrike" cap="none" normalizeH="0" baseline="0" dirty="0">
                          <a:ln>
                            <a:noFill/>
                          </a:ln>
                          <a:solidFill>
                            <a:schemeClr val="tx1"/>
                          </a:solidFill>
                          <a:effectLst/>
                          <a:latin typeface="Garamond"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 name="Oval 63"/>
          <p:cNvSpPr>
            <a:spLocks noChangeArrowheads="1"/>
          </p:cNvSpPr>
          <p:nvPr/>
        </p:nvSpPr>
        <p:spPr bwMode="auto">
          <a:xfrm>
            <a:off x="4080644" y="1561108"/>
            <a:ext cx="3816424"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sz="2800" dirty="0"/>
              <a:t>Maximum(</a:t>
            </a:r>
            <a:r>
              <a:rPr lang="hu-HU" sz="2800" dirty="0" err="1">
                <a:solidFill>
                  <a:srgbClr val="FF0000"/>
                </a:solidFill>
                <a:highlight>
                  <a:srgbClr val="C0C0C0"/>
                </a:highlight>
              </a:rPr>
              <a:t>e</a:t>
            </a:r>
            <a:r>
              <a:rPr lang="hu-HU" sz="2800" dirty="0" err="1"/>
              <a:t>,</a:t>
            </a:r>
            <a:r>
              <a:rPr lang="hu-HU" sz="2800" dirty="0" err="1">
                <a:solidFill>
                  <a:srgbClr val="FF0000"/>
                </a:solidFill>
                <a:highlight>
                  <a:srgbClr val="C0C0C0"/>
                </a:highlight>
              </a:rPr>
              <a:t>u</a:t>
            </a:r>
            <a:r>
              <a:rPr lang="hu-HU" sz="2800" dirty="0"/>
              <a:t>)</a:t>
            </a:r>
          </a:p>
        </p:txBody>
      </p:sp>
      <p:sp>
        <p:nvSpPr>
          <p:cNvPr id="17" name="Line 27">
            <a:extLst>
              <a:ext uri="{FF2B5EF4-FFF2-40B4-BE49-F238E27FC236}">
                <a16:creationId xmlns:a16="http://schemas.microsoft.com/office/drawing/2014/main" id="{E3BFF3F1-E4E4-4C0B-A903-E218D239EF3C}"/>
              </a:ext>
            </a:extLst>
          </p:cNvPr>
          <p:cNvSpPr>
            <a:spLocks noChangeShapeType="1"/>
          </p:cNvSpPr>
          <p:nvPr/>
        </p:nvSpPr>
        <p:spPr bwMode="auto">
          <a:xfrm>
            <a:off x="4055368" y="4273561"/>
            <a:ext cx="252000" cy="486000"/>
          </a:xfrm>
          <a:prstGeom prst="line">
            <a:avLst/>
          </a:prstGeom>
          <a:noFill/>
          <a:ln w="9525">
            <a:solidFill>
              <a:srgbClr val="000000"/>
            </a:solidFill>
            <a:round/>
            <a:headEnd/>
            <a:tailEnd/>
          </a:ln>
        </p:spPr>
        <p:txBody>
          <a:bodyPr/>
          <a:lstStyle/>
          <a:p>
            <a:endParaRPr lang="hu-HU"/>
          </a:p>
        </p:txBody>
      </p:sp>
      <p:sp>
        <p:nvSpPr>
          <p:cNvPr id="19" name="Line 28">
            <a:extLst>
              <a:ext uri="{FF2B5EF4-FFF2-40B4-BE49-F238E27FC236}">
                <a16:creationId xmlns:a16="http://schemas.microsoft.com/office/drawing/2014/main" id="{C6DE2B2C-0274-40F3-95E4-9880158D7BCC}"/>
              </a:ext>
            </a:extLst>
          </p:cNvPr>
          <p:cNvSpPr>
            <a:spLocks noChangeShapeType="1"/>
          </p:cNvSpPr>
          <p:nvPr/>
        </p:nvSpPr>
        <p:spPr bwMode="auto">
          <a:xfrm flipH="1">
            <a:off x="8824788" y="4273561"/>
            <a:ext cx="252000" cy="486000"/>
          </a:xfrm>
          <a:prstGeom prst="line">
            <a:avLst/>
          </a:prstGeom>
          <a:noFill/>
          <a:ln w="9525">
            <a:solidFill>
              <a:srgbClr val="000000"/>
            </a:solidFill>
            <a:round/>
            <a:headEnd/>
            <a:tailEnd/>
          </a:ln>
        </p:spPr>
        <p:txBody>
          <a:bodyPr/>
          <a:lstStyle/>
          <a:p>
            <a:endParaRPr lang="hu-HU"/>
          </a:p>
        </p:txBody>
      </p:sp>
      <p:sp>
        <p:nvSpPr>
          <p:cNvPr id="20" name="Text Box 29">
            <a:extLst>
              <a:ext uri="{FF2B5EF4-FFF2-40B4-BE49-F238E27FC236}">
                <a16:creationId xmlns:a16="http://schemas.microsoft.com/office/drawing/2014/main" id="{F7DE7D9D-94B7-4C0C-986A-9A9F911F0B1C}"/>
              </a:ext>
            </a:extLst>
          </p:cNvPr>
          <p:cNvSpPr txBox="1">
            <a:spLocks noChangeArrowheads="1"/>
          </p:cNvSpPr>
          <p:nvPr/>
        </p:nvSpPr>
        <p:spPr bwMode="auto">
          <a:xfrm>
            <a:off x="3986535" y="4489461"/>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21" name="Text Box 30">
            <a:extLst>
              <a:ext uri="{FF2B5EF4-FFF2-40B4-BE49-F238E27FC236}">
                <a16:creationId xmlns:a16="http://schemas.microsoft.com/office/drawing/2014/main" id="{A8F894AB-2DA4-4570-932F-D6187429005D}"/>
              </a:ext>
            </a:extLst>
          </p:cNvPr>
          <p:cNvSpPr txBox="1">
            <a:spLocks noChangeArrowheads="1"/>
          </p:cNvSpPr>
          <p:nvPr/>
        </p:nvSpPr>
        <p:spPr bwMode="auto">
          <a:xfrm>
            <a:off x="8857679" y="4489461"/>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N</a:t>
            </a:r>
          </a:p>
        </p:txBody>
      </p:sp>
      <p:sp>
        <p:nvSpPr>
          <p:cNvPr id="15" name="Beszédbuborék: négyszög 14">
            <a:extLst>
              <a:ext uri="{FF2B5EF4-FFF2-40B4-BE49-F238E27FC236}">
                <a16:creationId xmlns:a16="http://schemas.microsoft.com/office/drawing/2014/main" id="{5F1DB979-8685-40B2-96B0-2D90CBD86138}"/>
              </a:ext>
            </a:extLst>
          </p:cNvPr>
          <p:cNvSpPr/>
          <p:nvPr/>
        </p:nvSpPr>
        <p:spPr>
          <a:xfrm>
            <a:off x="4809232" y="849412"/>
            <a:ext cx="1656184" cy="427732"/>
          </a:xfrm>
          <a:prstGeom prst="wedgeRectCallout">
            <a:avLst>
              <a:gd name="adj1" fmla="val 55662"/>
              <a:gd name="adj2" fmla="val 140280"/>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solidFill>
                  <a:srgbClr val="FF0000"/>
                </a:solidFill>
                <a:effectLst>
                  <a:outerShdw blurRad="38100" dist="38100" dir="2700000" algn="tl">
                    <a:srgbClr val="000000">
                      <a:alpha val="43137"/>
                    </a:srgbClr>
                  </a:outerShdw>
                </a:effectLst>
                <a:highlight>
                  <a:srgbClr val="C0C0C0"/>
                </a:highlight>
                <a:sym typeface="Symbol" pitchFamily="18" charset="2"/>
              </a:rPr>
              <a:t>e</a:t>
            </a:r>
            <a:r>
              <a:rPr lang="hu-HU" sz="2000" dirty="0">
                <a:sym typeface="Symbol" pitchFamily="18" charset="2"/>
              </a:rPr>
              <a:t> és </a:t>
            </a:r>
            <a:r>
              <a:rPr lang="hu-HU" sz="2000" dirty="0">
                <a:solidFill>
                  <a:srgbClr val="FF0000"/>
                </a:solidFill>
                <a:highlight>
                  <a:srgbClr val="C0C0C0"/>
                </a:highlight>
                <a:sym typeface="Symbol" pitchFamily="18" charset="2"/>
              </a:rPr>
              <a:t>u</a:t>
            </a:r>
            <a:r>
              <a:rPr lang="hu-HU" sz="2000" dirty="0">
                <a:sym typeface="Symbol" pitchFamily="18" charset="2"/>
              </a:rPr>
              <a:t> címek</a:t>
            </a:r>
            <a:endParaRPr lang="hu-HU" sz="2000" b="1" spc="50" dirty="0">
              <a:ln w="0"/>
              <a:solidFill>
                <a:schemeClr val="bg2"/>
              </a:solidFill>
              <a:effectLst>
                <a:innerShdw blurRad="63500" dist="50800" dir="13500000">
                  <a:srgbClr val="000000">
                    <a:alpha val="50000"/>
                  </a:srgbClr>
                </a:innerShdw>
              </a:effectLst>
            </a:endParaRPr>
          </a:p>
        </p:txBody>
      </p:sp>
      <p:sp>
        <p:nvSpPr>
          <p:cNvPr id="22" name="Beszédbuborék: négyszög 21">
            <a:extLst>
              <a:ext uri="{FF2B5EF4-FFF2-40B4-BE49-F238E27FC236}">
                <a16:creationId xmlns:a16="http://schemas.microsoft.com/office/drawing/2014/main" id="{EE0A5C39-959A-4569-93FE-1B7D6389A84D}"/>
              </a:ext>
            </a:extLst>
          </p:cNvPr>
          <p:cNvSpPr/>
          <p:nvPr/>
        </p:nvSpPr>
        <p:spPr>
          <a:xfrm>
            <a:off x="251520" y="3645024"/>
            <a:ext cx="2089026" cy="667494"/>
          </a:xfrm>
          <a:prstGeom prst="wedgeRectCallout">
            <a:avLst>
              <a:gd name="adj1" fmla="val 162673"/>
              <a:gd name="adj2" fmla="val -8237"/>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effectLst>
                  <a:outerShdw blurRad="38100" dist="38100" dir="2700000" algn="tl">
                    <a:srgbClr val="000000">
                      <a:alpha val="43137"/>
                    </a:srgbClr>
                  </a:outerShdw>
                </a:effectLst>
                <a:sym typeface="Symbol" pitchFamily="18" charset="2"/>
              </a:rPr>
              <a:t>Adat(x)</a:t>
            </a:r>
            <a:r>
              <a:rPr lang="hu-HU" sz="2000" dirty="0">
                <a:sym typeface="Symbol" pitchFamily="18" charset="2"/>
              </a:rPr>
              <a:t>: x </a:t>
            </a:r>
            <a:r>
              <a:rPr lang="hu-HU" sz="2000" dirty="0">
                <a:solidFill>
                  <a:srgbClr val="FF0000"/>
                </a:solidFill>
                <a:sym typeface="Symbol" pitchFamily="18" charset="2"/>
              </a:rPr>
              <a:t>cím</a:t>
            </a:r>
            <a:r>
              <a:rPr lang="hu-HU" sz="2000" dirty="0">
                <a:sym typeface="Symbol" pitchFamily="18" charset="2"/>
              </a:rPr>
              <a:t>en levő adat</a:t>
            </a:r>
            <a:endParaRPr lang="hu-HU" sz="2000" b="1" spc="50" dirty="0">
              <a:ln w="0"/>
              <a:solidFill>
                <a:schemeClr val="bg2"/>
              </a:solidFill>
              <a:effectLst>
                <a:innerShdw blurRad="63500" dist="50800" dir="13500000">
                  <a:srgbClr val="000000">
                    <a:alpha val="50000"/>
                  </a:srgbClr>
                </a:innerShdw>
              </a:effectLst>
            </a:endParaRPr>
          </a:p>
        </p:txBody>
      </p:sp>
      <p:sp>
        <p:nvSpPr>
          <p:cNvPr id="23" name="Beszédbuborék: négyszög 22">
            <a:extLst>
              <a:ext uri="{FF2B5EF4-FFF2-40B4-BE49-F238E27FC236}">
                <a16:creationId xmlns:a16="http://schemas.microsoft.com/office/drawing/2014/main" id="{3690AF7F-FB8B-47D6-A081-3DED4CD8F1BE}"/>
              </a:ext>
            </a:extLst>
          </p:cNvPr>
          <p:cNvSpPr/>
          <p:nvPr/>
        </p:nvSpPr>
        <p:spPr>
          <a:xfrm>
            <a:off x="251520" y="5281786"/>
            <a:ext cx="2089026" cy="667494"/>
          </a:xfrm>
          <a:prstGeom prst="wedgeRectCallout">
            <a:avLst>
              <a:gd name="adj1" fmla="val 162673"/>
              <a:gd name="adj2" fmla="val -8237"/>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effectLst>
                  <a:outerShdw blurRad="38100" dist="38100" dir="2700000" algn="tl">
                    <a:srgbClr val="000000">
                      <a:alpha val="43137"/>
                    </a:srgbClr>
                  </a:outerShdw>
                </a:effectLst>
                <a:sym typeface="Symbol" pitchFamily="18" charset="2"/>
              </a:rPr>
              <a:t>Következő(x)</a:t>
            </a:r>
            <a:r>
              <a:rPr lang="hu-HU" sz="2000" dirty="0">
                <a:sym typeface="Symbol" pitchFamily="18" charset="2"/>
              </a:rPr>
              <a:t>: következő x </a:t>
            </a:r>
            <a:r>
              <a:rPr lang="hu-HU" sz="2000" dirty="0">
                <a:solidFill>
                  <a:srgbClr val="FF0000"/>
                </a:solidFill>
                <a:sym typeface="Symbol" pitchFamily="18" charset="2"/>
              </a:rPr>
              <a:t>cím</a:t>
            </a:r>
            <a:r>
              <a:rPr lang="hu-HU" sz="2000" dirty="0">
                <a:sym typeface="Symbol" pitchFamily="18" charset="2"/>
              </a:rPr>
              <a:t>e</a:t>
            </a:r>
            <a:endParaRPr lang="hu-HU" sz="2000" b="1" spc="50" dirty="0">
              <a:ln w="0"/>
              <a:solidFill>
                <a:schemeClr val="bg2"/>
              </a:solidFill>
              <a:effectLst>
                <a:innerShdw blurRad="63500" dist="50800" dir="13500000">
                  <a:srgbClr val="000000">
                    <a:alpha val="50000"/>
                  </a:srgbClr>
                </a:innerShdw>
              </a:effectLst>
            </a:endParaRPr>
          </a:p>
        </p:txBody>
      </p:sp>
      <p:pic>
        <p:nvPicPr>
          <p:cNvPr id="24" name="Kép 23">
            <a:extLst>
              <a:ext uri="{FF2B5EF4-FFF2-40B4-BE49-F238E27FC236}">
                <a16:creationId xmlns:a16="http://schemas.microsoft.com/office/drawing/2014/main" id="{B06650AF-7815-4FB4-B710-AC6328DE74E1}"/>
              </a:ext>
            </a:extLst>
          </p:cNvPr>
          <p:cNvPicPr>
            <a:picLocks noChangeAspect="1"/>
          </p:cNvPicPr>
          <p:nvPr/>
        </p:nvPicPr>
        <p:blipFill>
          <a:blip r:embed="rId3"/>
          <a:stretch>
            <a:fillRect/>
          </a:stretch>
        </p:blipFill>
        <p:spPr>
          <a:xfrm>
            <a:off x="42773" y="1970909"/>
            <a:ext cx="2246381" cy="1530099"/>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25</a:t>
            </a:fld>
            <a:r>
              <a:rPr lang="hu-HU" dirty="0"/>
              <a:t>/58</a:t>
            </a:r>
          </a:p>
        </p:txBody>
      </p:sp>
    </p:spTree>
    <p:extLst>
      <p:ext uri="{BB962C8B-B14F-4D97-AF65-F5344CB8AC3E}">
        <p14:creationId xmlns:p14="http://schemas.microsoft.com/office/powerpoint/2010/main" val="136620729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Maximum-kiválasztás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t>Specifikáció</a:t>
            </a:r>
            <a:r>
              <a:rPr lang="hu-HU" dirty="0"/>
              <a:t> (</a:t>
            </a:r>
            <a:r>
              <a:rPr lang="hu-HU" sz="2800" dirty="0">
                <a:effectLst>
                  <a:outerShdw blurRad="38100" dist="38100" dir="2700000" algn="tl">
                    <a:srgbClr val="000000">
                      <a:alpha val="43137"/>
                    </a:srgbClr>
                  </a:outerShdw>
                </a:effectLst>
                <a:sym typeface="Symbol" pitchFamily="18" charset="2"/>
              </a:rPr>
              <a:t>iterációs ciklussal</a:t>
            </a:r>
            <a:r>
              <a:rPr lang="hu-HU" dirty="0"/>
              <a:t>)</a:t>
            </a:r>
            <a:r>
              <a:rPr lang="hu-HU" b="1" dirty="0"/>
              <a:t>:</a:t>
            </a:r>
          </a:p>
          <a:p>
            <a:pPr marL="254000">
              <a:lnSpc>
                <a:spcPct val="95000"/>
              </a:lnSpc>
              <a:spcBef>
                <a:spcPct val="5000"/>
              </a:spcBef>
              <a:buNone/>
              <a:tabLst>
                <a:tab pos="1882775" algn="l"/>
              </a:tabLst>
            </a:pPr>
            <a:r>
              <a:rPr lang="hu-HU" sz="2800" dirty="0"/>
              <a:t>Bemenet:	X</a:t>
            </a:r>
            <a:r>
              <a:rPr lang="hu-HU" sz="2800" dirty="0">
                <a:sym typeface="Symbol"/>
              </a:rPr>
              <a:t></a:t>
            </a:r>
            <a:r>
              <a:rPr lang="hu-HU" sz="2800" dirty="0">
                <a:latin typeface="Imprint MT Shadow" pitchFamily="82" charset="0"/>
                <a:sym typeface="Symbol" pitchFamily="18" charset="2"/>
              </a:rPr>
              <a:t>H</a:t>
            </a:r>
            <a:r>
              <a:rPr lang="hu-HU" sz="2800" baseline="30000" dirty="0"/>
              <a:t>*</a:t>
            </a:r>
            <a:r>
              <a:rPr lang="hu-HU" sz="2800" dirty="0"/>
              <a:t> vagy X</a:t>
            </a:r>
            <a:r>
              <a:rPr lang="hu-HU" sz="2800" dirty="0">
                <a:sym typeface="Symbol"/>
              </a:rPr>
              <a:t>2</a:t>
            </a:r>
            <a:r>
              <a:rPr lang="hu-HU" sz="2800" baseline="30000" dirty="0">
                <a:latin typeface="Imprint MT Shadow" pitchFamily="82" charset="0"/>
                <a:sym typeface="Symbol" pitchFamily="18" charset="2"/>
              </a:rPr>
              <a:t>H</a:t>
            </a:r>
            <a:endParaRPr lang="hu-HU" sz="2800" baseline="30000" dirty="0"/>
          </a:p>
          <a:p>
            <a:pPr marL="254000">
              <a:lnSpc>
                <a:spcPct val="95000"/>
              </a:lnSpc>
              <a:spcBef>
                <a:spcPct val="5000"/>
              </a:spcBef>
              <a:buNone/>
              <a:tabLst>
                <a:tab pos="1882775" algn="l"/>
              </a:tabLst>
            </a:pPr>
            <a:r>
              <a:rPr lang="hu-HU" sz="2800" dirty="0"/>
              <a:t>Kimenet:	</a:t>
            </a:r>
            <a:r>
              <a:rPr lang="hu-HU" sz="2800" dirty="0" err="1">
                <a:solidFill>
                  <a:srgbClr val="FF3300"/>
                </a:solidFill>
                <a:effectLst>
                  <a:outerShdw blurRad="38100" dist="38100" dir="2700000" algn="tl">
                    <a:srgbClr val="000000">
                      <a:alpha val="43137"/>
                    </a:srgbClr>
                  </a:outerShdw>
                </a:effectLst>
              </a:rPr>
              <a:t>MaxÉrt</a:t>
            </a:r>
            <a:r>
              <a:rPr lang="hu-HU" sz="2800" dirty="0" err="1">
                <a:sym typeface="Symbol"/>
              </a:rPr>
              <a:t></a:t>
            </a:r>
            <a:r>
              <a:rPr lang="hu-HU" sz="2800" dirty="0" err="1">
                <a:latin typeface="Imprint MT Shadow" pitchFamily="82" charset="0"/>
                <a:sym typeface="Symbol" pitchFamily="18" charset="2"/>
              </a:rPr>
              <a:t>H</a:t>
            </a:r>
            <a:endParaRPr lang="hu-HU" sz="2800" b="1" dirty="0"/>
          </a:p>
          <a:p>
            <a:pPr marL="254000">
              <a:lnSpc>
                <a:spcPct val="95000"/>
              </a:lnSpc>
              <a:spcBef>
                <a:spcPct val="5000"/>
              </a:spcBef>
              <a:buNone/>
              <a:tabLst>
                <a:tab pos="1882775" algn="l"/>
              </a:tabLst>
            </a:pPr>
            <a:r>
              <a:rPr lang="hu-HU" sz="2800" dirty="0"/>
              <a:t>Előfeltétel:</a:t>
            </a:r>
            <a:r>
              <a:rPr lang="hu-HU" sz="2800" dirty="0">
                <a:sym typeface="Symbol"/>
              </a:rPr>
              <a:t> 	X</a:t>
            </a:r>
            <a:r>
              <a:rPr lang="hu-HU" sz="2800" b="1" dirty="0">
                <a:sym typeface="Symbol" pitchFamily="18" charset="2"/>
              </a:rPr>
              <a:t>&gt;</a:t>
            </a:r>
            <a:r>
              <a:rPr lang="hu-HU" sz="2800" dirty="0">
                <a:sym typeface="Symbol" pitchFamily="18" charset="2"/>
              </a:rPr>
              <a:t>0</a:t>
            </a:r>
          </a:p>
          <a:p>
            <a:pPr marL="254000">
              <a:lnSpc>
                <a:spcPct val="95000"/>
              </a:lnSpc>
              <a:spcBef>
                <a:spcPct val="5000"/>
              </a:spcBef>
              <a:buNone/>
              <a:tabLst>
                <a:tab pos="1882775" algn="l"/>
              </a:tabLst>
            </a:pPr>
            <a:r>
              <a:rPr lang="hu-HU" sz="2800" dirty="0">
                <a:sym typeface="Symbol" pitchFamily="18" charset="2"/>
              </a:rPr>
              <a:t>Utófeltétel:	</a:t>
            </a:r>
            <a:r>
              <a:rPr lang="hu-HU" sz="2800" dirty="0" err="1">
                <a:sym typeface="Symbol" pitchFamily="18" charset="2"/>
              </a:rPr>
              <a:t>MaxÉrt</a:t>
            </a:r>
            <a:r>
              <a:rPr lang="hu-HU" sz="2800" dirty="0" err="1">
                <a:sym typeface="Symbol"/>
              </a:rPr>
              <a:t></a:t>
            </a:r>
            <a:r>
              <a:rPr lang="hu-HU" sz="2800" dirty="0" err="1">
                <a:sym typeface="Symbol" pitchFamily="18" charset="2"/>
              </a:rPr>
              <a:t>X</a:t>
            </a:r>
            <a:r>
              <a:rPr lang="hu-HU" sz="2800" dirty="0">
                <a:sym typeface="Symbol" pitchFamily="18" charset="2"/>
              </a:rPr>
              <a:t> és </a:t>
            </a:r>
            <a:r>
              <a:rPr lang="hu-HU" sz="2800" dirty="0">
                <a:solidFill>
                  <a:srgbClr val="FF0000"/>
                </a:solidFill>
                <a:effectLst>
                  <a:outerShdw blurRad="38100" dist="38100" dir="2700000" algn="tl">
                    <a:srgbClr val="000000">
                      <a:alpha val="43137"/>
                    </a:srgbClr>
                  </a:outerShdw>
                </a:effectLst>
                <a:sym typeface="Symbol" pitchFamily="18" charset="2"/>
              </a:rPr>
              <a:t>y (</a:t>
            </a:r>
            <a:r>
              <a:rPr lang="hu-HU" sz="2800" dirty="0" err="1">
                <a:solidFill>
                  <a:srgbClr val="FF0000"/>
                </a:solidFill>
                <a:effectLst>
                  <a:outerShdw blurRad="38100" dist="38100" dir="2700000" algn="tl">
                    <a:srgbClr val="000000">
                      <a:alpha val="43137"/>
                    </a:srgbClr>
                  </a:outerShdw>
                </a:effectLst>
                <a:sym typeface="Symbol" pitchFamily="18" charset="2"/>
              </a:rPr>
              <a:t>y</a:t>
            </a:r>
            <a:r>
              <a:rPr lang="hu-HU" sz="2800" dirty="0" err="1">
                <a:solidFill>
                  <a:srgbClr val="FF0000"/>
                </a:solidFill>
                <a:effectLst>
                  <a:outerShdw blurRad="38100" dist="38100" dir="2700000" algn="tl">
                    <a:srgbClr val="000000">
                      <a:alpha val="43137"/>
                    </a:srgbClr>
                  </a:outerShdw>
                </a:effectLst>
                <a:sym typeface="Symbol"/>
              </a:rPr>
              <a:t></a:t>
            </a:r>
            <a:r>
              <a:rPr lang="hu-HU" sz="2800" dirty="0" err="1">
                <a:solidFill>
                  <a:srgbClr val="FF0000"/>
                </a:solidFill>
                <a:effectLst>
                  <a:outerShdw blurRad="38100" dist="38100" dir="2700000" algn="tl">
                    <a:srgbClr val="000000">
                      <a:alpha val="43137"/>
                    </a:srgbClr>
                  </a:outerShdw>
                </a:effectLst>
                <a:sym typeface="Symbol" pitchFamily="18" charset="2"/>
              </a:rPr>
              <a:t>X</a:t>
            </a:r>
            <a:r>
              <a:rPr lang="hu-HU" sz="2800" dirty="0">
                <a:solidFill>
                  <a:srgbClr val="FF0000"/>
                </a:solidFill>
                <a:effectLst>
                  <a:outerShdw blurRad="38100" dist="38100" dir="2700000" algn="tl">
                    <a:srgbClr val="000000">
                      <a:alpha val="43137"/>
                    </a:srgbClr>
                  </a:outerShdw>
                </a:effectLst>
                <a:sym typeface="Symbol" pitchFamily="18" charset="2"/>
              </a:rPr>
              <a:t>)</a:t>
            </a:r>
            <a:r>
              <a:rPr lang="hu-HU" sz="2800" dirty="0">
                <a:sym typeface="Symbol" pitchFamily="18" charset="2"/>
              </a:rPr>
              <a:t>: </a:t>
            </a:r>
            <a:r>
              <a:rPr lang="hu-HU" sz="2800" dirty="0" err="1">
                <a:sym typeface="Symbol" pitchFamily="18" charset="2"/>
              </a:rPr>
              <a:t>MaxÉrty</a:t>
            </a:r>
            <a:endParaRPr lang="hu-HU" sz="2800" dirty="0">
              <a:sym typeface="Symbol" pitchFamily="18" charset="2"/>
            </a:endParaRPr>
          </a:p>
          <a:p>
            <a:pPr marL="0" indent="0">
              <a:lnSpc>
                <a:spcPct val="95000"/>
              </a:lnSpc>
              <a:spcBef>
                <a:spcPct val="5000"/>
              </a:spcBef>
              <a:buNone/>
              <a:tabLst>
                <a:tab pos="1882775" algn="l"/>
              </a:tabLst>
            </a:pPr>
            <a:endParaRPr lang="hu-HU" dirty="0">
              <a:sym typeface="Symbol" pitchFamily="18" charset="2"/>
            </a:endParaRPr>
          </a:p>
          <a:p>
            <a:pPr marL="0" indent="0">
              <a:lnSpc>
                <a:spcPct val="95000"/>
              </a:lnSpc>
              <a:spcBef>
                <a:spcPct val="5000"/>
              </a:spcBef>
              <a:buNone/>
              <a:tabLst>
                <a:tab pos="1882775" algn="l"/>
              </a:tabLst>
            </a:pPr>
            <a:r>
              <a:rPr lang="hu-HU" sz="2800" dirty="0">
                <a:sym typeface="Symbol" pitchFamily="18" charset="2"/>
              </a:rPr>
              <a:t>Itt csak a maximális </a:t>
            </a:r>
            <a:r>
              <a:rPr lang="hu-HU" sz="2800" dirty="0">
                <a:solidFill>
                  <a:srgbClr val="FF00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nek van értelme, a helyének (címének) nincs.</a:t>
            </a:r>
            <a:endParaRPr lang="hu-HU" dirty="0">
              <a:sym typeface="Symbol" pitchFamily="18" charset="2"/>
            </a:endParaRPr>
          </a:p>
          <a:p>
            <a:pPr marL="254000">
              <a:lnSpc>
                <a:spcPct val="95000"/>
              </a:lnSpc>
              <a:spcBef>
                <a:spcPct val="5000"/>
              </a:spcBef>
              <a:buNone/>
              <a:tabLst>
                <a:tab pos="1882775" algn="l"/>
              </a:tabLst>
            </a:pPr>
            <a:endParaRPr lang="hu-HU" dirty="0">
              <a:sym typeface="Symbol" pitchFamily="18" charset="2"/>
            </a:endParaRPr>
          </a:p>
          <a:p>
            <a:pPr marL="254000">
              <a:lnSpc>
                <a:spcPct val="95000"/>
              </a:lnSpc>
              <a:spcBef>
                <a:spcPct val="5000"/>
              </a:spcBef>
              <a:buNone/>
              <a:tabLst>
                <a:tab pos="1882775" algn="l"/>
              </a:tabLst>
            </a:pPr>
            <a:endParaRPr lang="hu-HU" dirty="0">
              <a:sym typeface="Symbol" pitchFamily="18" charset="2"/>
            </a:endParaRPr>
          </a:p>
        </p:txBody>
      </p:sp>
      <p:sp>
        <p:nvSpPr>
          <p:cNvPr id="2" name="Dátum helye 1"/>
          <p:cNvSpPr>
            <a:spLocks noGrp="1"/>
          </p:cNvSpPr>
          <p:nvPr>
            <p:ph type="dt" sz="half" idx="11"/>
          </p:nvPr>
        </p:nvSpPr>
        <p:spPr/>
        <p:txBody>
          <a:bodyPr/>
          <a:lstStyle/>
          <a:p>
            <a:pPr>
              <a:defRPr/>
            </a:pPr>
            <a:fld id="{D80A89D0-C011-487D-83BB-4549B7D2828D}"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26</a:t>
            </a:fld>
            <a:r>
              <a:rPr lang="hu-HU" dirty="0"/>
              <a:t>/58</a:t>
            </a:r>
          </a:p>
        </p:txBody>
      </p:sp>
    </p:spTree>
    <p:extLst>
      <p:ext uri="{BB962C8B-B14F-4D97-AF65-F5344CB8AC3E}">
        <p14:creationId xmlns:p14="http://schemas.microsoft.com/office/powerpoint/2010/main" val="272980592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Maximum-kiválasztás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 </a:t>
            </a:r>
            <a:r>
              <a:rPr lang="hu-HU" dirty="0"/>
              <a:t>(</a:t>
            </a:r>
            <a:r>
              <a:rPr lang="hu-HU" sz="2800" dirty="0">
                <a:effectLst>
                  <a:outerShdw blurRad="38100" dist="38100" dir="2700000" algn="tl">
                    <a:srgbClr val="000000">
                      <a:alpha val="43137"/>
                    </a:srgbClr>
                  </a:outerShdw>
                </a:effectLst>
                <a:sym typeface="Symbol" pitchFamily="18" charset="2"/>
              </a:rPr>
              <a:t>iterációs ciklussal</a:t>
            </a:r>
            <a:r>
              <a:rPr lang="hu-HU" dirty="0"/>
              <a:t>)</a:t>
            </a:r>
            <a:r>
              <a:rPr lang="hu-HU" b="1" dirty="0">
                <a:sym typeface="Symbol" pitchFamily="18" charset="2"/>
              </a:rPr>
              <a:t>:</a:t>
            </a: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b="1" dirty="0">
              <a:sym typeface="Symbol" pitchFamily="18" charset="2"/>
            </a:endParaRPr>
          </a:p>
        </p:txBody>
      </p:sp>
      <p:sp>
        <p:nvSpPr>
          <p:cNvPr id="4" name="Dátum helye 3"/>
          <p:cNvSpPr>
            <a:spLocks noGrp="1"/>
          </p:cNvSpPr>
          <p:nvPr>
            <p:ph type="dt" sz="half" idx="11"/>
          </p:nvPr>
        </p:nvSpPr>
        <p:spPr/>
        <p:txBody>
          <a:bodyPr/>
          <a:lstStyle/>
          <a:p>
            <a:pPr>
              <a:defRPr/>
            </a:pPr>
            <a:fld id="{7A2C42F7-81C9-440E-8C8F-214DD420C206}" type="datetime8">
              <a:rPr lang="hu-HU" smtClean="0"/>
              <a:t>2018.12.01. 18:36</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9" name="Group 37"/>
          <p:cNvGraphicFramePr>
            <a:graphicFrameLocks noGrp="1"/>
          </p:cNvGraphicFramePr>
          <p:nvPr>
            <p:extLst>
              <p:ext uri="{D42A27DB-BD31-4B8C-83A1-F6EECF244321}">
                <p14:modId xmlns:p14="http://schemas.microsoft.com/office/powerpoint/2010/main" val="723222423"/>
              </p:ext>
            </p:extLst>
          </p:nvPr>
        </p:nvGraphicFramePr>
        <p:xfrm>
          <a:off x="2421385" y="2531058"/>
          <a:ext cx="5904656" cy="2886837"/>
        </p:xfrm>
        <a:graphic>
          <a:graphicData uri="http://schemas.openxmlformats.org/drawingml/2006/table">
            <a:tbl>
              <a:tblPr/>
              <a:tblGrid>
                <a:gridCol w="859237">
                  <a:extLst>
                    <a:ext uri="{9D8B030D-6E8A-4147-A177-3AD203B41FA5}">
                      <a16:colId xmlns:a16="http://schemas.microsoft.com/office/drawing/2014/main" val="20000"/>
                    </a:ext>
                  </a:extLst>
                </a:gridCol>
                <a:gridCol w="2083466">
                  <a:extLst>
                    <a:ext uri="{9D8B030D-6E8A-4147-A177-3AD203B41FA5}">
                      <a16:colId xmlns:a16="http://schemas.microsoft.com/office/drawing/2014/main" val="20001"/>
                    </a:ext>
                  </a:extLst>
                </a:gridCol>
                <a:gridCol w="513681">
                  <a:extLst>
                    <a:ext uri="{9D8B030D-6E8A-4147-A177-3AD203B41FA5}">
                      <a16:colId xmlns:a16="http://schemas.microsoft.com/office/drawing/2014/main" val="20003"/>
                    </a:ext>
                  </a:extLst>
                </a:gridCol>
                <a:gridCol w="2448272">
                  <a:extLst>
                    <a:ext uri="{9D8B030D-6E8A-4147-A177-3AD203B41FA5}">
                      <a16:colId xmlns:a16="http://schemas.microsoft.com/office/drawing/2014/main" val="20002"/>
                    </a:ext>
                  </a:extLst>
                </a:gridCol>
              </a:tblGrid>
              <a:tr h="216000">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r h="53340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chemeClr val="tx1"/>
                          </a:solidFill>
                          <a:effectLst/>
                          <a:latin typeface="Garamond" pitchFamily="18" charset="0"/>
                        </a:rPr>
                        <a:t>MaxÉrt</a:t>
                      </a:r>
                      <a:r>
                        <a:rPr kumimoji="0" lang="hu-HU" sz="2800" b="0" i="0" u="none" strike="noStrike" cap="none" normalizeH="0" baseline="0" dirty="0">
                          <a:ln>
                            <a:noFill/>
                          </a:ln>
                          <a:solidFill>
                            <a:schemeClr val="tx1"/>
                          </a:solidFill>
                          <a:effectLst/>
                          <a:latin typeface="Garamond"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rgbClr val="FF0000"/>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FF0000"/>
                          </a:solidFill>
                          <a:effectLst>
                            <a:outerShdw blurRad="38100" dist="38100" dir="2700000" algn="tl">
                              <a:srgbClr val="000000">
                                <a:alpha val="43137"/>
                              </a:srgbClr>
                            </a:outerShdw>
                          </a:effectLst>
                          <a:latin typeface="Garamond" pitchFamily="18" charset="0"/>
                          <a:sym typeface="Symbol" panose="05050102010706020507" pitchFamily="18" charset="2"/>
                        </a:rPr>
                        <a:t>X</a:t>
                      </a:r>
                      <a:endPar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x&gt;</a:t>
                      </a:r>
                      <a:r>
                        <a:rPr kumimoji="0" lang="hu-HU" sz="2800" b="0" i="0" u="none" strike="noStrike" cap="none" normalizeH="0" baseline="0" dirty="0" err="1">
                          <a:ln>
                            <a:noFill/>
                          </a:ln>
                          <a:solidFill>
                            <a:schemeClr val="tx1"/>
                          </a:solidFill>
                          <a:effectLst/>
                          <a:latin typeface="Garamond" pitchFamily="18" charset="0"/>
                        </a:rPr>
                        <a:t>MaxÉrt</a:t>
                      </a: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chemeClr val="tx1"/>
                          </a:solidFill>
                          <a:effectLst/>
                          <a:latin typeface="Garamond" pitchFamily="18" charset="0"/>
                        </a:rPr>
                        <a:t>MaxÉrt</a:t>
                      </a:r>
                      <a:r>
                        <a:rPr kumimoji="0" lang="hu-HU" sz="2800" b="0" i="0" u="none" strike="noStrike" cap="none" normalizeH="0" baseline="0" dirty="0">
                          <a:ln>
                            <a:noFill/>
                          </a:ln>
                          <a:solidFill>
                            <a:schemeClr val="tx1"/>
                          </a:solidFill>
                          <a:effectLst/>
                          <a:latin typeface="Garamond"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Maximum:=</a:t>
                      </a:r>
                      <a:r>
                        <a:rPr kumimoji="0" lang="hu-HU" sz="2800" b="0" i="0" u="none" strike="noStrike" cap="none" normalizeH="0" baseline="0" dirty="0" err="1">
                          <a:ln>
                            <a:noFill/>
                          </a:ln>
                          <a:solidFill>
                            <a:schemeClr val="tx1"/>
                          </a:solidFill>
                          <a:effectLst/>
                          <a:latin typeface="Garamond" pitchFamily="18" charset="0"/>
                        </a:rPr>
                        <a:t>MaxÉrt</a:t>
                      </a: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 name="Oval 63"/>
          <p:cNvSpPr>
            <a:spLocks noChangeArrowheads="1"/>
          </p:cNvSpPr>
          <p:nvPr/>
        </p:nvSpPr>
        <p:spPr bwMode="auto">
          <a:xfrm>
            <a:off x="3131840" y="1954994"/>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Maximum(X)</a:t>
            </a:r>
          </a:p>
        </p:txBody>
      </p:sp>
      <p:sp>
        <p:nvSpPr>
          <p:cNvPr id="10" name="Line 27"/>
          <p:cNvSpPr>
            <a:spLocks noChangeShapeType="1"/>
          </p:cNvSpPr>
          <p:nvPr/>
        </p:nvSpPr>
        <p:spPr bwMode="auto">
          <a:xfrm>
            <a:off x="3287506" y="3824734"/>
            <a:ext cx="215900" cy="539750"/>
          </a:xfrm>
          <a:prstGeom prst="line">
            <a:avLst/>
          </a:prstGeom>
          <a:noFill/>
          <a:ln w="9525">
            <a:solidFill>
              <a:srgbClr val="000000"/>
            </a:solidFill>
            <a:round/>
            <a:headEnd/>
            <a:tailEnd/>
          </a:ln>
        </p:spPr>
        <p:txBody>
          <a:bodyPr/>
          <a:lstStyle/>
          <a:p>
            <a:endParaRPr lang="hu-HU"/>
          </a:p>
        </p:txBody>
      </p:sp>
      <p:sp>
        <p:nvSpPr>
          <p:cNvPr id="11" name="Line 28"/>
          <p:cNvSpPr>
            <a:spLocks noChangeShapeType="1"/>
          </p:cNvSpPr>
          <p:nvPr/>
        </p:nvSpPr>
        <p:spPr bwMode="auto">
          <a:xfrm flipH="1">
            <a:off x="8092566" y="3810306"/>
            <a:ext cx="215900" cy="539750"/>
          </a:xfrm>
          <a:prstGeom prst="line">
            <a:avLst/>
          </a:prstGeom>
          <a:noFill/>
          <a:ln w="9525">
            <a:solidFill>
              <a:srgbClr val="000000"/>
            </a:solidFill>
            <a:round/>
            <a:headEnd/>
            <a:tailEnd/>
          </a:ln>
        </p:spPr>
        <p:txBody>
          <a:bodyPr/>
          <a:lstStyle/>
          <a:p>
            <a:endParaRPr lang="hu-HU"/>
          </a:p>
        </p:txBody>
      </p:sp>
      <p:sp>
        <p:nvSpPr>
          <p:cNvPr id="14" name="Text Box 29"/>
          <p:cNvSpPr txBox="1">
            <a:spLocks noChangeArrowheads="1"/>
          </p:cNvSpPr>
          <p:nvPr/>
        </p:nvSpPr>
        <p:spPr bwMode="auto">
          <a:xfrm>
            <a:off x="3203848" y="4091500"/>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15" name="Text Box 30"/>
          <p:cNvSpPr txBox="1">
            <a:spLocks noChangeArrowheads="1"/>
          </p:cNvSpPr>
          <p:nvPr/>
        </p:nvSpPr>
        <p:spPr bwMode="auto">
          <a:xfrm>
            <a:off x="8088866" y="4064248"/>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N</a:t>
            </a:r>
          </a:p>
        </p:txBody>
      </p:sp>
      <p:pic>
        <p:nvPicPr>
          <p:cNvPr id="2" name="Kép 1">
            <a:extLst>
              <a:ext uri="{FF2B5EF4-FFF2-40B4-BE49-F238E27FC236}">
                <a16:creationId xmlns:a16="http://schemas.microsoft.com/office/drawing/2014/main" id="{B5BDF05C-A364-4FCF-9CC5-A3330DE75D03}"/>
              </a:ext>
            </a:extLst>
          </p:cNvPr>
          <p:cNvPicPr>
            <a:picLocks noChangeAspect="1"/>
          </p:cNvPicPr>
          <p:nvPr/>
        </p:nvPicPr>
        <p:blipFill>
          <a:blip r:embed="rId3"/>
          <a:stretch>
            <a:fillRect/>
          </a:stretch>
        </p:blipFill>
        <p:spPr>
          <a:xfrm>
            <a:off x="166656" y="2487926"/>
            <a:ext cx="1978156" cy="1085090"/>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27</a:t>
            </a:fld>
            <a:r>
              <a:rPr lang="hu-HU" dirty="0"/>
              <a:t>/58</a:t>
            </a:r>
          </a:p>
        </p:txBody>
      </p:sp>
      <p:sp>
        <p:nvSpPr>
          <p:cNvPr id="16" name="Szövegdoboz 13">
            <a:extLst>
              <a:ext uri="{FF2B5EF4-FFF2-40B4-BE49-F238E27FC236}">
                <a16:creationId xmlns:a16="http://schemas.microsoft.com/office/drawing/2014/main" id="{61AD9478-A323-4BD8-A4B6-BC8DDAEDE287}"/>
              </a:ext>
            </a:extLst>
          </p:cNvPr>
          <p:cNvSpPr txBox="1">
            <a:spLocks noChangeArrowheads="1"/>
          </p:cNvSpPr>
          <p:nvPr/>
        </p:nvSpPr>
        <p:spPr bwMode="auto">
          <a:xfrm>
            <a:off x="8316416" y="2442259"/>
            <a:ext cx="1211262"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Tree>
    <p:extLst>
      <p:ext uri="{BB962C8B-B14F-4D97-AF65-F5344CB8AC3E}">
        <p14:creationId xmlns:p14="http://schemas.microsoft.com/office/powerpoint/2010/main" val="416749060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a:t>
            </a:r>
            <a:r>
              <a:rPr lang="hu-HU" sz="2800" dirty="0"/>
              <a:t> általános </a:t>
            </a:r>
            <a:r>
              <a:rPr lang="hu-HU" sz="2800" dirty="0">
                <a:effectLst>
                  <a:outerShdw blurRad="38100" dist="38100" dir="2700000" algn="tl">
                    <a:srgbClr val="000000">
                      <a:alpha val="43137"/>
                    </a:srgbClr>
                  </a:outerShdw>
                </a:effectLst>
              </a:rPr>
              <a:t>sorozat-intervallumon</a:t>
            </a:r>
          </a:p>
        </p:txBody>
      </p:sp>
      <p:sp>
        <p:nvSpPr>
          <p:cNvPr id="2055" name="Tartalom helye 2"/>
          <p:cNvSpPr>
            <a:spLocks noGrp="1"/>
          </p:cNvSpPr>
          <p:nvPr>
            <p:ph idx="1"/>
          </p:nvPr>
        </p:nvSpPr>
        <p:spPr/>
        <p:txBody>
          <a:bodyPr/>
          <a:lstStyle/>
          <a:p>
            <a:pPr marL="254000">
              <a:lnSpc>
                <a:spcPct val="95000"/>
              </a:lnSpc>
              <a:spcBef>
                <a:spcPct val="5000"/>
              </a:spcBef>
              <a:buNone/>
              <a:tabLst>
                <a:tab pos="1882775" algn="l"/>
              </a:tabLst>
            </a:pPr>
            <a:r>
              <a:rPr lang="hu-HU" dirty="0"/>
              <a:t>Bemenet:	e,u</a:t>
            </a:r>
            <a:r>
              <a:rPr lang="hu-HU" dirty="0">
                <a:sym typeface="Symbol"/>
              </a:rPr>
              <a:t>Cím(</a:t>
            </a:r>
            <a:r>
              <a:rPr lang="hu-HU" dirty="0">
                <a:effectLst>
                  <a:outerShdw blurRad="38100" dist="38100" dir="2700000" algn="tl">
                    <a:srgbClr val="000000">
                      <a:alpha val="43137"/>
                    </a:srgbClr>
                  </a:outerShdw>
                </a:effectLst>
                <a:latin typeface="Imprint MT Shadow" pitchFamily="82" charset="0"/>
                <a:sym typeface="Symbol" pitchFamily="18" charset="2"/>
              </a:rPr>
              <a:t>H</a:t>
            </a:r>
            <a:r>
              <a:rPr lang="hu-HU" dirty="0"/>
              <a:t>)</a:t>
            </a:r>
            <a:r>
              <a:rPr lang="hu-HU" dirty="0">
                <a:sym typeface="Symbol"/>
              </a:rPr>
              <a:t>, </a:t>
            </a:r>
            <a:r>
              <a:rPr lang="hu-HU" dirty="0"/>
              <a:t>X</a:t>
            </a:r>
            <a:r>
              <a:rPr lang="hu-HU" dirty="0">
                <a:sym typeface="Symbol"/>
              </a:rPr>
              <a:t></a:t>
            </a:r>
            <a:r>
              <a:rPr lang="hu-HU" dirty="0">
                <a:latin typeface="Imprint MT Shadow" pitchFamily="82" charset="0"/>
                <a:sym typeface="Symbol" pitchFamily="18" charset="2"/>
              </a:rPr>
              <a:t>H</a:t>
            </a:r>
            <a:r>
              <a:rPr lang="hu-HU" baseline="30000" dirty="0"/>
              <a:t>*</a:t>
            </a:r>
            <a:r>
              <a:rPr lang="hu-HU" dirty="0"/>
              <a:t>,</a:t>
            </a:r>
            <a:br>
              <a:rPr lang="hu-HU" baseline="30000" dirty="0"/>
            </a:br>
            <a:r>
              <a:rPr lang="hu-HU" baseline="30000" dirty="0"/>
              <a:t>	</a:t>
            </a:r>
            <a:r>
              <a:rPr lang="hu-HU" dirty="0"/>
              <a:t>T:</a:t>
            </a:r>
            <a:r>
              <a:rPr lang="hu-HU" dirty="0">
                <a:latin typeface="Imprint MT Shadow" pitchFamily="82" charset="0"/>
                <a:sym typeface="Symbol" pitchFamily="18" charset="2"/>
              </a:rPr>
              <a:t>H</a:t>
            </a:r>
            <a:r>
              <a:rPr lang="hu-HU" dirty="0">
                <a:sym typeface="Symbol"/>
              </a:rPr>
              <a:t></a:t>
            </a:r>
            <a:r>
              <a:rPr lang="hu-HU" dirty="0">
                <a:latin typeface="Imprint MT Shadow" pitchFamily="82" charset="0"/>
                <a:sym typeface="Symbol" pitchFamily="18" charset="2"/>
              </a:rPr>
              <a:t>L</a:t>
            </a:r>
            <a:endParaRPr lang="hu-HU" dirty="0"/>
          </a:p>
          <a:p>
            <a:pPr marL="254000">
              <a:lnSpc>
                <a:spcPct val="95000"/>
              </a:lnSpc>
              <a:spcBef>
                <a:spcPct val="5000"/>
              </a:spcBef>
              <a:buNone/>
              <a:tabLst>
                <a:tab pos="1882775" algn="l"/>
              </a:tabLst>
            </a:pPr>
            <a:r>
              <a:rPr lang="hu-HU" dirty="0"/>
              <a:t>Kimenet:	</a:t>
            </a:r>
            <a:r>
              <a:rPr lang="hu-HU" dirty="0" err="1">
                <a:solidFill>
                  <a:srgbClr val="FF3300"/>
                </a:solidFill>
                <a:effectLst>
                  <a:outerShdw blurRad="38100" dist="38100" dir="2700000" algn="tl">
                    <a:srgbClr val="000000">
                      <a:alpha val="43137"/>
                    </a:srgbClr>
                  </a:outerShdw>
                </a:effectLst>
                <a:sym typeface="Symbol" pitchFamily="18" charset="2"/>
              </a:rPr>
              <a:t>Ért</a:t>
            </a:r>
            <a:r>
              <a:rPr lang="hu-HU" dirty="0" err="1">
                <a:sym typeface="Symbol"/>
              </a:rPr>
              <a:t></a:t>
            </a:r>
            <a:r>
              <a:rPr lang="hu-HU" dirty="0" err="1">
                <a:latin typeface="Imprint MT Shadow" pitchFamily="82" charset="0"/>
                <a:sym typeface="Symbol" pitchFamily="18" charset="2"/>
              </a:rPr>
              <a:t>H</a:t>
            </a:r>
            <a:endParaRPr lang="hu-HU" b="1" dirty="0"/>
          </a:p>
          <a:p>
            <a:pPr marL="254000">
              <a:lnSpc>
                <a:spcPct val="95000"/>
              </a:lnSpc>
              <a:spcBef>
                <a:spcPct val="5000"/>
              </a:spcBef>
              <a:buNone/>
              <a:tabLst>
                <a:tab pos="1882775" algn="l"/>
              </a:tabLst>
            </a:pPr>
            <a:r>
              <a:rPr lang="hu-HU" dirty="0"/>
              <a:t>Előfeltétel:	|X|&gt;0 és </a:t>
            </a:r>
            <a:r>
              <a:rPr lang="hu-HU" dirty="0">
                <a:sym typeface="Symbol" pitchFamily="18" charset="2"/>
              </a:rPr>
              <a:t>x(</a:t>
            </a:r>
            <a:r>
              <a:rPr lang="hu-HU" dirty="0" err="1">
                <a:sym typeface="Symbol" pitchFamily="18" charset="2"/>
              </a:rPr>
              <a:t>x</a:t>
            </a:r>
            <a:r>
              <a:rPr lang="hu-HU" dirty="0" err="1">
                <a:sym typeface="Symbol"/>
              </a:rPr>
              <a:t>X</a:t>
            </a:r>
            <a:r>
              <a:rPr lang="hu-HU" baseline="-25000" dirty="0" err="1">
                <a:sym typeface="Symbol"/>
              </a:rPr>
              <a:t>e</a:t>
            </a:r>
            <a:r>
              <a:rPr lang="hu-HU" baseline="-25000" dirty="0">
                <a:sym typeface="Symbol"/>
              </a:rPr>
              <a:t>..u</a:t>
            </a:r>
            <a:r>
              <a:rPr lang="hu-HU" dirty="0">
                <a:sym typeface="Symbol" pitchFamily="18" charset="2"/>
              </a:rPr>
              <a:t>): T(x) és </a:t>
            </a:r>
            <a:br>
              <a:rPr lang="hu-HU" dirty="0">
                <a:sym typeface="Symbol" pitchFamily="18" charset="2"/>
              </a:rPr>
            </a:br>
            <a:r>
              <a:rPr lang="hu-HU" dirty="0">
                <a:sym typeface="Symbol" pitchFamily="18" charset="2"/>
              </a:rPr>
              <a:t>	</a:t>
            </a:r>
            <a:r>
              <a:rPr lang="hu-HU" dirty="0" err="1"/>
              <a:t>e,u</a:t>
            </a:r>
            <a:r>
              <a:rPr lang="hu-HU" dirty="0"/>
              <a:t> X-beli elem címe és </a:t>
            </a:r>
            <a:r>
              <a:rPr lang="hu-HU" dirty="0" err="1">
                <a:solidFill>
                  <a:srgbClr val="FF0000"/>
                </a:solidFill>
                <a:effectLst>
                  <a:outerShdw blurRad="38100" dist="38100" dir="2700000" algn="tl">
                    <a:srgbClr val="000000">
                      <a:alpha val="43137"/>
                    </a:srgbClr>
                  </a:outerShdw>
                </a:effectLst>
                <a:sym typeface="Symbol" pitchFamily="18" charset="2"/>
              </a:rPr>
              <a:t>e</a:t>
            </a:r>
            <a:r>
              <a:rPr lang="hu-HU" dirty="0" err="1">
                <a:solidFill>
                  <a:srgbClr val="0000FF"/>
                </a:solidFill>
                <a:effectLst>
                  <a:outerShdw blurRad="38100" dist="38100" dir="2700000" algn="tl">
                    <a:srgbClr val="000000">
                      <a:alpha val="43137"/>
                    </a:srgbClr>
                  </a:outerShdw>
                </a:effectLst>
                <a:sym typeface="Symbol" pitchFamily="18" charset="2"/>
              </a:rPr>
              <a:t>≤</a:t>
            </a:r>
            <a:r>
              <a:rPr lang="hu-HU" dirty="0" err="1">
                <a:solidFill>
                  <a:srgbClr val="FF0000"/>
                </a:solidFill>
                <a:effectLst>
                  <a:outerShdw blurRad="38100" dist="38100" dir="2700000" algn="tl">
                    <a:srgbClr val="000000">
                      <a:alpha val="43137"/>
                    </a:srgbClr>
                  </a:outerShdw>
                </a:effectLst>
                <a:sym typeface="Symbol" pitchFamily="18" charset="2"/>
              </a:rPr>
              <a:t>u</a:t>
            </a:r>
            <a:endParaRPr lang="hu-HU" dirty="0">
              <a:sym typeface="Symbol" pitchFamily="18" charset="2"/>
            </a:endParaRPr>
          </a:p>
          <a:p>
            <a:pPr marL="254000">
              <a:lnSpc>
                <a:spcPct val="95000"/>
              </a:lnSpc>
              <a:spcBef>
                <a:spcPct val="5000"/>
              </a:spcBef>
              <a:buNone/>
              <a:tabLst>
                <a:tab pos="1882775" algn="l"/>
              </a:tabLst>
            </a:pPr>
            <a:r>
              <a:rPr lang="hu-HU" dirty="0">
                <a:sym typeface="Symbol" pitchFamily="18" charset="2"/>
              </a:rPr>
              <a:t>Utófeltétel:	</a:t>
            </a:r>
            <a:r>
              <a:rPr lang="hu-HU" dirty="0" err="1">
                <a:solidFill>
                  <a:srgbClr val="FF0000"/>
                </a:solidFill>
                <a:effectLst>
                  <a:outerShdw blurRad="38100" dist="38100" dir="2700000" algn="tl">
                    <a:srgbClr val="000000">
                      <a:alpha val="43137"/>
                    </a:srgbClr>
                  </a:outerShdw>
                </a:effectLst>
                <a:sym typeface="Symbol" pitchFamily="18" charset="2"/>
              </a:rPr>
              <a:t>Ért</a:t>
            </a:r>
            <a:r>
              <a:rPr lang="hu-HU" dirty="0" err="1">
                <a:solidFill>
                  <a:srgbClr val="FF0000"/>
                </a:solidFill>
                <a:effectLst>
                  <a:outerShdw blurRad="38100" dist="38100" dir="2700000" algn="tl">
                    <a:srgbClr val="000000">
                      <a:alpha val="43137"/>
                    </a:srgbClr>
                  </a:outerShdw>
                </a:effectLst>
                <a:sym typeface="Symbol"/>
              </a:rPr>
              <a:t>X</a:t>
            </a:r>
            <a:r>
              <a:rPr lang="hu-HU" baseline="-25000" dirty="0" err="1">
                <a:solidFill>
                  <a:srgbClr val="FF0000"/>
                </a:solidFill>
                <a:sym typeface="Symbol"/>
              </a:rPr>
              <a:t>e</a:t>
            </a:r>
            <a:r>
              <a:rPr lang="hu-HU" baseline="-25000" dirty="0">
                <a:solidFill>
                  <a:srgbClr val="FF0000"/>
                </a:solidFill>
                <a:sym typeface="Symbol"/>
              </a:rPr>
              <a:t>..u</a:t>
            </a:r>
            <a:r>
              <a:rPr lang="hu-HU" dirty="0">
                <a:sym typeface="Symbol"/>
              </a:rPr>
              <a:t> és</a:t>
            </a:r>
            <a:r>
              <a:rPr lang="hu-HU" dirty="0">
                <a:sym typeface="Symbol" pitchFamily="18" charset="2"/>
              </a:rPr>
              <a:t> T(Ért)</a:t>
            </a:r>
          </a:p>
          <a:p>
            <a:pPr marL="0" indent="0">
              <a:lnSpc>
                <a:spcPct val="80000"/>
              </a:lnSpc>
              <a:spcBef>
                <a:spcPts val="1200"/>
              </a:spcBef>
              <a:buNone/>
            </a:pPr>
            <a:r>
              <a:rPr lang="hu-HU" sz="2800" dirty="0">
                <a:sym typeface="Symbol" pitchFamily="18" charset="2"/>
              </a:rPr>
              <a:t>Itt is csak </a:t>
            </a:r>
            <a:r>
              <a:rPr lang="hu-HU" sz="2800" dirty="0">
                <a:solidFill>
                  <a:srgbClr val="FF00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 eredménynek van értelme, és a vizsgált tulajdonság csak egyes elemekre vonatkozhat.</a:t>
            </a:r>
          </a:p>
        </p:txBody>
      </p:sp>
      <p:sp>
        <p:nvSpPr>
          <p:cNvPr id="2" name="Dátum helye 1"/>
          <p:cNvSpPr>
            <a:spLocks noGrp="1"/>
          </p:cNvSpPr>
          <p:nvPr>
            <p:ph type="dt" sz="half" idx="11"/>
          </p:nvPr>
        </p:nvSpPr>
        <p:spPr/>
        <p:txBody>
          <a:bodyPr/>
          <a:lstStyle/>
          <a:p>
            <a:pPr>
              <a:defRPr/>
            </a:pPr>
            <a:fld id="{3E675E7F-9F6B-4CF2-9C1C-69D8F32E90F7}"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28</a:t>
            </a:fld>
            <a:r>
              <a:rPr lang="hu-HU" dirty="0"/>
              <a:t>/58</a:t>
            </a:r>
          </a:p>
        </p:txBody>
      </p:sp>
    </p:spTree>
    <p:extLst>
      <p:ext uri="{BB962C8B-B14F-4D97-AF65-F5344CB8AC3E}">
        <p14:creationId xmlns:p14="http://schemas.microsoft.com/office/powerpoint/2010/main" val="352136626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a:t>
            </a:r>
            <a:r>
              <a:rPr lang="hu-HU" sz="2800" dirty="0"/>
              <a:t> általános sorozat-intervallum</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 </a:t>
            </a:r>
            <a:r>
              <a:rPr lang="hu-HU" dirty="0"/>
              <a:t>(</a:t>
            </a:r>
            <a:r>
              <a:rPr lang="hu-HU" sz="2800" dirty="0" err="1">
                <a:effectLst>
                  <a:outerShdw blurRad="38100" dist="38100" dir="2700000" algn="tl">
                    <a:srgbClr val="000000">
                      <a:alpha val="43137"/>
                    </a:srgbClr>
                  </a:outerShdw>
                </a:effectLst>
              </a:rPr>
              <a:t>iterátorral</a:t>
            </a:r>
            <a:r>
              <a:rPr lang="hu-HU" dirty="0"/>
              <a:t>)</a:t>
            </a:r>
            <a:r>
              <a:rPr lang="hu-HU" b="1" dirty="0">
                <a:sym typeface="Symbol" pitchFamily="18" charset="2"/>
              </a:rPr>
              <a:t>:</a:t>
            </a: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800" dirty="0">
                <a:sym typeface="Symbol" pitchFamily="18" charset="2"/>
              </a:rPr>
              <a:t>Az </a:t>
            </a:r>
            <a:r>
              <a:rPr lang="hu-HU" sz="2800" dirty="0">
                <a:effectLst>
                  <a:outerShdw blurRad="38100" dist="38100" dir="2700000" algn="tl">
                    <a:srgbClr val="000000">
                      <a:alpha val="43137"/>
                    </a:srgbClr>
                  </a:outerShdw>
                </a:effectLst>
                <a:sym typeface="Symbol" pitchFamily="18" charset="2"/>
              </a:rPr>
              <a:t>Adat(x)</a:t>
            </a:r>
            <a:r>
              <a:rPr lang="hu-HU" sz="2800" dirty="0">
                <a:sym typeface="Symbol" pitchFamily="18" charset="2"/>
              </a:rPr>
              <a:t> az x memória</a:t>
            </a:r>
            <a:r>
              <a:rPr lang="hu-HU" sz="2800" dirty="0">
                <a:solidFill>
                  <a:srgbClr val="FF0000"/>
                </a:solidFill>
                <a:effectLst>
                  <a:outerShdw blurRad="38100" dist="38100" dir="2700000" algn="tl">
                    <a:srgbClr val="000000">
                      <a:alpha val="43137"/>
                    </a:srgbClr>
                  </a:outerShdw>
                </a:effectLst>
                <a:highlight>
                  <a:srgbClr val="C0C0C0"/>
                </a:highlight>
                <a:sym typeface="Symbol" pitchFamily="18" charset="2"/>
              </a:rPr>
              <a:t>cím</a:t>
            </a:r>
            <a:r>
              <a:rPr lang="hu-HU" sz="2800" dirty="0">
                <a:sym typeface="Symbol" pitchFamily="18" charset="2"/>
              </a:rPr>
              <a:t>en levő értéket jelöli, az </a:t>
            </a:r>
            <a:r>
              <a:rPr lang="hu-HU" sz="2800" dirty="0">
                <a:solidFill>
                  <a:srgbClr val="FF0000"/>
                </a:solidFill>
                <a:effectLst>
                  <a:outerShdw blurRad="38100" dist="38100" dir="2700000" algn="tl">
                    <a:srgbClr val="000000">
                      <a:alpha val="43137"/>
                    </a:srgbClr>
                  </a:outerShdw>
                </a:effectLst>
                <a:highlight>
                  <a:srgbClr val="C0C0C0"/>
                </a:highlight>
                <a:sym typeface="Symbol" pitchFamily="18" charset="2"/>
              </a:rPr>
              <a:t>e</a:t>
            </a:r>
            <a:r>
              <a:rPr lang="hu-HU" sz="2800" dirty="0">
                <a:sym typeface="Symbol" pitchFamily="18" charset="2"/>
              </a:rPr>
              <a:t> és az </a:t>
            </a:r>
            <a:r>
              <a:rPr lang="hu-HU" sz="2800" dirty="0">
                <a:solidFill>
                  <a:srgbClr val="FF0000"/>
                </a:solidFill>
                <a:highlight>
                  <a:srgbClr val="C0C0C0"/>
                </a:highlight>
                <a:sym typeface="Symbol" pitchFamily="18" charset="2"/>
              </a:rPr>
              <a:t>u</a:t>
            </a:r>
            <a:r>
              <a:rPr lang="hu-HU" sz="2800" dirty="0">
                <a:sym typeface="Symbol" pitchFamily="18" charset="2"/>
              </a:rPr>
              <a:t> a sorozat első és utolsó vizsgálandó eleme memória</a:t>
            </a:r>
            <a:r>
              <a:rPr lang="hu-HU" sz="2800" dirty="0">
                <a:solidFill>
                  <a:srgbClr val="FF0000"/>
                </a:solidFill>
                <a:effectLst>
                  <a:outerShdw blurRad="38100" dist="38100" dir="2700000" algn="tl">
                    <a:srgbClr val="000000">
                      <a:alpha val="43137"/>
                    </a:srgbClr>
                  </a:outerShdw>
                </a:effectLst>
                <a:sym typeface="Symbol" pitchFamily="18" charset="2"/>
              </a:rPr>
              <a:t>cím</a:t>
            </a:r>
            <a:r>
              <a:rPr lang="hu-HU" sz="2800" dirty="0">
                <a:sym typeface="Symbol" pitchFamily="18" charset="2"/>
              </a:rPr>
              <a:t>e.</a:t>
            </a:r>
          </a:p>
        </p:txBody>
      </p:sp>
      <p:sp>
        <p:nvSpPr>
          <p:cNvPr id="2" name="Dátum helye 1"/>
          <p:cNvSpPr>
            <a:spLocks noGrp="1"/>
          </p:cNvSpPr>
          <p:nvPr>
            <p:ph type="dt" sz="half" idx="11"/>
          </p:nvPr>
        </p:nvSpPr>
        <p:spPr/>
        <p:txBody>
          <a:bodyPr/>
          <a:lstStyle/>
          <a:p>
            <a:pPr>
              <a:defRPr/>
            </a:pPr>
            <a:fld id="{D108F2E9-56F0-43A2-B155-041315F19D03}" type="datetime8">
              <a:rPr lang="hu-HU" smtClean="0"/>
              <a:t>2018.12.01. 18:42</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275856" y="1844824"/>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Kiválaszt(</a:t>
            </a:r>
            <a:r>
              <a:rPr lang="hu-HU" dirty="0" err="1">
                <a:solidFill>
                  <a:srgbClr val="FF0000"/>
                </a:solidFill>
                <a:highlight>
                  <a:srgbClr val="C0C0C0"/>
                </a:highlight>
              </a:rPr>
              <a:t>e</a:t>
            </a:r>
            <a:r>
              <a:rPr lang="hu-HU" dirty="0" err="1"/>
              <a:t>,</a:t>
            </a:r>
            <a:r>
              <a:rPr lang="hu-HU" dirty="0" err="1">
                <a:solidFill>
                  <a:srgbClr val="FF0000"/>
                </a:solidFill>
                <a:highlight>
                  <a:srgbClr val="C0C0C0"/>
                </a:highlight>
              </a:rPr>
              <a:t>u</a:t>
            </a:r>
            <a:r>
              <a:rPr lang="hu-HU" dirty="0" err="1"/>
              <a:t>,</a:t>
            </a:r>
            <a:r>
              <a:rPr lang="hu-HU" dirty="0" err="1">
                <a:solidFill>
                  <a:srgbClr val="0000FF"/>
                </a:solidFill>
                <a:effectLst>
                  <a:outerShdw blurRad="38100" dist="38100" dir="2700000" algn="tl">
                    <a:srgbClr val="000000">
                      <a:alpha val="43137"/>
                    </a:srgbClr>
                  </a:outerShdw>
                </a:effectLst>
              </a:rPr>
              <a:t>T</a:t>
            </a:r>
            <a:r>
              <a:rPr lang="hu-HU" dirty="0"/>
              <a:t>)</a:t>
            </a:r>
          </a:p>
        </p:txBody>
      </p:sp>
      <p:graphicFrame>
        <p:nvGraphicFramePr>
          <p:cNvPr id="20" name="Group 7"/>
          <p:cNvGraphicFramePr>
            <a:graphicFrameLocks noGrp="1"/>
          </p:cNvGraphicFramePr>
          <p:nvPr>
            <p:extLst>
              <p:ext uri="{D42A27DB-BD31-4B8C-83A1-F6EECF244321}">
                <p14:modId xmlns:p14="http://schemas.microsoft.com/office/powerpoint/2010/main" val="901371447"/>
              </p:ext>
            </p:extLst>
          </p:nvPr>
        </p:nvGraphicFramePr>
        <p:xfrm>
          <a:off x="2987824" y="2420888"/>
          <a:ext cx="4968552" cy="2444877"/>
        </p:xfrm>
        <a:graphic>
          <a:graphicData uri="http://schemas.openxmlformats.org/drawingml/2006/table">
            <a:tbl>
              <a:tblPr/>
              <a:tblGrid>
                <a:gridCol w="764554">
                  <a:extLst>
                    <a:ext uri="{9D8B030D-6E8A-4147-A177-3AD203B41FA5}">
                      <a16:colId xmlns:a16="http://schemas.microsoft.com/office/drawing/2014/main" val="20000"/>
                    </a:ext>
                  </a:extLst>
                </a:gridCol>
                <a:gridCol w="1719721">
                  <a:extLst>
                    <a:ext uri="{9D8B030D-6E8A-4147-A177-3AD203B41FA5}">
                      <a16:colId xmlns:a16="http://schemas.microsoft.com/office/drawing/2014/main" val="20001"/>
                    </a:ext>
                  </a:extLst>
                </a:gridCol>
                <a:gridCol w="2484277">
                  <a:extLst>
                    <a:ext uri="{9D8B030D-6E8A-4147-A177-3AD203B41FA5}">
                      <a16:colId xmlns:a16="http://schemas.microsoft.com/office/drawing/2014/main" val="20002"/>
                    </a:ext>
                  </a:extLst>
                </a:gridCol>
              </a:tblGrid>
              <a:tr h="180000">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x:=</a:t>
                      </a:r>
                      <a:r>
                        <a:rPr kumimoji="0" lang="hu-HU" sz="2800" b="0" i="0" u="none" strike="noStrike" cap="none" normalizeH="0" baseline="0" dirty="0">
                          <a:ln>
                            <a:noFill/>
                          </a:ln>
                          <a:solidFill>
                            <a:srgbClr val="FF0000"/>
                          </a:solidFill>
                          <a:effectLst/>
                          <a:highlight>
                            <a:srgbClr val="C0C0C0"/>
                          </a:highlight>
                          <a:latin typeface="Garamond"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nem </a:t>
                      </a:r>
                      <a:r>
                        <a:rPr lang="hu-HU" sz="3200" kern="1200" dirty="0">
                          <a:solidFill>
                            <a:srgbClr val="0000FF"/>
                          </a:solidFill>
                          <a:effectLst>
                            <a:outerShdw blurRad="38100" dist="38100" dir="2700000" algn="tl">
                              <a:srgbClr val="000000">
                                <a:alpha val="43137"/>
                              </a:srgbClr>
                            </a:outerShdw>
                          </a:effectLst>
                          <a:latin typeface="Garamond" pitchFamily="18" charset="0"/>
                          <a:ea typeface="+mn-ea"/>
                          <a:cs typeface="+mn-cs"/>
                        </a:rPr>
                        <a:t>T</a:t>
                      </a:r>
                      <a:r>
                        <a:rPr kumimoji="0" lang="hu-HU" sz="2800" b="0" i="0" u="none" strike="noStrike" cap="none" normalizeH="0" baseline="0" dirty="0">
                          <a:ln>
                            <a:noFill/>
                          </a:ln>
                          <a:solidFill>
                            <a:schemeClr val="tx1"/>
                          </a:solidFill>
                          <a:effectLst/>
                          <a:latin typeface="Garamond" pitchFamily="18" charset="0"/>
                        </a:rPr>
                        <a:t>(</a:t>
                      </a: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rPr>
                        <a:t>Adat(x)</a:t>
                      </a:r>
                      <a:r>
                        <a:rPr kumimoji="0" lang="hu-HU" sz="2800" b="0" i="0" u="none" strike="noStrike" cap="none" normalizeH="0" baseline="0" dirty="0">
                          <a:ln>
                            <a:noFill/>
                          </a:ln>
                          <a:solidFill>
                            <a:schemeClr val="tx1"/>
                          </a:solidFill>
                          <a:effectLst/>
                          <a:latin typeface="Garamond"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x:=Következő(x)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Kiválaszt:=Adat(x)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29</a:t>
            </a:fld>
            <a:r>
              <a:rPr lang="hu-HU" dirty="0"/>
              <a:t>/58</a:t>
            </a:r>
          </a:p>
        </p:txBody>
      </p:sp>
      <p:sp>
        <p:nvSpPr>
          <p:cNvPr id="10" name="Szövegdoboz 13">
            <a:extLst>
              <a:ext uri="{FF2B5EF4-FFF2-40B4-BE49-F238E27FC236}">
                <a16:creationId xmlns:a16="http://schemas.microsoft.com/office/drawing/2014/main" id="{E5B1B9FA-C2B2-4EC1-A267-8BE641233BA0}"/>
              </a:ext>
            </a:extLst>
          </p:cNvPr>
          <p:cNvSpPr txBox="1">
            <a:spLocks noChangeArrowheads="1"/>
          </p:cNvSpPr>
          <p:nvPr/>
        </p:nvSpPr>
        <p:spPr bwMode="auto">
          <a:xfrm>
            <a:off x="7946751" y="2329630"/>
            <a:ext cx="1283270"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:Iterátor</a:t>
            </a:r>
          </a:p>
        </p:txBody>
      </p:sp>
    </p:spTree>
    <p:extLst>
      <p:ext uri="{BB962C8B-B14F-4D97-AF65-F5344CB8AC3E}">
        <p14:creationId xmlns:p14="http://schemas.microsoft.com/office/powerpoint/2010/main" val="20301387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Programozási tételek </a:t>
            </a:r>
            <a:r>
              <a:rPr lang="hu-HU" dirty="0">
                <a:solidFill>
                  <a:srgbClr val="FF0000"/>
                </a:solidFill>
              </a:rPr>
              <a:t>általánosítása</a:t>
            </a:r>
            <a:r>
              <a:rPr lang="hu-HU" sz="2800" baseline="-25000" dirty="0">
                <a:solidFill>
                  <a:srgbClr val="FF0000"/>
                </a:solidFill>
              </a:rPr>
              <a:t>2</a:t>
            </a:r>
            <a:endParaRPr lang="hu-HU" sz="2800" dirty="0">
              <a:solidFill>
                <a:srgbClr val="FF0000"/>
              </a:solidFill>
            </a:endParaRPr>
          </a:p>
        </p:txBody>
      </p:sp>
      <p:sp>
        <p:nvSpPr>
          <p:cNvPr id="6148" name="Rectangle 2"/>
          <p:cNvSpPr>
            <a:spLocks noGrp="1" noChangeArrowheads="1"/>
          </p:cNvSpPr>
          <p:nvPr>
            <p:ph idx="1"/>
          </p:nvPr>
        </p:nvSpPr>
        <p:spPr/>
        <p:txBody>
          <a:bodyPr/>
          <a:lstStyle/>
          <a:p>
            <a:pPr marL="0" indent="0">
              <a:lnSpc>
                <a:spcPct val="95000"/>
              </a:lnSpc>
              <a:spcBef>
                <a:spcPct val="10000"/>
              </a:spcBef>
              <a:buNone/>
            </a:pPr>
            <a:r>
              <a:rPr lang="hu-HU" sz="2800" dirty="0">
                <a:effectLst>
                  <a:outerShdw blurRad="38100" dist="38100" dir="2700000" algn="tl">
                    <a:srgbClr val="000000">
                      <a:alpha val="43137"/>
                    </a:srgbClr>
                  </a:outerShdw>
                </a:effectLst>
              </a:rPr>
              <a:t>Konténer</a:t>
            </a:r>
            <a:r>
              <a:rPr lang="hu-HU" sz="2800" dirty="0"/>
              <a:t>nek (</a:t>
            </a:r>
            <a:r>
              <a:rPr lang="hu-HU" sz="2800" dirty="0">
                <a:effectLst>
                  <a:outerShdw blurRad="38100" dist="38100" dir="2700000" algn="tl">
                    <a:srgbClr val="000000">
                      <a:alpha val="43137"/>
                    </a:srgbClr>
                  </a:outerShdw>
                </a:effectLst>
              </a:rPr>
              <a:t>tároló</a:t>
            </a:r>
            <a:r>
              <a:rPr lang="hu-HU" sz="2800" dirty="0"/>
              <a:t>nak) nevezünk minden olyan összetett adattípust, amelynek elemei (összetevői) </a:t>
            </a:r>
            <a:r>
              <a:rPr lang="hu-HU" sz="2800" dirty="0" err="1">
                <a:effectLst>
                  <a:outerShdw blurRad="38100" dist="38100" dir="2700000" algn="tl">
                    <a:srgbClr val="000000">
                      <a:alpha val="43137"/>
                    </a:srgbClr>
                  </a:outerShdw>
                </a:effectLst>
              </a:rPr>
              <a:t>iterátor</a:t>
            </a:r>
            <a:r>
              <a:rPr lang="hu-HU" sz="2800" dirty="0" err="1"/>
              <a:t>ral</a:t>
            </a:r>
            <a:r>
              <a:rPr lang="hu-HU" sz="2800" dirty="0"/>
              <a:t> bejárhatók.</a:t>
            </a:r>
          </a:p>
          <a:p>
            <a:pPr marL="0" indent="0">
              <a:lnSpc>
                <a:spcPct val="95000"/>
              </a:lnSpc>
              <a:spcBef>
                <a:spcPct val="10000"/>
              </a:spcBef>
              <a:buNone/>
            </a:pPr>
            <a:r>
              <a:rPr lang="hu-HU" sz="2800" dirty="0"/>
              <a:t>Az </a:t>
            </a:r>
            <a:r>
              <a:rPr lang="hu-HU" sz="2800" dirty="0" err="1"/>
              <a:t>iterátor</a:t>
            </a:r>
            <a:r>
              <a:rPr lang="hu-HU" sz="2800" dirty="0"/>
              <a:t> egy referencia (hivatkozás, mutató), ami egy összetett adat valamely adatelemére való hivatkozás. Ha az összetett adat az a1,...,an adatelemeket tartalmazza (ezekből épül fel), akkor létezik az adatelemeknek egy logikai (az adatelemek tárolásától független) sorrendje. </a:t>
            </a:r>
          </a:p>
          <a:p>
            <a:pPr marL="0" indent="0">
              <a:lnSpc>
                <a:spcPct val="95000"/>
              </a:lnSpc>
              <a:spcBef>
                <a:spcPct val="10000"/>
              </a:spcBef>
              <a:buNone/>
            </a:pPr>
            <a:endParaRPr lang="hu-HU" sz="2800" dirty="0"/>
          </a:p>
        </p:txBody>
      </p:sp>
      <p:sp>
        <p:nvSpPr>
          <p:cNvPr id="3" name="Dátum helye 2"/>
          <p:cNvSpPr>
            <a:spLocks noGrp="1"/>
          </p:cNvSpPr>
          <p:nvPr>
            <p:ph type="dt" sz="half" idx="11"/>
          </p:nvPr>
        </p:nvSpPr>
        <p:spPr/>
        <p:txBody>
          <a:bodyPr/>
          <a:lstStyle/>
          <a:p>
            <a:pPr>
              <a:defRPr/>
            </a:pPr>
            <a:fld id="{9B4E6B25-8D3A-495D-AAF1-6A556CDB701C}"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73" y="4877544"/>
            <a:ext cx="6148571" cy="1245714"/>
          </a:xfrm>
          <a:prstGeom prst="rect">
            <a:avLst/>
          </a:prstGeom>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3</a:t>
            </a:fld>
            <a:r>
              <a:rPr lang="hu-HU" dirty="0"/>
              <a:t>/58</a:t>
            </a:r>
          </a:p>
        </p:txBody>
      </p:sp>
    </p:spTree>
    <p:extLst>
      <p:ext uri="{BB962C8B-B14F-4D97-AF65-F5344CB8AC3E}">
        <p14:creationId xmlns:p14="http://schemas.microsoft.com/office/powerpoint/2010/main" val="211420637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 </a:t>
            </a:r>
            <a:r>
              <a:rPr lang="hu-HU" sz="2800" dirty="0">
                <a:solidFill>
                  <a:srgbClr val="0000FF"/>
                </a:solidFill>
              </a:rPr>
              <a:t>általános</a:t>
            </a:r>
            <a:r>
              <a:rPr lang="hu-HU" dirty="0">
                <a:solidFill>
                  <a:srgbClr val="0000FF"/>
                </a:solidFill>
              </a:rPr>
              <a:t> </a:t>
            </a:r>
            <a:r>
              <a:rPr lang="hu-HU" sz="2800" dirty="0">
                <a:solidFill>
                  <a:srgbClr val="0000FF"/>
                </a:solidFill>
              </a:rPr>
              <a:t>sorozat </a:t>
            </a:r>
            <a:r>
              <a:rPr lang="hu-HU" sz="2800" dirty="0"/>
              <a:t>vagy </a:t>
            </a:r>
            <a:r>
              <a:rPr lang="hu-HU" sz="2800" dirty="0">
                <a:solidFill>
                  <a:srgbClr val="FF0000"/>
                </a:solidFill>
              </a:rPr>
              <a:t>halmaz</a:t>
            </a:r>
            <a:endParaRPr lang="hu-HU" dirty="0">
              <a:solidFill>
                <a:srgbClr val="FF0000"/>
              </a:solidFill>
            </a:endParaRPr>
          </a:p>
        </p:txBody>
      </p:sp>
      <p:sp>
        <p:nvSpPr>
          <p:cNvPr id="2055" name="Tartalom helye 2"/>
          <p:cNvSpPr>
            <a:spLocks noGrp="1"/>
          </p:cNvSpPr>
          <p:nvPr>
            <p:ph idx="1"/>
          </p:nvPr>
        </p:nvSpPr>
        <p:spPr/>
        <p:txBody>
          <a:bodyPr/>
          <a:lstStyle/>
          <a:p>
            <a:pPr marL="254000">
              <a:lnSpc>
                <a:spcPct val="95000"/>
              </a:lnSpc>
              <a:spcBef>
                <a:spcPct val="5000"/>
              </a:spcBef>
              <a:buNone/>
              <a:tabLst>
                <a:tab pos="1882775" algn="l"/>
              </a:tabLst>
            </a:pPr>
            <a:r>
              <a:rPr lang="hu-HU" sz="2800" dirty="0"/>
              <a:t>Bemenet:	X</a:t>
            </a:r>
            <a:r>
              <a:rPr lang="hu-HU" sz="2800" dirty="0">
                <a:sym typeface="Symbol"/>
              </a:rPr>
              <a:t></a:t>
            </a:r>
            <a:r>
              <a:rPr lang="hu-HU" sz="2800" dirty="0">
                <a:solidFill>
                  <a:srgbClr val="0000FF"/>
                </a:solidFill>
                <a:effectLst>
                  <a:outerShdw blurRad="38100" dist="38100" dir="2700000" algn="tl">
                    <a:srgbClr val="000000">
                      <a:alpha val="43137"/>
                    </a:srgbClr>
                  </a:outerShdw>
                </a:effectLst>
                <a:latin typeface="Imprint MT Shadow" pitchFamily="82" charset="0"/>
                <a:sym typeface="Symbol" pitchFamily="18" charset="2"/>
              </a:rPr>
              <a:t>H</a:t>
            </a:r>
            <a:r>
              <a:rPr lang="hu-HU" sz="2800" baseline="30000" dirty="0">
                <a:solidFill>
                  <a:srgbClr val="0000FF"/>
                </a:solidFill>
                <a:effectLst>
                  <a:outerShdw blurRad="38100" dist="38100" dir="2700000" algn="tl">
                    <a:srgbClr val="000000">
                      <a:alpha val="43137"/>
                    </a:srgbClr>
                  </a:outerShdw>
                </a:effectLst>
              </a:rPr>
              <a:t>N</a:t>
            </a:r>
            <a:r>
              <a:rPr lang="hu-HU" sz="2800" dirty="0"/>
              <a:t> vagy X</a:t>
            </a:r>
            <a:r>
              <a:rPr lang="hu-HU" sz="2800" dirty="0">
                <a:sym typeface="Symbol"/>
              </a:rPr>
              <a:t></a:t>
            </a:r>
            <a:r>
              <a:rPr lang="hu-HU" sz="2800" dirty="0">
                <a:solidFill>
                  <a:srgbClr val="FF0000"/>
                </a:solidFill>
                <a:effectLst>
                  <a:outerShdw blurRad="38100" dist="38100" dir="2700000" algn="tl">
                    <a:srgbClr val="000000">
                      <a:alpha val="43137"/>
                    </a:srgbClr>
                  </a:outerShdw>
                </a:effectLst>
                <a:sym typeface="Symbol"/>
              </a:rPr>
              <a:t>2</a:t>
            </a:r>
            <a:r>
              <a:rPr lang="hu-HU" sz="2800" baseline="30000" dirty="0">
                <a:solidFill>
                  <a:srgbClr val="FF0000"/>
                </a:solidFill>
                <a:effectLst>
                  <a:outerShdw blurRad="38100" dist="38100" dir="2700000" algn="tl">
                    <a:srgbClr val="000000">
                      <a:alpha val="43137"/>
                    </a:srgbClr>
                  </a:outerShdw>
                </a:effectLst>
                <a:latin typeface="Imprint MT Shadow" pitchFamily="82" charset="0"/>
                <a:sym typeface="Symbol" pitchFamily="18" charset="2"/>
              </a:rPr>
              <a:t>H</a:t>
            </a:r>
            <a:br>
              <a:rPr lang="hu-HU" sz="2800" baseline="30000" dirty="0"/>
            </a:br>
            <a:r>
              <a:rPr lang="hu-HU" sz="2800" baseline="30000" dirty="0"/>
              <a:t>	</a:t>
            </a:r>
            <a:r>
              <a:rPr lang="hu-HU" sz="2800" dirty="0"/>
              <a:t>T:</a:t>
            </a:r>
            <a:r>
              <a:rPr lang="hu-HU" sz="2800" dirty="0">
                <a:latin typeface="Imprint MT Shadow" pitchFamily="82" charset="0"/>
                <a:sym typeface="Symbol" pitchFamily="18" charset="2"/>
              </a:rPr>
              <a:t>H</a:t>
            </a:r>
            <a:r>
              <a:rPr lang="hu-HU" sz="2800" dirty="0">
                <a:sym typeface="Symbol"/>
              </a:rPr>
              <a:t></a:t>
            </a:r>
            <a:r>
              <a:rPr lang="hu-HU" sz="2800" dirty="0">
                <a:latin typeface="Imprint MT Shadow" pitchFamily="82" charset="0"/>
                <a:sym typeface="Symbol" pitchFamily="18" charset="2"/>
              </a:rPr>
              <a:t>L</a:t>
            </a:r>
          </a:p>
          <a:p>
            <a:pPr marL="254000">
              <a:lnSpc>
                <a:spcPct val="95000"/>
              </a:lnSpc>
              <a:spcBef>
                <a:spcPct val="5000"/>
              </a:spcBef>
              <a:buNone/>
              <a:tabLst>
                <a:tab pos="1882775" algn="l"/>
              </a:tabLst>
            </a:pPr>
            <a:r>
              <a:rPr lang="hu-HU" sz="2800" dirty="0"/>
              <a:t>Kimenet:	</a:t>
            </a:r>
            <a:r>
              <a:rPr lang="hu-HU" sz="2800" dirty="0" err="1">
                <a:solidFill>
                  <a:srgbClr val="008000"/>
                </a:solidFill>
                <a:effectLst>
                  <a:outerShdw blurRad="38100" dist="38100" dir="2700000" algn="tl">
                    <a:srgbClr val="000000">
                      <a:alpha val="43137"/>
                    </a:srgbClr>
                  </a:outerShdw>
                </a:effectLst>
                <a:sym typeface="Symbol" pitchFamily="18" charset="2"/>
              </a:rPr>
              <a:t>Ért</a:t>
            </a:r>
            <a:r>
              <a:rPr lang="hu-HU" sz="2800" dirty="0" err="1">
                <a:effectLst>
                  <a:outerShdw blurRad="38100" dist="38100" dir="2700000" algn="tl">
                    <a:srgbClr val="000000">
                      <a:alpha val="43137"/>
                    </a:srgbClr>
                  </a:outerShdw>
                </a:effectLst>
                <a:sym typeface="Symbol"/>
              </a:rPr>
              <a:t></a:t>
            </a:r>
            <a:r>
              <a:rPr lang="hu-HU" sz="2800" dirty="0" err="1">
                <a:effectLst>
                  <a:outerShdw blurRad="38100" dist="38100" dir="2700000" algn="tl">
                    <a:srgbClr val="000000">
                      <a:alpha val="43137"/>
                    </a:srgbClr>
                  </a:outerShdw>
                </a:effectLst>
                <a:latin typeface="Imprint MT Shadow" pitchFamily="82" charset="0"/>
                <a:sym typeface="Symbol" pitchFamily="18" charset="2"/>
              </a:rPr>
              <a:t>H</a:t>
            </a:r>
            <a:endParaRPr lang="hu-HU" sz="2800" b="1" dirty="0">
              <a:effectLst>
                <a:outerShdw blurRad="38100" dist="38100" dir="2700000" algn="tl">
                  <a:srgbClr val="000000">
                    <a:alpha val="43137"/>
                  </a:srgbClr>
                </a:outerShdw>
              </a:effectLst>
            </a:endParaRPr>
          </a:p>
          <a:p>
            <a:pPr marL="254000">
              <a:lnSpc>
                <a:spcPct val="95000"/>
              </a:lnSpc>
              <a:spcBef>
                <a:spcPct val="5000"/>
              </a:spcBef>
              <a:buNone/>
              <a:tabLst>
                <a:tab pos="1882775" algn="l"/>
              </a:tabLst>
            </a:pPr>
            <a:r>
              <a:rPr lang="hu-HU" sz="2800" dirty="0"/>
              <a:t>Előfeltétel:	|X|&gt;0 és </a:t>
            </a:r>
            <a:r>
              <a:rPr lang="hu-HU" sz="2800" dirty="0">
                <a:sym typeface="Symbol" pitchFamily="18" charset="2"/>
              </a:rPr>
              <a:t>x(</a:t>
            </a:r>
            <a:r>
              <a:rPr lang="hu-HU" sz="2800" dirty="0" err="1">
                <a:solidFill>
                  <a:srgbClr val="008000"/>
                </a:solidFill>
                <a:effectLst>
                  <a:outerShdw blurRad="38100" dist="38100" dir="2700000" algn="tl">
                    <a:srgbClr val="000000">
                      <a:alpha val="43137"/>
                    </a:srgbClr>
                  </a:outerShdw>
                </a:effectLst>
                <a:sym typeface="Symbol" pitchFamily="18" charset="2"/>
              </a:rPr>
              <a:t>x</a:t>
            </a:r>
            <a:r>
              <a:rPr lang="hu-HU" sz="2800" dirty="0" err="1">
                <a:solidFill>
                  <a:srgbClr val="008000"/>
                </a:solidFill>
                <a:effectLst>
                  <a:outerShdw blurRad="38100" dist="38100" dir="2700000" algn="tl">
                    <a:srgbClr val="000000">
                      <a:alpha val="43137"/>
                    </a:srgbClr>
                  </a:outerShdw>
                </a:effectLst>
                <a:sym typeface="Symbol"/>
              </a:rPr>
              <a:t>X</a:t>
            </a:r>
            <a:r>
              <a:rPr lang="hu-HU" sz="2800" dirty="0">
                <a:sym typeface="Symbol" pitchFamily="18" charset="2"/>
              </a:rPr>
              <a:t>): T(x)</a:t>
            </a:r>
          </a:p>
          <a:p>
            <a:pPr marL="254000">
              <a:lnSpc>
                <a:spcPct val="95000"/>
              </a:lnSpc>
              <a:spcBef>
                <a:spcPct val="5000"/>
              </a:spcBef>
              <a:buNone/>
              <a:tabLst>
                <a:tab pos="1882775" algn="l"/>
              </a:tabLst>
            </a:pPr>
            <a:r>
              <a:rPr lang="hu-HU" sz="2800" dirty="0">
                <a:sym typeface="Symbol" pitchFamily="18" charset="2"/>
              </a:rPr>
              <a:t>Utófeltétel:	</a:t>
            </a:r>
            <a:r>
              <a:rPr lang="hu-HU" sz="2800" dirty="0" err="1">
                <a:solidFill>
                  <a:srgbClr val="008000"/>
                </a:solidFill>
                <a:effectLst>
                  <a:outerShdw blurRad="38100" dist="38100" dir="2700000" algn="tl">
                    <a:srgbClr val="000000">
                      <a:alpha val="43137"/>
                    </a:srgbClr>
                  </a:outerShdw>
                </a:effectLst>
                <a:sym typeface="Symbol" pitchFamily="18" charset="2"/>
              </a:rPr>
              <a:t>Ért</a:t>
            </a:r>
            <a:r>
              <a:rPr lang="hu-HU" sz="2800" dirty="0" err="1">
                <a:solidFill>
                  <a:srgbClr val="008000"/>
                </a:solidFill>
                <a:effectLst>
                  <a:outerShdw blurRad="38100" dist="38100" dir="2700000" algn="tl">
                    <a:srgbClr val="000000">
                      <a:alpha val="43137"/>
                    </a:srgbClr>
                  </a:outerShdw>
                </a:effectLst>
                <a:sym typeface="Symbol"/>
              </a:rPr>
              <a:t>X</a:t>
            </a:r>
            <a:r>
              <a:rPr lang="hu-HU" sz="2800" dirty="0">
                <a:effectLst>
                  <a:outerShdw blurRad="38100" dist="38100" dir="2700000" algn="tl">
                    <a:srgbClr val="000000">
                      <a:alpha val="43137"/>
                    </a:srgbClr>
                  </a:outerShdw>
                </a:effectLst>
                <a:sym typeface="Symbol"/>
              </a:rPr>
              <a:t> </a:t>
            </a:r>
            <a:r>
              <a:rPr lang="hu-HU" sz="2800" dirty="0">
                <a:sym typeface="Symbol"/>
              </a:rPr>
              <a:t>és</a:t>
            </a:r>
            <a:r>
              <a:rPr lang="hu-HU" sz="2800" dirty="0">
                <a:sym typeface="Symbol" pitchFamily="18" charset="2"/>
              </a:rPr>
              <a:t> T(Ért)</a:t>
            </a:r>
          </a:p>
          <a:p>
            <a:pPr marL="254000">
              <a:lnSpc>
                <a:spcPct val="95000"/>
              </a:lnSpc>
              <a:spcBef>
                <a:spcPct val="5000"/>
              </a:spcBef>
              <a:buNone/>
              <a:tabLst>
                <a:tab pos="1882775" algn="l"/>
              </a:tabLst>
            </a:pPr>
            <a:endParaRPr lang="hu-HU" sz="2800" dirty="0">
              <a:sym typeface="Symbol" pitchFamily="18" charset="2"/>
            </a:endParaRPr>
          </a:p>
          <a:p>
            <a:pPr marL="0" indent="0">
              <a:lnSpc>
                <a:spcPct val="95000"/>
              </a:lnSpc>
              <a:spcBef>
                <a:spcPct val="5000"/>
              </a:spcBef>
              <a:buNone/>
              <a:tabLst>
                <a:tab pos="1882775" algn="l"/>
              </a:tabLst>
            </a:pPr>
            <a:r>
              <a:rPr lang="hu-HU" sz="2800" dirty="0">
                <a:sym typeface="Symbol" pitchFamily="18" charset="2"/>
              </a:rPr>
              <a:t>Itt is csak </a:t>
            </a:r>
            <a:r>
              <a:rPr lang="hu-HU" sz="2800" dirty="0">
                <a:solidFill>
                  <a:srgbClr val="0080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 eredménynek van értelme, és a vizsgált tulajdonság csak egyes elemekre vonatkozhat.</a:t>
            </a:r>
          </a:p>
          <a:p>
            <a:pPr marL="254000">
              <a:lnSpc>
                <a:spcPct val="95000"/>
              </a:lnSpc>
              <a:spcBef>
                <a:spcPct val="5000"/>
              </a:spcBef>
              <a:buNone/>
              <a:tabLst>
                <a:tab pos="1882775" algn="l"/>
              </a:tabLst>
            </a:pPr>
            <a:endParaRPr lang="hu-HU" dirty="0">
              <a:sym typeface="Symbol" pitchFamily="18" charset="2"/>
            </a:endParaRPr>
          </a:p>
        </p:txBody>
      </p:sp>
      <p:sp>
        <p:nvSpPr>
          <p:cNvPr id="2" name="Dátum helye 1"/>
          <p:cNvSpPr>
            <a:spLocks noGrp="1"/>
          </p:cNvSpPr>
          <p:nvPr>
            <p:ph type="dt" sz="half" idx="11"/>
          </p:nvPr>
        </p:nvSpPr>
        <p:spPr/>
        <p:txBody>
          <a:bodyPr/>
          <a:lstStyle/>
          <a:p>
            <a:pPr>
              <a:defRPr/>
            </a:pPr>
            <a:fld id="{9F2D05B6-F844-4D74-86FB-89074DBAACA7}"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30</a:t>
            </a:fld>
            <a:r>
              <a:rPr lang="hu-HU" dirty="0"/>
              <a:t>/58</a:t>
            </a:r>
          </a:p>
        </p:txBody>
      </p:sp>
    </p:spTree>
    <p:extLst>
      <p:ext uri="{BB962C8B-B14F-4D97-AF65-F5344CB8AC3E}">
        <p14:creationId xmlns:p14="http://schemas.microsoft.com/office/powerpoint/2010/main" val="317652115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a:t>
            </a:r>
            <a:r>
              <a:rPr lang="hu-HU" sz="2800" dirty="0"/>
              <a:t> általános sorozat vagy halmaz</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 </a:t>
            </a:r>
            <a:r>
              <a:rPr lang="hu-HU" dirty="0"/>
              <a:t>(</a:t>
            </a:r>
            <a:r>
              <a:rPr lang="hu-HU" sz="2800" dirty="0">
                <a:solidFill>
                  <a:srgbClr val="0000FF"/>
                </a:solidFill>
                <a:effectLst>
                  <a:outerShdw blurRad="38100" dist="38100" dir="2700000" algn="tl">
                    <a:srgbClr val="000000">
                      <a:alpha val="43137"/>
                    </a:srgbClr>
                  </a:outerShdw>
                </a:effectLst>
              </a:rPr>
              <a:t>iterációs ciklussal</a:t>
            </a:r>
            <a:r>
              <a:rPr lang="hu-HU" dirty="0"/>
              <a:t>)</a:t>
            </a:r>
            <a:r>
              <a:rPr lang="hu-HU" b="1" baseline="-25000" dirty="0"/>
              <a:t>1</a:t>
            </a:r>
            <a:r>
              <a:rPr lang="hu-HU" b="1" dirty="0">
                <a:sym typeface="Symbol" pitchFamily="18" charset="2"/>
              </a:rPr>
              <a:t>:</a:t>
            </a: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800" dirty="0">
                <a:sym typeface="Symbol" pitchFamily="18" charset="2"/>
              </a:rPr>
              <a:t>Itt az elveinknek ellentmondó, </a:t>
            </a:r>
            <a:r>
              <a:rPr lang="hu-HU" sz="2800" dirty="0">
                <a:solidFill>
                  <a:srgbClr val="FF0000"/>
                </a:solidFill>
                <a:effectLst>
                  <a:outerShdw blurRad="38100" dist="38100" dir="2700000" algn="tl">
                    <a:srgbClr val="000000">
                      <a:alpha val="43137"/>
                    </a:srgbClr>
                  </a:outerShdw>
                </a:effectLst>
                <a:sym typeface="Symbol" pitchFamily="18" charset="2"/>
              </a:rPr>
              <a:t>szabálytalan</a:t>
            </a:r>
            <a:r>
              <a:rPr lang="hu-HU" sz="2800" dirty="0">
                <a:sym typeface="Symbol" pitchFamily="18" charset="2"/>
              </a:rPr>
              <a:t> megoldásra kényszerülünk. A </a:t>
            </a:r>
            <a:r>
              <a:rPr lang="hu-HU" sz="2800" dirty="0">
                <a:solidFill>
                  <a:srgbClr val="FF0000"/>
                </a:solidFill>
                <a:effectLst>
                  <a:outerShdw blurRad="38100" dist="38100" dir="2700000" algn="tl">
                    <a:srgbClr val="000000">
                      <a:alpha val="43137"/>
                    </a:srgbClr>
                  </a:outerShdw>
                </a:effectLst>
                <a:sym typeface="Symbol" pitchFamily="18" charset="2"/>
              </a:rPr>
              <a:t>függvény értékadás</a:t>
            </a:r>
            <a:r>
              <a:rPr lang="hu-HU" sz="2800" dirty="0">
                <a:sym typeface="Symbol" pitchFamily="18" charset="2"/>
              </a:rPr>
              <a:t> egyben a függvény végrehajtásának </a:t>
            </a:r>
            <a:r>
              <a:rPr lang="hu-HU" sz="2800" dirty="0">
                <a:solidFill>
                  <a:srgbClr val="FF0000"/>
                </a:solidFill>
                <a:effectLst>
                  <a:outerShdw blurRad="38100" dist="38100" dir="2700000" algn="tl">
                    <a:srgbClr val="000000">
                      <a:alpha val="43137"/>
                    </a:srgbClr>
                  </a:outerShdw>
                </a:effectLst>
                <a:sym typeface="Symbol" pitchFamily="18" charset="2"/>
              </a:rPr>
              <a:t>befejezés</a:t>
            </a:r>
            <a:r>
              <a:rPr lang="hu-HU" sz="2800" dirty="0">
                <a:sym typeface="Symbol" pitchFamily="18" charset="2"/>
              </a:rPr>
              <a:t>ét is jelenti, azaz kilépést az </a:t>
            </a:r>
            <a:r>
              <a:rPr lang="hu-HU" sz="2800" dirty="0" err="1">
                <a:solidFill>
                  <a:srgbClr val="0000FF"/>
                </a:solidFill>
                <a:effectLst>
                  <a:outerShdw blurRad="38100" dist="38100" dir="2700000" algn="tl">
                    <a:srgbClr val="000000">
                      <a:alpha val="43137"/>
                    </a:srgbClr>
                  </a:outerShdw>
                </a:effectLst>
                <a:latin typeface="Garamond" pitchFamily="18" charset="0"/>
              </a:rPr>
              <a:t>x</a:t>
            </a:r>
            <a:r>
              <a:rPr lang="hu-HU" sz="2800" dirty="0" err="1">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X</a:t>
            </a:r>
            <a:r>
              <a:rPr lang="hu-HU" sz="2800" dirty="0">
                <a:solidFill>
                  <a:srgbClr val="FF0000"/>
                </a:solidFill>
                <a:effectLst>
                  <a:outerShdw blurRad="38100" dist="38100" dir="2700000" algn="tl">
                    <a:srgbClr val="000000">
                      <a:alpha val="43137"/>
                    </a:srgbClr>
                  </a:outerShdw>
                </a:effectLst>
                <a:latin typeface="Garamond" pitchFamily="18" charset="0"/>
                <a:sym typeface="Symbol" panose="05050102010706020507" pitchFamily="18" charset="2"/>
              </a:rPr>
              <a:t> </a:t>
            </a:r>
            <a:r>
              <a:rPr lang="hu-HU" sz="2800" dirty="0">
                <a:sym typeface="Symbol" pitchFamily="18" charset="2"/>
              </a:rPr>
              <a:t>által szervezett (számlálós) ciklusból.</a:t>
            </a:r>
          </a:p>
        </p:txBody>
      </p:sp>
      <p:sp>
        <p:nvSpPr>
          <p:cNvPr id="2" name="Dátum helye 1"/>
          <p:cNvSpPr>
            <a:spLocks noGrp="1"/>
          </p:cNvSpPr>
          <p:nvPr>
            <p:ph type="dt" sz="half" idx="11"/>
          </p:nvPr>
        </p:nvSpPr>
        <p:spPr/>
        <p:txBody>
          <a:bodyPr/>
          <a:lstStyle/>
          <a:p>
            <a:pPr>
              <a:defRPr/>
            </a:pPr>
            <a:fld id="{AC6C2F70-3ABE-470C-8355-6CA41DFD7FB2}"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275856" y="1893037"/>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solidFill>
                  <a:srgbClr val="FF0000"/>
                </a:solidFill>
                <a:effectLst>
                  <a:outerShdw blurRad="38100" dist="38100" dir="2700000" algn="tl">
                    <a:srgbClr val="000000">
                      <a:alpha val="43137"/>
                    </a:srgbClr>
                  </a:outerShdw>
                </a:effectLst>
              </a:rPr>
              <a:t>Kiválaszt</a:t>
            </a:r>
            <a:r>
              <a:rPr lang="hu-HU" dirty="0"/>
              <a:t>(X,T)</a:t>
            </a:r>
          </a:p>
        </p:txBody>
      </p:sp>
      <p:graphicFrame>
        <p:nvGraphicFramePr>
          <p:cNvPr id="20" name="Group 7"/>
          <p:cNvGraphicFramePr>
            <a:graphicFrameLocks noGrp="1"/>
          </p:cNvGraphicFramePr>
          <p:nvPr>
            <p:extLst>
              <p:ext uri="{D42A27DB-BD31-4B8C-83A1-F6EECF244321}">
                <p14:modId xmlns:p14="http://schemas.microsoft.com/office/powerpoint/2010/main" val="2161007986"/>
              </p:ext>
            </p:extLst>
          </p:nvPr>
        </p:nvGraphicFramePr>
        <p:xfrm>
          <a:off x="3275859" y="2469102"/>
          <a:ext cx="4536501" cy="1900519"/>
        </p:xfrm>
        <a:graphic>
          <a:graphicData uri="http://schemas.openxmlformats.org/drawingml/2006/table">
            <a:tbl>
              <a:tblPr/>
              <a:tblGrid>
                <a:gridCol w="698071">
                  <a:extLst>
                    <a:ext uri="{9D8B030D-6E8A-4147-A177-3AD203B41FA5}">
                      <a16:colId xmlns:a16="http://schemas.microsoft.com/office/drawing/2014/main" val="20000"/>
                    </a:ext>
                  </a:extLst>
                </a:gridCol>
                <a:gridCol w="1570179">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1584175">
                  <a:extLst>
                    <a:ext uri="{9D8B030D-6E8A-4147-A177-3AD203B41FA5}">
                      <a16:colId xmlns:a16="http://schemas.microsoft.com/office/drawing/2014/main" val="3331364058"/>
                    </a:ext>
                  </a:extLst>
                </a:gridCol>
              </a:tblGrid>
              <a:tr h="215320">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3"/>
                  </a:ext>
                </a:extLst>
              </a:tr>
              <a:tr h="522442">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X</a:t>
                      </a:r>
                      <a:endParaRPr kumimoji="0" lang="hu-HU" sz="2800" b="0" i="0" u="none" strike="noStrike" cap="none" normalizeH="0" baseline="0" dirty="0">
                        <a:ln>
                          <a:noFill/>
                        </a:ln>
                        <a:solidFill>
                          <a:srgbClr val="0000FF"/>
                        </a:solidFill>
                        <a:effectLst>
                          <a:outerShdw blurRad="38100" dist="38100" dir="2700000" algn="tl">
                            <a:srgbClr val="000000">
                              <a:alpha val="43137"/>
                            </a:srgbClr>
                          </a:outerShdw>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67223">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T(x)</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567223">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rPr>
                        <a:t>Kiválaszt</a:t>
                      </a:r>
                      <a:r>
                        <a:rPr kumimoji="0" lang="hu-HU" sz="2800" b="0" i="0" u="none" strike="noStrike" cap="none" normalizeH="0" baseline="0" dirty="0">
                          <a:ln>
                            <a:noFill/>
                          </a:ln>
                          <a:solidFill>
                            <a:schemeClr val="tx1"/>
                          </a:solidFill>
                          <a:effectLst/>
                          <a:latin typeface="Garamond"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306887"/>
                  </a:ext>
                </a:extLst>
              </a:tr>
            </a:tbl>
          </a:graphicData>
        </a:graphic>
      </p:graphicFrame>
      <p:sp>
        <p:nvSpPr>
          <p:cNvPr id="10" name="Line 27">
            <a:extLst>
              <a:ext uri="{FF2B5EF4-FFF2-40B4-BE49-F238E27FC236}">
                <a16:creationId xmlns:a16="http://schemas.microsoft.com/office/drawing/2014/main" id="{ABC79A20-7BBF-49B0-AF02-33348A17EE2B}"/>
              </a:ext>
            </a:extLst>
          </p:cNvPr>
          <p:cNvSpPr>
            <a:spLocks noChangeShapeType="1"/>
          </p:cNvSpPr>
          <p:nvPr/>
        </p:nvSpPr>
        <p:spPr bwMode="auto">
          <a:xfrm>
            <a:off x="3972343" y="3216540"/>
            <a:ext cx="252000" cy="558000"/>
          </a:xfrm>
          <a:prstGeom prst="line">
            <a:avLst/>
          </a:prstGeom>
          <a:noFill/>
          <a:ln w="9525">
            <a:solidFill>
              <a:srgbClr val="000000"/>
            </a:solidFill>
            <a:round/>
            <a:headEnd/>
            <a:tailEnd/>
          </a:ln>
        </p:spPr>
        <p:txBody>
          <a:bodyPr/>
          <a:lstStyle/>
          <a:p>
            <a:endParaRPr lang="hu-HU"/>
          </a:p>
        </p:txBody>
      </p:sp>
      <p:sp>
        <p:nvSpPr>
          <p:cNvPr id="11" name="Text Box 29">
            <a:extLst>
              <a:ext uri="{FF2B5EF4-FFF2-40B4-BE49-F238E27FC236}">
                <a16:creationId xmlns:a16="http://schemas.microsoft.com/office/drawing/2014/main" id="{BD835B02-F043-4932-A536-5AD6452E04C5}"/>
              </a:ext>
            </a:extLst>
          </p:cNvPr>
          <p:cNvSpPr txBox="1">
            <a:spLocks noChangeArrowheads="1"/>
          </p:cNvSpPr>
          <p:nvPr/>
        </p:nvSpPr>
        <p:spPr bwMode="auto">
          <a:xfrm>
            <a:off x="3914825" y="3500703"/>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14" name="Line 28">
            <a:extLst>
              <a:ext uri="{FF2B5EF4-FFF2-40B4-BE49-F238E27FC236}">
                <a16:creationId xmlns:a16="http://schemas.microsoft.com/office/drawing/2014/main" id="{63E760C1-3A15-4941-9294-EF40EC0AD163}"/>
              </a:ext>
            </a:extLst>
          </p:cNvPr>
          <p:cNvSpPr>
            <a:spLocks noChangeShapeType="1"/>
          </p:cNvSpPr>
          <p:nvPr/>
        </p:nvSpPr>
        <p:spPr bwMode="auto">
          <a:xfrm flipH="1">
            <a:off x="7534643" y="3216924"/>
            <a:ext cx="252000" cy="558000"/>
          </a:xfrm>
          <a:prstGeom prst="line">
            <a:avLst/>
          </a:prstGeom>
          <a:noFill/>
          <a:ln w="9525">
            <a:solidFill>
              <a:srgbClr val="000000"/>
            </a:solidFill>
            <a:round/>
            <a:headEnd/>
            <a:tailEnd/>
          </a:ln>
        </p:spPr>
        <p:txBody>
          <a:bodyPr/>
          <a:lstStyle/>
          <a:p>
            <a:endParaRPr lang="hu-HU"/>
          </a:p>
        </p:txBody>
      </p:sp>
      <p:sp>
        <p:nvSpPr>
          <p:cNvPr id="15" name="Text Box 30">
            <a:extLst>
              <a:ext uri="{FF2B5EF4-FFF2-40B4-BE49-F238E27FC236}">
                <a16:creationId xmlns:a16="http://schemas.microsoft.com/office/drawing/2014/main" id="{AAEEFBF2-76DC-4CB4-B839-3CB5F5B596D7}"/>
              </a:ext>
            </a:extLst>
          </p:cNvPr>
          <p:cNvSpPr txBox="1">
            <a:spLocks noChangeArrowheads="1"/>
          </p:cNvSpPr>
          <p:nvPr/>
        </p:nvSpPr>
        <p:spPr bwMode="auto">
          <a:xfrm>
            <a:off x="7582743" y="3500703"/>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N</a:t>
            </a:r>
          </a:p>
        </p:txBody>
      </p:sp>
      <p:sp>
        <p:nvSpPr>
          <p:cNvPr id="17" name="Szövegdoboz 13">
            <a:extLst>
              <a:ext uri="{FF2B5EF4-FFF2-40B4-BE49-F238E27FC236}">
                <a16:creationId xmlns:a16="http://schemas.microsoft.com/office/drawing/2014/main" id="{626E1A82-0BF1-4F3D-A741-7F1DF547085F}"/>
              </a:ext>
            </a:extLst>
          </p:cNvPr>
          <p:cNvSpPr txBox="1">
            <a:spLocks noChangeArrowheads="1"/>
          </p:cNvSpPr>
          <p:nvPr/>
        </p:nvSpPr>
        <p:spPr bwMode="auto">
          <a:xfrm>
            <a:off x="7812360" y="2370520"/>
            <a:ext cx="1211262" cy="688256"/>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a:t>
            </a:r>
            <a:r>
              <a:rPr kumimoji="0" lang="hu-HU" altLang="hu-HU" sz="2000" b="1" i="0" u="none" strike="noStrike" kern="1200" cap="none" spc="0" normalizeH="0" baseline="0" noProof="0" dirty="0">
                <a:ln>
                  <a:noFill/>
                </a:ln>
                <a:solidFill>
                  <a:srgbClr val="000000"/>
                </a:solidFill>
                <a:effectLst/>
                <a:uLnTx/>
                <a:uFillTx/>
                <a:latin typeface="Garamond" pitchFamily="18" charset="0"/>
                <a:ea typeface="+mn-ea"/>
                <a:cs typeface="+mn-cs"/>
              </a:rPr>
              <a:t>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r>
              <a:rPr kumimoji="0" lang="hu-HU" altLang="hu-HU" sz="2000" b="0" i="0" u="none" strike="noStrike" kern="1200" cap="none" spc="0" normalizeH="0" baseline="0" noProof="0" dirty="0">
                <a:ln>
                  <a:noFill/>
                </a:ln>
                <a:solidFill>
                  <a:srgbClr val="000000"/>
                </a:solidFill>
                <a:effectLst/>
                <a:uLnTx/>
                <a:uFillTx/>
                <a:latin typeface="Garamond" pitchFamily="18" charset="0"/>
                <a:ea typeface="+mn-ea"/>
                <a:cs typeface="+mn-cs"/>
              </a:rPr>
              <a:t>x</a:t>
            </a:r>
            <a:r>
              <a:rPr kumimoji="0" lang="hu-HU" altLang="hu-HU" sz="2000" b="1" i="0" u="none" strike="noStrike" kern="1200" cap="none" spc="0" normalizeH="0" baseline="0" noProof="0" dirty="0">
                <a:ln>
                  <a:noFill/>
                </a:ln>
                <a:solidFill>
                  <a:srgbClr val="000000"/>
                </a:solidFill>
                <a:effectLst/>
                <a:uLnTx/>
                <a:uFillTx/>
                <a:latin typeface="Garamond" pitchFamily="18" charset="0"/>
                <a:ea typeface="+mn-ea"/>
                <a:cs typeface="+mn-cs"/>
              </a:rPr>
              <a:t>:TH</a:t>
            </a:r>
            <a:endPar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31</a:t>
            </a:fld>
            <a:r>
              <a:rPr lang="hu-HU" dirty="0"/>
              <a:t>/58</a:t>
            </a:r>
          </a:p>
        </p:txBody>
      </p:sp>
    </p:spTree>
    <p:extLst>
      <p:ext uri="{BB962C8B-B14F-4D97-AF65-F5344CB8AC3E}">
        <p14:creationId xmlns:p14="http://schemas.microsoft.com/office/powerpoint/2010/main" val="76783422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 </a:t>
            </a:r>
            <a:r>
              <a:rPr lang="hu-HU" sz="2800" dirty="0"/>
              <a:t>általános sorozaton vagy halmazon</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C++ kód</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1</a:t>
            </a:r>
            <a:r>
              <a:rPr lang="hu-HU" b="1" dirty="0"/>
              <a:t>:</a:t>
            </a:r>
            <a:endParaRPr lang="hu-HU" b="1" dirty="0">
              <a:sym typeface="Symbol" pitchFamily="18" charset="2"/>
            </a:endParaRP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template</a:t>
            </a:r>
            <a:r>
              <a:rPr lang="hu-HU" sz="1800" dirty="0">
                <a:latin typeface="Courier New" panose="02070309020205020404" pitchFamily="49" charset="0"/>
                <a:cs typeface="Courier New" panose="02070309020205020404" pitchFamily="49" charset="0"/>
                <a:sym typeface="Symbol" pitchFamily="18" charset="2"/>
              </a:rPr>
              <a:t>&lt;</a:t>
            </a:r>
            <a:r>
              <a:rPr lang="hu-HU" sz="1800" dirty="0" err="1">
                <a:latin typeface="Courier New" panose="02070309020205020404" pitchFamily="49" charset="0"/>
                <a:cs typeface="Courier New" panose="02070309020205020404" pitchFamily="49" charset="0"/>
                <a:sym typeface="Symbol" pitchFamily="18" charset="2"/>
              </a:rPr>
              <a:t>class</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&gt;</a:t>
            </a: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Kivalaszt</a:t>
            </a:r>
            <a:r>
              <a:rPr lang="hu-HU" sz="1800" dirty="0">
                <a:latin typeface="Courier New" panose="02070309020205020404" pitchFamily="49" charset="0"/>
                <a:cs typeface="Courier New" panose="02070309020205020404" pitchFamily="49" charset="0"/>
                <a:sym typeface="Symbol" pitchFamily="18" charset="2"/>
              </a:rPr>
              <a:t>(</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const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&amp; K,</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 T(</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for</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auto</a:t>
            </a:r>
            <a:r>
              <a:rPr lang="hu-HU" sz="1800" dirty="0">
                <a:latin typeface="Courier New" panose="02070309020205020404" pitchFamily="49" charset="0"/>
                <a:cs typeface="Courier New" panose="02070309020205020404" pitchFamily="49" charset="0"/>
                <a:sym typeface="Symbol" pitchFamily="18" charset="2"/>
              </a:rPr>
              <a:t> </a:t>
            </a:r>
            <a:r>
              <a:rPr lang="hu-HU" sz="1800" dirty="0">
                <a:solidFill>
                  <a:srgbClr val="0000FF"/>
                </a:solidFill>
                <a:latin typeface="Courier New" panose="02070309020205020404" pitchFamily="49" charset="0"/>
                <a:cs typeface="Courier New" panose="02070309020205020404" pitchFamily="49" charset="0"/>
                <a:sym typeface="Symbol" pitchFamily="18" charset="2"/>
              </a:rPr>
              <a:t>x:K</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if</a:t>
            </a:r>
            <a:r>
              <a:rPr lang="hu-HU" sz="1800" dirty="0">
                <a:latin typeface="Courier New" panose="02070309020205020404" pitchFamily="49" charset="0"/>
                <a:cs typeface="Courier New" panose="02070309020205020404" pitchFamily="49" charset="0"/>
                <a:sym typeface="Symbol" pitchFamily="18" charset="2"/>
              </a:rPr>
              <a:t> (T(x)) </a:t>
            </a:r>
            <a:r>
              <a:rPr lang="hu-HU" sz="1800" dirty="0" err="1">
                <a:solidFill>
                  <a:srgbClr val="FF0000"/>
                </a:solidFill>
                <a:latin typeface="Courier New" panose="02070309020205020404" pitchFamily="49" charset="0"/>
                <a:cs typeface="Courier New" panose="02070309020205020404" pitchFamily="49" charset="0"/>
                <a:sym typeface="Symbol" pitchFamily="18" charset="2"/>
              </a:rPr>
              <a:t>return</a:t>
            </a:r>
            <a:r>
              <a:rPr lang="hu-HU" sz="1800" dirty="0">
                <a:latin typeface="Courier New" panose="02070309020205020404" pitchFamily="49" charset="0"/>
                <a:cs typeface="Courier New" panose="02070309020205020404" pitchFamily="49" charset="0"/>
                <a:sym typeface="Symbol" pitchFamily="18" charset="2"/>
              </a:rPr>
              <a:t> x;</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a:t>
            </a:r>
          </a:p>
          <a:p>
            <a:pPr marL="0" indent="0">
              <a:lnSpc>
                <a:spcPct val="95000"/>
              </a:lnSpc>
              <a:spcBef>
                <a:spcPct val="5000"/>
              </a:spcBef>
              <a:buNone/>
            </a:pPr>
            <a:endParaRPr lang="hu-HU" sz="2400" dirty="0">
              <a:sym typeface="Symbol" pitchFamily="18" charset="2"/>
            </a:endParaRPr>
          </a:p>
          <a:p>
            <a:pPr marL="0" indent="0">
              <a:lnSpc>
                <a:spcPct val="95000"/>
              </a:lnSpc>
              <a:spcBef>
                <a:spcPct val="5000"/>
              </a:spcBef>
              <a:buNone/>
            </a:pPr>
            <a:r>
              <a:rPr lang="hu-HU" sz="2800" dirty="0">
                <a:sym typeface="Symbol" pitchFamily="18" charset="2"/>
              </a:rPr>
              <a:t>A </a:t>
            </a:r>
            <a:r>
              <a:rPr lang="hu-HU" sz="2800" dirty="0">
                <a:solidFill>
                  <a:srgbClr val="FF0000"/>
                </a:solidFill>
                <a:effectLst>
                  <a:outerShdw blurRad="38100" dist="38100" dir="2700000" algn="tl">
                    <a:srgbClr val="000000">
                      <a:alpha val="43137"/>
                    </a:srgbClr>
                  </a:outerShdw>
                </a:effectLst>
                <a:sym typeface="Symbol" pitchFamily="18" charset="2"/>
              </a:rPr>
              <a:t>kódolási szabály </a:t>
            </a:r>
            <a:r>
              <a:rPr lang="hu-HU" sz="2800" dirty="0">
                <a:sym typeface="Symbol" pitchFamily="18" charset="2"/>
              </a:rPr>
              <a:t>magyarázata: az </a:t>
            </a:r>
            <a:r>
              <a:rPr lang="hu-HU" sz="2400" dirty="0">
                <a:solidFill>
                  <a:srgbClr val="0000FF"/>
                </a:solidFill>
                <a:latin typeface="Courier New" panose="02070309020205020404" pitchFamily="49" charset="0"/>
                <a:cs typeface="Courier New" panose="02070309020205020404" pitchFamily="49" charset="0"/>
                <a:sym typeface="Symbol" pitchFamily="18" charset="2"/>
              </a:rPr>
              <a:t>x:K</a:t>
            </a:r>
            <a:r>
              <a:rPr lang="hu-HU" sz="2800" dirty="0">
                <a:sym typeface="Symbol" pitchFamily="18" charset="2"/>
              </a:rPr>
              <a:t> által szervezett (számlálós) ciklusból</a:t>
            </a:r>
            <a:r>
              <a:rPr lang="hu-HU" sz="2800" dirty="0">
                <a:solidFill>
                  <a:srgbClr val="FF0000"/>
                </a:solidFill>
                <a:effectLst>
                  <a:outerShdw blurRad="38100" dist="38100" dir="2700000" algn="tl">
                    <a:srgbClr val="000000">
                      <a:alpha val="43137"/>
                    </a:srgbClr>
                  </a:outerShdw>
                </a:effectLst>
                <a:sym typeface="Symbol" pitchFamily="18" charset="2"/>
              </a:rPr>
              <a:t> </a:t>
            </a:r>
            <a:r>
              <a:rPr lang="hu-HU" sz="2800" dirty="0">
                <a:sym typeface="Symbol" pitchFamily="18" charset="2"/>
              </a:rPr>
              <a:t>(és a függvényből) kilépést a feltételnek eleget tévő elemhez éréskor a </a:t>
            </a:r>
            <a:r>
              <a:rPr lang="hu-HU" sz="24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return</a:t>
            </a:r>
            <a:r>
              <a:rPr lang="hu-HU" sz="2800" dirty="0" err="1">
                <a:sym typeface="Symbol" pitchFamily="18" charset="2"/>
              </a:rPr>
              <a:t>-nel</a:t>
            </a:r>
            <a:r>
              <a:rPr lang="hu-HU" sz="2800" dirty="0">
                <a:sym typeface="Symbol" pitchFamily="18" charset="2"/>
              </a:rPr>
              <a:t> „erőszakoljuk ki”.</a:t>
            </a:r>
          </a:p>
        </p:txBody>
      </p:sp>
      <p:sp>
        <p:nvSpPr>
          <p:cNvPr id="2" name="Dátum helye 1"/>
          <p:cNvSpPr>
            <a:spLocks noGrp="1"/>
          </p:cNvSpPr>
          <p:nvPr>
            <p:ph type="dt" sz="half" idx="11"/>
          </p:nvPr>
        </p:nvSpPr>
        <p:spPr/>
        <p:txBody>
          <a:bodyPr/>
          <a:lstStyle/>
          <a:p>
            <a:pPr>
              <a:defRPr/>
            </a:pPr>
            <a:fld id="{BF1A841F-8093-4D85-B872-A17E11E1FD20}"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5" name="Kép 4">
            <a:extLst>
              <a:ext uri="{FF2B5EF4-FFF2-40B4-BE49-F238E27FC236}">
                <a16:creationId xmlns:a16="http://schemas.microsoft.com/office/drawing/2014/main" id="{A3B2D468-F6A3-4CA2-B4A9-6F6CCCE598D0}"/>
              </a:ext>
            </a:extLst>
          </p:cNvPr>
          <p:cNvPicPr>
            <a:picLocks noChangeAspect="1"/>
          </p:cNvPicPr>
          <p:nvPr/>
        </p:nvPicPr>
        <p:blipFill>
          <a:blip r:embed="rId3"/>
          <a:stretch>
            <a:fillRect/>
          </a:stretch>
        </p:blipFill>
        <p:spPr>
          <a:xfrm>
            <a:off x="6928445" y="1499797"/>
            <a:ext cx="2036168" cy="1134241"/>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32</a:t>
            </a:fld>
            <a:r>
              <a:rPr lang="hu-HU" dirty="0"/>
              <a:t>/58</a:t>
            </a:r>
          </a:p>
        </p:txBody>
      </p:sp>
    </p:spTree>
    <p:extLst>
      <p:ext uri="{BB962C8B-B14F-4D97-AF65-F5344CB8AC3E}">
        <p14:creationId xmlns:p14="http://schemas.microsoft.com/office/powerpoint/2010/main" val="358259944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 </a:t>
            </a:r>
            <a:r>
              <a:rPr lang="hu-HU" sz="2800" dirty="0"/>
              <a:t>általános sorozat vagy halmaz</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2</a:t>
            </a:r>
            <a:r>
              <a:rPr lang="hu-HU" b="1" dirty="0"/>
              <a:t>:</a:t>
            </a:r>
            <a:endParaRPr lang="hu-HU"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400" dirty="0">
                <a:sym typeface="Symbol" pitchFamily="18" charset="2"/>
              </a:rPr>
              <a:t>E megoldásban a szabálytalanságot azzal a </a:t>
            </a:r>
            <a:r>
              <a:rPr lang="hu-HU" sz="2400" dirty="0">
                <a:solidFill>
                  <a:srgbClr val="FF0000"/>
                </a:solidFill>
                <a:sym typeface="Symbol" pitchFamily="18" charset="2"/>
              </a:rPr>
              <a:t>szemantikus elvárás</a:t>
            </a:r>
            <a:r>
              <a:rPr lang="hu-HU" sz="2400" dirty="0">
                <a:sym typeface="Symbol" pitchFamily="18" charset="2"/>
              </a:rPr>
              <a:t>sal kerüljük ki, hogy az </a:t>
            </a:r>
            <a:r>
              <a:rPr lang="hu-HU" sz="2400" dirty="0" err="1">
                <a:solidFill>
                  <a:srgbClr val="0000FF"/>
                </a:solidFill>
                <a:effectLst>
                  <a:outerShdw blurRad="38100" dist="38100" dir="2700000" algn="tl">
                    <a:srgbClr val="000000">
                      <a:alpha val="43137"/>
                    </a:srgbClr>
                  </a:outerShdw>
                </a:effectLst>
                <a:latin typeface="Garamond" pitchFamily="18" charset="0"/>
              </a:rPr>
              <a:t>x</a:t>
            </a:r>
            <a:r>
              <a:rPr lang="hu-HU" sz="2400" dirty="0" err="1">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K</a:t>
            </a:r>
            <a:r>
              <a:rPr lang="hu-HU" sz="2400" dirty="0">
                <a:sym typeface="Symbol" pitchFamily="18" charset="2"/>
              </a:rPr>
              <a:t> feladata „adagolni” a K-ban lévő elemeket, de a bennmaradás a </a:t>
            </a:r>
            <a:r>
              <a:rPr lang="hu-HU" sz="2400" dirty="0">
                <a:latin typeface="Garamond" pitchFamily="18" charset="0"/>
              </a:rPr>
              <a:t>T(x)-</a:t>
            </a:r>
            <a:r>
              <a:rPr lang="hu-HU" sz="2400" dirty="0" err="1">
                <a:sym typeface="Symbol" pitchFamily="18" charset="2"/>
              </a:rPr>
              <a:t>től</a:t>
            </a:r>
            <a:r>
              <a:rPr lang="hu-HU" sz="2400" dirty="0">
                <a:sym typeface="Symbol" pitchFamily="18" charset="2"/>
              </a:rPr>
              <a:t> is függ. Ennek a kódolásához felhasználható az előbbi  </a:t>
            </a:r>
            <a:r>
              <a:rPr lang="hu-HU" sz="2400" dirty="0">
                <a:solidFill>
                  <a:srgbClr val="FF0000"/>
                </a:solidFill>
                <a:sym typeface="Symbol" pitchFamily="18" charset="2"/>
              </a:rPr>
              <a:t>kódolási szabály.</a:t>
            </a:r>
          </a:p>
        </p:txBody>
      </p:sp>
      <p:sp>
        <p:nvSpPr>
          <p:cNvPr id="2" name="Dátum helye 1"/>
          <p:cNvSpPr>
            <a:spLocks noGrp="1"/>
          </p:cNvSpPr>
          <p:nvPr>
            <p:ph type="dt" sz="half" idx="11"/>
          </p:nvPr>
        </p:nvSpPr>
        <p:spPr/>
        <p:txBody>
          <a:bodyPr/>
          <a:lstStyle/>
          <a:p>
            <a:pPr>
              <a:defRPr/>
            </a:pPr>
            <a:fld id="{766F56DE-3150-40BA-B37B-0115D4AB655C}"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419872" y="1896550"/>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solidFill>
                  <a:srgbClr val="FF0000"/>
                </a:solidFill>
                <a:effectLst>
                  <a:outerShdw blurRad="38100" dist="38100" dir="2700000" algn="tl">
                    <a:srgbClr val="000000">
                      <a:alpha val="43137"/>
                    </a:srgbClr>
                  </a:outerShdw>
                </a:effectLst>
              </a:rPr>
              <a:t>Kiválaszt</a:t>
            </a:r>
            <a:r>
              <a:rPr lang="hu-HU" dirty="0"/>
              <a:t>(X,T)</a:t>
            </a:r>
          </a:p>
        </p:txBody>
      </p:sp>
      <p:graphicFrame>
        <p:nvGraphicFramePr>
          <p:cNvPr id="20" name="Group 7"/>
          <p:cNvGraphicFramePr>
            <a:graphicFrameLocks noGrp="1"/>
          </p:cNvGraphicFramePr>
          <p:nvPr>
            <p:extLst>
              <p:ext uri="{D42A27DB-BD31-4B8C-83A1-F6EECF244321}">
                <p14:modId xmlns:p14="http://schemas.microsoft.com/office/powerpoint/2010/main" val="923168815"/>
              </p:ext>
            </p:extLst>
          </p:nvPr>
        </p:nvGraphicFramePr>
        <p:xfrm>
          <a:off x="3275858" y="2472614"/>
          <a:ext cx="4752526" cy="1835277"/>
        </p:xfrm>
        <a:graphic>
          <a:graphicData uri="http://schemas.openxmlformats.org/drawingml/2006/table">
            <a:tbl>
              <a:tblPr/>
              <a:tblGrid>
                <a:gridCol w="797796">
                  <a:extLst>
                    <a:ext uri="{9D8B030D-6E8A-4147-A177-3AD203B41FA5}">
                      <a16:colId xmlns:a16="http://schemas.microsoft.com/office/drawing/2014/main" val="20000"/>
                    </a:ext>
                  </a:extLst>
                </a:gridCol>
                <a:gridCol w="1578466">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133034">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03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X</a:t>
                      </a: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sym typeface="Symbol" panose="05050102010706020507" pitchFamily="18" charset="2"/>
                        </a:rPr>
                        <a:t> </a:t>
                      </a: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sym typeface="Symbol" panose="05050102010706020507" pitchFamily="18" charset="2"/>
                        </a:rPr>
                        <a:t>és nem </a:t>
                      </a:r>
                      <a:r>
                        <a:rPr kumimoji="0" lang="hu-HU" sz="2800" b="0" i="0" u="none" strike="noStrike" cap="none" normalizeH="0" baseline="0" dirty="0">
                          <a:ln>
                            <a:noFill/>
                          </a:ln>
                          <a:solidFill>
                            <a:schemeClr val="tx1"/>
                          </a:solidFill>
                          <a:effectLst/>
                          <a:latin typeface="Garamond" pitchFamily="18" charset="0"/>
                        </a:rPr>
                        <a:t>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400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[nincs mit csinálni]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1816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Kiválaszt:=x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137601737"/>
                  </a:ext>
                </a:extLst>
              </a:tr>
            </a:tbl>
          </a:graphicData>
        </a:graphic>
      </p:graphicFrame>
      <p:sp>
        <p:nvSpPr>
          <p:cNvPr id="14" name="Szövegdoboz 13">
            <a:extLst>
              <a:ext uri="{FF2B5EF4-FFF2-40B4-BE49-F238E27FC236}">
                <a16:creationId xmlns:a16="http://schemas.microsoft.com/office/drawing/2014/main" id="{5E13FF03-B877-49E0-84C5-EE6E2FB64E3E}"/>
              </a:ext>
            </a:extLst>
          </p:cNvPr>
          <p:cNvSpPr txBox="1">
            <a:spLocks noChangeArrowheads="1"/>
          </p:cNvSpPr>
          <p:nvPr/>
        </p:nvSpPr>
        <p:spPr bwMode="auto">
          <a:xfrm>
            <a:off x="8028384" y="2327946"/>
            <a:ext cx="1211262" cy="688256"/>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a:t>
            </a:r>
            <a:r>
              <a:rPr kumimoji="0" lang="hu-HU" altLang="hu-HU" sz="2000" b="1" i="0" u="none" strike="noStrike" kern="1200" cap="none" spc="0" normalizeH="0" baseline="0" noProof="0" dirty="0">
                <a:ln>
                  <a:noFill/>
                </a:ln>
                <a:solidFill>
                  <a:srgbClr val="000000"/>
                </a:solidFill>
                <a:effectLst/>
                <a:uLnTx/>
                <a:uFillTx/>
                <a:latin typeface="Garamond" pitchFamily="18" charset="0"/>
                <a:ea typeface="+mn-ea"/>
                <a:cs typeface="+mn-cs"/>
              </a:rPr>
              <a:t>Változó</a:t>
            </a:r>
            <a:r>
              <a:rPr kumimoji="0" lang="hu-HU" altLang="hu-HU" sz="20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20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20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2000" b="1" i="0" u="none" strike="noStrike" kern="1200" cap="none" spc="0" normalizeH="0" baseline="0" noProof="0" dirty="0">
                <a:ln>
                  <a:noFill/>
                </a:ln>
                <a:solidFill>
                  <a:srgbClr val="000000"/>
                </a:solidFill>
                <a:effectLst/>
                <a:uLnTx/>
                <a:uFillTx/>
                <a:latin typeface="Garamond" pitchFamily="18" charset="0"/>
                <a:ea typeface="+mn-ea"/>
                <a:cs typeface="+mn-cs"/>
              </a:rPr>
              <a:t>:TH</a:t>
            </a:r>
            <a:endPar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33</a:t>
            </a:fld>
            <a:r>
              <a:rPr lang="hu-HU" dirty="0"/>
              <a:t>/58</a:t>
            </a:r>
          </a:p>
        </p:txBody>
      </p:sp>
    </p:spTree>
    <p:extLst>
      <p:ext uri="{BB962C8B-B14F-4D97-AF65-F5344CB8AC3E}">
        <p14:creationId xmlns:p14="http://schemas.microsoft.com/office/powerpoint/2010/main" val="24402676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Kiválasztás – </a:t>
            </a:r>
            <a:r>
              <a:rPr lang="hu-HU" sz="2800" dirty="0"/>
              <a:t>általános sorozaton vagy halmazon</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C++ kód</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2</a:t>
            </a:r>
            <a:r>
              <a:rPr lang="hu-HU" b="1" dirty="0"/>
              <a:t>:</a:t>
            </a:r>
            <a:endParaRPr lang="hu-HU" b="1" dirty="0">
              <a:sym typeface="Symbol" pitchFamily="18" charset="2"/>
            </a:endParaRP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template</a:t>
            </a:r>
            <a:r>
              <a:rPr lang="hu-HU" sz="1800" dirty="0">
                <a:latin typeface="Courier New" panose="02070309020205020404" pitchFamily="49" charset="0"/>
                <a:cs typeface="Courier New" panose="02070309020205020404" pitchFamily="49" charset="0"/>
                <a:sym typeface="Symbol" pitchFamily="18" charset="2"/>
              </a:rPr>
              <a:t>&lt;</a:t>
            </a:r>
            <a:r>
              <a:rPr lang="hu-HU" sz="1800" dirty="0" err="1">
                <a:latin typeface="Courier New" panose="02070309020205020404" pitchFamily="49" charset="0"/>
                <a:cs typeface="Courier New" panose="02070309020205020404" pitchFamily="49" charset="0"/>
                <a:sym typeface="Symbol" pitchFamily="18" charset="2"/>
              </a:rPr>
              <a:t>class</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&gt;</a:t>
            </a: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Kivalaszt</a:t>
            </a:r>
            <a:r>
              <a:rPr lang="hu-HU" sz="1800" dirty="0">
                <a:latin typeface="Courier New" panose="02070309020205020404" pitchFamily="49" charset="0"/>
                <a:cs typeface="Courier New" panose="02070309020205020404" pitchFamily="49" charset="0"/>
                <a:sym typeface="Symbol" pitchFamily="18" charset="2"/>
              </a:rPr>
              <a:t>(</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const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&amp; K,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 T(</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for</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auto</a:t>
            </a:r>
            <a:r>
              <a:rPr lang="hu-HU" sz="1800" dirty="0">
                <a:latin typeface="Courier New" panose="02070309020205020404" pitchFamily="49" charset="0"/>
                <a:cs typeface="Courier New" panose="02070309020205020404" pitchFamily="49" charset="0"/>
                <a:sym typeface="Symbol" pitchFamily="18" charset="2"/>
              </a:rPr>
              <a:t> </a:t>
            </a:r>
            <a:r>
              <a:rPr lang="hu-HU" sz="1800" dirty="0">
                <a:solidFill>
                  <a:srgbClr val="0000FF"/>
                </a:solidFill>
                <a:latin typeface="Courier New" panose="02070309020205020404" pitchFamily="49" charset="0"/>
                <a:cs typeface="Courier New" panose="02070309020205020404" pitchFamily="49" charset="0"/>
                <a:sym typeface="Symbol" pitchFamily="18" charset="2"/>
              </a:rPr>
              <a:t>x:K</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=x;</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if</a:t>
            </a:r>
            <a:r>
              <a:rPr lang="hu-HU" sz="1800" dirty="0">
                <a:latin typeface="Courier New" panose="02070309020205020404" pitchFamily="49" charset="0"/>
                <a:cs typeface="Courier New" panose="02070309020205020404" pitchFamily="49" charset="0"/>
                <a:sym typeface="Symbol" pitchFamily="18" charset="2"/>
              </a:rPr>
              <a:t> (T(x)) </a:t>
            </a:r>
            <a:r>
              <a:rPr lang="hu-HU" sz="1800" dirty="0" err="1">
                <a:solidFill>
                  <a:srgbClr val="FF0000"/>
                </a:solidFill>
                <a:latin typeface="Courier New" panose="02070309020205020404" pitchFamily="49" charset="0"/>
                <a:cs typeface="Courier New" panose="02070309020205020404" pitchFamily="49" charset="0"/>
                <a:sym typeface="Symbol" pitchFamily="18" charset="2"/>
              </a:rPr>
              <a:t>break</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return</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2400" dirty="0">
                <a:sym typeface="Symbol" pitchFamily="18" charset="2"/>
              </a:rPr>
              <a:t>Az előbbi algoritmust jobban követő </a:t>
            </a:r>
            <a:r>
              <a:rPr lang="hu-HU" sz="2400" dirty="0">
                <a:solidFill>
                  <a:srgbClr val="FF0000"/>
                </a:solidFill>
                <a:sym typeface="Symbol" pitchFamily="18" charset="2"/>
              </a:rPr>
              <a:t>kódolási szabály</a:t>
            </a:r>
            <a:r>
              <a:rPr lang="hu-HU" sz="2400" dirty="0">
                <a:sym typeface="Symbol" pitchFamily="18" charset="2"/>
              </a:rPr>
              <a:t>.</a:t>
            </a:r>
          </a:p>
        </p:txBody>
      </p:sp>
      <p:sp>
        <p:nvSpPr>
          <p:cNvPr id="4" name="Dátum helye 3"/>
          <p:cNvSpPr>
            <a:spLocks noGrp="1"/>
          </p:cNvSpPr>
          <p:nvPr>
            <p:ph type="dt" sz="half" idx="11"/>
          </p:nvPr>
        </p:nvSpPr>
        <p:spPr/>
        <p:txBody>
          <a:bodyPr/>
          <a:lstStyle/>
          <a:p>
            <a:pPr>
              <a:defRPr/>
            </a:pPr>
            <a:fld id="{8B06DC27-310D-4690-80E6-AD432D944B48}"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2" name="Kép 1">
            <a:extLst>
              <a:ext uri="{FF2B5EF4-FFF2-40B4-BE49-F238E27FC236}">
                <a16:creationId xmlns:a16="http://schemas.microsoft.com/office/drawing/2014/main" id="{FAC621B3-71F7-4853-8347-08C6E008C494}"/>
              </a:ext>
            </a:extLst>
          </p:cNvPr>
          <p:cNvPicPr>
            <a:picLocks noChangeAspect="1"/>
          </p:cNvPicPr>
          <p:nvPr/>
        </p:nvPicPr>
        <p:blipFill>
          <a:blip r:embed="rId3"/>
          <a:stretch>
            <a:fillRect/>
          </a:stretch>
        </p:blipFill>
        <p:spPr>
          <a:xfrm>
            <a:off x="6902811" y="1484784"/>
            <a:ext cx="2052515" cy="1012326"/>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34</a:t>
            </a:fld>
            <a:r>
              <a:rPr lang="hu-HU" dirty="0"/>
              <a:t>/58</a:t>
            </a:r>
          </a:p>
        </p:txBody>
      </p:sp>
    </p:spTree>
    <p:extLst>
      <p:ext uri="{BB962C8B-B14F-4D97-AF65-F5344CB8AC3E}">
        <p14:creationId xmlns:p14="http://schemas.microsoft.com/office/powerpoint/2010/main" val="97366754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a:t>
            </a:r>
            <a:r>
              <a:rPr lang="hu-HU" sz="2800" dirty="0"/>
              <a:t> általános sorozat-intervallumon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tabLst>
                <a:tab pos="1882775" algn="l"/>
              </a:tabLst>
            </a:pPr>
            <a:r>
              <a:rPr lang="hu-HU" b="1" dirty="0"/>
              <a:t>Keresés (</a:t>
            </a:r>
            <a:r>
              <a:rPr lang="hu-HU" sz="2800" dirty="0" err="1">
                <a:effectLst>
                  <a:outerShdw blurRad="38100" dist="38100" dir="2700000" algn="tl">
                    <a:srgbClr val="000000">
                      <a:alpha val="43137"/>
                    </a:srgbClr>
                  </a:outerShdw>
                </a:effectLst>
              </a:rPr>
              <a:t>iterátorral</a:t>
            </a:r>
            <a:r>
              <a:rPr lang="hu-HU" b="1" dirty="0"/>
              <a:t>):</a:t>
            </a:r>
          </a:p>
          <a:p>
            <a:pPr marL="254000">
              <a:lnSpc>
                <a:spcPct val="95000"/>
              </a:lnSpc>
              <a:spcBef>
                <a:spcPct val="5000"/>
              </a:spcBef>
              <a:buNone/>
              <a:tabLst>
                <a:tab pos="1882775" algn="l"/>
              </a:tabLst>
            </a:pPr>
            <a:r>
              <a:rPr lang="hu-HU" sz="2800" dirty="0"/>
              <a:t>Bemenet:	</a:t>
            </a:r>
            <a:r>
              <a:rPr lang="hu-HU" sz="2800" dirty="0" err="1"/>
              <a:t>e,u</a:t>
            </a:r>
            <a:r>
              <a:rPr lang="hu-HU" sz="2800" dirty="0" err="1">
                <a:sym typeface="Symbol"/>
              </a:rPr>
              <a:t>Cím</a:t>
            </a:r>
            <a:r>
              <a:rPr lang="hu-HU" sz="2800" dirty="0">
                <a:sym typeface="Symbol"/>
              </a:rPr>
              <a:t>(</a:t>
            </a:r>
            <a:r>
              <a:rPr lang="hu-HU" sz="2800" dirty="0">
                <a:latin typeface="Imprint MT Shadow" pitchFamily="82" charset="0"/>
                <a:sym typeface="Symbol" pitchFamily="18" charset="2"/>
              </a:rPr>
              <a:t>H</a:t>
            </a:r>
            <a:r>
              <a:rPr lang="hu-HU" sz="2800" dirty="0">
                <a:sym typeface="Symbol"/>
              </a:rPr>
              <a:t>), </a:t>
            </a:r>
            <a:r>
              <a:rPr lang="hu-HU" sz="2800" dirty="0"/>
              <a:t>X</a:t>
            </a:r>
            <a:r>
              <a:rPr lang="hu-HU" sz="2800" dirty="0">
                <a:sym typeface="Symbol"/>
              </a:rPr>
              <a:t></a:t>
            </a:r>
            <a:r>
              <a:rPr lang="hu-HU" sz="2800" dirty="0">
                <a:latin typeface="Imprint MT Shadow" pitchFamily="82" charset="0"/>
                <a:sym typeface="Symbol" pitchFamily="18" charset="2"/>
              </a:rPr>
              <a:t>H</a:t>
            </a:r>
            <a:r>
              <a:rPr lang="hu-HU" sz="2800" baseline="30000" dirty="0"/>
              <a:t>*</a:t>
            </a:r>
            <a:r>
              <a:rPr lang="hu-HU" sz="2800" dirty="0"/>
              <a:t>,</a:t>
            </a:r>
            <a:br>
              <a:rPr lang="hu-HU" sz="2800" baseline="30000" dirty="0"/>
            </a:br>
            <a:r>
              <a:rPr lang="hu-HU" sz="2800" baseline="30000" dirty="0"/>
              <a:t>	</a:t>
            </a:r>
            <a:r>
              <a:rPr lang="hu-HU" sz="2800" dirty="0"/>
              <a:t>T:</a:t>
            </a:r>
            <a:r>
              <a:rPr lang="hu-HU" sz="2800" dirty="0">
                <a:latin typeface="Imprint MT Shadow" pitchFamily="82" charset="0"/>
                <a:sym typeface="Symbol" pitchFamily="18" charset="2"/>
              </a:rPr>
              <a:t>H</a:t>
            </a:r>
            <a:r>
              <a:rPr lang="hu-HU" sz="2800" dirty="0">
                <a:sym typeface="Symbol"/>
              </a:rPr>
              <a:t></a:t>
            </a:r>
            <a:r>
              <a:rPr lang="hu-HU" sz="2800" dirty="0">
                <a:latin typeface="Imprint MT Shadow" pitchFamily="82" charset="0"/>
                <a:sym typeface="Symbol" pitchFamily="18" charset="2"/>
              </a:rPr>
              <a:t>L</a:t>
            </a:r>
            <a:endParaRPr lang="hu-HU" sz="2800" dirty="0"/>
          </a:p>
          <a:p>
            <a:pPr marL="254000">
              <a:lnSpc>
                <a:spcPct val="95000"/>
              </a:lnSpc>
              <a:spcBef>
                <a:spcPct val="5000"/>
              </a:spcBef>
              <a:buNone/>
              <a:tabLst>
                <a:tab pos="1882775" algn="l"/>
              </a:tabLst>
            </a:pPr>
            <a:r>
              <a:rPr lang="hu-HU" sz="2800" dirty="0"/>
              <a:t>Kimenet:	</a:t>
            </a:r>
            <a:r>
              <a:rPr lang="hu-HU" sz="2800" dirty="0" err="1"/>
              <a:t>Van</a:t>
            </a:r>
            <a:r>
              <a:rPr lang="hu-HU" sz="2800" dirty="0" err="1">
                <a:sym typeface="Symbol"/>
              </a:rPr>
              <a:t></a:t>
            </a:r>
            <a:r>
              <a:rPr lang="hu-HU" sz="2800" dirty="0" err="1">
                <a:latin typeface="Imprint MT Shadow" pitchFamily="82" charset="0"/>
                <a:sym typeface="Symbol" pitchFamily="18" charset="2"/>
              </a:rPr>
              <a:t>L</a:t>
            </a:r>
            <a:r>
              <a:rPr lang="hu-HU" sz="2800" dirty="0">
                <a:latin typeface="Imprint MT Shadow" pitchFamily="82" charset="0"/>
                <a:sym typeface="Symbol" pitchFamily="18" charset="2"/>
              </a:rPr>
              <a:t>, </a:t>
            </a:r>
            <a:r>
              <a:rPr lang="hu-HU" sz="2800" dirty="0" err="1">
                <a:solidFill>
                  <a:srgbClr val="FF0000"/>
                </a:solidFill>
                <a:effectLst>
                  <a:outerShdw blurRad="38100" dist="38100" dir="2700000" algn="tl">
                    <a:srgbClr val="000000">
                      <a:alpha val="43137"/>
                    </a:srgbClr>
                  </a:outerShdw>
                </a:effectLst>
                <a:sym typeface="Symbol" pitchFamily="18" charset="2"/>
              </a:rPr>
              <a:t>Ért</a:t>
            </a:r>
            <a:r>
              <a:rPr lang="hu-HU" sz="2800" dirty="0" err="1">
                <a:solidFill>
                  <a:srgbClr val="FF0000"/>
                </a:solidFill>
                <a:effectLst>
                  <a:outerShdw blurRad="38100" dist="38100" dir="2700000" algn="tl">
                    <a:srgbClr val="000000">
                      <a:alpha val="43137"/>
                    </a:srgbClr>
                  </a:outerShdw>
                </a:effectLst>
                <a:sym typeface="Symbol"/>
              </a:rPr>
              <a:t></a:t>
            </a:r>
            <a:r>
              <a:rPr lang="hu-HU" sz="2800" dirty="0" err="1">
                <a:solidFill>
                  <a:srgbClr val="FF0000"/>
                </a:solidFill>
                <a:effectLst>
                  <a:outerShdw blurRad="38100" dist="38100" dir="2700000" algn="tl">
                    <a:srgbClr val="000000">
                      <a:alpha val="43137"/>
                    </a:srgbClr>
                  </a:outerShdw>
                </a:effectLst>
                <a:latin typeface="Imprint MT Shadow" pitchFamily="82" charset="0"/>
                <a:sym typeface="Symbol" pitchFamily="18" charset="2"/>
              </a:rPr>
              <a:t>H</a:t>
            </a:r>
            <a:endParaRPr lang="hu-HU" sz="2800" b="1" dirty="0">
              <a:solidFill>
                <a:srgbClr val="FF0000"/>
              </a:solidFill>
              <a:effectLst>
                <a:outerShdw blurRad="38100" dist="38100" dir="2700000" algn="tl">
                  <a:srgbClr val="000000">
                    <a:alpha val="43137"/>
                  </a:srgbClr>
                </a:outerShdw>
              </a:effectLst>
            </a:endParaRPr>
          </a:p>
          <a:p>
            <a:pPr marL="254000">
              <a:lnSpc>
                <a:spcPct val="95000"/>
              </a:lnSpc>
              <a:spcBef>
                <a:spcPct val="5000"/>
              </a:spcBef>
              <a:buNone/>
              <a:tabLst>
                <a:tab pos="1882775" algn="l"/>
              </a:tabLst>
            </a:pPr>
            <a:r>
              <a:rPr lang="hu-HU" sz="2800" dirty="0"/>
              <a:t>Előfeltétel:	─</a:t>
            </a:r>
            <a:endParaRPr lang="hu-HU" sz="2800" dirty="0">
              <a:sym typeface="Symbol" pitchFamily="18" charset="2"/>
            </a:endParaRPr>
          </a:p>
          <a:p>
            <a:pPr marL="254000">
              <a:lnSpc>
                <a:spcPct val="95000"/>
              </a:lnSpc>
              <a:spcBef>
                <a:spcPct val="5000"/>
              </a:spcBef>
              <a:buNone/>
              <a:tabLst>
                <a:tab pos="1882775" algn="l"/>
              </a:tabLst>
            </a:pPr>
            <a:r>
              <a:rPr lang="hu-HU" sz="2800" dirty="0">
                <a:sym typeface="Symbol" pitchFamily="18" charset="2"/>
              </a:rPr>
              <a:t>Utófeltétel:	Van=x (</a:t>
            </a:r>
            <a:r>
              <a:rPr lang="hu-HU" sz="2800" dirty="0" err="1">
                <a:sym typeface="Symbol" pitchFamily="18" charset="2"/>
              </a:rPr>
              <a:t>exu</a:t>
            </a:r>
            <a:r>
              <a:rPr lang="hu-HU" sz="2800" dirty="0">
                <a:sym typeface="Symbol"/>
              </a:rPr>
              <a:t>): </a:t>
            </a:r>
            <a:r>
              <a:rPr lang="hu-HU" sz="2800" dirty="0">
                <a:sym typeface="Symbol" pitchFamily="18" charset="2"/>
              </a:rPr>
              <a:t>T(x) és </a:t>
            </a:r>
            <a:br>
              <a:rPr lang="hu-HU" sz="2800" dirty="0">
                <a:sym typeface="Symbol" pitchFamily="18" charset="2"/>
              </a:rPr>
            </a:br>
            <a:r>
              <a:rPr lang="hu-HU" sz="2800" dirty="0">
                <a:sym typeface="Symbol" pitchFamily="18" charset="2"/>
              </a:rPr>
              <a:t>	</a:t>
            </a:r>
            <a:r>
              <a:rPr lang="hu-HU" sz="2800" dirty="0" err="1">
                <a:sym typeface="Symbol" pitchFamily="18" charset="2"/>
              </a:rPr>
              <a:t>Van→</a:t>
            </a:r>
            <a:r>
              <a:rPr lang="hu-HU" sz="2800" dirty="0" err="1">
                <a:solidFill>
                  <a:srgbClr val="FF0000"/>
                </a:solidFill>
                <a:sym typeface="Symbol" pitchFamily="18" charset="2"/>
              </a:rPr>
              <a:t>Ért</a:t>
            </a:r>
            <a:r>
              <a:rPr lang="hu-HU" sz="2800" dirty="0" err="1">
                <a:solidFill>
                  <a:srgbClr val="FF0000"/>
                </a:solidFill>
                <a:sym typeface="Symbol"/>
              </a:rPr>
              <a:t>X</a:t>
            </a:r>
            <a:r>
              <a:rPr lang="hu-HU" sz="2800" dirty="0">
                <a:solidFill>
                  <a:srgbClr val="FF0000"/>
                </a:solidFill>
                <a:sym typeface="Symbol"/>
              </a:rPr>
              <a:t> </a:t>
            </a:r>
            <a:r>
              <a:rPr lang="hu-HU" sz="2800" dirty="0">
                <a:sym typeface="Symbol"/>
              </a:rPr>
              <a:t>és</a:t>
            </a:r>
            <a:r>
              <a:rPr lang="hu-HU" sz="2800" dirty="0">
                <a:sym typeface="Symbol" pitchFamily="18" charset="2"/>
              </a:rPr>
              <a:t> T(Ért)</a:t>
            </a:r>
          </a:p>
          <a:p>
            <a:pPr marL="254000">
              <a:lnSpc>
                <a:spcPct val="80000"/>
              </a:lnSpc>
              <a:spcBef>
                <a:spcPts val="0"/>
              </a:spcBef>
              <a:buNone/>
            </a:pPr>
            <a:endParaRPr lang="hu-HU" dirty="0">
              <a:sym typeface="Symbol" pitchFamily="18" charset="2"/>
            </a:endParaRPr>
          </a:p>
          <a:p>
            <a:pPr marL="0" indent="0">
              <a:lnSpc>
                <a:spcPct val="80000"/>
              </a:lnSpc>
              <a:spcBef>
                <a:spcPts val="0"/>
              </a:spcBef>
              <a:buNone/>
            </a:pPr>
            <a:r>
              <a:rPr lang="hu-HU" sz="2800" dirty="0">
                <a:sym typeface="Symbol" pitchFamily="18" charset="2"/>
              </a:rPr>
              <a:t>Itt is csak </a:t>
            </a:r>
            <a:r>
              <a:rPr lang="hu-HU" sz="2800" dirty="0">
                <a:solidFill>
                  <a:srgbClr val="FF00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 eredménynek van értelme, és a vizsgált tulajdonság csak egyes elemekre vonatkozhat.</a:t>
            </a:r>
          </a:p>
        </p:txBody>
      </p:sp>
      <p:sp>
        <p:nvSpPr>
          <p:cNvPr id="2" name="Dátum helye 1"/>
          <p:cNvSpPr>
            <a:spLocks noGrp="1"/>
          </p:cNvSpPr>
          <p:nvPr>
            <p:ph type="dt" sz="half" idx="11"/>
          </p:nvPr>
        </p:nvSpPr>
        <p:spPr/>
        <p:txBody>
          <a:bodyPr/>
          <a:lstStyle/>
          <a:p>
            <a:pPr>
              <a:defRPr/>
            </a:pPr>
            <a:fld id="{F703AAB3-B7C5-4BF3-8661-A1B8D0AD1286}"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35</a:t>
            </a:fld>
            <a:r>
              <a:rPr lang="hu-HU" dirty="0"/>
              <a:t>/58</a:t>
            </a:r>
          </a:p>
        </p:txBody>
      </p:sp>
    </p:spTree>
    <p:extLst>
      <p:ext uri="{BB962C8B-B14F-4D97-AF65-F5344CB8AC3E}">
        <p14:creationId xmlns:p14="http://schemas.microsoft.com/office/powerpoint/2010/main" val="146347792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a:t>
            </a:r>
            <a:r>
              <a:rPr lang="hu-HU" sz="2800" dirty="0"/>
              <a:t> általános sorozat-intervallumon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a:t>
            </a:r>
            <a:r>
              <a:rPr lang="hu-HU" dirty="0">
                <a:sym typeface="Symbol" pitchFamily="18" charset="2"/>
              </a:rPr>
              <a:t> (</a:t>
            </a:r>
            <a:r>
              <a:rPr lang="hu-HU" sz="2800" dirty="0" err="1">
                <a:effectLst>
                  <a:outerShdw blurRad="38100" dist="38100" dir="2700000" algn="tl">
                    <a:srgbClr val="000000">
                      <a:alpha val="43137"/>
                    </a:srgbClr>
                  </a:outerShdw>
                </a:effectLst>
                <a:sym typeface="Symbol" pitchFamily="18" charset="2"/>
              </a:rPr>
              <a:t>iterátorral</a:t>
            </a:r>
            <a:r>
              <a:rPr lang="hu-HU" dirty="0">
                <a:sym typeface="Symbol" pitchFamily="18" charset="2"/>
              </a:rPr>
              <a:t>)</a:t>
            </a:r>
            <a:r>
              <a:rPr lang="hu-HU" b="1" dirty="0">
                <a:sym typeface="Symbol" pitchFamily="18" charset="2"/>
              </a:rPr>
              <a:t>:</a:t>
            </a: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800" dirty="0">
                <a:sym typeface="Symbol" pitchFamily="18" charset="2"/>
              </a:rPr>
              <a:t>Az </a:t>
            </a:r>
            <a:r>
              <a:rPr lang="hu-HU" sz="2800" dirty="0">
                <a:effectLst>
                  <a:outerShdw blurRad="38100" dist="38100" dir="2700000" algn="tl">
                    <a:srgbClr val="000000">
                      <a:alpha val="43137"/>
                    </a:srgbClr>
                  </a:outerShdw>
                </a:effectLst>
                <a:sym typeface="Symbol" pitchFamily="18" charset="2"/>
              </a:rPr>
              <a:t>Adat(x)</a:t>
            </a:r>
            <a:r>
              <a:rPr lang="hu-HU" sz="2800" dirty="0">
                <a:sym typeface="Symbol" pitchFamily="18" charset="2"/>
              </a:rPr>
              <a:t> az x memória</a:t>
            </a:r>
            <a:r>
              <a:rPr lang="hu-HU" sz="2800" dirty="0">
                <a:solidFill>
                  <a:srgbClr val="FF0000"/>
                </a:solidFill>
                <a:highlight>
                  <a:srgbClr val="C0C0C0"/>
                </a:highlight>
                <a:sym typeface="Symbol" pitchFamily="18" charset="2"/>
              </a:rPr>
              <a:t>cím</a:t>
            </a:r>
            <a:r>
              <a:rPr lang="hu-HU" sz="2800" dirty="0">
                <a:sym typeface="Symbol" pitchFamily="18" charset="2"/>
              </a:rPr>
              <a:t>en levő értéket jelöli, az </a:t>
            </a:r>
            <a:r>
              <a:rPr lang="hu-HU" sz="2800" dirty="0">
                <a:solidFill>
                  <a:srgbClr val="FF0000"/>
                </a:solidFill>
                <a:highlight>
                  <a:srgbClr val="C0C0C0"/>
                </a:highlight>
                <a:sym typeface="Symbol" pitchFamily="18" charset="2"/>
              </a:rPr>
              <a:t>e</a:t>
            </a:r>
            <a:r>
              <a:rPr lang="hu-HU" sz="2800" dirty="0">
                <a:sym typeface="Symbol" pitchFamily="18" charset="2"/>
              </a:rPr>
              <a:t> és az </a:t>
            </a:r>
            <a:r>
              <a:rPr lang="hu-HU" sz="2800" dirty="0">
                <a:solidFill>
                  <a:srgbClr val="FF0000"/>
                </a:solidFill>
                <a:highlight>
                  <a:srgbClr val="C0C0C0"/>
                </a:highlight>
                <a:sym typeface="Symbol" pitchFamily="18" charset="2"/>
              </a:rPr>
              <a:t>u</a:t>
            </a:r>
            <a:r>
              <a:rPr lang="hu-HU" sz="2800" dirty="0">
                <a:sym typeface="Symbol" pitchFamily="18" charset="2"/>
              </a:rPr>
              <a:t> a sorozat első és utolsó vizsgálandó eleme memóriacíme.</a:t>
            </a:r>
          </a:p>
        </p:txBody>
      </p:sp>
      <p:sp>
        <p:nvSpPr>
          <p:cNvPr id="2" name="Dátum helye 1"/>
          <p:cNvSpPr>
            <a:spLocks noGrp="1"/>
          </p:cNvSpPr>
          <p:nvPr>
            <p:ph type="dt" sz="half" idx="11"/>
          </p:nvPr>
        </p:nvSpPr>
        <p:spPr/>
        <p:txBody>
          <a:bodyPr/>
          <a:lstStyle/>
          <a:p>
            <a:pPr>
              <a:defRPr/>
            </a:pPr>
            <a:fld id="{54B1F658-E7AA-4A50-9609-41B79B9A92A4}" type="datetime8">
              <a:rPr lang="hu-HU" smtClean="0"/>
              <a:t>2018.12.01. 18:42</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250456" y="1844824"/>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Keres(</a:t>
            </a:r>
            <a:r>
              <a:rPr lang="hu-HU" dirty="0" err="1">
                <a:solidFill>
                  <a:srgbClr val="FF0000"/>
                </a:solidFill>
                <a:highlight>
                  <a:srgbClr val="C0C0C0"/>
                </a:highlight>
              </a:rPr>
              <a:t>e</a:t>
            </a:r>
            <a:r>
              <a:rPr lang="hu-HU" dirty="0" err="1"/>
              <a:t>,</a:t>
            </a:r>
            <a:r>
              <a:rPr lang="hu-HU" dirty="0" err="1">
                <a:solidFill>
                  <a:srgbClr val="FF0000"/>
                </a:solidFill>
                <a:highlight>
                  <a:srgbClr val="C0C0C0"/>
                </a:highlight>
              </a:rPr>
              <a:t>u</a:t>
            </a:r>
            <a:r>
              <a:rPr lang="hu-HU" dirty="0" err="1"/>
              <a:t>,</a:t>
            </a:r>
            <a:r>
              <a:rPr lang="hu-HU" dirty="0" err="1">
                <a:solidFill>
                  <a:srgbClr val="0000FF"/>
                </a:solidFill>
                <a:effectLst>
                  <a:outerShdw blurRad="38100" dist="38100" dir="2700000" algn="tl">
                    <a:srgbClr val="000000">
                      <a:alpha val="43137"/>
                    </a:srgbClr>
                  </a:outerShdw>
                </a:effectLst>
              </a:rPr>
              <a:t>T</a:t>
            </a:r>
            <a:r>
              <a:rPr lang="hu-HU" dirty="0"/>
              <a:t>)</a:t>
            </a:r>
          </a:p>
        </p:txBody>
      </p:sp>
      <p:graphicFrame>
        <p:nvGraphicFramePr>
          <p:cNvPr id="20" name="Group 7"/>
          <p:cNvGraphicFramePr>
            <a:graphicFrameLocks noGrp="1"/>
          </p:cNvGraphicFramePr>
          <p:nvPr>
            <p:extLst>
              <p:ext uri="{D42A27DB-BD31-4B8C-83A1-F6EECF244321}">
                <p14:modId xmlns:p14="http://schemas.microsoft.com/office/powerpoint/2010/main" val="1317893231"/>
              </p:ext>
            </p:extLst>
          </p:nvPr>
        </p:nvGraphicFramePr>
        <p:xfrm>
          <a:off x="2987824" y="2420888"/>
          <a:ext cx="4968552" cy="2399157"/>
        </p:xfrm>
        <a:graphic>
          <a:graphicData uri="http://schemas.openxmlformats.org/drawingml/2006/table">
            <a:tbl>
              <a:tblPr/>
              <a:tblGrid>
                <a:gridCol w="764554">
                  <a:extLst>
                    <a:ext uri="{9D8B030D-6E8A-4147-A177-3AD203B41FA5}">
                      <a16:colId xmlns:a16="http://schemas.microsoft.com/office/drawing/2014/main" val="20000"/>
                    </a:ext>
                  </a:extLst>
                </a:gridCol>
                <a:gridCol w="1719721">
                  <a:extLst>
                    <a:ext uri="{9D8B030D-6E8A-4147-A177-3AD203B41FA5}">
                      <a16:colId xmlns:a16="http://schemas.microsoft.com/office/drawing/2014/main" val="20001"/>
                    </a:ext>
                  </a:extLst>
                </a:gridCol>
                <a:gridCol w="2484277">
                  <a:extLst>
                    <a:ext uri="{9D8B030D-6E8A-4147-A177-3AD203B41FA5}">
                      <a16:colId xmlns:a16="http://schemas.microsoft.com/office/drawing/2014/main" val="20002"/>
                    </a:ext>
                  </a:extLst>
                </a:gridCol>
              </a:tblGrid>
              <a:tr h="180000">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x:=</a:t>
                      </a:r>
                      <a:r>
                        <a:rPr kumimoji="0" lang="hu-HU" sz="2800" b="0" i="0" u="none" strike="noStrike" cap="none" normalizeH="0" baseline="0" dirty="0">
                          <a:ln>
                            <a:noFill/>
                          </a:ln>
                          <a:solidFill>
                            <a:srgbClr val="FF0000"/>
                          </a:solidFill>
                          <a:effectLst/>
                          <a:highlight>
                            <a:srgbClr val="C0C0C0"/>
                          </a:highlight>
                          <a:latin typeface="Garamond"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chemeClr val="tx1"/>
                          </a:solidFill>
                          <a:effectLst/>
                          <a:latin typeface="Garamond" pitchFamily="18" charset="0"/>
                        </a:rPr>
                        <a:t>x≠</a:t>
                      </a:r>
                      <a:r>
                        <a:rPr kumimoji="0" lang="hu-HU" sz="2800" b="0" i="0" u="none" strike="noStrike" cap="none" normalizeH="0" baseline="0" dirty="0" err="1">
                          <a:ln>
                            <a:noFill/>
                          </a:ln>
                          <a:solidFill>
                            <a:srgbClr val="FF0000"/>
                          </a:solidFill>
                          <a:effectLst/>
                          <a:highlight>
                            <a:srgbClr val="C0C0C0"/>
                          </a:highlight>
                          <a:latin typeface="Garamond" pitchFamily="18" charset="0"/>
                        </a:rPr>
                        <a:t>u</a:t>
                      </a:r>
                      <a:r>
                        <a:rPr kumimoji="0" lang="hu-HU" sz="2800" b="0" i="0" u="none" strike="noStrike" cap="none" normalizeH="0" baseline="0" dirty="0">
                          <a:ln>
                            <a:noFill/>
                          </a:ln>
                          <a:solidFill>
                            <a:schemeClr val="tx1"/>
                          </a:solidFill>
                          <a:effectLst/>
                          <a:latin typeface="Garamond" pitchFamily="18" charset="0"/>
                        </a:rPr>
                        <a:t> és nem </a:t>
                      </a:r>
                      <a:r>
                        <a:rPr lang="hu-HU" sz="2800" dirty="0">
                          <a:solidFill>
                            <a:srgbClr val="0000FF"/>
                          </a:solidFill>
                          <a:effectLst>
                            <a:outerShdw blurRad="38100" dist="38100" dir="2700000" algn="tl">
                              <a:srgbClr val="000000">
                                <a:alpha val="43137"/>
                              </a:srgbClr>
                            </a:outerShdw>
                          </a:effectLst>
                        </a:rPr>
                        <a:t>T</a:t>
                      </a:r>
                      <a:r>
                        <a:rPr kumimoji="0" lang="hu-HU" sz="2800" b="0" i="0" u="none" strike="noStrike" cap="none" normalizeH="0" baseline="0" dirty="0">
                          <a:ln>
                            <a:noFill/>
                          </a:ln>
                          <a:solidFill>
                            <a:schemeClr val="tx1"/>
                          </a:solidFill>
                          <a:effectLst/>
                          <a:latin typeface="Garamond" pitchFamily="18" charset="0"/>
                        </a:rPr>
                        <a:t>(</a:t>
                      </a: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rPr>
                        <a:t>Adat(x)</a:t>
                      </a:r>
                      <a:r>
                        <a:rPr kumimoji="0" lang="hu-HU" sz="2800" b="0" i="0" u="none" strike="noStrike" cap="none" normalizeH="0" baseline="0" dirty="0">
                          <a:ln>
                            <a:noFill/>
                          </a:ln>
                          <a:solidFill>
                            <a:schemeClr val="tx1"/>
                          </a:solidFill>
                          <a:effectLst/>
                          <a:latin typeface="Garamond"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x:=Következő(x)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Keres:=(</a:t>
                      </a:r>
                      <a:r>
                        <a:rPr kumimoji="0" lang="hu-HU" sz="2800" b="0" i="0" u="none" strike="noStrike" cap="none" normalizeH="0" baseline="0" dirty="0" err="1">
                          <a:ln>
                            <a:noFill/>
                          </a:ln>
                          <a:solidFill>
                            <a:schemeClr val="tx1"/>
                          </a:solidFill>
                          <a:effectLst/>
                          <a:latin typeface="Garamond" pitchFamily="18" charset="0"/>
                        </a:rPr>
                        <a:t>x≠</a:t>
                      </a:r>
                      <a:r>
                        <a:rPr kumimoji="0" lang="hu-HU" sz="2800" b="0" i="0" u="none" strike="noStrike" cap="none" normalizeH="0" baseline="0" dirty="0" err="1">
                          <a:ln>
                            <a:noFill/>
                          </a:ln>
                          <a:solidFill>
                            <a:srgbClr val="FF0000"/>
                          </a:solidFill>
                          <a:effectLst/>
                          <a:highlight>
                            <a:srgbClr val="C0C0C0"/>
                          </a:highlight>
                          <a:latin typeface="Garamond" pitchFamily="18" charset="0"/>
                        </a:rPr>
                        <a:t>u</a:t>
                      </a:r>
                      <a:r>
                        <a:rPr kumimoji="0" lang="hu-HU" sz="2800" b="0" i="0" u="none" strike="noStrike" cap="none" normalizeH="0" baseline="0" dirty="0" err="1">
                          <a:ln>
                            <a:noFill/>
                          </a:ln>
                          <a:solidFill>
                            <a:schemeClr val="tx1"/>
                          </a:solidFill>
                          <a:effectLst/>
                          <a:latin typeface="Garamond" pitchFamily="18" charset="0"/>
                        </a:rPr>
                        <a:t>,Adat</a:t>
                      </a:r>
                      <a:r>
                        <a:rPr kumimoji="0" lang="hu-HU" sz="2800" b="0" i="0" u="none" strike="noStrike" cap="none" normalizeH="0" baseline="0" dirty="0">
                          <a:ln>
                            <a:noFill/>
                          </a:ln>
                          <a:solidFill>
                            <a:schemeClr val="tx1"/>
                          </a:solidFill>
                          <a:effectLst/>
                          <a:latin typeface="Garamond" pitchFamily="18" charset="0"/>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36</a:t>
            </a:fld>
            <a:r>
              <a:rPr lang="hu-HU" dirty="0"/>
              <a:t>/58</a:t>
            </a:r>
          </a:p>
        </p:txBody>
      </p:sp>
      <p:sp>
        <p:nvSpPr>
          <p:cNvPr id="10" name="Szövegdoboz 13">
            <a:extLst>
              <a:ext uri="{FF2B5EF4-FFF2-40B4-BE49-F238E27FC236}">
                <a16:creationId xmlns:a16="http://schemas.microsoft.com/office/drawing/2014/main" id="{1894623D-AE75-4E67-B2FE-45FE443DC9FC}"/>
              </a:ext>
            </a:extLst>
          </p:cNvPr>
          <p:cNvSpPr txBox="1">
            <a:spLocks noChangeArrowheads="1"/>
          </p:cNvSpPr>
          <p:nvPr/>
        </p:nvSpPr>
        <p:spPr bwMode="auto">
          <a:xfrm>
            <a:off x="7956376" y="2339255"/>
            <a:ext cx="1283270"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:Iterátor</a:t>
            </a:r>
          </a:p>
        </p:txBody>
      </p:sp>
    </p:spTree>
    <p:extLst>
      <p:ext uri="{BB962C8B-B14F-4D97-AF65-F5344CB8AC3E}">
        <p14:creationId xmlns:p14="http://schemas.microsoft.com/office/powerpoint/2010/main" val="55006141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 </a:t>
            </a:r>
            <a:r>
              <a:rPr lang="hu-HU" sz="2800" dirty="0">
                <a:solidFill>
                  <a:srgbClr val="FF0000"/>
                </a:solidFill>
              </a:rPr>
              <a:t>általános sorozaton </a:t>
            </a:r>
            <a:r>
              <a:rPr lang="hu-HU" sz="2800" dirty="0"/>
              <a:t>vagy </a:t>
            </a:r>
            <a:r>
              <a:rPr lang="hu-HU" sz="2800" dirty="0">
                <a:solidFill>
                  <a:srgbClr val="0000FF"/>
                </a:solidFill>
              </a:rPr>
              <a:t>halmazon</a:t>
            </a:r>
          </a:p>
        </p:txBody>
      </p:sp>
      <p:sp>
        <p:nvSpPr>
          <p:cNvPr id="2055" name="Tartalom helye 2"/>
          <p:cNvSpPr>
            <a:spLocks noGrp="1"/>
          </p:cNvSpPr>
          <p:nvPr>
            <p:ph idx="1"/>
          </p:nvPr>
        </p:nvSpPr>
        <p:spPr/>
        <p:txBody>
          <a:bodyPr/>
          <a:lstStyle/>
          <a:p>
            <a:pPr marL="254000">
              <a:lnSpc>
                <a:spcPct val="95000"/>
              </a:lnSpc>
              <a:spcBef>
                <a:spcPct val="5000"/>
              </a:spcBef>
              <a:buNone/>
              <a:tabLst>
                <a:tab pos="1882775" algn="l"/>
              </a:tabLst>
            </a:pPr>
            <a:r>
              <a:rPr lang="hu-HU" b="1" dirty="0"/>
              <a:t>Keresés (</a:t>
            </a:r>
            <a:r>
              <a:rPr lang="hu-HU" sz="2800" dirty="0">
                <a:effectLst>
                  <a:outerShdw blurRad="38100" dist="38100" dir="2700000" algn="tl">
                    <a:srgbClr val="000000">
                      <a:alpha val="43137"/>
                    </a:srgbClr>
                  </a:outerShdw>
                </a:effectLst>
                <a:sym typeface="Symbol" pitchFamily="18" charset="2"/>
              </a:rPr>
              <a:t>iterációs ciklussal</a:t>
            </a:r>
            <a:r>
              <a:rPr lang="hu-HU" b="1" dirty="0"/>
              <a:t>):</a:t>
            </a:r>
          </a:p>
          <a:p>
            <a:pPr marL="254000">
              <a:lnSpc>
                <a:spcPct val="95000"/>
              </a:lnSpc>
              <a:spcBef>
                <a:spcPct val="5000"/>
              </a:spcBef>
              <a:buNone/>
              <a:tabLst>
                <a:tab pos="1882775" algn="l"/>
              </a:tabLst>
            </a:pPr>
            <a:r>
              <a:rPr lang="hu-HU" dirty="0"/>
              <a:t>Bemenet:	X</a:t>
            </a:r>
            <a:r>
              <a:rPr lang="hu-HU" dirty="0">
                <a:sym typeface="Symbol"/>
              </a:rPr>
              <a:t></a:t>
            </a:r>
            <a:r>
              <a:rPr lang="hu-HU" dirty="0">
                <a:solidFill>
                  <a:srgbClr val="FF0000"/>
                </a:solidFill>
                <a:latin typeface="Imprint MT Shadow" pitchFamily="82" charset="0"/>
                <a:sym typeface="Symbol" pitchFamily="18" charset="2"/>
              </a:rPr>
              <a:t>H</a:t>
            </a:r>
            <a:r>
              <a:rPr lang="hu-HU" baseline="30000" dirty="0">
                <a:solidFill>
                  <a:srgbClr val="FF0000"/>
                </a:solidFill>
              </a:rPr>
              <a:t>N</a:t>
            </a:r>
            <a:r>
              <a:rPr lang="hu-HU" dirty="0"/>
              <a:t> vagy X</a:t>
            </a:r>
            <a:r>
              <a:rPr lang="hu-HU" dirty="0">
                <a:sym typeface="Symbol"/>
              </a:rPr>
              <a:t></a:t>
            </a:r>
            <a:r>
              <a:rPr lang="hu-HU" dirty="0">
                <a:solidFill>
                  <a:srgbClr val="0000FF"/>
                </a:solidFill>
                <a:sym typeface="Symbol"/>
              </a:rPr>
              <a:t>2</a:t>
            </a:r>
            <a:r>
              <a:rPr lang="hu-HU" baseline="30000" dirty="0">
                <a:solidFill>
                  <a:srgbClr val="0000FF"/>
                </a:solidFill>
                <a:latin typeface="Imprint MT Shadow" pitchFamily="82" charset="0"/>
                <a:sym typeface="Symbol" pitchFamily="18" charset="2"/>
              </a:rPr>
              <a:t>H</a:t>
            </a:r>
            <a:br>
              <a:rPr lang="hu-HU" baseline="30000" dirty="0"/>
            </a:br>
            <a:r>
              <a:rPr lang="hu-HU" baseline="30000" dirty="0"/>
              <a:t>	</a:t>
            </a:r>
            <a:r>
              <a:rPr lang="hu-HU" dirty="0"/>
              <a:t>T:</a:t>
            </a:r>
            <a:r>
              <a:rPr lang="hu-HU" dirty="0">
                <a:latin typeface="Imprint MT Shadow" pitchFamily="82" charset="0"/>
                <a:sym typeface="Symbol" pitchFamily="18" charset="2"/>
              </a:rPr>
              <a:t>H</a:t>
            </a:r>
            <a:r>
              <a:rPr lang="hu-HU" dirty="0">
                <a:sym typeface="Symbol"/>
              </a:rPr>
              <a:t></a:t>
            </a:r>
            <a:r>
              <a:rPr lang="hu-HU" dirty="0">
                <a:latin typeface="Imprint MT Shadow" pitchFamily="82" charset="0"/>
                <a:sym typeface="Symbol" pitchFamily="18" charset="2"/>
              </a:rPr>
              <a:t>L</a:t>
            </a:r>
          </a:p>
          <a:p>
            <a:pPr marL="254000">
              <a:lnSpc>
                <a:spcPct val="95000"/>
              </a:lnSpc>
              <a:spcBef>
                <a:spcPct val="5000"/>
              </a:spcBef>
              <a:buNone/>
              <a:tabLst>
                <a:tab pos="1882775" algn="l"/>
              </a:tabLst>
            </a:pPr>
            <a:r>
              <a:rPr lang="hu-HU" dirty="0"/>
              <a:t>Kimenet:	</a:t>
            </a:r>
            <a:r>
              <a:rPr lang="hu-HU" dirty="0" err="1"/>
              <a:t>Van</a:t>
            </a:r>
            <a:r>
              <a:rPr lang="hu-HU" dirty="0" err="1">
                <a:sym typeface="Symbol"/>
              </a:rPr>
              <a:t></a:t>
            </a:r>
            <a:r>
              <a:rPr lang="hu-HU" dirty="0" err="1">
                <a:latin typeface="Imprint MT Shadow" pitchFamily="82" charset="0"/>
                <a:sym typeface="Symbol" pitchFamily="18" charset="2"/>
              </a:rPr>
              <a:t>L</a:t>
            </a:r>
            <a:r>
              <a:rPr lang="hu-HU" dirty="0">
                <a:latin typeface="Imprint MT Shadow" pitchFamily="82" charset="0"/>
                <a:sym typeface="Symbol" pitchFamily="18" charset="2"/>
              </a:rPr>
              <a:t>, </a:t>
            </a:r>
            <a:r>
              <a:rPr lang="hu-HU" dirty="0" err="1">
                <a:solidFill>
                  <a:srgbClr val="008000"/>
                </a:solidFill>
                <a:effectLst>
                  <a:outerShdw blurRad="38100" dist="38100" dir="2700000" algn="tl">
                    <a:srgbClr val="000000">
                      <a:alpha val="43137"/>
                    </a:srgbClr>
                  </a:outerShdw>
                </a:effectLst>
                <a:sym typeface="Symbol" pitchFamily="18" charset="2"/>
              </a:rPr>
              <a:t>Ért</a:t>
            </a:r>
            <a:r>
              <a:rPr lang="hu-HU" dirty="0" err="1">
                <a:solidFill>
                  <a:srgbClr val="008000"/>
                </a:solidFill>
                <a:effectLst>
                  <a:outerShdw blurRad="38100" dist="38100" dir="2700000" algn="tl">
                    <a:srgbClr val="000000">
                      <a:alpha val="43137"/>
                    </a:srgbClr>
                  </a:outerShdw>
                </a:effectLst>
                <a:sym typeface="Symbol"/>
              </a:rPr>
              <a:t></a:t>
            </a:r>
            <a:r>
              <a:rPr lang="hu-HU" dirty="0" err="1">
                <a:solidFill>
                  <a:srgbClr val="008000"/>
                </a:solidFill>
                <a:effectLst>
                  <a:outerShdw blurRad="38100" dist="38100" dir="2700000" algn="tl">
                    <a:srgbClr val="000000">
                      <a:alpha val="43137"/>
                    </a:srgbClr>
                  </a:outerShdw>
                </a:effectLst>
                <a:latin typeface="Imprint MT Shadow" pitchFamily="82" charset="0"/>
                <a:sym typeface="Symbol" pitchFamily="18" charset="2"/>
              </a:rPr>
              <a:t>H</a:t>
            </a:r>
            <a:endParaRPr lang="hu-HU" b="1" dirty="0">
              <a:solidFill>
                <a:srgbClr val="008000"/>
              </a:solidFill>
              <a:effectLst>
                <a:outerShdw blurRad="38100" dist="38100" dir="2700000" algn="tl">
                  <a:srgbClr val="000000">
                    <a:alpha val="43137"/>
                  </a:srgbClr>
                </a:outerShdw>
              </a:effectLst>
            </a:endParaRPr>
          </a:p>
          <a:p>
            <a:pPr marL="254000">
              <a:lnSpc>
                <a:spcPct val="95000"/>
              </a:lnSpc>
              <a:spcBef>
                <a:spcPct val="5000"/>
              </a:spcBef>
              <a:buNone/>
              <a:tabLst>
                <a:tab pos="1882775" algn="l"/>
              </a:tabLst>
            </a:pPr>
            <a:r>
              <a:rPr lang="hu-HU" dirty="0"/>
              <a:t>Előfeltétel:	─</a:t>
            </a:r>
            <a:endParaRPr lang="hu-HU" dirty="0">
              <a:sym typeface="Symbol" pitchFamily="18" charset="2"/>
            </a:endParaRPr>
          </a:p>
          <a:p>
            <a:pPr marL="254000">
              <a:lnSpc>
                <a:spcPct val="95000"/>
              </a:lnSpc>
              <a:spcBef>
                <a:spcPct val="5000"/>
              </a:spcBef>
              <a:buNone/>
              <a:tabLst>
                <a:tab pos="1882775" algn="l"/>
              </a:tabLst>
            </a:pPr>
            <a:r>
              <a:rPr lang="hu-HU" dirty="0">
                <a:sym typeface="Symbol" pitchFamily="18" charset="2"/>
              </a:rPr>
              <a:t>Utófeltétel:	Van=x (</a:t>
            </a:r>
            <a:r>
              <a:rPr lang="hu-HU" dirty="0" err="1">
                <a:sym typeface="Symbol" pitchFamily="18" charset="2"/>
              </a:rPr>
              <a:t>x</a:t>
            </a:r>
            <a:r>
              <a:rPr lang="hu-HU" dirty="0" err="1">
                <a:sym typeface="Symbol"/>
              </a:rPr>
              <a:t>X</a:t>
            </a:r>
            <a:r>
              <a:rPr lang="hu-HU" dirty="0">
                <a:sym typeface="Symbol"/>
              </a:rPr>
              <a:t>): </a:t>
            </a:r>
            <a:r>
              <a:rPr lang="hu-HU" dirty="0">
                <a:sym typeface="Symbol" pitchFamily="18" charset="2"/>
              </a:rPr>
              <a:t>T(x) és </a:t>
            </a:r>
            <a:br>
              <a:rPr lang="hu-HU" dirty="0">
                <a:sym typeface="Symbol" pitchFamily="18" charset="2"/>
              </a:rPr>
            </a:br>
            <a:r>
              <a:rPr lang="hu-HU" dirty="0">
                <a:sym typeface="Symbol" pitchFamily="18" charset="2"/>
              </a:rPr>
              <a:t>                </a:t>
            </a:r>
            <a:r>
              <a:rPr lang="hu-HU" dirty="0" err="1">
                <a:sym typeface="Symbol" pitchFamily="18" charset="2"/>
              </a:rPr>
              <a:t>Van→</a:t>
            </a:r>
            <a:r>
              <a:rPr lang="hu-HU" dirty="0" err="1">
                <a:solidFill>
                  <a:srgbClr val="008000"/>
                </a:solidFill>
                <a:effectLst>
                  <a:outerShdw blurRad="38100" dist="38100" dir="2700000" algn="tl">
                    <a:srgbClr val="000000">
                      <a:alpha val="43137"/>
                    </a:srgbClr>
                  </a:outerShdw>
                </a:effectLst>
                <a:sym typeface="Symbol" pitchFamily="18" charset="2"/>
              </a:rPr>
              <a:t>Ért</a:t>
            </a:r>
            <a:r>
              <a:rPr lang="hu-HU" dirty="0" err="1">
                <a:solidFill>
                  <a:srgbClr val="008000"/>
                </a:solidFill>
                <a:effectLst>
                  <a:outerShdw blurRad="38100" dist="38100" dir="2700000" algn="tl">
                    <a:srgbClr val="000000">
                      <a:alpha val="43137"/>
                    </a:srgbClr>
                  </a:outerShdw>
                </a:effectLst>
                <a:sym typeface="Symbol"/>
              </a:rPr>
              <a:t>X</a:t>
            </a:r>
            <a:r>
              <a:rPr lang="hu-HU" dirty="0">
                <a:effectLst>
                  <a:outerShdw blurRad="38100" dist="38100" dir="2700000" algn="tl">
                    <a:srgbClr val="000000">
                      <a:alpha val="43137"/>
                    </a:srgbClr>
                  </a:outerShdw>
                </a:effectLst>
                <a:sym typeface="Symbol"/>
              </a:rPr>
              <a:t> </a:t>
            </a:r>
            <a:r>
              <a:rPr lang="hu-HU" dirty="0">
                <a:sym typeface="Symbol"/>
              </a:rPr>
              <a:t>és</a:t>
            </a:r>
            <a:r>
              <a:rPr lang="hu-HU" dirty="0">
                <a:sym typeface="Symbol" pitchFamily="18" charset="2"/>
              </a:rPr>
              <a:t> T(</a:t>
            </a:r>
            <a:r>
              <a:rPr lang="hu-HU" dirty="0">
                <a:solidFill>
                  <a:srgbClr val="008000"/>
                </a:solidFill>
                <a:sym typeface="Symbol" pitchFamily="18" charset="2"/>
              </a:rPr>
              <a:t>Ért</a:t>
            </a:r>
            <a:r>
              <a:rPr lang="hu-HU" dirty="0">
                <a:sym typeface="Symbol" pitchFamily="18" charset="2"/>
              </a:rPr>
              <a:t>)</a:t>
            </a:r>
          </a:p>
          <a:p>
            <a:pPr marL="0" indent="0">
              <a:lnSpc>
                <a:spcPct val="95000"/>
              </a:lnSpc>
              <a:spcBef>
                <a:spcPct val="5000"/>
              </a:spcBef>
              <a:buNone/>
              <a:tabLst>
                <a:tab pos="1882775" algn="l"/>
              </a:tabLst>
            </a:pPr>
            <a:r>
              <a:rPr lang="hu-HU" sz="2800" dirty="0">
                <a:sym typeface="Symbol" pitchFamily="18" charset="2"/>
              </a:rPr>
              <a:t>Itt is csak </a:t>
            </a:r>
            <a:r>
              <a:rPr lang="hu-HU" sz="2800" dirty="0">
                <a:solidFill>
                  <a:srgbClr val="008000"/>
                </a:solidFill>
                <a:effectLst>
                  <a:outerShdw blurRad="38100" dist="38100" dir="2700000" algn="tl">
                    <a:srgbClr val="000000">
                      <a:alpha val="43137"/>
                    </a:srgbClr>
                  </a:outerShdw>
                </a:effectLst>
                <a:sym typeface="Symbol" pitchFamily="18" charset="2"/>
              </a:rPr>
              <a:t>érték</a:t>
            </a:r>
            <a:r>
              <a:rPr lang="hu-HU" sz="2800" dirty="0">
                <a:sym typeface="Symbol" pitchFamily="18" charset="2"/>
              </a:rPr>
              <a:t> eredménynek van értelme, és a vizsgált tulajdonság csak egyes elemekre vonatkozhat.</a:t>
            </a:r>
          </a:p>
          <a:p>
            <a:pPr marL="254000">
              <a:lnSpc>
                <a:spcPct val="95000"/>
              </a:lnSpc>
              <a:spcBef>
                <a:spcPct val="5000"/>
              </a:spcBef>
              <a:buNone/>
              <a:tabLst>
                <a:tab pos="1882775" algn="l"/>
              </a:tabLst>
            </a:pPr>
            <a:endParaRPr lang="hu-HU" dirty="0">
              <a:sym typeface="Symbol" pitchFamily="18" charset="2"/>
            </a:endParaRPr>
          </a:p>
        </p:txBody>
      </p:sp>
      <p:sp>
        <p:nvSpPr>
          <p:cNvPr id="2" name="Dátum helye 1"/>
          <p:cNvSpPr>
            <a:spLocks noGrp="1"/>
          </p:cNvSpPr>
          <p:nvPr>
            <p:ph type="dt" sz="half" idx="11"/>
          </p:nvPr>
        </p:nvSpPr>
        <p:spPr/>
        <p:txBody>
          <a:bodyPr/>
          <a:lstStyle/>
          <a:p>
            <a:pPr>
              <a:defRPr/>
            </a:pPr>
            <a:fld id="{59FC3011-5657-46C0-88F4-46D16BE96E84}"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37</a:t>
            </a:fld>
            <a:r>
              <a:rPr lang="hu-HU" dirty="0"/>
              <a:t>/58</a:t>
            </a:r>
          </a:p>
        </p:txBody>
      </p:sp>
    </p:spTree>
    <p:extLst>
      <p:ext uri="{BB962C8B-B14F-4D97-AF65-F5344CB8AC3E}">
        <p14:creationId xmlns:p14="http://schemas.microsoft.com/office/powerpoint/2010/main" val="209464675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 </a:t>
            </a:r>
            <a:r>
              <a:rPr lang="hu-HU" sz="2800" dirty="0"/>
              <a:t>általános sorozaton vagy halmazon</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1</a:t>
            </a:r>
            <a:r>
              <a:rPr lang="hu-HU" b="1" dirty="0"/>
              <a:t>:</a:t>
            </a:r>
            <a:endParaRPr lang="hu-HU"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r>
              <a:rPr lang="hu-HU" sz="2400" dirty="0">
                <a:sym typeface="Symbol" pitchFamily="18" charset="2"/>
              </a:rPr>
              <a:t>Itt az elveinknek ellentmondó, </a:t>
            </a:r>
            <a:r>
              <a:rPr lang="hu-HU" sz="2400" dirty="0">
                <a:solidFill>
                  <a:srgbClr val="FF0000"/>
                </a:solidFill>
                <a:effectLst>
                  <a:outerShdw blurRad="38100" dist="38100" dir="2700000" algn="tl">
                    <a:srgbClr val="000000">
                      <a:alpha val="43137"/>
                    </a:srgbClr>
                  </a:outerShdw>
                </a:effectLst>
                <a:sym typeface="Symbol" pitchFamily="18" charset="2"/>
              </a:rPr>
              <a:t>szabálytalan </a:t>
            </a:r>
            <a:r>
              <a:rPr lang="hu-HU" sz="2400" dirty="0">
                <a:sym typeface="Symbol" pitchFamily="18" charset="2"/>
              </a:rPr>
              <a:t>megoldásra kényszerülünk. A </a:t>
            </a:r>
            <a:r>
              <a:rPr lang="hu-HU" sz="2400" dirty="0">
                <a:solidFill>
                  <a:srgbClr val="FF0000"/>
                </a:solidFill>
                <a:effectLst>
                  <a:outerShdw blurRad="38100" dist="38100" dir="2700000" algn="tl">
                    <a:srgbClr val="000000">
                      <a:alpha val="43137"/>
                    </a:srgbClr>
                  </a:outerShdw>
                </a:effectLst>
                <a:sym typeface="Symbol" pitchFamily="18" charset="2"/>
              </a:rPr>
              <a:t>függvény értékadás </a:t>
            </a:r>
            <a:r>
              <a:rPr lang="hu-HU" sz="2400" dirty="0">
                <a:sym typeface="Symbol" pitchFamily="18" charset="2"/>
              </a:rPr>
              <a:t>a függvény végrehajtásának </a:t>
            </a:r>
            <a:r>
              <a:rPr lang="hu-HU" sz="2400" dirty="0">
                <a:solidFill>
                  <a:srgbClr val="FF0000"/>
                </a:solidFill>
                <a:effectLst>
                  <a:outerShdw blurRad="38100" dist="38100" dir="2700000" algn="tl">
                    <a:srgbClr val="000000">
                      <a:alpha val="43137"/>
                    </a:srgbClr>
                  </a:outerShdw>
                </a:effectLst>
                <a:sym typeface="Symbol" pitchFamily="18" charset="2"/>
              </a:rPr>
              <a:t>befejezés</a:t>
            </a:r>
            <a:r>
              <a:rPr lang="hu-HU" sz="2400" dirty="0">
                <a:sym typeface="Symbol" pitchFamily="18" charset="2"/>
              </a:rPr>
              <a:t>ét is jelenti, azaz kilépést az </a:t>
            </a:r>
            <a:r>
              <a:rPr lang="hu-HU" sz="2400" dirty="0" err="1">
                <a:solidFill>
                  <a:srgbClr val="0000FF"/>
                </a:solidFill>
                <a:effectLst>
                  <a:outerShdw blurRad="38100" dist="38100" dir="2700000" algn="tl">
                    <a:srgbClr val="000000">
                      <a:alpha val="43137"/>
                    </a:srgbClr>
                  </a:outerShdw>
                </a:effectLst>
                <a:latin typeface="Garamond" pitchFamily="18" charset="0"/>
              </a:rPr>
              <a:t>x</a:t>
            </a:r>
            <a:r>
              <a:rPr lang="hu-HU" sz="2400" dirty="0" err="1">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K</a:t>
            </a:r>
            <a:r>
              <a:rPr lang="hu-HU" sz="2400" dirty="0">
                <a:sym typeface="Symbol" pitchFamily="18" charset="2"/>
              </a:rPr>
              <a:t> által szervezett (számlálós) ciklusból.</a:t>
            </a:r>
          </a:p>
        </p:txBody>
      </p:sp>
      <p:sp>
        <p:nvSpPr>
          <p:cNvPr id="2" name="Dátum helye 1"/>
          <p:cNvSpPr>
            <a:spLocks noGrp="1"/>
          </p:cNvSpPr>
          <p:nvPr>
            <p:ph type="dt" sz="half" idx="11"/>
          </p:nvPr>
        </p:nvSpPr>
        <p:spPr/>
        <p:txBody>
          <a:bodyPr/>
          <a:lstStyle/>
          <a:p>
            <a:pPr>
              <a:defRPr/>
            </a:pPr>
            <a:fld id="{D7672353-B11D-48B1-96F7-9AC34755BB75}"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275856" y="1887356"/>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solidFill>
                  <a:srgbClr val="FF0000"/>
                </a:solidFill>
                <a:effectLst>
                  <a:outerShdw blurRad="38100" dist="38100" dir="2700000" algn="tl">
                    <a:srgbClr val="000000">
                      <a:alpha val="43137"/>
                    </a:srgbClr>
                  </a:outerShdw>
                </a:effectLst>
              </a:rPr>
              <a:t>Keres</a:t>
            </a:r>
            <a:r>
              <a:rPr lang="hu-HU" dirty="0"/>
              <a:t>(K,T)</a:t>
            </a:r>
          </a:p>
        </p:txBody>
      </p:sp>
      <p:graphicFrame>
        <p:nvGraphicFramePr>
          <p:cNvPr id="20" name="Group 7"/>
          <p:cNvGraphicFramePr>
            <a:graphicFrameLocks noGrp="1"/>
          </p:cNvGraphicFramePr>
          <p:nvPr>
            <p:extLst/>
          </p:nvPr>
        </p:nvGraphicFramePr>
        <p:xfrm>
          <a:off x="3275858" y="2463420"/>
          <a:ext cx="4536501" cy="2414397"/>
        </p:xfrm>
        <a:graphic>
          <a:graphicData uri="http://schemas.openxmlformats.org/drawingml/2006/table">
            <a:tbl>
              <a:tblPr/>
              <a:tblGrid>
                <a:gridCol w="698071">
                  <a:extLst>
                    <a:ext uri="{9D8B030D-6E8A-4147-A177-3AD203B41FA5}">
                      <a16:colId xmlns:a16="http://schemas.microsoft.com/office/drawing/2014/main" val="20000"/>
                    </a:ext>
                  </a:extLst>
                </a:gridCol>
                <a:gridCol w="1570179">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gridCol w="1368151">
                  <a:extLst>
                    <a:ext uri="{9D8B030D-6E8A-4147-A177-3AD203B41FA5}">
                      <a16:colId xmlns:a16="http://schemas.microsoft.com/office/drawing/2014/main" val="3331364058"/>
                    </a:ext>
                  </a:extLst>
                </a:gridCol>
              </a:tblGrid>
              <a:tr h="133034">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3"/>
                  </a:ext>
                </a:extLst>
              </a:tr>
              <a:tr h="478646">
                <a:tc gridSpan="4">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K</a:t>
                      </a:r>
                      <a:endParaRPr kumimoji="0" lang="hu-HU" sz="2800" b="0" i="0" u="none" strike="noStrike" cap="none" normalizeH="0" baseline="0" dirty="0">
                        <a:ln>
                          <a:noFill/>
                        </a:ln>
                        <a:solidFill>
                          <a:srgbClr val="0000FF"/>
                        </a:solidFill>
                        <a:effectLst>
                          <a:outerShdw blurRad="38100" dist="38100" dir="2700000" algn="tl">
                            <a:srgbClr val="000000">
                              <a:alpha val="43137"/>
                            </a:srgbClr>
                          </a:outerShdw>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4957">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T(x)</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2"/>
                  </a:ext>
                </a:extLst>
              </a:tr>
              <a:tr h="534957">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rPr>
                        <a:t>Keres</a:t>
                      </a:r>
                      <a:r>
                        <a:rPr kumimoji="0" lang="hu-HU" sz="2800" b="0" i="0" u="none" strike="noStrike" cap="none" normalizeH="0" baseline="0" dirty="0">
                          <a:ln>
                            <a:noFill/>
                          </a:ln>
                          <a:solidFill>
                            <a:schemeClr val="tx1"/>
                          </a:solidFill>
                          <a:effectLst/>
                          <a:latin typeface="Garamond" pitchFamily="18" charset="0"/>
                        </a:rPr>
                        <a:t>:=(</a:t>
                      </a:r>
                      <a:r>
                        <a:rPr kumimoji="0" lang="hu-HU" sz="2800" b="0" i="0" u="none" strike="noStrike" cap="none" normalizeH="0" baseline="0" dirty="0" err="1">
                          <a:ln>
                            <a:noFill/>
                          </a:ln>
                          <a:solidFill>
                            <a:schemeClr val="tx1"/>
                          </a:solidFill>
                          <a:effectLst/>
                          <a:latin typeface="Garamond" pitchFamily="18" charset="0"/>
                        </a:rPr>
                        <a:t>igaz,x</a:t>
                      </a:r>
                      <a:r>
                        <a:rPr kumimoji="0" lang="hu-HU" sz="2800" b="0" i="0" u="none" strike="noStrike" cap="none" normalizeH="0" baseline="0" dirty="0">
                          <a:ln>
                            <a:noFill/>
                          </a:ln>
                          <a:solidFill>
                            <a:schemeClr val="tx1"/>
                          </a:solidFill>
                          <a:effectLst/>
                          <a:latin typeface="Garamond"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306887"/>
                  </a:ext>
                </a:extLst>
              </a:tr>
              <a:tr h="478646">
                <a:tc gridSpan="4">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Keres:=(hamis,-)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7601737"/>
                  </a:ext>
                </a:extLst>
              </a:tr>
            </a:tbl>
          </a:graphicData>
        </a:graphic>
      </p:graphicFrame>
      <p:sp>
        <p:nvSpPr>
          <p:cNvPr id="10" name="Line 27">
            <a:extLst>
              <a:ext uri="{FF2B5EF4-FFF2-40B4-BE49-F238E27FC236}">
                <a16:creationId xmlns:a16="http://schemas.microsoft.com/office/drawing/2014/main" id="{ABC79A20-7BBF-49B0-AF02-33348A17EE2B}"/>
              </a:ext>
            </a:extLst>
          </p:cNvPr>
          <p:cNvSpPr>
            <a:spLocks noChangeShapeType="1"/>
          </p:cNvSpPr>
          <p:nvPr/>
        </p:nvSpPr>
        <p:spPr bwMode="auto">
          <a:xfrm>
            <a:off x="3974632" y="3179228"/>
            <a:ext cx="237490" cy="576000"/>
          </a:xfrm>
          <a:prstGeom prst="line">
            <a:avLst/>
          </a:prstGeom>
          <a:noFill/>
          <a:ln w="9525">
            <a:solidFill>
              <a:srgbClr val="000000"/>
            </a:solidFill>
            <a:round/>
            <a:headEnd/>
            <a:tailEnd/>
          </a:ln>
        </p:spPr>
        <p:txBody>
          <a:bodyPr/>
          <a:lstStyle/>
          <a:p>
            <a:endParaRPr lang="hu-HU"/>
          </a:p>
        </p:txBody>
      </p:sp>
      <p:sp>
        <p:nvSpPr>
          <p:cNvPr id="11" name="Text Box 29">
            <a:extLst>
              <a:ext uri="{FF2B5EF4-FFF2-40B4-BE49-F238E27FC236}">
                <a16:creationId xmlns:a16="http://schemas.microsoft.com/office/drawing/2014/main" id="{BD835B02-F043-4932-A536-5AD6452E04C5}"/>
              </a:ext>
            </a:extLst>
          </p:cNvPr>
          <p:cNvSpPr txBox="1">
            <a:spLocks noChangeArrowheads="1"/>
          </p:cNvSpPr>
          <p:nvPr/>
        </p:nvSpPr>
        <p:spPr bwMode="auto">
          <a:xfrm>
            <a:off x="3904192" y="3485740"/>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14" name="Line 28">
            <a:extLst>
              <a:ext uri="{FF2B5EF4-FFF2-40B4-BE49-F238E27FC236}">
                <a16:creationId xmlns:a16="http://schemas.microsoft.com/office/drawing/2014/main" id="{63E760C1-3A15-4941-9294-EF40EC0AD163}"/>
              </a:ext>
            </a:extLst>
          </p:cNvPr>
          <p:cNvSpPr>
            <a:spLocks noChangeShapeType="1"/>
          </p:cNvSpPr>
          <p:nvPr/>
        </p:nvSpPr>
        <p:spPr bwMode="auto">
          <a:xfrm flipH="1">
            <a:off x="7581621" y="3175674"/>
            <a:ext cx="215900" cy="593725"/>
          </a:xfrm>
          <a:prstGeom prst="line">
            <a:avLst/>
          </a:prstGeom>
          <a:noFill/>
          <a:ln w="9525">
            <a:solidFill>
              <a:srgbClr val="000000"/>
            </a:solidFill>
            <a:round/>
            <a:headEnd/>
            <a:tailEnd/>
          </a:ln>
        </p:spPr>
        <p:txBody>
          <a:bodyPr/>
          <a:lstStyle/>
          <a:p>
            <a:endParaRPr lang="hu-HU"/>
          </a:p>
        </p:txBody>
      </p:sp>
      <p:sp>
        <p:nvSpPr>
          <p:cNvPr id="15" name="Text Box 30">
            <a:extLst>
              <a:ext uri="{FF2B5EF4-FFF2-40B4-BE49-F238E27FC236}">
                <a16:creationId xmlns:a16="http://schemas.microsoft.com/office/drawing/2014/main" id="{AAEEFBF2-76DC-4CB4-B839-3CB5F5B596D7}"/>
              </a:ext>
            </a:extLst>
          </p:cNvPr>
          <p:cNvSpPr txBox="1">
            <a:spLocks noChangeArrowheads="1"/>
          </p:cNvSpPr>
          <p:nvPr/>
        </p:nvSpPr>
        <p:spPr bwMode="auto">
          <a:xfrm>
            <a:off x="7573793" y="3485740"/>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N</a:t>
            </a:r>
          </a:p>
        </p:txBody>
      </p:sp>
      <p:sp>
        <p:nvSpPr>
          <p:cNvPr id="17" name="Szövegdoboz 13">
            <a:extLst>
              <a:ext uri="{FF2B5EF4-FFF2-40B4-BE49-F238E27FC236}">
                <a16:creationId xmlns:a16="http://schemas.microsoft.com/office/drawing/2014/main" id="{16AC8630-8D29-45F0-9F59-89537399ECB9}"/>
              </a:ext>
            </a:extLst>
          </p:cNvPr>
          <p:cNvSpPr txBox="1">
            <a:spLocks noChangeArrowheads="1"/>
          </p:cNvSpPr>
          <p:nvPr/>
        </p:nvSpPr>
        <p:spPr bwMode="auto">
          <a:xfrm>
            <a:off x="7814217" y="2259428"/>
            <a:ext cx="1003718" cy="646112"/>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38</a:t>
            </a:fld>
            <a:r>
              <a:rPr lang="hu-HU" dirty="0"/>
              <a:t>/58</a:t>
            </a:r>
          </a:p>
        </p:txBody>
      </p:sp>
    </p:spTree>
    <p:extLst>
      <p:ext uri="{BB962C8B-B14F-4D97-AF65-F5344CB8AC3E}">
        <p14:creationId xmlns:p14="http://schemas.microsoft.com/office/powerpoint/2010/main" val="108387243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 </a:t>
            </a:r>
            <a:r>
              <a:rPr lang="hu-HU" sz="2800" dirty="0"/>
              <a:t>általános sorozaton vagy halmazon</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C++ kód</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1</a:t>
            </a:r>
            <a:r>
              <a:rPr lang="hu-HU" b="1" dirty="0"/>
              <a:t>:</a:t>
            </a:r>
            <a:endParaRPr lang="hu-HU" b="1" dirty="0">
              <a:sym typeface="Symbol" pitchFamily="18" charset="2"/>
            </a:endParaRP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template</a:t>
            </a:r>
            <a:r>
              <a:rPr lang="hu-HU" sz="1800" dirty="0">
                <a:latin typeface="Courier New" panose="02070309020205020404" pitchFamily="49" charset="0"/>
                <a:cs typeface="Courier New" panose="02070309020205020404" pitchFamily="49" charset="0"/>
                <a:sym typeface="Symbol" pitchFamily="18" charset="2"/>
              </a:rPr>
              <a:t>&lt;</a:t>
            </a:r>
            <a:r>
              <a:rPr lang="hu-HU" sz="1800" dirty="0" err="1">
                <a:latin typeface="Courier New" panose="02070309020205020404" pitchFamily="49" charset="0"/>
                <a:cs typeface="Courier New" panose="02070309020205020404" pitchFamily="49" charset="0"/>
                <a:sym typeface="Symbol" pitchFamily="18" charset="2"/>
              </a:rPr>
              <a:t>class</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&gt;</a:t>
            </a: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void</a:t>
            </a:r>
            <a:r>
              <a:rPr lang="hu-HU" sz="1800" dirty="0">
                <a:latin typeface="Courier New" panose="02070309020205020404" pitchFamily="49" charset="0"/>
                <a:cs typeface="Courier New" panose="02070309020205020404" pitchFamily="49" charset="0"/>
                <a:sym typeface="Symbol" pitchFamily="18" charset="2"/>
              </a:rPr>
              <a:t> Keres(const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&amp; K,</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 T(</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&amp; van,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&amp; mi){</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van=</a:t>
            </a:r>
            <a:r>
              <a:rPr lang="hu-HU" sz="1800" dirty="0" err="1">
                <a:latin typeface="Courier New" panose="02070309020205020404" pitchFamily="49" charset="0"/>
                <a:cs typeface="Courier New" panose="02070309020205020404" pitchFamily="49" charset="0"/>
                <a:sym typeface="Symbol" pitchFamily="18" charset="2"/>
              </a:rPr>
              <a:t>false</a:t>
            </a:r>
            <a:r>
              <a:rPr lang="hu-HU" sz="1800" dirty="0">
                <a:latin typeface="Courier New" panose="02070309020205020404" pitchFamily="49" charset="0"/>
                <a:cs typeface="Courier New" panose="02070309020205020404" pitchFamily="49" charset="0"/>
                <a:sym typeface="Symbol" pitchFamily="18" charset="2"/>
              </a:rPr>
              <a:t>;</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for</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auto</a:t>
            </a:r>
            <a:r>
              <a:rPr lang="hu-HU" sz="1800" dirty="0">
                <a:latin typeface="Courier New" panose="02070309020205020404" pitchFamily="49" charset="0"/>
                <a:cs typeface="Courier New" panose="02070309020205020404" pitchFamily="49" charset="0"/>
                <a:sym typeface="Symbol" pitchFamily="18" charset="2"/>
              </a:rPr>
              <a:t> </a:t>
            </a:r>
            <a:r>
              <a:rPr lang="hu-HU" sz="1800" dirty="0">
                <a:solidFill>
                  <a:srgbClr val="0000FF"/>
                </a:solidFill>
                <a:latin typeface="Courier New" panose="02070309020205020404" pitchFamily="49" charset="0"/>
                <a:cs typeface="Courier New" panose="02070309020205020404" pitchFamily="49" charset="0"/>
                <a:sym typeface="Symbol" pitchFamily="18" charset="2"/>
              </a:rPr>
              <a:t>x:K</a:t>
            </a: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if</a:t>
            </a:r>
            <a:r>
              <a:rPr lang="hu-HU" sz="1800" dirty="0">
                <a:latin typeface="Courier New" panose="02070309020205020404" pitchFamily="49" charset="0"/>
                <a:cs typeface="Courier New" panose="02070309020205020404" pitchFamily="49" charset="0"/>
                <a:sym typeface="Symbol" pitchFamily="18" charset="2"/>
              </a:rPr>
              <a:t> (T(x))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van=</a:t>
            </a:r>
            <a:r>
              <a:rPr lang="hu-HU" sz="1800" dirty="0" err="1">
                <a:latin typeface="Courier New" panose="02070309020205020404" pitchFamily="49" charset="0"/>
                <a:cs typeface="Courier New" panose="02070309020205020404" pitchFamily="49" charset="0"/>
                <a:sym typeface="Symbol" pitchFamily="18" charset="2"/>
              </a:rPr>
              <a:t>true</a:t>
            </a:r>
            <a:r>
              <a:rPr lang="hu-HU" sz="1800" dirty="0">
                <a:latin typeface="Courier New" panose="02070309020205020404" pitchFamily="49" charset="0"/>
                <a:cs typeface="Courier New" panose="02070309020205020404" pitchFamily="49" charset="0"/>
                <a:sym typeface="Symbol" pitchFamily="18" charset="2"/>
              </a:rPr>
              <a:t>; mi=x; </a:t>
            </a:r>
            <a:r>
              <a:rPr lang="hu-HU" sz="1800" dirty="0" err="1">
                <a:solidFill>
                  <a:srgbClr val="FF0000"/>
                </a:solidFill>
                <a:latin typeface="Courier New" panose="02070309020205020404" pitchFamily="49" charset="0"/>
                <a:cs typeface="Courier New" panose="02070309020205020404" pitchFamily="49" charset="0"/>
                <a:sym typeface="Symbol" pitchFamily="18" charset="2"/>
              </a:rPr>
              <a:t>break</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a:t>
            </a:r>
          </a:p>
          <a:p>
            <a:pPr marL="0" indent="0">
              <a:lnSpc>
                <a:spcPct val="95000"/>
              </a:lnSpc>
              <a:spcBef>
                <a:spcPct val="5000"/>
              </a:spcBef>
              <a:buNone/>
            </a:pPr>
            <a:r>
              <a:rPr lang="hu-HU" sz="2400" dirty="0">
                <a:sym typeface="Symbol" pitchFamily="18" charset="2"/>
              </a:rPr>
              <a:t>A </a:t>
            </a:r>
            <a:r>
              <a:rPr lang="hu-HU" sz="2400" dirty="0">
                <a:solidFill>
                  <a:srgbClr val="FF0000"/>
                </a:solidFill>
                <a:effectLst>
                  <a:outerShdw blurRad="38100" dist="38100" dir="2700000" algn="tl">
                    <a:srgbClr val="000000">
                      <a:alpha val="43137"/>
                    </a:srgbClr>
                  </a:outerShdw>
                </a:effectLst>
                <a:sym typeface="Symbol" pitchFamily="18" charset="2"/>
              </a:rPr>
              <a:t>kódolási szabály </a:t>
            </a:r>
            <a:r>
              <a:rPr lang="hu-HU" sz="2400" dirty="0">
                <a:sym typeface="Symbol" pitchFamily="18" charset="2"/>
              </a:rPr>
              <a:t>magyarázata: az </a:t>
            </a:r>
            <a:r>
              <a:rPr lang="hu-HU" sz="2400" dirty="0">
                <a:solidFill>
                  <a:srgbClr val="0000FF"/>
                </a:solidFill>
                <a:latin typeface="Courier New" panose="02070309020205020404" pitchFamily="49" charset="0"/>
                <a:cs typeface="Courier New" panose="02070309020205020404" pitchFamily="49" charset="0"/>
                <a:sym typeface="Symbol" pitchFamily="18" charset="2"/>
              </a:rPr>
              <a:t>x:K</a:t>
            </a:r>
            <a:r>
              <a:rPr lang="hu-HU" sz="2400" dirty="0">
                <a:sym typeface="Symbol" pitchFamily="18" charset="2"/>
              </a:rPr>
              <a:t> által szervezett (számlálós) ciklusból</a:t>
            </a:r>
            <a:r>
              <a:rPr lang="hu-HU" sz="2400" dirty="0">
                <a:solidFill>
                  <a:srgbClr val="FF0000"/>
                </a:solidFill>
                <a:effectLst>
                  <a:outerShdw blurRad="38100" dist="38100" dir="2700000" algn="tl">
                    <a:srgbClr val="000000">
                      <a:alpha val="43137"/>
                    </a:srgbClr>
                  </a:outerShdw>
                </a:effectLst>
                <a:sym typeface="Symbol" pitchFamily="18" charset="2"/>
              </a:rPr>
              <a:t> </a:t>
            </a:r>
            <a:r>
              <a:rPr lang="hu-HU" sz="2400" dirty="0">
                <a:sym typeface="Symbol" pitchFamily="18" charset="2"/>
              </a:rPr>
              <a:t>kilépést a feltételnek eleget tévő elemhez éréskor egy </a:t>
            </a: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break</a:t>
            </a:r>
            <a:r>
              <a:rPr lang="hu-HU" sz="2400" dirty="0">
                <a:sym typeface="Symbol" pitchFamily="18" charset="2"/>
              </a:rPr>
              <a:t>-kel „erőszakoljuk ki”.</a:t>
            </a:r>
          </a:p>
        </p:txBody>
      </p:sp>
      <p:sp>
        <p:nvSpPr>
          <p:cNvPr id="2" name="Dátum helye 1"/>
          <p:cNvSpPr>
            <a:spLocks noGrp="1"/>
          </p:cNvSpPr>
          <p:nvPr>
            <p:ph type="dt" sz="half" idx="11"/>
          </p:nvPr>
        </p:nvSpPr>
        <p:spPr/>
        <p:txBody>
          <a:bodyPr/>
          <a:lstStyle/>
          <a:p>
            <a:pPr>
              <a:defRPr/>
            </a:pPr>
            <a:fld id="{EC759AE6-3D36-42BD-BDA9-B8A577F9012F}"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4" name="Kép 3">
            <a:extLst>
              <a:ext uri="{FF2B5EF4-FFF2-40B4-BE49-F238E27FC236}">
                <a16:creationId xmlns:a16="http://schemas.microsoft.com/office/drawing/2014/main" id="{79D1BB51-D8ED-4788-B9B8-04E77409EB7E}"/>
              </a:ext>
            </a:extLst>
          </p:cNvPr>
          <p:cNvPicPr>
            <a:picLocks noChangeAspect="1"/>
          </p:cNvPicPr>
          <p:nvPr/>
        </p:nvPicPr>
        <p:blipFill>
          <a:blip r:embed="rId3"/>
          <a:stretch>
            <a:fillRect/>
          </a:stretch>
        </p:blipFill>
        <p:spPr>
          <a:xfrm>
            <a:off x="6928445" y="1530448"/>
            <a:ext cx="2036168" cy="1322608"/>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39</a:t>
            </a:fld>
            <a:r>
              <a:rPr lang="hu-HU" dirty="0"/>
              <a:t>/58</a:t>
            </a:r>
          </a:p>
        </p:txBody>
      </p:sp>
    </p:spTree>
    <p:extLst>
      <p:ext uri="{BB962C8B-B14F-4D97-AF65-F5344CB8AC3E}">
        <p14:creationId xmlns:p14="http://schemas.microsoft.com/office/powerpoint/2010/main" val="372735799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Programozási tételek általánosítása</a:t>
            </a:r>
            <a:r>
              <a:rPr lang="hu-HU" baseline="-25000" dirty="0"/>
              <a:t>2</a:t>
            </a:r>
            <a:r>
              <a:rPr lang="hu-HU" dirty="0"/>
              <a:t> – </a:t>
            </a:r>
            <a:r>
              <a:rPr lang="hu-HU" sz="2800" dirty="0">
                <a:solidFill>
                  <a:srgbClr val="FF0000"/>
                </a:solidFill>
              </a:rPr>
              <a:t>C++</a:t>
            </a:r>
          </a:p>
        </p:txBody>
      </p:sp>
      <p:sp>
        <p:nvSpPr>
          <p:cNvPr id="6148" name="Rectangle 2"/>
          <p:cNvSpPr>
            <a:spLocks noGrp="1" noChangeArrowheads="1"/>
          </p:cNvSpPr>
          <p:nvPr>
            <p:ph idx="1"/>
          </p:nvPr>
        </p:nvSpPr>
        <p:spPr/>
        <p:txBody>
          <a:bodyPr/>
          <a:lstStyle/>
          <a:p>
            <a:pPr marL="0" indent="0">
              <a:lnSpc>
                <a:spcPct val="95000"/>
              </a:lnSpc>
              <a:spcBef>
                <a:spcPct val="10000"/>
              </a:spcBef>
              <a:buNone/>
            </a:pPr>
            <a:r>
              <a:rPr lang="hu-HU" sz="2800" dirty="0"/>
              <a:t>Minden </a:t>
            </a:r>
            <a:r>
              <a:rPr lang="hu-HU" sz="2800" dirty="0">
                <a:effectLst>
                  <a:outerShdw blurRad="38100" dist="38100" dir="2700000" algn="tl">
                    <a:srgbClr val="000000">
                      <a:alpha val="43137"/>
                    </a:srgbClr>
                  </a:outerShdw>
                </a:effectLst>
              </a:rPr>
              <a:t>K konténer </a:t>
            </a:r>
            <a:r>
              <a:rPr lang="hu-HU" sz="2800" dirty="0"/>
              <a:t>esetén </a:t>
            </a:r>
            <a:r>
              <a:rPr lang="hu-HU" sz="2800" dirty="0" err="1">
                <a:effectLst>
                  <a:outerShdw blurRad="38100" dist="38100" dir="2700000" algn="tl">
                    <a:srgbClr val="000000">
                      <a:alpha val="43137"/>
                    </a:srgbClr>
                  </a:outerShdw>
                </a:effectLst>
              </a:rPr>
              <a:t>K.begin</a:t>
            </a:r>
            <a:r>
              <a:rPr lang="hu-HU" sz="2800" dirty="0">
                <a:effectLst>
                  <a:outerShdw blurRad="38100" dist="38100" dir="2700000" algn="tl">
                    <a:srgbClr val="000000">
                      <a:alpha val="43137"/>
                    </a:srgbClr>
                  </a:outerShdw>
                </a:effectLst>
              </a:rPr>
              <a:t>()</a:t>
            </a:r>
            <a:r>
              <a:rPr lang="hu-HU" sz="2800" dirty="0"/>
              <a:t> a felsorolás első elemét tartalmazó cellára mutat, </a:t>
            </a:r>
            <a:r>
              <a:rPr lang="hu-HU" sz="2800" dirty="0" err="1">
                <a:effectLst>
                  <a:outerShdw blurRad="38100" dist="38100" dir="2700000" algn="tl">
                    <a:srgbClr val="000000">
                      <a:alpha val="43137"/>
                    </a:srgbClr>
                  </a:outerShdw>
                </a:effectLst>
              </a:rPr>
              <a:t>K.end</a:t>
            </a:r>
            <a:r>
              <a:rPr lang="hu-HU" sz="2800" dirty="0">
                <a:effectLst>
                  <a:outerShdw blurRad="38100" dist="38100" dir="2700000" algn="tl">
                    <a:srgbClr val="000000">
                      <a:alpha val="43137"/>
                    </a:srgbClr>
                  </a:outerShdw>
                </a:effectLst>
              </a:rPr>
              <a:t>()</a:t>
            </a:r>
            <a:r>
              <a:rPr lang="hu-HU" sz="2800" dirty="0"/>
              <a:t> pedig a felsorolás után álló fiktív cellára mutat. Ha K üres, akkor </a:t>
            </a:r>
            <a:r>
              <a:rPr lang="hu-HU" sz="2800" dirty="0" err="1"/>
              <a:t>K.end</a:t>
            </a:r>
            <a:r>
              <a:rPr lang="hu-HU" sz="2800" dirty="0"/>
              <a:t>()=</a:t>
            </a:r>
            <a:r>
              <a:rPr lang="hu-HU" sz="2800" dirty="0" err="1"/>
              <a:t>K.begin</a:t>
            </a:r>
            <a:r>
              <a:rPr lang="hu-HU" sz="2800" dirty="0"/>
              <a:t>().</a:t>
            </a:r>
          </a:p>
          <a:p>
            <a:pPr marL="0" indent="0">
              <a:lnSpc>
                <a:spcPct val="95000"/>
              </a:lnSpc>
              <a:spcBef>
                <a:spcPct val="10000"/>
              </a:spcBef>
              <a:buNone/>
            </a:pPr>
            <a:r>
              <a:rPr lang="hu-HU" sz="2800" dirty="0"/>
              <a:t>Egy </a:t>
            </a:r>
            <a:r>
              <a:rPr lang="hu-HU" sz="2800" dirty="0" err="1">
                <a:effectLst>
                  <a:outerShdw blurRad="38100" dist="38100" dir="2700000" algn="tl">
                    <a:srgbClr val="000000">
                      <a:alpha val="43137"/>
                    </a:srgbClr>
                  </a:outerShdw>
                </a:effectLst>
              </a:rPr>
              <a:t>it</a:t>
            </a:r>
            <a:r>
              <a:rPr lang="hu-HU" sz="2800" dirty="0"/>
              <a:t> </a:t>
            </a:r>
            <a:r>
              <a:rPr lang="hu-HU" sz="2800" dirty="0" err="1">
                <a:effectLst>
                  <a:outerShdw blurRad="38100" dist="38100" dir="2700000" algn="tl">
                    <a:srgbClr val="000000">
                      <a:alpha val="43137"/>
                    </a:srgbClr>
                  </a:outerShdw>
                </a:effectLst>
              </a:rPr>
              <a:t>iterátor</a:t>
            </a:r>
            <a:r>
              <a:rPr lang="hu-HU" sz="2800" dirty="0"/>
              <a:t> által mutatott cella tartalmára a C++-ban </a:t>
            </a:r>
            <a:r>
              <a:rPr lang="hu-HU" sz="2800" dirty="0">
                <a:solidFill>
                  <a:srgbClr val="FF0000"/>
                </a:solidFill>
                <a:effectLst>
                  <a:outerShdw blurRad="38100" dist="38100" dir="2700000" algn="tl">
                    <a:srgbClr val="000000">
                      <a:alpha val="43137"/>
                    </a:srgbClr>
                  </a:outerShdw>
                </a:effectLst>
              </a:rPr>
              <a:t>*</a:t>
            </a:r>
            <a:r>
              <a:rPr lang="hu-HU" sz="2800" dirty="0">
                <a:effectLst>
                  <a:outerShdw blurRad="38100" dist="38100" dir="2700000" algn="tl">
                    <a:srgbClr val="000000">
                      <a:alpha val="43137"/>
                    </a:srgbClr>
                  </a:outerShdw>
                </a:effectLst>
              </a:rPr>
              <a:t>it</a:t>
            </a:r>
            <a:r>
              <a:rPr lang="hu-HU" sz="2800" dirty="0"/>
              <a:t> </a:t>
            </a:r>
            <a:r>
              <a:rPr lang="hu-HU" sz="2800" dirty="0" err="1"/>
              <a:t>dereferenciával</a:t>
            </a:r>
            <a:r>
              <a:rPr lang="hu-HU" sz="2800" dirty="0"/>
              <a:t> hivatkozhatunk.</a:t>
            </a:r>
          </a:p>
          <a:p>
            <a:pPr marL="0" indent="0">
              <a:lnSpc>
                <a:spcPct val="95000"/>
              </a:lnSpc>
              <a:spcBef>
                <a:spcPct val="10000"/>
              </a:spcBef>
              <a:buNone/>
            </a:pPr>
            <a:r>
              <a:rPr lang="hu-HU" sz="2800" dirty="0"/>
              <a:t>Az </a:t>
            </a:r>
            <a:r>
              <a:rPr lang="hu-HU" sz="2800" dirty="0" err="1"/>
              <a:t>iterátorral</a:t>
            </a:r>
            <a:r>
              <a:rPr lang="hu-HU" sz="2800" dirty="0"/>
              <a:t> való továbblépés a </a:t>
            </a:r>
            <a:r>
              <a:rPr lang="hu-HU" sz="2800" dirty="0">
                <a:solidFill>
                  <a:srgbClr val="FF0000"/>
                </a:solidFill>
                <a:effectLst>
                  <a:outerShdw blurRad="38100" dist="38100" dir="2700000" algn="tl">
                    <a:srgbClr val="000000">
                      <a:alpha val="43137"/>
                    </a:srgbClr>
                  </a:outerShdw>
                </a:effectLst>
              </a:rPr>
              <a:t>++</a:t>
            </a:r>
            <a:r>
              <a:rPr lang="hu-HU" sz="2800" dirty="0"/>
              <a:t> művelettel valósítható meg (it++). </a:t>
            </a:r>
          </a:p>
        </p:txBody>
      </p:sp>
      <p:sp>
        <p:nvSpPr>
          <p:cNvPr id="3" name="Dátum helye 2"/>
          <p:cNvSpPr>
            <a:spLocks noGrp="1"/>
          </p:cNvSpPr>
          <p:nvPr>
            <p:ph type="dt" sz="half" idx="11"/>
          </p:nvPr>
        </p:nvSpPr>
        <p:spPr/>
        <p:txBody>
          <a:bodyPr/>
          <a:lstStyle/>
          <a:p>
            <a:pPr>
              <a:defRPr/>
            </a:pPr>
            <a:fld id="{A8926AAA-0CD6-4377-BBA0-46D3033E90E4}"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73" y="4872982"/>
            <a:ext cx="6148571" cy="1245714"/>
          </a:xfrm>
          <a:prstGeom prst="rect">
            <a:avLst/>
          </a:prstGeom>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4</a:t>
            </a:fld>
            <a:r>
              <a:rPr lang="hu-HU" dirty="0"/>
              <a:t>/58</a:t>
            </a:r>
          </a:p>
        </p:txBody>
      </p:sp>
    </p:spTree>
    <p:extLst>
      <p:ext uri="{BB962C8B-B14F-4D97-AF65-F5344CB8AC3E}">
        <p14:creationId xmlns:p14="http://schemas.microsoft.com/office/powerpoint/2010/main" val="419575556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a:t>
            </a:r>
            <a:r>
              <a:rPr lang="hu-HU" sz="2800" dirty="0"/>
              <a:t> általános sorozaton vagy halmazon</a:t>
            </a:r>
            <a:endParaRPr lang="hu-HU" dirty="0"/>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Algoritmus</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2</a:t>
            </a:r>
            <a:r>
              <a:rPr lang="hu-HU" b="1" dirty="0"/>
              <a:t>:</a:t>
            </a:r>
            <a:endParaRPr lang="hu-HU"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sz="2800" b="1" dirty="0">
              <a:sym typeface="Symbol" pitchFamily="18" charset="2"/>
            </a:endParaRPr>
          </a:p>
          <a:p>
            <a:pPr marL="254000">
              <a:lnSpc>
                <a:spcPct val="95000"/>
              </a:lnSpc>
              <a:spcBef>
                <a:spcPct val="5000"/>
              </a:spcBef>
              <a:buNone/>
            </a:pPr>
            <a:endParaRPr lang="hu-HU" b="1" dirty="0">
              <a:sym typeface="Symbol" pitchFamily="18" charset="2"/>
            </a:endParaRPr>
          </a:p>
          <a:p>
            <a:pPr marL="254000">
              <a:lnSpc>
                <a:spcPct val="95000"/>
              </a:lnSpc>
              <a:spcBef>
                <a:spcPct val="5000"/>
              </a:spcBef>
              <a:buNone/>
            </a:pPr>
            <a:endParaRPr lang="hu-HU" sz="2800" dirty="0">
              <a:sym typeface="Symbol" pitchFamily="18" charset="2"/>
            </a:endParaRPr>
          </a:p>
          <a:p>
            <a:pPr marL="25400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ct val="5000"/>
              </a:spcBef>
              <a:buNone/>
            </a:pPr>
            <a:endParaRPr lang="hu-HU" sz="2800" dirty="0">
              <a:sym typeface="Symbol" pitchFamily="18" charset="2"/>
            </a:endParaRPr>
          </a:p>
          <a:p>
            <a:pPr marL="0" indent="0">
              <a:lnSpc>
                <a:spcPct val="95000"/>
              </a:lnSpc>
              <a:spcBef>
                <a:spcPts val="0"/>
              </a:spcBef>
              <a:buNone/>
            </a:pPr>
            <a:r>
              <a:rPr lang="hu-HU" sz="2400" dirty="0">
                <a:sym typeface="Symbol" pitchFamily="18" charset="2"/>
              </a:rPr>
              <a:t>E megoldásban a szabálytalanságot azzal a </a:t>
            </a:r>
            <a:r>
              <a:rPr lang="hu-HU" sz="2400" dirty="0">
                <a:solidFill>
                  <a:srgbClr val="FF0000"/>
                </a:solidFill>
                <a:sym typeface="Symbol" pitchFamily="18" charset="2"/>
              </a:rPr>
              <a:t>szemantikus elvárás</a:t>
            </a:r>
            <a:r>
              <a:rPr lang="hu-HU" sz="2400" dirty="0">
                <a:sym typeface="Symbol" pitchFamily="18" charset="2"/>
              </a:rPr>
              <a:t>sal kerüljük ki, hogy az </a:t>
            </a:r>
            <a:r>
              <a:rPr lang="hu-HU" sz="2400" dirty="0" err="1">
                <a:solidFill>
                  <a:srgbClr val="0000FF"/>
                </a:solidFill>
                <a:effectLst>
                  <a:outerShdw blurRad="38100" dist="38100" dir="2700000" algn="tl">
                    <a:srgbClr val="000000">
                      <a:alpha val="43137"/>
                    </a:srgbClr>
                  </a:outerShdw>
                </a:effectLst>
                <a:latin typeface="Garamond" pitchFamily="18" charset="0"/>
              </a:rPr>
              <a:t>x</a:t>
            </a:r>
            <a:r>
              <a:rPr lang="hu-HU" sz="2400" dirty="0" err="1">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K</a:t>
            </a:r>
            <a:r>
              <a:rPr lang="hu-HU" sz="2400" dirty="0">
                <a:sym typeface="Symbol" pitchFamily="18" charset="2"/>
              </a:rPr>
              <a:t> feladata „adagolni” a K-ban lévő elemeket, de a bennmaradás a </a:t>
            </a:r>
            <a:r>
              <a:rPr lang="hu-HU" sz="2400" dirty="0">
                <a:latin typeface="Garamond" pitchFamily="18" charset="0"/>
              </a:rPr>
              <a:t>T(x)-</a:t>
            </a:r>
            <a:r>
              <a:rPr lang="hu-HU" sz="2400" dirty="0" err="1">
                <a:sym typeface="Symbol" pitchFamily="18" charset="2"/>
              </a:rPr>
              <a:t>től</a:t>
            </a:r>
            <a:r>
              <a:rPr lang="hu-HU" sz="2400" dirty="0">
                <a:sym typeface="Symbol" pitchFamily="18" charset="2"/>
              </a:rPr>
              <a:t> is függ. Ennek a kódolásához felhasználható </a:t>
            </a:r>
            <a:br>
              <a:rPr lang="hu-HU" sz="2400" dirty="0">
                <a:sym typeface="Symbol" pitchFamily="18" charset="2"/>
              </a:rPr>
            </a:br>
            <a:r>
              <a:rPr lang="hu-HU" sz="2400" dirty="0">
                <a:sym typeface="Symbol" pitchFamily="18" charset="2"/>
              </a:rPr>
              <a:t>az előbbi  </a:t>
            </a:r>
            <a:r>
              <a:rPr lang="hu-HU" sz="2400" dirty="0">
                <a:solidFill>
                  <a:srgbClr val="FF0000"/>
                </a:solidFill>
                <a:sym typeface="Symbol" pitchFamily="18" charset="2"/>
              </a:rPr>
              <a:t>kódolási szabály.</a:t>
            </a:r>
          </a:p>
        </p:txBody>
      </p:sp>
      <p:sp>
        <p:nvSpPr>
          <p:cNvPr id="2" name="Dátum helye 1"/>
          <p:cNvSpPr>
            <a:spLocks noGrp="1"/>
          </p:cNvSpPr>
          <p:nvPr>
            <p:ph type="dt" sz="half" idx="11"/>
          </p:nvPr>
        </p:nvSpPr>
        <p:spPr/>
        <p:txBody>
          <a:bodyPr/>
          <a:lstStyle/>
          <a:p>
            <a:pPr>
              <a:defRPr/>
            </a:pPr>
            <a:fld id="{2AE782C3-D7B3-4D79-81A5-5D919698AC79}"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13" name="Oval 63"/>
          <p:cNvSpPr>
            <a:spLocks noChangeArrowheads="1"/>
          </p:cNvSpPr>
          <p:nvPr/>
        </p:nvSpPr>
        <p:spPr bwMode="auto">
          <a:xfrm>
            <a:off x="3204294" y="1954454"/>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solidFill>
                  <a:srgbClr val="FF0000"/>
                </a:solidFill>
                <a:effectLst>
                  <a:outerShdw blurRad="38100" dist="38100" dir="2700000" algn="tl">
                    <a:srgbClr val="000000">
                      <a:alpha val="43137"/>
                    </a:srgbClr>
                  </a:outerShdw>
                </a:effectLst>
              </a:rPr>
              <a:t>Keres</a:t>
            </a:r>
            <a:r>
              <a:rPr lang="hu-HU" dirty="0"/>
              <a:t>(K,T)</a:t>
            </a:r>
          </a:p>
        </p:txBody>
      </p:sp>
      <p:graphicFrame>
        <p:nvGraphicFramePr>
          <p:cNvPr id="20" name="Group 7"/>
          <p:cNvGraphicFramePr>
            <a:graphicFrameLocks noGrp="1"/>
          </p:cNvGraphicFramePr>
          <p:nvPr>
            <p:extLst>
              <p:ext uri="{D42A27DB-BD31-4B8C-83A1-F6EECF244321}">
                <p14:modId xmlns:p14="http://schemas.microsoft.com/office/powerpoint/2010/main" val="1861331708"/>
              </p:ext>
            </p:extLst>
          </p:nvPr>
        </p:nvGraphicFramePr>
        <p:xfrm>
          <a:off x="2843810" y="2530518"/>
          <a:ext cx="5184575" cy="2353437"/>
        </p:xfrm>
        <a:graphic>
          <a:graphicData uri="http://schemas.openxmlformats.org/drawingml/2006/table">
            <a:tbl>
              <a:tblPr/>
              <a:tblGrid>
                <a:gridCol w="797796">
                  <a:extLst>
                    <a:ext uri="{9D8B030D-6E8A-4147-A177-3AD203B41FA5}">
                      <a16:colId xmlns:a16="http://schemas.microsoft.com/office/drawing/2014/main" val="20000"/>
                    </a:ext>
                  </a:extLst>
                </a:gridCol>
                <a:gridCol w="1794491">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133034">
                <a:tc gridSpan="2">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03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rPr>
                        <a:t>x</a:t>
                      </a:r>
                      <a:r>
                        <a:rPr kumimoji="0" lang="hu-HU" sz="2800" b="0" i="0" u="none" strike="noStrike" cap="none" normalizeH="0" baseline="0" dirty="0" err="1">
                          <a:ln>
                            <a:noFill/>
                          </a:ln>
                          <a:solidFill>
                            <a:srgbClr val="0000FF"/>
                          </a:solidFill>
                          <a:effectLst>
                            <a:outerShdw blurRad="38100" dist="38100" dir="2700000" algn="tl">
                              <a:srgbClr val="000000">
                                <a:alpha val="43137"/>
                              </a:srgbClr>
                            </a:outerShdw>
                          </a:effectLst>
                          <a:latin typeface="Garamond" pitchFamily="18" charset="0"/>
                          <a:sym typeface="Symbol" panose="05050102010706020507" pitchFamily="18" charset="2"/>
                        </a:rPr>
                        <a:t>K</a:t>
                      </a:r>
                      <a:r>
                        <a:rPr kumimoji="0" lang="hu-HU" sz="2800" b="0" i="0" u="none" strike="noStrike" cap="none" normalizeH="0" baseline="0" dirty="0">
                          <a:ln>
                            <a:noFill/>
                          </a:ln>
                          <a:solidFill>
                            <a:srgbClr val="FF0000"/>
                          </a:solidFill>
                          <a:effectLst>
                            <a:outerShdw blurRad="38100" dist="38100" dir="2700000" algn="tl">
                              <a:srgbClr val="000000">
                                <a:alpha val="43137"/>
                              </a:srgbClr>
                            </a:outerShdw>
                          </a:effectLst>
                          <a:latin typeface="Garamond" pitchFamily="18" charset="0"/>
                          <a:sym typeface="Symbol" panose="05050102010706020507" pitchFamily="18" charset="2"/>
                        </a:rPr>
                        <a:t> </a:t>
                      </a:r>
                      <a:r>
                        <a:rPr kumimoji="0" lang="hu-HU" sz="2800" b="0" i="0" u="none" strike="noStrike" cap="none" normalizeH="0" baseline="0" dirty="0">
                          <a:ln>
                            <a:noFill/>
                          </a:ln>
                          <a:solidFill>
                            <a:schemeClr val="tx1"/>
                          </a:solidFill>
                          <a:effectLst>
                            <a:outerShdw blurRad="38100" dist="38100" dir="2700000" algn="tl">
                              <a:srgbClr val="000000">
                                <a:alpha val="43137"/>
                              </a:srgbClr>
                            </a:outerShdw>
                          </a:effectLst>
                          <a:latin typeface="Garamond" pitchFamily="18" charset="0"/>
                          <a:sym typeface="Symbol" panose="05050102010706020507" pitchFamily="18" charset="2"/>
                        </a:rPr>
                        <a:t>és nem </a:t>
                      </a:r>
                      <a:r>
                        <a:rPr kumimoji="0" lang="hu-HU" sz="2800" b="0" i="0" u="none" strike="noStrike" cap="none" normalizeH="0" baseline="0" dirty="0">
                          <a:ln>
                            <a:noFill/>
                          </a:ln>
                          <a:solidFill>
                            <a:schemeClr val="tx1"/>
                          </a:solidFill>
                          <a:effectLst/>
                          <a:latin typeface="Garamond" pitchFamily="18" charset="0"/>
                        </a:rPr>
                        <a:t>T(x)</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400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3200" b="0" i="0" u="none" strike="noStrike" cap="none" normalizeH="0" baseline="0" dirty="0">
                        <a:ln>
                          <a:noFill/>
                        </a:ln>
                        <a:solidFill>
                          <a:schemeClr val="tx1"/>
                        </a:solidFill>
                        <a:effectLst/>
                        <a:latin typeface="Garamond"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[nincs mit csinálni]</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25908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T(x)</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137601737"/>
                  </a:ext>
                </a:extLst>
              </a:tr>
              <a:tr h="259080">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Keres:=(hamis,-)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Keres:=(</a:t>
                      </a:r>
                      <a:r>
                        <a:rPr kumimoji="0" lang="hu-HU" sz="2800" b="0" i="0" u="none" strike="noStrike" cap="none" normalizeH="0" baseline="0" dirty="0" err="1">
                          <a:ln>
                            <a:noFill/>
                          </a:ln>
                          <a:solidFill>
                            <a:schemeClr val="tx1"/>
                          </a:solidFill>
                          <a:effectLst/>
                          <a:latin typeface="Garamond" pitchFamily="18" charset="0"/>
                        </a:rPr>
                        <a:t>igaz,x</a:t>
                      </a:r>
                      <a:r>
                        <a:rPr kumimoji="0" lang="hu-HU" sz="2800" b="0" i="0" u="none" strike="noStrike" cap="none" normalizeH="0" baseline="0" dirty="0">
                          <a:ln>
                            <a:noFill/>
                          </a:ln>
                          <a:solidFill>
                            <a:schemeClr val="tx1"/>
                          </a:solidFill>
                          <a:effectLst/>
                          <a:latin typeface="Garamond" pitchFamily="18" charset="0"/>
                        </a:rPr>
                        <a:t>)</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26370"/>
                  </a:ext>
                </a:extLst>
              </a:tr>
            </a:tbl>
          </a:graphicData>
        </a:graphic>
      </p:graphicFrame>
      <p:sp>
        <p:nvSpPr>
          <p:cNvPr id="17" name="Line 27">
            <a:extLst>
              <a:ext uri="{FF2B5EF4-FFF2-40B4-BE49-F238E27FC236}">
                <a16:creationId xmlns:a16="http://schemas.microsoft.com/office/drawing/2014/main" id="{A748C073-E0C4-4AE1-839D-645CC746D9D8}"/>
              </a:ext>
            </a:extLst>
          </p:cNvPr>
          <p:cNvSpPr>
            <a:spLocks noChangeShapeType="1"/>
          </p:cNvSpPr>
          <p:nvPr/>
        </p:nvSpPr>
        <p:spPr bwMode="auto">
          <a:xfrm>
            <a:off x="2856101" y="3852485"/>
            <a:ext cx="252000" cy="522000"/>
          </a:xfrm>
          <a:prstGeom prst="line">
            <a:avLst/>
          </a:prstGeom>
          <a:noFill/>
          <a:ln w="9525">
            <a:solidFill>
              <a:srgbClr val="000000"/>
            </a:solidFill>
            <a:round/>
            <a:headEnd/>
            <a:tailEnd/>
          </a:ln>
        </p:spPr>
        <p:txBody>
          <a:bodyPr/>
          <a:lstStyle/>
          <a:p>
            <a:endParaRPr lang="hu-HU"/>
          </a:p>
        </p:txBody>
      </p:sp>
      <p:sp>
        <p:nvSpPr>
          <p:cNvPr id="19" name="Text Box 29">
            <a:extLst>
              <a:ext uri="{FF2B5EF4-FFF2-40B4-BE49-F238E27FC236}">
                <a16:creationId xmlns:a16="http://schemas.microsoft.com/office/drawing/2014/main" id="{C2F90942-342E-4D2E-99C1-DCB75621D13F}"/>
              </a:ext>
            </a:extLst>
          </p:cNvPr>
          <p:cNvSpPr txBox="1">
            <a:spLocks noChangeArrowheads="1"/>
          </p:cNvSpPr>
          <p:nvPr/>
        </p:nvSpPr>
        <p:spPr bwMode="auto">
          <a:xfrm>
            <a:off x="2771800" y="4116081"/>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I</a:t>
            </a:r>
          </a:p>
        </p:txBody>
      </p:sp>
      <p:sp>
        <p:nvSpPr>
          <p:cNvPr id="21" name="Line 28">
            <a:extLst>
              <a:ext uri="{FF2B5EF4-FFF2-40B4-BE49-F238E27FC236}">
                <a16:creationId xmlns:a16="http://schemas.microsoft.com/office/drawing/2014/main" id="{8A829C5F-A44B-41EB-ABAB-E13123FD71C0}"/>
              </a:ext>
            </a:extLst>
          </p:cNvPr>
          <p:cNvSpPr>
            <a:spLocks noChangeShapeType="1"/>
          </p:cNvSpPr>
          <p:nvPr/>
        </p:nvSpPr>
        <p:spPr bwMode="auto">
          <a:xfrm flipH="1">
            <a:off x="7764727" y="3843052"/>
            <a:ext cx="252000" cy="522000"/>
          </a:xfrm>
          <a:prstGeom prst="line">
            <a:avLst/>
          </a:prstGeom>
          <a:noFill/>
          <a:ln w="9525">
            <a:solidFill>
              <a:srgbClr val="000000"/>
            </a:solidFill>
            <a:round/>
            <a:headEnd/>
            <a:tailEnd/>
          </a:ln>
        </p:spPr>
        <p:txBody>
          <a:bodyPr/>
          <a:lstStyle/>
          <a:p>
            <a:endParaRPr lang="hu-HU"/>
          </a:p>
        </p:txBody>
      </p:sp>
      <p:sp>
        <p:nvSpPr>
          <p:cNvPr id="22" name="Text Box 30">
            <a:extLst>
              <a:ext uri="{FF2B5EF4-FFF2-40B4-BE49-F238E27FC236}">
                <a16:creationId xmlns:a16="http://schemas.microsoft.com/office/drawing/2014/main" id="{74E06BC4-6914-4479-9CCF-15F05601B70D}"/>
              </a:ext>
            </a:extLst>
          </p:cNvPr>
          <p:cNvSpPr txBox="1">
            <a:spLocks noChangeArrowheads="1"/>
          </p:cNvSpPr>
          <p:nvPr/>
        </p:nvSpPr>
        <p:spPr bwMode="auto">
          <a:xfrm>
            <a:off x="7800450" y="4123523"/>
            <a:ext cx="288925" cy="33655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hu-HU" sz="1600" b="1" dirty="0">
                <a:latin typeface="Courier New" pitchFamily="49" charset="0"/>
              </a:rPr>
              <a:t>N</a:t>
            </a:r>
          </a:p>
        </p:txBody>
      </p:sp>
      <p:sp>
        <p:nvSpPr>
          <p:cNvPr id="23" name="Szövegdoboz 13">
            <a:extLst>
              <a:ext uri="{FF2B5EF4-FFF2-40B4-BE49-F238E27FC236}">
                <a16:creationId xmlns:a16="http://schemas.microsoft.com/office/drawing/2014/main" id="{58AB3E66-7D97-40C6-A2A2-EEB186334168}"/>
              </a:ext>
            </a:extLst>
          </p:cNvPr>
          <p:cNvSpPr txBox="1">
            <a:spLocks noChangeArrowheads="1"/>
          </p:cNvSpPr>
          <p:nvPr/>
        </p:nvSpPr>
        <p:spPr bwMode="auto">
          <a:xfrm>
            <a:off x="8028384" y="2218422"/>
            <a:ext cx="1211262"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:TH</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40</a:t>
            </a:fld>
            <a:r>
              <a:rPr lang="hu-HU" dirty="0"/>
              <a:t>/58</a:t>
            </a:r>
          </a:p>
        </p:txBody>
      </p:sp>
    </p:spTree>
    <p:extLst>
      <p:ext uri="{BB962C8B-B14F-4D97-AF65-F5344CB8AC3E}">
        <p14:creationId xmlns:p14="http://schemas.microsoft.com/office/powerpoint/2010/main" val="145847542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Keresés – </a:t>
            </a:r>
            <a:r>
              <a:rPr lang="hu-HU" sz="2800" dirty="0"/>
              <a:t>általános sorozaton vagy halmazon</a:t>
            </a:r>
          </a:p>
        </p:txBody>
      </p:sp>
      <p:sp>
        <p:nvSpPr>
          <p:cNvPr id="2055" name="Tartalom helye 2"/>
          <p:cNvSpPr>
            <a:spLocks noGrp="1"/>
          </p:cNvSpPr>
          <p:nvPr>
            <p:ph idx="1"/>
          </p:nvPr>
        </p:nvSpPr>
        <p:spPr/>
        <p:txBody>
          <a:bodyPr/>
          <a:lstStyle/>
          <a:p>
            <a:pPr marL="254000">
              <a:lnSpc>
                <a:spcPct val="95000"/>
              </a:lnSpc>
              <a:spcBef>
                <a:spcPct val="5000"/>
              </a:spcBef>
              <a:buNone/>
            </a:pPr>
            <a:r>
              <a:rPr lang="hu-HU" b="1" dirty="0">
                <a:sym typeface="Symbol" pitchFamily="18" charset="2"/>
              </a:rPr>
              <a:t>C++ kód</a:t>
            </a:r>
            <a:r>
              <a:rPr lang="hu-HU" b="1" dirty="0"/>
              <a:t> (</a:t>
            </a:r>
            <a:r>
              <a:rPr lang="hu-HU" sz="2800" dirty="0">
                <a:solidFill>
                  <a:srgbClr val="0000FF"/>
                </a:solidFill>
                <a:effectLst>
                  <a:outerShdw blurRad="38100" dist="38100" dir="2700000" algn="tl">
                    <a:srgbClr val="000000">
                      <a:alpha val="43137"/>
                    </a:srgbClr>
                  </a:outerShdw>
                </a:effectLst>
                <a:sym typeface="Symbol" pitchFamily="18" charset="2"/>
              </a:rPr>
              <a:t>iterációs ciklussal</a:t>
            </a:r>
            <a:r>
              <a:rPr lang="hu-HU" b="1" dirty="0"/>
              <a:t>)</a:t>
            </a:r>
            <a:r>
              <a:rPr lang="hu-HU" b="1" baseline="-25000" dirty="0"/>
              <a:t>2</a:t>
            </a:r>
            <a:r>
              <a:rPr lang="hu-HU" b="1" dirty="0"/>
              <a:t>:</a:t>
            </a:r>
            <a:endParaRPr lang="hu-HU" b="1" dirty="0">
              <a:sym typeface="Symbol" pitchFamily="18" charset="2"/>
            </a:endParaRP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template</a:t>
            </a:r>
            <a:r>
              <a:rPr lang="hu-HU" sz="1800" dirty="0">
                <a:latin typeface="Courier New" panose="02070309020205020404" pitchFamily="49" charset="0"/>
                <a:cs typeface="Courier New" panose="02070309020205020404" pitchFamily="49" charset="0"/>
                <a:sym typeface="Symbol" pitchFamily="18" charset="2"/>
              </a:rPr>
              <a:t>&lt;</a:t>
            </a:r>
            <a:r>
              <a:rPr lang="hu-HU" sz="1800" dirty="0" err="1">
                <a:latin typeface="Courier New" panose="02070309020205020404" pitchFamily="49" charset="0"/>
                <a:cs typeface="Courier New" panose="02070309020205020404" pitchFamily="49" charset="0"/>
                <a:sym typeface="Symbol" pitchFamily="18" charset="2"/>
              </a:rPr>
              <a:t>class</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&gt;</a:t>
            </a:r>
          </a:p>
          <a:p>
            <a:pPr marL="254000">
              <a:lnSpc>
                <a:spcPct val="95000"/>
              </a:lnSpc>
              <a:spcBef>
                <a:spcPct val="5000"/>
              </a:spcBef>
              <a:buNone/>
            </a:pPr>
            <a:r>
              <a:rPr lang="hu-HU" sz="1800" dirty="0" err="1">
                <a:latin typeface="Courier New" panose="02070309020205020404" pitchFamily="49" charset="0"/>
                <a:cs typeface="Courier New" panose="02070309020205020404" pitchFamily="49" charset="0"/>
                <a:sym typeface="Symbol" pitchFamily="18" charset="2"/>
              </a:rPr>
              <a:t>void</a:t>
            </a:r>
            <a:r>
              <a:rPr lang="hu-HU" sz="1800" dirty="0">
                <a:latin typeface="Courier New" panose="02070309020205020404" pitchFamily="49" charset="0"/>
                <a:cs typeface="Courier New" panose="02070309020205020404" pitchFamily="49" charset="0"/>
                <a:sym typeface="Symbol" pitchFamily="18" charset="2"/>
              </a:rPr>
              <a:t> Keres(const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&amp; K,</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 T(</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bool</a:t>
            </a:r>
            <a:r>
              <a:rPr lang="hu-HU" sz="1800" dirty="0">
                <a:latin typeface="Courier New" panose="02070309020205020404" pitchFamily="49" charset="0"/>
                <a:cs typeface="Courier New" panose="02070309020205020404" pitchFamily="49" charset="0"/>
                <a:sym typeface="Symbol" pitchFamily="18" charset="2"/>
              </a:rPr>
              <a:t>&amp; van, </a:t>
            </a:r>
            <a:br>
              <a:rPr lang="hu-HU" sz="1800" dirty="0">
                <a:latin typeface="Courier New" panose="02070309020205020404" pitchFamily="49" charset="0"/>
                <a:cs typeface="Courier New" panose="02070309020205020404" pitchFamily="49" charset="0"/>
                <a:sym typeface="Symbol" pitchFamily="18" charset="2"/>
              </a:rPr>
            </a:b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&amp; mi){</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typename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KontenerT</a:t>
            </a:r>
            <a:r>
              <a:rPr lang="hu-HU" sz="1800" dirty="0">
                <a:latin typeface="Courier New" panose="02070309020205020404" pitchFamily="49" charset="0"/>
                <a:cs typeface="Courier New" panose="02070309020205020404" pitchFamily="49" charset="0"/>
                <a:sym typeface="Symbol" pitchFamily="18" charset="2"/>
              </a:rPr>
              <a:t>::</a:t>
            </a:r>
            <a:r>
              <a:rPr lang="hu-HU" sz="1800" dirty="0" err="1">
                <a:latin typeface="Courier New" panose="02070309020205020404" pitchFamily="49" charset="0"/>
                <a:cs typeface="Courier New" panose="02070309020205020404" pitchFamily="49" charset="0"/>
                <a:sym typeface="Symbol" pitchFamily="18" charset="2"/>
              </a:rPr>
              <a:t>value_type</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for</a:t>
            </a: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auto</a:t>
            </a:r>
            <a:r>
              <a:rPr lang="hu-HU" sz="1800" dirty="0">
                <a:latin typeface="Courier New" panose="02070309020205020404" pitchFamily="49" charset="0"/>
                <a:cs typeface="Courier New" panose="02070309020205020404" pitchFamily="49" charset="0"/>
                <a:sym typeface="Symbol" pitchFamily="18" charset="2"/>
              </a:rPr>
              <a:t> </a:t>
            </a:r>
            <a:r>
              <a:rPr lang="hu-HU" sz="1800" dirty="0">
                <a:solidFill>
                  <a:srgbClr val="0000FF"/>
                </a:solidFill>
                <a:latin typeface="Courier New" panose="02070309020205020404" pitchFamily="49" charset="0"/>
                <a:cs typeface="Courier New" panose="02070309020205020404" pitchFamily="49" charset="0"/>
                <a:sym typeface="Symbol" pitchFamily="18" charset="2"/>
              </a:rPr>
              <a:t>x:K</a:t>
            </a: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=x;</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if</a:t>
            </a:r>
            <a:r>
              <a:rPr lang="hu-HU" sz="1800" dirty="0">
                <a:latin typeface="Courier New" panose="02070309020205020404" pitchFamily="49" charset="0"/>
                <a:cs typeface="Courier New" panose="02070309020205020404" pitchFamily="49" charset="0"/>
                <a:sym typeface="Symbol" pitchFamily="18" charset="2"/>
              </a:rPr>
              <a:t> (T(x)) </a:t>
            </a:r>
            <a:r>
              <a:rPr lang="hu-HU" sz="1800" dirty="0" err="1">
                <a:solidFill>
                  <a:srgbClr val="FF0000"/>
                </a:solidFill>
                <a:latin typeface="Courier New" panose="02070309020205020404" pitchFamily="49" charset="0"/>
                <a:cs typeface="Courier New" panose="02070309020205020404" pitchFamily="49" charset="0"/>
                <a:sym typeface="Symbol" pitchFamily="18" charset="2"/>
              </a:rPr>
              <a:t>break</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if</a:t>
            </a:r>
            <a:r>
              <a:rPr lang="hu-HU" sz="1800" dirty="0">
                <a:latin typeface="Courier New" panose="02070309020205020404" pitchFamily="49" charset="0"/>
                <a:cs typeface="Courier New" panose="02070309020205020404" pitchFamily="49" charset="0"/>
                <a:sym typeface="Symbol" pitchFamily="18" charset="2"/>
              </a:rPr>
              <a:t> (T(</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 {</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van=</a:t>
            </a:r>
            <a:r>
              <a:rPr lang="hu-HU" sz="1800" dirty="0" err="1">
                <a:latin typeface="Courier New" panose="02070309020205020404" pitchFamily="49" charset="0"/>
                <a:cs typeface="Courier New" panose="02070309020205020404" pitchFamily="49" charset="0"/>
                <a:sym typeface="Symbol" pitchFamily="18" charset="2"/>
              </a:rPr>
              <a:t>true</a:t>
            </a:r>
            <a:r>
              <a:rPr lang="hu-HU" sz="1800" dirty="0">
                <a:latin typeface="Courier New" panose="02070309020205020404" pitchFamily="49" charset="0"/>
                <a:cs typeface="Courier New" panose="02070309020205020404" pitchFamily="49" charset="0"/>
                <a:sym typeface="Symbol" pitchFamily="18" charset="2"/>
              </a:rPr>
              <a:t>; mi=</a:t>
            </a:r>
            <a:r>
              <a:rPr lang="hu-HU" sz="1800" dirty="0" err="1">
                <a:latin typeface="Courier New" panose="02070309020205020404" pitchFamily="49" charset="0"/>
                <a:cs typeface="Courier New" panose="02070309020205020404" pitchFamily="49" charset="0"/>
                <a:sym typeface="Symbol" pitchFamily="18" charset="2"/>
              </a:rPr>
              <a:t>xU</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   }</a:t>
            </a:r>
            <a:r>
              <a:rPr lang="hu-HU" sz="1800" dirty="0" err="1">
                <a:latin typeface="Courier New" panose="02070309020205020404" pitchFamily="49" charset="0"/>
                <a:cs typeface="Courier New" panose="02070309020205020404" pitchFamily="49" charset="0"/>
                <a:sym typeface="Symbol" pitchFamily="18" charset="2"/>
              </a:rPr>
              <a:t>else</a:t>
            </a:r>
            <a:r>
              <a:rPr lang="hu-HU" sz="1800" dirty="0">
                <a:latin typeface="Courier New" panose="02070309020205020404" pitchFamily="49" charset="0"/>
                <a:cs typeface="Courier New" panose="02070309020205020404" pitchFamily="49" charset="0"/>
                <a:sym typeface="Symbol" pitchFamily="18" charset="2"/>
              </a:rPr>
              <a:t>{van=</a:t>
            </a:r>
            <a:r>
              <a:rPr lang="hu-HU" sz="1800" dirty="0" err="1">
                <a:latin typeface="Courier New" panose="02070309020205020404" pitchFamily="49" charset="0"/>
                <a:cs typeface="Courier New" panose="02070309020205020404" pitchFamily="49" charset="0"/>
                <a:sym typeface="Symbol" pitchFamily="18" charset="2"/>
              </a:rPr>
              <a:t>false</a:t>
            </a:r>
            <a:r>
              <a:rPr lang="hu-HU" sz="1800" dirty="0">
                <a:latin typeface="Courier New" panose="02070309020205020404" pitchFamily="49" charset="0"/>
                <a:cs typeface="Courier New" panose="02070309020205020404" pitchFamily="49" charset="0"/>
                <a:sym typeface="Symbol" pitchFamily="18" charset="2"/>
              </a:rPr>
              <a:t>;};</a:t>
            </a:r>
          </a:p>
          <a:p>
            <a:pPr marL="254000">
              <a:lnSpc>
                <a:spcPct val="95000"/>
              </a:lnSpc>
              <a:spcBef>
                <a:spcPct val="5000"/>
              </a:spcBef>
              <a:buNone/>
            </a:pPr>
            <a:r>
              <a:rPr lang="hu-HU" sz="1800" dirty="0">
                <a:latin typeface="Courier New" panose="02070309020205020404" pitchFamily="49" charset="0"/>
                <a:cs typeface="Courier New" panose="02070309020205020404" pitchFamily="49" charset="0"/>
                <a:sym typeface="Symbol" pitchFamily="18" charset="2"/>
              </a:rPr>
              <a:t>}</a:t>
            </a:r>
          </a:p>
          <a:p>
            <a:pPr marL="0" indent="0">
              <a:lnSpc>
                <a:spcPct val="95000"/>
              </a:lnSpc>
              <a:spcBef>
                <a:spcPct val="5000"/>
              </a:spcBef>
              <a:buNone/>
            </a:pPr>
            <a:r>
              <a:rPr lang="hu-HU" sz="2400" dirty="0">
                <a:sym typeface="Symbol" pitchFamily="18" charset="2"/>
              </a:rPr>
              <a:t>Az algoritmust jobban követő </a:t>
            </a:r>
            <a:r>
              <a:rPr lang="hu-HU" sz="2400" dirty="0">
                <a:solidFill>
                  <a:srgbClr val="FF0000"/>
                </a:solidFill>
                <a:sym typeface="Symbol" pitchFamily="18" charset="2"/>
              </a:rPr>
              <a:t>kódolási szabály</a:t>
            </a:r>
            <a:r>
              <a:rPr lang="hu-HU" sz="2400" dirty="0">
                <a:sym typeface="Symbol" pitchFamily="18" charset="2"/>
              </a:rPr>
              <a:t>.</a:t>
            </a:r>
          </a:p>
        </p:txBody>
      </p:sp>
      <p:sp>
        <p:nvSpPr>
          <p:cNvPr id="2" name="Dátum helye 1"/>
          <p:cNvSpPr>
            <a:spLocks noGrp="1"/>
          </p:cNvSpPr>
          <p:nvPr>
            <p:ph type="dt" sz="half" idx="11"/>
          </p:nvPr>
        </p:nvSpPr>
        <p:spPr/>
        <p:txBody>
          <a:bodyPr/>
          <a:lstStyle/>
          <a:p>
            <a:pPr>
              <a:defRPr/>
            </a:pPr>
            <a:fld id="{C3374166-5244-4FEC-8C86-A6DF52541B7B}"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pic>
        <p:nvPicPr>
          <p:cNvPr id="9" name="Kép 8">
            <a:extLst>
              <a:ext uri="{FF2B5EF4-FFF2-40B4-BE49-F238E27FC236}">
                <a16:creationId xmlns:a16="http://schemas.microsoft.com/office/drawing/2014/main" id="{25CA45D6-15C3-4CB8-8A37-215A43195754}"/>
              </a:ext>
            </a:extLst>
          </p:cNvPr>
          <p:cNvPicPr>
            <a:picLocks noChangeAspect="1"/>
          </p:cNvPicPr>
          <p:nvPr/>
        </p:nvPicPr>
        <p:blipFill>
          <a:blip r:embed="rId3"/>
          <a:stretch>
            <a:fillRect/>
          </a:stretch>
        </p:blipFill>
        <p:spPr>
          <a:xfrm>
            <a:off x="6932391" y="1551655"/>
            <a:ext cx="2036168" cy="1124607"/>
          </a:xfrm>
          <a:prstGeom prst="rect">
            <a:avLst/>
          </a:prstGeom>
          <a:ln>
            <a:noFill/>
          </a:ln>
          <a:effectLst>
            <a:outerShdw blurRad="292100" dist="139700" dir="2700000" algn="tl" rotWithShape="0">
              <a:srgbClr val="333333">
                <a:alpha val="65000"/>
              </a:srgbClr>
            </a:outerShdw>
          </a:effectLst>
        </p:spPr>
      </p:pic>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41</a:t>
            </a:fld>
            <a:r>
              <a:rPr lang="hu-HU" dirty="0"/>
              <a:t>/58</a:t>
            </a:r>
          </a:p>
        </p:txBody>
      </p:sp>
    </p:spTree>
    <p:extLst>
      <p:ext uri="{BB962C8B-B14F-4D97-AF65-F5344CB8AC3E}">
        <p14:creationId xmlns:p14="http://schemas.microsoft.com/office/powerpoint/2010/main" val="308065648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artalom helye 2"/>
          <p:cNvSpPr>
            <a:spLocks noGrp="1"/>
          </p:cNvSpPr>
          <p:nvPr>
            <p:ph idx="1"/>
          </p:nvPr>
        </p:nvSpPr>
        <p:spPr/>
        <p:txBody>
          <a:bodyPr/>
          <a:lstStyle/>
          <a:p>
            <a:pPr marL="254000">
              <a:lnSpc>
                <a:spcPct val="95000"/>
              </a:lnSpc>
              <a:spcBef>
                <a:spcPct val="5000"/>
              </a:spcBef>
            </a:pPr>
            <a:r>
              <a:rPr lang="hu-HU" b="1" dirty="0">
                <a:sym typeface="Symbol" pitchFamily="18" charset="2"/>
              </a:rPr>
              <a:t>Stratégiai elv</a:t>
            </a:r>
            <a:r>
              <a:rPr lang="hu-HU" dirty="0">
                <a:sym typeface="Symbol" pitchFamily="18" charset="2"/>
              </a:rPr>
              <a:t>: a problémamegoldás logikája – a </a:t>
            </a:r>
            <a:r>
              <a:rPr lang="hu-HU" dirty="0" err="1">
                <a:sym typeface="Symbol" pitchFamily="18" charset="2"/>
              </a:rPr>
              <a:t>lépésenkénti</a:t>
            </a:r>
            <a:r>
              <a:rPr lang="hu-HU" dirty="0">
                <a:sym typeface="Symbol" pitchFamily="18" charset="2"/>
              </a:rPr>
              <a:t> finomítás.</a:t>
            </a:r>
          </a:p>
          <a:p>
            <a:pPr marL="254000">
              <a:lnSpc>
                <a:spcPct val="95000"/>
              </a:lnSpc>
              <a:spcBef>
                <a:spcPct val="5000"/>
              </a:spcBef>
            </a:pPr>
            <a:r>
              <a:rPr lang="hu-HU" b="1" dirty="0">
                <a:sym typeface="Symbol" pitchFamily="18" charset="2"/>
              </a:rPr>
              <a:t>Taktikai elvek</a:t>
            </a:r>
            <a:r>
              <a:rPr lang="hu-HU" dirty="0">
                <a:sym typeface="Symbol" pitchFamily="18" charset="2"/>
              </a:rPr>
              <a:t>: az algoritmuskészítés gondolati elvei a felülről lefelé kifejtéshez.</a:t>
            </a:r>
          </a:p>
          <a:p>
            <a:pPr marL="254000">
              <a:lnSpc>
                <a:spcPct val="95000"/>
              </a:lnSpc>
              <a:spcBef>
                <a:spcPct val="5000"/>
              </a:spcBef>
            </a:pPr>
            <a:r>
              <a:rPr lang="hu-HU" b="1" dirty="0">
                <a:sym typeface="Symbol" pitchFamily="18" charset="2"/>
              </a:rPr>
              <a:t>Technológiai elvek</a:t>
            </a:r>
            <a:r>
              <a:rPr lang="hu-HU" dirty="0">
                <a:sym typeface="Symbol" pitchFamily="18" charset="2"/>
              </a:rPr>
              <a:t>: algoritmus és kód módszertani kívánalmai.</a:t>
            </a:r>
          </a:p>
          <a:p>
            <a:pPr marL="254000">
              <a:lnSpc>
                <a:spcPct val="95000"/>
              </a:lnSpc>
              <a:spcBef>
                <a:spcPct val="5000"/>
              </a:spcBef>
            </a:pPr>
            <a:r>
              <a:rPr lang="hu-HU" b="1" dirty="0">
                <a:sym typeface="Symbol" pitchFamily="18" charset="2"/>
              </a:rPr>
              <a:t>Technikai elvek</a:t>
            </a:r>
            <a:r>
              <a:rPr lang="hu-HU" dirty="0">
                <a:sym typeface="Symbol" pitchFamily="18" charset="2"/>
              </a:rPr>
              <a:t>: kódolási technika.</a:t>
            </a:r>
          </a:p>
          <a:p>
            <a:pPr marL="254000">
              <a:lnSpc>
                <a:spcPct val="95000"/>
              </a:lnSpc>
              <a:spcBef>
                <a:spcPct val="5000"/>
              </a:spcBef>
            </a:pPr>
            <a:r>
              <a:rPr lang="hu-HU" b="1" dirty="0">
                <a:sym typeface="Symbol" pitchFamily="18" charset="2"/>
              </a:rPr>
              <a:t>Esztétikai, ergonómiai elvek</a:t>
            </a:r>
            <a:r>
              <a:rPr lang="hu-HU" dirty="0">
                <a:sym typeface="Symbol" pitchFamily="18" charset="2"/>
              </a:rPr>
              <a:t>: emberközelség.</a:t>
            </a:r>
          </a:p>
        </p:txBody>
      </p:sp>
      <p:sp>
        <p:nvSpPr>
          <p:cNvPr id="35844" name="Cím 1"/>
          <p:cNvSpPr>
            <a:spLocks noGrp="1"/>
          </p:cNvSpPr>
          <p:nvPr>
            <p:ph type="title"/>
          </p:nvPr>
        </p:nvSpPr>
        <p:spPr/>
        <p:txBody>
          <a:bodyPr/>
          <a:lstStyle/>
          <a:p>
            <a:r>
              <a:rPr lang="hu-HU" dirty="0">
                <a:hlinkClick r:id="rId3"/>
              </a:rPr>
              <a:t>Programkészítési elvek</a:t>
            </a:r>
            <a:endParaRPr lang="hu-HU" dirty="0"/>
          </a:p>
        </p:txBody>
      </p:sp>
      <p:sp>
        <p:nvSpPr>
          <p:cNvPr id="2" name="Dátum helye 1"/>
          <p:cNvSpPr>
            <a:spLocks noGrp="1"/>
          </p:cNvSpPr>
          <p:nvPr>
            <p:ph type="dt" sz="half" idx="11"/>
          </p:nvPr>
        </p:nvSpPr>
        <p:spPr/>
        <p:txBody>
          <a:bodyPr/>
          <a:lstStyle/>
          <a:p>
            <a:pPr>
              <a:defRPr/>
            </a:pPr>
            <a:fld id="{7510A457-554F-42FF-ADF6-AA6BD937C6C3}" type="datetime8">
              <a:rPr lang="hu-HU" smtClean="0"/>
              <a:t>2018.12.01. 17:08</a:t>
            </a:fld>
            <a:endParaRPr lang="en-US"/>
          </a:p>
        </p:txBody>
      </p:sp>
      <p:sp>
        <p:nvSpPr>
          <p:cNvPr id="4"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sp>
        <p:nvSpPr>
          <p:cNvPr id="5" name="Dia számának helye 4"/>
          <p:cNvSpPr>
            <a:spLocks noGrp="1"/>
          </p:cNvSpPr>
          <p:nvPr>
            <p:ph type="sldNum" sz="quarter" idx="10"/>
          </p:nvPr>
        </p:nvSpPr>
        <p:spPr/>
        <p:txBody>
          <a:bodyPr/>
          <a:lstStyle/>
          <a:p>
            <a:pPr>
              <a:defRPr/>
            </a:pPr>
            <a:fld id="{55827B34-493A-42A8-915E-9265D9F4BD70}" type="slidenum">
              <a:rPr lang="hu-HU" smtClean="0"/>
              <a:pPr>
                <a:defRPr/>
              </a:pPr>
              <a:t>42</a:t>
            </a:fld>
            <a:r>
              <a:rPr lang="hu-HU" dirty="0"/>
              <a:t>/58</a:t>
            </a:r>
          </a:p>
        </p:txBody>
      </p:sp>
    </p:spTree>
    <p:extLst>
      <p:ext uri="{BB962C8B-B14F-4D97-AF65-F5344CB8AC3E}">
        <p14:creationId xmlns:p14="http://schemas.microsoft.com/office/powerpoint/2010/main" val="271080537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0"/>
          <p:cNvSpPr>
            <a:spLocks noChangeArrowheads="1"/>
          </p:cNvSpPr>
          <p:nvPr/>
        </p:nvSpPr>
        <p:spPr bwMode="auto">
          <a:xfrm>
            <a:off x="0" y="2987675"/>
            <a:ext cx="2482850" cy="865188"/>
          </a:xfrm>
          <a:prstGeom prst="wedgeRectCallout">
            <a:avLst>
              <a:gd name="adj1" fmla="val 65663"/>
              <a:gd name="adj2" fmla="val -205557"/>
            </a:avLst>
          </a:prstGeom>
          <a:solidFill>
            <a:schemeClr val="bg1">
              <a:lumMod val="85000"/>
            </a:schemeClr>
          </a:solidFill>
          <a:ln w="9525" algn="ctr">
            <a:noFill/>
            <a:miter lim="800000"/>
            <a:headEnd/>
            <a:tailEnd/>
          </a:ln>
          <a:effectLst/>
        </p:spPr>
        <p:txBody>
          <a:bodyPr lIns="72000" rIns="72000"/>
          <a:lstStyle/>
          <a:p>
            <a:pPr algn="ctr" eaLnBrk="1" hangingPunct="1">
              <a:lnSpc>
                <a:spcPct val="85000"/>
              </a:lnSpc>
              <a:spcBef>
                <a:spcPct val="0"/>
              </a:spcBef>
              <a:buClrTx/>
              <a:buSzTx/>
              <a:buFontTx/>
              <a:buNone/>
              <a:defRPr/>
            </a:pPr>
            <a:r>
              <a:rPr lang="hu-HU" sz="2800" b="1" dirty="0">
                <a:solidFill>
                  <a:srgbClr val="FF0000"/>
                </a:solidFill>
                <a:effectLst>
                  <a:outerShdw blurRad="38100" dist="38100" dir="2700000" algn="tl">
                    <a:srgbClr val="FFFFFF"/>
                  </a:outerShdw>
                </a:effectLst>
              </a:rPr>
              <a:t>Nem alternatívák!</a:t>
            </a:r>
          </a:p>
        </p:txBody>
      </p:sp>
      <p:sp>
        <p:nvSpPr>
          <p:cNvPr id="10" name="AutoShape 10"/>
          <p:cNvSpPr>
            <a:spLocks noChangeArrowheads="1"/>
          </p:cNvSpPr>
          <p:nvPr/>
        </p:nvSpPr>
        <p:spPr bwMode="auto">
          <a:xfrm>
            <a:off x="0" y="2994025"/>
            <a:ext cx="2482850" cy="858838"/>
          </a:xfrm>
          <a:prstGeom prst="wedgeRectCallout">
            <a:avLst>
              <a:gd name="adj1" fmla="val 80450"/>
              <a:gd name="adj2" fmla="val -102704"/>
            </a:avLst>
          </a:prstGeom>
          <a:solidFill>
            <a:schemeClr val="bg1">
              <a:lumMod val="85000"/>
            </a:schemeClr>
          </a:solidFill>
          <a:ln w="9525" algn="ctr">
            <a:noFill/>
            <a:miter lim="800000"/>
            <a:headEnd/>
            <a:tailEnd/>
          </a:ln>
          <a:effectLst/>
        </p:spPr>
        <p:txBody>
          <a:bodyPr lIns="36000" tIns="36000" rIns="36000" bIns="36000"/>
          <a:lstStyle/>
          <a:p>
            <a:pPr algn="ctr" eaLnBrk="1" hangingPunct="1">
              <a:lnSpc>
                <a:spcPct val="85000"/>
              </a:lnSpc>
              <a:spcBef>
                <a:spcPct val="0"/>
              </a:spcBef>
              <a:buClrTx/>
              <a:buSzTx/>
              <a:buFontTx/>
              <a:buNone/>
              <a:defRPr/>
            </a:pPr>
            <a:r>
              <a:rPr lang="hu-HU" sz="2800" b="1" dirty="0">
                <a:solidFill>
                  <a:srgbClr val="FF0000"/>
                </a:solidFill>
                <a:effectLst>
                  <a:outerShdw blurRad="38100" dist="38100" dir="2700000" algn="tl">
                    <a:srgbClr val="FFFFFF"/>
                  </a:outerShdw>
                </a:effectLst>
              </a:rPr>
              <a:t>Nem alternatívák!</a:t>
            </a:r>
          </a:p>
        </p:txBody>
      </p:sp>
      <p:sp>
        <p:nvSpPr>
          <p:cNvPr id="1033" name="Cím 1"/>
          <p:cNvSpPr>
            <a:spLocks noGrp="1"/>
          </p:cNvSpPr>
          <p:nvPr>
            <p:ph type="title"/>
          </p:nvPr>
        </p:nvSpPr>
        <p:spPr/>
        <p:txBody>
          <a:bodyPr/>
          <a:lstStyle/>
          <a:p>
            <a:r>
              <a:rPr lang="hu-HU">
                <a:sym typeface="Symbol" pitchFamily="18" charset="2"/>
              </a:rPr>
              <a:t>Stratégiai elv:</a:t>
            </a:r>
            <a:br>
              <a:rPr lang="hu-HU">
                <a:sym typeface="Symbol" pitchFamily="18" charset="2"/>
              </a:rPr>
            </a:br>
            <a:r>
              <a:rPr lang="hu-HU" sz="3200">
                <a:sym typeface="Symbol" pitchFamily="18" charset="2"/>
              </a:rPr>
              <a:t>lépésenkénti finomítás</a:t>
            </a:r>
          </a:p>
        </p:txBody>
      </p:sp>
      <p:sp>
        <p:nvSpPr>
          <p:cNvPr id="1034" name="Tartalom helye 2"/>
          <p:cNvSpPr>
            <a:spLocks noGrp="1"/>
          </p:cNvSpPr>
          <p:nvPr>
            <p:ph idx="1"/>
          </p:nvPr>
        </p:nvSpPr>
        <p:spPr/>
        <p:txBody>
          <a:bodyPr/>
          <a:lstStyle/>
          <a:p>
            <a:pPr marL="254000">
              <a:lnSpc>
                <a:spcPct val="95000"/>
              </a:lnSpc>
              <a:spcBef>
                <a:spcPct val="5000"/>
              </a:spcBef>
            </a:pPr>
            <a:r>
              <a:rPr lang="hu-HU">
                <a:sym typeface="Symbol" pitchFamily="18" charset="2"/>
              </a:rPr>
              <a:t>Felülről–lefelé (top–down) = probléma–dekomponálás, –analizálás.</a:t>
            </a:r>
          </a:p>
          <a:p>
            <a:pPr marL="254000">
              <a:lnSpc>
                <a:spcPct val="95000"/>
              </a:lnSpc>
              <a:spcBef>
                <a:spcPct val="5000"/>
              </a:spcBef>
            </a:pPr>
            <a:r>
              <a:rPr lang="hu-HU">
                <a:sym typeface="Symbol" pitchFamily="18" charset="2"/>
              </a:rPr>
              <a:t>Alulról–felfelé (bottom–up) = probléma–szintézis.</a:t>
            </a:r>
          </a:p>
        </p:txBody>
      </p:sp>
      <p:sp>
        <p:nvSpPr>
          <p:cNvPr id="2" name="Dátum helye 1"/>
          <p:cNvSpPr>
            <a:spLocks noGrp="1"/>
          </p:cNvSpPr>
          <p:nvPr>
            <p:ph type="dt" sz="half" idx="11"/>
          </p:nvPr>
        </p:nvSpPr>
        <p:spPr/>
        <p:txBody>
          <a:bodyPr/>
          <a:lstStyle/>
          <a:p>
            <a:pPr>
              <a:defRPr/>
            </a:pPr>
            <a:fld id="{0855FEEA-56F9-441C-AB1D-257C952EC4D9}" type="datetime8">
              <a:rPr lang="hu-HU" smtClean="0"/>
              <a:t>2018.12.01. 17:08</a:t>
            </a:fld>
            <a:endParaRPr lang="en-US"/>
          </a:p>
        </p:txBody>
      </p:sp>
      <p:sp>
        <p:nvSpPr>
          <p:cNvPr id="5"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graphicFrame>
        <p:nvGraphicFramePr>
          <p:cNvPr id="12" name="Diagram 11"/>
          <p:cNvGraphicFramePr/>
          <p:nvPr>
            <p:extLst/>
          </p:nvPr>
        </p:nvGraphicFramePr>
        <p:xfrm>
          <a:off x="4355976" y="2997200"/>
          <a:ext cx="4214937" cy="3168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43</a:t>
            </a:fld>
            <a:r>
              <a:rPr lang="hu-HU" dirty="0"/>
              <a:t>/58</a:t>
            </a:r>
          </a:p>
        </p:txBody>
      </p:sp>
    </p:spTree>
    <p:extLst>
      <p:ext uri="{BB962C8B-B14F-4D97-AF65-F5344CB8AC3E}">
        <p14:creationId xmlns:p14="http://schemas.microsoft.com/office/powerpoint/2010/main" val="20372193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nodeType="afterGroup">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Cím 1"/>
          <p:cNvSpPr>
            <a:spLocks noGrp="1"/>
          </p:cNvSpPr>
          <p:nvPr>
            <p:ph type="title"/>
          </p:nvPr>
        </p:nvSpPr>
        <p:spPr/>
        <p:txBody>
          <a:bodyPr/>
          <a:lstStyle/>
          <a:p>
            <a:r>
              <a:rPr lang="hu-HU">
                <a:sym typeface="Symbol" pitchFamily="18" charset="2"/>
              </a:rPr>
              <a:t>Taktikai elvek</a:t>
            </a:r>
          </a:p>
        </p:txBody>
      </p:sp>
      <p:sp>
        <p:nvSpPr>
          <p:cNvPr id="36869" name="Tartalom helye 2"/>
          <p:cNvSpPr>
            <a:spLocks noGrp="1"/>
          </p:cNvSpPr>
          <p:nvPr>
            <p:ph idx="1"/>
          </p:nvPr>
        </p:nvSpPr>
        <p:spPr/>
        <p:txBody>
          <a:bodyPr/>
          <a:lstStyle/>
          <a:p>
            <a:pPr marL="254000">
              <a:lnSpc>
                <a:spcPct val="95000"/>
              </a:lnSpc>
              <a:spcBef>
                <a:spcPct val="5000"/>
              </a:spcBef>
            </a:pPr>
            <a:r>
              <a:rPr lang="hu-HU" dirty="0">
                <a:sym typeface="Symbol" pitchFamily="18" charset="2"/>
              </a:rPr>
              <a:t>Párhuzamos finomítás</a:t>
            </a:r>
          </a:p>
          <a:p>
            <a:pPr marL="254000">
              <a:lnSpc>
                <a:spcPct val="95000"/>
              </a:lnSpc>
              <a:spcBef>
                <a:spcPct val="5000"/>
              </a:spcBef>
            </a:pPr>
            <a:r>
              <a:rPr lang="hu-HU" dirty="0">
                <a:sym typeface="Symbol" pitchFamily="18" charset="2"/>
              </a:rPr>
              <a:t>Döntések elhalasztása</a:t>
            </a:r>
          </a:p>
          <a:p>
            <a:pPr marL="254000">
              <a:lnSpc>
                <a:spcPct val="95000"/>
              </a:lnSpc>
              <a:spcBef>
                <a:spcPct val="5000"/>
              </a:spcBef>
            </a:pPr>
            <a:r>
              <a:rPr lang="hu-HU" dirty="0">
                <a:sym typeface="Symbol" pitchFamily="18" charset="2"/>
              </a:rPr>
              <a:t>Döntések nyilvántartása</a:t>
            </a:r>
          </a:p>
          <a:p>
            <a:pPr marL="254000">
              <a:lnSpc>
                <a:spcPct val="95000"/>
              </a:lnSpc>
              <a:spcBef>
                <a:spcPct val="5000"/>
              </a:spcBef>
            </a:pPr>
            <a:r>
              <a:rPr lang="hu-HU" dirty="0">
                <a:sym typeface="Symbol" pitchFamily="18" charset="2"/>
              </a:rPr>
              <a:t>Vissza az ősökhöz</a:t>
            </a:r>
          </a:p>
          <a:p>
            <a:pPr marL="254000">
              <a:lnSpc>
                <a:spcPct val="95000"/>
              </a:lnSpc>
              <a:spcBef>
                <a:spcPct val="5000"/>
              </a:spcBef>
            </a:pPr>
            <a:r>
              <a:rPr lang="hu-HU" dirty="0">
                <a:sym typeface="Symbol" pitchFamily="18" charset="2"/>
              </a:rPr>
              <a:t>Nyílt rendszer felépítés (</a:t>
            </a:r>
            <a:r>
              <a:rPr lang="hu-HU" sz="2400" dirty="0">
                <a:sym typeface="Symbol" pitchFamily="18" charset="2"/>
              </a:rPr>
              <a:t>általánosítás</a:t>
            </a:r>
            <a:r>
              <a:rPr lang="hu-HU" dirty="0">
                <a:sym typeface="Symbol" pitchFamily="18" charset="2"/>
              </a:rPr>
              <a:t>)</a:t>
            </a:r>
          </a:p>
          <a:p>
            <a:pPr marL="254000">
              <a:lnSpc>
                <a:spcPct val="95000"/>
              </a:lnSpc>
              <a:spcBef>
                <a:spcPct val="5000"/>
              </a:spcBef>
            </a:pPr>
            <a:r>
              <a:rPr lang="hu-HU" dirty="0">
                <a:sym typeface="Symbol" pitchFamily="18" charset="2"/>
              </a:rPr>
              <a:t>Adatok elszigetelése (</a:t>
            </a:r>
            <a:r>
              <a:rPr lang="hu-HU" sz="2400" dirty="0">
                <a:sym typeface="Symbol" pitchFamily="18" charset="2"/>
              </a:rPr>
              <a:t>pl. alprogramokba helyezéssel + paraméterezéssel + lokális adatok deklarálásával</a:t>
            </a:r>
            <a:r>
              <a:rPr lang="hu-HU" dirty="0">
                <a:sym typeface="Symbol" pitchFamily="18" charset="2"/>
              </a:rPr>
              <a:t>)</a:t>
            </a:r>
          </a:p>
          <a:p>
            <a:pPr marL="254000">
              <a:lnSpc>
                <a:spcPct val="95000"/>
              </a:lnSpc>
              <a:spcBef>
                <a:spcPct val="5000"/>
              </a:spcBef>
            </a:pPr>
            <a:r>
              <a:rPr lang="hu-HU" dirty="0">
                <a:sym typeface="Symbol" pitchFamily="18" charset="2"/>
              </a:rPr>
              <a:t>Párhuzamos ágak függetlensége</a:t>
            </a:r>
          </a:p>
          <a:p>
            <a:pPr marL="254000">
              <a:lnSpc>
                <a:spcPct val="95000"/>
              </a:lnSpc>
              <a:spcBef>
                <a:spcPct val="5000"/>
              </a:spcBef>
            </a:pPr>
            <a:r>
              <a:rPr lang="hu-HU" dirty="0">
                <a:sym typeface="Symbol" pitchFamily="18" charset="2"/>
              </a:rPr>
              <a:t>Szintenkénti teljes kifejtés</a:t>
            </a:r>
          </a:p>
        </p:txBody>
      </p:sp>
      <p:sp>
        <p:nvSpPr>
          <p:cNvPr id="2" name="Dátum helye 1"/>
          <p:cNvSpPr>
            <a:spLocks noGrp="1"/>
          </p:cNvSpPr>
          <p:nvPr>
            <p:ph type="dt" sz="half" idx="11"/>
          </p:nvPr>
        </p:nvSpPr>
        <p:spPr/>
        <p:txBody>
          <a:bodyPr/>
          <a:lstStyle/>
          <a:p>
            <a:pPr>
              <a:defRPr/>
            </a:pPr>
            <a:fld id="{9350427A-1BB1-4B63-9459-0ED9D66DE5E9}" type="datetime8">
              <a:rPr lang="hu-HU" smtClean="0"/>
              <a:t>2018.12.01. 17:08</a:t>
            </a:fld>
            <a:endParaRPr lang="en-US"/>
          </a:p>
        </p:txBody>
      </p:sp>
      <p:sp>
        <p:nvSpPr>
          <p:cNvPr id="4"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sp>
        <p:nvSpPr>
          <p:cNvPr id="5" name="Dia számának helye 4"/>
          <p:cNvSpPr>
            <a:spLocks noGrp="1"/>
          </p:cNvSpPr>
          <p:nvPr>
            <p:ph type="sldNum" sz="quarter" idx="10"/>
          </p:nvPr>
        </p:nvSpPr>
        <p:spPr/>
        <p:txBody>
          <a:bodyPr/>
          <a:lstStyle/>
          <a:p>
            <a:pPr>
              <a:defRPr/>
            </a:pPr>
            <a:fld id="{55827B34-493A-42A8-915E-9265D9F4BD70}" type="slidenum">
              <a:rPr lang="hu-HU" smtClean="0"/>
              <a:pPr>
                <a:defRPr/>
              </a:pPr>
              <a:t>44</a:t>
            </a:fld>
            <a:r>
              <a:rPr lang="hu-HU" dirty="0"/>
              <a:t>/58</a:t>
            </a:r>
          </a:p>
        </p:txBody>
      </p:sp>
    </p:spTree>
    <p:extLst>
      <p:ext uri="{BB962C8B-B14F-4D97-AF65-F5344CB8AC3E}">
        <p14:creationId xmlns:p14="http://schemas.microsoft.com/office/powerpoint/2010/main" val="25265448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Cím 1"/>
          <p:cNvSpPr>
            <a:spLocks noGrp="1"/>
          </p:cNvSpPr>
          <p:nvPr>
            <p:ph type="title"/>
          </p:nvPr>
        </p:nvSpPr>
        <p:spPr/>
        <p:txBody>
          <a:bodyPr/>
          <a:lstStyle/>
          <a:p>
            <a:r>
              <a:rPr lang="hu-HU">
                <a:sym typeface="Symbol" pitchFamily="18" charset="2"/>
              </a:rPr>
              <a:t>Technológiai elvek </a:t>
            </a:r>
            <a:br>
              <a:rPr lang="hu-HU">
                <a:sym typeface="Symbol" pitchFamily="18" charset="2"/>
              </a:rPr>
            </a:br>
            <a:r>
              <a:rPr lang="hu-HU" sz="3000">
                <a:sym typeface="Symbol" pitchFamily="18" charset="2"/>
              </a:rPr>
              <a:t>az algoritmus készítéshez</a:t>
            </a:r>
          </a:p>
        </p:txBody>
      </p:sp>
      <p:sp>
        <p:nvSpPr>
          <p:cNvPr id="37893" name="Tartalom helye 2"/>
          <p:cNvSpPr>
            <a:spLocks noGrp="1"/>
          </p:cNvSpPr>
          <p:nvPr>
            <p:ph idx="1"/>
          </p:nvPr>
        </p:nvSpPr>
        <p:spPr/>
        <p:txBody>
          <a:bodyPr/>
          <a:lstStyle/>
          <a:p>
            <a:pPr marL="254000">
              <a:lnSpc>
                <a:spcPct val="95000"/>
              </a:lnSpc>
              <a:spcBef>
                <a:spcPct val="5000"/>
              </a:spcBef>
            </a:pPr>
            <a:r>
              <a:rPr lang="hu-HU" dirty="0">
                <a:sym typeface="Symbol" pitchFamily="18" charset="2"/>
              </a:rPr>
              <a:t>Struktúrák zárójelezése</a:t>
            </a:r>
          </a:p>
          <a:p>
            <a:pPr marL="254000">
              <a:lnSpc>
                <a:spcPct val="95000"/>
              </a:lnSpc>
              <a:spcBef>
                <a:spcPct val="5000"/>
              </a:spcBef>
            </a:pPr>
            <a:r>
              <a:rPr lang="hu-HU" dirty="0">
                <a:sym typeface="Symbol" pitchFamily="18" charset="2"/>
              </a:rPr>
              <a:t>Bekezdéses struktúrák</a:t>
            </a:r>
          </a:p>
          <a:p>
            <a:pPr marL="254000">
              <a:lnSpc>
                <a:spcPct val="95000"/>
              </a:lnSpc>
              <a:spcBef>
                <a:spcPct val="5000"/>
              </a:spcBef>
            </a:pPr>
            <a:r>
              <a:rPr lang="hu-HU" dirty="0">
                <a:sym typeface="Symbol" pitchFamily="18" charset="2"/>
              </a:rPr>
              <a:t>Értelmes utasítás-csoportosítás</a:t>
            </a:r>
          </a:p>
          <a:p>
            <a:pPr marL="254000">
              <a:lnSpc>
                <a:spcPct val="95000"/>
              </a:lnSpc>
              <a:spcBef>
                <a:spcPct val="5000"/>
              </a:spcBef>
            </a:pPr>
            <a:r>
              <a:rPr lang="hu-HU" dirty="0">
                <a:sym typeface="Symbol" pitchFamily="18" charset="2"/>
              </a:rPr>
              <a:t>Kevés algoritmusleíró szabály definiálása, de azok szigorú betartása (</a:t>
            </a:r>
            <a:r>
              <a:rPr lang="hu-HU" sz="2600" dirty="0">
                <a:sym typeface="Symbol" pitchFamily="18" charset="2"/>
              </a:rPr>
              <a:t>pl. tétel  algoritmus</a:t>
            </a:r>
            <a:r>
              <a:rPr lang="hu-HU" dirty="0">
                <a:sym typeface="Symbol" pitchFamily="18" charset="2"/>
              </a:rPr>
              <a:t>)</a:t>
            </a:r>
          </a:p>
          <a:p>
            <a:pPr marL="254000">
              <a:lnSpc>
                <a:spcPct val="95000"/>
              </a:lnSpc>
              <a:spcBef>
                <a:spcPct val="5000"/>
              </a:spcBef>
            </a:pPr>
            <a:r>
              <a:rPr lang="hu-HU" dirty="0">
                <a:sym typeface="Symbol" pitchFamily="18" charset="2"/>
              </a:rPr>
              <a:t>Beszédes azonosítók, kifejező névkonvenciók (</a:t>
            </a:r>
            <a:r>
              <a:rPr lang="hu-HU" sz="2600" dirty="0">
                <a:sym typeface="Symbol" pitchFamily="18" charset="2"/>
              </a:rPr>
              <a:t>pl. </a:t>
            </a:r>
            <a:r>
              <a:rPr lang="hu-HU" sz="2600" dirty="0" err="1">
                <a:sym typeface="Symbol" pitchFamily="18" charset="2"/>
                <a:hlinkClick r:id="rId3"/>
              </a:rPr>
              <a:t>Hungarian</a:t>
            </a:r>
            <a:r>
              <a:rPr lang="hu-HU" sz="2600" dirty="0">
                <a:sym typeface="Symbol" pitchFamily="18" charset="2"/>
                <a:hlinkClick r:id="rId3"/>
              </a:rPr>
              <a:t> </a:t>
            </a:r>
            <a:r>
              <a:rPr lang="hu-HU" sz="2600" dirty="0" err="1">
                <a:sym typeface="Symbol" pitchFamily="18" charset="2"/>
                <a:hlinkClick r:id="rId3"/>
              </a:rPr>
              <a:t>Notation</a:t>
            </a:r>
            <a:r>
              <a:rPr lang="hu-HU" dirty="0">
                <a:sym typeface="Symbol" pitchFamily="18" charset="2"/>
              </a:rPr>
              <a:t>)</a:t>
            </a:r>
          </a:p>
        </p:txBody>
      </p:sp>
      <p:sp>
        <p:nvSpPr>
          <p:cNvPr id="3" name="Dátum helye 2"/>
          <p:cNvSpPr>
            <a:spLocks noGrp="1"/>
          </p:cNvSpPr>
          <p:nvPr>
            <p:ph type="dt" sz="half" idx="11"/>
          </p:nvPr>
        </p:nvSpPr>
        <p:spPr/>
        <p:txBody>
          <a:bodyPr/>
          <a:lstStyle/>
          <a:p>
            <a:pPr>
              <a:defRPr/>
            </a:pPr>
            <a:fld id="{3D8F5F25-C466-45F1-8BCE-744FBBB51582}" type="datetime8">
              <a:rPr lang="hu-HU" smtClean="0"/>
              <a:t>2018.12.01. 17:08</a:t>
            </a:fld>
            <a:endParaRPr lang="en-US"/>
          </a:p>
        </p:txBody>
      </p:sp>
      <p:sp>
        <p:nvSpPr>
          <p:cNvPr id="4"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sp>
        <p:nvSpPr>
          <p:cNvPr id="8" name="AutoShape 10"/>
          <p:cNvSpPr>
            <a:spLocks noChangeArrowheads="1"/>
          </p:cNvSpPr>
          <p:nvPr/>
        </p:nvSpPr>
        <p:spPr bwMode="auto">
          <a:xfrm>
            <a:off x="6084168" y="1506977"/>
            <a:ext cx="2482851" cy="576551"/>
          </a:xfrm>
          <a:prstGeom prst="wedgeRectCallout">
            <a:avLst>
              <a:gd name="adj1" fmla="val -130335"/>
              <a:gd name="adj2" fmla="val 26214"/>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defRPr/>
            </a:pPr>
            <a:r>
              <a:rPr lang="hu-HU" sz="1800" dirty="0" err="1">
                <a:solidFill>
                  <a:srgbClr val="006600"/>
                </a:solidFill>
                <a:effectLst>
                  <a:outerShdw blurRad="38100" dist="38100" dir="2700000" algn="tl">
                    <a:srgbClr val="FFFFFF"/>
                  </a:outerShdw>
                </a:effectLst>
              </a:rPr>
              <a:t>Struktogram</a:t>
            </a:r>
            <a:r>
              <a:rPr lang="hu-HU" sz="1800" dirty="0">
                <a:solidFill>
                  <a:srgbClr val="006600"/>
                </a:solidFill>
                <a:effectLst>
                  <a:outerShdw blurRad="38100" dist="38100" dir="2700000" algn="tl">
                    <a:srgbClr val="FFFFFF"/>
                  </a:outerShdw>
                </a:effectLst>
              </a:rPr>
              <a:t> esetén ezek nyilvánvalóan teljesülnek</a:t>
            </a:r>
          </a:p>
        </p:txBody>
      </p:sp>
      <p:sp>
        <p:nvSpPr>
          <p:cNvPr id="2" name="Téglalap 1"/>
          <p:cNvSpPr/>
          <p:nvPr/>
        </p:nvSpPr>
        <p:spPr>
          <a:xfrm>
            <a:off x="35496" y="1412875"/>
            <a:ext cx="3998912" cy="936625"/>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hu-HU">
              <a:solidFill>
                <a:srgbClr val="FFFFFF"/>
              </a:solidFill>
            </a:endParaRPr>
          </a:p>
        </p:txBody>
      </p:sp>
      <p:sp>
        <p:nvSpPr>
          <p:cNvPr id="6" name="Dia számának helye 5"/>
          <p:cNvSpPr>
            <a:spLocks noGrp="1"/>
          </p:cNvSpPr>
          <p:nvPr>
            <p:ph type="sldNum" sz="quarter" idx="10"/>
          </p:nvPr>
        </p:nvSpPr>
        <p:spPr/>
        <p:txBody>
          <a:bodyPr/>
          <a:lstStyle/>
          <a:p>
            <a:pPr>
              <a:defRPr/>
            </a:pPr>
            <a:fld id="{55827B34-493A-42A8-915E-9265D9F4BD70}" type="slidenum">
              <a:rPr lang="hu-HU" smtClean="0"/>
              <a:pPr>
                <a:defRPr/>
              </a:pPr>
              <a:t>45</a:t>
            </a:fld>
            <a:r>
              <a:rPr lang="hu-HU" dirty="0"/>
              <a:t>/58</a:t>
            </a:r>
          </a:p>
        </p:txBody>
      </p:sp>
    </p:spTree>
    <p:extLst>
      <p:ext uri="{BB962C8B-B14F-4D97-AF65-F5344CB8AC3E}">
        <p14:creationId xmlns:p14="http://schemas.microsoft.com/office/powerpoint/2010/main" val="8287270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nodeType="afterGroup">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Cím 1"/>
          <p:cNvSpPr>
            <a:spLocks noGrp="1"/>
          </p:cNvSpPr>
          <p:nvPr>
            <p:ph type="title"/>
          </p:nvPr>
        </p:nvSpPr>
        <p:spPr/>
        <p:txBody>
          <a:bodyPr/>
          <a:lstStyle/>
          <a:p>
            <a:r>
              <a:rPr lang="hu-HU">
                <a:sym typeface="Symbol" pitchFamily="18" charset="2"/>
              </a:rPr>
              <a:t>Technikai elvek </a:t>
            </a:r>
            <a:br>
              <a:rPr lang="hu-HU">
                <a:sym typeface="Symbol" pitchFamily="18" charset="2"/>
              </a:rPr>
            </a:br>
            <a:r>
              <a:rPr lang="hu-HU" sz="3000">
                <a:sym typeface="Symbol" pitchFamily="18" charset="2"/>
              </a:rPr>
              <a:t>a kódoláshoz</a:t>
            </a:r>
          </a:p>
        </p:txBody>
      </p:sp>
      <p:sp>
        <p:nvSpPr>
          <p:cNvPr id="38917" name="Tartalom helye 2"/>
          <p:cNvSpPr>
            <a:spLocks noGrp="1"/>
          </p:cNvSpPr>
          <p:nvPr>
            <p:ph idx="1"/>
          </p:nvPr>
        </p:nvSpPr>
        <p:spPr/>
        <p:txBody>
          <a:bodyPr/>
          <a:lstStyle/>
          <a:p>
            <a:pPr marL="254000">
              <a:lnSpc>
                <a:spcPct val="95000"/>
              </a:lnSpc>
              <a:spcBef>
                <a:spcPct val="5000"/>
              </a:spcBef>
            </a:pPr>
            <a:r>
              <a:rPr lang="hu-HU" dirty="0">
                <a:sym typeface="Symbol" pitchFamily="18" charset="2"/>
              </a:rPr>
              <a:t>Barátságosság (</a:t>
            </a:r>
            <a:r>
              <a:rPr lang="hu-HU" sz="2600" dirty="0">
                <a:sym typeface="Symbol" pitchFamily="18" charset="2"/>
              </a:rPr>
              <a:t>pl. kérdések, címek</a:t>
            </a:r>
            <a:r>
              <a:rPr lang="hu-HU" dirty="0">
                <a:sym typeface="Symbol" pitchFamily="18" charset="2"/>
              </a:rPr>
              <a:t>)</a:t>
            </a:r>
          </a:p>
          <a:p>
            <a:pPr marL="254000">
              <a:lnSpc>
                <a:spcPct val="95000"/>
              </a:lnSpc>
              <a:spcBef>
                <a:spcPct val="5000"/>
              </a:spcBef>
            </a:pPr>
            <a:r>
              <a:rPr lang="hu-HU" dirty="0">
                <a:sym typeface="Symbol" pitchFamily="18" charset="2"/>
              </a:rPr>
              <a:t>Biztonságosság (</a:t>
            </a:r>
            <a:r>
              <a:rPr lang="hu-HU" sz="2600" dirty="0">
                <a:sym typeface="Symbol" pitchFamily="18" charset="2"/>
              </a:rPr>
              <a:t>pl. I/</a:t>
            </a:r>
            <a:r>
              <a:rPr lang="hu-HU" sz="2600" dirty="0" err="1">
                <a:sym typeface="Symbol" pitchFamily="18" charset="2"/>
              </a:rPr>
              <a:t>O-ellenőrzések</a:t>
            </a:r>
            <a:r>
              <a:rPr lang="hu-HU" dirty="0">
                <a:sym typeface="Symbol" pitchFamily="18" charset="2"/>
              </a:rPr>
              <a:t>)</a:t>
            </a:r>
          </a:p>
          <a:p>
            <a:pPr marL="254000">
              <a:lnSpc>
                <a:spcPct val="95000"/>
              </a:lnSpc>
              <a:spcBef>
                <a:spcPct val="5000"/>
              </a:spcBef>
            </a:pPr>
            <a:r>
              <a:rPr lang="hu-HU" dirty="0">
                <a:sym typeface="Symbol" pitchFamily="18" charset="2"/>
              </a:rPr>
              <a:t>Kevés kódolási szabály definiálása, de azok következetes betartása (</a:t>
            </a:r>
            <a:r>
              <a:rPr lang="hu-HU" sz="2600" dirty="0">
                <a:solidFill>
                  <a:srgbClr val="FF0000"/>
                </a:solidFill>
                <a:sym typeface="Symbol" pitchFamily="18" charset="2"/>
              </a:rPr>
              <a:t>algoritmus és kód koherenciája</a:t>
            </a:r>
            <a:r>
              <a:rPr lang="hu-HU" sz="2600" dirty="0">
                <a:sym typeface="Symbol" pitchFamily="18" charset="2"/>
              </a:rPr>
              <a:t>; továbbá pl. </a:t>
            </a:r>
            <a:r>
              <a:rPr lang="hu-HU" sz="2600" dirty="0" err="1">
                <a:sym typeface="Symbol" pitchFamily="18" charset="2"/>
              </a:rPr>
              <a:t>amígos</a:t>
            </a:r>
            <a:r>
              <a:rPr lang="hu-HU" sz="2600" dirty="0">
                <a:sym typeface="Symbol" pitchFamily="18" charset="2"/>
              </a:rPr>
              <a:t> ciklusokhoz, I/O-hoz</a:t>
            </a:r>
            <a:r>
              <a:rPr lang="hu-HU" dirty="0">
                <a:sym typeface="Symbol" pitchFamily="18" charset="2"/>
              </a:rPr>
              <a:t>)</a:t>
            </a:r>
          </a:p>
          <a:p>
            <a:pPr marL="254000">
              <a:lnSpc>
                <a:spcPct val="95000"/>
              </a:lnSpc>
              <a:spcBef>
                <a:spcPct val="5000"/>
              </a:spcBef>
            </a:pPr>
            <a:r>
              <a:rPr lang="hu-HU" dirty="0">
                <a:sym typeface="Symbol" pitchFamily="18" charset="2"/>
              </a:rPr>
              <a:t>Jól olvashatóság (</a:t>
            </a:r>
            <a:r>
              <a:rPr lang="hu-HU" sz="2600" dirty="0">
                <a:sym typeface="Symbol" pitchFamily="18" charset="2"/>
              </a:rPr>
              <a:t>vö.: </a:t>
            </a:r>
            <a:r>
              <a:rPr lang="hu-HU" sz="2600" dirty="0" err="1">
                <a:sym typeface="Symbol" pitchFamily="18" charset="2"/>
              </a:rPr>
              <a:t>Code</a:t>
            </a:r>
            <a:r>
              <a:rPr lang="hu-HU" sz="2600" dirty="0">
                <a:sym typeface="Symbol" pitchFamily="18" charset="2"/>
              </a:rPr>
              <a:t>::</a:t>
            </a:r>
            <a:r>
              <a:rPr lang="hu-HU" sz="2600" dirty="0" err="1">
                <a:sym typeface="Symbol" pitchFamily="18" charset="2"/>
              </a:rPr>
              <a:t>Blocks-ban</a:t>
            </a:r>
            <a:r>
              <a:rPr lang="hu-HU" sz="2600" dirty="0">
                <a:sym typeface="Symbol" pitchFamily="18" charset="2"/>
              </a:rPr>
              <a:t> a kódolási stílusok</a:t>
            </a:r>
            <a:r>
              <a:rPr lang="hu-HU" dirty="0">
                <a:sym typeface="Symbol" pitchFamily="18" charset="2"/>
              </a:rPr>
              <a:t>)</a:t>
            </a:r>
          </a:p>
        </p:txBody>
      </p:sp>
      <p:sp>
        <p:nvSpPr>
          <p:cNvPr id="2" name="Dátum helye 1"/>
          <p:cNvSpPr>
            <a:spLocks noGrp="1"/>
          </p:cNvSpPr>
          <p:nvPr>
            <p:ph type="dt" sz="half" idx="11"/>
          </p:nvPr>
        </p:nvSpPr>
        <p:spPr/>
        <p:txBody>
          <a:bodyPr/>
          <a:lstStyle/>
          <a:p>
            <a:pPr>
              <a:defRPr/>
            </a:pPr>
            <a:fld id="{BD0E62D8-F190-4786-94FA-6164E948D69B}" type="datetime8">
              <a:rPr lang="hu-HU" smtClean="0"/>
              <a:t>2018.12.01. 17:08</a:t>
            </a:fld>
            <a:endParaRPr lang="en-US"/>
          </a:p>
        </p:txBody>
      </p:sp>
      <p:sp>
        <p:nvSpPr>
          <p:cNvPr id="4"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sp>
        <p:nvSpPr>
          <p:cNvPr id="5" name="Dia számának helye 4"/>
          <p:cNvSpPr>
            <a:spLocks noGrp="1"/>
          </p:cNvSpPr>
          <p:nvPr>
            <p:ph type="sldNum" sz="quarter" idx="10"/>
          </p:nvPr>
        </p:nvSpPr>
        <p:spPr/>
        <p:txBody>
          <a:bodyPr/>
          <a:lstStyle/>
          <a:p>
            <a:pPr>
              <a:defRPr/>
            </a:pPr>
            <a:fld id="{55827B34-493A-42A8-915E-9265D9F4BD70}" type="slidenum">
              <a:rPr lang="hu-HU" smtClean="0"/>
              <a:pPr>
                <a:defRPr/>
              </a:pPr>
              <a:t>46</a:t>
            </a:fld>
            <a:r>
              <a:rPr lang="hu-HU" dirty="0"/>
              <a:t>/58</a:t>
            </a:r>
          </a:p>
        </p:txBody>
      </p:sp>
    </p:spTree>
    <p:extLst>
      <p:ext uri="{BB962C8B-B14F-4D97-AF65-F5344CB8AC3E}">
        <p14:creationId xmlns:p14="http://schemas.microsoft.com/office/powerpoint/2010/main" val="161802255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Cím 1"/>
          <p:cNvSpPr>
            <a:spLocks noGrp="1"/>
          </p:cNvSpPr>
          <p:nvPr>
            <p:ph type="title"/>
          </p:nvPr>
        </p:nvSpPr>
        <p:spPr/>
        <p:txBody>
          <a:bodyPr/>
          <a:lstStyle/>
          <a:p>
            <a:r>
              <a:rPr lang="hu-HU">
                <a:sym typeface="Symbol" pitchFamily="18" charset="2"/>
              </a:rPr>
              <a:t>Esztétikai/ergonómiai elvek</a:t>
            </a:r>
          </a:p>
        </p:txBody>
      </p:sp>
      <p:sp>
        <p:nvSpPr>
          <p:cNvPr id="39941" name="Tartalom helye 2"/>
          <p:cNvSpPr>
            <a:spLocks noGrp="1"/>
          </p:cNvSpPr>
          <p:nvPr>
            <p:ph idx="1"/>
          </p:nvPr>
        </p:nvSpPr>
        <p:spPr/>
        <p:txBody>
          <a:bodyPr/>
          <a:lstStyle/>
          <a:p>
            <a:pPr marL="254000">
              <a:spcBef>
                <a:spcPct val="5000"/>
              </a:spcBef>
            </a:pPr>
            <a:r>
              <a:rPr lang="hu-HU" sz="3000" dirty="0">
                <a:sym typeface="Symbol" pitchFamily="18" charset="2"/>
              </a:rPr>
              <a:t>Lapokra tagolás, kiemelés, elkülönítés</a:t>
            </a:r>
          </a:p>
          <a:p>
            <a:pPr marL="254000">
              <a:spcBef>
                <a:spcPct val="5000"/>
              </a:spcBef>
            </a:pPr>
            <a:r>
              <a:rPr lang="hu-HU" sz="3000" dirty="0">
                <a:sym typeface="Symbol" pitchFamily="18" charset="2"/>
              </a:rPr>
              <a:t>Menütechnika</a:t>
            </a:r>
          </a:p>
          <a:p>
            <a:pPr marL="254000">
              <a:spcBef>
                <a:spcPct val="5000"/>
              </a:spcBef>
            </a:pPr>
            <a:r>
              <a:rPr lang="hu-HU" sz="3000" dirty="0">
                <a:sym typeface="Symbol" pitchFamily="18" charset="2"/>
              </a:rPr>
              <a:t>Ikontechnika, választás egérrel</a:t>
            </a:r>
          </a:p>
          <a:p>
            <a:pPr marL="254000">
              <a:spcBef>
                <a:spcPct val="5000"/>
              </a:spcBef>
            </a:pPr>
            <a:r>
              <a:rPr lang="hu-HU" sz="3000" dirty="0">
                <a:sym typeface="Symbol" pitchFamily="18" charset="2"/>
              </a:rPr>
              <a:t>Következetesség (beolvasás, kiírás, ...)</a:t>
            </a:r>
          </a:p>
          <a:p>
            <a:pPr marL="254000">
              <a:spcBef>
                <a:spcPct val="5000"/>
              </a:spcBef>
            </a:pPr>
            <a:r>
              <a:rPr lang="hu-HU" sz="3000" dirty="0">
                <a:sym typeface="Symbol" pitchFamily="18" charset="2"/>
              </a:rPr>
              <a:t>Hibafigyelés, hibajelzés, javíthatóság </a:t>
            </a:r>
          </a:p>
          <a:p>
            <a:pPr marL="254000">
              <a:spcBef>
                <a:spcPct val="5000"/>
              </a:spcBef>
            </a:pPr>
            <a:r>
              <a:rPr lang="hu-HU" sz="3000" dirty="0">
                <a:sym typeface="Symbol" pitchFamily="18" charset="2"/>
              </a:rPr>
              <a:t>Súgó, tájékoztató</a:t>
            </a:r>
          </a:p>
          <a:p>
            <a:pPr marL="254000">
              <a:spcBef>
                <a:spcPct val="5000"/>
              </a:spcBef>
            </a:pPr>
            <a:r>
              <a:rPr lang="hu-HU" sz="3000" dirty="0">
                <a:sym typeface="Symbol" pitchFamily="18" charset="2"/>
              </a:rPr>
              <a:t>Ablakkezelés</a:t>
            </a:r>
          </a:p>
          <a:p>
            <a:pPr marL="254000">
              <a:spcBef>
                <a:spcPct val="5000"/>
              </a:spcBef>
            </a:pPr>
            <a:r>
              <a:rPr lang="hu-HU" sz="3000" dirty="0">
                <a:sym typeface="Symbol" pitchFamily="18" charset="2"/>
              </a:rPr>
              <a:t>Értelmezési tartomány kijelzése</a:t>
            </a:r>
          </a:p>
          <a:p>
            <a:pPr marL="254000">
              <a:spcBef>
                <a:spcPct val="5000"/>
              </a:spcBef>
            </a:pPr>
            <a:r>
              <a:rPr lang="hu-HU" sz="3000" dirty="0">
                <a:sym typeface="Symbol" pitchFamily="18" charset="2"/>
              </a:rPr>
              <a:t>Naplózás</a:t>
            </a:r>
          </a:p>
        </p:txBody>
      </p:sp>
      <p:sp>
        <p:nvSpPr>
          <p:cNvPr id="2" name="Dátum helye 1"/>
          <p:cNvSpPr>
            <a:spLocks noGrp="1"/>
          </p:cNvSpPr>
          <p:nvPr>
            <p:ph type="dt" sz="half" idx="11"/>
          </p:nvPr>
        </p:nvSpPr>
        <p:spPr/>
        <p:txBody>
          <a:bodyPr/>
          <a:lstStyle/>
          <a:p>
            <a:pPr>
              <a:defRPr/>
            </a:pPr>
            <a:fld id="{28D881BF-C92C-4AB6-9F0E-FA783EEE31C7}" type="datetime8">
              <a:rPr lang="hu-HU" smtClean="0"/>
              <a:t>2018.12.01. 17:08</a:t>
            </a:fld>
            <a:endParaRPr lang="en-US"/>
          </a:p>
        </p:txBody>
      </p:sp>
      <p:sp>
        <p:nvSpPr>
          <p:cNvPr id="4" name="Rectangle 8"/>
          <p:cNvSpPr>
            <a:spLocks noGrp="1" noChangeArrowheads="1"/>
          </p:cNvSpPr>
          <p:nvPr>
            <p:ph type="ftr" sz="quarter" idx="12"/>
          </p:nvPr>
        </p:nvSpPr>
        <p:spPr/>
        <p:txBody>
          <a:bodyPr/>
          <a:lstStyle>
            <a:lvl1pPr>
              <a:defRPr sz="3200">
                <a:solidFill>
                  <a:schemeClr val="tx1"/>
                </a:solidFill>
                <a:latin typeface="Garamond" pitchFamily="18" charset="0"/>
              </a:defRPr>
            </a:lvl1pPr>
            <a:lvl2pPr marL="742950" indent="-285750">
              <a:defRPr sz="3200">
                <a:solidFill>
                  <a:schemeClr val="tx1"/>
                </a:solidFill>
                <a:latin typeface="Garamond" pitchFamily="18" charset="0"/>
              </a:defRPr>
            </a:lvl2pPr>
            <a:lvl3pPr marL="1143000" indent="-228600">
              <a:defRPr sz="3200">
                <a:solidFill>
                  <a:schemeClr val="tx1"/>
                </a:solidFill>
                <a:latin typeface="Garamond" pitchFamily="18" charset="0"/>
              </a:defRPr>
            </a:lvl3pPr>
            <a:lvl4pPr marL="1600200" indent="-228600">
              <a:defRPr sz="3200">
                <a:solidFill>
                  <a:schemeClr val="tx1"/>
                </a:solidFill>
                <a:latin typeface="Garamond" pitchFamily="18" charset="0"/>
              </a:defRPr>
            </a:lvl4pPr>
            <a:lvl5pPr marL="2057400" indent="-228600">
              <a:defRPr sz="3200">
                <a:solidFill>
                  <a:schemeClr val="tx1"/>
                </a:solidFill>
                <a:latin typeface="Garamond" pitchFamily="18" charset="0"/>
              </a:defRPr>
            </a:lvl5pPr>
            <a:lvl6pPr marL="25146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6pPr>
            <a:lvl7pPr marL="29718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7pPr>
            <a:lvl8pPr marL="34290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8pPr>
            <a:lvl9pPr marL="3886200" indent="-228600" eaLnBrk="0" fontAlgn="base" hangingPunct="0">
              <a:spcBef>
                <a:spcPct val="20000"/>
              </a:spcBef>
              <a:spcAft>
                <a:spcPct val="0"/>
              </a:spcAft>
              <a:buClr>
                <a:srgbClr val="006600"/>
              </a:buClr>
              <a:buSzPct val="70000"/>
              <a:buFont typeface="Wingdings" pitchFamily="2" charset="2"/>
              <a:defRPr sz="3200">
                <a:solidFill>
                  <a:schemeClr val="tx1"/>
                </a:solidFill>
                <a:latin typeface="Garamond" pitchFamily="18" charset="0"/>
              </a:defRPr>
            </a:lvl9pPr>
          </a:lstStyle>
          <a:p>
            <a:r>
              <a:rPr lang="hu-HU" sz="1000"/>
              <a:t>Horváth - Papné - Szlávi - Zsakó: Programozás 12. előadás</a:t>
            </a:r>
            <a:endParaRPr lang="en-US" sz="1000"/>
          </a:p>
        </p:txBody>
      </p:sp>
      <p:sp>
        <p:nvSpPr>
          <p:cNvPr id="5" name="Dia számának helye 4"/>
          <p:cNvSpPr>
            <a:spLocks noGrp="1"/>
          </p:cNvSpPr>
          <p:nvPr>
            <p:ph type="sldNum" sz="quarter" idx="10"/>
          </p:nvPr>
        </p:nvSpPr>
        <p:spPr/>
        <p:txBody>
          <a:bodyPr/>
          <a:lstStyle/>
          <a:p>
            <a:pPr>
              <a:defRPr/>
            </a:pPr>
            <a:fld id="{55827B34-493A-42A8-915E-9265D9F4BD70}" type="slidenum">
              <a:rPr lang="hu-HU" smtClean="0"/>
              <a:pPr>
                <a:defRPr/>
              </a:pPr>
              <a:t>47</a:t>
            </a:fld>
            <a:r>
              <a:rPr lang="hu-HU" dirty="0"/>
              <a:t>/58</a:t>
            </a:r>
          </a:p>
        </p:txBody>
      </p:sp>
    </p:spTree>
    <p:extLst>
      <p:ext uri="{BB962C8B-B14F-4D97-AF65-F5344CB8AC3E}">
        <p14:creationId xmlns:p14="http://schemas.microsoft.com/office/powerpoint/2010/main" val="79732680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hu-HU" dirty="0">
                <a:solidFill>
                  <a:srgbClr val="FF0000"/>
                </a:solidFill>
              </a:rPr>
              <a:t>Dokumentációk</a:t>
            </a:r>
          </a:p>
        </p:txBody>
      </p:sp>
      <p:sp>
        <p:nvSpPr>
          <p:cNvPr id="31749" name="Rectangle 3"/>
          <p:cNvSpPr>
            <a:spLocks noGrp="1" noChangeArrowheads="1"/>
          </p:cNvSpPr>
          <p:nvPr>
            <p:ph idx="1"/>
          </p:nvPr>
        </p:nvSpPr>
        <p:spPr/>
        <p:txBody>
          <a:bodyPr/>
          <a:lstStyle/>
          <a:p>
            <a:pPr>
              <a:buFont typeface="Wingdings" pitchFamily="2" charset="2"/>
              <a:buNone/>
            </a:pPr>
            <a:r>
              <a:rPr lang="hu-HU" b="1" dirty="0"/>
              <a:t>Fajtái:</a:t>
            </a:r>
          </a:p>
          <a:p>
            <a:r>
              <a:rPr lang="hu-HU" i="1" dirty="0"/>
              <a:t>Programismertető</a:t>
            </a:r>
          </a:p>
          <a:p>
            <a:r>
              <a:rPr lang="hu-HU" dirty="0"/>
              <a:t>Felhasználói dokumentáció</a:t>
            </a:r>
          </a:p>
          <a:p>
            <a:r>
              <a:rPr lang="hu-HU" dirty="0"/>
              <a:t>Fejlesztői dokumentáció</a:t>
            </a:r>
          </a:p>
          <a:p>
            <a:r>
              <a:rPr lang="hu-HU" dirty="0"/>
              <a:t>…</a:t>
            </a:r>
          </a:p>
        </p:txBody>
      </p:sp>
      <p:sp>
        <p:nvSpPr>
          <p:cNvPr id="3" name="Dátum helye 2"/>
          <p:cNvSpPr>
            <a:spLocks noGrp="1"/>
          </p:cNvSpPr>
          <p:nvPr>
            <p:ph type="dt" sz="half" idx="11"/>
          </p:nvPr>
        </p:nvSpPr>
        <p:spPr/>
        <p:txBody>
          <a:bodyPr/>
          <a:lstStyle/>
          <a:p>
            <a:pPr>
              <a:defRPr/>
            </a:pPr>
            <a:fld id="{FA72F1C9-B0C5-4B03-8F49-1B6F6397BC3D}" type="datetime8">
              <a:rPr lang="hu-HU" smtClean="0"/>
              <a:t>2018.12.01. 17:08</a:t>
            </a:fld>
            <a:endParaRPr lang="en-US"/>
          </a:p>
        </p:txBody>
      </p:sp>
      <p:sp>
        <p:nvSpPr>
          <p:cNvPr id="10" name="Élőláb helye 9"/>
          <p:cNvSpPr>
            <a:spLocks noGrp="1"/>
          </p:cNvSpPr>
          <p:nvPr>
            <p:ph type="ftr" sz="quarter" idx="12"/>
          </p:nvPr>
        </p:nvSpPr>
        <p:spPr/>
        <p:txBody>
          <a:bodyPr/>
          <a:lstStyle/>
          <a:p>
            <a:r>
              <a:rPr lang="hu-HU"/>
              <a:t>Horváth - Papné - Szlávi - Zsakó: Programozás 12. előadás</a:t>
            </a:r>
            <a:endParaRPr lang="en-US"/>
          </a:p>
        </p:txBody>
      </p:sp>
      <p:sp>
        <p:nvSpPr>
          <p:cNvPr id="9" name="AutoShape 10"/>
          <p:cNvSpPr>
            <a:spLocks noChangeArrowheads="1"/>
          </p:cNvSpPr>
          <p:nvPr/>
        </p:nvSpPr>
        <p:spPr bwMode="auto">
          <a:xfrm>
            <a:off x="5796136" y="1844824"/>
            <a:ext cx="2482850" cy="720725"/>
          </a:xfrm>
          <a:prstGeom prst="wedgeRectCallout">
            <a:avLst>
              <a:gd name="adj1" fmla="val -168171"/>
              <a:gd name="adj2" fmla="val 5886"/>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dirty="0">
                <a:solidFill>
                  <a:srgbClr val="FFFF00"/>
                </a:solidFill>
                <a:effectLst>
                  <a:outerShdw blurRad="38100" dist="38100" dir="2700000" algn="tl">
                    <a:srgbClr val="000000"/>
                  </a:outerShdw>
                </a:effectLst>
              </a:rPr>
              <a:t>Dőlten</a:t>
            </a:r>
            <a:r>
              <a:rPr lang="hu-HU" sz="1600" dirty="0">
                <a:effectLst>
                  <a:outerShdw blurRad="38100" dist="38100" dir="2700000" algn="tl">
                    <a:srgbClr val="FFFFFF"/>
                  </a:outerShdw>
                </a:effectLst>
              </a:rPr>
              <a:t> szedve, ami az aktuális nagy program estén a dokumentációból elhagyható.</a:t>
            </a:r>
          </a:p>
        </p:txBody>
      </p:sp>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48</a:t>
            </a:fld>
            <a:r>
              <a:rPr lang="hu-HU" dirty="0"/>
              <a:t>/58</a:t>
            </a:r>
          </a:p>
        </p:txBody>
      </p:sp>
    </p:spTree>
    <p:extLst>
      <p:ext uri="{BB962C8B-B14F-4D97-AF65-F5344CB8AC3E}">
        <p14:creationId xmlns:p14="http://schemas.microsoft.com/office/powerpoint/2010/main" val="16666253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hu-HU"/>
              <a:t>Felhasználói dokumentáció</a:t>
            </a:r>
          </a:p>
        </p:txBody>
      </p:sp>
      <p:sp>
        <p:nvSpPr>
          <p:cNvPr id="32773" name="Rectangle 3"/>
          <p:cNvSpPr>
            <a:spLocks noGrp="1" noChangeArrowheads="1"/>
          </p:cNvSpPr>
          <p:nvPr>
            <p:ph idx="1"/>
          </p:nvPr>
        </p:nvSpPr>
        <p:spPr/>
        <p:txBody>
          <a:bodyPr/>
          <a:lstStyle/>
          <a:p>
            <a:pPr>
              <a:buFont typeface="Wingdings" pitchFamily="2" charset="2"/>
              <a:buNone/>
            </a:pPr>
            <a:r>
              <a:rPr lang="hu-HU" b="1" dirty="0"/>
              <a:t>Tartalma:</a:t>
            </a:r>
          </a:p>
          <a:p>
            <a:r>
              <a:rPr lang="hu-HU" sz="2800" dirty="0">
                <a:solidFill>
                  <a:srgbClr val="FF0000"/>
                </a:solidFill>
              </a:rPr>
              <a:t>feladatszöveg</a:t>
            </a:r>
            <a:r>
              <a:rPr lang="hu-HU" sz="2800" dirty="0"/>
              <a:t> (</a:t>
            </a:r>
            <a:r>
              <a:rPr lang="hu-HU" sz="2200" i="1" dirty="0"/>
              <a:t>összefoglaló</a:t>
            </a:r>
            <a:r>
              <a:rPr lang="hu-HU" sz="2200" dirty="0"/>
              <a:t> és részletes is</a:t>
            </a:r>
            <a:r>
              <a:rPr lang="hu-HU" sz="2800" dirty="0"/>
              <a:t>)</a:t>
            </a:r>
          </a:p>
          <a:p>
            <a:r>
              <a:rPr lang="hu-HU" sz="2800" dirty="0"/>
              <a:t>futási környezet (</a:t>
            </a:r>
            <a:r>
              <a:rPr lang="hu-HU" sz="2200" dirty="0" err="1"/>
              <a:t>szg</a:t>
            </a:r>
            <a:r>
              <a:rPr lang="hu-HU" sz="2200" dirty="0"/>
              <a:t>.+</a:t>
            </a:r>
            <a:r>
              <a:rPr lang="hu-HU" sz="2200" dirty="0" err="1"/>
              <a:t>or</a:t>
            </a:r>
            <a:r>
              <a:rPr lang="hu-HU" sz="2200" dirty="0"/>
              <a:t>.</a:t>
            </a:r>
            <a:r>
              <a:rPr lang="hu-HU" sz="2200" i="1" dirty="0"/>
              <a:t>+</a:t>
            </a:r>
            <a:r>
              <a:rPr lang="hu-HU" sz="2200" i="1" dirty="0" err="1"/>
              <a:t>hw</a:t>
            </a:r>
            <a:r>
              <a:rPr lang="hu-HU" sz="2200" i="1" dirty="0"/>
              <a:t>/</a:t>
            </a:r>
            <a:r>
              <a:rPr lang="hu-HU" sz="2200" i="1" dirty="0" err="1"/>
              <a:t>sw-elvárások</a:t>
            </a:r>
            <a:r>
              <a:rPr lang="hu-HU" sz="2800" dirty="0"/>
              <a:t>)</a:t>
            </a:r>
          </a:p>
          <a:p>
            <a:r>
              <a:rPr lang="hu-HU" sz="2800" dirty="0"/>
              <a:t>használat leírása (</a:t>
            </a:r>
            <a:r>
              <a:rPr lang="hu-HU" sz="2200" i="1" dirty="0"/>
              <a:t>telepítés,</a:t>
            </a:r>
            <a:r>
              <a:rPr lang="hu-HU" sz="2200" dirty="0"/>
              <a:t> kérdések + lehetséges válaszok,...</a:t>
            </a:r>
            <a:r>
              <a:rPr lang="hu-HU" sz="2800" dirty="0"/>
              <a:t>)</a:t>
            </a:r>
          </a:p>
          <a:p>
            <a:r>
              <a:rPr lang="hu-HU" sz="2800" dirty="0"/>
              <a:t>bemenő adatok, eredmények, </a:t>
            </a:r>
            <a:r>
              <a:rPr lang="hu-HU" sz="2800" i="1" dirty="0"/>
              <a:t>szolgáltatások</a:t>
            </a:r>
          </a:p>
          <a:p>
            <a:r>
              <a:rPr lang="hu-HU" sz="2800" dirty="0"/>
              <a:t>mintaalkalmazások – példafutások</a:t>
            </a:r>
          </a:p>
          <a:p>
            <a:r>
              <a:rPr lang="hu-HU" sz="2800" dirty="0"/>
              <a:t>hibaüzenetek és a hibák lehetséges okai</a:t>
            </a:r>
          </a:p>
        </p:txBody>
      </p:sp>
      <p:sp>
        <p:nvSpPr>
          <p:cNvPr id="3" name="Dátum helye 2"/>
          <p:cNvSpPr>
            <a:spLocks noGrp="1"/>
          </p:cNvSpPr>
          <p:nvPr>
            <p:ph type="dt" sz="half" idx="11"/>
          </p:nvPr>
        </p:nvSpPr>
        <p:spPr/>
        <p:txBody>
          <a:bodyPr/>
          <a:lstStyle/>
          <a:p>
            <a:pPr>
              <a:defRPr/>
            </a:pPr>
            <a:fld id="{C8777A54-8822-45EF-8756-C2D5DBD5B338}" type="datetime8">
              <a:rPr lang="hu-HU" smtClean="0"/>
              <a:t>2018.12.01. 17:08</a:t>
            </a:fld>
            <a:endParaRPr lang="en-US"/>
          </a:p>
        </p:txBody>
      </p:sp>
      <p:sp>
        <p:nvSpPr>
          <p:cNvPr id="13" name="Élőláb helye 12"/>
          <p:cNvSpPr>
            <a:spLocks noGrp="1"/>
          </p:cNvSpPr>
          <p:nvPr>
            <p:ph type="ftr" sz="quarter" idx="12"/>
          </p:nvPr>
        </p:nvSpPr>
        <p:spPr/>
        <p:txBody>
          <a:bodyPr/>
          <a:lstStyle/>
          <a:p>
            <a:r>
              <a:rPr lang="hu-HU"/>
              <a:t>Horváth - Papné - Szlávi - Zsakó: Programozás 12. előadás</a:t>
            </a:r>
            <a:endParaRPr lang="en-US"/>
          </a:p>
        </p:txBody>
      </p:sp>
      <p:sp>
        <p:nvSpPr>
          <p:cNvPr id="32774" name="AutoShape 8">
            <a:hlinkClick r:id="rId3" highlightClick="1"/>
          </p:cNvPr>
          <p:cNvSpPr>
            <a:spLocks noChangeArrowheads="1"/>
          </p:cNvSpPr>
          <p:nvPr/>
        </p:nvSpPr>
        <p:spPr bwMode="auto">
          <a:xfrm>
            <a:off x="8532813" y="6092825"/>
            <a:ext cx="360362" cy="360363"/>
          </a:xfrm>
          <a:prstGeom prst="actionButtonDocument">
            <a:avLst/>
          </a:prstGeom>
          <a:solidFill>
            <a:srgbClr val="DDDDDD"/>
          </a:solidFill>
          <a:ln w="9525">
            <a:solidFill>
              <a:schemeClr val="tx1"/>
            </a:solidFill>
            <a:miter lim="800000"/>
            <a:headEnd/>
            <a:tailEnd/>
          </a:ln>
        </p:spPr>
        <p:txBody>
          <a:bodyPr wrap="none" anchor="ctr"/>
          <a:lstStyle/>
          <a:p>
            <a:endParaRPr lang="hu-HU"/>
          </a:p>
        </p:txBody>
      </p:sp>
      <p:sp>
        <p:nvSpPr>
          <p:cNvPr id="10" name="AutoShape 10"/>
          <p:cNvSpPr>
            <a:spLocks noChangeArrowheads="1"/>
          </p:cNvSpPr>
          <p:nvPr/>
        </p:nvSpPr>
        <p:spPr bwMode="auto">
          <a:xfrm>
            <a:off x="6553200" y="2420243"/>
            <a:ext cx="2482850" cy="720725"/>
          </a:xfrm>
          <a:prstGeom prst="wedgeRectCallout">
            <a:avLst>
              <a:gd name="adj1" fmla="val -184096"/>
              <a:gd name="adj2" fmla="val -64408"/>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dirty="0">
                <a:solidFill>
                  <a:srgbClr val="FFFF00"/>
                </a:solidFill>
                <a:effectLst>
                  <a:outerShdw blurRad="38100" dist="38100" dir="2700000" algn="tl">
                    <a:srgbClr val="000000"/>
                  </a:outerShdw>
                </a:effectLst>
              </a:rPr>
              <a:t>Dőlten</a:t>
            </a:r>
            <a:r>
              <a:rPr lang="hu-HU" sz="1600" dirty="0">
                <a:effectLst>
                  <a:outerShdw blurRad="38100" dist="38100" dir="2700000" algn="tl">
                    <a:srgbClr val="FFFFFF"/>
                  </a:outerShdw>
                </a:effectLst>
              </a:rPr>
              <a:t> szedve, ami az aktuális nagy program estén a dokumentációból elhagyható.</a:t>
            </a:r>
          </a:p>
        </p:txBody>
      </p:sp>
      <p:sp>
        <p:nvSpPr>
          <p:cNvPr id="11" name="AutoShape 10"/>
          <p:cNvSpPr>
            <a:spLocks noChangeArrowheads="1"/>
          </p:cNvSpPr>
          <p:nvPr/>
        </p:nvSpPr>
        <p:spPr bwMode="auto">
          <a:xfrm>
            <a:off x="2358516" y="1229476"/>
            <a:ext cx="2141538" cy="288925"/>
          </a:xfrm>
          <a:prstGeom prst="wedgeRectCallout">
            <a:avLst>
              <a:gd name="adj1" fmla="val -58376"/>
              <a:gd name="adj2" fmla="val 231062"/>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a:solidFill>
                  <a:srgbClr val="FFFF00"/>
                </a:solidFill>
                <a:effectLst>
                  <a:outerShdw blurRad="38100" dist="38100" dir="2700000" algn="tl">
                    <a:srgbClr val="000000"/>
                  </a:outerShdw>
                </a:effectLst>
              </a:rPr>
              <a:t>E nélkül be sem adható!</a:t>
            </a:r>
          </a:p>
        </p:txBody>
      </p:sp>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49</a:t>
            </a:fld>
            <a:r>
              <a:rPr lang="hu-HU" dirty="0"/>
              <a:t>/58</a:t>
            </a:r>
          </a:p>
        </p:txBody>
      </p:sp>
    </p:spTree>
    <p:extLst>
      <p:ext uri="{BB962C8B-B14F-4D97-AF65-F5344CB8AC3E}">
        <p14:creationId xmlns:p14="http://schemas.microsoft.com/office/powerpoint/2010/main" val="32747303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par>
                          <p:cTn id="8" fill="hold" nodeType="afterGroup">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Programozási tételek általánosítása</a:t>
            </a:r>
            <a:r>
              <a:rPr lang="hu-HU" baseline="-25000" dirty="0"/>
              <a:t>2</a:t>
            </a:r>
            <a:r>
              <a:rPr lang="hu-HU" dirty="0"/>
              <a:t> </a:t>
            </a:r>
            <a:r>
              <a:rPr lang="hu-HU" sz="3200" dirty="0"/>
              <a:t>– </a:t>
            </a:r>
            <a:r>
              <a:rPr lang="hu-HU" sz="2800" dirty="0"/>
              <a:t>C++</a:t>
            </a:r>
          </a:p>
        </p:txBody>
      </p:sp>
      <p:sp>
        <p:nvSpPr>
          <p:cNvPr id="6148" name="Rectangle 2"/>
          <p:cNvSpPr>
            <a:spLocks noGrp="1" noChangeArrowheads="1"/>
          </p:cNvSpPr>
          <p:nvPr>
            <p:ph idx="1"/>
          </p:nvPr>
        </p:nvSpPr>
        <p:spPr/>
        <p:txBody>
          <a:bodyPr/>
          <a:lstStyle/>
          <a:p>
            <a:pPr marL="0" indent="0">
              <a:lnSpc>
                <a:spcPct val="95000"/>
              </a:lnSpc>
              <a:spcBef>
                <a:spcPct val="10000"/>
              </a:spcBef>
              <a:buNone/>
            </a:pPr>
            <a:r>
              <a:rPr lang="hu-HU" sz="20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it</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hu-HU" sz="20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K.begin</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nSpc>
                <a:spcPct val="95000"/>
              </a:lnSpc>
              <a:spcBef>
                <a:spcPct val="10000"/>
              </a:spcBef>
              <a:buNone/>
            </a:pPr>
            <a:r>
              <a:rPr lang="hu-HU" sz="2000" dirty="0" err="1">
                <a:latin typeface="Courier New" panose="02070309020205020404" pitchFamily="49" charset="0"/>
                <a:cs typeface="Courier New" panose="02070309020205020404" pitchFamily="49" charset="0"/>
              </a:rPr>
              <a:t>while</a:t>
            </a:r>
            <a:r>
              <a:rPr lang="hu-HU" sz="2000" dirty="0">
                <a:latin typeface="Courier New" panose="02070309020205020404" pitchFamily="49" charset="0"/>
                <a:cs typeface="Courier New" panose="02070309020205020404" pitchFamily="49" charset="0"/>
              </a:rPr>
              <a:t> (</a:t>
            </a:r>
            <a:r>
              <a:rPr lang="hu-HU" sz="20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it</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hu-HU" sz="20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K.end</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hu-HU" sz="2000" dirty="0">
                <a:latin typeface="Courier New" panose="02070309020205020404" pitchFamily="49" charset="0"/>
                <a:cs typeface="Courier New" panose="02070309020205020404" pitchFamily="49" charset="0"/>
              </a:rPr>
              <a:t>){</a:t>
            </a:r>
          </a:p>
          <a:p>
            <a:pPr marL="0" indent="0">
              <a:lnSpc>
                <a:spcPct val="95000"/>
              </a:lnSpc>
              <a:spcBef>
                <a:spcPct val="10000"/>
              </a:spcBef>
              <a:buNone/>
            </a:pPr>
            <a:r>
              <a:rPr lang="hu-HU" sz="2000" dirty="0">
                <a:latin typeface="Courier New" panose="02070309020205020404" pitchFamily="49" charset="0"/>
                <a:cs typeface="Courier New" panose="02070309020205020404" pitchFamily="49" charset="0"/>
              </a:rPr>
              <a:t>	x=</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*it</a:t>
            </a:r>
            <a:r>
              <a:rPr lang="hu-HU" sz="2000" dirty="0">
                <a:latin typeface="Courier New" panose="02070309020205020404" pitchFamily="49" charset="0"/>
                <a:cs typeface="Courier New" panose="02070309020205020404" pitchFamily="49" charset="0"/>
              </a:rPr>
              <a:t>;//a kurzor által mutatott elem</a:t>
            </a:r>
          </a:p>
          <a:p>
            <a:pPr marL="0" indent="0">
              <a:lnSpc>
                <a:spcPct val="95000"/>
              </a:lnSpc>
              <a:spcBef>
                <a:spcPct val="10000"/>
              </a:spcBef>
              <a:buNone/>
            </a:pPr>
            <a:r>
              <a:rPr lang="hu-HU" sz="2000" dirty="0">
                <a:latin typeface="Courier New" panose="02070309020205020404" pitchFamily="49" charset="0"/>
                <a:cs typeface="Courier New" panose="02070309020205020404" pitchFamily="49" charset="0"/>
              </a:rPr>
              <a:t>	M(x); //művelet elvégzése az adaton</a:t>
            </a:r>
          </a:p>
          <a:p>
            <a:pPr marL="0" indent="0">
              <a:lnSpc>
                <a:spcPct val="95000"/>
              </a:lnSpc>
              <a:spcBef>
                <a:spcPct val="10000"/>
              </a:spcBef>
              <a:buNone/>
            </a:pPr>
            <a:r>
              <a:rPr lang="hu-HU" sz="2000" dirty="0">
                <a:latin typeface="Courier New" panose="02070309020205020404" pitchFamily="49" charset="0"/>
                <a:cs typeface="Courier New" panose="02070309020205020404" pitchFamily="49" charset="0"/>
              </a:rPr>
              <a:t>	</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it++; </a:t>
            </a:r>
            <a:r>
              <a:rPr lang="hu-HU" sz="2000" dirty="0">
                <a:latin typeface="Courier New" panose="02070309020205020404" pitchFamily="49" charset="0"/>
                <a:cs typeface="Courier New" panose="02070309020205020404" pitchFamily="49" charset="0"/>
              </a:rPr>
              <a:t>//továbblépés</a:t>
            </a:r>
          </a:p>
          <a:p>
            <a:pPr marL="0" indent="0">
              <a:lnSpc>
                <a:spcPct val="95000"/>
              </a:lnSpc>
              <a:spcBef>
                <a:spcPct val="10000"/>
              </a:spcBef>
              <a:buNone/>
            </a:pPr>
            <a:r>
              <a:rPr lang="hu-HU" sz="2000" dirty="0">
                <a:latin typeface="Courier New" panose="02070309020205020404" pitchFamily="49" charset="0"/>
                <a:cs typeface="Courier New" panose="02070309020205020404" pitchFamily="49" charset="0"/>
              </a:rPr>
              <a:t>}</a:t>
            </a:r>
          </a:p>
          <a:p>
            <a:pPr marL="0" indent="0">
              <a:lnSpc>
                <a:spcPct val="95000"/>
              </a:lnSpc>
              <a:spcBef>
                <a:spcPct val="10000"/>
              </a:spcBef>
              <a:buNone/>
            </a:pPr>
            <a:r>
              <a:rPr lang="hu-HU" sz="2800" dirty="0"/>
              <a:t>vagy</a:t>
            </a:r>
          </a:p>
          <a:p>
            <a:pPr marL="0" indent="0">
              <a:lnSpc>
                <a:spcPct val="95000"/>
              </a:lnSpc>
              <a:spcBef>
                <a:spcPct val="10000"/>
              </a:spcBef>
              <a:buNone/>
            </a:pPr>
            <a:r>
              <a:rPr lang="hu-HU" sz="2000" dirty="0" err="1">
                <a:latin typeface="Courier New" panose="02070309020205020404" pitchFamily="49" charset="0"/>
                <a:cs typeface="Courier New" panose="02070309020205020404" pitchFamily="49" charset="0"/>
              </a:rPr>
              <a:t>for</a:t>
            </a:r>
            <a:r>
              <a:rPr lang="hu-HU" sz="2000" dirty="0">
                <a:latin typeface="Courier New" panose="02070309020205020404" pitchFamily="49" charset="0"/>
                <a:cs typeface="Courier New" panose="02070309020205020404" pitchFamily="49" charset="0"/>
              </a:rPr>
              <a:t> (</a:t>
            </a:r>
            <a:r>
              <a:rPr lang="hu-HU" sz="20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auto</a:t>
            </a:r>
            <a:r>
              <a:rPr lang="hu-HU"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x:K</a:t>
            </a:r>
            <a:r>
              <a:rPr lang="hu-HU" sz="2000" dirty="0">
                <a:latin typeface="Courier New" panose="02070309020205020404" pitchFamily="49" charset="0"/>
                <a:cs typeface="Courier New" panose="02070309020205020404" pitchFamily="49" charset="0"/>
              </a:rPr>
              <a:t>)</a:t>
            </a:r>
          </a:p>
          <a:p>
            <a:pPr marL="0" indent="0">
              <a:lnSpc>
                <a:spcPct val="95000"/>
              </a:lnSpc>
              <a:spcBef>
                <a:spcPct val="10000"/>
              </a:spcBef>
              <a:buNone/>
            </a:pPr>
            <a:r>
              <a:rPr lang="hu-HU" sz="2000" dirty="0">
                <a:latin typeface="Courier New" panose="02070309020205020404" pitchFamily="49" charset="0"/>
                <a:cs typeface="Courier New" panose="02070309020205020404" pitchFamily="49" charset="0"/>
              </a:rPr>
              <a:t>   M(x);</a:t>
            </a:r>
          </a:p>
          <a:p>
            <a:pPr marL="0" indent="0">
              <a:lnSpc>
                <a:spcPct val="95000"/>
              </a:lnSpc>
              <a:spcBef>
                <a:spcPct val="10000"/>
              </a:spcBef>
              <a:buNone/>
            </a:pPr>
            <a:endParaRPr lang="hu-HU" sz="2800" dirty="0"/>
          </a:p>
        </p:txBody>
      </p:sp>
      <p:sp>
        <p:nvSpPr>
          <p:cNvPr id="3" name="Dátum helye 2"/>
          <p:cNvSpPr>
            <a:spLocks noGrp="1"/>
          </p:cNvSpPr>
          <p:nvPr>
            <p:ph type="dt" sz="half" idx="11"/>
          </p:nvPr>
        </p:nvSpPr>
        <p:spPr/>
        <p:txBody>
          <a:bodyPr/>
          <a:lstStyle/>
          <a:p>
            <a:pPr>
              <a:defRPr/>
            </a:pPr>
            <a:fld id="{DE50A5C5-604B-4792-A7F5-A9CA9CD1CF62}"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73" y="4872982"/>
            <a:ext cx="6148571" cy="1245714"/>
          </a:xfrm>
          <a:prstGeom prst="rect">
            <a:avLst/>
          </a:prstGeom>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a:t>
            </a:fld>
            <a:r>
              <a:rPr lang="hu-HU" dirty="0"/>
              <a:t>/58</a:t>
            </a:r>
          </a:p>
        </p:txBody>
      </p:sp>
    </p:spTree>
    <p:extLst>
      <p:ext uri="{BB962C8B-B14F-4D97-AF65-F5344CB8AC3E}">
        <p14:creationId xmlns:p14="http://schemas.microsoft.com/office/powerpoint/2010/main" val="71856515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0">
            <a:hlinkClick r:id="" action="ppaction://noaction"/>
          </p:cNvPr>
          <p:cNvSpPr>
            <a:spLocks noChangeArrowheads="1"/>
          </p:cNvSpPr>
          <p:nvPr/>
        </p:nvSpPr>
        <p:spPr bwMode="auto">
          <a:xfrm>
            <a:off x="6136813" y="2645903"/>
            <a:ext cx="2482851" cy="288032"/>
          </a:xfrm>
          <a:prstGeom prst="wedgeRectCallout">
            <a:avLst>
              <a:gd name="adj1" fmla="val -135093"/>
              <a:gd name="adj2" fmla="val 514734"/>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dirty="0">
                <a:solidFill>
                  <a:srgbClr val="FFFF00"/>
                </a:solidFill>
                <a:effectLst>
                  <a:outerShdw blurRad="38100" dist="38100" dir="2700000" algn="tl">
                    <a:srgbClr val="000000"/>
                  </a:outerShdw>
                </a:effectLst>
              </a:rPr>
              <a:t>Értelmesen strukturálva.</a:t>
            </a:r>
          </a:p>
        </p:txBody>
      </p:sp>
      <p:sp>
        <p:nvSpPr>
          <p:cNvPr id="33796" name="Rectangle 2"/>
          <p:cNvSpPr>
            <a:spLocks noGrp="1" noChangeArrowheads="1"/>
          </p:cNvSpPr>
          <p:nvPr>
            <p:ph type="title"/>
          </p:nvPr>
        </p:nvSpPr>
        <p:spPr/>
        <p:txBody>
          <a:bodyPr/>
          <a:lstStyle/>
          <a:p>
            <a:r>
              <a:rPr lang="hu-HU"/>
              <a:t>Fejlesztői dokumentáció</a:t>
            </a:r>
          </a:p>
        </p:txBody>
      </p:sp>
      <p:sp>
        <p:nvSpPr>
          <p:cNvPr id="33797" name="Rectangle 3"/>
          <p:cNvSpPr>
            <a:spLocks noGrp="1" noChangeArrowheads="1"/>
          </p:cNvSpPr>
          <p:nvPr>
            <p:ph idx="1"/>
          </p:nvPr>
        </p:nvSpPr>
        <p:spPr/>
        <p:txBody>
          <a:bodyPr/>
          <a:lstStyle/>
          <a:p>
            <a:pPr>
              <a:lnSpc>
                <a:spcPct val="90000"/>
              </a:lnSpc>
              <a:buFont typeface="Wingdings" pitchFamily="2" charset="2"/>
              <a:buNone/>
            </a:pPr>
            <a:r>
              <a:rPr lang="hu-HU" b="1" dirty="0"/>
              <a:t>Tartalma:</a:t>
            </a:r>
          </a:p>
          <a:p>
            <a:pPr>
              <a:lnSpc>
                <a:spcPct val="90000"/>
              </a:lnSpc>
            </a:pPr>
            <a:r>
              <a:rPr lang="hu-HU" sz="2800" dirty="0">
                <a:solidFill>
                  <a:srgbClr val="FF0000"/>
                </a:solidFill>
              </a:rPr>
              <a:t>feladatszöveg</a:t>
            </a:r>
            <a:r>
              <a:rPr lang="hu-HU" sz="2800" dirty="0"/>
              <a:t>, specifikáció, </a:t>
            </a:r>
            <a:r>
              <a:rPr lang="hu-HU" sz="2800" i="1" dirty="0"/>
              <a:t>követelményanalízis</a:t>
            </a:r>
            <a:r>
              <a:rPr lang="hu-HU" sz="2800" dirty="0"/>
              <a:t> </a:t>
            </a:r>
          </a:p>
          <a:p>
            <a:pPr>
              <a:lnSpc>
                <a:spcPct val="90000"/>
              </a:lnSpc>
            </a:pPr>
            <a:r>
              <a:rPr lang="hu-HU" sz="2800" dirty="0"/>
              <a:t>fejlesztői környezet (</a:t>
            </a:r>
            <a:r>
              <a:rPr lang="hu-HU" sz="2200" dirty="0" err="1"/>
              <a:t>or</a:t>
            </a:r>
            <a:r>
              <a:rPr lang="hu-HU" sz="2200" dirty="0"/>
              <a:t>.+fordító program, …</a:t>
            </a:r>
            <a:r>
              <a:rPr lang="hu-HU" sz="2800" dirty="0"/>
              <a:t>)</a:t>
            </a:r>
          </a:p>
          <a:p>
            <a:pPr>
              <a:lnSpc>
                <a:spcPct val="90000"/>
              </a:lnSpc>
            </a:pPr>
            <a:r>
              <a:rPr lang="hu-HU" sz="2800" dirty="0"/>
              <a:t>adatleírás (</a:t>
            </a:r>
            <a:r>
              <a:rPr lang="hu-HU" sz="2200" dirty="0"/>
              <a:t>feladatparaméterek reprezentálása</a:t>
            </a:r>
            <a:r>
              <a:rPr lang="hu-HU" sz="2800" dirty="0"/>
              <a:t>)</a:t>
            </a:r>
          </a:p>
          <a:p>
            <a:pPr>
              <a:lnSpc>
                <a:spcPct val="90000"/>
              </a:lnSpc>
            </a:pPr>
            <a:r>
              <a:rPr lang="hu-HU" sz="2800" dirty="0"/>
              <a:t>algoritmusok leírása, döntések (</a:t>
            </a:r>
            <a:r>
              <a:rPr lang="hu-HU" sz="2200" dirty="0"/>
              <a:t>pl. tételekre utalás</a:t>
            </a:r>
            <a:r>
              <a:rPr lang="hu-HU" sz="2800" dirty="0"/>
              <a:t>)</a:t>
            </a:r>
            <a:r>
              <a:rPr lang="hu-HU" sz="2800" i="1" dirty="0"/>
              <a:t>, más alternatívák, érvek, </a:t>
            </a:r>
            <a:r>
              <a:rPr lang="hu-HU" sz="2800" dirty="0"/>
              <a:t>magyarázatok</a:t>
            </a:r>
          </a:p>
          <a:p>
            <a:pPr>
              <a:lnSpc>
                <a:spcPct val="90000"/>
              </a:lnSpc>
            </a:pPr>
            <a:r>
              <a:rPr lang="hu-HU" sz="2800" dirty="0"/>
              <a:t>kód, </a:t>
            </a:r>
            <a:r>
              <a:rPr lang="hu-HU" sz="2800" i="1" dirty="0"/>
              <a:t>implementációs szabványok,</a:t>
            </a:r>
            <a:r>
              <a:rPr lang="hu-HU" sz="2800" dirty="0"/>
              <a:t>  ~ </a:t>
            </a:r>
            <a:r>
              <a:rPr lang="hu-HU" sz="2800" i="1" dirty="0"/>
              <a:t>döntések</a:t>
            </a:r>
          </a:p>
          <a:p>
            <a:pPr>
              <a:lnSpc>
                <a:spcPct val="90000"/>
              </a:lnSpc>
            </a:pPr>
            <a:r>
              <a:rPr lang="hu-HU" sz="2800" dirty="0"/>
              <a:t>tesztesetek</a:t>
            </a:r>
            <a:endParaRPr lang="hu-HU" sz="2400" dirty="0"/>
          </a:p>
          <a:p>
            <a:pPr>
              <a:lnSpc>
                <a:spcPct val="90000"/>
              </a:lnSpc>
            </a:pPr>
            <a:r>
              <a:rPr lang="hu-HU" sz="2800" i="1" dirty="0"/>
              <a:t>hatékonysági mérések</a:t>
            </a:r>
          </a:p>
          <a:p>
            <a:pPr>
              <a:lnSpc>
                <a:spcPct val="90000"/>
              </a:lnSpc>
            </a:pPr>
            <a:r>
              <a:rPr lang="hu-HU" sz="2800" dirty="0"/>
              <a:t>fejlesztési lehetőségek</a:t>
            </a:r>
          </a:p>
          <a:p>
            <a:pPr>
              <a:lnSpc>
                <a:spcPct val="90000"/>
              </a:lnSpc>
            </a:pPr>
            <a:r>
              <a:rPr lang="hu-HU" sz="2800" dirty="0">
                <a:solidFill>
                  <a:srgbClr val="FF0000"/>
                </a:solidFill>
              </a:rPr>
              <a:t>szerző</a:t>
            </a:r>
            <a:r>
              <a:rPr lang="hu-HU" sz="2800" dirty="0"/>
              <a:t>(k)</a:t>
            </a:r>
          </a:p>
        </p:txBody>
      </p:sp>
      <p:sp>
        <p:nvSpPr>
          <p:cNvPr id="3" name="Dátum helye 2"/>
          <p:cNvSpPr>
            <a:spLocks noGrp="1"/>
          </p:cNvSpPr>
          <p:nvPr>
            <p:ph type="dt" sz="half" idx="11"/>
          </p:nvPr>
        </p:nvSpPr>
        <p:spPr/>
        <p:txBody>
          <a:bodyPr/>
          <a:lstStyle/>
          <a:p>
            <a:pPr>
              <a:defRPr/>
            </a:pPr>
            <a:fld id="{218B1619-0E03-4DFC-83D2-119479E925C2}" type="datetime8">
              <a:rPr lang="hu-HU" smtClean="0"/>
              <a:t>2018.12.01. 17:08</a:t>
            </a:fld>
            <a:endParaRPr lang="en-US"/>
          </a:p>
        </p:txBody>
      </p:sp>
      <p:sp>
        <p:nvSpPr>
          <p:cNvPr id="14" name="Élőláb helye 13"/>
          <p:cNvSpPr>
            <a:spLocks noGrp="1"/>
          </p:cNvSpPr>
          <p:nvPr>
            <p:ph type="ftr" sz="quarter" idx="12"/>
          </p:nvPr>
        </p:nvSpPr>
        <p:spPr/>
        <p:txBody>
          <a:bodyPr/>
          <a:lstStyle/>
          <a:p>
            <a:r>
              <a:rPr lang="hu-HU"/>
              <a:t>Horváth - Papné - Szlávi - Zsakó: Programozás 12. előadás</a:t>
            </a:r>
            <a:endParaRPr lang="en-US"/>
          </a:p>
        </p:txBody>
      </p:sp>
      <p:sp>
        <p:nvSpPr>
          <p:cNvPr id="33799" name="AutoShape 8">
            <a:hlinkClick r:id="rId3" highlightClick="1"/>
          </p:cNvPr>
          <p:cNvSpPr>
            <a:spLocks noChangeArrowheads="1"/>
          </p:cNvSpPr>
          <p:nvPr/>
        </p:nvSpPr>
        <p:spPr bwMode="auto">
          <a:xfrm>
            <a:off x="5508625" y="6092825"/>
            <a:ext cx="360363" cy="360363"/>
          </a:xfrm>
          <a:prstGeom prst="actionButtonDocument">
            <a:avLst/>
          </a:prstGeom>
          <a:solidFill>
            <a:srgbClr val="DDDDDD"/>
          </a:solidFill>
          <a:ln w="9525">
            <a:solidFill>
              <a:schemeClr val="tx1"/>
            </a:solidFill>
            <a:miter lim="800000"/>
            <a:headEnd/>
            <a:tailEnd/>
          </a:ln>
        </p:spPr>
        <p:txBody>
          <a:bodyPr wrap="none" anchor="ctr"/>
          <a:lstStyle/>
          <a:p>
            <a:endParaRPr lang="hu-HU"/>
          </a:p>
        </p:txBody>
      </p:sp>
      <p:sp>
        <p:nvSpPr>
          <p:cNvPr id="9" name="AutoShape 10"/>
          <p:cNvSpPr>
            <a:spLocks noChangeArrowheads="1"/>
          </p:cNvSpPr>
          <p:nvPr/>
        </p:nvSpPr>
        <p:spPr bwMode="auto">
          <a:xfrm>
            <a:off x="6553200" y="981075"/>
            <a:ext cx="2482850" cy="720725"/>
          </a:xfrm>
          <a:prstGeom prst="wedgeRectCallout">
            <a:avLst>
              <a:gd name="adj1" fmla="val -47263"/>
              <a:gd name="adj2" fmla="val 108292"/>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a:solidFill>
                  <a:srgbClr val="FFFF00"/>
                </a:solidFill>
                <a:effectLst>
                  <a:outerShdw blurRad="38100" dist="38100" dir="2700000" algn="tl">
                    <a:srgbClr val="000000"/>
                  </a:outerShdw>
                </a:effectLst>
              </a:rPr>
              <a:t>Dőlten</a:t>
            </a:r>
            <a:r>
              <a:rPr lang="hu-HU" sz="1600">
                <a:effectLst>
                  <a:outerShdw blurRad="38100" dist="38100" dir="2700000" algn="tl">
                    <a:srgbClr val="FFFFFF"/>
                  </a:outerShdw>
                </a:effectLst>
              </a:rPr>
              <a:t> szedve, ami az aktuális nagy program estén a dokumentációból elhagyható.</a:t>
            </a:r>
          </a:p>
        </p:txBody>
      </p:sp>
      <p:sp>
        <p:nvSpPr>
          <p:cNvPr id="10" name="AutoShape 10"/>
          <p:cNvSpPr>
            <a:spLocks noChangeArrowheads="1"/>
          </p:cNvSpPr>
          <p:nvPr/>
        </p:nvSpPr>
        <p:spPr bwMode="auto">
          <a:xfrm>
            <a:off x="2479798" y="1125538"/>
            <a:ext cx="2308226" cy="359246"/>
          </a:xfrm>
          <a:prstGeom prst="wedgeRectCallout">
            <a:avLst>
              <a:gd name="adj1" fmla="val -24067"/>
              <a:gd name="adj2" fmla="val 189646"/>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dirty="0">
                <a:solidFill>
                  <a:srgbClr val="FFFF00"/>
                </a:solidFill>
                <a:effectLst>
                  <a:outerShdw blurRad="38100" dist="38100" dir="2700000" algn="tl">
                    <a:srgbClr val="000000"/>
                  </a:outerShdw>
                </a:effectLst>
              </a:rPr>
              <a:t>E nélkül be sem adható!</a:t>
            </a:r>
          </a:p>
        </p:txBody>
      </p:sp>
      <p:sp>
        <p:nvSpPr>
          <p:cNvPr id="11" name="AutoShape 10"/>
          <p:cNvSpPr>
            <a:spLocks noChangeArrowheads="1"/>
          </p:cNvSpPr>
          <p:nvPr/>
        </p:nvSpPr>
        <p:spPr bwMode="auto">
          <a:xfrm>
            <a:off x="2735618" y="6092924"/>
            <a:ext cx="2482851" cy="431701"/>
          </a:xfrm>
          <a:prstGeom prst="wedgeRectCallout">
            <a:avLst>
              <a:gd name="adj1" fmla="val -89539"/>
              <a:gd name="adj2" fmla="val -28664"/>
            </a:avLst>
          </a:prstGeom>
          <a:solidFill>
            <a:schemeClr val="bg1">
              <a:lumMod val="95000"/>
            </a:schemeClr>
          </a:solidFill>
          <a:ln w="9525" algn="ctr">
            <a:solidFill>
              <a:schemeClr val="tx1"/>
            </a:solidFill>
            <a:miter lim="800000"/>
            <a:headEnd/>
            <a:tailEnd/>
          </a:ln>
          <a:effectLst/>
        </p:spPr>
        <p:txBody>
          <a:bodyPr lIns="72000" rIns="72000"/>
          <a:lstStyle/>
          <a:p>
            <a:pPr algn="ctr" eaLnBrk="1" hangingPunct="1">
              <a:lnSpc>
                <a:spcPct val="85000"/>
              </a:lnSpc>
              <a:spcBef>
                <a:spcPct val="0"/>
              </a:spcBef>
              <a:buClrTx/>
              <a:buSzTx/>
              <a:buFontTx/>
              <a:buNone/>
            </a:pPr>
            <a:r>
              <a:rPr lang="hu-HU" sz="1600" dirty="0">
                <a:solidFill>
                  <a:srgbClr val="FFFF00"/>
                </a:solidFill>
                <a:effectLst>
                  <a:outerShdw blurRad="38100" dist="38100" dir="2700000" algn="tl">
                    <a:srgbClr val="000000"/>
                  </a:outerShdw>
                </a:effectLst>
              </a:rPr>
              <a:t>E nélkül be sem adható!</a:t>
            </a:r>
          </a:p>
        </p:txBody>
      </p:sp>
      <p:pic>
        <p:nvPicPr>
          <p:cNvPr id="3380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5" y="3878039"/>
            <a:ext cx="3108325" cy="1927225"/>
          </a:xfrm>
          <a:prstGeom prst="rect">
            <a:avLst/>
          </a:prstGeom>
          <a:noFill/>
          <a:ln w="19050" algn="ctr">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50</a:t>
            </a:fld>
            <a:r>
              <a:rPr lang="hu-HU" dirty="0"/>
              <a:t>/58</a:t>
            </a:r>
          </a:p>
        </p:txBody>
      </p:sp>
    </p:spTree>
    <p:extLst>
      <p:ext uri="{BB962C8B-B14F-4D97-AF65-F5344CB8AC3E}">
        <p14:creationId xmlns:p14="http://schemas.microsoft.com/office/powerpoint/2010/main" val="13275453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nodeType="afterGroup">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childTnLst>
                          </p:cTn>
                        </p:par>
                        <p:par>
                          <p:cTn id="12" fill="hold" nodeType="afterGroup">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par>
                          <p:cTn id="16" fill="hold">
                            <p:stCondLst>
                              <p:cond delay="7500"/>
                            </p:stCondLst>
                            <p:childTnLst>
                              <p:par>
                                <p:cTn id="17" presetID="5" presetClass="entr" presetSubtype="10" fill="hold" nodeType="afterEffect">
                                  <p:stCondLst>
                                    <p:cond delay="2000"/>
                                  </p:stCondLst>
                                  <p:childTnLst>
                                    <p:set>
                                      <p:cBhvr>
                                        <p:cTn id="18" dur="1" fill="hold">
                                          <p:stCondLst>
                                            <p:cond delay="0"/>
                                          </p:stCondLst>
                                        </p:cTn>
                                        <p:tgtEl>
                                          <p:spTgt spid="33801"/>
                                        </p:tgtEl>
                                        <p:attrNameLst>
                                          <p:attrName>style.visibility</p:attrName>
                                        </p:attrNameLst>
                                      </p:cBhvr>
                                      <p:to>
                                        <p:strVal val="visible"/>
                                      </p:to>
                                    </p:set>
                                    <p:animEffect transition="in" filter="checkerboard(across)">
                                      <p:cBhvr>
                                        <p:cTn id="19" dur="500"/>
                                        <p:tgtEl>
                                          <p:spTgt spid="33801"/>
                                        </p:tgtEl>
                                      </p:cBhvr>
                                    </p:animEffect>
                                  </p:childTnLst>
                                </p:cTn>
                              </p:par>
                            </p:childTnLst>
                          </p:cTn>
                        </p:par>
                        <p:par>
                          <p:cTn id="20" fill="hold">
                            <p:stCondLst>
                              <p:cond delay="10000"/>
                            </p:stCondLst>
                            <p:childTnLst>
                              <p:par>
                                <p:cTn id="21" presetID="5"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Effect transition="in" filter="checkerboard(across)">
                                      <p:cBhvr>
                                        <p:cTn id="26"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799"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hu-HU" dirty="0"/>
              <a:t>Fejlesztői dokumentáció</a:t>
            </a:r>
            <a:br>
              <a:rPr lang="hu-HU" dirty="0"/>
            </a:br>
            <a:r>
              <a:rPr lang="hu-HU" sz="2800" dirty="0" err="1"/>
              <a:t>Code</a:t>
            </a:r>
            <a:r>
              <a:rPr lang="hu-HU" sz="2800" dirty="0"/>
              <a:t>::</a:t>
            </a:r>
            <a:r>
              <a:rPr lang="hu-HU" sz="2800" dirty="0" err="1"/>
              <a:t>Blocks-ban</a:t>
            </a:r>
            <a:endParaRPr lang="hu-HU" sz="2800" dirty="0"/>
          </a:p>
        </p:txBody>
      </p:sp>
      <p:sp>
        <p:nvSpPr>
          <p:cNvPr id="33797" name="Rectangle 3"/>
          <p:cNvSpPr>
            <a:spLocks noGrp="1" noChangeArrowheads="1"/>
          </p:cNvSpPr>
          <p:nvPr>
            <p:ph idx="1"/>
          </p:nvPr>
        </p:nvSpPr>
        <p:spPr/>
        <p:txBody>
          <a:bodyPr/>
          <a:lstStyle/>
          <a:p>
            <a:pPr>
              <a:lnSpc>
                <a:spcPct val="90000"/>
              </a:lnSpc>
              <a:buFont typeface="Wingdings" pitchFamily="2" charset="2"/>
              <a:buNone/>
            </a:pPr>
            <a:r>
              <a:rPr lang="hu-HU" b="1" dirty="0"/>
              <a:t>A kód automatikus „stilizálása”:</a:t>
            </a:r>
          </a:p>
          <a:p>
            <a:pPr>
              <a:lnSpc>
                <a:spcPct val="90000"/>
              </a:lnSpc>
              <a:tabLst>
                <a:tab pos="984250" algn="l"/>
                <a:tab pos="2425700" algn="l"/>
              </a:tabLst>
            </a:pPr>
            <a:r>
              <a:rPr lang="hu-HU" sz="2800" dirty="0"/>
              <a:t>Stílus-választás: </a:t>
            </a:r>
            <a:br>
              <a:rPr lang="hu-HU" sz="2800" dirty="0"/>
            </a:br>
            <a:r>
              <a:rPr lang="hu-HU" sz="2800" dirty="0"/>
              <a:t>	</a:t>
            </a:r>
            <a:r>
              <a:rPr lang="hu-HU" sz="2800" dirty="0" err="1"/>
              <a:t>Settings</a:t>
            </a:r>
            <a:r>
              <a:rPr lang="hu-HU" sz="2800" dirty="0"/>
              <a:t> / Editor …</a:t>
            </a:r>
            <a:br>
              <a:rPr lang="hu-HU" sz="2800" dirty="0"/>
            </a:br>
            <a:r>
              <a:rPr lang="hu-HU" sz="2800" dirty="0"/>
              <a:t>		</a:t>
            </a:r>
            <a:r>
              <a:rPr lang="hu-HU" sz="2800" dirty="0" err="1"/>
              <a:t>Source</a:t>
            </a:r>
            <a:r>
              <a:rPr lang="hu-HU" sz="2800" dirty="0"/>
              <a:t> </a:t>
            </a:r>
            <a:r>
              <a:rPr lang="hu-HU" sz="2800" dirty="0" err="1"/>
              <a:t>formatter</a:t>
            </a:r>
            <a:r>
              <a:rPr lang="hu-HU" sz="2800" dirty="0"/>
              <a:t> / ???</a:t>
            </a:r>
            <a:br>
              <a:rPr lang="hu-HU" sz="2800" dirty="0"/>
            </a:br>
            <a:r>
              <a:rPr lang="hu-HU" sz="2800" dirty="0"/>
              <a:t>Stílus alkalmazása: </a:t>
            </a:r>
            <a:br>
              <a:rPr lang="hu-HU" sz="2800" dirty="0"/>
            </a:br>
            <a:r>
              <a:rPr lang="hu-HU" sz="2800" dirty="0"/>
              <a:t>	</a:t>
            </a:r>
            <a:r>
              <a:rPr lang="hu-HU" sz="2800" dirty="0" err="1"/>
              <a:t>Plugins</a:t>
            </a:r>
            <a:r>
              <a:rPr lang="hu-HU" sz="2800" dirty="0"/>
              <a:t> / </a:t>
            </a:r>
            <a:r>
              <a:rPr lang="hu-HU" sz="2800" dirty="0" err="1"/>
              <a:t>Source</a:t>
            </a:r>
            <a:r>
              <a:rPr lang="hu-HU" sz="2800" dirty="0"/>
              <a:t> </a:t>
            </a:r>
            <a:r>
              <a:rPr lang="hu-HU" sz="2800" dirty="0" err="1"/>
              <a:t>formatter</a:t>
            </a:r>
            <a:r>
              <a:rPr lang="hu-HU" sz="2800" dirty="0"/>
              <a:t> (???)</a:t>
            </a:r>
          </a:p>
        </p:txBody>
      </p:sp>
      <p:sp>
        <p:nvSpPr>
          <p:cNvPr id="3" name="Dátum helye 2"/>
          <p:cNvSpPr>
            <a:spLocks noGrp="1"/>
          </p:cNvSpPr>
          <p:nvPr>
            <p:ph type="dt" sz="half" idx="11"/>
          </p:nvPr>
        </p:nvSpPr>
        <p:spPr/>
        <p:txBody>
          <a:bodyPr/>
          <a:lstStyle/>
          <a:p>
            <a:pPr>
              <a:defRPr/>
            </a:pPr>
            <a:fld id="{4FB1D284-310A-4D75-B1AF-112CAB4F0701}" type="datetime8">
              <a:rPr lang="hu-HU" smtClean="0"/>
              <a:t>2018.12.01. 17:08</a:t>
            </a:fld>
            <a:endParaRPr lang="en-US"/>
          </a:p>
        </p:txBody>
      </p:sp>
      <p:sp>
        <p:nvSpPr>
          <p:cNvPr id="11" name="Élőláb helye 10"/>
          <p:cNvSpPr>
            <a:spLocks noGrp="1"/>
          </p:cNvSpPr>
          <p:nvPr>
            <p:ph type="ftr" sz="quarter" idx="12"/>
          </p:nvPr>
        </p:nvSpPr>
        <p:spPr/>
        <p:txBody>
          <a:bodyPr/>
          <a:lstStyle/>
          <a:p>
            <a:r>
              <a:rPr lang="hu-HU"/>
              <a:t>Horváth - Papné - Szlávi - Zsakó: Programozás 12. előadás</a:t>
            </a:r>
            <a:endParaRPr lang="en-US"/>
          </a:p>
        </p:txBody>
      </p:sp>
      <p:pic>
        <p:nvPicPr>
          <p:cNvPr id="3380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221088"/>
            <a:ext cx="20288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5"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8336" y="4368725"/>
            <a:ext cx="2162175"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6"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2270" y="1844824"/>
            <a:ext cx="4931271" cy="5300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51</a:t>
            </a:fld>
            <a:r>
              <a:rPr lang="hu-HU" dirty="0"/>
              <a:t>/58</a:t>
            </a:r>
          </a:p>
        </p:txBody>
      </p:sp>
    </p:spTree>
    <p:extLst>
      <p:ext uri="{BB962C8B-B14F-4D97-AF65-F5344CB8AC3E}">
        <p14:creationId xmlns:p14="http://schemas.microsoft.com/office/powerpoint/2010/main" val="39147619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05"/>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2.77778E-6 4.07407E-6 L 0.66927 -0.00371 " pathEditMode="relative" rAng="0" ptsTypes="AA">
                                      <p:cBhvr>
                                        <p:cTn id="13" dur="2000" fill="hold"/>
                                        <p:tgtEl>
                                          <p:spTgt spid="33805"/>
                                        </p:tgtEl>
                                        <p:attrNameLst>
                                          <p:attrName>ppt_x</p:attrName>
                                          <p:attrName>ppt_y</p:attrName>
                                        </p:attrNameLst>
                                      </p:cBhvr>
                                      <p:rCtr x="33455" y="-185"/>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3806"/>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1.38889E-6 1.85185E-6 L 0.43698 -0.17107 " pathEditMode="relative" rAng="0" ptsTypes="AA">
                                      <p:cBhvr>
                                        <p:cTn id="20" dur="2000" fill="hold"/>
                                        <p:tgtEl>
                                          <p:spTgt spid="33806"/>
                                        </p:tgtEl>
                                        <p:attrNameLst>
                                          <p:attrName>ppt_x</p:attrName>
                                          <p:attrName>ppt_y</p:attrName>
                                        </p:attrNameLst>
                                      </p:cBhvr>
                                      <p:rCtr x="21840" y="-8565"/>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3805"/>
                                        </p:tgtEl>
                                      </p:cBhvr>
                                    </p:animEffect>
                                    <p:set>
                                      <p:cBhvr>
                                        <p:cTn id="25" dur="1" fill="hold">
                                          <p:stCondLst>
                                            <p:cond delay="499"/>
                                          </p:stCondLst>
                                        </p:cTn>
                                        <p:tgtEl>
                                          <p:spTgt spid="3380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3806"/>
                                        </p:tgtEl>
                                      </p:cBhvr>
                                    </p:animEffect>
                                    <p:set>
                                      <p:cBhvr>
                                        <p:cTn id="28" dur="1" fill="hold">
                                          <p:stCondLst>
                                            <p:cond delay="499"/>
                                          </p:stCondLst>
                                        </p:cTn>
                                        <p:tgtEl>
                                          <p:spTgt spid="33806"/>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33804"/>
                                        </p:tgtEl>
                                        <p:attrNameLst>
                                          <p:attrName>style.visibility</p:attrName>
                                        </p:attrNameLst>
                                      </p:cBhvr>
                                      <p:to>
                                        <p:strVal val="visible"/>
                                      </p:to>
                                    </p:set>
                                  </p:childTnLst>
                                </p:cTn>
                              </p:par>
                            </p:childTnLst>
                          </p:cTn>
                        </p:par>
                        <p:par>
                          <p:cTn id="32" fill="hold">
                            <p:stCondLst>
                              <p:cond delay="500"/>
                            </p:stCondLst>
                            <p:childTnLst>
                              <p:par>
                                <p:cTn id="33" presetID="42" presetClass="path" presetSubtype="0" accel="50000" decel="50000" fill="hold" nodeType="afterEffect">
                                  <p:stCondLst>
                                    <p:cond delay="0"/>
                                  </p:stCondLst>
                                  <p:childTnLst>
                                    <p:animMotion origin="layout" path="M -3.33333E-6 -3.7037E-6 L -0.36302 -0.10995 " pathEditMode="relative" rAng="0" ptsTypes="AA">
                                      <p:cBhvr>
                                        <p:cTn id="34" dur="2000" fill="hold"/>
                                        <p:tgtEl>
                                          <p:spTgt spid="33804"/>
                                        </p:tgtEl>
                                        <p:attrNameLst>
                                          <p:attrName>ppt_x</p:attrName>
                                          <p:attrName>ppt_y</p:attrName>
                                        </p:attrNameLst>
                                      </p:cBhvr>
                                      <p:rCtr x="-18160" y="-5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uiExpand="1"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hu-HU" altLang="hu-HU" sz="3200" dirty="0">
                <a:solidFill>
                  <a:srgbClr val="FF0000"/>
                </a:solidFill>
              </a:rPr>
              <a:t>Hatékonyságvizsgálat</a:t>
            </a:r>
            <a:r>
              <a:rPr lang="hu-HU" altLang="hu-HU" sz="3200" dirty="0"/>
              <a:t> </a:t>
            </a:r>
            <a:r>
              <a:rPr lang="hu-HU" altLang="hu-HU" sz="3200" dirty="0">
                <a:solidFill>
                  <a:srgbClr val="FF0000"/>
                </a:solidFill>
              </a:rPr>
              <a:t>táblázatkezelővel</a:t>
            </a:r>
          </a:p>
        </p:txBody>
      </p:sp>
      <p:sp>
        <p:nvSpPr>
          <p:cNvPr id="34819"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pPr>
            <a:r>
              <a:rPr lang="hu-HU" altLang="hu-HU" dirty="0"/>
              <a:t>Ötlet:</a:t>
            </a:r>
          </a:p>
          <a:p>
            <a:pPr marL="723900" lvl="1" indent="-271463">
              <a:lnSpc>
                <a:spcPct val="95000"/>
              </a:lnSpc>
              <a:spcBef>
                <a:spcPct val="5000"/>
              </a:spcBef>
              <a:buFont typeface="Wingdings" pitchFamily="2" charset="2"/>
              <a:buAutoNum type="arabicPeriod"/>
            </a:pPr>
            <a:r>
              <a:rPr lang="hu-HU" altLang="hu-HU" dirty="0"/>
              <a:t>A </a:t>
            </a:r>
            <a:r>
              <a:rPr lang="hu-HU" altLang="hu-HU" dirty="0">
                <a:effectLst>
                  <a:outerShdw blurRad="38100" dist="38100" dir="2700000" algn="tl">
                    <a:srgbClr val="000000">
                      <a:alpha val="43137"/>
                    </a:srgbClr>
                  </a:outerShdw>
                </a:effectLst>
              </a:rPr>
              <a:t>táblázatkezelők</a:t>
            </a:r>
            <a:r>
              <a:rPr lang="hu-HU" altLang="hu-HU" dirty="0"/>
              <a:t> importálnak sokféle formátumú fájlt, pl. </a:t>
            </a:r>
            <a:r>
              <a:rPr lang="hu-HU" altLang="hu-HU" dirty="0" err="1">
                <a:solidFill>
                  <a:srgbClr val="FF0000"/>
                </a:solidFill>
                <a:effectLst>
                  <a:outerShdw blurRad="38100" dist="38100" dir="2700000" algn="tl">
                    <a:srgbClr val="000000">
                      <a:alpha val="43137"/>
                    </a:srgbClr>
                  </a:outerShdw>
                </a:effectLst>
              </a:rPr>
              <a:t>CSV</a:t>
            </a:r>
            <a:r>
              <a:rPr lang="hu-HU" altLang="hu-HU" dirty="0" err="1">
                <a:effectLst>
                  <a:outerShdw blurRad="38100" dist="38100" dir="2700000" algn="tl">
                    <a:srgbClr val="000000">
                      <a:alpha val="43137"/>
                    </a:srgbClr>
                  </a:outerShdw>
                </a:effectLst>
              </a:rPr>
              <a:t>-formátumút</a:t>
            </a:r>
            <a:r>
              <a:rPr lang="hu-HU" altLang="hu-HU" dirty="0"/>
              <a:t>.</a:t>
            </a:r>
          </a:p>
          <a:p>
            <a:pPr marL="723900" lvl="1" indent="-271463">
              <a:lnSpc>
                <a:spcPct val="95000"/>
              </a:lnSpc>
              <a:spcBef>
                <a:spcPct val="5000"/>
              </a:spcBef>
              <a:buFont typeface="Wingdings" pitchFamily="2" charset="2"/>
              <a:buAutoNum type="arabicPeriod"/>
            </a:pPr>
            <a:r>
              <a:rPr lang="hu-HU" altLang="hu-HU" dirty="0"/>
              <a:t>A </a:t>
            </a:r>
            <a:r>
              <a:rPr lang="en-US" altLang="hu-HU" dirty="0">
                <a:solidFill>
                  <a:srgbClr val="FF0000"/>
                </a:solidFill>
              </a:rPr>
              <a:t>C</a:t>
            </a:r>
            <a:r>
              <a:rPr lang="en-US" altLang="hu-HU" dirty="0"/>
              <a:t>omma </a:t>
            </a:r>
            <a:r>
              <a:rPr lang="en-US" altLang="hu-HU" dirty="0">
                <a:solidFill>
                  <a:srgbClr val="FF0000"/>
                </a:solidFill>
              </a:rPr>
              <a:t>S</a:t>
            </a:r>
            <a:r>
              <a:rPr lang="en-US" altLang="hu-HU" dirty="0"/>
              <a:t>eparated </a:t>
            </a:r>
            <a:r>
              <a:rPr lang="en-US" altLang="hu-HU" dirty="0">
                <a:solidFill>
                  <a:srgbClr val="FF0000"/>
                </a:solidFill>
              </a:rPr>
              <a:t>V</a:t>
            </a:r>
            <a:r>
              <a:rPr lang="en-US" altLang="hu-HU" dirty="0"/>
              <a:t>alue</a:t>
            </a:r>
            <a:r>
              <a:rPr lang="hu-HU" altLang="hu-HU" dirty="0"/>
              <a:t> (CSV) = egy „mezei” text fájl, amelyben minden önálló (</a:t>
            </a:r>
            <a:r>
              <a:rPr lang="hu-HU" altLang="hu-HU" sz="2400" dirty="0"/>
              <a:t>cellában tárolt/tárolandó</a:t>
            </a:r>
            <a:r>
              <a:rPr lang="hu-HU" altLang="hu-HU" dirty="0"/>
              <a:t>) adatot (</a:t>
            </a:r>
            <a:r>
              <a:rPr lang="hu-HU" altLang="hu-HU" sz="2400" dirty="0">
                <a:solidFill>
                  <a:srgbClr val="FF0000"/>
                </a:solidFill>
                <a:effectLst>
                  <a:outerShdw blurRad="38100" dist="38100" dir="2700000" algn="tl">
                    <a:srgbClr val="000000">
                      <a:alpha val="43137"/>
                    </a:srgbClr>
                  </a:outerShdw>
                </a:effectLst>
              </a:rPr>
              <a:t>pontos)</a:t>
            </a:r>
            <a:r>
              <a:rPr lang="hu-HU" altLang="hu-HU" dirty="0">
                <a:solidFill>
                  <a:srgbClr val="FF0000"/>
                </a:solidFill>
                <a:effectLst>
                  <a:outerShdw blurRad="38100" dist="38100" dir="2700000" algn="tl">
                    <a:srgbClr val="000000">
                      <a:alpha val="43137"/>
                    </a:srgbClr>
                  </a:outerShdw>
                </a:effectLst>
              </a:rPr>
              <a:t>vessző</a:t>
            </a:r>
            <a:r>
              <a:rPr lang="hu-HU" altLang="hu-HU" dirty="0"/>
              <a:t> követ.</a:t>
            </a:r>
          </a:p>
          <a:p>
            <a:pPr marL="723900" lvl="1" indent="-271463">
              <a:lnSpc>
                <a:spcPct val="95000"/>
              </a:lnSpc>
              <a:spcBef>
                <a:spcPct val="5000"/>
              </a:spcBef>
              <a:buFont typeface="Wingdings" pitchFamily="2" charset="2"/>
              <a:buAutoNum type="arabicPeriod"/>
            </a:pPr>
            <a:r>
              <a:rPr lang="hu-HU" altLang="hu-HU" dirty="0"/>
              <a:t>Egyszerű olyan </a:t>
            </a:r>
            <a:r>
              <a:rPr lang="hu-HU" altLang="hu-HU" dirty="0">
                <a:effectLst>
                  <a:outerShdw blurRad="38100" dist="38100" dir="2700000" algn="tl">
                    <a:srgbClr val="000000">
                      <a:alpha val="43137"/>
                    </a:srgbClr>
                  </a:outerShdw>
                </a:effectLst>
              </a:rPr>
              <a:t>C++ programbetét</a:t>
            </a:r>
            <a:r>
              <a:rPr lang="hu-HU" altLang="hu-HU" dirty="0"/>
              <a:t>et írni, amely a </a:t>
            </a:r>
            <a:r>
              <a:rPr lang="hu-HU" altLang="hu-HU" dirty="0" err="1"/>
              <a:t>táblázatolandó</a:t>
            </a:r>
            <a:r>
              <a:rPr lang="hu-HU" altLang="hu-HU" dirty="0"/>
              <a:t> adatokat „</a:t>
            </a:r>
            <a:r>
              <a:rPr lang="hu-HU" altLang="hu-HU" dirty="0" err="1"/>
              <a:t>CSV-esítve</a:t>
            </a:r>
            <a:r>
              <a:rPr lang="hu-HU" altLang="hu-HU" dirty="0"/>
              <a:t>” ír text fájlba.</a:t>
            </a:r>
          </a:p>
          <a:p>
            <a:pPr marL="273050" indent="-273050">
              <a:lnSpc>
                <a:spcPct val="95000"/>
              </a:lnSpc>
              <a:spcBef>
                <a:spcPct val="5000"/>
              </a:spcBef>
            </a:pPr>
            <a:endParaRPr lang="hu-HU" altLang="hu-HU" dirty="0"/>
          </a:p>
        </p:txBody>
      </p:sp>
      <p:sp>
        <p:nvSpPr>
          <p:cNvPr id="2" name="Dátum helye 1"/>
          <p:cNvSpPr>
            <a:spLocks noGrp="1"/>
          </p:cNvSpPr>
          <p:nvPr>
            <p:ph type="dt" sz="half" idx="11"/>
          </p:nvPr>
        </p:nvSpPr>
        <p:spPr/>
        <p:txBody>
          <a:bodyPr/>
          <a:lstStyle/>
          <a:p>
            <a:pPr>
              <a:defRPr/>
            </a:pPr>
            <a:fld id="{3B4F104F-1DEE-497C-A511-71C6DF045994}" type="datetime8">
              <a:rPr lang="hu-HU" smtClean="0"/>
              <a:t>2018.12.01. 17:08</a:t>
            </a:fld>
            <a:endParaRPr lang="en-US"/>
          </a:p>
        </p:txBody>
      </p:sp>
      <p:sp>
        <p:nvSpPr>
          <p:cNvPr id="9" name="Élőláb helye 8"/>
          <p:cNvSpPr>
            <a:spLocks noGrp="1"/>
          </p:cNvSpPr>
          <p:nvPr>
            <p:ph type="ftr" sz="quarter" idx="12"/>
          </p:nvPr>
        </p:nvSpPr>
        <p:spPr/>
        <p:txBody>
          <a:bodyPr/>
          <a:lstStyle/>
          <a:p>
            <a:pPr>
              <a:defRPr/>
            </a:pPr>
            <a:r>
              <a:rPr lang="hu-HU"/>
              <a:t>Horváth - Papné - Szlávi - Zsakó: Programozás 12. előadás</a:t>
            </a:r>
            <a:endParaRPr lang="en-US"/>
          </a:p>
        </p:txBody>
      </p:sp>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52</a:t>
            </a:fld>
            <a:r>
              <a:rPr lang="hu-HU" dirty="0"/>
              <a:t>/58</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hu-HU" altLang="hu-HU" sz="3200"/>
              <a:t>Hatékonyságvizsgálat táblázatkezelővel</a:t>
            </a:r>
          </a:p>
        </p:txBody>
      </p:sp>
      <p:sp>
        <p:nvSpPr>
          <p:cNvPr id="35843" name="Rectangle 3"/>
          <p:cNvSpPr>
            <a:spLocks noGrp="1" noChangeArrowheads="1"/>
          </p:cNvSpPr>
          <p:nvPr>
            <p:ph idx="1"/>
          </p:nvPr>
        </p:nvSpPr>
        <p:spPr/>
        <p:txBody>
          <a:bodyPr/>
          <a:lstStyle/>
          <a:p>
            <a:pPr marL="273050" indent="-273050">
              <a:lnSpc>
                <a:spcPct val="95000"/>
              </a:lnSpc>
              <a:spcBef>
                <a:spcPct val="5000"/>
              </a:spcBef>
              <a:spcAft>
                <a:spcPts val="1200"/>
              </a:spcAft>
              <a:buFont typeface="Wingdings" pitchFamily="2" charset="2"/>
              <a:buNone/>
            </a:pPr>
            <a:r>
              <a:rPr lang="hu-HU" altLang="hu-HU" dirty="0"/>
              <a:t>Példafeladat:</a:t>
            </a:r>
            <a:br>
              <a:rPr lang="hu-HU" altLang="hu-HU" dirty="0"/>
            </a:br>
            <a:r>
              <a:rPr lang="hu-HU" altLang="hu-HU" dirty="0"/>
              <a:t>Az </a:t>
            </a:r>
            <a:r>
              <a:rPr lang="hu-HU" altLang="hu-HU" dirty="0">
                <a:effectLst>
                  <a:outerShdw blurRad="38100" dist="38100" dir="2700000" algn="tl">
                    <a:srgbClr val="000000">
                      <a:alpha val="43137"/>
                    </a:srgbClr>
                  </a:outerShdw>
                </a:effectLst>
              </a:rPr>
              <a:t>unió</a:t>
            </a:r>
            <a:r>
              <a:rPr lang="hu-HU" altLang="hu-HU" dirty="0"/>
              <a:t> és az </a:t>
            </a:r>
            <a:r>
              <a:rPr lang="hu-HU" altLang="hu-HU" dirty="0">
                <a:effectLst>
                  <a:outerShdw blurRad="38100" dist="38100" dir="2700000" algn="tl">
                    <a:srgbClr val="000000">
                      <a:alpha val="43137"/>
                    </a:srgbClr>
                  </a:outerShdw>
                </a:effectLst>
              </a:rPr>
              <a:t>összefuttatás</a:t>
            </a:r>
            <a:r>
              <a:rPr lang="hu-HU" altLang="hu-HU" dirty="0"/>
              <a:t> tételek hatékonyságának összevetése.</a:t>
            </a:r>
          </a:p>
          <a:p>
            <a:pPr marL="273050" indent="-273050">
              <a:lnSpc>
                <a:spcPct val="95000"/>
              </a:lnSpc>
              <a:spcBef>
                <a:spcPct val="5000"/>
              </a:spcBef>
              <a:spcAft>
                <a:spcPts val="1200"/>
              </a:spcAft>
              <a:buFont typeface="Wingdings" pitchFamily="2" charset="2"/>
              <a:buNone/>
            </a:pPr>
            <a:r>
              <a:rPr lang="hu-HU" altLang="hu-HU" dirty="0"/>
              <a:t>Hatékonysági „dimenzió”:</a:t>
            </a:r>
            <a:br>
              <a:rPr lang="hu-HU" altLang="hu-HU" dirty="0"/>
            </a:br>
            <a:r>
              <a:rPr lang="hu-HU" altLang="hu-HU" dirty="0"/>
              <a:t>tömbbeli elemek </a:t>
            </a:r>
            <a:r>
              <a:rPr lang="hu-HU" altLang="hu-HU" dirty="0">
                <a:solidFill>
                  <a:srgbClr val="FF0000"/>
                </a:solidFill>
                <a:effectLst>
                  <a:outerShdw blurRad="38100" dist="38100" dir="2700000" algn="tl">
                    <a:srgbClr val="000000">
                      <a:alpha val="43137"/>
                    </a:srgbClr>
                  </a:outerShdw>
                </a:effectLst>
              </a:rPr>
              <a:t>hasonlításszáma</a:t>
            </a:r>
            <a:r>
              <a:rPr lang="hu-HU" altLang="hu-HU" dirty="0"/>
              <a:t> </a:t>
            </a:r>
            <a:r>
              <a:rPr lang="hu-HU" altLang="hu-HU" sz="2400" dirty="0"/>
              <a:t>esetleg futási ideje</a:t>
            </a:r>
            <a:r>
              <a:rPr lang="hu-HU" altLang="hu-HU" sz="2800" dirty="0"/>
              <a:t> </a:t>
            </a:r>
            <a:r>
              <a:rPr lang="hu-HU" altLang="hu-HU" dirty="0"/>
              <a:t>(mint a futás jellemzője)</a:t>
            </a:r>
          </a:p>
          <a:p>
            <a:pPr marL="0" indent="0">
              <a:lnSpc>
                <a:spcPct val="95000"/>
              </a:lnSpc>
              <a:spcBef>
                <a:spcPct val="5000"/>
              </a:spcBef>
              <a:buFont typeface="Wingdings" pitchFamily="2" charset="2"/>
              <a:buNone/>
            </a:pPr>
            <a:r>
              <a:rPr lang="hu-HU" altLang="hu-HU" dirty="0">
                <a:solidFill>
                  <a:srgbClr val="FF0000"/>
                </a:solidFill>
                <a:effectLst>
                  <a:outerShdw blurRad="38100" dist="38100" dir="2700000" algn="tl">
                    <a:srgbClr val="000000">
                      <a:alpha val="43137"/>
                    </a:srgbClr>
                  </a:outerShdw>
                </a:effectLst>
              </a:rPr>
              <a:t>Összefüggés</a:t>
            </a:r>
            <a:r>
              <a:rPr lang="hu-HU" altLang="hu-HU" dirty="0"/>
              <a:t>t keresünk a bemeneti </a:t>
            </a:r>
            <a:r>
              <a:rPr lang="hu-HU" altLang="hu-HU" dirty="0">
                <a:solidFill>
                  <a:srgbClr val="FF0000"/>
                </a:solidFill>
                <a:effectLst>
                  <a:outerShdw blurRad="38100" dist="38100" dir="2700000" algn="tl">
                    <a:srgbClr val="000000">
                      <a:alpha val="43137"/>
                    </a:srgbClr>
                  </a:outerShdw>
                </a:effectLst>
              </a:rPr>
              <a:t>sorozathossz és hasonlításszám között</a:t>
            </a:r>
            <a:r>
              <a:rPr lang="hu-HU" altLang="hu-HU" dirty="0"/>
              <a:t>:</a:t>
            </a:r>
            <a:br>
              <a:rPr lang="hu-HU" altLang="hu-HU" dirty="0"/>
            </a:br>
            <a:r>
              <a:rPr lang="hu-HU" altLang="hu-HU" dirty="0"/>
              <a:t>(N,M)→</a:t>
            </a:r>
            <a:r>
              <a:rPr lang="hu-HU" altLang="hu-HU" dirty="0" err="1"/>
              <a:t>hDb</a:t>
            </a:r>
            <a:r>
              <a:rPr lang="hu-HU" altLang="hu-HU" baseline="-25000" dirty="0" err="1"/>
              <a:t>unió</a:t>
            </a:r>
            <a:r>
              <a:rPr lang="hu-HU" altLang="hu-HU" dirty="0"/>
              <a:t>, (N,M)→</a:t>
            </a:r>
            <a:r>
              <a:rPr lang="hu-HU" altLang="hu-HU" dirty="0" err="1"/>
              <a:t>hDb</a:t>
            </a:r>
            <a:r>
              <a:rPr lang="hu-HU" altLang="hu-HU" baseline="-25000" dirty="0" err="1"/>
              <a:t>összefuttatás</a:t>
            </a:r>
            <a:endParaRPr lang="hu-HU" altLang="hu-HU" baseline="-25000" dirty="0"/>
          </a:p>
          <a:p>
            <a:pPr marL="273050" indent="-273050">
              <a:lnSpc>
                <a:spcPct val="95000"/>
              </a:lnSpc>
              <a:spcBef>
                <a:spcPct val="5000"/>
              </a:spcBef>
              <a:buFont typeface="Wingdings" pitchFamily="2" charset="2"/>
              <a:buNone/>
            </a:pPr>
            <a:r>
              <a:rPr lang="hu-HU" altLang="hu-HU" baseline="-25000" dirty="0"/>
              <a:t>	…</a:t>
            </a:r>
            <a:r>
              <a:rPr lang="hu-HU" altLang="hu-HU" dirty="0"/>
              <a:t> </a:t>
            </a:r>
          </a:p>
        </p:txBody>
      </p:sp>
      <p:sp>
        <p:nvSpPr>
          <p:cNvPr id="2" name="Dátum helye 1"/>
          <p:cNvSpPr>
            <a:spLocks noGrp="1"/>
          </p:cNvSpPr>
          <p:nvPr>
            <p:ph type="dt" sz="half" idx="11"/>
          </p:nvPr>
        </p:nvSpPr>
        <p:spPr/>
        <p:txBody>
          <a:bodyPr/>
          <a:lstStyle/>
          <a:p>
            <a:pPr>
              <a:defRPr/>
            </a:pPr>
            <a:fld id="{2C3CF52F-55D8-4026-AC50-EC9679F6B99D}" type="datetime8">
              <a:rPr lang="hu-HU" smtClean="0"/>
              <a:t>2018.12.01. 17:08</a:t>
            </a:fld>
            <a:endParaRPr lang="en-US"/>
          </a:p>
        </p:txBody>
      </p:sp>
      <p:sp>
        <p:nvSpPr>
          <p:cNvPr id="9" name="Élőláb helye 8"/>
          <p:cNvSpPr>
            <a:spLocks noGrp="1"/>
          </p:cNvSpPr>
          <p:nvPr>
            <p:ph type="ftr" sz="quarter" idx="12"/>
          </p:nvPr>
        </p:nvSpPr>
        <p:spPr/>
        <p:txBody>
          <a:bodyPr/>
          <a:lstStyle/>
          <a:p>
            <a:pPr>
              <a:defRPr/>
            </a:pPr>
            <a:r>
              <a:rPr lang="hu-HU"/>
              <a:t>Horváth - Papné - Szlávi - Zsakó: Programozás 12. előadás</a:t>
            </a:r>
            <a:endParaRPr lang="en-US"/>
          </a:p>
        </p:txBody>
      </p:sp>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53</a:t>
            </a:fld>
            <a:r>
              <a:rPr lang="hu-HU" dirty="0"/>
              <a:t>/58</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hu-HU" altLang="hu-HU" sz="3200"/>
              <a:t>Hatékonyságvizsgálat táblázatkezelővel</a:t>
            </a:r>
          </a:p>
        </p:txBody>
      </p:sp>
      <p:sp>
        <p:nvSpPr>
          <p:cNvPr id="34819"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defRPr/>
            </a:pPr>
            <a:r>
              <a:rPr lang="hu-HU" dirty="0"/>
              <a:t>Megoldásvázlat:</a:t>
            </a:r>
          </a:p>
          <a:p>
            <a:pPr marL="723900" lvl="1" indent="-271463">
              <a:lnSpc>
                <a:spcPct val="95000"/>
              </a:lnSpc>
              <a:spcBef>
                <a:spcPct val="5000"/>
              </a:spcBef>
              <a:buFont typeface="Wingdings" pitchFamily="2" charset="2"/>
              <a:buAutoNum type="arabicPeriod"/>
              <a:defRPr/>
            </a:pPr>
            <a:r>
              <a:rPr lang="hu-HU" dirty="0"/>
              <a:t>Mindkét algoritmusban számoljuk a tömbelem-összehasonlításokat (</a:t>
            </a:r>
            <a:r>
              <a:rPr lang="hu-HU" sz="2000" dirty="0"/>
              <a:t>mérjük az időt</a:t>
            </a:r>
            <a:r>
              <a:rPr lang="hu-HU" dirty="0"/>
              <a:t>).</a:t>
            </a:r>
          </a:p>
          <a:p>
            <a:pPr marL="723900" lvl="1" indent="-271463">
              <a:lnSpc>
                <a:spcPct val="95000"/>
              </a:lnSpc>
              <a:spcBef>
                <a:spcPct val="5000"/>
              </a:spcBef>
              <a:buFont typeface="Wingdings" pitchFamily="2" charset="2"/>
              <a:buAutoNum type="arabicPeriod"/>
              <a:defRPr/>
            </a:pPr>
            <a:r>
              <a:rPr lang="hu-HU" dirty="0"/>
              <a:t>Néhány (</a:t>
            </a:r>
            <a:r>
              <a:rPr lang="hu-HU" sz="2400" dirty="0"/>
              <a:t>jól kiválasztott</a:t>
            </a:r>
            <a:r>
              <a:rPr lang="hu-HU" dirty="0"/>
              <a:t>) N,M-elemű sorozatra lefuttatjuk és közben számlálunk (</a:t>
            </a:r>
            <a:r>
              <a:rPr lang="hu-HU" sz="2000" dirty="0"/>
              <a:t>mérünk</a:t>
            </a:r>
            <a:r>
              <a:rPr lang="hu-HU" dirty="0"/>
              <a:t>). </a:t>
            </a:r>
          </a:p>
          <a:p>
            <a:pPr marL="723900" lvl="1" indent="-271463">
              <a:lnSpc>
                <a:spcPct val="95000"/>
              </a:lnSpc>
              <a:spcBef>
                <a:spcPct val="5000"/>
              </a:spcBef>
              <a:buFont typeface="Wingdings" pitchFamily="2" charset="2"/>
              <a:buAutoNum type="arabicPeriod"/>
              <a:defRPr/>
            </a:pPr>
            <a:r>
              <a:rPr lang="hu-HU" dirty="0"/>
              <a:t>Majd CSV-fájlba írjuk a hatékonysági eredményeinket.</a:t>
            </a:r>
          </a:p>
          <a:p>
            <a:pPr marL="0" lvl="1" indent="0">
              <a:lnSpc>
                <a:spcPct val="95000"/>
              </a:lnSpc>
              <a:spcBef>
                <a:spcPct val="5000"/>
              </a:spcBef>
              <a:buFont typeface="Wingdings" pitchFamily="2" charset="2"/>
              <a:buNone/>
              <a:defRPr/>
            </a:pPr>
            <a:r>
              <a:rPr lang="hu-HU" sz="3200" dirty="0">
                <a:ea typeface="+mn-ea"/>
                <a:cs typeface="+mn-cs"/>
              </a:rPr>
              <a:t>Megjegyzés: az időmérés feltétele, hogy </a:t>
            </a:r>
            <a:r>
              <a:rPr lang="hu-HU" sz="3200" dirty="0">
                <a:effectLst>
                  <a:outerShdw blurRad="38100" dist="38100" dir="2700000" algn="tl">
                    <a:srgbClr val="000000">
                      <a:alpha val="43137"/>
                    </a:srgbClr>
                  </a:outerShdw>
                </a:effectLst>
                <a:ea typeface="+mn-ea"/>
                <a:cs typeface="+mn-cs"/>
              </a:rPr>
              <a:t>pontosan</a:t>
            </a:r>
            <a:r>
              <a:rPr lang="hu-HU" sz="3200" dirty="0">
                <a:ea typeface="+mn-ea"/>
                <a:cs typeface="+mn-cs"/>
              </a:rPr>
              <a:t> </a:t>
            </a:r>
            <a:r>
              <a:rPr lang="hu-HU" sz="3200" dirty="0"/>
              <a:t>tudjuk </a:t>
            </a:r>
            <a:r>
              <a:rPr lang="hu-HU" sz="3200" dirty="0">
                <a:ea typeface="+mn-ea"/>
                <a:cs typeface="+mn-cs"/>
              </a:rPr>
              <a:t>mérni. (</a:t>
            </a:r>
            <a:r>
              <a:rPr lang="hu-HU" sz="2000" dirty="0" err="1">
                <a:ea typeface="+mn-ea"/>
                <a:cs typeface="+mn-cs"/>
              </a:rPr>
              <a:t>Windows-ban</a:t>
            </a:r>
            <a:r>
              <a:rPr lang="hu-HU" sz="2000" dirty="0">
                <a:ea typeface="+mn-ea"/>
                <a:cs typeface="+mn-cs"/>
              </a:rPr>
              <a:t> aggályos, Unix/Linuxban OK.</a:t>
            </a:r>
            <a:r>
              <a:rPr lang="hu-HU" sz="3200" dirty="0">
                <a:ea typeface="+mn-ea"/>
                <a:cs typeface="+mn-cs"/>
              </a:rPr>
              <a:t>)</a:t>
            </a:r>
          </a:p>
        </p:txBody>
      </p:sp>
      <p:sp>
        <p:nvSpPr>
          <p:cNvPr id="2" name="Dátum helye 1"/>
          <p:cNvSpPr>
            <a:spLocks noGrp="1"/>
          </p:cNvSpPr>
          <p:nvPr>
            <p:ph type="dt" sz="half" idx="11"/>
          </p:nvPr>
        </p:nvSpPr>
        <p:spPr/>
        <p:txBody>
          <a:bodyPr/>
          <a:lstStyle/>
          <a:p>
            <a:pPr>
              <a:defRPr/>
            </a:pPr>
            <a:fld id="{84DC8800-AA15-4F60-8A24-458BF9158E64}" type="datetime8">
              <a:rPr lang="hu-HU" smtClean="0"/>
              <a:t>2018.12.01. 17:08</a:t>
            </a:fld>
            <a:endParaRPr lang="en-US"/>
          </a:p>
        </p:txBody>
      </p:sp>
      <p:sp>
        <p:nvSpPr>
          <p:cNvPr id="9" name="Élőláb helye 8"/>
          <p:cNvSpPr>
            <a:spLocks noGrp="1"/>
          </p:cNvSpPr>
          <p:nvPr>
            <p:ph type="ftr" sz="quarter" idx="12"/>
          </p:nvPr>
        </p:nvSpPr>
        <p:spPr/>
        <p:txBody>
          <a:bodyPr/>
          <a:lstStyle/>
          <a:p>
            <a:pPr>
              <a:defRPr/>
            </a:pPr>
            <a:r>
              <a:rPr lang="hu-HU"/>
              <a:t>Horváth - Papné - Szlávi - Zsakó: Programozás 12. előadás</a:t>
            </a:r>
            <a:endParaRPr lang="en-US"/>
          </a:p>
        </p:txBody>
      </p:sp>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54</a:t>
            </a:fld>
            <a:r>
              <a:rPr lang="hu-HU" dirty="0"/>
              <a:t>/58</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hu-HU" altLang="hu-HU" sz="3200"/>
              <a:t>Hatékonyságvizsgálat táblázatkezelővel</a:t>
            </a:r>
          </a:p>
        </p:txBody>
      </p:sp>
      <p:sp>
        <p:nvSpPr>
          <p:cNvPr id="37891"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pPr>
            <a:r>
              <a:rPr lang="hu-HU" altLang="hu-HU" dirty="0"/>
              <a:t>Egy lehetséges eredmény a táblázatkezelőbe importálás után – </a:t>
            </a:r>
            <a:r>
              <a:rPr lang="hu-HU" altLang="hu-HU" b="1" dirty="0">
                <a:solidFill>
                  <a:srgbClr val="FF0000"/>
                </a:solidFill>
              </a:rPr>
              <a:t>unió</a:t>
            </a:r>
            <a:r>
              <a:rPr lang="hu-HU" altLang="hu-HU" dirty="0"/>
              <a:t>:</a:t>
            </a:r>
          </a:p>
          <a:p>
            <a:pPr marL="723900" lvl="1" indent="-271463">
              <a:lnSpc>
                <a:spcPct val="95000"/>
              </a:lnSpc>
              <a:spcBef>
                <a:spcPct val="5000"/>
              </a:spcBef>
              <a:buFont typeface="Wingdings" pitchFamily="2" charset="2"/>
              <a:buNone/>
            </a:pPr>
            <a:r>
              <a:rPr lang="hu-HU" altLang="hu-HU" dirty="0"/>
              <a:t>Numerikusan</a:t>
            </a:r>
          </a:p>
        </p:txBody>
      </p:sp>
      <p:sp>
        <p:nvSpPr>
          <p:cNvPr id="2" name="Dátum helye 1"/>
          <p:cNvSpPr>
            <a:spLocks noGrp="1"/>
          </p:cNvSpPr>
          <p:nvPr>
            <p:ph type="dt" sz="half" idx="11"/>
          </p:nvPr>
        </p:nvSpPr>
        <p:spPr/>
        <p:txBody>
          <a:bodyPr/>
          <a:lstStyle/>
          <a:p>
            <a:pPr>
              <a:defRPr/>
            </a:pPr>
            <a:fld id="{2479A59F-0892-4C79-BA95-0118C9377637}" type="datetime8">
              <a:rPr lang="hu-HU" smtClean="0"/>
              <a:t>2018.12.01. 17:08</a:t>
            </a:fld>
            <a:endParaRPr lang="en-US"/>
          </a:p>
        </p:txBody>
      </p:sp>
      <p:sp>
        <p:nvSpPr>
          <p:cNvPr id="10" name="Élőláb helye 9"/>
          <p:cNvSpPr>
            <a:spLocks noGrp="1"/>
          </p:cNvSpPr>
          <p:nvPr>
            <p:ph type="ftr" sz="quarter" idx="12"/>
          </p:nvPr>
        </p:nvSpPr>
        <p:spPr/>
        <p:txBody>
          <a:bodyPr/>
          <a:lstStyle/>
          <a:p>
            <a:pPr>
              <a:defRPr/>
            </a:pPr>
            <a:r>
              <a:rPr lang="hu-HU"/>
              <a:t>Horváth - Papné - Szlávi - Zsakó: Programozás 12. előadás</a:t>
            </a:r>
            <a:endParaRPr lang="en-US"/>
          </a:p>
        </p:txBody>
      </p:sp>
      <p:pic>
        <p:nvPicPr>
          <p:cNvPr id="3789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825750"/>
            <a:ext cx="6324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55</a:t>
            </a:fld>
            <a:r>
              <a:rPr lang="hu-HU" dirty="0"/>
              <a:t>/58</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hu-HU" altLang="hu-HU" sz="3200"/>
              <a:t>Hatékonyságvizsgálat táblázatkezelővel</a:t>
            </a:r>
          </a:p>
        </p:txBody>
      </p:sp>
      <p:sp>
        <p:nvSpPr>
          <p:cNvPr id="38915"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pPr>
            <a:r>
              <a:rPr lang="hu-HU" altLang="hu-HU" dirty="0"/>
              <a:t>Egy lehetséges eredmény a táblázatkezelőbe importálás után – </a:t>
            </a:r>
            <a:r>
              <a:rPr lang="hu-HU" altLang="hu-HU" b="1" dirty="0">
                <a:solidFill>
                  <a:srgbClr val="FF0000"/>
                </a:solidFill>
              </a:rPr>
              <a:t>unió</a:t>
            </a:r>
            <a:r>
              <a:rPr lang="hu-HU" altLang="hu-HU" dirty="0"/>
              <a:t>:</a:t>
            </a:r>
          </a:p>
          <a:p>
            <a:pPr marL="723900" lvl="1" indent="-271463">
              <a:lnSpc>
                <a:spcPct val="95000"/>
              </a:lnSpc>
              <a:spcBef>
                <a:spcPct val="5000"/>
              </a:spcBef>
              <a:buFont typeface="Wingdings" pitchFamily="2" charset="2"/>
              <a:buNone/>
            </a:pPr>
            <a:r>
              <a:rPr lang="hu-HU" altLang="hu-HU" dirty="0"/>
              <a:t>Grafikusan</a:t>
            </a:r>
          </a:p>
        </p:txBody>
      </p:sp>
      <p:sp>
        <p:nvSpPr>
          <p:cNvPr id="2" name="Dátum helye 1"/>
          <p:cNvSpPr>
            <a:spLocks noGrp="1"/>
          </p:cNvSpPr>
          <p:nvPr>
            <p:ph type="dt" sz="half" idx="11"/>
          </p:nvPr>
        </p:nvSpPr>
        <p:spPr/>
        <p:txBody>
          <a:bodyPr/>
          <a:lstStyle/>
          <a:p>
            <a:pPr>
              <a:defRPr/>
            </a:pPr>
            <a:fld id="{D64A1DC3-B920-4CF2-96BE-EE74B7BE1238}" type="datetime8">
              <a:rPr lang="hu-HU" smtClean="0"/>
              <a:t>2018.12.01. 17:08</a:t>
            </a:fld>
            <a:endParaRPr lang="en-US"/>
          </a:p>
        </p:txBody>
      </p:sp>
      <p:sp>
        <p:nvSpPr>
          <p:cNvPr id="10" name="Élőláb helye 9"/>
          <p:cNvSpPr>
            <a:spLocks noGrp="1"/>
          </p:cNvSpPr>
          <p:nvPr>
            <p:ph type="ftr" sz="quarter" idx="12"/>
          </p:nvPr>
        </p:nvSpPr>
        <p:spPr/>
        <p:txBody>
          <a:bodyPr/>
          <a:lstStyle/>
          <a:p>
            <a:pPr>
              <a:defRPr/>
            </a:pPr>
            <a:r>
              <a:rPr lang="hu-HU"/>
              <a:t>Horváth - Papné - Szlávi - Zsakó: Programozás 12. előadás</a:t>
            </a:r>
            <a:endParaRPr lang="en-US"/>
          </a:p>
        </p:txBody>
      </p:sp>
      <p:pic>
        <p:nvPicPr>
          <p:cNvPr id="389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722563"/>
            <a:ext cx="608647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56</a:t>
            </a:fld>
            <a:r>
              <a:rPr lang="hu-HU" dirty="0"/>
              <a:t>/58</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hu-HU" altLang="hu-HU" sz="3200"/>
              <a:t>Hatékonyságvizsgálat táblázatkezelővel</a:t>
            </a:r>
          </a:p>
        </p:txBody>
      </p:sp>
      <p:sp>
        <p:nvSpPr>
          <p:cNvPr id="39939"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pPr>
            <a:r>
              <a:rPr lang="hu-HU" altLang="hu-HU" dirty="0"/>
              <a:t>Egy lehetséges eredmény </a:t>
            </a:r>
            <a:br>
              <a:rPr lang="hu-HU" altLang="hu-HU" dirty="0"/>
            </a:br>
            <a:r>
              <a:rPr lang="hu-HU" altLang="hu-HU" dirty="0"/>
              <a:t>a táblázatkezelőbe importálás után – </a:t>
            </a:r>
            <a:r>
              <a:rPr lang="hu-HU" altLang="hu-HU" b="1" dirty="0">
                <a:solidFill>
                  <a:srgbClr val="FF0000"/>
                </a:solidFill>
              </a:rPr>
              <a:t>összefuttatás</a:t>
            </a:r>
            <a:r>
              <a:rPr lang="hu-HU" altLang="hu-HU" dirty="0"/>
              <a:t>:</a:t>
            </a:r>
          </a:p>
          <a:p>
            <a:pPr marL="723900" lvl="1" indent="-271463">
              <a:lnSpc>
                <a:spcPct val="95000"/>
              </a:lnSpc>
              <a:spcBef>
                <a:spcPct val="5000"/>
              </a:spcBef>
              <a:buFont typeface="Wingdings" pitchFamily="2" charset="2"/>
              <a:buNone/>
            </a:pPr>
            <a:r>
              <a:rPr lang="hu-HU" altLang="hu-HU" dirty="0"/>
              <a:t>Numerikusan</a:t>
            </a:r>
          </a:p>
        </p:txBody>
      </p:sp>
      <p:sp>
        <p:nvSpPr>
          <p:cNvPr id="2" name="Dátum helye 1"/>
          <p:cNvSpPr>
            <a:spLocks noGrp="1"/>
          </p:cNvSpPr>
          <p:nvPr>
            <p:ph type="dt" sz="half" idx="11"/>
          </p:nvPr>
        </p:nvSpPr>
        <p:spPr/>
        <p:txBody>
          <a:bodyPr/>
          <a:lstStyle/>
          <a:p>
            <a:pPr>
              <a:defRPr/>
            </a:pPr>
            <a:fld id="{570C5F55-6D18-45CF-A96E-1F0D31377F30}" type="datetime8">
              <a:rPr lang="hu-HU" smtClean="0"/>
              <a:t>2018.12.01. 17:08</a:t>
            </a:fld>
            <a:endParaRPr lang="en-US"/>
          </a:p>
        </p:txBody>
      </p:sp>
      <p:sp>
        <p:nvSpPr>
          <p:cNvPr id="10" name="Élőláb helye 9"/>
          <p:cNvSpPr>
            <a:spLocks noGrp="1"/>
          </p:cNvSpPr>
          <p:nvPr>
            <p:ph type="ftr" sz="quarter" idx="12"/>
          </p:nvPr>
        </p:nvSpPr>
        <p:spPr/>
        <p:txBody>
          <a:bodyPr/>
          <a:lstStyle/>
          <a:p>
            <a:pPr>
              <a:defRPr/>
            </a:pPr>
            <a:r>
              <a:rPr lang="hu-HU"/>
              <a:t>Horváth - Papné - Szlávi - Zsakó: Programozás 12. előadás</a:t>
            </a:r>
            <a:endParaRPr lang="en-US"/>
          </a:p>
        </p:txBody>
      </p:sp>
      <p:pic>
        <p:nvPicPr>
          <p:cNvPr id="3994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3253457"/>
            <a:ext cx="62103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57</a:t>
            </a:fld>
            <a:r>
              <a:rPr lang="hu-HU" dirty="0"/>
              <a:t>/58</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hu-HU" altLang="hu-HU" sz="3200"/>
              <a:t>Hatékonyságvizsgálat táblázatkezelővel</a:t>
            </a:r>
          </a:p>
        </p:txBody>
      </p:sp>
      <p:sp>
        <p:nvSpPr>
          <p:cNvPr id="40963" name="Rectangle 3"/>
          <p:cNvSpPr>
            <a:spLocks noGrp="1" noChangeArrowheads="1"/>
          </p:cNvSpPr>
          <p:nvPr>
            <p:ph idx="1"/>
          </p:nvPr>
        </p:nvSpPr>
        <p:spPr/>
        <p:txBody>
          <a:bodyPr/>
          <a:lstStyle/>
          <a:p>
            <a:pPr marL="273050" indent="-273050">
              <a:lnSpc>
                <a:spcPct val="95000"/>
              </a:lnSpc>
              <a:spcBef>
                <a:spcPct val="5000"/>
              </a:spcBef>
              <a:buFont typeface="Wingdings" pitchFamily="2" charset="2"/>
              <a:buNone/>
            </a:pPr>
            <a:r>
              <a:rPr lang="hu-HU" altLang="hu-HU" dirty="0"/>
              <a:t>Egy lehetséges eredmény</a:t>
            </a:r>
            <a:br>
              <a:rPr lang="hu-HU" altLang="hu-HU" dirty="0"/>
            </a:br>
            <a:r>
              <a:rPr lang="hu-HU" altLang="hu-HU" dirty="0"/>
              <a:t>a táblázatkezelőbe importálás után – </a:t>
            </a:r>
            <a:r>
              <a:rPr lang="hu-HU" altLang="hu-HU" b="1" dirty="0">
                <a:solidFill>
                  <a:srgbClr val="FF0000"/>
                </a:solidFill>
              </a:rPr>
              <a:t>összefuttatás</a:t>
            </a:r>
            <a:r>
              <a:rPr lang="hu-HU" altLang="hu-HU" dirty="0"/>
              <a:t>:</a:t>
            </a:r>
          </a:p>
          <a:p>
            <a:pPr marL="723900" lvl="1" indent="-271463">
              <a:lnSpc>
                <a:spcPct val="95000"/>
              </a:lnSpc>
              <a:spcBef>
                <a:spcPct val="5000"/>
              </a:spcBef>
              <a:buFont typeface="Wingdings" pitchFamily="2" charset="2"/>
              <a:buNone/>
            </a:pPr>
            <a:r>
              <a:rPr lang="hu-HU" altLang="hu-HU" dirty="0"/>
              <a:t>Grafikusan</a:t>
            </a:r>
          </a:p>
        </p:txBody>
      </p:sp>
      <p:sp>
        <p:nvSpPr>
          <p:cNvPr id="2" name="Dátum helye 1"/>
          <p:cNvSpPr>
            <a:spLocks noGrp="1"/>
          </p:cNvSpPr>
          <p:nvPr>
            <p:ph type="dt" sz="half" idx="11"/>
          </p:nvPr>
        </p:nvSpPr>
        <p:spPr/>
        <p:txBody>
          <a:bodyPr/>
          <a:lstStyle/>
          <a:p>
            <a:pPr>
              <a:defRPr/>
            </a:pPr>
            <a:fld id="{AFA2D35D-952A-4AF0-9CF6-C6E419A00658}" type="datetime8">
              <a:rPr lang="hu-HU" smtClean="0"/>
              <a:t>2018.12.01. 17:08</a:t>
            </a:fld>
            <a:endParaRPr lang="en-US"/>
          </a:p>
        </p:txBody>
      </p:sp>
      <p:sp>
        <p:nvSpPr>
          <p:cNvPr id="10" name="Élőláb helye 9"/>
          <p:cNvSpPr>
            <a:spLocks noGrp="1"/>
          </p:cNvSpPr>
          <p:nvPr>
            <p:ph type="ftr" sz="quarter" idx="12"/>
          </p:nvPr>
        </p:nvSpPr>
        <p:spPr/>
        <p:txBody>
          <a:bodyPr/>
          <a:lstStyle/>
          <a:p>
            <a:pPr>
              <a:defRPr/>
            </a:pPr>
            <a:r>
              <a:rPr lang="hu-HU"/>
              <a:t>Horváth - Papné - Szlávi - Zsakó: Programozás 12. előadás</a:t>
            </a:r>
            <a:endParaRPr lang="en-US"/>
          </a:p>
        </p:txBody>
      </p:sp>
      <p:pic>
        <p:nvPicPr>
          <p:cNvPr id="4096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708920"/>
            <a:ext cx="5873031" cy="349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58</a:t>
            </a:fld>
            <a:r>
              <a:rPr lang="hu-HU" dirty="0"/>
              <a:t>/58</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Programozási tételek általánosítása</a:t>
            </a:r>
            <a:r>
              <a:rPr lang="hu-HU" sz="2800" baseline="-25000" dirty="0"/>
              <a:t>2</a:t>
            </a:r>
            <a:endParaRPr lang="hu-HU" sz="2800" dirty="0"/>
          </a:p>
        </p:txBody>
      </p:sp>
      <p:sp>
        <p:nvSpPr>
          <p:cNvPr id="6148" name="Rectangle 2"/>
          <p:cNvSpPr>
            <a:spLocks noGrp="1" noChangeArrowheads="1"/>
          </p:cNvSpPr>
          <p:nvPr>
            <p:ph idx="1"/>
          </p:nvPr>
        </p:nvSpPr>
        <p:spPr/>
        <p:txBody>
          <a:bodyPr/>
          <a:lstStyle/>
          <a:p>
            <a:pPr marL="0" indent="0">
              <a:lnSpc>
                <a:spcPct val="95000"/>
              </a:lnSpc>
              <a:spcBef>
                <a:spcPct val="10000"/>
              </a:spcBef>
              <a:buNone/>
            </a:pPr>
            <a:r>
              <a:rPr lang="hu-HU" sz="2800" dirty="0">
                <a:effectLst>
                  <a:outerShdw blurRad="38100" dist="38100" dir="2700000" algn="tl">
                    <a:srgbClr val="000000">
                      <a:alpha val="43137"/>
                    </a:srgbClr>
                  </a:outerShdw>
                </a:effectLst>
              </a:rPr>
              <a:t>Cél:</a:t>
            </a:r>
            <a:r>
              <a:rPr lang="hu-HU" sz="2800" dirty="0"/>
              <a:t> a programozási tételeket </a:t>
            </a:r>
            <a:r>
              <a:rPr lang="hu-HU" sz="2800" dirty="0">
                <a:effectLst>
                  <a:outerShdw blurRad="38100" dist="38100" dir="2700000" algn="tl">
                    <a:srgbClr val="000000">
                      <a:alpha val="43137"/>
                    </a:srgbClr>
                  </a:outerShdw>
                </a:effectLst>
              </a:rPr>
              <a:t>tömbökön</a:t>
            </a:r>
            <a:r>
              <a:rPr lang="hu-HU" sz="2800" dirty="0"/>
              <a:t> </a:t>
            </a:r>
            <a:r>
              <a:rPr lang="hu-HU" sz="2800" dirty="0">
                <a:effectLst>
                  <a:outerShdw blurRad="38100" dist="38100" dir="2700000" algn="tl">
                    <a:srgbClr val="000000">
                      <a:alpha val="43137"/>
                    </a:srgbClr>
                  </a:outerShdw>
                </a:effectLst>
              </a:rPr>
              <a:t>túl</a:t>
            </a:r>
            <a:r>
              <a:rPr lang="hu-HU" sz="2800" dirty="0"/>
              <a:t> általánosan lehessen használni adatszerkezetek bejárására.</a:t>
            </a:r>
          </a:p>
          <a:p>
            <a:pPr marL="0" indent="0">
              <a:lnSpc>
                <a:spcPct val="95000"/>
              </a:lnSpc>
              <a:spcBef>
                <a:spcPct val="10000"/>
              </a:spcBef>
              <a:buNone/>
            </a:pPr>
            <a:r>
              <a:rPr lang="hu-HU" sz="2800" dirty="0">
                <a:effectLst>
                  <a:outerShdw blurRad="38100" dist="38100" dir="2700000" algn="tl">
                    <a:srgbClr val="000000">
                      <a:alpha val="43137"/>
                    </a:srgbClr>
                  </a:outerShdw>
                </a:effectLst>
              </a:rPr>
              <a:t>Módszer: </a:t>
            </a:r>
            <a:r>
              <a:rPr lang="hu-HU" sz="2800" dirty="0"/>
              <a:t>függvények célszerű paraméterezése, </a:t>
            </a:r>
            <a:r>
              <a:rPr lang="hu-HU" sz="2800" dirty="0" err="1">
                <a:effectLst>
                  <a:outerShdw blurRad="38100" dist="38100" dir="2700000" algn="tl">
                    <a:srgbClr val="000000">
                      <a:alpha val="43137"/>
                    </a:srgbClr>
                  </a:outerShdw>
                </a:effectLst>
              </a:rPr>
              <a:t>iterátorok</a:t>
            </a:r>
            <a:r>
              <a:rPr lang="hu-HU" sz="2800" dirty="0"/>
              <a:t> használata.</a:t>
            </a:r>
          </a:p>
          <a:p>
            <a:pPr marL="0" indent="0">
              <a:lnSpc>
                <a:spcPct val="95000"/>
              </a:lnSpc>
              <a:spcBef>
                <a:spcPct val="10000"/>
              </a:spcBef>
              <a:buNone/>
            </a:pPr>
            <a:r>
              <a:rPr lang="hu-HU" sz="2800" dirty="0">
                <a:effectLst>
                  <a:outerShdw blurRad="38100" dist="38100" dir="2700000" algn="tl">
                    <a:srgbClr val="000000">
                      <a:alpha val="43137"/>
                    </a:srgbClr>
                  </a:outerShdw>
                </a:effectLst>
              </a:rPr>
              <a:t>Elv: </a:t>
            </a:r>
            <a:r>
              <a:rPr lang="hu-HU" sz="2800" dirty="0"/>
              <a:t>Az </a:t>
            </a:r>
            <a:r>
              <a:rPr lang="hu-HU" sz="2800" dirty="0" err="1"/>
              <a:t>iterátor</a:t>
            </a:r>
            <a:r>
              <a:rPr lang="hu-HU" sz="2800" dirty="0"/>
              <a:t> egy memóriahivatkozás, amellyel </a:t>
            </a:r>
            <a:r>
              <a:rPr lang="hu-HU" sz="2800" dirty="0">
                <a:effectLst>
                  <a:outerShdw blurRad="38100" dist="38100" dir="2700000" algn="tl">
                    <a:srgbClr val="000000">
                      <a:alpha val="43137"/>
                    </a:srgbClr>
                  </a:outerShdw>
                </a:effectLst>
              </a:rPr>
              <a:t>végig tudunk haladni </a:t>
            </a:r>
            <a:r>
              <a:rPr lang="hu-HU" sz="2800" dirty="0"/>
              <a:t>egy struktúra (jellemzően sorozat) elemein.</a:t>
            </a:r>
          </a:p>
        </p:txBody>
      </p:sp>
      <p:sp>
        <p:nvSpPr>
          <p:cNvPr id="3" name="Dátum helye 2"/>
          <p:cNvSpPr>
            <a:spLocks noGrp="1"/>
          </p:cNvSpPr>
          <p:nvPr>
            <p:ph type="dt" sz="half" idx="11"/>
          </p:nvPr>
        </p:nvSpPr>
        <p:spPr/>
        <p:txBody>
          <a:bodyPr/>
          <a:lstStyle/>
          <a:p>
            <a:pPr>
              <a:defRPr/>
            </a:pPr>
            <a:fld id="{7B31B35B-894A-447F-B8DC-D49B7E41A6F2}"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73" y="4872982"/>
            <a:ext cx="6148571" cy="1245714"/>
          </a:xfrm>
          <a:prstGeom prst="rect">
            <a:avLst/>
          </a:prstGeom>
        </p:spPr>
      </p:pic>
      <p:sp>
        <p:nvSpPr>
          <p:cNvPr id="4" name="Dia számának helye 3"/>
          <p:cNvSpPr>
            <a:spLocks noGrp="1"/>
          </p:cNvSpPr>
          <p:nvPr>
            <p:ph type="sldNum" sz="quarter" idx="10"/>
          </p:nvPr>
        </p:nvSpPr>
        <p:spPr/>
        <p:txBody>
          <a:bodyPr/>
          <a:lstStyle/>
          <a:p>
            <a:pPr>
              <a:defRPr/>
            </a:pPr>
            <a:fld id="{55827B34-493A-42A8-915E-9265D9F4BD70}" type="slidenum">
              <a:rPr lang="hu-HU" smtClean="0"/>
              <a:pPr>
                <a:defRPr/>
              </a:pPr>
              <a:t>6</a:t>
            </a:fld>
            <a:r>
              <a:rPr lang="hu-HU" dirty="0"/>
              <a:t>/58</a:t>
            </a:r>
          </a:p>
        </p:txBody>
      </p:sp>
    </p:spTree>
    <p:extLst>
      <p:ext uri="{BB962C8B-B14F-4D97-AF65-F5344CB8AC3E}">
        <p14:creationId xmlns:p14="http://schemas.microsoft.com/office/powerpoint/2010/main" val="403087380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a:noFill/>
        </p:spPr>
        <p:txBody>
          <a:bodyPr/>
          <a:lstStyle/>
          <a:p>
            <a:pPr>
              <a:lnSpc>
                <a:spcPct val="90000"/>
              </a:lnSpc>
            </a:pPr>
            <a:r>
              <a:rPr lang="hu-HU" dirty="0"/>
              <a:t>Összegzés</a:t>
            </a:r>
            <a:r>
              <a:rPr lang="hu-HU" sz="2800" dirty="0"/>
              <a:t> – általános sorozaton</a:t>
            </a:r>
          </a:p>
        </p:txBody>
      </p:sp>
      <p:sp>
        <p:nvSpPr>
          <p:cNvPr id="15" name="Téglalap 14">
            <a:extLst>
              <a:ext uri="{FF2B5EF4-FFF2-40B4-BE49-F238E27FC236}">
                <a16:creationId xmlns:a16="http://schemas.microsoft.com/office/drawing/2014/main" id="{B3E4F90F-DE39-43B3-9109-4C70BC4411B6}"/>
              </a:ext>
            </a:extLst>
          </p:cNvPr>
          <p:cNvSpPr/>
          <p:nvPr/>
        </p:nvSpPr>
        <p:spPr>
          <a:xfrm>
            <a:off x="4067945" y="1412776"/>
            <a:ext cx="2627784" cy="2448822"/>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148" name="Rectangle 2"/>
          <p:cNvSpPr>
            <a:spLocks noGrp="1" noChangeArrowheads="1"/>
          </p:cNvSpPr>
          <p:nvPr>
            <p:ph idx="1"/>
          </p:nvPr>
        </p:nvSpPr>
        <p:spPr/>
        <p:txBody>
          <a:bodyPr/>
          <a:lstStyle/>
          <a:p>
            <a:pPr>
              <a:spcBef>
                <a:spcPct val="10000"/>
              </a:spcBef>
              <a:buNone/>
              <a:tabLst>
                <a:tab pos="1882775" algn="l"/>
              </a:tabLst>
            </a:pPr>
            <a:r>
              <a:rPr lang="hu-HU" sz="2800" dirty="0"/>
              <a:t>Bemenet:	X</a:t>
            </a:r>
            <a:r>
              <a:rPr lang="hu-HU" sz="2800" dirty="0">
                <a:sym typeface="Symbol"/>
              </a:rPr>
              <a:t></a:t>
            </a:r>
            <a:r>
              <a:rPr lang="hu-HU" sz="2800" dirty="0">
                <a:latin typeface="Imprint MT Shadow" pitchFamily="82" charset="0"/>
                <a:sym typeface="Symbol" pitchFamily="18" charset="2"/>
              </a:rPr>
              <a:t>H</a:t>
            </a:r>
            <a:r>
              <a:rPr lang="hu-HU" sz="2800" baseline="30000" dirty="0"/>
              <a:t>* esetleg még   </a:t>
            </a:r>
            <a:r>
              <a:rPr lang="hu-HU" sz="2800" dirty="0"/>
              <a:t>  </a:t>
            </a:r>
            <a:r>
              <a:rPr lang="hu-HU" sz="2800" dirty="0" err="1"/>
              <a:t>e,u</a:t>
            </a:r>
            <a:r>
              <a:rPr lang="hu-HU" sz="2800" dirty="0" err="1">
                <a:sym typeface="Symbol"/>
              </a:rPr>
              <a:t></a:t>
            </a:r>
            <a:r>
              <a:rPr lang="hu-HU" sz="2800" dirty="0" err="1">
                <a:solidFill>
                  <a:srgbClr val="FF0000"/>
                </a:solidFill>
                <a:effectLst>
                  <a:outerShdw blurRad="38100" dist="38100" dir="2700000" algn="tl">
                    <a:srgbClr val="000000">
                      <a:alpha val="43137"/>
                    </a:srgbClr>
                  </a:outerShdw>
                </a:effectLst>
                <a:sym typeface="Symbol"/>
              </a:rPr>
              <a:t>Cím</a:t>
            </a:r>
            <a:r>
              <a:rPr lang="hu-HU" sz="2800" dirty="0">
                <a:solidFill>
                  <a:srgbClr val="FF0000"/>
                </a:solidFill>
                <a:effectLst>
                  <a:outerShdw blurRad="38100" dist="38100" dir="2700000" algn="tl">
                    <a:srgbClr val="000000">
                      <a:alpha val="43137"/>
                    </a:srgbClr>
                  </a:outerShdw>
                </a:effectLst>
                <a:sym typeface="Symbol"/>
              </a:rPr>
              <a:t>(</a:t>
            </a:r>
            <a:r>
              <a:rPr lang="hu-HU" sz="2800" dirty="0">
                <a:solidFill>
                  <a:srgbClr val="FF0000"/>
                </a:solidFill>
                <a:effectLst>
                  <a:outerShdw blurRad="38100" dist="38100" dir="2700000" algn="tl">
                    <a:srgbClr val="000000">
                      <a:alpha val="43137"/>
                    </a:srgbClr>
                  </a:outerShdw>
                </a:effectLst>
                <a:latin typeface="Imprint MT Shadow" pitchFamily="82" charset="0"/>
                <a:sym typeface="Symbol" pitchFamily="18" charset="2"/>
              </a:rPr>
              <a:t>H</a:t>
            </a:r>
            <a:r>
              <a:rPr lang="hu-HU" sz="2800" dirty="0">
                <a:solidFill>
                  <a:srgbClr val="FF0000"/>
                </a:solidFill>
                <a:effectLst>
                  <a:outerShdw blurRad="38100" dist="38100" dir="2700000" algn="tl">
                    <a:srgbClr val="000000">
                      <a:alpha val="43137"/>
                    </a:srgbClr>
                  </a:outerShdw>
                </a:effectLst>
                <a:sym typeface="Symbol"/>
              </a:rPr>
              <a:t>)</a:t>
            </a:r>
            <a:endParaRPr lang="hu-HU" sz="2800" dirty="0">
              <a:solidFill>
                <a:srgbClr val="FF0000"/>
              </a:solidFill>
              <a:effectLst>
                <a:outerShdw blurRad="38100" dist="38100" dir="2700000" algn="tl">
                  <a:srgbClr val="000000">
                    <a:alpha val="43137"/>
                  </a:srgbClr>
                </a:outerShdw>
              </a:effectLst>
            </a:endParaRPr>
          </a:p>
          <a:p>
            <a:pPr>
              <a:spcBef>
                <a:spcPct val="10000"/>
              </a:spcBef>
              <a:buNone/>
              <a:tabLst>
                <a:tab pos="1882775" algn="l"/>
              </a:tabLst>
            </a:pPr>
            <a:r>
              <a:rPr lang="hu-HU" sz="2800" dirty="0"/>
              <a:t>Kimenet:	S</a:t>
            </a:r>
            <a:r>
              <a:rPr lang="hu-HU" sz="2800" dirty="0">
                <a:sym typeface="Symbol"/>
              </a:rPr>
              <a:t></a:t>
            </a:r>
            <a:r>
              <a:rPr lang="hu-HU" sz="2800" dirty="0">
                <a:latin typeface="Imprint MT Shadow" pitchFamily="82" charset="0"/>
                <a:sym typeface="Symbol" pitchFamily="18" charset="2"/>
              </a:rPr>
              <a:t>H</a:t>
            </a:r>
            <a:endParaRPr lang="hu-HU" sz="2800" b="1" dirty="0">
              <a:solidFill>
                <a:srgbClr val="FF0000"/>
              </a:solidFill>
            </a:endParaRPr>
          </a:p>
          <a:p>
            <a:pPr>
              <a:spcBef>
                <a:spcPct val="10000"/>
              </a:spcBef>
              <a:buNone/>
              <a:tabLst>
                <a:tab pos="1882775" algn="l"/>
              </a:tabLst>
            </a:pPr>
            <a:r>
              <a:rPr lang="hu-HU" sz="2800" dirty="0"/>
              <a:t>Előfeltétel:	–                         </a:t>
            </a:r>
            <a:r>
              <a:rPr lang="hu-HU" sz="2800" dirty="0" err="1">
                <a:solidFill>
                  <a:srgbClr val="FF0000"/>
                </a:solidFill>
                <a:effectLst>
                  <a:outerShdw blurRad="38100" dist="38100" dir="2700000" algn="tl">
                    <a:srgbClr val="000000">
                      <a:alpha val="43137"/>
                    </a:srgbClr>
                  </a:outerShdw>
                </a:effectLst>
              </a:rPr>
              <a:t>e,u</a:t>
            </a:r>
            <a:r>
              <a:rPr lang="hu-HU" sz="2800" dirty="0">
                <a:solidFill>
                  <a:srgbClr val="FF0000"/>
                </a:solidFill>
                <a:effectLst>
                  <a:outerShdw blurRad="38100" dist="38100" dir="2700000" algn="tl">
                    <a:srgbClr val="000000">
                      <a:alpha val="43137"/>
                    </a:srgbClr>
                  </a:outerShdw>
                </a:effectLst>
              </a:rPr>
              <a:t> X-</a:t>
            </a:r>
            <a:r>
              <a:rPr lang="hu-HU" sz="2800" dirty="0" err="1">
                <a:solidFill>
                  <a:srgbClr val="FF0000"/>
                </a:solidFill>
                <a:effectLst>
                  <a:outerShdw blurRad="38100" dist="38100" dir="2700000" algn="tl">
                    <a:srgbClr val="000000">
                      <a:alpha val="43137"/>
                    </a:srgbClr>
                  </a:outerShdw>
                </a:effectLst>
              </a:rPr>
              <a:t>beli</a:t>
            </a:r>
            <a:r>
              <a:rPr lang="hu-HU" sz="2800" dirty="0">
                <a:solidFill>
                  <a:srgbClr val="FF0000"/>
                </a:solidFill>
                <a:effectLst>
                  <a:outerShdw blurRad="38100" dist="38100" dir="2700000" algn="tl">
                    <a:srgbClr val="000000">
                      <a:alpha val="43137"/>
                    </a:srgbClr>
                  </a:outerShdw>
                </a:effectLst>
              </a:rPr>
              <a:t> cím</a:t>
            </a:r>
            <a:endParaRPr lang="hu-HU" sz="2800" dirty="0">
              <a:solidFill>
                <a:srgbClr val="FF0000"/>
              </a:solidFill>
              <a:effectLst>
                <a:outerShdw blurRad="38100" dist="38100" dir="2700000" algn="tl">
                  <a:srgbClr val="000000">
                    <a:alpha val="43137"/>
                  </a:srgbClr>
                </a:outerShdw>
              </a:effectLst>
              <a:sym typeface="Symbol" pitchFamily="18" charset="2"/>
            </a:endParaRPr>
          </a:p>
          <a:p>
            <a:pPr>
              <a:spcBef>
                <a:spcPts val="2400"/>
              </a:spcBef>
              <a:buNone/>
              <a:tabLst>
                <a:tab pos="1882775" algn="l"/>
              </a:tabLst>
            </a:pPr>
            <a:r>
              <a:rPr lang="hu-HU" sz="2800" dirty="0">
                <a:sym typeface="Symbol" pitchFamily="18" charset="2"/>
              </a:rPr>
              <a:t>Utófeltétel:	</a:t>
            </a:r>
          </a:p>
          <a:p>
            <a:pPr>
              <a:spcBef>
                <a:spcPts val="1200"/>
              </a:spcBef>
              <a:buNone/>
              <a:tabLst>
                <a:tab pos="1882775" algn="l"/>
              </a:tabLst>
            </a:pPr>
            <a:endParaRPr lang="hu-HU" dirty="0">
              <a:sym typeface="Symbol" pitchFamily="18" charset="2"/>
            </a:endParaRPr>
          </a:p>
          <a:p>
            <a:pPr marL="0" indent="0">
              <a:spcBef>
                <a:spcPct val="10000"/>
              </a:spcBef>
              <a:buNone/>
              <a:tabLst>
                <a:tab pos="1882775" algn="l"/>
              </a:tabLst>
            </a:pPr>
            <a:r>
              <a:rPr lang="hu-HU" sz="2800" dirty="0">
                <a:sym typeface="Symbol" pitchFamily="18" charset="2"/>
              </a:rPr>
              <a:t>Az összegzés itt a sorozat elemeire (</a:t>
            </a:r>
            <a:r>
              <a:rPr lang="hu-HU" sz="2800" dirty="0">
                <a:highlight>
                  <a:srgbClr val="669900"/>
                </a:highlight>
                <a:sym typeface="Symbol" pitchFamily="18" charset="2"/>
              </a:rPr>
              <a:t>esetleg nem az összesre</a:t>
            </a:r>
            <a:r>
              <a:rPr lang="hu-HU" sz="2800" dirty="0">
                <a:sym typeface="Symbol" pitchFamily="18" charset="2"/>
              </a:rPr>
              <a:t>), elemeit tartalmazó képletre vonatkozik, és nem több elemet tartalmazó képletre (azaz </a:t>
            </a:r>
            <a:r>
              <a:rPr lang="hu-HU" sz="2800" dirty="0" err="1">
                <a:sym typeface="Symbol" pitchFamily="18" charset="2"/>
              </a:rPr>
              <a:t>X</a:t>
            </a:r>
            <a:r>
              <a:rPr lang="hu-HU" sz="2800" baseline="-25000" dirty="0" err="1">
                <a:sym typeface="Symbol" pitchFamily="18" charset="2"/>
              </a:rPr>
              <a:t>i</a:t>
            </a:r>
            <a:r>
              <a:rPr lang="hu-HU" sz="2800" dirty="0">
                <a:sym typeface="Symbol" pitchFamily="18" charset="2"/>
              </a:rPr>
              <a:t>*</a:t>
            </a:r>
            <a:r>
              <a:rPr lang="hu-HU" sz="2800" dirty="0" err="1">
                <a:sym typeface="Symbol" pitchFamily="18" charset="2"/>
              </a:rPr>
              <a:t>X</a:t>
            </a:r>
            <a:r>
              <a:rPr lang="hu-HU" sz="2800" baseline="-25000" dirty="0" err="1">
                <a:sym typeface="Symbol" pitchFamily="18" charset="2"/>
              </a:rPr>
              <a:t>i</a:t>
            </a:r>
            <a:r>
              <a:rPr lang="hu-HU" sz="2800" dirty="0">
                <a:sym typeface="Symbol" pitchFamily="18" charset="2"/>
              </a:rPr>
              <a:t> lehet, </a:t>
            </a:r>
            <a:r>
              <a:rPr lang="hu-HU" sz="2800" dirty="0" err="1">
                <a:sym typeface="Symbol" pitchFamily="18" charset="2"/>
              </a:rPr>
              <a:t>X</a:t>
            </a:r>
            <a:r>
              <a:rPr lang="hu-HU" sz="2800" baseline="-25000" dirty="0" err="1">
                <a:sym typeface="Symbol" pitchFamily="18" charset="2"/>
              </a:rPr>
              <a:t>i</a:t>
            </a:r>
            <a:r>
              <a:rPr lang="hu-HU" sz="2800" dirty="0">
                <a:sym typeface="Symbol" pitchFamily="18" charset="2"/>
              </a:rPr>
              <a:t>*X</a:t>
            </a:r>
            <a:r>
              <a:rPr lang="hu-HU" sz="2800" baseline="-25000" dirty="0">
                <a:sym typeface="Symbol" pitchFamily="18" charset="2"/>
              </a:rPr>
              <a:t>i-1</a:t>
            </a:r>
            <a:r>
              <a:rPr lang="hu-HU" sz="2800" dirty="0">
                <a:sym typeface="Symbol" pitchFamily="18" charset="2"/>
              </a:rPr>
              <a:t> nem).</a:t>
            </a:r>
          </a:p>
          <a:p>
            <a:pPr>
              <a:spcBef>
                <a:spcPct val="10000"/>
              </a:spcBef>
              <a:buNone/>
              <a:tabLst>
                <a:tab pos="1882775" algn="l"/>
              </a:tabLst>
            </a:pPr>
            <a:endParaRPr lang="hu-HU" dirty="0">
              <a:sym typeface="Symbol" pitchFamily="18" charset="2"/>
            </a:endParaRPr>
          </a:p>
        </p:txBody>
      </p:sp>
      <p:sp>
        <p:nvSpPr>
          <p:cNvPr id="3" name="Dátum helye 2"/>
          <p:cNvSpPr>
            <a:spLocks noGrp="1"/>
          </p:cNvSpPr>
          <p:nvPr>
            <p:ph type="dt" sz="half" idx="11"/>
          </p:nvPr>
        </p:nvSpPr>
        <p:spPr/>
        <p:txBody>
          <a:bodyPr/>
          <a:lstStyle/>
          <a:p>
            <a:pPr>
              <a:defRPr/>
            </a:pPr>
            <a:fld id="{1E5C5DB6-9DB4-46EC-AD70-7D673A4F6279}" type="datetime8">
              <a:rPr lang="hu-HU" smtClean="0"/>
              <a:t>2018.12.01. 17:08</a:t>
            </a:fld>
            <a:endParaRPr lang="en-US"/>
          </a:p>
        </p:txBody>
      </p:sp>
      <p:sp>
        <p:nvSpPr>
          <p:cNvPr id="7" name="Rectangle 8"/>
          <p:cNvSpPr>
            <a:spLocks noGrp="1" noChangeArrowheads="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632180498"/>
              </p:ext>
            </p:extLst>
          </p:nvPr>
        </p:nvGraphicFramePr>
        <p:xfrm>
          <a:off x="1967012" y="2730365"/>
          <a:ext cx="1249536" cy="1092583"/>
        </p:xfrm>
        <a:graphic>
          <a:graphicData uri="http://schemas.openxmlformats.org/presentationml/2006/ole">
            <mc:AlternateContent xmlns:mc="http://schemas.openxmlformats.org/markup-compatibility/2006">
              <mc:Choice xmlns:v="urn:schemas-microsoft-com:vml" Requires="v">
                <p:oleObj spid="_x0000_s1078" name="Equation" r:id="rId4" imgW="622080" imgH="444240" progId="Equation.3">
                  <p:embed/>
                </p:oleObj>
              </mc:Choice>
              <mc:Fallback>
                <p:oleObj name="Equation" r:id="rId4" imgW="622080" imgH="44424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012" y="2730365"/>
                        <a:ext cx="1249536" cy="1092583"/>
                      </a:xfrm>
                      <a:prstGeom prst="rect">
                        <a:avLst/>
                      </a:prstGeom>
                      <a:noFill/>
                      <a:extLst/>
                    </p:spPr>
                  </p:pic>
                </p:oleObj>
              </mc:Fallback>
            </mc:AlternateContent>
          </a:graphicData>
        </a:graphic>
      </p:graphicFrame>
      <p:cxnSp>
        <p:nvCxnSpPr>
          <p:cNvPr id="11" name="Egyenes összekötő nyíllal 10">
            <a:extLst>
              <a:ext uri="{FF2B5EF4-FFF2-40B4-BE49-F238E27FC236}">
                <a16:creationId xmlns:a16="http://schemas.microsoft.com/office/drawing/2014/main" id="{7456EA9B-7791-40CE-A587-FECBA21DD2AD}"/>
              </a:ext>
            </a:extLst>
          </p:cNvPr>
          <p:cNvCxnSpPr/>
          <p:nvPr/>
        </p:nvCxnSpPr>
        <p:spPr>
          <a:xfrm>
            <a:off x="2915816" y="1628800"/>
            <a:ext cx="13582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gyenes összekötő nyíllal 11">
            <a:extLst>
              <a:ext uri="{FF2B5EF4-FFF2-40B4-BE49-F238E27FC236}">
                <a16:creationId xmlns:a16="http://schemas.microsoft.com/office/drawing/2014/main" id="{9733E51E-E17C-4CCB-B6B4-2CFA17848A81}"/>
              </a:ext>
            </a:extLst>
          </p:cNvPr>
          <p:cNvCxnSpPr>
            <a:cxnSpLocks/>
          </p:cNvCxnSpPr>
          <p:nvPr/>
        </p:nvCxnSpPr>
        <p:spPr>
          <a:xfrm flipV="1">
            <a:off x="2411760" y="2564904"/>
            <a:ext cx="1853547" cy="196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Object 2">
            <a:extLst>
              <a:ext uri="{FF2B5EF4-FFF2-40B4-BE49-F238E27FC236}">
                <a16:creationId xmlns:a16="http://schemas.microsoft.com/office/drawing/2014/main" id="{8B156FE4-19F4-4641-82F4-B5ED7088FCC6}"/>
              </a:ext>
            </a:extLst>
          </p:cNvPr>
          <p:cNvGraphicFramePr>
            <a:graphicFrameLocks noChangeAspect="1"/>
          </p:cNvGraphicFramePr>
          <p:nvPr>
            <p:extLst>
              <p:ext uri="{D42A27DB-BD31-4B8C-83A1-F6EECF244321}">
                <p14:modId xmlns:p14="http://schemas.microsoft.com/office/powerpoint/2010/main" val="4196417319"/>
              </p:ext>
            </p:extLst>
          </p:nvPr>
        </p:nvGraphicFramePr>
        <p:xfrm>
          <a:off x="4349492" y="2793754"/>
          <a:ext cx="1158612" cy="953524"/>
        </p:xfrm>
        <a:graphic>
          <a:graphicData uri="http://schemas.openxmlformats.org/presentationml/2006/ole">
            <mc:AlternateContent xmlns:mc="http://schemas.openxmlformats.org/markup-compatibility/2006">
              <mc:Choice xmlns:v="urn:schemas-microsoft-com:vml" Requires="v">
                <p:oleObj spid="_x0000_s1079" name="Equation" r:id="rId6" imgW="622080" imgH="419040" progId="Equation.3">
                  <p:embed/>
                </p:oleObj>
              </mc:Choice>
              <mc:Fallback>
                <p:oleObj name="Equation" r:id="rId6" imgW="622080" imgH="419040" progId="Equation.3">
                  <p:embed/>
                  <p:pic>
                    <p:nvPicPr>
                      <p:cNvPr id="13" name="Object 2">
                        <a:extLst>
                          <a:ext uri="{FF2B5EF4-FFF2-40B4-BE49-F238E27FC236}">
                            <a16:creationId xmlns:a16="http://schemas.microsoft.com/office/drawing/2014/main" id="{8B156FE4-19F4-4641-82F4-B5ED7088FCC6}"/>
                          </a:ext>
                        </a:extLst>
                      </p:cNvPr>
                      <p:cNvPicPr>
                        <a:picLocks noChangeAspect="1" noChangeArrowheads="1"/>
                      </p:cNvPicPr>
                      <p:nvPr/>
                    </p:nvPicPr>
                    <p:blipFill>
                      <a:blip r:embed="rId7"/>
                      <a:srcRect/>
                      <a:stretch>
                        <a:fillRect/>
                      </a:stretch>
                    </p:blipFill>
                    <p:spPr bwMode="auto">
                      <a:xfrm>
                        <a:off x="4349492" y="2793754"/>
                        <a:ext cx="1158612" cy="953524"/>
                      </a:xfrm>
                      <a:prstGeom prst="rect">
                        <a:avLst/>
                      </a:prstGeom>
                      <a:noFill/>
                      <a:extLst/>
                    </p:spPr>
                  </p:pic>
                </p:oleObj>
              </mc:Fallback>
            </mc:AlternateContent>
          </a:graphicData>
        </a:graphic>
      </p:graphicFrame>
      <p:cxnSp>
        <p:nvCxnSpPr>
          <p:cNvPr id="14" name="Egyenes összekötő nyíllal 13">
            <a:extLst>
              <a:ext uri="{FF2B5EF4-FFF2-40B4-BE49-F238E27FC236}">
                <a16:creationId xmlns:a16="http://schemas.microsoft.com/office/drawing/2014/main" id="{65709B61-C02C-4224-8210-5F9EE9CFBF63}"/>
              </a:ext>
            </a:extLst>
          </p:cNvPr>
          <p:cNvCxnSpPr>
            <a:cxnSpLocks/>
          </p:cNvCxnSpPr>
          <p:nvPr/>
        </p:nvCxnSpPr>
        <p:spPr>
          <a:xfrm>
            <a:off x="3183370" y="3259584"/>
            <a:ext cx="10857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Dia számának helye 1"/>
          <p:cNvSpPr>
            <a:spLocks noGrp="1"/>
          </p:cNvSpPr>
          <p:nvPr>
            <p:ph type="sldNum" sz="quarter" idx="10"/>
          </p:nvPr>
        </p:nvSpPr>
        <p:spPr/>
        <p:txBody>
          <a:bodyPr/>
          <a:lstStyle/>
          <a:p>
            <a:pPr>
              <a:defRPr/>
            </a:pPr>
            <a:fld id="{55827B34-493A-42A8-915E-9265D9F4BD70}" type="slidenum">
              <a:rPr lang="hu-HU" smtClean="0"/>
              <a:pPr>
                <a:defRPr/>
              </a:pPr>
              <a:t>7</a:t>
            </a:fld>
            <a:r>
              <a:rPr lang="hu-HU" dirty="0"/>
              <a:t>/58</a:t>
            </a:r>
          </a:p>
        </p:txBody>
      </p:sp>
    </p:spTree>
    <p:extLst>
      <p:ext uri="{BB962C8B-B14F-4D97-AF65-F5344CB8AC3E}">
        <p14:creationId xmlns:p14="http://schemas.microsoft.com/office/powerpoint/2010/main" val="296894974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a:t>
            </a:r>
            <a:r>
              <a:rPr lang="hu-HU" sz="2800" dirty="0"/>
              <a:t> általános sorozaton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Algoritmus </a:t>
            </a:r>
            <a:r>
              <a:rPr lang="hu-HU" dirty="0">
                <a:sym typeface="Symbol" pitchFamily="18" charset="2"/>
              </a:rPr>
              <a:t>(</a:t>
            </a:r>
            <a:r>
              <a:rPr lang="hu-HU" sz="2800" dirty="0" err="1">
                <a:solidFill>
                  <a:srgbClr val="FF0000"/>
                </a:solidFill>
                <a:effectLst>
                  <a:outerShdw blurRad="38100" dist="38100" dir="2700000" algn="tl">
                    <a:srgbClr val="000000">
                      <a:alpha val="43137"/>
                    </a:srgbClr>
                  </a:outerShdw>
                </a:effectLst>
                <a:highlight>
                  <a:srgbClr val="C0C0C0"/>
                </a:highlight>
                <a:sym typeface="Symbol" pitchFamily="18" charset="2"/>
              </a:rPr>
              <a:t>iterátorral</a:t>
            </a:r>
            <a:r>
              <a:rPr lang="hu-HU" dirty="0">
                <a:sym typeface="Symbol" pitchFamily="18" charset="2"/>
              </a:rPr>
              <a:t>)</a:t>
            </a:r>
            <a:r>
              <a:rPr lang="hu-HU" b="1" dirty="0">
                <a:sym typeface="Symbol" pitchFamily="18" charset="2"/>
              </a:rPr>
              <a:t>:</a:t>
            </a: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b="1" dirty="0">
              <a:sym typeface="Symbol" pitchFamily="18" charset="2"/>
            </a:endParaRPr>
          </a:p>
          <a:p>
            <a:pPr marL="254000">
              <a:buFont typeface="Wingdings" pitchFamily="2" charset="2"/>
              <a:buNone/>
            </a:pPr>
            <a:endParaRPr lang="hu-HU" sz="2000" b="1" dirty="0">
              <a:sym typeface="Symbol" pitchFamily="18" charset="2"/>
            </a:endParaRPr>
          </a:p>
          <a:p>
            <a:pPr marL="254000">
              <a:buFont typeface="Wingdings" pitchFamily="2" charset="2"/>
              <a:buNone/>
            </a:pPr>
            <a:endParaRPr lang="hu-HU" sz="2000" b="1" dirty="0">
              <a:sym typeface="Symbol" pitchFamily="18" charset="2"/>
            </a:endParaRPr>
          </a:p>
          <a:p>
            <a:pPr marL="254000">
              <a:buFont typeface="Wingdings" pitchFamily="2" charset="2"/>
              <a:buNone/>
            </a:pPr>
            <a:endParaRPr lang="hu-HU" b="1" dirty="0">
              <a:sym typeface="Symbol" pitchFamily="18" charset="2"/>
            </a:endParaRPr>
          </a:p>
          <a:p>
            <a:pPr marL="0" indent="0">
              <a:buNone/>
            </a:pPr>
            <a:r>
              <a:rPr lang="hu-HU" sz="2800" dirty="0">
                <a:solidFill>
                  <a:srgbClr val="FF0000"/>
                </a:solidFill>
                <a:effectLst>
                  <a:outerShdw blurRad="38100" dist="38100" dir="2700000" algn="tl">
                    <a:srgbClr val="000000">
                      <a:alpha val="43137"/>
                    </a:srgbClr>
                  </a:outerShdw>
                </a:effectLst>
                <a:highlight>
                  <a:srgbClr val="C0C0C0"/>
                </a:highlight>
              </a:rPr>
              <a:t>e</a:t>
            </a:r>
            <a:r>
              <a:rPr lang="hu-HU" sz="2800" dirty="0">
                <a:sym typeface="Symbol" pitchFamily="18" charset="2"/>
              </a:rPr>
              <a:t> első, </a:t>
            </a:r>
            <a:r>
              <a:rPr lang="hu-HU" sz="2800" dirty="0">
                <a:solidFill>
                  <a:srgbClr val="FF0000"/>
                </a:solidFill>
                <a:effectLst>
                  <a:outerShdw blurRad="38100" dist="38100" dir="2700000" algn="tl">
                    <a:srgbClr val="000000">
                      <a:alpha val="43137"/>
                    </a:srgbClr>
                  </a:outerShdw>
                </a:effectLst>
                <a:highlight>
                  <a:srgbClr val="C0C0C0"/>
                </a:highlight>
              </a:rPr>
              <a:t>u</a:t>
            </a:r>
            <a:r>
              <a:rPr lang="hu-HU" sz="2800" dirty="0">
                <a:solidFill>
                  <a:srgbClr val="FF0000"/>
                </a:solidFill>
              </a:rPr>
              <a:t> </a:t>
            </a:r>
            <a:r>
              <a:rPr lang="hu-HU" sz="2800" dirty="0">
                <a:sym typeface="Symbol" pitchFamily="18" charset="2"/>
              </a:rPr>
              <a:t>utolsó utáni elem </a:t>
            </a:r>
            <a:r>
              <a:rPr lang="hu-HU" sz="2800" kern="1200" dirty="0">
                <a:solidFill>
                  <a:srgbClr val="FF0000"/>
                </a:solidFill>
                <a:effectLst>
                  <a:outerShdw blurRad="38100" dist="38100" dir="2700000" algn="tl">
                    <a:srgbClr val="000000">
                      <a:alpha val="43137"/>
                    </a:srgbClr>
                  </a:outerShdw>
                </a:effectLst>
                <a:highlight>
                  <a:srgbClr val="C0C0C0"/>
                </a:highlight>
                <a:latin typeface="Garamond" pitchFamily="18" charset="0"/>
                <a:sym typeface="Symbol" pitchFamily="18" charset="2"/>
              </a:rPr>
              <a:t>cím</a:t>
            </a:r>
            <a:r>
              <a:rPr lang="hu-HU" sz="2800" dirty="0">
                <a:sym typeface="Symbol" pitchFamily="18" charset="2"/>
              </a:rPr>
              <a:t>ét tartalmazza,  </a:t>
            </a:r>
            <a:r>
              <a:rPr lang="hu-HU" sz="2800" dirty="0">
                <a:effectLst>
                  <a:outerShdw blurRad="38100" dist="38100" dir="2700000" algn="tl">
                    <a:srgbClr val="000000">
                      <a:alpha val="43137"/>
                    </a:srgbClr>
                  </a:outerShdw>
                </a:effectLst>
                <a:sym typeface="Symbol" pitchFamily="18" charset="2"/>
              </a:rPr>
              <a:t>Adat</a:t>
            </a:r>
            <a:r>
              <a:rPr lang="hu-HU" sz="2800" dirty="0">
                <a:sym typeface="Symbol" pitchFamily="18" charset="2"/>
              </a:rPr>
              <a:t>(</a:t>
            </a:r>
            <a:r>
              <a:rPr lang="hu-HU" sz="2800" dirty="0">
                <a:solidFill>
                  <a:srgbClr val="FF0000"/>
                </a:solidFill>
                <a:highlight>
                  <a:srgbClr val="C0C0C0"/>
                </a:highlight>
                <a:sym typeface="Symbol" pitchFamily="18" charset="2"/>
              </a:rPr>
              <a:t>x</a:t>
            </a:r>
            <a:r>
              <a:rPr lang="hu-HU" sz="2800" dirty="0">
                <a:sym typeface="Symbol" pitchFamily="18" charset="2"/>
              </a:rPr>
              <a:t>) művelet az </a:t>
            </a:r>
            <a:r>
              <a:rPr lang="hu-HU" sz="2800" dirty="0">
                <a:solidFill>
                  <a:srgbClr val="FF0000"/>
                </a:solidFill>
                <a:highlight>
                  <a:srgbClr val="C0C0C0"/>
                </a:highlight>
                <a:sym typeface="Symbol" pitchFamily="18" charset="2"/>
              </a:rPr>
              <a:t>x</a:t>
            </a:r>
            <a:r>
              <a:rPr lang="hu-HU" sz="2800" dirty="0">
                <a:sym typeface="Symbol" pitchFamily="18" charset="2"/>
              </a:rPr>
              <a:t> címen levő adatot adja meg; </a:t>
            </a:r>
            <a:r>
              <a:rPr lang="hu-HU" sz="2800" dirty="0">
                <a:effectLst>
                  <a:outerShdw blurRad="38100" dist="38100" dir="2700000" algn="tl">
                    <a:srgbClr val="000000">
                      <a:alpha val="43137"/>
                    </a:srgbClr>
                  </a:outerShdw>
                </a:effectLst>
                <a:sym typeface="Symbol" pitchFamily="18" charset="2"/>
              </a:rPr>
              <a:t>Következő</a:t>
            </a:r>
            <a:r>
              <a:rPr lang="hu-HU" sz="2800" dirty="0">
                <a:sym typeface="Symbol" pitchFamily="18" charset="2"/>
              </a:rPr>
              <a:t>(</a:t>
            </a:r>
            <a:r>
              <a:rPr lang="hu-HU" sz="2800" dirty="0">
                <a:solidFill>
                  <a:srgbClr val="FF0000"/>
                </a:solidFill>
                <a:highlight>
                  <a:srgbClr val="C0C0C0"/>
                </a:highlight>
                <a:sym typeface="Symbol" pitchFamily="18" charset="2"/>
              </a:rPr>
              <a:t>x</a:t>
            </a:r>
            <a:r>
              <a:rPr lang="hu-HU" sz="2800" dirty="0">
                <a:sym typeface="Symbol" pitchFamily="18" charset="2"/>
              </a:rPr>
              <a:t>) </a:t>
            </a:r>
            <a:r>
              <a:rPr lang="hu-HU" sz="2800" dirty="0">
                <a:solidFill>
                  <a:srgbClr val="FF0000"/>
                </a:solidFill>
                <a:effectLst>
                  <a:outerShdw blurRad="38100" dist="38100" dir="2700000" algn="tl">
                    <a:srgbClr val="000000">
                      <a:alpha val="43137"/>
                    </a:srgbClr>
                  </a:outerShdw>
                </a:effectLst>
                <a:highlight>
                  <a:srgbClr val="C0C0C0"/>
                </a:highlight>
                <a:sym typeface="Symbol" pitchFamily="18" charset="2"/>
              </a:rPr>
              <a:t>x</a:t>
            </a:r>
            <a:r>
              <a:rPr lang="hu-HU" sz="2800" dirty="0">
                <a:sym typeface="Symbol" pitchFamily="18" charset="2"/>
              </a:rPr>
              <a:t>-</a:t>
            </a:r>
            <a:r>
              <a:rPr lang="hu-HU" sz="2800" dirty="0" err="1">
                <a:sym typeface="Symbol" pitchFamily="18" charset="2"/>
              </a:rPr>
              <a:t>et</a:t>
            </a:r>
            <a:r>
              <a:rPr lang="hu-HU" sz="2800" dirty="0">
                <a:sym typeface="Symbol" pitchFamily="18" charset="2"/>
              </a:rPr>
              <a:t> a következőre lépteti.</a:t>
            </a:r>
          </a:p>
          <a:p>
            <a:pPr marL="254000"/>
            <a:endParaRPr lang="hu-HU" dirty="0">
              <a:sym typeface="Symbol" pitchFamily="18" charset="2"/>
            </a:endParaRPr>
          </a:p>
          <a:p>
            <a:pPr marL="254000"/>
            <a:endParaRPr lang="hu-HU" dirty="0">
              <a:sym typeface="Symbol" pitchFamily="18" charset="2"/>
            </a:endParaRPr>
          </a:p>
          <a:p>
            <a:pPr marL="254000"/>
            <a:endParaRPr lang="hu-HU" dirty="0">
              <a:sym typeface="Symbol" pitchFamily="18" charset="2"/>
            </a:endParaRPr>
          </a:p>
        </p:txBody>
      </p:sp>
      <p:sp>
        <p:nvSpPr>
          <p:cNvPr id="2" name="Dátum helye 1"/>
          <p:cNvSpPr>
            <a:spLocks noGrp="1"/>
          </p:cNvSpPr>
          <p:nvPr>
            <p:ph type="dt" sz="half" idx="11"/>
          </p:nvPr>
        </p:nvSpPr>
        <p:spPr/>
        <p:txBody>
          <a:bodyPr/>
          <a:lstStyle/>
          <a:p>
            <a:pPr>
              <a:defRPr/>
            </a:pPr>
            <a:fld id="{78E7D5D3-F250-4C67-90FE-F697A2626647}" type="datetime8">
              <a:rPr lang="hu-HU" smtClean="0"/>
              <a:t>2018.12.01. 18:39</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graphicFrame>
        <p:nvGraphicFramePr>
          <p:cNvPr id="8" name="Group 24"/>
          <p:cNvGraphicFramePr>
            <a:graphicFrameLocks noGrp="1"/>
          </p:cNvGraphicFramePr>
          <p:nvPr>
            <p:extLst>
              <p:ext uri="{D42A27DB-BD31-4B8C-83A1-F6EECF244321}">
                <p14:modId xmlns:p14="http://schemas.microsoft.com/office/powerpoint/2010/main" val="897733408"/>
              </p:ext>
            </p:extLst>
          </p:nvPr>
        </p:nvGraphicFramePr>
        <p:xfrm>
          <a:off x="3367114" y="2627287"/>
          <a:ext cx="4962276" cy="2353437"/>
        </p:xfrm>
        <a:graphic>
          <a:graphicData uri="http://schemas.openxmlformats.org/drawingml/2006/table">
            <a:tbl>
              <a:tblPr/>
              <a:tblGrid>
                <a:gridCol w="763588">
                  <a:extLst>
                    <a:ext uri="{9D8B030D-6E8A-4147-A177-3AD203B41FA5}">
                      <a16:colId xmlns:a16="http://schemas.microsoft.com/office/drawing/2014/main" val="20000"/>
                    </a:ext>
                  </a:extLst>
                </a:gridCol>
                <a:gridCol w="1717550">
                  <a:extLst>
                    <a:ext uri="{9D8B030D-6E8A-4147-A177-3AD203B41FA5}">
                      <a16:colId xmlns:a16="http://schemas.microsoft.com/office/drawing/2014/main" val="20001"/>
                    </a:ext>
                  </a:extLst>
                </a:gridCol>
                <a:gridCol w="2481138">
                  <a:extLst>
                    <a:ext uri="{9D8B030D-6E8A-4147-A177-3AD203B41FA5}">
                      <a16:colId xmlns:a16="http://schemas.microsoft.com/office/drawing/2014/main" val="20002"/>
                    </a:ext>
                  </a:extLst>
                </a:gridCol>
              </a:tblGrid>
              <a:tr h="216000">
                <a:tc gridSpan="2">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a:txBody>
                    <a:bodyPr/>
                    <a:lstStyle/>
                    <a:p>
                      <a:pPr marL="12700" marR="0" lvl="0" indent="0" algn="l" defTabSz="914400" rtl="0" eaLnBrk="0" fontAlgn="base" latinLnBrk="0" hangingPunct="0">
                        <a:lnSpc>
                          <a:spcPts val="300"/>
                        </a:lnSpc>
                        <a:spcBef>
                          <a:spcPts val="3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S:=F0; </a:t>
                      </a:r>
                      <a:r>
                        <a:rPr kumimoji="0" lang="hu-HU" sz="2800" b="0" i="0" u="none" strike="noStrike" kern="1200" cap="none" normalizeH="0" baseline="0" dirty="0">
                          <a:ln>
                            <a:noFill/>
                          </a:ln>
                          <a:solidFill>
                            <a:srgbClr val="FF0000"/>
                          </a:solidFill>
                          <a:effectLst/>
                          <a:highlight>
                            <a:srgbClr val="C0C0C0"/>
                          </a:highlight>
                          <a:latin typeface="Garamond" pitchFamily="18" charset="0"/>
                          <a:ea typeface="+mn-ea"/>
                          <a:cs typeface="+mn-cs"/>
                        </a:rPr>
                        <a:t>x</a:t>
                      </a:r>
                      <a:r>
                        <a:rPr kumimoji="0" lang="hu-HU" sz="2800" b="0" i="0" u="none" strike="noStrike" cap="none" normalizeH="0" baseline="0" dirty="0">
                          <a:ln>
                            <a:noFill/>
                          </a:ln>
                          <a:solidFill>
                            <a:schemeClr val="tx1"/>
                          </a:solidFill>
                          <a:effectLst/>
                          <a:latin typeface="Garamond" pitchFamily="18" charset="0"/>
                        </a:rPr>
                        <a:t>:=</a:t>
                      </a:r>
                      <a:r>
                        <a:rPr kumimoji="0" lang="hu-HU" sz="2800" b="0" i="0" u="none" strike="noStrike" kern="1200" cap="none" normalizeH="0" baseline="0" dirty="0">
                          <a:ln>
                            <a:noFill/>
                          </a:ln>
                          <a:solidFill>
                            <a:srgbClr val="FF0000"/>
                          </a:solidFill>
                          <a:effectLst/>
                          <a:highlight>
                            <a:srgbClr val="C0C0C0"/>
                          </a:highlight>
                          <a:latin typeface="Garamond" pitchFamily="18" charset="0"/>
                          <a:ea typeface="+mn-ea"/>
                          <a:cs typeface="+mn-cs"/>
                        </a:rPr>
                        <a:t>e</a:t>
                      </a:r>
                      <a:endParaRPr kumimoji="0" lang="hu-HU" sz="2800" b="0" i="0" u="none" strike="noStrike" cap="none" normalizeH="0" baseline="0" dirty="0">
                        <a:ln>
                          <a:noFill/>
                        </a:ln>
                        <a:solidFill>
                          <a:srgbClr val="FF0000"/>
                        </a:solidFill>
                        <a:effectLst/>
                        <a:highlight>
                          <a:srgbClr val="C0C0C0"/>
                        </a:highligh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0"/>
                  </a:ext>
                </a:extLst>
              </a:tr>
              <a:tr h="533400">
                <a:tc gridSpan="3">
                  <a:txBody>
                    <a:bodyPr/>
                    <a:lstStyle/>
                    <a:p>
                      <a:pPr marL="12700" marR="0" lvl="0" indent="0" algn="ctr"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err="1">
                          <a:ln>
                            <a:noFill/>
                          </a:ln>
                          <a:solidFill>
                            <a:srgbClr val="FF0000"/>
                          </a:solidFill>
                          <a:effectLst/>
                          <a:highlight>
                            <a:srgbClr val="C0C0C0"/>
                          </a:highlight>
                          <a:latin typeface="Garamond" pitchFamily="18" charset="0"/>
                        </a:rPr>
                        <a:t>x</a:t>
                      </a:r>
                      <a:r>
                        <a:rPr kumimoji="0" lang="hu-HU" sz="2800" b="0" i="0" u="none" strike="noStrike" cap="none" normalizeH="0" baseline="0" dirty="0" err="1">
                          <a:ln>
                            <a:noFill/>
                          </a:ln>
                          <a:solidFill>
                            <a:schemeClr val="tx1"/>
                          </a:solidFill>
                          <a:effectLst/>
                          <a:latin typeface="Garamond" pitchFamily="18" charset="0"/>
                        </a:rPr>
                        <a:t>≠</a:t>
                      </a:r>
                      <a:r>
                        <a:rPr kumimoji="0" lang="hu-HU" sz="2800" b="0" i="0" u="none" strike="noStrike" kern="1200" cap="none" normalizeH="0" baseline="0" dirty="0" err="1">
                          <a:ln>
                            <a:noFill/>
                          </a:ln>
                          <a:solidFill>
                            <a:srgbClr val="FF0000"/>
                          </a:solidFill>
                          <a:effectLst/>
                          <a:highlight>
                            <a:srgbClr val="C0C0C0"/>
                          </a:highlight>
                          <a:latin typeface="Garamond" pitchFamily="18" charset="0"/>
                          <a:ea typeface="+mn-ea"/>
                          <a:cs typeface="+mn-cs"/>
                        </a:rPr>
                        <a:t>u</a:t>
                      </a:r>
                      <a:endParaRPr kumimoji="0" lang="hu-HU" sz="2800" b="0" i="0" u="none" strike="noStrike" kern="1200" cap="none" normalizeH="0" baseline="0" dirty="0">
                        <a:ln>
                          <a:noFill/>
                        </a:ln>
                        <a:solidFill>
                          <a:srgbClr val="FF0000"/>
                        </a:solidFill>
                        <a:effectLst/>
                        <a:highlight>
                          <a:srgbClr val="C0C0C0"/>
                        </a:highlight>
                        <a:latin typeface="Garamond" pitchFamily="18" charset="0"/>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1"/>
                  </a:ext>
                </a:extLst>
              </a:tr>
              <a:tr h="533400">
                <a:tc>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S:=S+Adat(</a:t>
                      </a:r>
                      <a:r>
                        <a:rPr kumimoji="0" lang="hu-HU" sz="2800" b="0" i="0" u="none" strike="noStrike" kern="1200" cap="none" normalizeH="0" baseline="0" dirty="0">
                          <a:ln>
                            <a:noFill/>
                          </a:ln>
                          <a:solidFill>
                            <a:srgbClr val="FF0000"/>
                          </a:solidFill>
                          <a:effectLst/>
                          <a:highlight>
                            <a:srgbClr val="C0C0C0"/>
                          </a:highlight>
                          <a:latin typeface="Garamond" pitchFamily="18" charset="0"/>
                          <a:ea typeface="+mn-ea"/>
                          <a:cs typeface="+mn-cs"/>
                        </a:rPr>
                        <a:t>x</a:t>
                      </a:r>
                      <a:r>
                        <a:rPr kumimoji="0" lang="hu-HU" sz="2800" b="0" i="0" u="none" strike="noStrike" cap="none" normalizeH="0" baseline="0" dirty="0">
                          <a:ln>
                            <a:noFill/>
                          </a:ln>
                          <a:solidFill>
                            <a:schemeClr val="tx1"/>
                          </a:solidFill>
                          <a:effectLst/>
                          <a:latin typeface="Garamond" pitchFamily="18" charset="0"/>
                        </a:rPr>
                        <a:t>); Következő(</a:t>
                      </a:r>
                      <a:r>
                        <a:rPr kumimoji="0" lang="hu-HU" sz="2800" b="0" i="0" u="none" strike="noStrike" kern="1200" cap="none" normalizeH="0" baseline="0" dirty="0">
                          <a:ln>
                            <a:noFill/>
                          </a:ln>
                          <a:solidFill>
                            <a:srgbClr val="FF0000"/>
                          </a:solidFill>
                          <a:effectLst/>
                          <a:highlight>
                            <a:srgbClr val="C0C0C0"/>
                          </a:highlight>
                          <a:latin typeface="Garamond" pitchFamily="18" charset="0"/>
                          <a:ea typeface="+mn-ea"/>
                          <a:cs typeface="+mn-cs"/>
                        </a:rPr>
                        <a:t>x</a:t>
                      </a:r>
                      <a:r>
                        <a:rPr kumimoji="0" lang="hu-HU" sz="2800" b="0" i="0" u="none" strike="noStrike" cap="none" normalizeH="0" baseline="0" dirty="0">
                          <a:ln>
                            <a:noFill/>
                          </a:ln>
                          <a:solidFill>
                            <a:schemeClr val="tx1"/>
                          </a:solidFill>
                          <a:effectLst/>
                          <a:latin typeface="Garamond"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2"/>
                  </a:ext>
                </a:extLst>
              </a:tr>
              <a:tr h="533400">
                <a:tc gridSpan="3">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r>
                        <a:rPr kumimoji="0" lang="hu-HU" sz="2800" b="0" i="0" u="none" strike="noStrike" cap="none" normalizeH="0" baseline="0" dirty="0">
                          <a:ln>
                            <a:noFill/>
                          </a:ln>
                          <a:solidFill>
                            <a:schemeClr val="tx1"/>
                          </a:solidFill>
                          <a:effectLst/>
                          <a:latin typeface="Garamond" pitchFamily="18" charset="0"/>
                        </a:rPr>
                        <a:t>Összeg:=S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1270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pPr>
                      <a:endParaRPr kumimoji="0" lang="hu-HU" sz="2800" b="0" i="0" u="none" strike="noStrike" cap="none" normalizeH="0" baseline="0" dirty="0">
                        <a:ln>
                          <a:noFill/>
                        </a:ln>
                        <a:solidFill>
                          <a:schemeClr val="tx1"/>
                        </a:solidFill>
                        <a:effectLst/>
                        <a:latin typeface="Garamond" pitchFamily="18" charset="0"/>
                      </a:endParaRPr>
                    </a:p>
                  </a:txBody>
                  <a:tcPr horzOverflow="overflow">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23" name="Oval 63"/>
          <p:cNvSpPr>
            <a:spLocks noChangeArrowheads="1"/>
          </p:cNvSpPr>
          <p:nvPr/>
        </p:nvSpPr>
        <p:spPr bwMode="auto">
          <a:xfrm>
            <a:off x="3612294" y="2051223"/>
            <a:ext cx="4464050" cy="576262"/>
          </a:xfrm>
          <a:prstGeom prst="ellipse">
            <a:avLst/>
          </a:prstGeom>
          <a:solidFill>
            <a:schemeClr val="accent1">
              <a:lumMod val="20000"/>
              <a:lumOff val="80000"/>
              <a:alpha val="30000"/>
            </a:schemeClr>
          </a:solidFill>
          <a:ln w="28575" algn="ctr">
            <a:solidFill>
              <a:schemeClr val="tx1"/>
            </a:solidFill>
            <a:round/>
            <a:headEnd/>
            <a:tailEnd/>
          </a:ln>
        </p:spPr>
        <p:txBody>
          <a:bodyPr wrap="none" anchor="ctr"/>
          <a:lstStyle/>
          <a:p>
            <a:pPr algn="ctr">
              <a:defRPr/>
            </a:pPr>
            <a:r>
              <a:rPr lang="hu-HU" dirty="0"/>
              <a:t>Összeg(</a:t>
            </a:r>
            <a:r>
              <a:rPr lang="hu-HU" dirty="0">
                <a:solidFill>
                  <a:srgbClr val="FF0000"/>
                </a:solidFill>
                <a:highlight>
                  <a:srgbClr val="C0C0C0"/>
                </a:highlight>
              </a:rPr>
              <a:t>e</a:t>
            </a:r>
            <a:r>
              <a:rPr lang="hu-HU" dirty="0"/>
              <a:t>,</a:t>
            </a:r>
            <a:r>
              <a:rPr lang="hu-HU" dirty="0">
                <a:solidFill>
                  <a:srgbClr val="FF0000"/>
                </a:solidFill>
                <a:highlight>
                  <a:srgbClr val="C0C0C0"/>
                </a:highlight>
              </a:rPr>
              <a:t>u</a:t>
            </a:r>
            <a:r>
              <a:rPr lang="hu-HU" dirty="0"/>
              <a:t>,F0)</a:t>
            </a:r>
          </a:p>
        </p:txBody>
      </p:sp>
      <p:sp>
        <p:nvSpPr>
          <p:cNvPr id="9" name="Beszédbuborék: négyszög 14">
            <a:extLst>
              <a:ext uri="{FF2B5EF4-FFF2-40B4-BE49-F238E27FC236}">
                <a16:creationId xmlns:a16="http://schemas.microsoft.com/office/drawing/2014/main" id="{EC82538E-5826-4BA3-944C-4372F17C1D18}"/>
              </a:ext>
            </a:extLst>
          </p:cNvPr>
          <p:cNvSpPr/>
          <p:nvPr/>
        </p:nvSpPr>
        <p:spPr>
          <a:xfrm>
            <a:off x="7416888" y="1471956"/>
            <a:ext cx="1656184" cy="427732"/>
          </a:xfrm>
          <a:prstGeom prst="wedgeRectCallout">
            <a:avLst>
              <a:gd name="adj1" fmla="val -126651"/>
              <a:gd name="adj2" fmla="val 125877"/>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dirty="0">
                <a:solidFill>
                  <a:srgbClr val="FF0000"/>
                </a:solidFill>
                <a:effectLst>
                  <a:outerShdw blurRad="38100" dist="38100" dir="2700000" algn="tl">
                    <a:srgbClr val="000000">
                      <a:alpha val="43137"/>
                    </a:srgbClr>
                  </a:outerShdw>
                </a:effectLst>
                <a:highlight>
                  <a:srgbClr val="C0C0C0"/>
                </a:highlight>
                <a:sym typeface="Symbol" pitchFamily="18" charset="2"/>
              </a:rPr>
              <a:t>e</a:t>
            </a:r>
            <a:r>
              <a:rPr lang="hu-HU" sz="2000" dirty="0">
                <a:sym typeface="Symbol" pitchFamily="18" charset="2"/>
              </a:rPr>
              <a:t> és </a:t>
            </a:r>
            <a:r>
              <a:rPr lang="hu-HU" sz="2000" dirty="0">
                <a:solidFill>
                  <a:srgbClr val="FF0000"/>
                </a:solidFill>
                <a:highlight>
                  <a:srgbClr val="C0C0C0"/>
                </a:highlight>
                <a:sym typeface="Symbol" pitchFamily="18" charset="2"/>
              </a:rPr>
              <a:t>u</a:t>
            </a:r>
            <a:r>
              <a:rPr lang="hu-HU" sz="2000" dirty="0">
                <a:sym typeface="Symbol" pitchFamily="18" charset="2"/>
              </a:rPr>
              <a:t> címek</a:t>
            </a:r>
            <a:endParaRPr lang="hu-HU" sz="2000" b="1" spc="50" dirty="0">
              <a:ln w="0"/>
              <a:solidFill>
                <a:schemeClr val="bg2"/>
              </a:solidFill>
              <a:effectLst>
                <a:innerShdw blurRad="63500" dist="50800" dir="13500000">
                  <a:srgbClr val="000000">
                    <a:alpha val="50000"/>
                  </a:srgbClr>
                </a:innerShdw>
              </a:effectLst>
            </a:endParaRP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8</a:t>
            </a:fld>
            <a:r>
              <a:rPr lang="hu-HU" dirty="0"/>
              <a:t>/58</a:t>
            </a:r>
          </a:p>
        </p:txBody>
      </p:sp>
      <p:sp>
        <p:nvSpPr>
          <p:cNvPr id="10" name="Szövegdoboz 13">
            <a:extLst>
              <a:ext uri="{FF2B5EF4-FFF2-40B4-BE49-F238E27FC236}">
                <a16:creationId xmlns:a16="http://schemas.microsoft.com/office/drawing/2014/main" id="{966855ED-9CA0-4740-979C-4F5B95736914}"/>
              </a:ext>
            </a:extLst>
          </p:cNvPr>
          <p:cNvSpPr txBox="1">
            <a:spLocks noChangeArrowheads="1"/>
          </p:cNvSpPr>
          <p:nvPr/>
        </p:nvSpPr>
        <p:spPr bwMode="auto">
          <a:xfrm>
            <a:off x="8329290" y="2514267"/>
            <a:ext cx="1283270" cy="626701"/>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36000" tIns="36000" rIns="36000" bIns="36000">
            <a:spAutoFit/>
          </a:bodyPr>
          <a:lstStyle>
            <a:lvl1pPr>
              <a:defRPr sz="3200">
                <a:solidFill>
                  <a:schemeClr val="tx1"/>
                </a:solidFill>
                <a:latin typeface="Arial" charset="0"/>
              </a:defRPr>
            </a:lvl1pPr>
            <a:lvl2pPr marL="742950" indent="-285750">
              <a:defRPr sz="2800">
                <a:solidFill>
                  <a:schemeClr val="tx1"/>
                </a:solidFill>
                <a:latin typeface="Arial" charset="0"/>
              </a:defRPr>
            </a:lvl2pPr>
            <a:lvl3pPr marL="1143000" indent="-228600">
              <a:defRPr sz="24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6pPr>
            <a:lvl7pPr marL="29718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7pPr>
            <a:lvl8pPr marL="34290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8pPr>
            <a:lvl9pPr marL="3886200" indent="-228600" eaLnBrk="0" fontAlgn="base" hangingPunct="0">
              <a:spcBef>
                <a:spcPct val="20000"/>
              </a:spcBef>
              <a:spcAft>
                <a:spcPct val="0"/>
              </a:spcAft>
              <a:buClr>
                <a:srgbClr val="006600"/>
              </a:buClr>
              <a:buSzPct val="70000"/>
              <a:buFont typeface="Wingdings" pitchFamily="2" charset="2"/>
              <a:buChar char="Ø"/>
              <a:defRPr sz="20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006600"/>
              </a:buClr>
              <a:buSzPct val="70000"/>
              <a:buFont typeface="Wingdings" pitchFamily="2" charset="2"/>
              <a:buNone/>
              <a:tabLst/>
              <a:defRPr/>
            </a:pP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 Változó</a:t>
            </a: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a:t>
            </a:r>
            <a:b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br>
            <a:r>
              <a:rPr kumimoji="0" lang="hu-HU" altLang="hu-HU" sz="1800" b="0" i="0" u="none" strike="noStrike" kern="1200" cap="none" spc="0" normalizeH="0" baseline="0" noProof="0" dirty="0">
                <a:ln>
                  <a:noFill/>
                </a:ln>
                <a:solidFill>
                  <a:srgbClr val="000000"/>
                </a:solidFill>
                <a:effectLst/>
                <a:uLnTx/>
                <a:uFillTx/>
                <a:latin typeface="Garamond" pitchFamily="18" charset="0"/>
                <a:ea typeface="+mn-ea"/>
                <a:cs typeface="+mn-cs"/>
              </a:rPr>
              <a:t>     x</a:t>
            </a:r>
            <a:r>
              <a:rPr kumimoji="0" lang="hu-HU" altLang="hu-HU" sz="1800" b="1" i="0" u="none" strike="noStrike" kern="1200" cap="none" spc="0" normalizeH="0" baseline="0" noProof="0" dirty="0">
                <a:ln>
                  <a:noFill/>
                </a:ln>
                <a:solidFill>
                  <a:srgbClr val="000000"/>
                </a:solidFill>
                <a:effectLst/>
                <a:uLnTx/>
                <a:uFillTx/>
                <a:latin typeface="Garamond" pitchFamily="18" charset="0"/>
                <a:ea typeface="+mn-ea"/>
                <a:cs typeface="+mn-cs"/>
              </a:rPr>
              <a:t>:Iterátor</a:t>
            </a:r>
          </a:p>
        </p:txBody>
      </p:sp>
    </p:spTree>
    <p:extLst>
      <p:ext uri="{BB962C8B-B14F-4D97-AF65-F5344CB8AC3E}">
        <p14:creationId xmlns:p14="http://schemas.microsoft.com/office/powerpoint/2010/main" val="402102971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ím 1"/>
          <p:cNvSpPr>
            <a:spLocks noGrp="1"/>
          </p:cNvSpPr>
          <p:nvPr>
            <p:ph type="title"/>
          </p:nvPr>
        </p:nvSpPr>
        <p:spPr/>
        <p:txBody>
          <a:bodyPr/>
          <a:lstStyle/>
          <a:p>
            <a:r>
              <a:rPr lang="hu-HU" dirty="0"/>
              <a:t>Összegzés – </a:t>
            </a:r>
            <a:r>
              <a:rPr lang="hu-HU" sz="2800" dirty="0"/>
              <a:t>általános sorozaton</a:t>
            </a:r>
            <a:endParaRPr lang="hu-HU" dirty="0"/>
          </a:p>
        </p:txBody>
      </p:sp>
      <p:sp>
        <p:nvSpPr>
          <p:cNvPr id="2055" name="Tartalom helye 2"/>
          <p:cNvSpPr>
            <a:spLocks noGrp="1"/>
          </p:cNvSpPr>
          <p:nvPr>
            <p:ph idx="1"/>
          </p:nvPr>
        </p:nvSpPr>
        <p:spPr/>
        <p:txBody>
          <a:bodyPr/>
          <a:lstStyle/>
          <a:p>
            <a:pPr marL="254000">
              <a:buNone/>
            </a:pPr>
            <a:r>
              <a:rPr lang="hu-HU" b="1" dirty="0">
                <a:sym typeface="Symbol" pitchFamily="18" charset="2"/>
              </a:rPr>
              <a:t>C++ kód </a:t>
            </a:r>
            <a:r>
              <a:rPr lang="hu-HU" dirty="0">
                <a:sym typeface="Symbol" pitchFamily="18" charset="2"/>
              </a:rPr>
              <a:t>(</a:t>
            </a:r>
            <a:r>
              <a:rPr lang="hu-HU" sz="2800" dirty="0" err="1">
                <a:effectLst>
                  <a:outerShdw blurRad="38100" dist="38100" dir="2700000" algn="tl">
                    <a:srgbClr val="000000">
                      <a:alpha val="43137"/>
                    </a:srgbClr>
                  </a:outerShdw>
                </a:effectLst>
                <a:sym typeface="Symbol" pitchFamily="18" charset="2"/>
              </a:rPr>
              <a:t>iterátorral</a:t>
            </a:r>
            <a:r>
              <a:rPr lang="hu-HU" dirty="0">
                <a:sym typeface="Symbol" pitchFamily="18" charset="2"/>
              </a:rPr>
              <a:t>)</a:t>
            </a:r>
            <a:r>
              <a:rPr lang="hu-HU" b="1" dirty="0">
                <a:sym typeface="Symbol" pitchFamily="18" charset="2"/>
              </a:rPr>
              <a:t>:</a:t>
            </a:r>
          </a:p>
          <a:p>
            <a:pPr marL="254000">
              <a:lnSpc>
                <a:spcPts val="2000"/>
              </a:lnSpc>
              <a:buNone/>
            </a:pPr>
            <a:r>
              <a:rPr lang="hu-HU"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template</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&lt;</a:t>
            </a:r>
            <a:r>
              <a:rPr lang="hu-HU" sz="2000" dirty="0" err="1">
                <a:latin typeface="Courier New" panose="02070309020205020404" pitchFamily="49" charset="0"/>
                <a:cs typeface="Courier New" panose="02070309020205020404" pitchFamily="49" charset="0"/>
                <a:sym typeface="Symbol" pitchFamily="18" charset="2"/>
              </a:rPr>
              <a:t>class</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0000FF"/>
                </a:solidFill>
                <a:effectLst>
                  <a:outerShdw blurRad="38100" dist="38100" dir="2700000" algn="tl">
                    <a:srgbClr val="000000">
                      <a:alpha val="43137"/>
                    </a:srgbClr>
                  </a:outerShdw>
                </a:effectLst>
                <a:highlight>
                  <a:srgbClr val="C0C0C0"/>
                </a:highligh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typename</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&gt;</a:t>
            </a:r>
          </a:p>
          <a:p>
            <a:pPr marL="0" indent="0">
              <a:lnSpc>
                <a:spcPts val="2000"/>
              </a:lnSpc>
              <a:spcBef>
                <a:spcPts val="600"/>
              </a:spcBef>
              <a:buNone/>
            </a:pP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Osszeg</a:t>
            </a:r>
            <a:r>
              <a:rPr lang="hu-HU" sz="2000" dirty="0">
                <a:latin typeface="Courier New" panose="02070309020205020404" pitchFamily="49" charset="0"/>
                <a:cs typeface="Courier New" panose="02070309020205020404" pitchFamily="49" charset="0"/>
                <a:sym typeface="Symbol" pitchFamily="18" charset="2"/>
              </a:rPr>
              <a:t>(</a:t>
            </a:r>
            <a:r>
              <a:rPr lang="hu-HU" sz="2000" dirty="0" err="1">
                <a:solidFill>
                  <a:srgbClr val="0000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a:highlight>
                  <a:srgbClr val="C0C0C0"/>
                </a:highligh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 </a:t>
            </a:r>
            <a:r>
              <a:rPr lang="hu-HU" sz="2000" dirty="0" err="1">
                <a:solidFill>
                  <a:srgbClr val="0000FF"/>
                </a:solidFill>
                <a:latin typeface="Courier New" panose="02070309020205020404" pitchFamily="49" charset="0"/>
                <a:cs typeface="Courier New" panose="02070309020205020404" pitchFamily="49" charset="0"/>
                <a:sym typeface="Symbol" pitchFamily="18" charset="2"/>
              </a:rPr>
              <a:t>InputIt</a:t>
            </a:r>
            <a:r>
              <a:rPr lang="hu-HU" sz="2000" dirty="0">
                <a:latin typeface="Courier New" panose="02070309020205020404" pitchFamily="49" charset="0"/>
                <a:cs typeface="Courier New" panose="02070309020205020404" pitchFamily="49" charset="0"/>
                <a:sym typeface="Symbol" pitchFamily="18" charset="2"/>
              </a:rPr>
              <a:t> </a:t>
            </a:r>
            <a:r>
              <a:rPr lang="hu-HU" sz="2000" dirty="0">
                <a:highlight>
                  <a:srgbClr val="C0C0C0"/>
                </a:highlight>
                <a:latin typeface="Courier New" panose="02070309020205020404" pitchFamily="49" charset="0"/>
                <a:cs typeface="Courier New" panose="02070309020205020404" pitchFamily="49" charset="0"/>
                <a:sym typeface="Symbol" pitchFamily="18" charset="2"/>
              </a:rPr>
              <a:t>u</a:t>
            </a: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 F0){</a:t>
            </a:r>
          </a:p>
          <a:p>
            <a:pPr marL="0" indent="0">
              <a:lnSpc>
                <a:spcPts val="2000"/>
              </a:lnSpc>
              <a:spcBef>
                <a:spcPts val="600"/>
              </a:spcBef>
              <a:buNone/>
            </a:pPr>
            <a:r>
              <a:rPr lang="hu-HU" sz="2000" dirty="0">
                <a:latin typeface="Courier New" panose="02070309020205020404" pitchFamily="49" charset="0"/>
                <a:cs typeface="Courier New" panose="02070309020205020404" pitchFamily="49" charset="0"/>
                <a:sym typeface="Symbol" pitchFamily="18" charset="2"/>
              </a:rPr>
              <a:t>  </a:t>
            </a:r>
            <a:r>
              <a:rPr lang="hu-HU" sz="20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 s=F0;</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while</a:t>
            </a:r>
            <a:r>
              <a:rPr lang="hu-HU" sz="2000" dirty="0">
                <a:latin typeface="Courier New" panose="02070309020205020404" pitchFamily="49" charset="0"/>
                <a:cs typeface="Courier New" panose="02070309020205020404" pitchFamily="49" charset="0"/>
                <a:sym typeface="Symbol" pitchFamily="18" charset="2"/>
              </a:rPr>
              <a:t>(</a:t>
            </a:r>
            <a:r>
              <a:rPr lang="hu-HU" sz="2000" dirty="0">
                <a:highlight>
                  <a:srgbClr val="C0C0C0"/>
                </a:highligh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a:t>
            </a:r>
            <a:r>
              <a:rPr lang="hu-HU" sz="2000" dirty="0">
                <a:highlight>
                  <a:srgbClr val="C0C0C0"/>
                </a:highlight>
                <a:latin typeface="Courier New" panose="02070309020205020404" pitchFamily="49" charset="0"/>
                <a:cs typeface="Courier New" panose="02070309020205020404" pitchFamily="49" charset="0"/>
                <a:sym typeface="Symbol" pitchFamily="18" charset="2"/>
              </a:rPr>
              <a:t>u</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s=s+*</a:t>
            </a:r>
            <a:r>
              <a:rPr lang="hu-HU" sz="2000" dirty="0">
                <a:highlight>
                  <a:srgbClr val="C0C0C0"/>
                </a:highligh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 </a:t>
            </a:r>
            <a:r>
              <a:rPr lang="hu-HU" sz="2000" dirty="0">
                <a:highlight>
                  <a:srgbClr val="C0C0C0"/>
                </a:highlight>
                <a:latin typeface="Courier New" panose="02070309020205020404" pitchFamily="49" charset="0"/>
                <a:cs typeface="Courier New" panose="02070309020205020404" pitchFamily="49" charset="0"/>
                <a:sym typeface="Symbol" pitchFamily="18" charset="2"/>
              </a:rPr>
              <a:t>e</a:t>
            </a:r>
            <a:r>
              <a:rPr lang="hu-HU" sz="2000" dirty="0">
                <a:latin typeface="Courier New" panose="02070309020205020404" pitchFamily="49" charset="0"/>
                <a:cs typeface="Courier New" panose="02070309020205020404" pitchFamily="49" charset="0"/>
                <a:sym typeface="Symbol" pitchFamily="18" charset="2"/>
              </a:rPr>
              <a:t>++;</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  </a:t>
            </a:r>
            <a:r>
              <a:rPr lang="hu-HU" sz="2000" dirty="0" err="1">
                <a:latin typeface="Courier New" panose="02070309020205020404" pitchFamily="49" charset="0"/>
                <a:cs typeface="Courier New" panose="02070309020205020404" pitchFamily="49" charset="0"/>
                <a:sym typeface="Symbol" pitchFamily="18" charset="2"/>
              </a:rPr>
              <a:t>return</a:t>
            </a:r>
            <a:r>
              <a:rPr lang="hu-HU" sz="2000" dirty="0">
                <a:latin typeface="Courier New" panose="02070309020205020404" pitchFamily="49" charset="0"/>
                <a:cs typeface="Courier New" panose="02070309020205020404" pitchFamily="49" charset="0"/>
                <a:sym typeface="Symbol" pitchFamily="18" charset="2"/>
              </a:rPr>
              <a:t> s;</a:t>
            </a:r>
            <a:br>
              <a:rPr lang="hu-HU" sz="2000" dirty="0">
                <a:latin typeface="Courier New" panose="02070309020205020404" pitchFamily="49" charset="0"/>
                <a:cs typeface="Courier New" panose="02070309020205020404" pitchFamily="49" charset="0"/>
                <a:sym typeface="Symbol" pitchFamily="18" charset="2"/>
              </a:rPr>
            </a:br>
            <a:r>
              <a:rPr lang="hu-HU" sz="2000" dirty="0">
                <a:latin typeface="Courier New" panose="02070309020205020404" pitchFamily="49" charset="0"/>
                <a:cs typeface="Courier New" panose="02070309020205020404" pitchFamily="49" charset="0"/>
                <a:sym typeface="Symbol" pitchFamily="18" charset="2"/>
              </a:rPr>
              <a:t>}</a:t>
            </a:r>
          </a:p>
          <a:p>
            <a:pPr marL="0" indent="0">
              <a:lnSpc>
                <a:spcPts val="2800"/>
              </a:lnSpc>
              <a:buNone/>
            </a:pPr>
            <a:endParaRPr lang="hu-HU" sz="2400" dirty="0"/>
          </a:p>
          <a:p>
            <a:pPr marL="0" indent="0">
              <a:lnSpc>
                <a:spcPts val="2800"/>
              </a:lnSpc>
              <a:buNone/>
            </a:pPr>
            <a:r>
              <a:rPr lang="hu-HU" sz="2800" dirty="0"/>
              <a:t>Két </a:t>
            </a:r>
            <a:r>
              <a:rPr lang="hu-HU" sz="2800" dirty="0">
                <a:solidFill>
                  <a:srgbClr val="FF0000"/>
                </a:solidFill>
                <a:effectLst>
                  <a:outerShdw blurRad="38100" dist="38100" dir="2700000" algn="tl">
                    <a:srgbClr val="000000">
                      <a:alpha val="43137"/>
                    </a:srgbClr>
                  </a:outerShdw>
                </a:effectLst>
              </a:rPr>
              <a:t>típusparaméter</a:t>
            </a:r>
            <a:r>
              <a:rPr lang="hu-HU" sz="2800" dirty="0"/>
              <a:t>t kell alkalmazni, az egyik az </a:t>
            </a:r>
            <a:r>
              <a:rPr lang="hu-HU" sz="2800" dirty="0" err="1"/>
              <a:t>iterátor</a:t>
            </a:r>
            <a:r>
              <a:rPr lang="hu-HU" sz="2800" dirty="0"/>
              <a:t> típusa: </a:t>
            </a:r>
            <a:r>
              <a:rPr lang="hu-HU" sz="2400" dirty="0" err="1">
                <a:solidFill>
                  <a:srgbClr val="0000FF"/>
                </a:solidFill>
                <a:effectLst>
                  <a:outerShdw blurRad="38100" dist="38100" dir="2700000" algn="tl">
                    <a:srgbClr val="000000">
                      <a:alpha val="43137"/>
                    </a:srgbClr>
                  </a:outerShdw>
                </a:effectLst>
                <a:highlight>
                  <a:srgbClr val="C0C0C0"/>
                </a:highlight>
                <a:latin typeface="Courier New" panose="02070309020205020404" pitchFamily="49" charset="0"/>
                <a:cs typeface="Courier New" panose="02070309020205020404" pitchFamily="49" charset="0"/>
              </a:rPr>
              <a:t>InputIt</a:t>
            </a:r>
            <a:r>
              <a:rPr lang="hu-HU" sz="2800" dirty="0"/>
              <a:t>, a másik pedig az összetett adat elemeinek </a:t>
            </a:r>
            <a:r>
              <a:rPr lang="hu-HU" sz="2400" dirty="0">
                <a:solidFill>
                  <a:srgbClr val="008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a:t>
            </a:r>
            <a:r>
              <a:rPr lang="hu-HU" sz="2800" dirty="0"/>
              <a:t> típusa (amire az </a:t>
            </a:r>
            <a:r>
              <a:rPr lang="hu-HU" sz="2800" dirty="0" err="1"/>
              <a:t>iterátor</a:t>
            </a:r>
            <a:r>
              <a:rPr lang="hu-HU" sz="2800" dirty="0"/>
              <a:t> hivatkozik).</a:t>
            </a:r>
            <a:endParaRPr lang="hu-HU" sz="2800" dirty="0">
              <a:latin typeface="Courier New" panose="02070309020205020404" pitchFamily="49" charset="0"/>
              <a:cs typeface="Courier New" panose="02070309020205020404" pitchFamily="49" charset="0"/>
              <a:sym typeface="Symbol" pitchFamily="18" charset="2"/>
            </a:endParaRPr>
          </a:p>
        </p:txBody>
      </p:sp>
      <p:sp>
        <p:nvSpPr>
          <p:cNvPr id="4" name="Dátum helye 3"/>
          <p:cNvSpPr>
            <a:spLocks noGrp="1"/>
          </p:cNvSpPr>
          <p:nvPr>
            <p:ph type="dt" sz="half" idx="11"/>
          </p:nvPr>
        </p:nvSpPr>
        <p:spPr/>
        <p:txBody>
          <a:bodyPr/>
          <a:lstStyle/>
          <a:p>
            <a:pPr>
              <a:defRPr/>
            </a:pPr>
            <a:fld id="{9C07667D-944C-4B57-82E0-A7D3BE1E0464}" type="datetime8">
              <a:rPr lang="hu-HU" smtClean="0"/>
              <a:t>2018.12.01. 17:08</a:t>
            </a:fld>
            <a:endParaRPr lang="en-US"/>
          </a:p>
        </p:txBody>
      </p:sp>
      <p:sp>
        <p:nvSpPr>
          <p:cNvPr id="18" name="Élőláb helye 7"/>
          <p:cNvSpPr>
            <a:spLocks noGrp="1"/>
          </p:cNvSpPr>
          <p:nvPr>
            <p:ph type="ftr" sz="quarter" idx="12"/>
          </p:nvPr>
        </p:nvSpPr>
        <p:spPr/>
        <p:txBody>
          <a:bodyPr/>
          <a:lstStyle/>
          <a:p>
            <a:pPr>
              <a:defRPr/>
            </a:pPr>
            <a:r>
              <a:rPr lang="hu-HU"/>
              <a:t>Horváth - Papné - Szlávi - Zsakó: Programozás 12. előadás</a:t>
            </a:r>
            <a:endParaRPr lang="en-US" dirty="0"/>
          </a:p>
        </p:txBody>
      </p:sp>
      <p:sp>
        <p:nvSpPr>
          <p:cNvPr id="2" name="Beszédbuborék: négyszög 1">
            <a:extLst>
              <a:ext uri="{FF2B5EF4-FFF2-40B4-BE49-F238E27FC236}">
                <a16:creationId xmlns:a16="http://schemas.microsoft.com/office/drawing/2014/main" id="{B9B98A48-7FF8-4E78-B5D1-D5645778704F}"/>
              </a:ext>
            </a:extLst>
          </p:cNvPr>
          <p:cNvSpPr/>
          <p:nvPr/>
        </p:nvSpPr>
        <p:spPr>
          <a:xfrm>
            <a:off x="6696658" y="1625600"/>
            <a:ext cx="1656184" cy="936104"/>
          </a:xfrm>
          <a:prstGeom prst="wedgeRectCallout">
            <a:avLst>
              <a:gd name="adj1" fmla="val -122448"/>
              <a:gd name="adj2" fmla="val -9512"/>
            </a:avLst>
          </a:prstGeom>
          <a:solidFill>
            <a:srgbClr val="FFFFFF">
              <a:alpha val="80000"/>
            </a:srgb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Paraméteres alprogram = „minta”</a:t>
            </a:r>
          </a:p>
        </p:txBody>
      </p:sp>
      <p:sp>
        <p:nvSpPr>
          <p:cNvPr id="19" name="Beszédbuborék: négyszög 18">
            <a:extLst>
              <a:ext uri="{FF2B5EF4-FFF2-40B4-BE49-F238E27FC236}">
                <a16:creationId xmlns:a16="http://schemas.microsoft.com/office/drawing/2014/main" id="{CC116386-FB82-4CEF-A1E6-8805521D0F27}"/>
              </a:ext>
            </a:extLst>
          </p:cNvPr>
          <p:cNvSpPr/>
          <p:nvPr/>
        </p:nvSpPr>
        <p:spPr>
          <a:xfrm>
            <a:off x="4788024" y="2749570"/>
            <a:ext cx="1656184" cy="751438"/>
          </a:xfrm>
          <a:prstGeom prst="wedgeRectCallout">
            <a:avLst>
              <a:gd name="adj1" fmla="val -187046"/>
              <a:gd name="adj2" fmla="val -86748"/>
            </a:avLst>
          </a:prstGeom>
          <a:solidFill>
            <a:schemeClr val="bg1">
              <a:lumMod val="75000"/>
              <a:alpha val="80000"/>
            </a:scheme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Cím (referencia)</a:t>
            </a:r>
          </a:p>
        </p:txBody>
      </p:sp>
      <p:sp>
        <p:nvSpPr>
          <p:cNvPr id="20" name="Beszédbuborék: négyszög 19">
            <a:extLst>
              <a:ext uri="{FF2B5EF4-FFF2-40B4-BE49-F238E27FC236}">
                <a16:creationId xmlns:a16="http://schemas.microsoft.com/office/drawing/2014/main" id="{F2B2D401-0817-4FFD-AE02-727391F74120}"/>
              </a:ext>
            </a:extLst>
          </p:cNvPr>
          <p:cNvSpPr/>
          <p:nvPr/>
        </p:nvSpPr>
        <p:spPr>
          <a:xfrm>
            <a:off x="4788024" y="2749570"/>
            <a:ext cx="1656184" cy="751438"/>
          </a:xfrm>
          <a:prstGeom prst="wedgeRectCallout">
            <a:avLst>
              <a:gd name="adj1" fmla="val -87537"/>
              <a:gd name="adj2" fmla="val -85333"/>
            </a:avLst>
          </a:prstGeom>
          <a:solidFill>
            <a:schemeClr val="bg1">
              <a:lumMod val="75000"/>
              <a:alpha val="80000"/>
            </a:schemeClr>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hu-HU" sz="2000" b="1" spc="50" dirty="0">
                <a:ln w="0"/>
                <a:solidFill>
                  <a:schemeClr val="bg2"/>
                </a:solidFill>
                <a:effectLst>
                  <a:innerShdw blurRad="63500" dist="50800" dir="13500000">
                    <a:srgbClr val="000000">
                      <a:alpha val="50000"/>
                    </a:srgbClr>
                  </a:innerShdw>
                </a:effectLst>
              </a:rPr>
              <a:t>Cím (referencia)</a:t>
            </a:r>
          </a:p>
        </p:txBody>
      </p:sp>
      <p:sp>
        <p:nvSpPr>
          <p:cNvPr id="3" name="Dia számának helye 2"/>
          <p:cNvSpPr>
            <a:spLocks noGrp="1"/>
          </p:cNvSpPr>
          <p:nvPr>
            <p:ph type="sldNum" sz="quarter" idx="10"/>
          </p:nvPr>
        </p:nvSpPr>
        <p:spPr/>
        <p:txBody>
          <a:bodyPr/>
          <a:lstStyle/>
          <a:p>
            <a:pPr>
              <a:defRPr/>
            </a:pPr>
            <a:fld id="{55827B34-493A-42A8-915E-9265D9F4BD70}" type="slidenum">
              <a:rPr lang="hu-HU" smtClean="0"/>
              <a:pPr>
                <a:defRPr/>
              </a:pPr>
              <a:t>9</a:t>
            </a:fld>
            <a:r>
              <a:rPr lang="hu-HU" dirty="0"/>
              <a:t>/58</a:t>
            </a:r>
          </a:p>
        </p:txBody>
      </p:sp>
    </p:spTree>
    <p:extLst>
      <p:ext uri="{BB962C8B-B14F-4D97-AF65-F5344CB8AC3E}">
        <p14:creationId xmlns:p14="http://schemas.microsoft.com/office/powerpoint/2010/main" val="11717757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theme/theme1.xml><?xml version="1.0" encoding="utf-8"?>
<a:theme xmlns:a="http://schemas.openxmlformats.org/drawingml/2006/main" name="1_Montázs">
  <a:themeElements>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1_Montáz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ntázs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1_Montázs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1_Montázs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1_Montázs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1_Montázs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1_Montázs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1_Montázs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ontázs">
  <a:themeElements>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1_Montáz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ntázs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1_Montázs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1_Montázs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1_Montázs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1_Montázs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1_Montázs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1_Montázs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Montázs">
  <a:themeElements>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5_Montáz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ntázs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1_Montázs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1_Montázs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1_Montázs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1_Montázs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1_Montázs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1_Montázs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1_Montázs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6375</TotalTime>
  <Words>4089</Words>
  <Application>Microsoft Office PowerPoint</Application>
  <PresentationFormat>Diavetítés a képernyőre (4:3 oldalarány)</PresentationFormat>
  <Paragraphs>990</Paragraphs>
  <Slides>58</Slides>
  <Notes>58</Notes>
  <HiddenSlides>1</HiddenSlides>
  <MMClips>0</MMClips>
  <ScaleCrop>false</ScaleCrop>
  <HeadingPairs>
    <vt:vector size="10" baseType="variant">
      <vt:variant>
        <vt:lpstr>Használt betűtípusok</vt:lpstr>
      </vt:variant>
      <vt:variant>
        <vt:i4>5</vt:i4>
      </vt:variant>
      <vt:variant>
        <vt:lpstr>Téma</vt:lpstr>
      </vt:variant>
      <vt:variant>
        <vt:i4>3</vt:i4>
      </vt:variant>
      <vt:variant>
        <vt:lpstr>Beágyazott OLE kiszolgálók</vt:lpstr>
      </vt:variant>
      <vt:variant>
        <vt:i4>1</vt:i4>
      </vt:variant>
      <vt:variant>
        <vt:lpstr>Diacímek</vt:lpstr>
      </vt:variant>
      <vt:variant>
        <vt:i4>58</vt:i4>
      </vt:variant>
      <vt:variant>
        <vt:lpstr>Egyéni diasorok</vt:lpstr>
      </vt:variant>
      <vt:variant>
        <vt:i4>4</vt:i4>
      </vt:variant>
    </vt:vector>
  </HeadingPairs>
  <TitlesOfParts>
    <vt:vector size="71" baseType="lpstr">
      <vt:lpstr>Arial</vt:lpstr>
      <vt:lpstr>Courier New</vt:lpstr>
      <vt:lpstr>Garamond</vt:lpstr>
      <vt:lpstr>Imprint MT Shadow</vt:lpstr>
      <vt:lpstr>Wingdings</vt:lpstr>
      <vt:lpstr>1_Montázs</vt:lpstr>
      <vt:lpstr>2_Montázs</vt:lpstr>
      <vt:lpstr>5_Montázs</vt:lpstr>
      <vt:lpstr>Equation</vt:lpstr>
      <vt:lpstr>PowerPoint-bemutató</vt:lpstr>
      <vt:lpstr>Tartalom</vt:lpstr>
      <vt:lpstr>Programozási tételek általánosítása2</vt:lpstr>
      <vt:lpstr>Programozási tételek általánosítása2 – C++</vt:lpstr>
      <vt:lpstr>Programozási tételek általánosítása2 – C++</vt:lpstr>
      <vt:lpstr>Programozási tételek általánosítása2</vt:lpstr>
      <vt:lpstr>Összegzés – általános sorozaton</vt:lpstr>
      <vt:lpstr>Összegzés – általános sorozaton</vt:lpstr>
      <vt:lpstr>Összegzés – általános sorozaton</vt:lpstr>
      <vt:lpstr>Összegzés – általános sorozaton</vt:lpstr>
      <vt:lpstr>Összegzés – általános sorozaton vagy halmazon</vt:lpstr>
      <vt:lpstr>Összegzés – általános sorozaton vagy halmazon</vt:lpstr>
      <vt:lpstr>Összegzés – általános sorozaton vagy halmazon</vt:lpstr>
      <vt:lpstr>Összegzés – általános sorozaton vagy halmazon</vt:lpstr>
      <vt:lpstr>Összegzés – általános sorozaton</vt:lpstr>
      <vt:lpstr>Összegzés – általános sorozaton vagy halmazon</vt:lpstr>
      <vt:lpstr>Megszámolás – általános sorozat-intervallumon </vt:lpstr>
      <vt:lpstr>Megszámolás – általános sorozat-intervallumon </vt:lpstr>
      <vt:lpstr>Megszámolás – általános sorozat-intervallumon </vt:lpstr>
      <vt:lpstr>Megszámolás – általános sorozat-intervallumon </vt:lpstr>
      <vt:lpstr>Megszámolás – általános sorozaton vagy halmazon</vt:lpstr>
      <vt:lpstr>Megszámolás – általános sorozaton vagy halmazon</vt:lpstr>
      <vt:lpstr>Megszámolás – általános sorozaton vagy halmazon</vt:lpstr>
      <vt:lpstr>Maximum-kiválasztás – általános sorozat-intervallumon </vt:lpstr>
      <vt:lpstr>Maximum-kiválasztás – intervallumon </vt:lpstr>
      <vt:lpstr>Maximum-kiválasztás – általános sorozaton vagy halmazon</vt:lpstr>
      <vt:lpstr>Maximum-kiválasztás – általános sorozaton vagy halmazon</vt:lpstr>
      <vt:lpstr>Kiválasztás – általános sorozat-intervallumon</vt:lpstr>
      <vt:lpstr>Kiválasztás – általános sorozat-intervallum</vt:lpstr>
      <vt:lpstr>Kiválasztás – általános sorozat vagy halmaz</vt:lpstr>
      <vt:lpstr>Kiválasztás – általános sorozat vagy halmaz</vt:lpstr>
      <vt:lpstr>Kiválasztás – általános sorozaton vagy halmazon</vt:lpstr>
      <vt:lpstr>Kiválasztás – általános sorozat vagy halmaz</vt:lpstr>
      <vt:lpstr>Kiválasztás – általános sorozaton vagy halmazon</vt:lpstr>
      <vt:lpstr>Keresés – általános sorozat-intervallumon</vt:lpstr>
      <vt:lpstr>Keresés – általános sorozat-intervallumon</vt:lpstr>
      <vt:lpstr>Keresés – általános sorozaton vagy halmazon</vt:lpstr>
      <vt:lpstr>Keresés – általános sorozaton vagy halmazon</vt:lpstr>
      <vt:lpstr>Keresés – általános sorozaton vagy halmazon</vt:lpstr>
      <vt:lpstr>Keresés – általános sorozaton vagy halmazon</vt:lpstr>
      <vt:lpstr>Keresés – általános sorozaton vagy halmazon</vt:lpstr>
      <vt:lpstr>Programkészítési elvek</vt:lpstr>
      <vt:lpstr>Stratégiai elv: lépésenkénti finomítás</vt:lpstr>
      <vt:lpstr>Taktikai elvek</vt:lpstr>
      <vt:lpstr>Technológiai elvek  az algoritmus készítéshez</vt:lpstr>
      <vt:lpstr>Technikai elvek  a kódoláshoz</vt:lpstr>
      <vt:lpstr>Esztétikai/ergonómiai elvek</vt:lpstr>
      <vt:lpstr>Dokumentációk</vt:lpstr>
      <vt:lpstr>Felhasználói dokumentáció</vt:lpstr>
      <vt:lpstr>Fejlesztői dokumentáció</vt:lpstr>
      <vt:lpstr>Fejlesztői dokumentáció Code::Blocks-ban</vt:lpstr>
      <vt:lpstr>Hatékonyságvizsgálat táblázatkezelővel</vt:lpstr>
      <vt:lpstr>Hatékonyságvizsgálat táblázatkezelővel</vt:lpstr>
      <vt:lpstr>Hatékonyságvizsgálat táblázatkezelővel</vt:lpstr>
      <vt:lpstr>Hatékonyságvizsgálat táblázatkezelővel</vt:lpstr>
      <vt:lpstr>Hatékonyságvizsgálat táblázatkezelővel</vt:lpstr>
      <vt:lpstr>Hatékonyságvizsgálat táblázatkezelővel</vt:lpstr>
      <vt:lpstr>Hatékonyságvizsgálat táblázatkezelővel</vt:lpstr>
      <vt:lpstr>RendezettE_def</vt:lpstr>
      <vt:lpstr>HalmazE_Deg</vt:lpstr>
      <vt:lpstr>Permutációk_Def</vt:lpstr>
      <vt:lpstr>HatékonyságVizsgálat</vt:lpstr>
    </vt:vector>
  </TitlesOfParts>
  <Company>ELTE 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Programozási alapismeretek 12. előadás</dc:title>
  <dc:creator>Szlávi - Zsakó</dc:creator>
  <cp:lastModifiedBy>Péter Szlávi</cp:lastModifiedBy>
  <cp:revision>584</cp:revision>
  <dcterms:created xsi:type="dcterms:W3CDTF">2005-10-16T14:08:29Z</dcterms:created>
  <dcterms:modified xsi:type="dcterms:W3CDTF">2018-12-01T17:42:37Z</dcterms:modified>
</cp:coreProperties>
</file>