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  <p:sldMasterId id="2147483859" r:id="rId2"/>
  </p:sldMasterIdLst>
  <p:notesMasterIdLst>
    <p:notesMasterId r:id="rId47"/>
  </p:notesMasterIdLst>
  <p:handoutMasterIdLst>
    <p:handoutMasterId r:id="rId48"/>
  </p:handoutMasterIdLst>
  <p:sldIdLst>
    <p:sldId id="330" r:id="rId3"/>
    <p:sldId id="328" r:id="rId4"/>
    <p:sldId id="302" r:id="rId5"/>
    <p:sldId id="303" r:id="rId6"/>
    <p:sldId id="360" r:id="rId7"/>
    <p:sldId id="304" r:id="rId8"/>
    <p:sldId id="305" r:id="rId9"/>
    <p:sldId id="306" r:id="rId10"/>
    <p:sldId id="307" r:id="rId11"/>
    <p:sldId id="308" r:id="rId12"/>
    <p:sldId id="309" r:id="rId13"/>
    <p:sldId id="321" r:id="rId14"/>
    <p:sldId id="322" r:id="rId15"/>
    <p:sldId id="310" r:id="rId16"/>
    <p:sldId id="311" r:id="rId17"/>
    <p:sldId id="312" r:id="rId18"/>
    <p:sldId id="325" r:id="rId19"/>
    <p:sldId id="331" r:id="rId20"/>
    <p:sldId id="332" r:id="rId21"/>
    <p:sldId id="333" r:id="rId22"/>
    <p:sldId id="354" r:id="rId23"/>
    <p:sldId id="334" r:id="rId24"/>
    <p:sldId id="335" r:id="rId25"/>
    <p:sldId id="355" r:id="rId26"/>
    <p:sldId id="336" r:id="rId27"/>
    <p:sldId id="357" r:id="rId28"/>
    <p:sldId id="356" r:id="rId29"/>
    <p:sldId id="353" r:id="rId30"/>
    <p:sldId id="361" r:id="rId31"/>
    <p:sldId id="344" r:id="rId32"/>
    <p:sldId id="359" r:id="rId33"/>
    <p:sldId id="337" r:id="rId34"/>
    <p:sldId id="338" r:id="rId35"/>
    <p:sldId id="339" r:id="rId36"/>
    <p:sldId id="340" r:id="rId37"/>
    <p:sldId id="362" r:id="rId38"/>
    <p:sldId id="345" r:id="rId39"/>
    <p:sldId id="358" r:id="rId40"/>
    <p:sldId id="347" r:id="rId41"/>
    <p:sldId id="348" r:id="rId42"/>
    <p:sldId id="349" r:id="rId43"/>
    <p:sldId id="350" r:id="rId44"/>
    <p:sldId id="351" r:id="rId45"/>
    <p:sldId id="363" r:id="rId46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C0"/>
    <a:srgbClr val="FF3300"/>
    <a:srgbClr val="CC6600"/>
    <a:srgbClr val="008000"/>
    <a:srgbClr val="663300"/>
    <a:srgbClr val="006600"/>
    <a:srgbClr val="969696"/>
    <a:srgbClr val="FFEAD5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86410" autoAdjust="0"/>
  </p:normalViewPr>
  <p:slideViewPr>
    <p:cSldViewPr>
      <p:cViewPr varScale="1">
        <p:scale>
          <a:sx n="82" d="100"/>
          <a:sy n="82" d="100"/>
        </p:scale>
        <p:origin x="15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1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098" y="12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D8D97786-123E-47C2-9279-72DFCDB2C408}" type="datetime1">
              <a:rPr lang="hu-HU" smtClean="0"/>
              <a:t>2018. 09. 19.</a:t>
            </a:fld>
            <a:r>
              <a:rPr lang="hu-HU"/>
              <a:t>2008/2009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Szlávi-Zsakó: Programozási alapismeretek 3. előadásSzlávi-Zsakó: Programozási alapismeretek 3.Zsakó László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8160E472-5A8A-4AD9-85A8-6710F8B5703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494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B24F6848-AD19-473E-B5F0-518BE18E5A84}" type="datetime1">
              <a:rPr lang="hu-HU" smtClean="0"/>
              <a:t>2018. 09. 19.</a:t>
            </a:fld>
            <a:endParaRPr lang="hu-HU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682625"/>
            <a:ext cx="5210175" cy="3908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195A80EE-E1AE-49C0-A5A9-69BC5661C21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4"/>
          </p:nvPr>
        </p:nvSpPr>
        <p:spPr>
          <a:xfrm>
            <a:off x="0" y="9572625"/>
            <a:ext cx="2946400" cy="352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4359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/>
              <a:t>Programozási alapismeretek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C23BC52-AEB2-434E-B820-819374EBCC7B}" type="datetime1">
              <a:rPr lang="hu-HU" smtClean="0"/>
              <a:t>2018. 09. 19.</a:t>
            </a:fld>
            <a:endParaRPr lang="hu-HU" dirty="0"/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47027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dirty="0" err="1"/>
              <a:t>Szlávi-Zsakó</a:t>
            </a:r>
            <a:r>
              <a:rPr lang="hu-HU" dirty="0"/>
              <a:t>: Programozási alapismeretek 3. előadás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F04F4AA-E098-4CB9-9E62-4F74256F385E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481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136" name="Dia számának helye 6"/>
          <p:cNvSpPr txBox="1">
            <a:spLocks noGrp="1"/>
          </p:cNvSpPr>
          <p:nvPr/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D9B5E2B-6665-4AA3-9DFA-E64C018015D8}" type="slidenum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hu-HU" sz="1000"/>
          </a:p>
        </p:txBody>
      </p:sp>
    </p:spTree>
    <p:extLst>
      <p:ext uri="{BB962C8B-B14F-4D97-AF65-F5344CB8AC3E}">
        <p14:creationId xmlns:p14="http://schemas.microsoft.com/office/powerpoint/2010/main" val="3628246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99EF962-35E7-45C5-9B55-2E115191E9B9}" type="datetime1">
              <a:rPr lang="hu-HU" smtClean="0"/>
              <a:t>2018. 09. 19.</a:t>
            </a:fld>
            <a:endParaRPr lang="hu-HU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DB71796-0CE3-4647-9232-6F0330C1CEFB}" type="slidenum">
              <a:rPr lang="hu-HU" smtClean="0">
                <a:latin typeface="Arial" charset="0"/>
              </a:rPr>
              <a:pPr/>
              <a:t>10</a:t>
            </a:fld>
            <a:endParaRPr lang="hu-HU">
              <a:latin typeface="Arial" charset="0"/>
            </a:endParaRPr>
          </a:p>
        </p:txBody>
      </p:sp>
      <p:sp>
        <p:nvSpPr>
          <p:cNvPr id="563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075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36D45B9-C58D-4E95-950F-9D7F1DD2E03A}" type="datetime1">
              <a:rPr lang="hu-HU" smtClean="0"/>
              <a:t>2018. 09. 19.</a:t>
            </a:fld>
            <a:endParaRPr lang="hu-HU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A8CDB2D-9360-4617-9AE9-BCF050612282}" type="slidenum">
              <a:rPr lang="hu-HU" smtClean="0">
                <a:latin typeface="Arial" charset="0"/>
              </a:rPr>
              <a:pPr/>
              <a:t>11</a:t>
            </a:fld>
            <a:endParaRPr lang="hu-HU">
              <a:latin typeface="Arial" charset="0"/>
            </a:endParaRPr>
          </a:p>
        </p:txBody>
      </p:sp>
      <p:sp>
        <p:nvSpPr>
          <p:cNvPr id="573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013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ADF89D2-D290-42C2-8E5F-6408AB087C43}" type="datetime1">
              <a:rPr lang="hu-HU" smtClean="0"/>
              <a:t>2018. 09. 19.</a:t>
            </a:fld>
            <a:endParaRPr lang="hu-HU"/>
          </a:p>
        </p:txBody>
      </p:sp>
      <p:sp>
        <p:nvSpPr>
          <p:cNvPr id="583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Világos, h. a „páratlan”</a:t>
            </a:r>
            <a:r>
              <a:rPr lang="hu-HU" dirty="0" err="1"/>
              <a:t>-ság</a:t>
            </a:r>
            <a:r>
              <a:rPr lang="hu-HU" dirty="0"/>
              <a:t> függvénye egyszerűen megalkotható a MOD „maradék” operátor ismeretében. Azaz a specifikációt kiegészíthetnénk az alábbi, 5. résszel:</a:t>
            </a:r>
          </a:p>
          <a:p>
            <a:r>
              <a:rPr lang="hu-HU" dirty="0"/>
              <a:t>Definíció:</a:t>
            </a:r>
          </a:p>
          <a:p>
            <a:r>
              <a:rPr lang="hu-HU" dirty="0"/>
              <a:t>  páratlan: </a:t>
            </a:r>
            <a:r>
              <a:rPr lang="hu-HU" dirty="0">
                <a:latin typeface="Imprint MT Shadow" pitchFamily="82" charset="0"/>
              </a:rPr>
              <a:t>N</a:t>
            </a:r>
            <a:r>
              <a:rPr lang="hu-HU" dirty="0"/>
              <a:t>→</a:t>
            </a:r>
            <a:r>
              <a:rPr lang="hu-HU" dirty="0">
                <a:latin typeface="Imprint MT Shadow" pitchFamily="82" charset="0"/>
              </a:rPr>
              <a:t>L</a:t>
            </a:r>
            <a:endParaRPr lang="hu-HU" dirty="0"/>
          </a:p>
          <a:p>
            <a:r>
              <a:rPr lang="hu-HU" dirty="0"/>
              <a:t>  páratlan(x):=(</a:t>
            </a:r>
            <a:r>
              <a:rPr lang="hu-HU" dirty="0" err="1"/>
              <a:t>x</a:t>
            </a:r>
            <a:r>
              <a:rPr lang="hu-HU" dirty="0"/>
              <a:t> </a:t>
            </a:r>
            <a:r>
              <a:rPr lang="hu-HU" dirty="0" err="1"/>
              <a:t>Mod</a:t>
            </a:r>
            <a:r>
              <a:rPr lang="hu-HU" dirty="0"/>
              <a:t> 2)=1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F0C9BDC-4500-4552-A213-589BFCAD3597}" type="slidenum">
              <a:rPr lang="hu-HU" smtClean="0">
                <a:latin typeface="Arial" charset="0"/>
              </a:rPr>
              <a:pPr/>
              <a:t>12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54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F9AF8B4-20FE-4B2D-BB31-E621DAB2372E}" type="datetime1">
              <a:rPr lang="hu-HU" smtClean="0"/>
              <a:t>2018. 09. 19.</a:t>
            </a:fld>
            <a:endParaRPr lang="hu-HU"/>
          </a:p>
        </p:txBody>
      </p:sp>
      <p:sp>
        <p:nvSpPr>
          <p:cNvPr id="593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Gondolja meg, h. ha a második algoritmus ötlete hamarabb vetődik föl bennünk, akkor a specifikációt miként fogalmaztuk volna meg.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A045788-EB90-4CE0-B1DA-F7BB1BD8E4C6}" type="slidenum">
              <a:rPr lang="hu-HU" smtClean="0">
                <a:latin typeface="Arial" charset="0"/>
              </a:rPr>
              <a:pPr/>
              <a:t>13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6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E159CEF-E919-4B6E-9530-BF35A361BF74}" type="datetime1">
              <a:rPr lang="hu-HU" smtClean="0"/>
              <a:t>2018. 09. 19.</a:t>
            </a:fld>
            <a:endParaRPr lang="hu-HU"/>
          </a:p>
        </p:txBody>
      </p:sp>
      <p:sp>
        <p:nvSpPr>
          <p:cNvPr id="604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A „prím”-ség a korábbi hasonló megszorításnál jóval összetettebb, ezért most nem foglalkozunk vele.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B28E04-333B-490C-9D97-4CD01FEC0959}" type="slidenum">
              <a:rPr lang="hu-HU" smtClean="0">
                <a:latin typeface="Arial" charset="0"/>
              </a:rPr>
              <a:pPr/>
              <a:t>14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24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94ADBA2-3331-4ADB-BD7B-7F11FC7972BA}" type="datetime1">
              <a:rPr lang="hu-HU" smtClean="0"/>
              <a:t>2018. 09. 19.</a:t>
            </a:fld>
            <a:endParaRPr lang="hu-HU"/>
          </a:p>
        </p:txBody>
      </p:sp>
      <p:sp>
        <p:nvSpPr>
          <p:cNvPr id="614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Mert a ciklus végértéke a ciklusmagban változik/változhat.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7ED7E1-5B03-4E53-8437-E75B3DD225A2}" type="slidenum">
              <a:rPr lang="hu-HU" smtClean="0">
                <a:latin typeface="Arial" charset="0"/>
              </a:rPr>
              <a:pPr/>
              <a:t>15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1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65540" name="Élőfej helye 3"/>
          <p:cNvSpPr txBox="1">
            <a:spLocks noGrp="1"/>
          </p:cNvSpPr>
          <p:nvPr/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993511-734A-4B4C-B810-567BDE93D838}" type="datetime1">
              <a:rPr lang="hu-HU" smtClean="0"/>
              <a:t>2018. 09. 19.</a:t>
            </a:fld>
            <a:endParaRPr lang="hu-HU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4300AE2-7AE8-49FB-99D6-04D1AA749AC2}" type="slidenum">
              <a:rPr lang="hu-HU" smtClean="0">
                <a:latin typeface="Arial" charset="0"/>
              </a:rPr>
              <a:pPr/>
              <a:t>16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42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BD97D4B-55A3-4AD1-9553-63D728409237}" type="datetime1">
              <a:rPr lang="hu-HU" smtClean="0"/>
              <a:t>2018. 09. 19.</a:t>
            </a:fld>
            <a:endParaRPr lang="hu-HU"/>
          </a:p>
        </p:txBody>
      </p:sp>
      <p:sp>
        <p:nvSpPr>
          <p:cNvPr id="6656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5AE378-454F-44F9-9628-48E3823F1AE8}" type="slidenum">
              <a:rPr lang="hu-HU" smtClean="0">
                <a:latin typeface="Arial" charset="0"/>
              </a:rPr>
              <a:pPr/>
              <a:t>17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4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014AE5A-0703-495D-9B72-EAB172A380CB}" type="datetime1">
              <a:rPr lang="hu-HU" smtClean="0"/>
              <a:t>2018. 09. 19.</a:t>
            </a:fld>
            <a:endParaRPr lang="hu-HU"/>
          </a:p>
        </p:txBody>
      </p:sp>
      <p:sp>
        <p:nvSpPr>
          <p:cNvPr id="6758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93BC681-4D7E-4AD1-A3FF-CFC9A69AA819}" type="slidenum">
              <a:rPr lang="hu-HU" smtClean="0">
                <a:latin typeface="Arial" charset="0"/>
              </a:rPr>
              <a:pPr/>
              <a:t>18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88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40DB4CA-9C8D-4D1A-9C30-5DF1A5DB4954}" type="datetime1">
              <a:rPr lang="hu-HU" smtClean="0"/>
              <a:t>2018. 09. 19.</a:t>
            </a:fld>
            <a:endParaRPr lang="hu-HU"/>
          </a:p>
        </p:txBody>
      </p:sp>
      <p:sp>
        <p:nvSpPr>
          <p:cNvPr id="6861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1E60E0-DCC8-4A6F-8BBF-7CB6A54A90D9}" type="slidenum">
              <a:rPr lang="hu-HU" smtClean="0">
                <a:latin typeface="Arial" charset="0"/>
              </a:rPr>
              <a:pPr/>
              <a:t>19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5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7FAA08D-07A3-414C-AAB1-9C2D4B992D24}" type="datetime1">
              <a:rPr lang="hu-HU" smtClean="0"/>
              <a:t>2018. 09. 19.</a:t>
            </a:fld>
            <a:endParaRPr lang="hu-HU"/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756025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0F71B12-E2D7-41D3-8D97-67749018EB0B}" type="slidenum">
              <a:rPr lang="hu-HU" smtClean="0">
                <a:latin typeface="Arial" charset="0"/>
              </a:rPr>
              <a:pPr/>
              <a:t>2</a:t>
            </a:fld>
            <a:endParaRPr lang="hu-HU">
              <a:latin typeface="Arial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836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1B743F6-CEB5-4E4A-A198-B589097C6FA3}" type="datetime1">
              <a:rPr lang="hu-HU" smtClean="0"/>
              <a:t>2018. 09. 19.</a:t>
            </a:fld>
            <a:endParaRPr lang="hu-HU"/>
          </a:p>
        </p:txBody>
      </p:sp>
      <p:sp>
        <p:nvSpPr>
          <p:cNvPr id="6963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E6ADC86-5894-4B7D-BD45-35D438BB977E}" type="slidenum">
              <a:rPr lang="hu-HU" smtClean="0">
                <a:latin typeface="Arial" charset="0"/>
              </a:rPr>
              <a:pPr/>
              <a:t>20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71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ABB825F-35B0-456C-86B7-910261847BB7}" type="datetime1">
              <a:rPr lang="hu-HU" smtClean="0"/>
              <a:t>2018. 09. 19.</a:t>
            </a:fld>
            <a:endParaRPr lang="hu-HU"/>
          </a:p>
        </p:txBody>
      </p:sp>
      <p:sp>
        <p:nvSpPr>
          <p:cNvPr id="7066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Ez az </a:t>
            </a:r>
            <a:r>
              <a:rPr lang="hu-HU" dirty="0" err="1"/>
              <a:t>Uf-változat</a:t>
            </a:r>
            <a:r>
              <a:rPr lang="hu-HU" dirty="0"/>
              <a:t> pompásan előre jelzi a megfelelő algoritmust:</a:t>
            </a:r>
          </a:p>
          <a:p>
            <a:r>
              <a:rPr lang="hu-HU" dirty="0"/>
              <a:t>5 db, egymást kizáró előfeltételű implikáció (‚és’ kapcsolatban) algoritmusa 5 feltételű elágazás.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CB000BA-4CAB-41E7-83DA-3F5B6D62A229}" type="slidenum">
              <a:rPr lang="hu-HU" smtClean="0">
                <a:latin typeface="Arial" charset="0"/>
              </a:rPr>
              <a:pPr/>
              <a:t>21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199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1186E73-94F6-46E5-ADAB-5EE99FD41DAA}" type="datetime1">
              <a:rPr lang="hu-HU" smtClean="0"/>
              <a:t>2018. 09. 19.</a:t>
            </a:fld>
            <a:endParaRPr lang="hu-HU"/>
          </a:p>
        </p:txBody>
      </p:sp>
      <p:sp>
        <p:nvSpPr>
          <p:cNvPr id="7168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CB206A-7EC0-49C1-8311-8E7125948B42}" type="slidenum">
              <a:rPr lang="hu-HU" smtClean="0">
                <a:latin typeface="Arial" charset="0"/>
              </a:rPr>
              <a:pPr/>
              <a:t>22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61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D10F626-7E0D-4E70-8A42-1963A5850FCF}" type="datetime1">
              <a:rPr lang="hu-HU" smtClean="0"/>
              <a:t>2018. 09. 19.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23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28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B2AF41B-9132-418A-AEEE-E12AF34A11AE}" type="datetime1">
              <a:rPr lang="hu-HU" smtClean="0"/>
              <a:t>2018. 09. 19.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24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60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8F7ECB-9C8B-4340-ADAA-45BDC76AC5FD}" type="datetime1">
              <a:rPr lang="hu-HU" smtClean="0"/>
              <a:t>2018. 09. 19.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Figyelem: specifikációban nincs értékadás! Ott –mint láttuk</a:t>
            </a:r>
            <a:r>
              <a:rPr lang="hu-HU" baseline="0" dirty="0"/>
              <a:t>– logikai kifejezések írhatók, amelynek részeként előfordulhat az azonosság operátor (azonos-e értelemben).</a:t>
            </a:r>
            <a:endParaRPr lang="hu-HU" dirty="0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ABEF12C-50D0-4AF9-908C-C5D636A46D8D}" type="slidenum">
              <a:rPr lang="hu-HU" smtClean="0">
                <a:latin typeface="Arial" charset="0"/>
              </a:rPr>
              <a:pPr/>
              <a:t>25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73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A8EAD7E-1288-4312-8358-0825A185726B}" type="datetime1">
              <a:rPr lang="hu-HU" smtClean="0"/>
              <a:t>2018. 09. 19.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ABEF12C-50D0-4AF9-908C-C5D636A46D8D}" type="slidenum">
              <a:rPr lang="hu-HU" smtClean="0">
                <a:latin typeface="Arial" charset="0"/>
              </a:rPr>
              <a:pPr/>
              <a:t>26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48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25A1856-9E3E-4DAB-8CB9-8D52E00C22BD}" type="datetime1">
              <a:rPr lang="hu-HU" smtClean="0"/>
              <a:t>2018. 09. 19.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ABEF12C-50D0-4AF9-908C-C5D636A46D8D}" type="slidenum">
              <a:rPr lang="hu-HU" smtClean="0">
                <a:latin typeface="Arial" charset="0"/>
              </a:rPr>
              <a:pPr/>
              <a:t>27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50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80899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B95F99A-B3AC-4C95-9A8C-AA72AAC6106E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2018. 09. 19.</a:t>
            </a:fld>
            <a:endParaRPr lang="hu-HU" sz="1000"/>
          </a:p>
        </p:txBody>
      </p:sp>
      <p:sp>
        <p:nvSpPr>
          <p:cNvPr id="809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ad „+1”:</a:t>
            </a:r>
            <a:br>
              <a:rPr lang="hu-HU" dirty="0"/>
            </a:br>
            <a:r>
              <a:rPr lang="hu-HU" baseline="0" dirty="0"/>
              <a:t>  </a:t>
            </a:r>
            <a:r>
              <a:rPr lang="hu-HU" dirty="0"/>
              <a:t>mivel a specifikációbeli</a:t>
            </a:r>
            <a:r>
              <a:rPr lang="hu-HU" baseline="0" dirty="0"/>
              <a:t> sorozatok 1-től indexelődnek!</a:t>
            </a:r>
            <a:endParaRPr lang="hu-HU" dirty="0"/>
          </a:p>
        </p:txBody>
      </p:sp>
      <p:sp>
        <p:nvSpPr>
          <p:cNvPr id="80902" name="Rectangle 6"/>
          <p:cNvSpPr txBox="1">
            <a:spLocks noGrp="1" noChangeArrowheads="1"/>
          </p:cNvSpPr>
          <p:nvPr/>
        </p:nvSpPr>
        <p:spPr bwMode="auto">
          <a:xfrm>
            <a:off x="0" y="9559925"/>
            <a:ext cx="33988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Szlávi-Zsakó: Programozási alapismeretek 3. előadás</a:t>
            </a:r>
          </a:p>
        </p:txBody>
      </p:sp>
      <p:sp>
        <p:nvSpPr>
          <p:cNvPr id="80903" name="Rectangle 7"/>
          <p:cNvSpPr txBox="1">
            <a:spLocks noGrp="1" noChangeArrowheads="1"/>
          </p:cNvSpPr>
          <p:nvPr/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2BD715-4142-41A5-8F4B-4847F42C9225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92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80899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B95F99A-B3AC-4C95-9A8C-AA72AAC6106E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2018. 09. 19.</a:t>
            </a:fld>
            <a:endParaRPr lang="hu-HU" sz="1000"/>
          </a:p>
        </p:txBody>
      </p:sp>
      <p:sp>
        <p:nvSpPr>
          <p:cNvPr id="809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ad „+1”:</a:t>
            </a:r>
            <a:br>
              <a:rPr lang="hu-HU" dirty="0"/>
            </a:br>
            <a:r>
              <a:rPr lang="hu-HU" baseline="0" dirty="0"/>
              <a:t>  </a:t>
            </a:r>
            <a:r>
              <a:rPr lang="hu-HU" dirty="0"/>
              <a:t>mivel a specifikációbeli</a:t>
            </a:r>
            <a:r>
              <a:rPr lang="hu-HU" baseline="0" dirty="0"/>
              <a:t> sorozatok 1-től indexelődnek!</a:t>
            </a:r>
            <a:endParaRPr lang="hu-HU" dirty="0"/>
          </a:p>
        </p:txBody>
      </p:sp>
      <p:sp>
        <p:nvSpPr>
          <p:cNvPr id="80902" name="Rectangle 6"/>
          <p:cNvSpPr txBox="1">
            <a:spLocks noGrp="1" noChangeArrowheads="1"/>
          </p:cNvSpPr>
          <p:nvPr/>
        </p:nvSpPr>
        <p:spPr bwMode="auto">
          <a:xfrm>
            <a:off x="0" y="9559925"/>
            <a:ext cx="33988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Szlávi-Zsakó: Programozási alapismeretek 3. előadás</a:t>
            </a:r>
          </a:p>
        </p:txBody>
      </p:sp>
      <p:sp>
        <p:nvSpPr>
          <p:cNvPr id="80903" name="Rectangle 7"/>
          <p:cNvSpPr txBox="1">
            <a:spLocks noGrp="1" noChangeArrowheads="1"/>
          </p:cNvSpPr>
          <p:nvPr/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2BD715-4142-41A5-8F4B-4847F42C9225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9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65F797F-9CFB-486E-9A22-7EF1451E0A97}" type="datetime1">
              <a:rPr lang="hu-HU" smtClean="0"/>
              <a:t>2018. 09. 19.</a:t>
            </a:fld>
            <a:endParaRPr lang="hu-HU"/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684588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0181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„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dirty="0"/>
              <a:t>” nem oszthatóság műveleti jele, a </a:t>
            </a:r>
            <a:r>
              <a:rPr lang="hu-HU" sz="10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 az ún. univerzális kvantor, amely jelentése: „minden”</a:t>
            </a:r>
            <a:r>
              <a:rPr lang="hu-HU" dirty="0"/>
              <a:t>. Jelen esetben: „minden 2 és O-1 közötti i-re teljesül, hogy …”. Tehát akkor igaz ez a logikai (</a:t>
            </a:r>
            <a:r>
              <a:rPr lang="hu-HU" dirty="0" err="1"/>
              <a:t>kvantorizált</a:t>
            </a:r>
            <a:r>
              <a:rPr lang="hu-HU" dirty="0"/>
              <a:t>) kifejezés, ha igaz 2-re, 3-ra, </a:t>
            </a:r>
            <a:r>
              <a:rPr lang="hu-HU" dirty="0" err="1"/>
              <a:t>éít</a:t>
            </a:r>
            <a:r>
              <a:rPr lang="hu-HU" dirty="0"/>
              <a:t>. igaz O-1-re is a …-vel jelölt logikai formula.</a:t>
            </a:r>
          </a:p>
        </p:txBody>
      </p:sp>
      <p:sp>
        <p:nvSpPr>
          <p:cNvPr id="501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142344E-A661-4538-95E0-A4BEC0F44097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82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D47F82A-CF49-40FA-B34D-11CA56F9ED1A}" type="datetime1">
              <a:rPr lang="hu-HU" smtClean="0"/>
              <a:t>2018. 09. 19.</a:t>
            </a:fld>
            <a:endParaRPr lang="hu-HU"/>
          </a:p>
        </p:txBody>
      </p:sp>
      <p:sp>
        <p:nvSpPr>
          <p:cNvPr id="819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E03FE1B-2A6B-4378-AC79-94D26C7C68D3}" type="slidenum">
              <a:rPr lang="hu-HU" smtClean="0">
                <a:latin typeface="Arial" charset="0"/>
              </a:rPr>
              <a:pPr/>
              <a:t>30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73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0E10760-DB07-4068-ABBC-07D9FA14CEC0}" type="datetime1">
              <a:rPr lang="hu-HU" smtClean="0"/>
              <a:t>2018. 09. 19.</a:t>
            </a:fld>
            <a:endParaRPr lang="hu-HU"/>
          </a:p>
        </p:txBody>
      </p:sp>
      <p:sp>
        <p:nvSpPr>
          <p:cNvPr id="819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E03FE1B-2A6B-4378-AC79-94D26C7C68D3}" type="slidenum">
              <a:rPr lang="hu-HU" smtClean="0">
                <a:latin typeface="Arial" charset="0"/>
              </a:rPr>
              <a:pPr/>
              <a:t>31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50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F0D955C-481B-4175-8B6D-C1762056D20C}" type="datetime1">
              <a:rPr lang="hu-HU" smtClean="0"/>
              <a:t>2018. 09. 19.</a:t>
            </a:fld>
            <a:endParaRPr lang="hu-HU"/>
          </a:p>
        </p:txBody>
      </p:sp>
      <p:sp>
        <p:nvSpPr>
          <p:cNvPr id="747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607AC4C-D22A-4D61-B56F-51A410D3D874}" type="slidenum">
              <a:rPr lang="hu-HU" smtClean="0">
                <a:latin typeface="Arial" charset="0"/>
              </a:rPr>
              <a:pPr/>
              <a:t>32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6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F45C47F-4051-418D-B8FD-CC7F6F25A308}" type="datetime1">
              <a:rPr lang="hu-HU" smtClean="0"/>
              <a:t>2018. 09. 19.</a:t>
            </a:fld>
            <a:endParaRPr lang="hu-HU"/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4388" y="681038"/>
            <a:ext cx="5211762" cy="3910012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E4F95E-A03F-4FA7-B852-2F74A2857CB1}" type="slidenum">
              <a:rPr lang="hu-HU" smtClean="0">
                <a:latin typeface="Arial" charset="0"/>
              </a:rPr>
              <a:pPr/>
              <a:t>33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07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809F268-767C-4D8F-820A-84B9A3B95385}" type="datetime1">
              <a:rPr lang="hu-HU" smtClean="0"/>
              <a:t>2018. 09. 19.</a:t>
            </a:fld>
            <a:endParaRPr lang="hu-HU"/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0263" y="696913"/>
            <a:ext cx="5210175" cy="3908425"/>
          </a:xfrm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7E4C437-DE38-46DE-AD34-343159DFD856}" type="slidenum">
              <a:rPr lang="hu-HU" smtClean="0">
                <a:latin typeface="Arial" charset="0"/>
              </a:rPr>
              <a:pPr/>
              <a:t>34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72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12384A6-8BA1-4DB1-89F8-26D8AF6E070B}" type="datetime1">
              <a:rPr lang="hu-HU" smtClean="0"/>
              <a:t>2018. 09. 19.</a:t>
            </a:fld>
            <a:endParaRPr lang="hu-HU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706438"/>
            <a:ext cx="5213350" cy="3910012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BD5872-7F99-4595-BCB0-2A464B22D8DC}" type="slidenum">
              <a:rPr lang="hu-HU" smtClean="0">
                <a:latin typeface="Arial" charset="0"/>
              </a:rPr>
              <a:pPr/>
              <a:t>35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67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65B027D-FF25-4E95-B6E0-7777B2EBA0F9}" type="datetime1">
              <a:rPr lang="hu-HU" smtClean="0"/>
              <a:t>2018. 09. 19.</a:t>
            </a:fld>
            <a:endParaRPr lang="hu-HU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706438"/>
            <a:ext cx="5213350" cy="3910012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BD5872-7F99-4595-BCB0-2A464B22D8DC}" type="slidenum">
              <a:rPr lang="hu-HU" smtClean="0">
                <a:latin typeface="Arial" charset="0"/>
              </a:rPr>
              <a:pPr/>
              <a:t>36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674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7B989F0-DEF2-41F5-AC54-5B81BC3DA908}" type="datetime1">
              <a:rPr lang="hu-HU" smtClean="0"/>
              <a:t>2018. 09. 19.</a:t>
            </a:fld>
            <a:endParaRPr lang="hu-HU"/>
          </a:p>
        </p:txBody>
      </p:sp>
      <p:sp>
        <p:nvSpPr>
          <p:cNvPr id="829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C18B356-1F8E-416B-8BF3-0B025C1D4F97}" type="slidenum">
              <a:rPr lang="hu-HU" smtClean="0">
                <a:latin typeface="Arial" charset="0"/>
              </a:rPr>
              <a:pPr/>
              <a:t>37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29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CD5C1E4-1463-41E6-8FFD-D07B6308DFBF}" type="datetime1">
              <a:rPr lang="hu-HU" smtClean="0"/>
              <a:t>2018. 09. 19.</a:t>
            </a:fld>
            <a:endParaRPr lang="hu-HU"/>
          </a:p>
        </p:txBody>
      </p:sp>
      <p:sp>
        <p:nvSpPr>
          <p:cNvPr id="829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C18B356-1F8E-416B-8BF3-0B025C1D4F97}" type="slidenum">
              <a:rPr lang="hu-HU" smtClean="0">
                <a:latin typeface="Arial" charset="0"/>
              </a:rPr>
              <a:pPr/>
              <a:t>38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46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A8DE638-C673-4485-A077-B436323A0112}" type="datetime1">
              <a:rPr lang="hu-HU" smtClean="0"/>
              <a:t>2018. 09. 19.</a:t>
            </a:fld>
            <a:endParaRPr lang="hu-HU"/>
          </a:p>
        </p:txBody>
      </p:sp>
      <p:sp>
        <p:nvSpPr>
          <p:cNvPr id="849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C0EAE63-B6F0-4F98-8F53-11CB9918B992}" type="slidenum">
              <a:rPr lang="hu-HU" smtClean="0">
                <a:latin typeface="Arial" charset="0"/>
              </a:rPr>
              <a:pPr/>
              <a:t>39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47027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60C75D-2355-41D9-8878-EBF7814C952D}" type="slidenum">
              <a:rPr lang="hu-HU" smtClean="0">
                <a:latin typeface="Arial" charset="0"/>
              </a:rPr>
              <a:pPr/>
              <a:t>4</a:t>
            </a:fld>
            <a:endParaRPr lang="hu-HU">
              <a:latin typeface="Arial" charset="0"/>
            </a:endParaRPr>
          </a:p>
        </p:txBody>
      </p:sp>
      <p:sp>
        <p:nvSpPr>
          <p:cNvPr id="51205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2D9ADE-3AB3-41CE-8831-A32AFFCB3B67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2018. 09. 19.</a:t>
            </a:fld>
            <a:r>
              <a:rPr lang="hu-HU" sz="1000"/>
              <a:t>2008/2009</a:t>
            </a:r>
          </a:p>
        </p:txBody>
      </p:sp>
      <p:sp>
        <p:nvSpPr>
          <p:cNvPr id="512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2759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7937E05-014A-423B-9D66-3733B648E9DE}" type="datetime1">
              <a:rPr lang="hu-HU" smtClean="0"/>
              <a:t>2018. 09. 19.</a:t>
            </a:fld>
            <a:endParaRPr lang="hu-HU"/>
          </a:p>
        </p:txBody>
      </p:sp>
      <p:sp>
        <p:nvSpPr>
          <p:cNvPr id="860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AB8521B-E5A2-4F71-9855-38028565387D}" type="slidenum">
              <a:rPr lang="hu-HU" smtClean="0">
                <a:latin typeface="Arial" charset="0"/>
              </a:rPr>
              <a:pPr/>
              <a:t>40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169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0DEBF31-3BD5-4F9F-AC9A-880E620F8614}" type="datetime1">
              <a:rPr lang="hu-HU" smtClean="0"/>
              <a:t>2018. 09. 19.</a:t>
            </a:fld>
            <a:endParaRPr lang="hu-HU"/>
          </a:p>
        </p:txBody>
      </p:sp>
      <p:sp>
        <p:nvSpPr>
          <p:cNvPr id="870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02CA86-403B-4D88-95CA-1F07C3D58D42}" type="slidenum">
              <a:rPr lang="hu-HU" smtClean="0">
                <a:latin typeface="Arial" charset="0"/>
              </a:rPr>
              <a:pPr/>
              <a:t>41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837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979D36B-0D81-4E2D-88F0-42DE7F9AFB9C}" type="datetime1">
              <a:rPr lang="hu-HU" smtClean="0"/>
              <a:t>2018. 09. 19.</a:t>
            </a:fld>
            <a:endParaRPr lang="hu-HU"/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83D56A9-1DC1-4C17-936D-7D840FFC817C}" type="slidenum">
              <a:rPr lang="hu-HU" smtClean="0">
                <a:latin typeface="Arial" charset="0"/>
              </a:rPr>
              <a:pPr/>
              <a:t>42</a:t>
            </a:fld>
            <a:endParaRPr lang="hu-HU">
              <a:latin typeface="Arial" charset="0"/>
            </a:endParaRPr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6813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12F16F-FEA4-4F55-B2FC-CBB529897E9A}" type="datetime1">
              <a:rPr lang="hu-HU" smtClean="0"/>
              <a:t>2018. 09. 19.</a:t>
            </a:fld>
            <a:endParaRPr lang="hu-HU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C9F03FE-5A77-45D4-A2F9-7E62A40BBCCA}" type="slidenum">
              <a:rPr lang="hu-HU" smtClean="0">
                <a:latin typeface="Arial" charset="0"/>
              </a:rPr>
              <a:pPr/>
              <a:t>43</a:t>
            </a:fld>
            <a:endParaRPr lang="hu-HU">
              <a:latin typeface="Arial" charset="0"/>
            </a:endParaRPr>
          </a:p>
        </p:txBody>
      </p:sp>
      <p:sp>
        <p:nvSpPr>
          <p:cNvPr id="890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9387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4E35347-B88A-430F-9F95-A29622467858}" type="datetime1">
              <a:rPr lang="hu-HU" smtClean="0"/>
              <a:t>2018. 09. 19.</a:t>
            </a:fld>
            <a:endParaRPr lang="hu-HU"/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756025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0F71B12-E2D7-41D3-8D97-67749018EB0B}" type="slidenum">
              <a:rPr lang="hu-HU" smtClean="0">
                <a:latin typeface="Arial" charset="0"/>
              </a:rPr>
              <a:pPr/>
              <a:t>44</a:t>
            </a:fld>
            <a:endParaRPr lang="hu-HU">
              <a:latin typeface="Arial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5496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47027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60C75D-2355-41D9-8878-EBF7814C952D}" type="slidenum">
              <a:rPr lang="hu-HU" smtClean="0">
                <a:latin typeface="Arial" charset="0"/>
              </a:rPr>
              <a:pPr/>
              <a:t>5</a:t>
            </a:fld>
            <a:endParaRPr lang="hu-HU">
              <a:latin typeface="Arial" charset="0"/>
            </a:endParaRPr>
          </a:p>
        </p:txBody>
      </p:sp>
      <p:sp>
        <p:nvSpPr>
          <p:cNvPr id="51205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2D9ADE-3AB3-41CE-8831-A32AFFCB3B67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2018. 09. 19.</a:t>
            </a:fld>
            <a:r>
              <a:rPr lang="hu-HU" sz="1000"/>
              <a:t>2008/2009</a:t>
            </a:r>
          </a:p>
        </p:txBody>
      </p:sp>
      <p:sp>
        <p:nvSpPr>
          <p:cNvPr id="512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Csak a lényegre koncentrálunk, nem jegyezzük le a programparamétereit (N,O).</a:t>
            </a:r>
          </a:p>
        </p:txBody>
      </p:sp>
    </p:spTree>
    <p:extLst>
      <p:ext uri="{BB962C8B-B14F-4D97-AF65-F5344CB8AC3E}">
        <p14:creationId xmlns:p14="http://schemas.microsoft.com/office/powerpoint/2010/main" val="1692759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A6EEB73-3EC6-464A-B8F4-A9ACFDC437CF}" type="datetime1">
              <a:rPr lang="hu-HU" smtClean="0"/>
              <a:t>2018. 09. 19.</a:t>
            </a:fld>
            <a:endParaRPr lang="hu-HU"/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F16517-EE84-4671-BD90-E23B96FFBD3B}" type="slidenum">
              <a:rPr lang="hu-HU" smtClean="0">
                <a:latin typeface="Arial" charset="0"/>
              </a:rPr>
              <a:pPr/>
              <a:t>6</a:t>
            </a:fld>
            <a:endParaRPr lang="hu-HU">
              <a:latin typeface="Arial" charset="0"/>
            </a:endParaRPr>
          </a:p>
        </p:txBody>
      </p:sp>
      <p:sp>
        <p:nvSpPr>
          <p:cNvPr id="522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607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96D0F93-57A6-4732-A2DD-0DFD6B3B1DFC}" type="datetime1">
              <a:rPr lang="hu-HU" smtClean="0"/>
              <a:t>2018. 09. 19.</a:t>
            </a:fld>
            <a:endParaRPr lang="hu-HU"/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D015391-2062-45F0-9BFA-C1BA45E7FBB9}" type="slidenum">
              <a:rPr lang="hu-HU" smtClean="0">
                <a:latin typeface="Arial" charset="0"/>
              </a:rPr>
              <a:pPr/>
              <a:t>7</a:t>
            </a:fld>
            <a:endParaRPr lang="hu-HU">
              <a:latin typeface="Arial" charset="0"/>
            </a:endParaRPr>
          </a:p>
        </p:txBody>
      </p:sp>
      <p:sp>
        <p:nvSpPr>
          <p:cNvPr id="532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0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99EE83-0304-458D-8D0C-C917EF2202B2}" type="datetime1">
              <a:rPr lang="hu-HU" smtClean="0"/>
              <a:t>2018. 09. 19.</a:t>
            </a:fld>
            <a:endParaRPr lang="hu-HU"/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BA9AACC-1FE2-4F7C-8711-336146C7FEFE}" type="slidenum">
              <a:rPr lang="hu-HU" smtClean="0">
                <a:latin typeface="Arial" charset="0"/>
              </a:rPr>
              <a:pPr/>
              <a:t>8</a:t>
            </a:fld>
            <a:endParaRPr lang="hu-HU">
              <a:latin typeface="Arial" charset="0"/>
            </a:endParaRPr>
          </a:p>
        </p:txBody>
      </p:sp>
      <p:sp>
        <p:nvSpPr>
          <p:cNvPr id="542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</a:t>
            </a:r>
            <a:r>
              <a:rPr lang="hu-HU" sz="1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 az ún. egzisztenciális kvantor. Jelentése: „létezik olyan”. Jelen esetben: „létezik 2 és N-1 között olyan i, amelyre teljesül a …”, vagyis vagy 2-re, vagy 3-ra, … vagy N-1-re igaz a … logikai kifejezés.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54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F7B0E1F-0E08-4B4C-AE54-28DED857A878}" type="datetime1">
              <a:rPr lang="hu-HU" smtClean="0"/>
              <a:t>2018. 09. 19.</a:t>
            </a:fld>
            <a:endParaRPr lang="hu-HU"/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656B07-9340-47BA-A0A4-E920AFF7FF48}" type="slidenum">
              <a:rPr lang="hu-HU" smtClean="0">
                <a:latin typeface="Arial" charset="0"/>
              </a:rPr>
              <a:pPr/>
              <a:t>9</a:t>
            </a:fld>
            <a:endParaRPr lang="hu-HU">
              <a:latin typeface="Arial" charset="0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hu-HU" dirty="0">
                <a:latin typeface="Arial" charset="0"/>
              </a:rPr>
              <a:t>i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:=2</a:t>
            </a:r>
          </a:p>
          <a:p>
            <a:pPr>
              <a:spcBef>
                <a:spcPct val="0"/>
              </a:spcBef>
            </a:pPr>
            <a:r>
              <a:rPr lang="hu-HU" b="1" dirty="0">
                <a:latin typeface="Courier New" pitchFamily="49" charset="0"/>
                <a:cs typeface="Courier New" pitchFamily="49" charset="0"/>
              </a:rPr>
              <a:t>Ciklus amíg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hu-HU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√N </a:t>
            </a:r>
            <a:r>
              <a:rPr lang="hu-HU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és</a:t>
            </a:r>
            <a:r>
              <a:rPr lang="hu-HU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i </a:t>
            </a:r>
            <a:r>
              <a:rPr lang="en-US" dirty="0">
                <a:latin typeface="Courier New" pitchFamily="49" charset="0"/>
                <a:ea typeface="Arial Unicode MS" pitchFamily="34" charset="-128"/>
                <a:cs typeface="Courier New" pitchFamily="49" charset="0"/>
                <a:sym typeface="Symbol" pitchFamily="18" charset="2"/>
              </a:rPr>
              <a:t>ł</a:t>
            </a:r>
            <a:r>
              <a:rPr lang="hu-HU" dirty="0">
                <a:latin typeface="Courier New" pitchFamily="49" charset="0"/>
                <a:ea typeface="Arial Unicode MS" pitchFamily="34" charset="-128"/>
                <a:cs typeface="Courier New" pitchFamily="49" charset="0"/>
                <a:sym typeface="Symbol" pitchFamily="18" charset="2"/>
              </a:rPr>
              <a:t> </a:t>
            </a:r>
            <a:r>
              <a:rPr lang="hu-HU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N</a:t>
            </a:r>
            <a:br>
              <a:rPr lang="hu-HU" dirty="0">
                <a:latin typeface="Courier New" pitchFamily="49" charset="0"/>
                <a:cs typeface="Courier New" pitchFamily="49" charset="0"/>
                <a:sym typeface="Symbol" pitchFamily="18" charset="2"/>
              </a:rPr>
            </a:br>
            <a:r>
              <a:rPr lang="hu-HU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 i:+1</a:t>
            </a:r>
          </a:p>
          <a:p>
            <a:pPr>
              <a:spcBef>
                <a:spcPct val="0"/>
              </a:spcBef>
            </a:pPr>
            <a:r>
              <a:rPr lang="hu-HU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Ciklus vége</a:t>
            </a:r>
          </a:p>
          <a:p>
            <a:pPr>
              <a:spcBef>
                <a:spcPct val="0"/>
              </a:spcBef>
            </a:pPr>
            <a:r>
              <a:rPr lang="hu-HU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Van:= 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hu-HU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√N </a:t>
            </a:r>
          </a:p>
          <a:p>
            <a:pPr>
              <a:spcBef>
                <a:spcPct val="0"/>
              </a:spcBef>
            </a:pPr>
            <a:r>
              <a:rPr lang="hu-HU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Ha</a:t>
            </a:r>
            <a:r>
              <a:rPr lang="hu-HU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Van </a:t>
            </a:r>
            <a:r>
              <a:rPr lang="hu-HU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akkor</a:t>
            </a:r>
            <a:r>
              <a:rPr lang="hu-HU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O:=i</a:t>
            </a:r>
          </a:p>
        </p:txBody>
      </p:sp>
    </p:spTree>
    <p:extLst>
      <p:ext uri="{BB962C8B-B14F-4D97-AF65-F5344CB8AC3E}">
        <p14:creationId xmlns:p14="http://schemas.microsoft.com/office/powerpoint/2010/main" val="32819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slide" Target="..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169752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48487762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71588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>
            <a:lvl1pPr>
              <a:defRPr sz="3600" b="1">
                <a:latin typeface="Garamond" panose="02020404030301010803" pitchFamily="18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>
            <a:lvl1pPr>
              <a:defRPr sz="3200" b="0">
                <a:latin typeface="Garamond" panose="02020404030301010803" pitchFamily="18" charset="0"/>
              </a:defRPr>
            </a:lvl1pPr>
            <a:lvl2pPr>
              <a:defRPr sz="3200" b="0">
                <a:latin typeface="Garamond" panose="02020404030301010803" pitchFamily="18" charset="0"/>
              </a:defRPr>
            </a:lvl2pPr>
            <a:lvl3pPr>
              <a:defRPr sz="3200" b="0">
                <a:latin typeface="Garamond" panose="02020404030301010803" pitchFamily="18" charset="0"/>
              </a:defRPr>
            </a:lvl3pPr>
            <a:lvl4pPr>
              <a:defRPr sz="3200" b="0">
                <a:latin typeface="Garamond" panose="02020404030301010803" pitchFamily="18" charset="0"/>
              </a:defRPr>
            </a:lvl4pPr>
            <a:lvl5pPr>
              <a:defRPr sz="3200" b="0">
                <a:latin typeface="Garamond" panose="02020404030301010803" pitchFamily="18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 sz="1200" b="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/44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 sz="1200" b="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724B75B5-E918-4AE4-980F-434C172CE737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>
            <a:lvl1pPr>
              <a:defRPr sz="1200" b="0">
                <a:effectLst/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r>
              <a:rPr lang="hu-HU"/>
              <a:t>Horváth-Papné-Szlávi-Zsakó: Programozás 2.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8590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7" descr="ELTE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18275"/>
            <a:ext cx="28956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1827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6815534-0F93-45BE-995A-FBCEB6604C88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/50</a:t>
            </a: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51827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F04C77CC-3E9C-4FEA-8072-2ACA40F4A9DC}" type="datetime8">
              <a:rPr lang="hu-HU" smtClean="0"/>
              <a:t>2018. 09. 19. 15:19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Arial" charset="0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Arial" charset="0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.xml"/><Relationship Id="rId5" Type="http://schemas.openxmlformats.org/officeDocument/2006/relationships/slide" Target="slide23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.xml"/><Relationship Id="rId5" Type="http://schemas.openxmlformats.org/officeDocument/2006/relationships/slide" Target="slide23.xml"/><Relationship Id="rId4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2.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5" y="1341438"/>
            <a:ext cx="9036496" cy="475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>
                <a:latin typeface="Garamond" pitchFamily="18" charset="0"/>
              </a:rPr>
              <a:t>	</a:t>
            </a:r>
            <a:r>
              <a:rPr lang="hu-HU" sz="3000" dirty="0">
                <a:latin typeface="Garamond" pitchFamily="18" charset="0"/>
              </a:rPr>
              <a:t>Határozzuk meg egy természetes szám</a:t>
            </a:r>
            <a:r>
              <a:rPr lang="hu-HU" sz="3000" dirty="0"/>
              <a:t> </a:t>
            </a:r>
            <a:r>
              <a:rPr lang="hu-HU" sz="3000" dirty="0">
                <a:latin typeface="Garamond" pitchFamily="18" charset="0"/>
              </a:rPr>
              <a:t>(N&gt;1) osztói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összeg</a:t>
            </a:r>
            <a:r>
              <a:rPr lang="hu-HU" sz="3000" dirty="0">
                <a:latin typeface="Garamond" pitchFamily="18" charset="0"/>
              </a:rPr>
              <a:t>ét!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spcBef>
                <a:spcPct val="15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Bemenet:	N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 err="1">
                <a:latin typeface="Imprint MT Shadow" pitchFamily="82" charset="0"/>
              </a:rPr>
              <a:t>N</a:t>
            </a:r>
            <a:endParaRPr lang="hu-HU" dirty="0">
              <a:latin typeface="Imprint MT Shadow" pitchFamily="82" charset="0"/>
            </a:endParaRPr>
          </a:p>
          <a:p>
            <a:pPr>
              <a:spcBef>
                <a:spcPct val="15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Kimenet:	S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</a:rPr>
              <a:t>N</a:t>
            </a:r>
            <a:endParaRPr lang="hu-HU" dirty="0">
              <a:latin typeface="Garamond" pitchFamily="18" charset="0"/>
            </a:endParaRPr>
          </a:p>
          <a:p>
            <a:pPr>
              <a:spcBef>
                <a:spcPct val="15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Előfeltétel:	N&gt;1</a:t>
            </a:r>
          </a:p>
          <a:p>
            <a:pPr>
              <a:spcBef>
                <a:spcPct val="15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Utófeltétel:	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graphicFrame>
        <p:nvGraphicFramePr>
          <p:cNvPr id="2050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976771"/>
              </p:ext>
            </p:extLst>
          </p:nvPr>
        </p:nvGraphicFramePr>
        <p:xfrm>
          <a:off x="2241365" y="4925085"/>
          <a:ext cx="1206576" cy="1299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4" imgW="495085" imgH="533169" progId="Equation.3">
                  <p:embed/>
                </p:oleObj>
              </mc:Choice>
              <mc:Fallback>
                <p:oleObj name="Equation" r:id="rId4" imgW="495085" imgH="533169" progId="Equation.3">
                  <p:embed/>
                  <p:pic>
                    <p:nvPicPr>
                      <p:cNvPr id="0" name="Picture 8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365" y="4925085"/>
                        <a:ext cx="1206576" cy="12993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60066C3-6DEF-405B-80BF-3BE7CECC7611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6088080" y="3501008"/>
            <a:ext cx="2987824" cy="22775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hu-HU" sz="1500" dirty="0"/>
              <a:t>A feltételes </a:t>
            </a:r>
            <a:r>
              <a:rPr lang="hu-HU" sz="1500" dirty="0" err="1"/>
              <a:t>szumma</a:t>
            </a:r>
            <a:r>
              <a:rPr lang="hu-HU" sz="1500" dirty="0"/>
              <a:t> értelmezéséhez egy példa:</a:t>
            </a:r>
          </a:p>
          <a:p>
            <a:pPr>
              <a:buNone/>
            </a:pPr>
            <a:r>
              <a:rPr lang="hu-HU" sz="1500" dirty="0"/>
              <a:t>N=15 </a:t>
            </a:r>
            <a:r>
              <a:rPr lang="hu-HU" sz="1500" dirty="0">
                <a:sym typeface="Symbol"/>
              </a:rPr>
              <a:t></a:t>
            </a:r>
            <a:br>
              <a:rPr lang="hu-HU" sz="1500" dirty="0">
                <a:sym typeface="Symbol"/>
              </a:rPr>
            </a:br>
            <a:r>
              <a:rPr lang="hu-HU" sz="1500" dirty="0">
                <a:sym typeface="Symbol"/>
              </a:rPr>
              <a:t>i=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1</a:t>
            </a:r>
            <a:r>
              <a:rPr lang="hu-HU" sz="1500" dirty="0">
                <a:sym typeface="Symbol"/>
              </a:rPr>
              <a:t>  : (</a:t>
            </a:r>
            <a:r>
              <a:rPr lang="hu-HU" sz="1500" dirty="0" err="1">
                <a:solidFill>
                  <a:srgbClr val="FF0000"/>
                </a:solidFill>
                <a:sym typeface="Symbol"/>
              </a:rPr>
              <a:t>1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|</a:t>
            </a:r>
            <a:r>
              <a:rPr lang="hu-HU" sz="1500" dirty="0">
                <a:sym typeface="Symbol"/>
              </a:rPr>
              <a:t>15)  S=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1</a:t>
            </a:r>
            <a:br>
              <a:rPr lang="hu-HU" sz="1500" dirty="0">
                <a:sym typeface="Symbol"/>
              </a:rPr>
            </a:br>
            <a:r>
              <a:rPr lang="hu-HU" sz="1500" dirty="0">
                <a:sym typeface="Symbol"/>
              </a:rPr>
              <a:t>i=2  : (</a:t>
            </a:r>
            <a:r>
              <a:rPr lang="hu-HU" sz="1500" dirty="0" err="1">
                <a:sym typeface="Symbol"/>
              </a:rPr>
              <a:t>2</a:t>
            </a:r>
            <a:r>
              <a:rPr lang="hu-HU" sz="1000" dirty="0">
                <a:sym typeface="Symbol"/>
              </a:rPr>
              <a:t>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1500" dirty="0">
                <a:sym typeface="Symbol"/>
              </a:rPr>
              <a:t>15)  S=1+0</a:t>
            </a:r>
            <a:br>
              <a:rPr lang="hu-HU" sz="1500" dirty="0">
                <a:sym typeface="Symbol"/>
              </a:rPr>
            </a:br>
            <a:r>
              <a:rPr lang="hu-HU" sz="1500" dirty="0">
                <a:sym typeface="Symbol"/>
              </a:rPr>
              <a:t>i=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3</a:t>
            </a:r>
            <a:r>
              <a:rPr lang="hu-HU" sz="1500" dirty="0">
                <a:sym typeface="Symbol"/>
              </a:rPr>
              <a:t>  : (</a:t>
            </a:r>
            <a:r>
              <a:rPr lang="hu-HU" sz="1500" dirty="0" err="1">
                <a:solidFill>
                  <a:srgbClr val="FF0000"/>
                </a:solidFill>
                <a:sym typeface="Symbol"/>
              </a:rPr>
              <a:t>3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|</a:t>
            </a:r>
            <a:r>
              <a:rPr lang="hu-HU" sz="1500" dirty="0">
                <a:sym typeface="Symbol"/>
              </a:rPr>
              <a:t>15)  S=1+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3</a:t>
            </a:r>
            <a:br>
              <a:rPr lang="hu-HU" sz="1500" dirty="0">
                <a:sym typeface="Symbol"/>
              </a:rPr>
            </a:br>
            <a:r>
              <a:rPr lang="hu-HU" sz="1500" dirty="0">
                <a:sym typeface="Symbol"/>
              </a:rPr>
              <a:t>i=4  : (</a:t>
            </a:r>
            <a:r>
              <a:rPr lang="hu-HU" sz="1500" dirty="0" err="1">
                <a:sym typeface="Symbol"/>
              </a:rPr>
              <a:t>4</a:t>
            </a:r>
            <a:r>
              <a:rPr lang="hu-HU" sz="1000" dirty="0">
                <a:sym typeface="Symbol"/>
              </a:rPr>
              <a:t> 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1500" dirty="0">
                <a:sym typeface="Symbol"/>
              </a:rPr>
              <a:t>15)  S=1+3+0</a:t>
            </a:r>
            <a:br>
              <a:rPr lang="hu-HU" sz="1500" dirty="0">
                <a:sym typeface="Symbol"/>
              </a:rPr>
            </a:br>
            <a:r>
              <a:rPr lang="hu-HU" sz="1500" dirty="0">
                <a:sym typeface="Symbol"/>
              </a:rPr>
              <a:t>…</a:t>
            </a:r>
          </a:p>
          <a:p>
            <a:pPr>
              <a:buNone/>
            </a:pPr>
            <a:r>
              <a:rPr lang="hu-HU" sz="1500" dirty="0">
                <a:sym typeface="Symbol"/>
              </a:rPr>
              <a:t>i=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15</a:t>
            </a:r>
            <a:r>
              <a:rPr lang="hu-HU" sz="1500" dirty="0">
                <a:sym typeface="Symbol"/>
              </a:rPr>
              <a:t>: (</a:t>
            </a:r>
            <a:r>
              <a:rPr lang="hu-HU" sz="1500" dirty="0" err="1">
                <a:solidFill>
                  <a:srgbClr val="FF0000"/>
                </a:solidFill>
                <a:sym typeface="Symbol"/>
              </a:rPr>
              <a:t>15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|</a:t>
            </a:r>
            <a:r>
              <a:rPr lang="hu-HU" sz="1500" dirty="0" err="1">
                <a:sym typeface="Symbol"/>
              </a:rPr>
              <a:t>15</a:t>
            </a:r>
            <a:r>
              <a:rPr lang="hu-HU" sz="1500" dirty="0">
                <a:sym typeface="Symbol"/>
              </a:rPr>
              <a:t>)S=1+3+…+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15</a:t>
            </a:r>
            <a:endParaRPr lang="en-GB" sz="1500" dirty="0">
              <a:solidFill>
                <a:srgbClr val="FF000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341437"/>
            <a:ext cx="8929117" cy="515619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 marL="0" indent="12700">
              <a:spcBef>
                <a:spcPts val="1800"/>
              </a:spcBef>
              <a:buFont typeface="Wingdings" pitchFamily="2" charset="2"/>
              <a:buNone/>
            </a:pP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Az S változót nem egy képlettel számoljuk, hanem gyűjtjük benne az eredményt.</a:t>
            </a:r>
          </a:p>
          <a:p>
            <a:pPr>
              <a:buFont typeface="Wingdings" pitchFamily="2" charset="2"/>
              <a:buNone/>
            </a:pPr>
            <a:r>
              <a:rPr lang="hu-HU" sz="2800" b="1" dirty="0">
                <a:latin typeface="Garamond" pitchFamily="18" charset="0"/>
              </a:rPr>
              <a:t>Kérdés: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Lehetne itt is </a:t>
            </a:r>
            <a:r>
              <a:rPr lang="hu-HU" sz="2400" dirty="0">
                <a:latin typeface="Courier New" pitchFamily="49" charset="0"/>
                <a:cs typeface="Courier New" pitchFamily="49" charset="0"/>
              </a:rPr>
              <a:t>gyök(N)</a:t>
            </a:r>
            <a:r>
              <a:rPr lang="hu-HU" sz="2800" dirty="0">
                <a:latin typeface="Garamond" pitchFamily="18" charset="0"/>
              </a:rPr>
              <a:t>-</a:t>
            </a:r>
            <a:r>
              <a:rPr lang="hu-HU" sz="2800" dirty="0" err="1">
                <a:latin typeface="Garamond" pitchFamily="18" charset="0"/>
              </a:rPr>
              <a:t>ig</a:t>
            </a:r>
            <a:r>
              <a:rPr lang="hu-HU" sz="2800" dirty="0">
                <a:latin typeface="Garamond" pitchFamily="18" charset="0"/>
              </a:rPr>
              <a:t> menni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az </a:t>
            </a:r>
            <a:r>
              <a:rPr lang="hu-HU" sz="2400" dirty="0">
                <a:latin typeface="Courier New" pitchFamily="49" charset="0"/>
                <a:cs typeface="Courier New" pitchFamily="49" charset="0"/>
              </a:rPr>
              <a:t>S:=S+i</a:t>
            </a:r>
            <a:r>
              <a:rPr lang="hu-H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+N div i</a:t>
            </a:r>
            <a:r>
              <a:rPr lang="hu-H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800" dirty="0">
                <a:latin typeface="Garamond" pitchFamily="18" charset="0"/>
              </a:rPr>
              <a:t>értékadással?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E25A789-D034-41AE-ABA8-948CA7057353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graphicFrame>
        <p:nvGraphicFramePr>
          <p:cNvPr id="1539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43606"/>
              </p:ext>
            </p:extLst>
          </p:nvPr>
        </p:nvGraphicFramePr>
        <p:xfrm>
          <a:off x="3435350" y="2362200"/>
          <a:ext cx="3065463" cy="1708152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 rot="5400000">
            <a:off x="6143625" y="3286126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 rot="16200000" flipH="1">
            <a:off x="3857625" y="3286126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3" name="Text Box 41"/>
          <p:cNvSpPr txBox="1">
            <a:spLocks noChangeArrowheads="1"/>
          </p:cNvSpPr>
          <p:nvPr/>
        </p:nvSpPr>
        <p:spPr bwMode="auto">
          <a:xfrm>
            <a:off x="3851275" y="33861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7434" name="Text Box 42"/>
          <p:cNvSpPr txBox="1">
            <a:spLocks noChangeArrowheads="1"/>
          </p:cNvSpPr>
          <p:nvPr/>
        </p:nvSpPr>
        <p:spPr bwMode="auto">
          <a:xfrm>
            <a:off x="6256338" y="33750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7436" name="Szövegdoboz 15"/>
          <p:cNvSpPr txBox="1">
            <a:spLocks noChangeArrowheads="1"/>
          </p:cNvSpPr>
          <p:nvPr/>
        </p:nvSpPr>
        <p:spPr bwMode="auto">
          <a:xfrm>
            <a:off x="6494916" y="2062163"/>
            <a:ext cx="1211262" cy="646112"/>
          </a:xfrm>
          <a:prstGeom prst="rect">
            <a:avLst/>
          </a:prstGeom>
          <a:noFill/>
          <a:ln w="19050">
            <a:solidFill>
              <a:srgbClr val="1700C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743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43833"/>
            <a:ext cx="1584325" cy="1478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cxnSp>
        <p:nvCxnSpPr>
          <p:cNvPr id="16" name="Egyenes összekötő nyíllal 15"/>
          <p:cNvCxnSpPr/>
          <p:nvPr/>
        </p:nvCxnSpPr>
        <p:spPr>
          <a:xfrm flipV="1">
            <a:off x="2123728" y="2564904"/>
            <a:ext cx="4608512" cy="903806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3"/>
          <p:cNvSpPr txBox="1">
            <a:spLocks noChangeArrowheads="1"/>
          </p:cNvSpPr>
          <p:nvPr/>
        </p:nvSpPr>
        <p:spPr bwMode="auto">
          <a:xfrm>
            <a:off x="1907704" y="3382130"/>
            <a:ext cx="216024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cxnSp>
        <p:nvCxnSpPr>
          <p:cNvPr id="18" name="Egyenes összekötő nyíllal 17"/>
          <p:cNvCxnSpPr/>
          <p:nvPr/>
        </p:nvCxnSpPr>
        <p:spPr>
          <a:xfrm flipV="1">
            <a:off x="2123728" y="3473714"/>
            <a:ext cx="2736304" cy="157124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3"/>
          <p:cNvSpPr txBox="1">
            <a:spLocks noChangeArrowheads="1"/>
          </p:cNvSpPr>
          <p:nvPr/>
        </p:nvSpPr>
        <p:spPr bwMode="auto">
          <a:xfrm>
            <a:off x="1907704" y="3544258"/>
            <a:ext cx="216024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cxnSp>
        <p:nvCxnSpPr>
          <p:cNvPr id="21" name="Egyenes összekötő nyíllal 20"/>
          <p:cNvCxnSpPr/>
          <p:nvPr/>
        </p:nvCxnSpPr>
        <p:spPr>
          <a:xfrm flipV="1">
            <a:off x="2133456" y="2983260"/>
            <a:ext cx="3014608" cy="115682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13"/>
          <p:cNvSpPr txBox="1">
            <a:spLocks noChangeArrowheads="1"/>
          </p:cNvSpPr>
          <p:nvPr/>
        </p:nvSpPr>
        <p:spPr bwMode="auto">
          <a:xfrm>
            <a:off x="1917432" y="3023248"/>
            <a:ext cx="216024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cxnSp>
        <p:nvCxnSpPr>
          <p:cNvPr id="24" name="Egyenes összekötő nyíllal 23"/>
          <p:cNvCxnSpPr/>
          <p:nvPr/>
        </p:nvCxnSpPr>
        <p:spPr>
          <a:xfrm flipV="1">
            <a:off x="2123728" y="3041101"/>
            <a:ext cx="2736304" cy="427609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25" idx="3"/>
          </p:cNvCxnSpPr>
          <p:nvPr/>
        </p:nvCxnSpPr>
        <p:spPr>
          <a:xfrm>
            <a:off x="2228488" y="3280018"/>
            <a:ext cx="2664000" cy="504000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13"/>
          <p:cNvSpPr txBox="1">
            <a:spLocks noChangeArrowheads="1"/>
          </p:cNvSpPr>
          <p:nvPr/>
        </p:nvSpPr>
        <p:spPr bwMode="auto">
          <a:xfrm>
            <a:off x="2084488" y="3199320"/>
            <a:ext cx="144000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uiExpand="1" build="p"/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41438"/>
            <a:ext cx="9144000" cy="503989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>
                <a:latin typeface="Garamond" pitchFamily="18" charset="0"/>
              </a:rPr>
              <a:t>	</a:t>
            </a:r>
            <a:r>
              <a:rPr lang="hu-HU" sz="3000" dirty="0">
                <a:latin typeface="Garamond" pitchFamily="18" charset="0"/>
              </a:rPr>
              <a:t>Határozzuk meg egy természetes szám</a:t>
            </a:r>
            <a:r>
              <a:rPr lang="hu-HU" sz="3000" dirty="0"/>
              <a:t> </a:t>
            </a:r>
            <a:r>
              <a:rPr lang="hu-HU" sz="3000" dirty="0">
                <a:latin typeface="Garamond" pitchFamily="18" charset="0"/>
              </a:rPr>
              <a:t>(N&gt;1)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páratlan</a:t>
            </a:r>
            <a:r>
              <a:rPr lang="hu-HU" sz="3000" dirty="0">
                <a:latin typeface="Garamond" pitchFamily="18" charset="0"/>
              </a:rPr>
              <a:t> osztói összegét!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Bemenet:	N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 err="1">
                <a:latin typeface="Imprint MT Shadow" pitchFamily="82" charset="0"/>
              </a:rPr>
              <a:t>N</a:t>
            </a:r>
            <a:endParaRPr lang="hu-HU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Kimenet:	S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</a:rPr>
              <a:t>N</a:t>
            </a:r>
            <a:endParaRPr lang="hu-HU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Előfeltétel:	N&gt;1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Utófeltétel:	S=                        </a:t>
            </a:r>
            <a:r>
              <a:rPr lang="hu-HU" sz="2800" dirty="0">
                <a:latin typeface="Garamond" pitchFamily="18" charset="0"/>
              </a:rPr>
              <a:t>  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2065338" algn="l"/>
              </a:tabLst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2065338" algn="l"/>
              </a:tabLst>
            </a:pPr>
            <a:r>
              <a:rPr lang="hu-HU" sz="2800" dirty="0">
                <a:latin typeface="Garamond" pitchFamily="18" charset="0"/>
              </a:rPr>
              <a:t>Definíció:	páratlan …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70184"/>
              </p:ext>
            </p:extLst>
          </p:nvPr>
        </p:nvGraphicFramePr>
        <p:xfrm>
          <a:off x="2195736" y="4604941"/>
          <a:ext cx="1544973" cy="127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gyenlet" r:id="rId4" imgW="647419" imgH="533169" progId="Equation.3">
                  <p:embed/>
                </p:oleObj>
              </mc:Choice>
              <mc:Fallback>
                <p:oleObj name="Egyenlet" r:id="rId4" imgW="647419" imgH="533169" progId="Equation.3">
                  <p:embed/>
                  <p:pic>
                    <p:nvPicPr>
                      <p:cNvPr id="0" name="Picture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604941"/>
                        <a:ext cx="1544973" cy="12723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3EFD064-5417-44FC-B71E-10236BA94EC6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9" name="AutoShape 16" descr="Zsákvászon">
            <a:extLst>
              <a:ext uri="{FF2B5EF4-FFF2-40B4-BE49-F238E27FC236}">
                <a16:creationId xmlns:a16="http://schemas.microsoft.com/office/drawing/2014/main" id="{37B8A665-6CD4-4395-9194-0D1A32B9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6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Megjegy-</a:t>
            </a:r>
          </a:p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zést</a:t>
            </a: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 l. a </a:t>
            </a:r>
            <a:b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jegyzetben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35496" y="1500188"/>
            <a:ext cx="8929117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sz="3200" b="1" dirty="0"/>
              <a:t>Algoritmus</a:t>
            </a:r>
            <a:r>
              <a:rPr lang="hu-HU" sz="3200" b="1" baseline="-25000" dirty="0"/>
              <a:t>1</a:t>
            </a:r>
            <a:r>
              <a:rPr lang="hu-HU" sz="3200" b="1" dirty="0"/>
              <a:t>:</a:t>
            </a:r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endParaRPr lang="hu-HU" sz="3200" b="1" dirty="0"/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endParaRPr lang="hu-HU" sz="3200" b="1" dirty="0"/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endParaRPr lang="hu-HU" sz="3200" b="1" dirty="0"/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r>
              <a:rPr lang="hu-HU" sz="3200" b="1" dirty="0"/>
              <a:t>Algoritmus</a:t>
            </a:r>
            <a:r>
              <a:rPr lang="hu-HU" sz="3200" b="1" baseline="-25000" dirty="0"/>
              <a:t>2</a:t>
            </a:r>
            <a:r>
              <a:rPr lang="hu-HU" sz="3200" b="1" dirty="0"/>
              <a:t>:</a:t>
            </a: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394C892-A0A2-4656-B577-F5320E0807CF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graphicFrame>
        <p:nvGraphicFramePr>
          <p:cNvPr id="16442" name="Group 58"/>
          <p:cNvGraphicFramePr>
            <a:graphicFrameLocks noGrp="1"/>
          </p:cNvGraphicFramePr>
          <p:nvPr/>
        </p:nvGraphicFramePr>
        <p:xfrm>
          <a:off x="3327400" y="2057400"/>
          <a:ext cx="4138613" cy="1708152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 és páratlan(i)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S:=S+i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 rot="5400000">
            <a:off x="7108825" y="2986088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 rot="16200000" flipH="1">
            <a:off x="3649662" y="2986088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54" name="Group 70"/>
          <p:cNvGraphicFramePr>
            <a:graphicFrameLocks noGrp="1"/>
          </p:cNvGraphicFramePr>
          <p:nvPr/>
        </p:nvGraphicFramePr>
        <p:xfrm>
          <a:off x="3594100" y="4222750"/>
          <a:ext cx="3330575" cy="1708152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i=1..N; 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2-esével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S:=S+i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5400000">
            <a:off x="6567487" y="5143501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16200000" flipH="1">
            <a:off x="4067175" y="5143501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7" name="Text Box 71"/>
          <p:cNvSpPr txBox="1">
            <a:spLocks noChangeArrowheads="1"/>
          </p:cNvSpPr>
          <p:nvPr/>
        </p:nvSpPr>
        <p:spPr bwMode="auto">
          <a:xfrm>
            <a:off x="4095750" y="52514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8478" name="Text Box 72"/>
          <p:cNvSpPr txBox="1">
            <a:spLocks noChangeArrowheads="1"/>
          </p:cNvSpPr>
          <p:nvPr/>
        </p:nvSpPr>
        <p:spPr bwMode="auto">
          <a:xfrm>
            <a:off x="6673850" y="52403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" name="Text Box 73"/>
          <p:cNvSpPr txBox="1">
            <a:spLocks noChangeArrowheads="1"/>
          </p:cNvSpPr>
          <p:nvPr/>
        </p:nvSpPr>
        <p:spPr bwMode="auto">
          <a:xfrm>
            <a:off x="3663950" y="30797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8479" name="Text Box 74"/>
          <p:cNvSpPr txBox="1">
            <a:spLocks noChangeArrowheads="1"/>
          </p:cNvSpPr>
          <p:nvPr/>
        </p:nvSpPr>
        <p:spPr bwMode="auto">
          <a:xfrm>
            <a:off x="7205663" y="30686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8481" name="Szövegdoboz 19"/>
          <p:cNvSpPr txBox="1">
            <a:spLocks noChangeArrowheads="1"/>
          </p:cNvSpPr>
          <p:nvPr/>
        </p:nvSpPr>
        <p:spPr bwMode="auto">
          <a:xfrm>
            <a:off x="7462838" y="1743075"/>
            <a:ext cx="1211262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22" name="Szövegdoboz 21"/>
          <p:cNvSpPr txBox="1">
            <a:spLocks noChangeArrowheads="1"/>
          </p:cNvSpPr>
          <p:nvPr/>
        </p:nvSpPr>
        <p:spPr bwMode="auto">
          <a:xfrm>
            <a:off x="6918325" y="3911600"/>
            <a:ext cx="1209675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8483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5" y="2218580"/>
            <a:ext cx="1982147" cy="1498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014E-6 L -0.00174 0.3279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63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  <p:bldP spid="18477" grpId="0"/>
      <p:bldP spid="1847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268760"/>
            <a:ext cx="9036496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>
                <a:latin typeface="Garamond" pitchFamily="18" charset="0"/>
              </a:rPr>
              <a:t>	</a:t>
            </a:r>
            <a:r>
              <a:rPr lang="hu-HU" sz="3000" dirty="0">
                <a:latin typeface="Garamond" pitchFamily="18" charset="0"/>
              </a:rPr>
              <a:t>Határozzuk meg egy természetes szám (N&gt;1)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prím</a:t>
            </a:r>
            <a:r>
              <a:rPr lang="hu-HU" sz="3000" dirty="0">
                <a:latin typeface="Garamond" pitchFamily="18" charset="0"/>
              </a:rPr>
              <a:t>osztói összegét!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1976438" algn="l"/>
              </a:tabLst>
            </a:pPr>
            <a:r>
              <a:rPr lang="hu-HU" sz="3000" dirty="0">
                <a:latin typeface="Garamond" pitchFamily="18" charset="0"/>
              </a:rPr>
              <a:t>Bemenet:	N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</a:rPr>
              <a:t>N</a:t>
            </a:r>
            <a:endParaRPr lang="hu-HU" sz="30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1976438" algn="l"/>
              </a:tabLst>
            </a:pPr>
            <a:r>
              <a:rPr lang="hu-HU" sz="3000" dirty="0">
                <a:latin typeface="Garamond" pitchFamily="18" charset="0"/>
              </a:rPr>
              <a:t>Kimenet:	S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N</a:t>
            </a:r>
            <a:endParaRPr lang="hu-HU" sz="30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1976438" algn="l"/>
              </a:tabLst>
            </a:pPr>
            <a:r>
              <a:rPr lang="hu-HU" sz="3000" dirty="0">
                <a:latin typeface="Garamond" pitchFamily="18" charset="0"/>
              </a:rPr>
              <a:t>Előfeltétel:	N&gt;1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1976438" algn="l"/>
              </a:tabLst>
            </a:pPr>
            <a:r>
              <a:rPr lang="hu-HU" sz="3000" dirty="0">
                <a:latin typeface="Garamond" pitchFamily="18" charset="0"/>
              </a:rPr>
              <a:t>Utófeltétel:	S=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endParaRPr lang="hu-HU" sz="30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1973263" algn="l"/>
              </a:tabLst>
            </a:pPr>
            <a:r>
              <a:rPr lang="hu-HU" sz="3000" dirty="0">
                <a:latin typeface="Garamond" pitchFamily="18" charset="0"/>
              </a:rPr>
              <a:t>Definíció:	</a:t>
            </a:r>
            <a:r>
              <a:rPr lang="hu-HU" dirty="0">
                <a:latin typeface="Garamond" pitchFamily="18" charset="0"/>
              </a:rPr>
              <a:t>prím …</a:t>
            </a: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710183"/>
              </p:ext>
            </p:extLst>
          </p:nvPr>
        </p:nvGraphicFramePr>
        <p:xfrm>
          <a:off x="2501311" y="4437112"/>
          <a:ext cx="1504379" cy="1344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gyenlet" r:id="rId4" imgW="596641" imgH="533169" progId="Equation.3">
                  <p:embed/>
                </p:oleObj>
              </mc:Choice>
              <mc:Fallback>
                <p:oleObj name="Egyenlet" r:id="rId4" imgW="596641" imgH="533169" progId="Equation.3">
                  <p:embed/>
                  <p:pic>
                    <p:nvPicPr>
                      <p:cNvPr id="0" name="Picture 8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311" y="4437112"/>
                        <a:ext cx="1504379" cy="13443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B60AFB2-117E-4125-8483-52826E14E966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150" y="4521197"/>
            <a:ext cx="2804403" cy="1140051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legkisebb</a:t>
            </a:r>
            <a:r>
              <a:rPr lang="hu-HU" sz="2800" dirty="0">
                <a:latin typeface="Garamond" pitchFamily="18" charset="0"/>
              </a:rPr>
              <a:t> osztó biztosan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prím</a:t>
            </a:r>
            <a:r>
              <a:rPr lang="hu-HU" sz="2800" dirty="0">
                <a:latin typeface="Garamond" pitchFamily="18" charset="0"/>
              </a:rPr>
              <a:t>; ha N-t osztjuk vele ahányszor csak tudjuk,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következő</a:t>
            </a:r>
            <a:r>
              <a:rPr lang="hu-HU" sz="2800" dirty="0">
                <a:latin typeface="Garamond" pitchFamily="18" charset="0"/>
              </a:rPr>
              <a:t> osztója (a redukált N-nek) megint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prím</a:t>
            </a:r>
            <a:r>
              <a:rPr lang="hu-HU" sz="2800" dirty="0">
                <a:latin typeface="Garamond" pitchFamily="18" charset="0"/>
              </a:rPr>
              <a:t> lesz.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392613" algn="l"/>
              </a:tabLst>
            </a:pPr>
            <a:r>
              <a:rPr lang="hu-HU" sz="2800" dirty="0">
                <a:latin typeface="Garamond" pitchFamily="18" charset="0"/>
              </a:rPr>
              <a:t>					   Miért nem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		</a:t>
            </a:r>
            <a:r>
              <a:rPr lang="hu-HU" sz="2800" dirty="0"/>
              <a:t>   </a:t>
            </a:r>
            <a:r>
              <a:rPr lang="hu-HU" sz="2800" dirty="0">
                <a:latin typeface="Garamond" pitchFamily="18" charset="0"/>
              </a:rPr>
              <a:t>számlálós a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		   külső ciklus?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91B9DA-465D-4D1D-99BA-6109BACB7EB6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graphicFrame>
        <p:nvGraphicFramePr>
          <p:cNvPr id="17468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07516"/>
              </p:ext>
            </p:extLst>
          </p:nvPr>
        </p:nvGraphicFramePr>
        <p:xfrm>
          <a:off x="2855168" y="3081338"/>
          <a:ext cx="3824287" cy="3416304"/>
        </p:xfrm>
        <a:graphic>
          <a:graphicData uri="http://schemas.openxmlformats.org/drawingml/2006/table">
            <a:tbl>
              <a:tblPr/>
              <a:tblGrid>
                <a:gridCol w="53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S:=S+i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        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N:=N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i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5400000">
            <a:off x="6314330" y="4437063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16200000" flipH="1">
            <a:off x="3331417" y="4437063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7" name="Text Box 61"/>
          <p:cNvSpPr txBox="1">
            <a:spLocks noChangeArrowheads="1"/>
          </p:cNvSpPr>
          <p:nvPr/>
        </p:nvSpPr>
        <p:spPr bwMode="auto">
          <a:xfrm>
            <a:off x="3359993" y="45323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9498" name="Text Box 62"/>
          <p:cNvSpPr txBox="1">
            <a:spLocks noChangeArrowheads="1"/>
          </p:cNvSpPr>
          <p:nvPr/>
        </p:nvSpPr>
        <p:spPr bwMode="auto">
          <a:xfrm>
            <a:off x="6427043" y="45212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9501" name="Szövegdoboz 16"/>
          <p:cNvSpPr txBox="1">
            <a:spLocks noChangeArrowheads="1"/>
          </p:cNvSpPr>
          <p:nvPr/>
        </p:nvSpPr>
        <p:spPr bwMode="auto">
          <a:xfrm>
            <a:off x="6673105" y="2924175"/>
            <a:ext cx="1211263" cy="647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4" name="Szövegdoboz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7170" y="4550776"/>
            <a:ext cx="2699792" cy="1034129"/>
          </a:xfrm>
          <a:prstGeom prst="rect">
            <a:avLst/>
          </a:prstGeom>
          <a:blipFill rotWithShape="1">
            <a:blip r:embed="rId3" cstate="print"/>
            <a:stretch>
              <a:fillRect l="-1570" t="-1744" b="-8140"/>
            </a:stretch>
          </a:blipFill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</p:txBody>
      </p:sp>
      <p:pic>
        <p:nvPicPr>
          <p:cNvPr id="19503" name="Picture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6" y="3075475"/>
            <a:ext cx="1655763" cy="1289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Tanulságok: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dirty="0">
                <a:latin typeface="Garamond" pitchFamily="18" charset="0"/>
              </a:rPr>
              <a:t>Ha az utófeltételben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,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, vagy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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jel van, akkor a megoldás mindig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!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dirty="0">
                <a:latin typeface="Garamond" pitchFamily="18" charset="0"/>
              </a:rPr>
              <a:t>Ha az utófeltételben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vagy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jel van, akkor a megoldás sokszor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feltételes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!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dirty="0">
                <a:latin typeface="Garamond" pitchFamily="18" charset="0"/>
              </a:rPr>
              <a:t>Ha az utófeltételben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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jel van, akkor a megoldás sokszor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számlálós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! ( is…)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Feltételes 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esetén a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ciklusban elágazás 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lesz.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E06FCA5-8F49-415E-9D55-E156039EF5D6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algoritmus – kód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3000" b="1" dirty="0">
                <a:latin typeface="Garamond" pitchFamily="18" charset="0"/>
                <a:sym typeface="Symbol" pitchFamily="18" charset="2"/>
              </a:rPr>
              <a:t>Feltételes ciklusok: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410414C-7DD3-4F54-B197-7E82D9BD30F4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23559" name="Rectangle 3"/>
          <p:cNvSpPr txBox="1">
            <a:spLocks noChangeArrowheads="1"/>
          </p:cNvSpPr>
          <p:nvPr/>
        </p:nvSpPr>
        <p:spPr bwMode="auto">
          <a:xfrm>
            <a:off x="179388" y="3765888"/>
            <a:ext cx="8799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3000" b="1" dirty="0">
                <a:sym typeface="Symbol" pitchFamily="18" charset="2"/>
              </a:rPr>
              <a:t>Számlálós ciklusok:</a:t>
            </a:r>
          </a:p>
        </p:txBody>
      </p:sp>
      <p:graphicFrame>
        <p:nvGraphicFramePr>
          <p:cNvPr id="2055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45440"/>
              </p:ext>
            </p:extLst>
          </p:nvPr>
        </p:nvGraphicFramePr>
        <p:xfrm>
          <a:off x="2422853" y="1792461"/>
          <a:ext cx="2038350" cy="931862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feltétel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0" name="Téglalap 8"/>
          <p:cNvSpPr>
            <a:spLocks noChangeArrowheads="1"/>
          </p:cNvSpPr>
          <p:nvPr/>
        </p:nvSpPr>
        <p:spPr bwMode="auto">
          <a:xfrm>
            <a:off x="5320700" y="1774503"/>
            <a:ext cx="3454400" cy="9350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 anchor="ctr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while</a:t>
            </a: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(</a:t>
            </a:r>
            <a:r>
              <a:rPr lang="hu-HU">
                <a:latin typeface="Courier New" pitchFamily="49" charset="0"/>
              </a:rPr>
              <a:t>feltétel</a:t>
            </a:r>
            <a:r>
              <a:rPr lang="hu-HU" b="1">
                <a:latin typeface="Courier New" pitchFamily="49" charset="0"/>
              </a:rPr>
              <a:t>){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20550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86676"/>
              </p:ext>
            </p:extLst>
          </p:nvPr>
        </p:nvGraphicFramePr>
        <p:xfrm>
          <a:off x="2426048" y="4237038"/>
          <a:ext cx="2000250" cy="854076"/>
        </p:xfrm>
        <a:graphic>
          <a:graphicData uri="http://schemas.openxmlformats.org/drawingml/2006/table">
            <a:tbl>
              <a:tblPr/>
              <a:tblGrid>
                <a:gridCol w="41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81" name="Téglalap 10"/>
          <p:cNvSpPr>
            <a:spLocks noChangeArrowheads="1"/>
          </p:cNvSpPr>
          <p:nvPr/>
        </p:nvSpPr>
        <p:spPr bwMode="auto">
          <a:xfrm>
            <a:off x="5320700" y="4206875"/>
            <a:ext cx="3454400" cy="9350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for</a:t>
            </a: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(int</a:t>
            </a:r>
            <a:r>
              <a:rPr lang="hu-HU">
                <a:latin typeface="Courier New" pitchFamily="49" charset="0"/>
              </a:rPr>
              <a:t> i=1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latin typeface="Courier New" pitchFamily="49" charset="0"/>
              </a:rPr>
              <a:t>i&lt;=N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solidFill>
                  <a:srgbClr val="FF0000"/>
                </a:solidFill>
                <a:latin typeface="Courier New" pitchFamily="49" charset="0"/>
              </a:rPr>
              <a:t>++</a:t>
            </a:r>
            <a:r>
              <a:rPr lang="hu-HU">
                <a:latin typeface="Courier New" pitchFamily="49" charset="0"/>
              </a:rPr>
              <a:t>i</a:t>
            </a:r>
            <a:r>
              <a:rPr lang="hu-HU" b="1">
                <a:latin typeface="Courier New" pitchFamily="49" charset="0"/>
              </a:rPr>
              <a:t>){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2055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36374"/>
              </p:ext>
            </p:extLst>
          </p:nvPr>
        </p:nvGraphicFramePr>
        <p:xfrm>
          <a:off x="2411760" y="5451475"/>
          <a:ext cx="2520950" cy="85407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i=1..N; x-esével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92" name="Téglalap 12"/>
          <p:cNvSpPr>
            <a:spLocks noChangeArrowheads="1"/>
          </p:cNvSpPr>
          <p:nvPr/>
        </p:nvSpPr>
        <p:spPr bwMode="auto">
          <a:xfrm>
            <a:off x="5320700" y="5430838"/>
            <a:ext cx="3454400" cy="9350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for (int</a:t>
            </a:r>
            <a:r>
              <a:rPr lang="hu-HU">
                <a:latin typeface="Courier New" pitchFamily="49" charset="0"/>
              </a:rPr>
              <a:t> i=1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latin typeface="Courier New" pitchFamily="49" charset="0"/>
              </a:rPr>
              <a:t>i&lt;=N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latin typeface="Courier New" pitchFamily="49" charset="0"/>
              </a:rPr>
              <a:t>i</a:t>
            </a:r>
            <a:r>
              <a:rPr lang="hu-HU">
                <a:solidFill>
                  <a:srgbClr val="FF0000"/>
                </a:solidFill>
                <a:latin typeface="Courier New" pitchFamily="49" charset="0"/>
              </a:rPr>
              <a:t>+=</a:t>
            </a:r>
            <a:r>
              <a:rPr lang="hu-HU">
                <a:latin typeface="Courier New" pitchFamily="49" charset="0"/>
              </a:rPr>
              <a:t>x</a:t>
            </a:r>
            <a:r>
              <a:rPr lang="hu-HU" b="1">
                <a:latin typeface="Courier New" pitchFamily="49" charset="0"/>
              </a:rPr>
              <a:t>){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2055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52906"/>
              </p:ext>
            </p:extLst>
          </p:nvPr>
        </p:nvGraphicFramePr>
        <p:xfrm>
          <a:off x="2422853" y="2871961"/>
          <a:ext cx="2038350" cy="931862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   feltétel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603" name="Téglalap 8"/>
          <p:cNvSpPr>
            <a:spLocks noChangeArrowheads="1"/>
          </p:cNvSpPr>
          <p:nvPr/>
        </p:nvSpPr>
        <p:spPr bwMode="auto">
          <a:xfrm>
            <a:off x="5320700" y="2854003"/>
            <a:ext cx="3454400" cy="9350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do{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}while (</a:t>
            </a:r>
            <a:r>
              <a:rPr lang="hu-HU">
                <a:latin typeface="Courier New" pitchFamily="49" charset="0"/>
              </a:rPr>
              <a:t>feltétel</a:t>
            </a:r>
            <a:r>
              <a:rPr lang="hu-HU" b="1">
                <a:latin typeface="Courier New" pitchFamily="49" charset="0"/>
              </a:rPr>
              <a:t>);</a:t>
            </a:r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35496" y="2252843"/>
            <a:ext cx="2306637" cy="719138"/>
          </a:xfrm>
          <a:prstGeom prst="wedgeRectCallout">
            <a:avLst>
              <a:gd name="adj1" fmla="val 184314"/>
              <a:gd name="adj2" fmla="val 39740"/>
            </a:avLst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Tipikus előfordulás: a </a:t>
            </a:r>
            <a:r>
              <a:rPr lang="hu-H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beolvasás ellenőrzésénél</a:t>
            </a:r>
            <a:endParaRPr lang="hu-H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Feladat elágazásra, 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vagy más megoldás kell</a:t>
            </a:r>
            <a:r>
              <a:rPr lang="hu-HU" dirty="0">
                <a:latin typeface="Garamond" pitchFamily="18" charset="0"/>
              </a:rPr>
              <a:t>?</a:t>
            </a:r>
          </a:p>
        </p:txBody>
      </p:sp>
      <p:sp>
        <p:nvSpPr>
          <p:cNvPr id="2458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dirty="0">
                <a:latin typeface="Garamond" pitchFamily="18" charset="0"/>
              </a:rPr>
              <a:t>	</a:t>
            </a:r>
            <a:r>
              <a:rPr lang="hu-HU" sz="2600" dirty="0">
                <a:latin typeface="Garamond" pitchFamily="18" charset="0"/>
              </a:rPr>
              <a:t>A japán naptár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60 éves ciklus</a:t>
            </a:r>
            <a:r>
              <a:rPr lang="hu-HU" sz="2600" dirty="0">
                <a:latin typeface="Garamond" pitchFamily="18" charset="0"/>
              </a:rPr>
              <a:t>okat tartalmaz, az éveket párosítják, s mindegyik párhoz valamilyen színt rendelnek (zöld, piros, sárga, fehér, fekete).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dirty="0">
                <a:latin typeface="Garamond" pitchFamily="18" charset="0"/>
              </a:rPr>
              <a:t>1,2,11,12, …,51,52: zöld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dirty="0">
                <a:latin typeface="Garamond" pitchFamily="18" charset="0"/>
              </a:rPr>
              <a:t>3,4,13,14,…,53,54: piros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dirty="0">
                <a:latin typeface="Garamond" pitchFamily="18" charset="0"/>
              </a:rPr>
              <a:t>5,6,15,16,…55,56: sárga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dirty="0">
                <a:latin typeface="Garamond" pitchFamily="18" charset="0"/>
              </a:rPr>
              <a:t>7,8,17,18,…57,58: fehér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dirty="0">
                <a:latin typeface="Garamond" pitchFamily="18" charset="0"/>
              </a:rPr>
              <a:t>9,10,19,20,…,59,60: fekete évek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dirty="0">
                <a:latin typeface="Garamond" pitchFamily="18" charset="0"/>
              </a:rPr>
              <a:t>	</a:t>
            </a:r>
            <a:r>
              <a:rPr lang="hu-HU" sz="2600" dirty="0">
                <a:latin typeface="Garamond" pitchFamily="18" charset="0"/>
              </a:rPr>
              <a:t>Tudjuk, hogy 1984-ben indult az utolsó ciklus, amely 2043-ban fog véget érni.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latin typeface="Garamond" pitchFamily="18" charset="0"/>
              </a:rPr>
              <a:t>	Írj programot, amely megadja egy M évről (1984≤M≤2043), hogy milyen színű!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6F9AA65-F3AA-4825-A28C-88ECA7BF5B48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Feladat elágazásra,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vagy más megoldás kell</a:t>
            </a:r>
            <a:r>
              <a:rPr lang="hu-HU" dirty="0">
                <a:latin typeface="Garamond" pitchFamily="18" charset="0"/>
              </a:rPr>
              <a:t>?</a:t>
            </a:r>
          </a:p>
        </p:txBody>
      </p:sp>
      <p:sp>
        <p:nvSpPr>
          <p:cNvPr id="921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b="1" baseline="-25000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Bemenet:	év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N</a:t>
            </a:r>
            <a:endParaRPr lang="hu-HU" sz="28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Kimenet: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>
                <a:latin typeface="Garamond" pitchFamily="18" charset="0"/>
              </a:rPr>
              <a:t>Szín</a:t>
            </a:r>
            <a:r>
              <a:rPr lang="hu-HU" sz="2800" dirty="0">
                <a:latin typeface="Garamond" pitchFamily="18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Előfeltétel:	1984≤év és év≤2043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Utófeltétel:	((év</a:t>
            </a:r>
            <a:r>
              <a:rPr lang="hu-HU" sz="2800" dirty="0"/>
              <a:t>–</a:t>
            </a:r>
            <a:r>
              <a:rPr lang="hu-HU" sz="2800" dirty="0">
                <a:latin typeface="Garamond" pitchFamily="18" charset="0"/>
              </a:rPr>
              <a:t>1984) </a:t>
            </a:r>
            <a:r>
              <a:rPr lang="hu-HU" sz="2800" dirty="0" err="1">
                <a:latin typeface="Garamond" pitchFamily="18" charset="0"/>
              </a:rPr>
              <a:t>Mod</a:t>
            </a:r>
            <a:r>
              <a:rPr lang="hu-HU" sz="2800" dirty="0">
                <a:latin typeface="Garamond" pitchFamily="18" charset="0"/>
              </a:rPr>
              <a:t> 10)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2=0 és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s</a:t>
            </a:r>
            <a:r>
              <a:rPr lang="hu-HU" sz="2800" dirty="0"/>
              <a:t>="zöld" </a:t>
            </a:r>
            <a:r>
              <a:rPr lang="hu-HU" sz="2800" dirty="0">
                <a:latin typeface="Garamond" pitchFamily="18" charset="0"/>
              </a:rPr>
              <a:t>vagy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((év</a:t>
            </a:r>
            <a:r>
              <a:rPr lang="hu-HU" sz="2800" dirty="0"/>
              <a:t>–</a:t>
            </a:r>
            <a:r>
              <a:rPr lang="hu-HU" sz="2800" dirty="0">
                <a:latin typeface="Garamond" pitchFamily="18" charset="0"/>
              </a:rPr>
              <a:t>1984) </a:t>
            </a:r>
            <a:r>
              <a:rPr lang="hu-HU" sz="2800" dirty="0" err="1">
                <a:latin typeface="Garamond" pitchFamily="18" charset="0"/>
              </a:rPr>
              <a:t>Mod</a:t>
            </a:r>
            <a:r>
              <a:rPr lang="hu-HU" sz="2800" dirty="0">
                <a:latin typeface="Garamond" pitchFamily="18" charset="0"/>
              </a:rPr>
              <a:t> 10)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2=1 és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s</a:t>
            </a:r>
            <a:r>
              <a:rPr lang="hu-HU" sz="2800" dirty="0"/>
              <a:t>="piros" </a:t>
            </a:r>
            <a:r>
              <a:rPr lang="hu-HU" sz="2800" dirty="0">
                <a:latin typeface="Garamond" pitchFamily="18" charset="0"/>
              </a:rPr>
              <a:t>vagy …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Definíció: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</a:t>
            </a:r>
            <a:r>
              <a:rPr lang="hu-HU" sz="2800" b="1" dirty="0">
                <a:latin typeface="Garamond" pitchFamily="18" charset="0"/>
              </a:rPr>
              <a:t>Szín</a:t>
            </a:r>
            <a:r>
              <a:rPr lang="hu-HU" sz="2800" dirty="0"/>
              <a:t>:={"zöld","piros","sárga","fehér",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 </a:t>
            </a:r>
            <a:r>
              <a:rPr lang="hu-HU" sz="2800" dirty="0"/>
              <a:t>"fekete"}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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S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42D620D-D92F-43E5-8C2F-BD5E8F748473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7308850" y="1527175"/>
            <a:ext cx="1584325" cy="749300"/>
          </a:xfrm>
          <a:prstGeom prst="wedgeRectCallout">
            <a:avLst>
              <a:gd name="adj1" fmla="val -307799"/>
              <a:gd name="adj2" fmla="val 823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dirty="0"/>
              <a:t>Egy még „</a:t>
            </a:r>
            <a:r>
              <a:rPr lang="hu-HU"/>
              <a:t>definiálatlan” </a:t>
            </a:r>
            <a:r>
              <a:rPr lang="hu-HU" dirty="0"/>
              <a:t>halmaz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4212208" y="5800725"/>
            <a:ext cx="3096642" cy="723900"/>
          </a:xfrm>
          <a:prstGeom prst="wedgeRectCallout">
            <a:avLst>
              <a:gd name="adj1" fmla="val -57380"/>
              <a:gd name="adj2" fmla="val -712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dirty="0"/>
              <a:t>A Szín halmaz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dirty="0"/>
              <a:t>definiálása, visszavezetés a Szöveg halmazra</a:t>
            </a:r>
          </a:p>
        </p:txBody>
      </p:sp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3472442"/>
            <a:ext cx="190500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dvAuto="1000"/>
      <p:bldP spid="9226" grpId="0" uiExpand="1" animBg="1"/>
      <p:bldP spid="92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>
                <a:latin typeface="Garamond" pitchFamily="18" charset="0"/>
              </a:rPr>
              <a:t>Tartalom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  <a:hlinkClick r:id="rId3" action="ppaction://hlinksldjump"/>
              </a:rPr>
              <a:t>Ciklusok</a:t>
            </a:r>
            <a:r>
              <a:rPr lang="hu-HU" dirty="0">
                <a:latin typeface="Garamond" pitchFamily="18" charset="0"/>
              </a:rPr>
              <a:t> –  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</a:t>
            </a:r>
            <a:r>
              <a:rPr lang="hu-HU" sz="2800" dirty="0" err="1">
                <a:latin typeface="Garamond" pitchFamily="18" charset="0"/>
              </a:rPr>
              <a:t>specifikáció+„algoritmika”+kódolás</a:t>
            </a:r>
            <a:endParaRPr lang="hu-HU" sz="2800" dirty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dirty="0">
                <a:latin typeface="Garamond" pitchFamily="18" charset="0"/>
                <a:hlinkClick r:id="rId4" action="ppaction://hlinksldjump"/>
              </a:rPr>
              <a:t>Egy bevezető példa a tömbhöz</a:t>
            </a:r>
            <a:endParaRPr lang="hu-HU" dirty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dirty="0">
                <a:latin typeface="Garamond" pitchFamily="18" charset="0"/>
                <a:hlinkClick r:id="rId5" action="ppaction://hlinksldjump"/>
              </a:rPr>
              <a:t>A tömb</a:t>
            </a:r>
            <a:endParaRPr lang="hu-HU" dirty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dirty="0">
                <a:latin typeface="Garamond" pitchFamily="18" charset="0"/>
                <a:hlinkClick r:id="rId6" action="ppaction://hlinksldjump"/>
              </a:rPr>
              <a:t>Elágazás helyett tömb</a:t>
            </a:r>
            <a:endParaRPr lang="hu-HU" dirty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dirty="0">
                <a:latin typeface="Garamond" pitchFamily="18" charset="0"/>
                <a:hlinkClick r:id="rId7" action="ppaction://hlinksldjump"/>
              </a:rPr>
              <a:t>Konstans tömbök</a:t>
            </a:r>
            <a:endParaRPr lang="hu-HU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endParaRPr lang="hu-HU" dirty="0">
              <a:latin typeface="Garamond" pitchFamily="18" charset="0"/>
            </a:endParaRPr>
          </a:p>
          <a:p>
            <a:endParaRPr lang="hu-HU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3BC0894-373D-4B96-9F6E-ADB426035213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Feladat elágazásra,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vagy más megoldás kell</a:t>
            </a:r>
            <a:r>
              <a:rPr lang="hu-HU" dirty="0">
                <a:latin typeface="Garamond" pitchFamily="18" charset="0"/>
              </a:rPr>
              <a:t>?</a:t>
            </a:r>
          </a:p>
        </p:txBody>
      </p:sp>
      <p:sp>
        <p:nvSpPr>
          <p:cNvPr id="2663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Bemenet:	év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N</a:t>
            </a:r>
            <a:endParaRPr lang="hu-HU" sz="28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Kimenet: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>
                <a:latin typeface="Garamond" pitchFamily="18" charset="0"/>
              </a:rPr>
              <a:t>Szín</a:t>
            </a:r>
            <a:r>
              <a:rPr lang="hu-HU" sz="2800" dirty="0">
                <a:latin typeface="Garamond" pitchFamily="18" charset="0"/>
              </a:rPr>
              <a:t>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       		</a:t>
            </a:r>
            <a:r>
              <a:rPr lang="hu-HU" sz="2800" b="1" dirty="0">
                <a:latin typeface="Garamond" pitchFamily="18" charset="0"/>
              </a:rPr>
              <a:t>Szín</a:t>
            </a:r>
            <a:r>
              <a:rPr lang="hu-HU" sz="2800" dirty="0">
                <a:latin typeface="Garamond" pitchFamily="18" charset="0"/>
              </a:rPr>
              <a:t>={"</a:t>
            </a:r>
            <a:r>
              <a:rPr lang="hu-HU" sz="2800" dirty="0" err="1">
                <a:latin typeface="Garamond" pitchFamily="18" charset="0"/>
              </a:rPr>
              <a:t>zöld","piros","sárga</a:t>
            </a:r>
            <a:r>
              <a:rPr lang="hu-HU" sz="2800" dirty="0">
                <a:latin typeface="Garamond" pitchFamily="18" charset="0"/>
              </a:rPr>
              <a:t>",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	  "fehér","fekete"}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</a:t>
            </a:r>
            <a:r>
              <a:rPr lang="hu-HU" sz="2800" dirty="0">
                <a:latin typeface="Imprint MT Shadow" pitchFamily="82" charset="0"/>
              </a:rPr>
              <a:t>S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Előfeltétel:	1984≤év és év≤2043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Utófeltétel:	((év–1984) </a:t>
            </a:r>
            <a:r>
              <a:rPr lang="hu-HU" sz="2800" dirty="0" err="1">
                <a:latin typeface="Garamond" pitchFamily="18" charset="0"/>
              </a:rPr>
              <a:t>Mod</a:t>
            </a:r>
            <a:r>
              <a:rPr lang="hu-HU" sz="2800" dirty="0">
                <a:latin typeface="Garamond" pitchFamily="18" charset="0"/>
              </a:rPr>
              <a:t> 10)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2=0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és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s="zöld" </a:t>
            </a:r>
            <a:r>
              <a:rPr lang="hu-HU" sz="2800" dirty="0">
                <a:solidFill>
                  <a:srgbClr val="1700C0"/>
                </a:solidFill>
                <a:latin typeface="Garamond" pitchFamily="18" charset="0"/>
              </a:rPr>
              <a:t>vagy</a:t>
            </a:r>
            <a:r>
              <a:rPr lang="hu-HU" sz="2800" dirty="0">
                <a:latin typeface="Garamond" pitchFamily="18" charset="0"/>
              </a:rPr>
              <a:t>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((év–1984) </a:t>
            </a:r>
            <a:r>
              <a:rPr lang="hu-HU" sz="2800" dirty="0" err="1">
                <a:latin typeface="Garamond" pitchFamily="18" charset="0"/>
              </a:rPr>
              <a:t>Mod</a:t>
            </a:r>
            <a:r>
              <a:rPr lang="hu-HU" sz="2800" dirty="0">
                <a:latin typeface="Garamond" pitchFamily="18" charset="0"/>
              </a:rPr>
              <a:t> 10)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2=1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és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s="piros" </a:t>
            </a:r>
            <a:r>
              <a:rPr lang="hu-HU" sz="2800" dirty="0">
                <a:solidFill>
                  <a:srgbClr val="1700C0"/>
                </a:solidFill>
                <a:latin typeface="Garamond" pitchFamily="18" charset="0"/>
              </a:rPr>
              <a:t>vagy</a:t>
            </a:r>
            <a:r>
              <a:rPr lang="hu-HU" sz="2800" dirty="0">
                <a:latin typeface="Garamond" pitchFamily="18" charset="0"/>
              </a:rPr>
              <a:t> …	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212230-F4F8-4BD3-B321-AA409EC84F02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7308850" y="1526640"/>
            <a:ext cx="1584325" cy="792162"/>
          </a:xfrm>
          <a:prstGeom prst="wedgeRectCallout">
            <a:avLst>
              <a:gd name="adj1" fmla="val -357753"/>
              <a:gd name="adj2" fmla="val 1136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dirty="0"/>
              <a:t>A Szín halmaz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dirty="0"/>
              <a:t>definiálása itt is lehetséges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Feladat elágazásra,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vagy más megoldás kell</a:t>
            </a:r>
            <a:r>
              <a:rPr lang="hu-HU" dirty="0">
                <a:latin typeface="Garamond" pitchFamily="18" charset="0"/>
              </a:rPr>
              <a:t>?</a:t>
            </a:r>
          </a:p>
        </p:txBody>
      </p:sp>
      <p:sp>
        <p:nvSpPr>
          <p:cNvPr id="2765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Bemenet:	év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N</a:t>
            </a:r>
            <a:endParaRPr lang="hu-HU" sz="28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Kimenet: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>
                <a:latin typeface="Garamond" pitchFamily="18" charset="0"/>
              </a:rPr>
              <a:t>Szín</a:t>
            </a:r>
            <a:r>
              <a:rPr lang="hu-HU" sz="2800" dirty="0">
                <a:latin typeface="Garamond" pitchFamily="18" charset="0"/>
              </a:rPr>
              <a:t>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       		</a:t>
            </a:r>
            <a:r>
              <a:rPr lang="hu-HU" sz="2800" b="1" dirty="0">
                <a:latin typeface="Garamond" pitchFamily="18" charset="0"/>
              </a:rPr>
              <a:t>Szín</a:t>
            </a:r>
            <a:r>
              <a:rPr lang="hu-HU" sz="2800" dirty="0">
                <a:latin typeface="Garamond" pitchFamily="18" charset="0"/>
              </a:rPr>
              <a:t>={"zöld","piros","sárga",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	  "fehér","fekete"}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</a:t>
            </a:r>
            <a:r>
              <a:rPr lang="hu-HU" sz="2800" dirty="0">
                <a:latin typeface="Imprint MT Shadow" pitchFamily="82" charset="0"/>
              </a:rPr>
              <a:t>S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Előfeltétel:	1984≤év és év≤2043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Utófeltétel:	(((év–1984) </a:t>
            </a:r>
            <a:r>
              <a:rPr lang="hu-HU" sz="2800" dirty="0" err="1">
                <a:latin typeface="Garamond" pitchFamily="18" charset="0"/>
              </a:rPr>
              <a:t>Mod</a:t>
            </a:r>
            <a:r>
              <a:rPr lang="hu-HU" sz="2800" dirty="0">
                <a:latin typeface="Garamond" pitchFamily="18" charset="0"/>
              </a:rPr>
              <a:t> 10)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2=0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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 s="zöld")  </a:t>
            </a:r>
            <a:r>
              <a:rPr lang="hu-HU" sz="2800" dirty="0">
                <a:solidFill>
                  <a:srgbClr val="1700C0"/>
                </a:solidFill>
                <a:latin typeface="Garamond" pitchFamily="18" charset="0"/>
              </a:rPr>
              <a:t>és</a:t>
            </a:r>
            <a:r>
              <a:rPr lang="hu-HU" sz="2800" dirty="0">
                <a:solidFill>
                  <a:srgbClr val="CC6600"/>
                </a:solidFill>
                <a:latin typeface="Garamond" pitchFamily="18" charset="0"/>
              </a:rPr>
              <a:t>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(((év–1984) </a:t>
            </a:r>
            <a:r>
              <a:rPr lang="hu-HU" sz="2800" dirty="0" err="1">
                <a:latin typeface="Garamond" pitchFamily="18" charset="0"/>
              </a:rPr>
              <a:t>Mod</a:t>
            </a:r>
            <a:r>
              <a:rPr lang="hu-HU" sz="2800" dirty="0">
                <a:latin typeface="Garamond" pitchFamily="18" charset="0"/>
              </a:rPr>
              <a:t> 10)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2=1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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s="piros")  </a:t>
            </a:r>
            <a:r>
              <a:rPr lang="hu-HU" sz="2800" dirty="0">
                <a:solidFill>
                  <a:srgbClr val="1700C0"/>
                </a:solidFill>
                <a:latin typeface="Garamond" pitchFamily="18" charset="0"/>
              </a:rPr>
              <a:t>és </a:t>
            </a:r>
            <a:r>
              <a:rPr lang="hu-HU" sz="2800" dirty="0">
                <a:latin typeface="Garamond" pitchFamily="18" charset="0"/>
              </a:rPr>
              <a:t>…	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C65D03-0F4D-4573-937E-0319AFBDEDBA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46"/>
          <a:stretch/>
        </p:blipFill>
        <p:spPr bwMode="auto">
          <a:xfrm>
            <a:off x="-8328" y="1196975"/>
            <a:ext cx="2422525" cy="669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Feladat elágazásra,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vagy más megoldás kell</a:t>
            </a:r>
            <a:r>
              <a:rPr lang="hu-HU" dirty="0">
                <a:latin typeface="Garamond" pitchFamily="18" charset="0"/>
              </a:rPr>
              <a:t>?</a:t>
            </a:r>
          </a:p>
        </p:txBody>
      </p:sp>
      <p:graphicFrame>
        <p:nvGraphicFramePr>
          <p:cNvPr id="10307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307806"/>
              </p:ext>
            </p:extLst>
          </p:nvPr>
        </p:nvGraphicFramePr>
        <p:xfrm>
          <a:off x="34925" y="2578595"/>
          <a:ext cx="7996108" cy="1282453"/>
        </p:xfrm>
        <a:graphic>
          <a:graphicData uri="http://schemas.openxmlformats.org/drawingml/2006/table">
            <a:tbl>
              <a:tblPr/>
              <a:tblGrid>
                <a:gridCol w="1442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388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(év</a:t>
                      </a:r>
                      <a:r>
                        <a:rPr lang="hu-HU" sz="2400" dirty="0"/>
                        <a:t>–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1984)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Mod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10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2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y=0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y=1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y=2</a:t>
                      </a: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y=3</a:t>
                      </a: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y=4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zöld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12430" marR="11243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piros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sárga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fehér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fekete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átum hely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6089389-E779-4DBC-9365-6CFB5F6DAA38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cxnSp>
        <p:nvCxnSpPr>
          <p:cNvPr id="11" name="Egyenes összekötő 10"/>
          <p:cNvCxnSpPr>
            <a:cxnSpLocks noChangeShapeType="1"/>
          </p:cNvCxnSpPr>
          <p:nvPr/>
        </p:nvCxnSpPr>
        <p:spPr bwMode="auto">
          <a:xfrm>
            <a:off x="1482476" y="3006941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12448" y="4140547"/>
            <a:ext cx="8929688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dirty="0"/>
              <a:t>Kérdés: </a:t>
            </a:r>
            <a:r>
              <a:rPr lang="hu-HU" sz="2800" dirty="0"/>
              <a:t>Akkor is ezt tennénk, ha 5 helyett 90 ágat kellene írnunk?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A válasz előtt egy új adatszerkezet: a </a:t>
            </a:r>
            <a:r>
              <a:rPr lang="hu-HU" sz="2800" b="1" dirty="0"/>
              <a:t>tömb</a:t>
            </a:r>
            <a:r>
              <a:rPr lang="hu-HU" sz="2800" dirty="0"/>
              <a:t>.</a:t>
            </a:r>
          </a:p>
        </p:txBody>
      </p:sp>
      <p:sp>
        <p:nvSpPr>
          <p:cNvPr id="10277" name="Rectangle 3"/>
          <p:cNvSpPr>
            <a:spLocks noChangeArrowheads="1"/>
          </p:cNvSpPr>
          <p:nvPr/>
        </p:nvSpPr>
        <p:spPr bwMode="auto">
          <a:xfrm>
            <a:off x="34926" y="1842790"/>
            <a:ext cx="8929688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buFont typeface="Wingdings" pitchFamily="2" charset="2"/>
              <a:buNone/>
            </a:pPr>
            <a:r>
              <a:rPr lang="hu-HU" sz="3200" b="1" dirty="0"/>
              <a:t>Algoritmus:</a:t>
            </a:r>
          </a:p>
        </p:txBody>
      </p:sp>
      <p:cxnSp>
        <p:nvCxnSpPr>
          <p:cNvPr id="2" name="Egyenes összekötő 10"/>
          <p:cNvCxnSpPr>
            <a:cxnSpLocks noChangeShapeType="1"/>
          </p:cNvCxnSpPr>
          <p:nvPr/>
        </p:nvCxnSpPr>
        <p:spPr bwMode="auto">
          <a:xfrm>
            <a:off x="35496" y="2997002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Egyenes összekötő 10"/>
          <p:cNvCxnSpPr>
            <a:cxnSpLocks noChangeShapeType="1"/>
          </p:cNvCxnSpPr>
          <p:nvPr/>
        </p:nvCxnSpPr>
        <p:spPr bwMode="auto">
          <a:xfrm>
            <a:off x="3164092" y="3006941"/>
            <a:ext cx="179388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Egyenes összekötő 10"/>
          <p:cNvCxnSpPr>
            <a:cxnSpLocks noChangeShapeType="1"/>
          </p:cNvCxnSpPr>
          <p:nvPr/>
        </p:nvCxnSpPr>
        <p:spPr bwMode="auto">
          <a:xfrm>
            <a:off x="4748268" y="3006941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Egyenes összekötő 10"/>
          <p:cNvCxnSpPr>
            <a:cxnSpLocks noChangeShapeType="1"/>
          </p:cNvCxnSpPr>
          <p:nvPr/>
        </p:nvCxnSpPr>
        <p:spPr bwMode="auto">
          <a:xfrm>
            <a:off x="6336829" y="3006941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zövegdoboz 18"/>
          <p:cNvSpPr txBox="1">
            <a:spLocks noChangeArrowheads="1"/>
          </p:cNvSpPr>
          <p:nvPr/>
        </p:nvSpPr>
        <p:spPr bwMode="auto">
          <a:xfrm>
            <a:off x="8031033" y="2242939"/>
            <a:ext cx="1106487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y</a:t>
            </a:r>
            <a:r>
              <a:rPr lang="hu-HU" b="1"/>
              <a:t>:Egész</a:t>
            </a:r>
          </a:p>
        </p:txBody>
      </p:sp>
      <p:sp>
        <p:nvSpPr>
          <p:cNvPr id="20" name="Lekerekített téglalap feliratnak 19"/>
          <p:cNvSpPr/>
          <p:nvPr/>
        </p:nvSpPr>
        <p:spPr bwMode="auto">
          <a:xfrm>
            <a:off x="7010400" y="620688"/>
            <a:ext cx="2126332" cy="864096"/>
          </a:xfrm>
          <a:prstGeom prst="wedgeRoundRectCallout">
            <a:avLst>
              <a:gd name="adj1" fmla="val 22307"/>
              <a:gd name="adj2" fmla="val 14508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Lokális változó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277" grpId="0" build="allAtOnce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Sorozatok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196751"/>
            <a:ext cx="8929117" cy="530088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Specifikációbeli fogalmak: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Sorozat</a:t>
            </a:r>
            <a:r>
              <a:rPr lang="hu-HU" sz="2800" dirty="0">
                <a:latin typeface="Garamond" pitchFamily="18" charset="0"/>
              </a:rPr>
              <a:t>: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azonos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halmazbeli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elemek</a:t>
            </a:r>
            <a:r>
              <a:rPr lang="hu-HU" sz="2800" dirty="0">
                <a:latin typeface="Garamond" pitchFamily="18" charset="0"/>
              </a:rPr>
              <a:t> egymásutánja, az elemei sorszámozhatók.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Elem</a:t>
            </a:r>
            <a:r>
              <a:rPr lang="hu-HU" sz="2800" dirty="0">
                <a:latin typeface="Garamond" pitchFamily="18" charset="0"/>
              </a:rPr>
              <a:t>: a sorozat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i-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edik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 elem</a:t>
            </a:r>
            <a:r>
              <a:rPr lang="hu-HU" sz="2800" dirty="0">
                <a:latin typeface="Garamond" pitchFamily="18" charset="0"/>
              </a:rPr>
              <a:t>ére szokásos módon – alul-indexeléssel – hivatkozhatunk: </a:t>
            </a:r>
            <a:r>
              <a:rPr lang="hu-HU" sz="2800" dirty="0" err="1">
                <a:latin typeface="Garamond" pitchFamily="18" charset="0"/>
              </a:rPr>
              <a:t>S</a:t>
            </a:r>
            <a:r>
              <a:rPr lang="hu-HU" sz="2800" baseline="-25000" dirty="0" err="1">
                <a:latin typeface="Garamond" pitchFamily="18" charset="0"/>
              </a:rPr>
              <a:t>i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</a:t>
            </a:r>
            <a:r>
              <a:rPr lang="hu-HU" sz="2800" dirty="0">
                <a:latin typeface="Garamond" pitchFamily="18" charset="0"/>
              </a:rPr>
              <a:t>: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sz="2800" dirty="0">
                <a:latin typeface="Garamond" pitchFamily="18" charset="0"/>
              </a:rPr>
              <a:t>..SorozatHossz.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Például: </a:t>
            </a:r>
          </a:p>
          <a:p>
            <a:pPr marL="633413" lvl="1">
              <a:lnSpc>
                <a:spcPct val="90000"/>
              </a:lnSpc>
              <a:buFont typeface="Wingdings" pitchFamily="2" charset="2"/>
              <a:buChar char="§"/>
            </a:pPr>
            <a:r>
              <a:rPr lang="hu-HU" sz="2400" dirty="0">
                <a:latin typeface="Garamond" pitchFamily="18" charset="0"/>
              </a:rPr>
              <a:t>HónapHosszak</a:t>
            </a:r>
            <a:r>
              <a:rPr lang="hu-HU" sz="2400" dirty="0">
                <a:latin typeface="Garamond" pitchFamily="18" charset="0"/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</a:rPr>
              <a:t>N</a:t>
            </a:r>
            <a:r>
              <a:rPr lang="hu-HU" sz="2400" baseline="30000" dirty="0">
                <a:latin typeface="Garamond" pitchFamily="18" charset="0"/>
              </a:rPr>
              <a:t>12</a:t>
            </a:r>
            <a:r>
              <a:rPr lang="hu-HU" sz="2400" dirty="0">
                <a:latin typeface="Garamond" pitchFamily="18" charset="0"/>
              </a:rPr>
              <a:t> – a </a:t>
            </a:r>
            <a:r>
              <a:rPr lang="hu-HU" sz="2400" dirty="0" err="1">
                <a:latin typeface="Garamond" pitchFamily="18" charset="0"/>
              </a:rPr>
              <a:t>HónapHosszak</a:t>
            </a:r>
            <a:r>
              <a:rPr lang="hu-HU" sz="2400" dirty="0">
                <a:latin typeface="Garamond" pitchFamily="18" charset="0"/>
              </a:rPr>
              <a:t> 12 elemű, természetes számokból álló sorozat </a:t>
            </a:r>
            <a:r>
              <a:rPr lang="hu-HU" sz="2400" dirty="0">
                <a:latin typeface="Garamond" pitchFamily="18" charset="0"/>
                <a:sym typeface="Symbol"/>
              </a:rPr>
              <a:t></a:t>
            </a:r>
            <a:r>
              <a:rPr lang="hu-HU" sz="2400" dirty="0">
                <a:latin typeface="Garamond" pitchFamily="18" charset="0"/>
              </a:rPr>
              <a:t> </a:t>
            </a:r>
            <a:r>
              <a:rPr lang="hu-HU" sz="2200" dirty="0">
                <a:latin typeface="Garamond" pitchFamily="18" charset="0"/>
              </a:rPr>
              <a:t>(HónapHosszak</a:t>
            </a:r>
            <a:r>
              <a:rPr lang="hu-HU" sz="2200" baseline="-25000" dirty="0">
                <a:latin typeface="Garamond" pitchFamily="18" charset="0"/>
              </a:rPr>
              <a:t>1</a:t>
            </a:r>
            <a:r>
              <a:rPr lang="hu-HU" sz="2200" dirty="0">
                <a:latin typeface="Garamond" pitchFamily="18" charset="0"/>
              </a:rPr>
              <a:t>, … , HónapHosszak</a:t>
            </a:r>
            <a:r>
              <a:rPr lang="hu-HU" sz="2200" baseline="-25000" dirty="0">
                <a:latin typeface="Garamond" pitchFamily="18" charset="0"/>
              </a:rPr>
              <a:t>12</a:t>
            </a:r>
            <a:r>
              <a:rPr lang="hu-HU" sz="2200" dirty="0">
                <a:latin typeface="Garamond" pitchFamily="18" charset="0"/>
              </a:rPr>
              <a:t>)</a:t>
            </a:r>
          </a:p>
          <a:p>
            <a:pPr marL="633413" lvl="1">
              <a:lnSpc>
                <a:spcPct val="90000"/>
              </a:lnSpc>
              <a:buFont typeface="Wingdings" pitchFamily="2" charset="2"/>
              <a:buChar char="§"/>
            </a:pPr>
            <a:r>
              <a:rPr lang="hu-HU" sz="2400" dirty="0">
                <a:latin typeface="Garamond" pitchFamily="18" charset="0"/>
              </a:rPr>
              <a:t>Évszakok</a:t>
            </a:r>
            <a:r>
              <a:rPr lang="hu-HU" sz="2400" dirty="0">
                <a:latin typeface="Garamond" pitchFamily="18" charset="0"/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</a:rPr>
              <a:t>S</a:t>
            </a:r>
            <a:r>
              <a:rPr lang="hu-HU" sz="2400" baseline="30000" dirty="0">
                <a:latin typeface="Garamond" pitchFamily="18" charset="0"/>
              </a:rPr>
              <a:t>4</a:t>
            </a:r>
            <a:r>
              <a:rPr lang="hu-HU" sz="2400" dirty="0">
                <a:latin typeface="Garamond" pitchFamily="18" charset="0"/>
              </a:rPr>
              <a:t> – az Évszakok 4 elemű, szövegeket tartalmazó sorozat </a:t>
            </a:r>
            <a:r>
              <a:rPr lang="hu-HU" sz="2400" dirty="0">
                <a:latin typeface="Garamond" pitchFamily="18" charset="0"/>
                <a:sym typeface="Symbol"/>
              </a:rPr>
              <a:t></a:t>
            </a:r>
            <a:r>
              <a:rPr lang="hu-HU" sz="2400" dirty="0">
                <a:latin typeface="Garamond" pitchFamily="18" charset="0"/>
              </a:rPr>
              <a:t> </a:t>
            </a:r>
            <a:r>
              <a:rPr lang="hu-HU" sz="2200" dirty="0">
                <a:latin typeface="Garamond" pitchFamily="18" charset="0"/>
              </a:rPr>
              <a:t>(Évszakok</a:t>
            </a:r>
            <a:r>
              <a:rPr lang="hu-HU" sz="2200" baseline="-25000" dirty="0">
                <a:latin typeface="Garamond" pitchFamily="18" charset="0"/>
              </a:rPr>
              <a:t>1</a:t>
            </a:r>
            <a:r>
              <a:rPr lang="hu-HU" sz="2200" dirty="0">
                <a:latin typeface="Garamond" pitchFamily="18" charset="0"/>
              </a:rPr>
              <a:t>, Évszakok</a:t>
            </a:r>
            <a:r>
              <a:rPr lang="hu-HU" sz="2200" baseline="-25000" dirty="0">
                <a:latin typeface="Garamond" pitchFamily="18" charset="0"/>
              </a:rPr>
              <a:t>2</a:t>
            </a:r>
            <a:r>
              <a:rPr lang="hu-HU" sz="2200" dirty="0">
                <a:latin typeface="Garamond" pitchFamily="18" charset="0"/>
              </a:rPr>
              <a:t>, Évszakok</a:t>
            </a:r>
            <a:r>
              <a:rPr lang="hu-HU" sz="2200" baseline="-25000" dirty="0">
                <a:latin typeface="Garamond" pitchFamily="18" charset="0"/>
              </a:rPr>
              <a:t>3</a:t>
            </a:r>
            <a:r>
              <a:rPr lang="hu-HU" sz="2200" dirty="0">
                <a:latin typeface="Garamond" pitchFamily="18" charset="0"/>
              </a:rPr>
              <a:t>, Évszakok</a:t>
            </a:r>
            <a:r>
              <a:rPr lang="hu-HU" sz="2200" baseline="-25000" dirty="0">
                <a:latin typeface="Garamond" pitchFamily="18" charset="0"/>
              </a:rPr>
              <a:t>4</a:t>
            </a:r>
            <a:r>
              <a:rPr lang="hu-HU" sz="2200" dirty="0">
                <a:latin typeface="Garamond" pitchFamily="18" charset="0"/>
              </a:rPr>
              <a:t>)</a:t>
            </a:r>
          </a:p>
          <a:p>
            <a:pPr marL="266700" lvl="1" indent="-254000">
              <a:lnSpc>
                <a:spcPct val="90000"/>
              </a:lnSpc>
            </a:pPr>
            <a:r>
              <a:rPr lang="hu-HU" sz="2800" dirty="0">
                <a:ea typeface="+mn-ea"/>
                <a:cs typeface="+mn-cs"/>
              </a:rPr>
              <a:t>Kérdés: az elemek lehetnek sorozatok, azaz van-e </a:t>
            </a:r>
            <a:br>
              <a:rPr lang="hu-HU" sz="2800" dirty="0">
                <a:ea typeface="+mn-ea"/>
                <a:cs typeface="+mn-cs"/>
              </a:rPr>
            </a:br>
            <a:r>
              <a:rPr lang="hu-HU" sz="2800" dirty="0">
                <a:ea typeface="+mn-ea"/>
                <a:cs typeface="+mn-cs"/>
              </a:rPr>
              <a:t>sorozatok sorozata? </a:t>
            </a:r>
          </a:p>
          <a:p>
            <a:pPr marL="633413" lvl="1">
              <a:lnSpc>
                <a:spcPct val="90000"/>
              </a:lnSpc>
              <a:buFont typeface="Wingdings" pitchFamily="2" charset="2"/>
              <a:buChar char="§"/>
            </a:pPr>
            <a:endParaRPr lang="hu-HU" sz="22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F8AA8-32BD-4992-834E-3D7D99E5E748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Tömbök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Algoritmikus fogalmak: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Tömb</a:t>
            </a:r>
            <a:r>
              <a:rPr lang="hu-HU" sz="2800" dirty="0">
                <a:latin typeface="Garamond" pitchFamily="18" charset="0"/>
              </a:rPr>
              <a:t>: véges hosszúságú sorozat (→azonos típusú elemek-</a:t>
            </a:r>
            <a:r>
              <a:rPr lang="hu-HU" sz="2800" dirty="0" err="1">
                <a:latin typeface="Garamond" pitchFamily="18" charset="0"/>
              </a:rPr>
              <a:t>ből</a:t>
            </a:r>
            <a:r>
              <a:rPr lang="hu-HU" sz="2800" dirty="0">
                <a:latin typeface="Garamond" pitchFamily="18" charset="0"/>
              </a:rPr>
              <a:t>), a sorozat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i-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edik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 tag</a:t>
            </a:r>
            <a:r>
              <a:rPr lang="hu-HU" sz="2800" dirty="0">
                <a:latin typeface="Garamond" pitchFamily="18" charset="0"/>
              </a:rPr>
              <a:t>jával végezhetünk műveleteket (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adott</a:t>
            </a:r>
            <a:r>
              <a:rPr lang="hu-HU" sz="2800" dirty="0">
                <a:latin typeface="Garamond" pitchFamily="18" charset="0"/>
              </a:rPr>
              <a:t> a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legkisebb</a:t>
            </a:r>
            <a:r>
              <a:rPr lang="hu-HU" sz="2800" dirty="0">
                <a:latin typeface="Garamond" pitchFamily="18" charset="0"/>
              </a:rPr>
              <a:t> és a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legnagyobb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index</a:t>
            </a:r>
            <a:r>
              <a:rPr lang="hu-HU" sz="2800" dirty="0">
                <a:latin typeface="Garamond" pitchFamily="18" charset="0"/>
              </a:rPr>
              <a:t>, vagy az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elemszám</a:t>
            </a:r>
            <a:r>
              <a:rPr lang="hu-HU" sz="2800" dirty="0">
                <a:latin typeface="Garamond" pitchFamily="18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</a:t>
            </a:r>
            <a:r>
              <a:rPr lang="hu-HU" sz="2800" dirty="0">
                <a:latin typeface="Garamond" pitchFamily="18" charset="0"/>
              </a:rPr>
              <a:t>: sokszor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sz="2800" dirty="0">
                <a:latin typeface="Garamond" pitchFamily="18" charset="0"/>
              </a:rPr>
              <a:t>..N, időnként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0</a:t>
            </a:r>
            <a:r>
              <a:rPr lang="hu-HU" sz="2800" dirty="0">
                <a:latin typeface="Garamond" pitchFamily="18" charset="0"/>
              </a:rPr>
              <a:t>..N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–1</a:t>
            </a:r>
            <a:r>
              <a:rPr lang="hu-HU" sz="2800" dirty="0">
                <a:latin typeface="Garamond" pitchFamily="18" charset="0"/>
              </a:rPr>
              <a:t>, ahol N az elemek számát jelöli. Más esetekben lehet 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a..b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hu-HU" sz="2800" dirty="0">
                <a:latin typeface="Garamond" pitchFamily="18" charset="0"/>
              </a:rPr>
              <a:t>is (</a:t>
            </a:r>
            <a:r>
              <a:rPr lang="hu-HU" sz="2800" dirty="0" err="1">
                <a:latin typeface="Garamond" pitchFamily="18" charset="0"/>
              </a:rPr>
              <a:t>a</a:t>
            </a:r>
            <a:r>
              <a:rPr lang="hu-HU" sz="2800" dirty="0" err="1">
                <a:latin typeface="Garamond" pitchFamily="18" charset="0"/>
                <a:sym typeface="Symbol"/>
              </a:rPr>
              <a:t>b</a:t>
            </a:r>
            <a:r>
              <a:rPr lang="hu-HU" sz="2800" dirty="0">
                <a:latin typeface="Garamond" pitchFamily="18" charset="0"/>
                <a:sym typeface="Symbol"/>
              </a:rPr>
              <a:t>)</a:t>
            </a:r>
            <a:r>
              <a:rPr lang="hu-HU" sz="2800" dirty="0">
                <a:latin typeface="Garamond" pitchFamily="18" charset="0"/>
              </a:rPr>
              <a:t>. Egyes nyelvekben nem csak számmal lehet indexelni (pl. hétfői ebéd, keddi ebéd, …).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Tömbelem-műveletek</a:t>
            </a:r>
            <a:r>
              <a:rPr lang="hu-HU" sz="2800" dirty="0">
                <a:latin typeface="Garamond" pitchFamily="18" charset="0"/>
              </a:rPr>
              <a:t>: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elemérték-hivatkozás</a:t>
            </a:r>
            <a:r>
              <a:rPr lang="hu-HU" sz="2800" dirty="0">
                <a:latin typeface="Garamond" pitchFamily="18" charset="0"/>
              </a:rPr>
              <a:t>,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elemérték-módosítás</a:t>
            </a:r>
            <a:r>
              <a:rPr lang="hu-HU" sz="2800" dirty="0">
                <a:latin typeface="Garamond" pitchFamily="18" charset="0"/>
              </a:rPr>
              <a:t> (az elem-indexeléssel kiválasztva)</a:t>
            </a:r>
            <a:r>
              <a:rPr lang="hu-HU" sz="2800" dirty="0"/>
              <a:t>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02F1FED-9DCD-4B9A-A869-66D1BB3CB69C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/>
              <a:t>/44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524450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Sorozatok </a:t>
            </a:r>
            <a:r>
              <a:rPr lang="hu-HU" dirty="0">
                <a:latin typeface="Garamond" pitchFamily="18" charset="0"/>
                <a:sym typeface="Symbol"/>
              </a:rPr>
              <a:t></a:t>
            </a:r>
            <a:r>
              <a:rPr lang="hu-HU" dirty="0">
                <a:latin typeface="Garamond" pitchFamily="18" charset="0"/>
              </a:rPr>
              <a:t> Tömbök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b="1" dirty="0">
                <a:latin typeface="Garamond" pitchFamily="18" charset="0"/>
              </a:rPr>
              <a:t>Példa</a:t>
            </a:r>
            <a:r>
              <a:rPr lang="hu-HU" b="1" baseline="-25000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 marL="536575" lvl="1">
              <a:buNone/>
            </a:pPr>
            <a:r>
              <a:rPr lang="hu-HU" dirty="0">
                <a:latin typeface="Garamond" pitchFamily="18" charset="0"/>
              </a:rPr>
              <a:t>Specifikációban: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X,Y,Z</a:t>
            </a:r>
            <a:r>
              <a:rPr lang="hu-HU" b="1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</a:t>
            </a:r>
            <a:r>
              <a:rPr lang="hu-HU" dirty="0">
                <a:solidFill>
                  <a:srgbClr val="FF0000"/>
                </a:solidFill>
                <a:latin typeface="Imprint MT Shadow" pitchFamily="82" charset="0"/>
                <a:sym typeface="Symbol"/>
              </a:rPr>
              <a:t>R</a:t>
            </a:r>
            <a:r>
              <a:rPr lang="hu-HU" baseline="300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N</a:t>
            </a:r>
            <a:r>
              <a:rPr lang="hu-HU" dirty="0">
                <a:latin typeface="Garamond" pitchFamily="18" charset="0"/>
              </a:rPr>
              <a:t> – </a:t>
            </a:r>
            <a:r>
              <a:rPr lang="hu-HU" sz="2400" dirty="0">
                <a:latin typeface="Garamond" pitchFamily="18" charset="0"/>
              </a:rPr>
              <a:t>deklarációs példa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Z</a:t>
            </a:r>
            <a:r>
              <a:rPr lang="hu-HU" baseline="-25000" dirty="0">
                <a:solidFill>
                  <a:srgbClr val="1700C0"/>
                </a:solidFill>
                <a:latin typeface="Garamond" pitchFamily="18" charset="0"/>
              </a:rPr>
              <a:t>1</a:t>
            </a:r>
            <a:r>
              <a:rPr lang="hu-HU" dirty="0">
                <a:latin typeface="Garamond" pitchFamily="18" charset="0"/>
              </a:rPr>
              <a:t>=X</a:t>
            </a:r>
            <a:r>
              <a:rPr lang="hu-HU" baseline="-25000" dirty="0">
                <a:latin typeface="Garamond" pitchFamily="18" charset="0"/>
              </a:rPr>
              <a:t>1</a:t>
            </a:r>
            <a:r>
              <a:rPr lang="hu-HU" dirty="0">
                <a:latin typeface="Garamond" pitchFamily="18" charset="0"/>
              </a:rPr>
              <a:t>+Y</a:t>
            </a:r>
            <a:r>
              <a:rPr lang="hu-HU" baseline="-25000" dirty="0">
                <a:latin typeface="Garamond" pitchFamily="18" charset="0"/>
              </a:rPr>
              <a:t>1</a:t>
            </a:r>
            <a:r>
              <a:rPr lang="hu-HU" dirty="0">
                <a:latin typeface="Garamond" pitchFamily="18" charset="0"/>
              </a:rPr>
              <a:t> – </a:t>
            </a:r>
            <a:r>
              <a:rPr lang="hu-HU" sz="2400" dirty="0">
                <a:latin typeface="Garamond" pitchFamily="18" charset="0"/>
              </a:rPr>
              <a:t>hivatkozási példa</a:t>
            </a:r>
            <a:endParaRPr lang="hu-HU" dirty="0">
              <a:latin typeface="Garamond" pitchFamily="18" charset="0"/>
            </a:endParaRPr>
          </a:p>
          <a:p>
            <a:pPr marL="536575" lvl="1">
              <a:buNone/>
            </a:pPr>
            <a:r>
              <a:rPr lang="hu-HU" dirty="0">
                <a:latin typeface="Garamond" pitchFamily="18" charset="0"/>
              </a:rPr>
              <a:t>Algoritmusban:</a:t>
            </a:r>
            <a:r>
              <a:rPr lang="hu-HU" sz="2800" dirty="0">
                <a:latin typeface="Garamond" pitchFamily="18" charset="0"/>
              </a:rPr>
              <a:t>	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X,Y,Z</a:t>
            </a:r>
            <a:r>
              <a:rPr lang="hu-HU" sz="2800" b="1" dirty="0">
                <a:solidFill>
                  <a:srgbClr val="FF0000"/>
                </a:solidFill>
                <a:latin typeface="Garamond" pitchFamily="18" charset="0"/>
              </a:rPr>
              <a:t>:</a:t>
            </a:r>
            <a:r>
              <a:rPr lang="hu-HU" sz="2800" b="1" dirty="0">
                <a:latin typeface="Garamond" pitchFamily="18" charset="0"/>
              </a:rPr>
              <a:t>Tömb[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1..N</a:t>
            </a:r>
            <a:r>
              <a:rPr lang="hu-HU" sz="2800" b="1" dirty="0">
                <a:latin typeface="Garamond" pitchFamily="18" charset="0"/>
              </a:rPr>
              <a:t>: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Valós</a:t>
            </a:r>
            <a:r>
              <a:rPr lang="hu-HU" sz="2800" b="1" dirty="0">
                <a:latin typeface="Garamond" pitchFamily="18" charset="0"/>
              </a:rPr>
              <a:t>]</a:t>
            </a:r>
            <a:r>
              <a:rPr lang="hu-HU" dirty="0">
                <a:latin typeface="Garamond" pitchFamily="18" charset="0"/>
              </a:rPr>
              <a:t> – </a:t>
            </a:r>
            <a:r>
              <a:rPr lang="hu-HU" sz="2400" dirty="0">
                <a:latin typeface="Garamond" pitchFamily="18" charset="0"/>
              </a:rPr>
              <a:t>deklarációs példa</a:t>
            </a:r>
          </a:p>
          <a:p>
            <a:pPr marL="536575" lvl="1">
              <a:buNone/>
            </a:pPr>
            <a:r>
              <a:rPr lang="hu-HU" b="1" dirty="0">
                <a:latin typeface="Garamond" pitchFamily="18" charset="0"/>
              </a:rPr>
              <a:t>	</a:t>
            </a:r>
            <a:r>
              <a:rPr lang="hu-HU" sz="2800" dirty="0">
                <a:latin typeface="Garamond" pitchFamily="18" charset="0"/>
              </a:rPr>
              <a:t>Z</a:t>
            </a:r>
            <a:r>
              <a:rPr lang="hu-HU" sz="2800" b="1" dirty="0">
                <a:solidFill>
                  <a:srgbClr val="1700C0"/>
                </a:solidFill>
                <a:latin typeface="Garamond" pitchFamily="18" charset="0"/>
              </a:rPr>
              <a:t>[</a:t>
            </a:r>
            <a:r>
              <a:rPr lang="hu-HU" sz="2800" dirty="0">
                <a:solidFill>
                  <a:srgbClr val="1700C0"/>
                </a:solidFill>
                <a:latin typeface="Garamond" pitchFamily="18" charset="0"/>
              </a:rPr>
              <a:t>1</a:t>
            </a:r>
            <a:r>
              <a:rPr lang="hu-HU" sz="2800" b="1" dirty="0">
                <a:solidFill>
                  <a:srgbClr val="1700C0"/>
                </a:solidFill>
                <a:latin typeface="Garamond" pitchFamily="18" charset="0"/>
              </a:rPr>
              <a:t>]</a:t>
            </a:r>
            <a:r>
              <a:rPr lang="hu-HU" sz="2800" dirty="0">
                <a:latin typeface="Garamond" pitchFamily="18" charset="0"/>
              </a:rPr>
              <a:t>:=X</a:t>
            </a:r>
            <a:r>
              <a:rPr lang="hu-HU" sz="2800" b="1" dirty="0">
                <a:latin typeface="Garamond" pitchFamily="18" charset="0"/>
              </a:rPr>
              <a:t>[</a:t>
            </a:r>
            <a:r>
              <a:rPr lang="hu-HU" sz="2800" dirty="0">
                <a:latin typeface="Garamond" pitchFamily="18" charset="0"/>
              </a:rPr>
              <a:t>1</a:t>
            </a:r>
            <a:r>
              <a:rPr lang="hu-HU" sz="2800" b="1" dirty="0">
                <a:latin typeface="Garamond" pitchFamily="18" charset="0"/>
              </a:rPr>
              <a:t>]+</a:t>
            </a:r>
            <a:r>
              <a:rPr lang="hu-HU" dirty="0">
                <a:latin typeface="Garamond" pitchFamily="18" charset="0"/>
              </a:rPr>
              <a:t>Y</a:t>
            </a:r>
            <a:r>
              <a:rPr lang="hu-HU" b="1" dirty="0">
                <a:latin typeface="Garamond" pitchFamily="18" charset="0"/>
              </a:rPr>
              <a:t>[</a:t>
            </a:r>
            <a:r>
              <a:rPr lang="hu-HU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]</a:t>
            </a:r>
            <a:r>
              <a:rPr lang="hu-HU" dirty="0">
                <a:latin typeface="Garamond" pitchFamily="18" charset="0"/>
              </a:rPr>
              <a:t> – </a:t>
            </a:r>
            <a:r>
              <a:rPr lang="hu-HU" sz="2400" dirty="0">
                <a:latin typeface="Garamond" pitchFamily="18" charset="0"/>
              </a:rPr>
              <a:t>hivatkozási példa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E0680D4-CB50-4F2C-8C8D-82677FEDDA65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Sorozatok </a:t>
            </a:r>
            <a:r>
              <a:rPr lang="hu-HU" dirty="0">
                <a:latin typeface="Garamond" pitchFamily="18" charset="0"/>
                <a:sym typeface="Symbol"/>
              </a:rPr>
              <a:t></a:t>
            </a:r>
            <a:r>
              <a:rPr lang="hu-HU" dirty="0">
                <a:latin typeface="Garamond" pitchFamily="18" charset="0"/>
              </a:rPr>
              <a:t> Tömbök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b="1" dirty="0">
                <a:latin typeface="Garamond" pitchFamily="18" charset="0"/>
              </a:rPr>
              <a:t>Példa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 marL="536575" lvl="1" indent="-284400">
              <a:buNone/>
            </a:pPr>
            <a:r>
              <a:rPr lang="hu-HU" dirty="0">
                <a:latin typeface="Garamond" pitchFamily="18" charset="0"/>
              </a:rPr>
              <a:t>Specifikációban:</a:t>
            </a:r>
            <a:br>
              <a:rPr lang="hu-HU" dirty="0">
                <a:latin typeface="Garamond" pitchFamily="18" charset="0"/>
              </a:rPr>
            </a:br>
            <a:r>
              <a:rPr lang="hu-HU" dirty="0" err="1">
                <a:latin typeface="Garamond" pitchFamily="18" charset="0"/>
              </a:rPr>
              <a:t>Szk</a:t>
            </a:r>
            <a:r>
              <a:rPr lang="hu-HU" b="1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/>
              </a:rPr>
              <a:t>S</a:t>
            </a:r>
            <a:r>
              <a:rPr lang="hu-HU" baseline="300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5</a:t>
            </a:r>
            <a:r>
              <a:rPr lang="hu-HU" dirty="0">
                <a:latin typeface="Garamond" pitchFamily="18" charset="0"/>
              </a:rPr>
              <a:t> – </a:t>
            </a:r>
            <a:r>
              <a:rPr lang="hu-HU" sz="2400" dirty="0">
                <a:latin typeface="Garamond" pitchFamily="18" charset="0"/>
              </a:rPr>
              <a:t>deklarációs példa</a:t>
            </a:r>
            <a:br>
              <a:rPr lang="hu-HU" sz="2400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Szk</a:t>
            </a:r>
            <a:r>
              <a:rPr lang="hu-HU" baseline="-25000" dirty="0">
                <a:solidFill>
                  <a:srgbClr val="1700C0"/>
                </a:solidFill>
                <a:latin typeface="Garamond" pitchFamily="18" charset="0"/>
              </a:rPr>
              <a:t>1</a:t>
            </a:r>
            <a:r>
              <a:rPr lang="hu-HU" dirty="0">
                <a:latin typeface="Garamond" pitchFamily="18" charset="0"/>
              </a:rPr>
              <a:t>="első szó" – </a:t>
            </a:r>
            <a:r>
              <a:rPr lang="hu-HU" sz="2400" dirty="0">
                <a:latin typeface="Garamond" pitchFamily="18" charset="0"/>
              </a:rPr>
              <a:t>hivatkozási példa</a:t>
            </a:r>
            <a:endParaRPr lang="hu-HU" dirty="0">
              <a:latin typeface="Garamond" pitchFamily="18" charset="0"/>
            </a:endParaRPr>
          </a:p>
          <a:p>
            <a:pPr marL="536575" lvl="1" indent="-284163">
              <a:buNone/>
            </a:pPr>
            <a:r>
              <a:rPr lang="hu-HU" dirty="0">
                <a:latin typeface="Garamond" pitchFamily="18" charset="0"/>
              </a:rPr>
              <a:t>Algoritmusban:</a:t>
            </a:r>
            <a:r>
              <a:rPr lang="hu-HU" sz="2800" dirty="0">
                <a:latin typeface="Garamond" pitchFamily="18" charset="0"/>
              </a:rPr>
              <a:t>	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 err="1">
                <a:latin typeface="Garamond" pitchFamily="18" charset="0"/>
              </a:rPr>
              <a:t>Szk</a:t>
            </a:r>
            <a:r>
              <a:rPr lang="hu-HU" sz="2800" b="1" dirty="0">
                <a:solidFill>
                  <a:srgbClr val="FF0000"/>
                </a:solidFill>
                <a:latin typeface="Garamond" pitchFamily="18" charset="0"/>
              </a:rPr>
              <a:t>:</a:t>
            </a:r>
            <a:r>
              <a:rPr lang="hu-HU" sz="2800" b="1" dirty="0">
                <a:latin typeface="Garamond" pitchFamily="18" charset="0"/>
              </a:rPr>
              <a:t>Tömb[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0..4</a:t>
            </a:r>
            <a:r>
              <a:rPr lang="hu-HU" sz="2800" b="1" dirty="0">
                <a:latin typeface="Garamond" pitchFamily="18" charset="0"/>
              </a:rPr>
              <a:t>:</a:t>
            </a:r>
            <a:r>
              <a:rPr lang="hu-HU" sz="2800" dirty="0">
                <a:latin typeface="Garamond" pitchFamily="18" charset="0"/>
              </a:rPr>
              <a:t>Szöveg</a:t>
            </a:r>
            <a:r>
              <a:rPr lang="hu-HU" sz="2800" b="1" dirty="0">
                <a:latin typeface="Garamond" pitchFamily="18" charset="0"/>
              </a:rPr>
              <a:t>]</a:t>
            </a:r>
            <a:r>
              <a:rPr lang="hu-HU" dirty="0">
                <a:latin typeface="Garamond" pitchFamily="18" charset="0"/>
              </a:rPr>
              <a:t> –</a:t>
            </a:r>
            <a:r>
              <a:rPr lang="hu-HU" sz="2400" dirty="0">
                <a:latin typeface="Garamond" pitchFamily="18" charset="0"/>
              </a:rPr>
              <a:t> deklarációs példa</a:t>
            </a:r>
            <a:br>
              <a:rPr lang="hu-HU" sz="2800" b="1" dirty="0">
                <a:latin typeface="Garamond" pitchFamily="18" charset="0"/>
              </a:rPr>
            </a:br>
            <a:r>
              <a:rPr lang="hu-HU" sz="2800" dirty="0" err="1">
                <a:latin typeface="Garamond" pitchFamily="18" charset="0"/>
              </a:rPr>
              <a:t>Szk</a:t>
            </a:r>
            <a:r>
              <a:rPr lang="hu-HU" sz="2800" b="1" dirty="0">
                <a:solidFill>
                  <a:srgbClr val="1700C0"/>
                </a:solidFill>
                <a:latin typeface="Garamond" pitchFamily="18" charset="0"/>
              </a:rPr>
              <a:t>[</a:t>
            </a:r>
            <a:r>
              <a:rPr lang="hu-HU" sz="2800" dirty="0">
                <a:solidFill>
                  <a:srgbClr val="1700C0"/>
                </a:solidFill>
                <a:latin typeface="Garamond" pitchFamily="18" charset="0"/>
              </a:rPr>
              <a:t>0</a:t>
            </a:r>
            <a:r>
              <a:rPr lang="hu-HU" sz="2800" b="1" dirty="0">
                <a:solidFill>
                  <a:srgbClr val="1700C0"/>
                </a:solidFill>
                <a:latin typeface="Garamond" pitchFamily="18" charset="0"/>
              </a:rPr>
              <a:t>]</a:t>
            </a:r>
            <a:r>
              <a:rPr lang="hu-HU" sz="2800" dirty="0">
                <a:latin typeface="Garamond" pitchFamily="18" charset="0"/>
              </a:rPr>
              <a:t>:=</a:t>
            </a:r>
            <a:r>
              <a:rPr lang="hu-HU" dirty="0">
                <a:latin typeface="Garamond" pitchFamily="18" charset="0"/>
              </a:rPr>
              <a:t>"első szó" – </a:t>
            </a:r>
            <a:r>
              <a:rPr lang="hu-HU" sz="2400" dirty="0">
                <a:latin typeface="Garamond" pitchFamily="18" charset="0"/>
              </a:rPr>
              <a:t>hivatkozási példa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CCFA7B-6F1F-42C9-B006-209996DE297E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/>
              <a:t>/44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997094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Sorozatok </a:t>
            </a:r>
            <a:r>
              <a:rPr lang="hu-HU" dirty="0">
                <a:latin typeface="Garamond" pitchFamily="18" charset="0"/>
                <a:sym typeface="Symbol"/>
              </a:rPr>
              <a:t></a:t>
            </a:r>
            <a:r>
              <a:rPr lang="hu-HU" dirty="0">
                <a:latin typeface="Garamond" pitchFamily="18" charset="0"/>
              </a:rPr>
              <a:t> Tömbök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Példa</a:t>
            </a:r>
            <a:r>
              <a:rPr lang="hu-HU" b="1" baseline="-25000" dirty="0">
                <a:latin typeface="Garamond" pitchFamily="18" charset="0"/>
              </a:rPr>
              <a:t>3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lnSpc>
                <a:spcPts val="2600"/>
              </a:lnSpc>
              <a:buNone/>
            </a:pPr>
            <a:r>
              <a:rPr lang="hu-HU" sz="2800" dirty="0">
                <a:latin typeface="Garamond" pitchFamily="18" charset="0"/>
              </a:rPr>
              <a:t>	Az előbbi feladat-példa Szín halmaza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specifikációban</a:t>
            </a:r>
            <a:r>
              <a:rPr lang="hu-HU" sz="2800" dirty="0">
                <a:latin typeface="Garamond" pitchFamily="18" charset="0"/>
              </a:rPr>
              <a:t> egy szöveg konstansokból álló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sorozat</a:t>
            </a:r>
            <a:r>
              <a:rPr lang="hu-HU" sz="2800" dirty="0">
                <a:latin typeface="Garamond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hu-HU" sz="2800" dirty="0">
                <a:latin typeface="Garamond" pitchFamily="18" charset="0"/>
              </a:rPr>
              <a:t>	Színek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</a:rPr>
              <a:t>S</a:t>
            </a:r>
            <a:r>
              <a:rPr lang="hu-HU" sz="2800" baseline="30000" dirty="0">
                <a:solidFill>
                  <a:srgbClr val="FF0000"/>
                </a:solidFill>
                <a:latin typeface="Garamond" pitchFamily="18" charset="0"/>
              </a:rPr>
              <a:t>5</a:t>
            </a:r>
            <a: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b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</a:br>
            <a: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     ("zöld","piros","sárga","fehér","fekete")</a:t>
            </a:r>
          </a:p>
          <a:p>
            <a:pPr>
              <a:spcBef>
                <a:spcPts val="300"/>
              </a:spcBef>
              <a:buNone/>
            </a:pPr>
            <a:r>
              <a:rPr lang="hu-HU" sz="2800" dirty="0">
                <a:latin typeface="Garamond" pitchFamily="18" charset="0"/>
              </a:rPr>
              <a:t>	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algoritmusban</a:t>
            </a:r>
            <a:r>
              <a:rPr lang="hu-HU" sz="2800" dirty="0">
                <a:latin typeface="Garamond" pitchFamily="18" charset="0"/>
              </a:rPr>
              <a:t> reprezentálhatjuk így: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b="1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Konstans</a:t>
            </a:r>
            <a:r>
              <a:rPr lang="hu-HU" sz="2800" dirty="0">
                <a:latin typeface="Garamond" pitchFamily="18" charset="0"/>
              </a:rPr>
              <a:t> Színek</a:t>
            </a:r>
            <a:r>
              <a:rPr lang="hu-HU" sz="2800" dirty="0">
                <a:latin typeface="Garamond" pitchFamily="18" charset="0"/>
                <a:sym typeface="Symbol"/>
              </a:rPr>
              <a:t>:</a:t>
            </a:r>
            <a:r>
              <a:rPr lang="hu-HU" sz="2800" b="1" dirty="0">
                <a:latin typeface="Garamond" pitchFamily="18" charset="0"/>
                <a:sym typeface="Symbol"/>
              </a:rPr>
              <a:t>Tömb[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0..4</a:t>
            </a:r>
            <a:r>
              <a:rPr lang="hu-HU" sz="2800" b="1" dirty="0">
                <a:latin typeface="Garamond" pitchFamily="18" charset="0"/>
                <a:sym typeface="Symbol"/>
              </a:rPr>
              <a:t>:</a:t>
            </a:r>
            <a:r>
              <a:rPr lang="hu-HU" sz="2800" dirty="0">
                <a:latin typeface="Garamond" pitchFamily="18" charset="0"/>
                <a:sym typeface="Symbol"/>
              </a:rPr>
              <a:t>Szöveg</a:t>
            </a:r>
            <a:r>
              <a:rPr lang="hu-HU" sz="2800" b="1" dirty="0">
                <a:latin typeface="Garamond" pitchFamily="18" charset="0"/>
                <a:sym typeface="Symbol"/>
              </a:rPr>
              <a:t>]</a:t>
            </a:r>
            <a: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b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</a:br>
            <a: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     ("zöld","piros","sárga","fehér","fekete")</a:t>
            </a:r>
          </a:p>
          <a:p>
            <a:pPr>
              <a:spcBef>
                <a:spcPts val="300"/>
              </a:spcBef>
              <a:buNone/>
            </a:pPr>
            <a:r>
              <a:rPr lang="hu-HU" sz="2800" dirty="0">
                <a:latin typeface="Garamond" pitchFamily="18" charset="0"/>
              </a:rPr>
              <a:t>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A lényeg az azonos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elemszám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!</a:t>
            </a:r>
            <a:br>
              <a:rPr lang="hu-HU" sz="2800" dirty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Ügyelni kell az „indexek” konverziójára! </a:t>
            </a:r>
            <a:r>
              <a:rPr lang="hu-HU" sz="2800" dirty="0">
                <a:latin typeface="Garamond" pitchFamily="18" charset="0"/>
              </a:rPr>
              <a:t>Itt: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Színek</a:t>
            </a:r>
            <a:r>
              <a:rPr lang="hu-HU" sz="2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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 Színek[</a:t>
            </a: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i–1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]</a:t>
            </a: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>
              <a:buNone/>
            </a:pPr>
            <a:endParaRPr lang="hu-HU" sz="2800" dirty="0">
              <a:latin typeface="Garamond" pitchFamily="18" charset="0"/>
            </a:endParaRPr>
          </a:p>
          <a:p>
            <a:pPr>
              <a:buNone/>
            </a:pPr>
            <a:endParaRPr lang="hu-HU" sz="28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4DDC24-A241-4648-9EB0-E6C509F64561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/>
              <a:t>/44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33611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Elágazás helyett tömb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r>
              <a:rPr lang="hu-HU" sz="2800" dirty="0">
                <a:latin typeface="Garamond" pitchFamily="18" charset="0"/>
              </a:rPr>
              <a:t>Bemenet:	év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Kimenet: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>
                <a:latin typeface="Garamond" pitchFamily="18" charset="0"/>
              </a:rPr>
              <a:t>Szín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latin typeface="Garamond" pitchFamily="18" charset="0"/>
              </a:rPr>
              <a:t>          		</a:t>
            </a:r>
            <a:r>
              <a:rPr lang="hu-HU" sz="2800" b="1" dirty="0">
                <a:latin typeface="Garamond" pitchFamily="18" charset="0"/>
              </a:rPr>
              <a:t>Szín</a:t>
            </a:r>
            <a:r>
              <a:rPr lang="hu-HU" sz="2800" dirty="0">
                <a:latin typeface="Garamond" pitchFamily="18" charset="0"/>
              </a:rPr>
              <a:t>={"zöld","piros","sárga",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	  "fehér","fekete"}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</a:t>
            </a:r>
            <a:r>
              <a:rPr lang="hu-HU" sz="2800" dirty="0">
                <a:latin typeface="Imprint MT Shadow" pitchFamily="82" charset="0"/>
              </a:rPr>
              <a:t>S</a:t>
            </a:r>
            <a:r>
              <a:rPr lang="hu-HU" sz="2800" b="1" dirty="0">
                <a:latin typeface="Garamond" pitchFamily="18" charset="0"/>
                <a:sym typeface="Symbol" pitchFamily="18" charset="2"/>
              </a:rPr>
              <a:t>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Színek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Szín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5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=("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zöld","piros","sárga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",</a:t>
            </a:r>
            <a:b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</a:b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				     "fehér","fekete")</a:t>
            </a:r>
          </a:p>
          <a:p>
            <a:r>
              <a:rPr lang="hu-HU" sz="2800" dirty="0">
                <a:latin typeface="Garamond" pitchFamily="18" charset="0"/>
              </a:rPr>
              <a:t>Előfeltétel: 1984≤év és év≤2043</a:t>
            </a:r>
          </a:p>
          <a:p>
            <a:r>
              <a:rPr lang="hu-HU" sz="2800" dirty="0">
                <a:latin typeface="Garamond" pitchFamily="18" charset="0"/>
              </a:rPr>
              <a:t>Utófeltétel: s=Színek</a:t>
            </a:r>
            <a:r>
              <a:rPr lang="hu-HU" sz="2800" baseline="-25000" dirty="0">
                <a:latin typeface="Garamond" pitchFamily="18" charset="0"/>
              </a:rPr>
              <a:t>(((év–1984) </a:t>
            </a:r>
            <a:r>
              <a:rPr lang="hu-HU" sz="2800" baseline="-25000" dirty="0" err="1">
                <a:latin typeface="Garamond" pitchFamily="18" charset="0"/>
              </a:rPr>
              <a:t>Mod</a:t>
            </a:r>
            <a:r>
              <a:rPr lang="hu-HU" sz="2800" baseline="-25000" dirty="0">
                <a:latin typeface="Garamond" pitchFamily="18" charset="0"/>
              </a:rPr>
              <a:t> 10) </a:t>
            </a:r>
            <a:r>
              <a:rPr lang="hu-HU" sz="2800" baseline="-25000" dirty="0" err="1">
                <a:latin typeface="Garamond" pitchFamily="18" charset="0"/>
              </a:rPr>
              <a:t>Div</a:t>
            </a:r>
            <a:r>
              <a:rPr lang="hu-HU" sz="2800" baseline="-25000" dirty="0">
                <a:latin typeface="Garamond" pitchFamily="18" charset="0"/>
              </a:rPr>
              <a:t> 2)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+1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32EA760-B47B-4FD1-982D-C16977075CD0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1311740"/>
            <a:ext cx="2486372" cy="167234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0.00695 0.40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Elágazás helyett tömb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 (</a:t>
            </a:r>
            <a:r>
              <a:rPr lang="hu-HU" sz="2400" b="1" dirty="0">
                <a:latin typeface="Garamond" pitchFamily="18" charset="0"/>
              </a:rPr>
              <a:t>egyszerűsítve</a:t>
            </a:r>
            <a:r>
              <a:rPr lang="hu-HU" b="1" dirty="0">
                <a:latin typeface="Garamond" pitchFamily="18" charset="0"/>
              </a:rPr>
              <a:t>):</a:t>
            </a:r>
          </a:p>
          <a:p>
            <a:pPr>
              <a:tabLst>
                <a:tab pos="1800225" algn="l"/>
              </a:tabLst>
            </a:pPr>
            <a:r>
              <a:rPr lang="hu-HU" sz="2800" dirty="0">
                <a:latin typeface="Garamond" pitchFamily="18" charset="0"/>
              </a:rPr>
              <a:t>Bemenet:	</a:t>
            </a:r>
            <a:r>
              <a:rPr lang="hu-HU" sz="2800" dirty="0" err="1">
                <a:latin typeface="Garamond" pitchFamily="18" charset="0"/>
              </a:rPr>
              <a:t>év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800225" algn="l"/>
              </a:tabLst>
            </a:pPr>
            <a:r>
              <a:rPr lang="hu-HU" sz="2800" dirty="0">
                <a:latin typeface="Garamond" pitchFamily="18" charset="0"/>
              </a:rPr>
              <a:t>Kimenet:	</a:t>
            </a:r>
            <a:r>
              <a:rPr lang="hu-HU" sz="2800" dirty="0" err="1">
                <a:latin typeface="Garamond" pitchFamily="18" charset="0"/>
              </a:rPr>
              <a:t>s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</a:rPr>
              <a:t>S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  <a:tabLst>
                <a:tab pos="1800225" algn="l"/>
              </a:tabLst>
            </a:pPr>
            <a:r>
              <a:rPr lang="hu-HU" sz="2800" dirty="0">
                <a:latin typeface="Garamond" pitchFamily="18" charset="0"/>
              </a:rPr>
              <a:t>	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Színek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S</a:t>
            </a:r>
            <a:r>
              <a:rPr lang="hu-HU" sz="2800" baseline="30000" dirty="0">
                <a:solidFill>
                  <a:srgbClr val="FF0000"/>
                </a:solidFill>
                <a:latin typeface="Garamond" pitchFamily="18" charset="0"/>
              </a:rPr>
              <a:t>5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=("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zöld","piros","sárga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",</a:t>
            </a:r>
            <a:br>
              <a:rPr lang="hu-HU" sz="2800" dirty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			  "fehér","fekete")</a:t>
            </a:r>
          </a:p>
          <a:p>
            <a:pPr>
              <a:tabLst>
                <a:tab pos="1800225" algn="l"/>
              </a:tabLst>
            </a:pPr>
            <a:r>
              <a:rPr lang="hu-HU" sz="2800" dirty="0">
                <a:latin typeface="Garamond" pitchFamily="18" charset="0"/>
              </a:rPr>
              <a:t>Előfeltétel:	1984≤év és év≤2043</a:t>
            </a:r>
          </a:p>
          <a:p>
            <a:pPr>
              <a:tabLst>
                <a:tab pos="1800225" algn="l"/>
              </a:tabLst>
            </a:pPr>
            <a:r>
              <a:rPr lang="hu-HU" sz="2800" dirty="0">
                <a:latin typeface="Garamond" pitchFamily="18" charset="0"/>
              </a:rPr>
              <a:t>Utófeltétel:	s=Színek</a:t>
            </a:r>
            <a:r>
              <a:rPr lang="hu-HU" sz="2800" baseline="-25000" dirty="0">
                <a:latin typeface="Garamond" pitchFamily="18" charset="0"/>
              </a:rPr>
              <a:t>(((év–1984) </a:t>
            </a:r>
            <a:r>
              <a:rPr lang="hu-HU" sz="2800" baseline="-25000" dirty="0" err="1">
                <a:latin typeface="Garamond" pitchFamily="18" charset="0"/>
              </a:rPr>
              <a:t>Mod</a:t>
            </a:r>
            <a:r>
              <a:rPr lang="hu-HU" sz="2800" baseline="-25000" dirty="0">
                <a:latin typeface="Garamond" pitchFamily="18" charset="0"/>
              </a:rPr>
              <a:t> 10) </a:t>
            </a:r>
            <a:r>
              <a:rPr lang="hu-HU" sz="2800" baseline="-25000" dirty="0" err="1">
                <a:latin typeface="Garamond" pitchFamily="18" charset="0"/>
              </a:rPr>
              <a:t>Div</a:t>
            </a:r>
            <a:r>
              <a:rPr lang="hu-HU" sz="2800" baseline="-25000" dirty="0">
                <a:latin typeface="Garamond" pitchFamily="18" charset="0"/>
              </a:rPr>
              <a:t> 2)</a:t>
            </a:r>
            <a:r>
              <a:rPr lang="hu-HU" sz="2800" baseline="-25000" dirty="0">
                <a:solidFill>
                  <a:srgbClr val="FF0000"/>
                </a:solidFill>
                <a:latin typeface="Garamond" pitchFamily="18" charset="0"/>
              </a:rPr>
              <a:t>+1</a:t>
            </a:r>
          </a:p>
          <a:p>
            <a:endParaRPr lang="hu-HU" sz="28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229EEFB-BEDB-4B92-9D41-9DEFBAF47D64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71" y="1196752"/>
            <a:ext cx="2486372" cy="167234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/>
              <a:t>/44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75543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 marL="0" indent="127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Add</a:t>
            </a:r>
            <a:r>
              <a:rPr lang="hu-HU" sz="3000" dirty="0">
                <a:latin typeface="Garamond" pitchFamily="18" charset="0"/>
              </a:rPr>
              <a:t> meg egy természetes szám (&gt;1) </a:t>
            </a:r>
            <a:r>
              <a:rPr lang="hu-HU" sz="3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1-től különböző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legkisebb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</a:t>
            </a:r>
            <a:r>
              <a:rPr lang="hu-HU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sztó</a:t>
            </a:r>
            <a:r>
              <a:rPr lang="hu-HU" sz="3000" dirty="0">
                <a:latin typeface="Garamond" pitchFamily="18" charset="0"/>
              </a:rPr>
              <a:t>ját!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Bemenet:   N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>
              <a:latin typeface="Imprint MT Shadow" pitchFamily="82" charset="0"/>
            </a:endParaRPr>
          </a:p>
          <a:p>
            <a:pPr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Kimenet:   O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>
              <a:latin typeface="Garamond" pitchFamily="18" charset="0"/>
            </a:endParaRPr>
          </a:p>
          <a:p>
            <a:pPr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Előfeltétel: N&gt;1</a:t>
            </a:r>
          </a:p>
          <a:p>
            <a:pPr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Utófeltétel: </a:t>
            </a:r>
            <a:r>
              <a:rPr lang="hu-HU" sz="3000" dirty="0">
                <a:solidFill>
                  <a:srgbClr val="008000"/>
                </a:solidFill>
                <a:latin typeface="Garamond" pitchFamily="18" charset="0"/>
              </a:rPr>
              <a:t>1&lt;</a:t>
            </a:r>
            <a:r>
              <a:rPr lang="hu-HU" sz="3000" dirty="0">
                <a:latin typeface="Garamond" pitchFamily="18" charset="0"/>
              </a:rPr>
              <a:t>O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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N</a:t>
            </a:r>
            <a:r>
              <a:rPr lang="hu-HU" sz="3000" dirty="0">
                <a:latin typeface="Garamond" pitchFamily="18" charset="0"/>
              </a:rPr>
              <a:t> és 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O</a:t>
            </a:r>
            <a:r>
              <a:rPr lang="en-US" sz="3000" b="1" dirty="0">
                <a:solidFill>
                  <a:srgbClr val="FF0000"/>
                </a:solidFill>
                <a:latin typeface="Garamond" pitchFamily="18" charset="0"/>
              </a:rPr>
              <a:t>|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N</a:t>
            </a:r>
            <a:r>
              <a:rPr lang="hu-HU" sz="3000" dirty="0">
                <a:latin typeface="Garamond" pitchFamily="18" charset="0"/>
              </a:rPr>
              <a:t> és 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</a:t>
            </a:r>
            <a:r>
              <a:rPr lang="hu-HU" sz="30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i (2i&lt;O): i </a:t>
            </a:r>
            <a:r>
              <a:rPr lang="en-US" sz="3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>
                <a:solidFill>
                  <a:srgbClr val="0000FF"/>
                </a:solidFill>
                <a:latin typeface="Garamond" pitchFamily="18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02DA8C0-10D0-427E-AC26-EAB88DCED988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8" name="AutoShape 16" descr="Zsákvászon">
            <a:extLst>
              <a:ext uri="{FF2B5EF4-FFF2-40B4-BE49-F238E27FC236}">
                <a16:creationId xmlns:a16="http://schemas.microsoft.com/office/drawing/2014/main" id="{560F0B2C-F88A-4775-98BB-C97BF400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Megjegy-</a:t>
            </a:r>
          </a:p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zést</a:t>
            </a: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 l. a </a:t>
            </a:r>
            <a:b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jegyzetben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Elágazás helyett tömb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hu-HU" b="1" dirty="0">
                <a:latin typeface="Garamond" pitchFamily="18" charset="0"/>
              </a:rPr>
              <a:t>Adatreprezentálás:</a:t>
            </a:r>
          </a:p>
          <a:p>
            <a:pPr marL="352425" lvl="1" indent="0">
              <a:buNone/>
            </a:pPr>
            <a:r>
              <a:rPr lang="hu-HU" b="1" dirty="0">
                <a:latin typeface="Garamond" pitchFamily="18" charset="0"/>
              </a:rPr>
              <a:t>Változó</a:t>
            </a:r>
            <a:r>
              <a:rPr lang="hu-HU" dirty="0">
                <a:latin typeface="Garamond" pitchFamily="18" charset="0"/>
              </a:rPr>
              <a:t> 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év</a:t>
            </a:r>
            <a:r>
              <a:rPr lang="hu-HU" b="1" dirty="0">
                <a:latin typeface="Garamond" pitchFamily="18" charset="0"/>
              </a:rPr>
              <a:t>:Egész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s</a:t>
            </a:r>
            <a:r>
              <a:rPr lang="hu-HU" b="1" dirty="0">
                <a:latin typeface="Garamond" pitchFamily="18" charset="0"/>
              </a:rPr>
              <a:t>:Szöveg</a:t>
            </a:r>
            <a:br>
              <a:rPr lang="hu-HU" b="1" dirty="0">
                <a:latin typeface="Garamond" pitchFamily="18" charset="0"/>
              </a:rPr>
            </a:br>
            <a:r>
              <a:rPr lang="hu-HU" b="1" dirty="0">
                <a:latin typeface="Garamond" pitchFamily="18" charset="0"/>
              </a:rPr>
              <a:t>Konstans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Színek:</a:t>
            </a:r>
            <a:r>
              <a:rPr lang="hu-HU" b="1" dirty="0">
                <a:latin typeface="Garamond" pitchFamily="18" charset="0"/>
              </a:rPr>
              <a:t>Tömb</a:t>
            </a:r>
            <a:r>
              <a:rPr lang="hu-HU" dirty="0">
                <a:latin typeface="Garamond" pitchFamily="18" charset="0"/>
              </a:rPr>
              <a:t>[</a:t>
            </a: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0..4</a:t>
            </a:r>
            <a:r>
              <a:rPr lang="hu-HU" b="1" dirty="0">
                <a:latin typeface="Garamond" pitchFamily="18" charset="0"/>
              </a:rPr>
              <a:t>:Szöveg</a:t>
            </a:r>
            <a:r>
              <a:rPr lang="hu-HU" dirty="0">
                <a:latin typeface="Garamond" pitchFamily="18" charset="0"/>
              </a:rPr>
              <a:t>]=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	("</a:t>
            </a:r>
            <a:r>
              <a:rPr lang="hu-HU" dirty="0" err="1">
                <a:latin typeface="Garamond" pitchFamily="18" charset="0"/>
              </a:rPr>
              <a:t>zöld","piros","sárga","fehér","fekete</a:t>
            </a:r>
            <a:r>
              <a:rPr lang="hu-HU" dirty="0">
                <a:latin typeface="Garamond" pitchFamily="18" charset="0"/>
              </a:rPr>
              <a:t>")</a:t>
            </a:r>
          </a:p>
          <a:p>
            <a:pPr marL="352425" indent="0"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F3CAC6C-1C0F-4B87-9CF7-DA786BA309A1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17" name="Lekerekített téglalap feliratnak 16"/>
          <p:cNvSpPr/>
          <p:nvPr/>
        </p:nvSpPr>
        <p:spPr bwMode="auto">
          <a:xfrm>
            <a:off x="6300192" y="1006128"/>
            <a:ext cx="2808312" cy="864096"/>
          </a:xfrm>
          <a:prstGeom prst="wedgeRoundRectCallout">
            <a:avLst>
              <a:gd name="adj1" fmla="val -110995"/>
              <a:gd name="adj2" fmla="val 8335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Programparaméterek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67544" y="1988840"/>
            <a:ext cx="7920880" cy="3168352"/>
          </a:xfrm>
          <a:prstGeom prst="rect">
            <a:avLst/>
          </a:prstGeom>
          <a:noFill/>
          <a:ln w="222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endParaRPr lang="hu-HU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52"/>
          <a:stretch/>
        </p:blipFill>
        <p:spPr bwMode="auto">
          <a:xfrm>
            <a:off x="6115202" y="2461946"/>
            <a:ext cx="2819096" cy="975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" y="120898"/>
            <a:ext cx="2084387" cy="134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Elágazás helyett tömb</a:t>
            </a:r>
          </a:p>
        </p:txBody>
      </p:sp>
      <p:graphicFrame>
        <p:nvGraphicFramePr>
          <p:cNvPr id="13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680361"/>
              </p:ext>
            </p:extLst>
          </p:nvPr>
        </p:nvGraphicFramePr>
        <p:xfrm>
          <a:off x="2978299" y="4658965"/>
          <a:ext cx="5017939" cy="930275"/>
        </p:xfrm>
        <a:graphic>
          <a:graphicData uri="http://schemas.openxmlformats.org/drawingml/2006/table">
            <a:tbl>
              <a:tblPr/>
              <a:tblGrid>
                <a:gridCol w="5017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(év–1984)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10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2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22026" marR="12202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s:=Színek[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122026" marR="12202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10C20E-1ED1-4D38-A2D9-AB5744D8CC18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41438"/>
            <a:ext cx="9144000" cy="460784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  <a:p>
            <a:pPr marL="544513" lvl="1" indent="0">
              <a:buNone/>
            </a:pPr>
            <a:r>
              <a:rPr lang="hu-HU" b="1" dirty="0">
                <a:latin typeface="Garamond" pitchFamily="18" charset="0"/>
              </a:rPr>
              <a:t>Tevékenység:</a:t>
            </a: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 marL="540000">
              <a:buFont typeface="Wingdings" pitchFamily="2" charset="2"/>
              <a:buNone/>
            </a:pPr>
            <a:endParaRPr lang="hu-HU" dirty="0">
              <a:latin typeface="Garamond" pitchFamily="18" charset="0"/>
            </a:endParaRPr>
          </a:p>
          <a:p>
            <a:pPr marL="540000">
              <a:spcBef>
                <a:spcPts val="3000"/>
              </a:spcBef>
              <a:buFont typeface="Wingdings" pitchFamily="2" charset="2"/>
              <a:buNone/>
            </a:pPr>
            <a:r>
              <a:rPr lang="hu-HU" dirty="0">
                <a:latin typeface="Garamond" pitchFamily="18" charset="0"/>
              </a:rPr>
              <a:t>		</a:t>
            </a:r>
            <a:r>
              <a:rPr lang="hu-HU" sz="2800" dirty="0">
                <a:latin typeface="Garamond" pitchFamily="18" charset="0"/>
              </a:rPr>
              <a:t>észrevéve az egyszerűsítési lehetőséget:</a:t>
            </a:r>
          </a:p>
        </p:txBody>
      </p:sp>
      <p:graphicFrame>
        <p:nvGraphicFramePr>
          <p:cNvPr id="97306" name="Group 2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84992197"/>
              </p:ext>
            </p:extLst>
          </p:nvPr>
        </p:nvGraphicFramePr>
        <p:xfrm>
          <a:off x="2978299" y="2660175"/>
          <a:ext cx="5017939" cy="930275"/>
        </p:xfrm>
        <a:graphic>
          <a:graphicData uri="http://schemas.openxmlformats.org/drawingml/2006/table">
            <a:tbl>
              <a:tblPr/>
              <a:tblGrid>
                <a:gridCol w="5017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((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(év–1984)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10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2)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+1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73" marR="6857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s:=Színek[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y–1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68573" marR="6857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7996238" y="2359904"/>
            <a:ext cx="11049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y</a:t>
            </a:r>
            <a:r>
              <a:rPr lang="hu-HU" b="1"/>
              <a:t>:Egész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996238" y="4380197"/>
            <a:ext cx="11049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y</a:t>
            </a:r>
            <a:r>
              <a:rPr lang="hu-HU" b="1"/>
              <a:t>:Egész</a:t>
            </a:r>
          </a:p>
        </p:txBody>
      </p:sp>
      <p:sp>
        <p:nvSpPr>
          <p:cNvPr id="2" name="Téglalap 1"/>
          <p:cNvSpPr/>
          <p:nvPr/>
        </p:nvSpPr>
        <p:spPr bwMode="auto">
          <a:xfrm>
            <a:off x="237573" y="3017467"/>
            <a:ext cx="575062" cy="243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38021"/>
            <a:ext cx="2736304" cy="1387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/>
              <a:t>/44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47707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5496" y="1341438"/>
            <a:ext cx="8929117" cy="419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hu-HU" sz="3200" dirty="0">
                <a:solidFill>
                  <a:srgbClr val="FF0000"/>
                </a:solidFill>
              </a:rPr>
              <a:t>A C++ </a:t>
            </a:r>
            <a:r>
              <a:rPr lang="hu-HU" sz="3200" b="1" dirty="0">
                <a:solidFill>
                  <a:srgbClr val="FF0000"/>
                </a:solidFill>
              </a:rPr>
              <a:t>0</a:t>
            </a:r>
            <a:r>
              <a:rPr lang="hu-HU" sz="3200" dirty="0">
                <a:solidFill>
                  <a:srgbClr val="FF0000"/>
                </a:solidFill>
              </a:rPr>
              <a:t>-val kezdi a tömbindexelést! </a:t>
            </a:r>
            <a:br>
              <a:rPr lang="hu-HU" sz="3200" dirty="0">
                <a:solidFill>
                  <a:srgbClr val="FF0000"/>
                </a:solidFill>
              </a:rPr>
            </a:br>
            <a:r>
              <a:rPr lang="hu-HU" sz="2600" dirty="0">
                <a:solidFill>
                  <a:srgbClr val="FF0000"/>
                </a:solidFill>
              </a:rPr>
              <a:t>De </a:t>
            </a:r>
            <a:r>
              <a:rPr lang="hu-HU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szabad</a:t>
            </a:r>
            <a:r>
              <a:rPr lang="hu-HU" sz="2600" dirty="0">
                <a:solidFill>
                  <a:srgbClr val="FF0000"/>
                </a:solidFill>
              </a:rPr>
              <a:t> nem használni a 0-dikat. </a:t>
            </a:r>
            <a:r>
              <a:rPr lang="hu-HU" sz="2600" dirty="0">
                <a:solidFill>
                  <a:srgbClr val="FF0000"/>
                </a:solidFill>
                <a:sym typeface="Wingdings" pitchFamily="2" charset="2"/>
              </a:rPr>
              <a:t>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hu-HU" sz="2600" dirty="0">
                <a:solidFill>
                  <a:srgbClr val="FF0000"/>
                </a:solidFill>
                <a:sym typeface="Wingdings" pitchFamily="2" charset="2"/>
              </a:rPr>
              <a:t>De negatív index sajnos nem használható. </a:t>
            </a:r>
            <a:endParaRPr lang="hu-HU" sz="2600" dirty="0">
              <a:solidFill>
                <a:srgbClr val="FF0000"/>
              </a:solidFill>
            </a:endParaRPr>
          </a:p>
          <a:p>
            <a:pPr marL="254000" indent="-254000">
              <a:buFont typeface="Wingdings" pitchFamily="2" charset="2"/>
              <a:buNone/>
            </a:pPr>
            <a:r>
              <a:rPr lang="hu-HU" sz="3200" b="1" dirty="0"/>
              <a:t>Deklarációs példák</a:t>
            </a:r>
            <a:r>
              <a:rPr lang="hu-HU" sz="3200" dirty="0"/>
              <a:t> </a:t>
            </a:r>
            <a:r>
              <a:rPr lang="hu-HU" sz="3100" dirty="0"/>
              <a:t>–</a:t>
            </a:r>
            <a:endParaRPr lang="hu-HU" sz="3100" b="1" dirty="0"/>
          </a:p>
          <a:p>
            <a:pPr marL="254000" indent="-254000">
              <a:lnSpc>
                <a:spcPts val="2800"/>
              </a:lnSpc>
              <a:buFont typeface="Wingdings" pitchFamily="2" charset="2"/>
              <a:buNone/>
            </a:pPr>
            <a:r>
              <a:rPr lang="hu-HU" sz="2800" dirty="0"/>
              <a:t>	X:</a:t>
            </a:r>
            <a:r>
              <a:rPr lang="hu-HU" sz="2800" b="1" dirty="0"/>
              <a:t>Tömb[</a:t>
            </a:r>
            <a:r>
              <a:rPr lang="hu-HU" sz="2800" b="1" dirty="0">
                <a:solidFill>
                  <a:srgbClr val="1700C0"/>
                </a:solidFill>
              </a:rPr>
              <a:t>1</a:t>
            </a:r>
            <a:r>
              <a:rPr lang="hu-HU" sz="2800" dirty="0"/>
              <a:t>..N</a:t>
            </a:r>
            <a:r>
              <a:rPr lang="hu-HU" sz="2800" b="1" dirty="0"/>
              <a:t>:</a:t>
            </a:r>
            <a:r>
              <a:rPr lang="hu-HU" sz="2800" dirty="0"/>
              <a:t>Valós</a:t>
            </a:r>
            <a:r>
              <a:rPr lang="hu-HU" sz="2800" b="1" dirty="0"/>
              <a:t>]</a:t>
            </a:r>
          </a:p>
          <a:p>
            <a:pPr marL="254000" indent="-254000">
              <a:lnSpc>
                <a:spcPts val="2800"/>
              </a:lnSpc>
              <a:buFont typeface="Wingdings" pitchFamily="2" charset="2"/>
              <a:buNone/>
            </a:pPr>
            <a:r>
              <a:rPr lang="hu-HU" sz="2800" dirty="0"/>
              <a:t>	Y:</a:t>
            </a:r>
            <a:r>
              <a:rPr lang="hu-HU" sz="2800" b="1" dirty="0"/>
              <a:t>Tömb[</a:t>
            </a:r>
            <a:r>
              <a:rPr lang="hu-HU" sz="2800" b="1" dirty="0">
                <a:solidFill>
                  <a:srgbClr val="FF0000"/>
                </a:solidFill>
              </a:rPr>
              <a:t>0</a:t>
            </a:r>
            <a:r>
              <a:rPr lang="hu-HU" sz="2800" dirty="0"/>
              <a:t>..4</a:t>
            </a:r>
            <a:r>
              <a:rPr lang="hu-HU" sz="2800" b="1" dirty="0"/>
              <a:t>:</a:t>
            </a:r>
            <a:r>
              <a:rPr lang="hu-HU" sz="2800" dirty="0"/>
              <a:t>Szöveg</a:t>
            </a:r>
            <a:r>
              <a:rPr lang="hu-HU" sz="2800" b="1" dirty="0"/>
              <a:t>]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Tömbök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(Algoritmus</a:t>
            </a:r>
            <a:r>
              <a:rPr lang="hu-HU" sz="2800" dirty="0">
                <a:latin typeface="Garamond" pitchFamily="18" charset="0"/>
                <a:sym typeface="Symbol"/>
              </a:rPr>
              <a:t></a:t>
            </a:r>
            <a:r>
              <a:rPr lang="hu-HU" sz="2800" dirty="0">
                <a:latin typeface="Garamond" pitchFamily="18" charset="0"/>
              </a:rPr>
              <a:t>kód)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26FC09D-EDAB-4A9E-A243-F3B9E7736C0E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8" name="Téglalap 7"/>
          <p:cNvSpPr/>
          <p:nvPr/>
        </p:nvSpPr>
        <p:spPr>
          <a:xfrm>
            <a:off x="6130885" y="3622703"/>
            <a:ext cx="2953916" cy="407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2200" dirty="0" err="1">
                <a:latin typeface="Courier New" pitchFamily="49" charset="0"/>
              </a:rPr>
              <a:t>string</a:t>
            </a:r>
            <a:r>
              <a:rPr lang="hu-HU" sz="2200" dirty="0">
                <a:latin typeface="Courier New" pitchFamily="49" charset="0"/>
              </a:rPr>
              <a:t> Y</a:t>
            </a:r>
            <a:r>
              <a:rPr lang="hu-HU" sz="2200" b="1" dirty="0">
                <a:latin typeface="Courier New" pitchFamily="49" charset="0"/>
              </a:rPr>
              <a:t>[</a:t>
            </a:r>
            <a:r>
              <a:rPr lang="hu-HU" sz="2200" b="1" dirty="0">
                <a:solidFill>
                  <a:srgbClr val="FF0000"/>
                </a:solidFill>
                <a:latin typeface="Courier New" pitchFamily="49" charset="0"/>
              </a:rPr>
              <a:t>5</a:t>
            </a:r>
            <a:r>
              <a:rPr lang="hu-HU" sz="2200" b="1" dirty="0">
                <a:latin typeface="Courier New" pitchFamily="49" charset="0"/>
              </a:rPr>
              <a:t>]</a:t>
            </a:r>
          </a:p>
        </p:txBody>
      </p:sp>
      <p:sp>
        <p:nvSpPr>
          <p:cNvPr id="9" name="Téglalap 8"/>
          <p:cNvSpPr/>
          <p:nvPr/>
        </p:nvSpPr>
        <p:spPr>
          <a:xfrm>
            <a:off x="2467765" y="5589364"/>
            <a:ext cx="6626225" cy="810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2200" b="1" dirty="0" err="1">
                <a:latin typeface="Courier New" pitchFamily="49" charset="0"/>
              </a:rPr>
              <a:t>const</a:t>
            </a:r>
            <a:r>
              <a:rPr lang="hu-HU" sz="2200" dirty="0">
                <a:latin typeface="Courier New" pitchFamily="49" charset="0"/>
              </a:rPr>
              <a:t> </a:t>
            </a:r>
            <a:r>
              <a:rPr lang="hu-HU" sz="2200" dirty="0" err="1">
                <a:latin typeface="Courier New" pitchFamily="49" charset="0"/>
              </a:rPr>
              <a:t>string</a:t>
            </a:r>
            <a:r>
              <a:rPr lang="hu-HU" sz="2200" dirty="0">
                <a:latin typeface="Courier New" pitchFamily="49" charset="0"/>
              </a:rPr>
              <a:t> Szinek</a:t>
            </a:r>
            <a:r>
              <a:rPr lang="hu-HU" sz="2200" b="1" dirty="0">
                <a:latin typeface="Courier New" pitchFamily="49" charset="0"/>
              </a:rPr>
              <a:t>[</a:t>
            </a:r>
            <a:r>
              <a:rPr lang="hu-HU" sz="2200" dirty="0">
                <a:latin typeface="Courier New" pitchFamily="49" charset="0"/>
              </a:rPr>
              <a:t>5</a:t>
            </a:r>
            <a:r>
              <a:rPr lang="hu-HU" sz="2200" b="1" dirty="0">
                <a:latin typeface="Courier New" pitchFamily="49" charset="0"/>
              </a:rPr>
              <a:t>]</a:t>
            </a:r>
            <a:r>
              <a:rPr lang="hu-HU" sz="2200" dirty="0">
                <a:latin typeface="Courier New" pitchFamily="49" charset="0"/>
              </a:rPr>
              <a:t>=</a:t>
            </a:r>
            <a:r>
              <a:rPr lang="hu-HU" sz="2200" b="1" dirty="0">
                <a:latin typeface="Courier New" pitchFamily="49" charset="0"/>
              </a:rPr>
              <a:t>{</a:t>
            </a:r>
            <a:r>
              <a:rPr lang="hu-HU" sz="2200" dirty="0">
                <a:latin typeface="Courier New" pitchFamily="49" charset="0"/>
              </a:rPr>
              <a:t>"zöld","piros",</a:t>
            </a:r>
            <a:br>
              <a:rPr lang="hu-HU" sz="2200" dirty="0">
                <a:latin typeface="Courier New" pitchFamily="49" charset="0"/>
              </a:rPr>
            </a:br>
            <a:r>
              <a:rPr lang="hu-HU" sz="2200" dirty="0">
                <a:latin typeface="Courier New" pitchFamily="49" charset="0"/>
              </a:rPr>
              <a:t>            "sárga","fehér","fekete"</a:t>
            </a:r>
            <a:r>
              <a:rPr lang="hu-HU" sz="2200" b="1" dirty="0">
                <a:latin typeface="Courier New" pitchFamily="49" charset="0"/>
              </a:rPr>
              <a:t>}</a:t>
            </a:r>
            <a:r>
              <a:rPr lang="hu-HU" sz="2200" dirty="0">
                <a:latin typeface="Courier New" pitchFamily="49" charset="0"/>
              </a:rPr>
              <a:t>;</a:t>
            </a:r>
          </a:p>
        </p:txBody>
      </p:sp>
      <p:sp>
        <p:nvSpPr>
          <p:cNvPr id="7" name="Téglalap 6"/>
          <p:cNvSpPr/>
          <p:nvPr/>
        </p:nvSpPr>
        <p:spPr>
          <a:xfrm>
            <a:off x="6127709" y="3151215"/>
            <a:ext cx="2953915" cy="407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2200" dirty="0" err="1">
                <a:latin typeface="Courier New" pitchFamily="49" charset="0"/>
              </a:rPr>
              <a:t>float</a:t>
            </a:r>
            <a:r>
              <a:rPr lang="hu-HU" sz="2200" dirty="0">
                <a:latin typeface="Courier New" pitchFamily="49" charset="0"/>
              </a:rPr>
              <a:t> X</a:t>
            </a:r>
            <a:r>
              <a:rPr lang="hu-HU" sz="2200" b="1" dirty="0">
                <a:latin typeface="Courier New" pitchFamily="49" charset="0"/>
              </a:rPr>
              <a:t>[</a:t>
            </a:r>
            <a:r>
              <a:rPr lang="hu-HU" sz="2200" dirty="0">
                <a:latin typeface="Courier New" pitchFamily="49" charset="0"/>
              </a:rPr>
              <a:t>N</a:t>
            </a:r>
            <a:r>
              <a:rPr lang="hu-HU" sz="2200" b="1" dirty="0">
                <a:solidFill>
                  <a:srgbClr val="1700C0"/>
                </a:solidFill>
                <a:latin typeface="Courier New" pitchFamily="49" charset="0"/>
              </a:rPr>
              <a:t>+1</a:t>
            </a:r>
            <a:r>
              <a:rPr lang="hu-HU" sz="2200" b="1" dirty="0">
                <a:latin typeface="Courier New" pitchFamily="49" charset="0"/>
              </a:rPr>
              <a:t>]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03905" y="1216823"/>
            <a:ext cx="2124075" cy="4160033"/>
            <a:chOff x="3982" y="119"/>
            <a:chExt cx="1338" cy="2592"/>
          </a:xfrm>
        </p:grpSpPr>
        <p:sp>
          <p:nvSpPr>
            <p:cNvPr id="80907" name="AutoShape 11"/>
            <p:cNvSpPr>
              <a:spLocks noChangeArrowheads="1"/>
            </p:cNvSpPr>
            <p:nvPr/>
          </p:nvSpPr>
          <p:spPr bwMode="auto">
            <a:xfrm>
              <a:off x="3982" y="119"/>
              <a:ext cx="1316" cy="317"/>
            </a:xfrm>
            <a:prstGeom prst="wedgeRectCallout">
              <a:avLst>
                <a:gd name="adj1" fmla="val 153"/>
                <a:gd name="adj2" fmla="val 3552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u-HU" sz="16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Tömb-</a:t>
              </a:r>
              <a:r>
                <a:rPr lang="hu-HU" sz="1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elemszám</a:t>
              </a:r>
              <a:r>
                <a:rPr lang="hu-HU" sz="16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hu-HU" sz="16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 </a:t>
              </a:r>
              <a:br>
                <a:rPr lang="hu-HU" sz="16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</a:br>
              <a:r>
                <a:rPr lang="hu-HU" sz="16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indexelés</a:t>
              </a:r>
              <a:r>
                <a:rPr lang="hu-HU" sz="1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 0</a:t>
              </a:r>
              <a:r>
                <a:rPr lang="hu-HU" sz="16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..N</a:t>
              </a:r>
              <a:endParaRPr lang="hu-HU" sz="1600" b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  <p:sp>
          <p:nvSpPr>
            <p:cNvPr id="80908" name="AutoShape 12"/>
            <p:cNvSpPr>
              <a:spLocks noChangeArrowheads="1"/>
            </p:cNvSpPr>
            <p:nvPr/>
          </p:nvSpPr>
          <p:spPr bwMode="auto">
            <a:xfrm>
              <a:off x="4004" y="2394"/>
              <a:ext cx="1316" cy="317"/>
            </a:xfrm>
            <a:prstGeom prst="wedgeRectCallout">
              <a:avLst>
                <a:gd name="adj1" fmla="val -3278"/>
                <a:gd name="adj2" fmla="val -2520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u-HU" sz="16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indexelés</a:t>
              </a:r>
              <a:r>
                <a:rPr lang="hu-HU" sz="1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 0</a:t>
              </a:r>
              <a:r>
                <a:rPr lang="hu-HU" sz="1600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..??? </a:t>
              </a:r>
              <a:r>
                <a:rPr lang="hu-HU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</a:t>
              </a:r>
              <a:r>
                <a:rPr lang="hu-HU" dirty="0">
                  <a:sym typeface="Symbol" pitchFamily="18" charset="2"/>
                </a:rPr>
                <a:t>  </a:t>
              </a:r>
              <a:r>
                <a:rPr lang="hu-HU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Tömb-</a:t>
              </a:r>
              <a:r>
                <a:rPr lang="hu-HU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elemszám</a:t>
              </a:r>
            </a:p>
          </p:txBody>
        </p:sp>
      </p:grpSp>
      <p:sp>
        <p:nvSpPr>
          <p:cNvPr id="31754" name="Téglalap 6"/>
          <p:cNvSpPr>
            <a:spLocks noChangeArrowheads="1"/>
          </p:cNvSpPr>
          <p:nvPr/>
        </p:nvSpPr>
        <p:spPr bwMode="auto">
          <a:xfrm>
            <a:off x="6137656" y="2619353"/>
            <a:ext cx="2953916" cy="4683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400" dirty="0">
                <a:latin typeface="Courier New" pitchFamily="49" charset="0"/>
              </a:rPr>
              <a:t>a C++ kódjukkal</a:t>
            </a:r>
            <a:r>
              <a:rPr lang="hu-HU" sz="3200" b="1" dirty="0"/>
              <a:t>: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5497" y="4103390"/>
            <a:ext cx="8928992" cy="234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lnSpc>
                <a:spcPts val="2800"/>
              </a:lnSpc>
              <a:buFont typeface="Wingdings" pitchFamily="2" charset="2"/>
              <a:buNone/>
            </a:pPr>
            <a:r>
              <a:rPr lang="hu-HU" sz="2800" dirty="0"/>
              <a:t>	Az előbbi Szín halmazos példa:</a:t>
            </a:r>
          </a:p>
          <a:p>
            <a:pPr marL="254000" indent="-254000">
              <a:buNone/>
            </a:pPr>
            <a:r>
              <a:rPr lang="hu-HU" sz="2800" dirty="0"/>
              <a:t>	</a:t>
            </a:r>
            <a:r>
              <a:rPr lang="hu-HU" sz="2800" b="1" dirty="0"/>
              <a:t>Konstans</a:t>
            </a:r>
            <a:r>
              <a:rPr lang="hu-HU" sz="2800" dirty="0"/>
              <a:t> Színek:</a:t>
            </a:r>
            <a:r>
              <a:rPr lang="hu-HU" sz="2800" b="1" dirty="0"/>
              <a:t>Tömb[</a:t>
            </a:r>
            <a:r>
              <a:rPr lang="hu-HU" sz="2800" dirty="0"/>
              <a:t>0..4</a:t>
            </a:r>
            <a:r>
              <a:rPr lang="hu-HU" sz="2800" b="1" dirty="0"/>
              <a:t>:</a:t>
            </a:r>
            <a:r>
              <a:rPr lang="hu-HU" sz="2800" dirty="0"/>
              <a:t>Szöveg</a:t>
            </a:r>
            <a:r>
              <a:rPr lang="hu-HU" sz="2800" b="1" dirty="0"/>
              <a:t>]</a:t>
            </a:r>
            <a:r>
              <a:rPr lang="hu-HU" sz="2800" dirty="0"/>
              <a:t>=</a:t>
            </a:r>
            <a:br>
              <a:rPr lang="hu-HU" sz="2800" dirty="0"/>
            </a:br>
            <a:r>
              <a:rPr lang="hu-HU" sz="2800" dirty="0"/>
              <a:t>      ("zöld","piros","sárga","fehér","fekete")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9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Tömbök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(C++ kódban – áttekintés)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Statikus</a:t>
            </a:r>
            <a:r>
              <a:rPr lang="hu-HU" b="1" dirty="0">
                <a:latin typeface="Garamond" pitchFamily="18" charset="0"/>
              </a:rPr>
              <a:t> tömbök: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dirty="0">
                <a:latin typeface="Garamond" pitchFamily="18" charset="0"/>
              </a:rPr>
              <a:t>Deklaráció:</a:t>
            </a:r>
          </a:p>
          <a:p>
            <a:pPr marL="742950" lvl="1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dirty="0">
              <a:latin typeface="Garamond" pitchFamily="18" charset="0"/>
            </a:endParaRPr>
          </a:p>
          <a:p>
            <a:pPr marL="742950" lvl="1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dirty="0">
              <a:latin typeface="Garamond" pitchFamily="18" charset="0"/>
            </a:endParaRPr>
          </a:p>
          <a:p>
            <a:pPr marL="742950" lvl="1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dirty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dirty="0">
                <a:latin typeface="Garamond" pitchFamily="18" charset="0"/>
              </a:rPr>
              <a:t>Hivatkozások</a:t>
            </a:r>
            <a:r>
              <a:rPr lang="hu-HU" dirty="0">
                <a:latin typeface="Garamond" pitchFamily="18" charset="0"/>
              </a:rPr>
              <a:t>:</a:t>
            </a:r>
            <a:br>
              <a:rPr lang="hu-HU" dirty="0">
                <a:latin typeface="Garamond" pitchFamily="18" charset="0"/>
              </a:rPr>
            </a:br>
            <a:endParaRPr lang="hu-HU" sz="2400" dirty="0">
              <a:latin typeface="Courier New" pitchFamily="49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A1735F1-27F8-44A3-8F00-CCD98A4DBF0B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276600" y="2420938"/>
            <a:ext cx="5688013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const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MaxN</a:t>
            </a:r>
            <a:r>
              <a:rPr lang="hu-HU" dirty="0">
                <a:latin typeface="Courier New" pitchFamily="49" charset="0"/>
              </a:rPr>
              <a:t>=???</a:t>
            </a:r>
            <a:r>
              <a:rPr lang="hu-HU" b="1" dirty="0">
                <a:latin typeface="Courier New" pitchFamily="49" charset="0"/>
              </a:rPr>
              <a:t>;//</a:t>
            </a:r>
            <a:r>
              <a:rPr lang="hu-HU" dirty="0">
                <a:latin typeface="Courier New" pitchFamily="49" charset="0"/>
              </a:rPr>
              <a:t>tömb </a:t>
            </a:r>
            <a:r>
              <a:rPr lang="hu-HU" dirty="0" err="1">
                <a:solidFill>
                  <a:srgbClr val="FF0000"/>
                </a:solidFill>
                <a:latin typeface="Courier New" pitchFamily="49" charset="0"/>
              </a:rPr>
              <a:t>max.</a:t>
            </a:r>
            <a:r>
              <a:rPr lang="hu-HU" dirty="0" err="1">
                <a:latin typeface="Courier New" pitchFamily="49" charset="0"/>
              </a:rPr>
              <a:t>elemszáma</a:t>
            </a:r>
            <a:endParaRPr lang="hu-HU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 err="1">
                <a:latin typeface="Courier New" pitchFamily="49" charset="0"/>
              </a:rPr>
              <a:t>típ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>
                <a:latin typeface="Courier New" pitchFamily="49" charset="0"/>
              </a:rPr>
              <a:t>tömb</a:t>
            </a:r>
            <a:r>
              <a:rPr lang="hu-HU" b="1" dirty="0">
                <a:latin typeface="Courier New" pitchFamily="49" charset="0"/>
              </a:rPr>
              <a:t>[</a:t>
            </a:r>
            <a:r>
              <a:rPr lang="hu-HU" dirty="0" err="1">
                <a:latin typeface="Courier New" pitchFamily="49" charset="0"/>
              </a:rPr>
              <a:t>MaxN</a:t>
            </a:r>
            <a:r>
              <a:rPr lang="hu-HU" b="1" dirty="0">
                <a:latin typeface="Courier New" pitchFamily="49" charset="0"/>
              </a:rPr>
              <a:t>];    //</a:t>
            </a:r>
            <a:r>
              <a:rPr lang="hu-HU" dirty="0">
                <a:latin typeface="Courier New" pitchFamily="49" charset="0"/>
              </a:rPr>
              <a:t>tömbdeklaráció,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      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0..MaxN-1</a:t>
            </a:r>
            <a:r>
              <a:rPr lang="hu-HU" dirty="0">
                <a:latin typeface="Courier New" pitchFamily="49" charset="0"/>
              </a:rPr>
              <a:t> közötti indexekkel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…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276600" y="4365625"/>
            <a:ext cx="5688013" cy="122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i="1">
                <a:latin typeface="Courier New" pitchFamily="49" charset="0"/>
              </a:rPr>
              <a:t>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b="1">
                <a:latin typeface="Courier New" pitchFamily="49" charset="0"/>
              </a:rPr>
              <a:t>//</a:t>
            </a:r>
            <a:r>
              <a:rPr lang="hu-HU">
                <a:latin typeface="Courier New" pitchFamily="49" charset="0"/>
              </a:rPr>
              <a:t>tömbérték-hivatkozás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]=</a:t>
            </a:r>
            <a:r>
              <a:rPr lang="hu-HU" i="1">
                <a:latin typeface="Courier New" pitchFamily="49" charset="0"/>
              </a:rPr>
              <a:t>kif</a:t>
            </a:r>
            <a:r>
              <a:rPr lang="hu-HU" b="1">
                <a:latin typeface="Courier New" pitchFamily="49" charset="0"/>
              </a:rPr>
              <a:t>;//</a:t>
            </a:r>
            <a:r>
              <a:rPr lang="hu-HU">
                <a:latin typeface="Courier New" pitchFamily="49" charset="0"/>
              </a:rPr>
              <a:t>tömbérték-módosítás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6504496" y="3502025"/>
            <a:ext cx="2627312" cy="503238"/>
          </a:xfrm>
          <a:prstGeom prst="wedgeRectCallout">
            <a:avLst>
              <a:gd name="adj1" fmla="val -104380"/>
              <a:gd name="adj2" fmla="val -118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Eltérés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 specifikációban szokásostól!</a:t>
            </a:r>
            <a:endParaRPr lang="hu-HU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108414" y="1196752"/>
            <a:ext cx="3022922" cy="251619"/>
          </a:xfrm>
          <a:prstGeom prst="wedgeRectCallout">
            <a:avLst>
              <a:gd name="adj1" fmla="val -148899"/>
              <a:gd name="adj2" fmla="val 1068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Fordításkor </a:t>
            </a:r>
            <a:r>
              <a:rPr lang="hu-HU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kiderülő méret esete.</a:t>
            </a:r>
            <a:endParaRPr lang="hu-HU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/>
              <a:t>/44</a:t>
            </a:r>
            <a:endParaRPr lang="hu-HU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CE3E911E-63D6-464F-B643-210CA10E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43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  <p:bldP spid="87045" grpId="0" animBg="1"/>
      <p:bldP spid="87046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Tömbök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(C++ kódban – áttekintés)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Statikus</a:t>
            </a:r>
            <a:r>
              <a:rPr lang="hu-HU" b="1" dirty="0">
                <a:latin typeface="Garamond" pitchFamily="18" charset="0"/>
              </a:rPr>
              <a:t> tömb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konstans</a:t>
            </a:r>
            <a:r>
              <a:rPr lang="hu-HU" b="1" dirty="0">
                <a:latin typeface="Garamond" pitchFamily="18" charset="0"/>
              </a:rPr>
              <a:t>ok: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dirty="0">
                <a:latin typeface="Garamond" pitchFamily="18" charset="0"/>
              </a:rPr>
              <a:t>Deklaráció:</a:t>
            </a:r>
          </a:p>
          <a:p>
            <a:pPr marL="742950" lvl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br>
              <a:rPr lang="hu-HU" dirty="0">
                <a:latin typeface="Garamond" pitchFamily="18" charset="0"/>
              </a:rPr>
            </a:br>
            <a:br>
              <a:rPr lang="hu-HU" dirty="0">
                <a:latin typeface="Garamond" pitchFamily="18" charset="0"/>
              </a:rPr>
            </a:b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vagy</a:t>
            </a:r>
            <a:br>
              <a:rPr lang="hu-HU" dirty="0">
                <a:latin typeface="Garamond" pitchFamily="18" charset="0"/>
              </a:rPr>
            </a:br>
            <a:endParaRPr lang="hu-HU" sz="2000" dirty="0">
              <a:latin typeface="Courier New" pitchFamily="49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B940A7A-B426-4888-89DF-F7C49B7CBD40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276600" y="2435225"/>
            <a:ext cx="5688013" cy="122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N</a:t>
            </a:r>
            <a:r>
              <a:rPr lang="hu-HU" b="1" dirty="0">
                <a:latin typeface="Courier New" pitchFamily="49" charset="0"/>
              </a:rPr>
              <a:t>=</a:t>
            </a:r>
            <a:r>
              <a:rPr lang="hu-HU" dirty="0">
                <a:latin typeface="Courier New" pitchFamily="49" charset="0"/>
              </a:rPr>
              <a:t>???</a:t>
            </a:r>
            <a:r>
              <a:rPr lang="hu-HU" b="1" dirty="0">
                <a:latin typeface="Courier New" pitchFamily="49" charset="0"/>
              </a:rPr>
              <a:t>;//</a:t>
            </a:r>
            <a:r>
              <a:rPr lang="hu-HU" dirty="0">
                <a:latin typeface="Courier New" pitchFamily="49" charset="0"/>
              </a:rPr>
              <a:t>tömb elemszáma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 err="1">
                <a:latin typeface="Courier New" pitchFamily="49" charset="0"/>
              </a:rPr>
              <a:t>típ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>
                <a:latin typeface="Courier New" pitchFamily="49" charset="0"/>
              </a:rPr>
              <a:t>tömb</a:t>
            </a:r>
            <a:r>
              <a:rPr lang="hu-HU" b="1" dirty="0">
                <a:latin typeface="Courier New" pitchFamily="49" charset="0"/>
              </a:rPr>
              <a:t>[</a:t>
            </a:r>
            <a:r>
              <a:rPr lang="hu-HU" b="1" dirty="0">
                <a:solidFill>
                  <a:srgbClr val="1700C0"/>
                </a:solidFill>
                <a:latin typeface="Courier New" pitchFamily="49" charset="0"/>
              </a:rPr>
              <a:t>N</a:t>
            </a:r>
            <a:r>
              <a:rPr lang="hu-HU" b="1" dirty="0">
                <a:latin typeface="Courier New" pitchFamily="49" charset="0"/>
              </a:rPr>
              <a:t>]=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hu-HU" dirty="0">
                <a:latin typeface="Courier New" pitchFamily="49" charset="0"/>
              </a:rPr>
              <a:t>t1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>
                <a:latin typeface="Courier New" pitchFamily="49" charset="0"/>
              </a:rPr>
              <a:t>t2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>
                <a:latin typeface="Courier New" pitchFamily="49" charset="0"/>
              </a:rPr>
              <a:t>…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 err="1">
                <a:latin typeface="Courier New" pitchFamily="49" charset="0"/>
              </a:rPr>
              <a:t>t</a:t>
            </a:r>
            <a:r>
              <a:rPr lang="hu-HU" b="1" dirty="0" err="1">
                <a:solidFill>
                  <a:srgbClr val="1700C0"/>
                </a:solidFill>
                <a:latin typeface="Courier New" pitchFamily="49" charset="0"/>
              </a:rPr>
              <a:t>N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r>
              <a:rPr lang="hu-HU" b="1" dirty="0">
                <a:latin typeface="Courier New" pitchFamily="49" charset="0"/>
              </a:rPr>
              <a:t>;</a:t>
            </a:r>
            <a:br>
              <a:rPr lang="hu-HU" b="1" dirty="0">
                <a:latin typeface="Courier New" pitchFamily="49" charset="0"/>
              </a:rPr>
            </a:br>
            <a:r>
              <a:rPr lang="hu-HU" b="1" dirty="0">
                <a:latin typeface="Courier New" pitchFamily="49" charset="0"/>
              </a:rPr>
              <a:t>          //</a:t>
            </a:r>
            <a:r>
              <a:rPr lang="hu-HU" dirty="0">
                <a:latin typeface="Courier New" pitchFamily="49" charset="0"/>
              </a:rPr>
              <a:t>konstans tömb deklarációja,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        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0..N-1</a:t>
            </a:r>
            <a:r>
              <a:rPr lang="hu-HU" dirty="0">
                <a:latin typeface="Courier New" pitchFamily="49" charset="0"/>
              </a:rPr>
              <a:t> közötti indexekkel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276600" y="4221088"/>
            <a:ext cx="5688013" cy="144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 err="1">
                <a:latin typeface="Courier New" pitchFamily="49" charset="0"/>
              </a:rPr>
              <a:t>típ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>
                <a:latin typeface="Courier New" pitchFamily="49" charset="0"/>
              </a:rPr>
              <a:t>tömb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hu-HU" b="1" dirty="0">
                <a:latin typeface="Courier New" pitchFamily="49" charset="0"/>
              </a:rPr>
              <a:t>={</a:t>
            </a:r>
            <a:r>
              <a:rPr lang="hu-HU" dirty="0">
                <a:latin typeface="Courier New" pitchFamily="49" charset="0"/>
              </a:rPr>
              <a:t>t1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>
                <a:latin typeface="Courier New" pitchFamily="49" charset="0"/>
              </a:rPr>
              <a:t>t2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>
                <a:latin typeface="Courier New" pitchFamily="49" charset="0"/>
              </a:rPr>
              <a:t>…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 err="1">
                <a:latin typeface="Courier New" pitchFamily="49" charset="0"/>
              </a:rPr>
              <a:t>tN</a:t>
            </a:r>
            <a:r>
              <a:rPr lang="hu-HU" b="1" dirty="0">
                <a:latin typeface="Courier New" pitchFamily="49" charset="0"/>
              </a:rPr>
              <a:t>};</a:t>
            </a:r>
            <a:br>
              <a:rPr lang="hu-HU" b="1" dirty="0">
                <a:latin typeface="Courier New" pitchFamily="49" charset="0"/>
              </a:rPr>
            </a:br>
            <a:r>
              <a:rPr lang="hu-HU" b="1" dirty="0">
                <a:latin typeface="Courier New" pitchFamily="49" charset="0"/>
              </a:rPr>
              <a:t>          //</a:t>
            </a:r>
            <a:r>
              <a:rPr lang="hu-HU" dirty="0">
                <a:latin typeface="Courier New" pitchFamily="49" charset="0"/>
              </a:rPr>
              <a:t>konstans tömb deklarációja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 N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sizeof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i="1" dirty="0">
                <a:solidFill>
                  <a:srgbClr val="FF0000"/>
                </a:solidFill>
                <a:latin typeface="Courier New" pitchFamily="49" charset="0"/>
              </a:rPr>
              <a:t>tömb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)/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sizeof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i="1" dirty="0" err="1">
                <a:solidFill>
                  <a:srgbClr val="FF0000"/>
                </a:solidFill>
                <a:latin typeface="Courier New" pitchFamily="49" charset="0"/>
              </a:rPr>
              <a:t>típ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  <a:br>
              <a:rPr lang="hu-HU" b="1" dirty="0">
                <a:latin typeface="Courier New" pitchFamily="49" charset="0"/>
              </a:rPr>
            </a:br>
            <a:r>
              <a:rPr lang="hu-HU" b="1" dirty="0">
                <a:latin typeface="Courier New" pitchFamily="49" charset="0"/>
              </a:rPr>
              <a:t>          //</a:t>
            </a:r>
            <a:r>
              <a:rPr lang="hu-HU" dirty="0">
                <a:latin typeface="Courier New" pitchFamily="49" charset="0"/>
              </a:rPr>
              <a:t>tömb elemszáma,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        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>
                <a:latin typeface="Courier New" pitchFamily="49" charset="0"/>
              </a:rPr>
              <a:t>indexek: 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0..N-1</a:t>
            </a:r>
            <a:r>
              <a:rPr lang="hu-HU" dirty="0">
                <a:latin typeface="Courier New" pitchFamily="49" charset="0"/>
              </a:rPr>
              <a:t> közötti</a:t>
            </a:r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H="1">
            <a:off x="5003800" y="4510013"/>
            <a:ext cx="2232496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5364088" y="4495725"/>
            <a:ext cx="1079575" cy="395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4644008" y="4495725"/>
            <a:ext cx="3383980" cy="395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108414" y="1196752"/>
            <a:ext cx="3022922" cy="251619"/>
          </a:xfrm>
          <a:prstGeom prst="wedgeRectCallout">
            <a:avLst>
              <a:gd name="adj1" fmla="val -148899"/>
              <a:gd name="adj2" fmla="val 1068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Fordításkor </a:t>
            </a:r>
            <a:r>
              <a:rPr lang="hu-HU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kiderülő méret esete.</a:t>
            </a:r>
            <a:endParaRPr lang="hu-HU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/>
              <a:t>/44</a:t>
            </a:r>
            <a:endParaRPr lang="hu-HU" dirty="0"/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58883E58-4DF7-4F79-8D67-27CCEA61F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43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3" grpId="0" animBg="1"/>
      <p:bldP spid="89094" grpId="0" animBg="1"/>
      <p:bldP spid="89094" grpId="1" animBg="1"/>
      <p:bldP spid="89096" grpId="0" animBg="1"/>
      <p:bldP spid="89096" grpId="1" animBg="1"/>
      <p:bldP spid="89097" grpId="0" animBg="1"/>
      <p:bldP spid="89097" grpId="1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Tömbök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(C++ kódban – áttekintés)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Dinamikus</a:t>
            </a:r>
            <a:r>
              <a:rPr lang="hu-HU" b="1" dirty="0">
                <a:latin typeface="Garamond" pitchFamily="18" charset="0"/>
              </a:rPr>
              <a:t> tömbök</a:t>
            </a:r>
            <a:r>
              <a:rPr lang="hu-HU" b="1" baseline="-25000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tabLst>
                <a:tab pos="3406775" algn="l"/>
              </a:tabLst>
            </a:pPr>
            <a:r>
              <a:rPr lang="hu-HU" sz="2800" dirty="0">
                <a:latin typeface="Garamond" pitchFamily="18" charset="0"/>
              </a:rPr>
              <a:t>Deklaráció: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800" dirty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800" dirty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r>
              <a:rPr lang="hu-HU" sz="2800" dirty="0">
                <a:latin typeface="Garamond" pitchFamily="18" charset="0"/>
              </a:rPr>
              <a:t>Létrehozás: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sz="2800" dirty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sz="2800" dirty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dirty="0">
                <a:latin typeface="Garamond" pitchFamily="18" charset="0"/>
              </a:rPr>
              <a:t>Hivatkozások </a:t>
            </a:r>
            <a:r>
              <a:rPr lang="hu-HU" sz="2000" dirty="0">
                <a:latin typeface="Garamond" pitchFamily="18" charset="0"/>
              </a:rPr>
              <a:t>(nincs változás)</a:t>
            </a:r>
            <a:r>
              <a:rPr lang="hu-HU" sz="2800" dirty="0">
                <a:latin typeface="Garamond" pitchFamily="18" charset="0"/>
              </a:rPr>
              <a:t>:</a:t>
            </a:r>
            <a:endParaRPr lang="hu-HU" sz="2800" dirty="0">
              <a:latin typeface="Courier New" pitchFamily="49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6D0092E-335B-40EB-B0F8-C330AA07E77D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305175" y="2392363"/>
            <a:ext cx="5688013" cy="67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b="1">
                <a:latin typeface="Courier New" pitchFamily="49" charset="0"/>
              </a:rPr>
              <a:t> int</a:t>
            </a:r>
            <a:r>
              <a:rPr lang="hu-HU">
                <a:latin typeface="Courier New" pitchFamily="49" charset="0"/>
              </a:rPr>
              <a:t> N</a:t>
            </a:r>
            <a:r>
              <a:rPr lang="hu-HU" b="1">
                <a:latin typeface="Courier New" pitchFamily="49" charset="0"/>
              </a:rPr>
              <a:t>;         //</a:t>
            </a:r>
            <a:r>
              <a:rPr lang="hu-HU">
                <a:latin typeface="Courier New" pitchFamily="49" charset="0"/>
              </a:rPr>
              <a:t>tömb </a:t>
            </a:r>
            <a:r>
              <a:rPr lang="hu-HU">
                <a:solidFill>
                  <a:srgbClr val="FF0000"/>
                </a:solidFill>
                <a:latin typeface="Courier New" pitchFamily="49" charset="0"/>
              </a:rPr>
              <a:t>aktuális</a:t>
            </a:r>
            <a:r>
              <a:rPr lang="hu-HU">
                <a:latin typeface="Courier New" pitchFamily="49" charset="0"/>
              </a:rPr>
              <a:t> elemszám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latin typeface="Courier New" pitchFamily="49" charset="0"/>
              </a:rPr>
              <a:t>  …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319463" y="5157788"/>
            <a:ext cx="5688012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i="1">
                <a:latin typeface="Courier New" pitchFamily="49" charset="0"/>
              </a:rPr>
              <a:t>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b="1">
                <a:latin typeface="Courier New" pitchFamily="49" charset="0"/>
              </a:rPr>
              <a:t>//</a:t>
            </a:r>
            <a:r>
              <a:rPr lang="hu-HU">
                <a:latin typeface="Courier New" pitchFamily="49" charset="0"/>
              </a:rPr>
              <a:t>tömbérték-hivatkozás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]=</a:t>
            </a:r>
            <a:r>
              <a:rPr lang="hu-HU" i="1">
                <a:latin typeface="Courier New" pitchFamily="49" charset="0"/>
              </a:rPr>
              <a:t>kif</a:t>
            </a:r>
            <a:r>
              <a:rPr lang="hu-HU" b="1">
                <a:latin typeface="Courier New" pitchFamily="49" charset="0"/>
              </a:rPr>
              <a:t>;//</a:t>
            </a:r>
            <a:r>
              <a:rPr lang="hu-HU">
                <a:latin typeface="Courier New" pitchFamily="49" charset="0"/>
              </a:rPr>
              <a:t>tömbérték-módosítás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319463" y="3644900"/>
            <a:ext cx="5688012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N=???;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 err="1">
                <a:latin typeface="Courier New" pitchFamily="49" charset="0"/>
              </a:rPr>
              <a:t>N</a:t>
            </a:r>
            <a:r>
              <a:rPr lang="hu-HU" dirty="0">
                <a:latin typeface="Courier New" pitchFamily="49" charset="0"/>
              </a:rPr>
              <a:t> meghatározása, pl. beolvasása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 err="1">
                <a:latin typeface="Courier New" pitchFamily="49" charset="0"/>
              </a:rPr>
              <a:t>típ</a:t>
            </a:r>
            <a:r>
              <a:rPr lang="hu-HU" i="1" dirty="0">
                <a:latin typeface="Courier New" pitchFamily="49" charset="0"/>
              </a:rPr>
              <a:t> tömb</a:t>
            </a:r>
            <a:r>
              <a:rPr lang="hu-HU" b="1" dirty="0">
                <a:latin typeface="Courier New" pitchFamily="49" charset="0"/>
              </a:rPr>
              <a:t>[</a:t>
            </a:r>
            <a:r>
              <a:rPr lang="hu-HU" dirty="0">
                <a:latin typeface="Courier New" pitchFamily="49" charset="0"/>
              </a:rPr>
              <a:t>N</a:t>
            </a:r>
            <a:r>
              <a:rPr lang="hu-HU" b="1" dirty="0">
                <a:latin typeface="Courier New" pitchFamily="49" charset="0"/>
              </a:rPr>
              <a:t>];//</a:t>
            </a:r>
            <a:r>
              <a:rPr lang="hu-HU" dirty="0">
                <a:latin typeface="Courier New" pitchFamily="49" charset="0"/>
              </a:rPr>
              <a:t>tömbhelyfoglalás N db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           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i="1" dirty="0" err="1">
                <a:latin typeface="Courier New" pitchFamily="49" charset="0"/>
              </a:rPr>
              <a:t>típ</a:t>
            </a:r>
            <a:r>
              <a:rPr lang="hu-HU" dirty="0">
                <a:latin typeface="Courier New" pitchFamily="49" charset="0"/>
              </a:rPr>
              <a:t> típusú elem számára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108414" y="1196752"/>
            <a:ext cx="3022922" cy="251619"/>
          </a:xfrm>
          <a:prstGeom prst="wedgeRectCallout">
            <a:avLst>
              <a:gd name="adj1" fmla="val -148899"/>
              <a:gd name="adj2" fmla="val 1327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Csak futáskor </a:t>
            </a:r>
            <a:r>
              <a:rPr lang="hu-HU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kiderülő méret esete.</a:t>
            </a:r>
            <a:endParaRPr lang="hu-HU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/>
              <a:t>/44</a:t>
            </a:r>
            <a:endParaRPr lang="hu-HU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152E74A-59DB-4263-8D3C-572DBAE77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43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  <p:bldP spid="91141" grpId="0" animBg="1"/>
      <p:bldP spid="91142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Tömbök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(C++ kódban – áttekintés)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Dinamikus</a:t>
            </a:r>
            <a:r>
              <a:rPr lang="hu-HU" b="1" dirty="0">
                <a:latin typeface="Garamond" pitchFamily="18" charset="0"/>
              </a:rPr>
              <a:t> tömbök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tabLst>
                <a:tab pos="3406775" algn="l"/>
              </a:tabLst>
            </a:pPr>
            <a:r>
              <a:rPr lang="hu-HU" sz="2800" dirty="0">
                <a:latin typeface="Garamond" pitchFamily="18" charset="0"/>
              </a:rPr>
              <a:t>Deklaráció: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800" dirty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800" dirty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r>
              <a:rPr lang="hu-HU" sz="2800" dirty="0">
                <a:latin typeface="Garamond" pitchFamily="18" charset="0"/>
              </a:rPr>
              <a:t>Létrehozás: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sz="2800" dirty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sz="2800" dirty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dirty="0">
                <a:latin typeface="Garamond" pitchFamily="18" charset="0"/>
              </a:rPr>
              <a:t>Hivatkozások </a:t>
            </a:r>
            <a:r>
              <a:rPr lang="hu-HU" sz="2000" dirty="0">
                <a:latin typeface="Garamond" pitchFamily="18" charset="0"/>
              </a:rPr>
              <a:t>(nincs változás)</a:t>
            </a:r>
            <a:r>
              <a:rPr lang="hu-HU" sz="2800" dirty="0">
                <a:latin typeface="Garamond" pitchFamily="18" charset="0"/>
              </a:rPr>
              <a:t>:</a:t>
            </a:r>
            <a:endParaRPr lang="hu-HU" sz="2800" dirty="0">
              <a:latin typeface="Courier New" pitchFamily="49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9B62B0E-EDA3-496C-A0DD-B41FACE3B9DD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305175" y="2392363"/>
            <a:ext cx="5688013" cy="67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b="1">
                <a:latin typeface="Courier New" pitchFamily="49" charset="0"/>
              </a:rPr>
              <a:t> int</a:t>
            </a:r>
            <a:r>
              <a:rPr lang="hu-HU">
                <a:latin typeface="Courier New" pitchFamily="49" charset="0"/>
              </a:rPr>
              <a:t> N</a:t>
            </a:r>
            <a:r>
              <a:rPr lang="hu-HU" b="1">
                <a:latin typeface="Courier New" pitchFamily="49" charset="0"/>
              </a:rPr>
              <a:t>;         //</a:t>
            </a:r>
            <a:r>
              <a:rPr lang="hu-HU">
                <a:latin typeface="Courier New" pitchFamily="49" charset="0"/>
              </a:rPr>
              <a:t>tömb </a:t>
            </a:r>
            <a:r>
              <a:rPr lang="hu-HU">
                <a:solidFill>
                  <a:srgbClr val="FF0000"/>
                </a:solidFill>
                <a:latin typeface="Courier New" pitchFamily="49" charset="0"/>
              </a:rPr>
              <a:t>aktuális</a:t>
            </a:r>
            <a:r>
              <a:rPr lang="hu-HU">
                <a:latin typeface="Courier New" pitchFamily="49" charset="0"/>
              </a:rPr>
              <a:t> elemszám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latin typeface="Courier New" pitchFamily="49" charset="0"/>
              </a:rPr>
              <a:t>  …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319463" y="5157788"/>
            <a:ext cx="5688012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i="1">
                <a:latin typeface="Courier New" pitchFamily="49" charset="0"/>
              </a:rPr>
              <a:t>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b="1">
                <a:latin typeface="Courier New" pitchFamily="49" charset="0"/>
              </a:rPr>
              <a:t>//</a:t>
            </a:r>
            <a:r>
              <a:rPr lang="hu-HU">
                <a:latin typeface="Courier New" pitchFamily="49" charset="0"/>
              </a:rPr>
              <a:t>tömbérték-hivatkozás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]=</a:t>
            </a:r>
            <a:r>
              <a:rPr lang="hu-HU" i="1">
                <a:latin typeface="Courier New" pitchFamily="49" charset="0"/>
              </a:rPr>
              <a:t>kif</a:t>
            </a:r>
            <a:r>
              <a:rPr lang="hu-HU" b="1">
                <a:latin typeface="Courier New" pitchFamily="49" charset="0"/>
              </a:rPr>
              <a:t>;//</a:t>
            </a:r>
            <a:r>
              <a:rPr lang="hu-HU">
                <a:latin typeface="Courier New" pitchFamily="49" charset="0"/>
              </a:rPr>
              <a:t>tömbérték-módosítás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319463" y="3644900"/>
            <a:ext cx="5688012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N=???;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 err="1">
                <a:latin typeface="Courier New" pitchFamily="49" charset="0"/>
              </a:rPr>
              <a:t>N</a:t>
            </a:r>
            <a:r>
              <a:rPr lang="hu-HU" dirty="0">
                <a:latin typeface="Courier New" pitchFamily="49" charset="0"/>
              </a:rPr>
              <a:t> meghatározása, pl. beolvasása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 err="1">
                <a:latin typeface="Courier New" pitchFamily="49" charset="0"/>
              </a:rPr>
              <a:t>típ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>
                <a:latin typeface="Courier New" pitchFamily="49" charset="0"/>
              </a:rPr>
              <a:t>tömb</a:t>
            </a:r>
            <a:r>
              <a:rPr lang="hu-HU" dirty="0">
                <a:latin typeface="Courier New" pitchFamily="49" charset="0"/>
              </a:rPr>
              <a:t>=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 err="1">
                <a:latin typeface="Courier New" pitchFamily="49" charset="0"/>
              </a:rPr>
              <a:t>típ</a:t>
            </a:r>
            <a:r>
              <a:rPr lang="hu-HU" b="1" dirty="0">
                <a:latin typeface="Courier New" pitchFamily="49" charset="0"/>
              </a:rPr>
              <a:t>[</a:t>
            </a:r>
            <a:r>
              <a:rPr lang="hu-HU" dirty="0">
                <a:latin typeface="Courier New" pitchFamily="49" charset="0"/>
              </a:rPr>
              <a:t>N</a:t>
            </a:r>
            <a:r>
              <a:rPr lang="hu-HU" b="1" dirty="0">
                <a:latin typeface="Courier New" pitchFamily="49" charset="0"/>
              </a:rPr>
              <a:t>];//</a:t>
            </a:r>
            <a:r>
              <a:rPr lang="hu-HU" dirty="0">
                <a:latin typeface="Courier New" pitchFamily="49" charset="0"/>
              </a:rPr>
              <a:t>tömbhelyfoglalás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        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>
                <a:latin typeface="Courier New" pitchFamily="49" charset="0"/>
              </a:rPr>
              <a:t>N db </a:t>
            </a:r>
            <a:r>
              <a:rPr lang="hu-HU" i="1" dirty="0" err="1">
                <a:latin typeface="Courier New" pitchFamily="49" charset="0"/>
              </a:rPr>
              <a:t>típ</a:t>
            </a:r>
            <a:r>
              <a:rPr lang="hu-HU" dirty="0">
                <a:latin typeface="Courier New" pitchFamily="49" charset="0"/>
              </a:rPr>
              <a:t> típusú elem számára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108414" y="1196752"/>
            <a:ext cx="3022922" cy="251619"/>
          </a:xfrm>
          <a:prstGeom prst="wedgeRectCallout">
            <a:avLst>
              <a:gd name="adj1" fmla="val -148899"/>
              <a:gd name="adj2" fmla="val 1327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Csak futáskor </a:t>
            </a:r>
            <a:r>
              <a:rPr lang="hu-HU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kiderülő méret esete.</a:t>
            </a:r>
            <a:endParaRPr lang="hu-HU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/>
              <a:t>/44</a:t>
            </a:r>
            <a:endParaRPr lang="hu-HU" dirty="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DA133D98-6660-4017-B54C-B527445B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43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3502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  <p:bldP spid="91141" grpId="0" animBg="1"/>
      <p:bldP spid="91142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Konstans tömbök alkalmazása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35821" y="1412776"/>
            <a:ext cx="9108179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Írj programot, amely egy 1 és 99 közötti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számot betűkkel </a:t>
            </a:r>
            <a:r>
              <a:rPr lang="hu-HU" sz="2800" dirty="0">
                <a:latin typeface="Garamond" pitchFamily="18" charset="0"/>
              </a:rPr>
              <a:t>ír ki!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Bemenet:	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</a:rPr>
              <a:t>N</a:t>
            </a:r>
            <a:endParaRPr lang="hu-HU" sz="2800" dirty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			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egyes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10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=("","egy",…,"kilenc")</a:t>
            </a: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			tizes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10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=("","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tizen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",…,"kilencven")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Kimenet: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</a:rPr>
              <a:t>S</a:t>
            </a:r>
            <a:endParaRPr lang="hu-HU" sz="28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Előfeltétel:	1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N99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Utófeltétel: N=10 </a:t>
            </a:r>
            <a:r>
              <a:rPr lang="hu-HU" sz="2800" dirty="0">
                <a:sym typeface="Symbol" pitchFamily="18" charset="2"/>
              </a:rPr>
              <a:t> S="tíz" és N=20  S="húsz"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N{10,20}  S=</a:t>
            </a:r>
            <a:r>
              <a:rPr lang="hu-HU" sz="2800" dirty="0" err="1">
                <a:sym typeface="Symbol" pitchFamily="18" charset="2"/>
              </a:rPr>
              <a:t>tizes</a:t>
            </a:r>
            <a:r>
              <a:rPr lang="hu-HU" sz="2800" baseline="-25000" dirty="0">
                <a:sym typeface="Symbol" pitchFamily="18" charset="2"/>
              </a:rPr>
              <a:t>(N </a:t>
            </a:r>
            <a:r>
              <a:rPr lang="hu-HU" sz="2800" baseline="-25000" dirty="0" err="1">
                <a:sym typeface="Symbol" pitchFamily="18" charset="2"/>
              </a:rPr>
              <a:t>Div</a:t>
            </a:r>
            <a:r>
              <a:rPr lang="hu-HU" sz="2800" baseline="-25000" dirty="0">
                <a:sym typeface="Symbol" pitchFamily="18" charset="2"/>
              </a:rPr>
              <a:t> 10)+1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hu-HU" sz="2800" dirty="0">
                <a:sym typeface="Symbol" pitchFamily="18" charset="2"/>
              </a:rPr>
              <a:t>egyes</a:t>
            </a:r>
            <a:r>
              <a:rPr lang="hu-HU" sz="2800" baseline="-25000" dirty="0">
                <a:sym typeface="Symbol" pitchFamily="18" charset="2"/>
              </a:rPr>
              <a:t>(N </a:t>
            </a:r>
            <a:r>
              <a:rPr lang="hu-HU" sz="2800" baseline="-25000" dirty="0" err="1">
                <a:sym typeface="Symbol" pitchFamily="18" charset="2"/>
              </a:rPr>
              <a:t>Mod</a:t>
            </a:r>
            <a:r>
              <a:rPr lang="hu-HU" sz="2800" baseline="-25000" dirty="0">
                <a:sym typeface="Symbol" pitchFamily="18" charset="2"/>
              </a:rPr>
              <a:t> 10)+1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sz="2800" dirty="0">
              <a:latin typeface="Garamond" pitchFamily="18" charset="0"/>
              <a:sym typeface="Symbol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57AC88-6F69-47A8-ADBB-6FAD29744F5D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5004048" y="2257547"/>
            <a:ext cx="2870374" cy="930153"/>
          </a:xfrm>
          <a:prstGeom prst="wedgeRectCallout">
            <a:avLst>
              <a:gd name="adj1" fmla="val -94259"/>
              <a:gd name="adj2" fmla="val 61708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Leglogikusabb helyre téve.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algoritmus szempontjából „adottság”, azaz bemenet…</a:t>
            </a:r>
            <a:endParaRPr lang="hu-HU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907183" y="3197900"/>
            <a:ext cx="5545137" cy="96480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uiExpand="1" build="p"/>
      <p:bldP spid="14344" grpId="0" uiExpand="1" animBg="1"/>
      <p:bldP spid="14345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Konstans tömbök alkalmazása</a:t>
            </a:r>
          </a:p>
        </p:txBody>
      </p:sp>
      <p:graphicFrame>
        <p:nvGraphicFramePr>
          <p:cNvPr id="12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663204"/>
              </p:ext>
            </p:extLst>
          </p:nvPr>
        </p:nvGraphicFramePr>
        <p:xfrm>
          <a:off x="107504" y="4848114"/>
          <a:ext cx="6120000" cy="1281112"/>
        </p:xfrm>
        <a:graphic>
          <a:graphicData uri="http://schemas.openxmlformats.org/drawingml/2006/table">
            <a:tbl>
              <a:tblPr/>
              <a:tblGrid>
                <a:gridCol w="136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00042" marR="10004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20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00042" marR="1000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N{10,20}</a:t>
                      </a:r>
                    </a:p>
                  </a:txBody>
                  <a:tcPr marL="100042" marR="1000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S:="tíz"</a:t>
                      </a:r>
                    </a:p>
                  </a:txBody>
                  <a:tcPr marL="100042" marR="10004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S:="húsz"</a:t>
                      </a:r>
                    </a:p>
                  </a:txBody>
                  <a:tcPr marL="100042" marR="1000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S:=tizes[N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10]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egyes[N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Mod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10]</a:t>
                      </a:r>
                    </a:p>
                  </a:txBody>
                  <a:tcPr marL="100042" marR="1000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55FE32-FE1E-41AE-ABDD-4979417ADB44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341438"/>
            <a:ext cx="9108504" cy="50403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  <a:p>
            <a:pPr marL="576263" lvl="1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>
                <a:latin typeface="Garamond" pitchFamily="18" charset="0"/>
              </a:rPr>
              <a:t>Változó</a:t>
            </a:r>
            <a:r>
              <a:rPr lang="hu-HU" sz="2400" dirty="0">
                <a:latin typeface="Garamond" pitchFamily="18" charset="0"/>
              </a:rPr>
              <a:t> N</a:t>
            </a:r>
            <a:r>
              <a:rPr lang="hu-HU" sz="2400" b="1" dirty="0">
                <a:latin typeface="Garamond" pitchFamily="18" charset="0"/>
                <a:sym typeface="Symbol" pitchFamily="18" charset="2"/>
              </a:rPr>
              <a:t>:Egész</a:t>
            </a:r>
            <a:endParaRPr lang="hu-HU" sz="2400" b="1" dirty="0">
              <a:latin typeface="Imprint MT Shadow" pitchFamily="82" charset="0"/>
            </a:endParaRP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>
                <a:latin typeface="Garamond" pitchFamily="18" charset="0"/>
                <a:sym typeface="Symbol" pitchFamily="18" charset="2"/>
              </a:rPr>
              <a:t>Konstans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 egyes</a:t>
            </a:r>
            <a:r>
              <a:rPr lang="hu-HU" sz="2400" b="1" dirty="0">
                <a:latin typeface="Garamond" pitchFamily="18" charset="0"/>
                <a:sym typeface="Symbol" pitchFamily="18" charset="2"/>
              </a:rPr>
              <a:t>:Tömb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[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0..9</a:t>
            </a:r>
            <a:r>
              <a:rPr lang="hu-HU" sz="2400" dirty="0">
                <a:latin typeface="Garamond" pitchFamily="18" charset="0"/>
              </a:rPr>
              <a:t>:</a:t>
            </a:r>
            <a:r>
              <a:rPr lang="hu-HU" sz="2400" b="1" dirty="0">
                <a:latin typeface="Garamond" pitchFamily="18" charset="0"/>
                <a:sym typeface="Symbol" pitchFamily="18" charset="2"/>
              </a:rPr>
              <a:t>Szöveg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]=</a:t>
            </a:r>
            <a:br>
              <a:rPr lang="hu-HU" sz="2400" dirty="0">
                <a:latin typeface="Garamond" pitchFamily="18" charset="0"/>
                <a:sym typeface="Symbol" pitchFamily="18" charset="2"/>
              </a:rPr>
            </a:br>
            <a:r>
              <a:rPr lang="hu-HU" sz="2400" dirty="0">
                <a:latin typeface="Garamond" pitchFamily="18" charset="0"/>
                <a:sym typeface="Symbol" pitchFamily="18" charset="2"/>
              </a:rPr>
              <a:t>		     ("","egy",…,"kilenc")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>
                <a:latin typeface="Garamond" pitchFamily="18" charset="0"/>
                <a:sym typeface="Symbol" pitchFamily="18" charset="2"/>
              </a:rPr>
              <a:t>Konstans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400" dirty="0" err="1">
                <a:latin typeface="Garamond" pitchFamily="18" charset="0"/>
                <a:sym typeface="Symbol" pitchFamily="18" charset="2"/>
              </a:rPr>
              <a:t>tizes</a:t>
            </a:r>
            <a:r>
              <a:rPr lang="hu-HU" sz="2400" b="1" dirty="0">
                <a:latin typeface="Garamond" pitchFamily="18" charset="0"/>
                <a:sym typeface="Symbol" pitchFamily="18" charset="2"/>
              </a:rPr>
              <a:t>:Tömb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[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0..9</a:t>
            </a:r>
            <a:r>
              <a:rPr lang="hu-HU" sz="2400" dirty="0">
                <a:latin typeface="Garamond" pitchFamily="18" charset="0"/>
              </a:rPr>
              <a:t>:</a:t>
            </a:r>
            <a:r>
              <a:rPr lang="hu-HU" sz="2400" b="1" dirty="0">
                <a:latin typeface="Garamond" pitchFamily="18" charset="0"/>
                <a:sym typeface="Symbol" pitchFamily="18" charset="2"/>
              </a:rPr>
              <a:t>Szöveg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]=</a:t>
            </a:r>
            <a:br>
              <a:rPr lang="hu-HU" sz="2400" dirty="0">
                <a:latin typeface="Garamond" pitchFamily="18" charset="0"/>
                <a:sym typeface="Symbol" pitchFamily="18" charset="2"/>
              </a:rPr>
            </a:br>
            <a:r>
              <a:rPr lang="hu-HU" sz="2400" dirty="0">
                <a:latin typeface="Garamond" pitchFamily="18" charset="0"/>
                <a:sym typeface="Symbol" pitchFamily="18" charset="2"/>
              </a:rPr>
              <a:t>		     ("","</a:t>
            </a:r>
            <a:r>
              <a:rPr lang="hu-HU" sz="2400" dirty="0" err="1">
                <a:latin typeface="Garamond" pitchFamily="18" charset="0"/>
                <a:sym typeface="Symbol" pitchFamily="18" charset="2"/>
              </a:rPr>
              <a:t>tizen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",…,"kilencven")</a:t>
            </a:r>
          </a:p>
          <a:p>
            <a:pPr marL="576263" lvl="1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>
                <a:latin typeface="Garamond" pitchFamily="18" charset="0"/>
              </a:rPr>
              <a:t>Változó</a:t>
            </a:r>
            <a:r>
              <a:rPr lang="hu-HU" sz="2400" dirty="0">
                <a:latin typeface="Garamond" pitchFamily="18" charset="0"/>
              </a:rPr>
              <a:t> S</a:t>
            </a:r>
            <a:r>
              <a:rPr lang="hu-HU" sz="2400" b="1" dirty="0">
                <a:latin typeface="Garamond" pitchFamily="18" charset="0"/>
                <a:sym typeface="Symbol" pitchFamily="18" charset="2"/>
              </a:rPr>
              <a:t>:Szöveg</a:t>
            </a:r>
          </a:p>
          <a:p>
            <a:pPr marL="0" lvl="1" indent="0">
              <a:lnSpc>
                <a:spcPct val="95000"/>
              </a:lnSpc>
              <a:spcBef>
                <a:spcPts val="1800"/>
              </a:spcBef>
              <a:buNone/>
            </a:pPr>
            <a:r>
              <a:rPr lang="hu-HU" sz="2400" dirty="0">
                <a:latin typeface="Garamond" pitchFamily="18" charset="0"/>
              </a:rPr>
              <a:t>Figyelembe véve az index-elcsúszást: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03635" y="2369965"/>
            <a:ext cx="5545137" cy="1476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endParaRPr lang="hu-HU"/>
          </a:p>
        </p:txBody>
      </p:sp>
      <p:cxnSp>
        <p:nvCxnSpPr>
          <p:cNvPr id="13" name="Egyenes összekötő 12"/>
          <p:cNvCxnSpPr>
            <a:cxnSpLocks noChangeShapeType="1"/>
          </p:cNvCxnSpPr>
          <p:nvPr/>
        </p:nvCxnSpPr>
        <p:spPr bwMode="auto">
          <a:xfrm>
            <a:off x="107504" y="4850284"/>
            <a:ext cx="215900" cy="4333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gyenes összekötő 10"/>
          <p:cNvCxnSpPr>
            <a:cxnSpLocks noChangeShapeType="1"/>
          </p:cNvCxnSpPr>
          <p:nvPr/>
        </p:nvCxnSpPr>
        <p:spPr bwMode="auto">
          <a:xfrm>
            <a:off x="1475929" y="4850284"/>
            <a:ext cx="215900" cy="4333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gyenes összekötő 10"/>
          <p:cNvCxnSpPr>
            <a:cxnSpLocks noChangeShapeType="1"/>
          </p:cNvCxnSpPr>
          <p:nvPr/>
        </p:nvCxnSpPr>
        <p:spPr bwMode="auto">
          <a:xfrm>
            <a:off x="3131692" y="4850284"/>
            <a:ext cx="215900" cy="4333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95536" y="1984524"/>
            <a:ext cx="5796731" cy="2232248"/>
          </a:xfrm>
          <a:prstGeom prst="rect">
            <a:avLst/>
          </a:prstGeom>
          <a:noFill/>
          <a:ln w="222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endParaRPr lang="hu-HU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02" y="4297151"/>
            <a:ext cx="2634715" cy="999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Lekerekített téglalap feliratnak 1"/>
          <p:cNvSpPr/>
          <p:nvPr/>
        </p:nvSpPr>
        <p:spPr bwMode="auto">
          <a:xfrm>
            <a:off x="6300192" y="836712"/>
            <a:ext cx="2808312" cy="864096"/>
          </a:xfrm>
          <a:prstGeom prst="wedgeRoundRectCallout">
            <a:avLst>
              <a:gd name="adj1" fmla="val -94715"/>
              <a:gd name="adj2" fmla="val 877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Programparaméterek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54" y="1915465"/>
            <a:ext cx="2759517" cy="1296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/>
              <a:t>/44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31408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Konstans tömbök alkalmazása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Írj programot, amely egy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hónapnévhez a sorszám</a:t>
            </a:r>
            <a:r>
              <a:rPr lang="hu-HU" sz="2800" dirty="0">
                <a:latin typeface="Garamond" pitchFamily="18" charset="0"/>
              </a:rPr>
              <a:t>át rendeli!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Bemenet:	H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S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latin typeface="Garamond" pitchFamily="18" charset="0"/>
              </a:rPr>
              <a:t>	 	        	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HóNév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S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12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=("január",…,"december")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Kimenet: 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 err="1">
                <a:latin typeface="Garamond" pitchFamily="18" charset="0"/>
              </a:rPr>
              <a:t>H</a:t>
            </a:r>
            <a:r>
              <a:rPr lang="hu-HU" sz="2800" b="1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HóNév</a:t>
            </a:r>
            <a:endParaRPr lang="hu-HU" sz="2800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1S12 és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HóNév</a:t>
            </a:r>
            <a:r>
              <a:rPr lang="hu-HU" sz="2800" baseline="-25000" dirty="0" err="1">
                <a:latin typeface="Garamond" pitchFamily="18" charset="0"/>
              </a:rPr>
              <a:t>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=H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AB9EDF3-BB18-4202-9E16-D0B63AC2E9A7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132856"/>
            <a:ext cx="2387600" cy="1343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cxnSp>
        <p:nvCxnSpPr>
          <p:cNvPr id="15" name="Egyenes összekötő nyíllal 14"/>
          <p:cNvCxnSpPr/>
          <p:nvPr/>
        </p:nvCxnSpPr>
        <p:spPr>
          <a:xfrm>
            <a:off x="1302456" y="2492896"/>
            <a:ext cx="1829384" cy="180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>
            <a:off x="1302456" y="2699854"/>
            <a:ext cx="1829384" cy="44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megoldás reprezentálása:</a:t>
            </a:r>
          </a:p>
          <a:p>
            <a:pPr>
              <a:buNone/>
            </a:pPr>
            <a:r>
              <a:rPr lang="hu-HU" b="1" dirty="0">
                <a:latin typeface="Garamond" pitchFamily="18" charset="0"/>
              </a:rPr>
              <a:t>				Változó</a:t>
            </a:r>
            <a:r>
              <a:rPr lang="hu-HU" dirty="0">
                <a:latin typeface="Garamond" pitchFamily="18" charset="0"/>
              </a:rPr>
              <a:t> </a:t>
            </a:r>
            <a:br>
              <a:rPr lang="hu-HU" dirty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			</a:t>
            </a:r>
            <a:r>
              <a:rPr lang="hu-HU" dirty="0">
                <a:latin typeface="Garamond" pitchFamily="18" charset="0"/>
              </a:rPr>
              <a:t>    N</a:t>
            </a:r>
            <a:r>
              <a:rPr lang="hu-HU" b="1" dirty="0">
                <a:latin typeface="Garamond" pitchFamily="18" charset="0"/>
              </a:rPr>
              <a:t>:</a:t>
            </a: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Egész</a:t>
            </a:r>
            <a:br>
              <a:rPr lang="hu-HU" b="1" dirty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			    </a:t>
            </a:r>
            <a:r>
              <a:rPr lang="hu-HU" dirty="0">
                <a:latin typeface="Garamond" pitchFamily="18" charset="0"/>
              </a:rPr>
              <a:t>O</a:t>
            </a:r>
            <a:r>
              <a:rPr lang="hu-HU" b="1" dirty="0">
                <a:latin typeface="Garamond" pitchFamily="18" charset="0"/>
              </a:rPr>
              <a:t>:</a:t>
            </a: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Egész</a:t>
            </a:r>
          </a:p>
          <a:p>
            <a:pPr marL="273050" indent="-260350">
              <a:buNone/>
            </a:pPr>
            <a:endParaRPr lang="hu-HU" sz="2800" b="1" dirty="0">
              <a:latin typeface="Garamond" pitchFamily="18" charset="0"/>
            </a:endParaRPr>
          </a:p>
          <a:p>
            <a:pPr marL="0" indent="12700">
              <a:buNone/>
            </a:pPr>
            <a:r>
              <a:rPr lang="hu-HU" sz="2800" dirty="0">
                <a:latin typeface="Garamond" pitchFamily="18" charset="0"/>
              </a:rPr>
              <a:t>Reprezentációs „szabály” a specifikáció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</a:t>
            </a:r>
            <a:r>
              <a:rPr lang="hu-HU" sz="2800" dirty="0">
                <a:latin typeface="Garamond" pitchFamily="18" charset="0"/>
                <a:sym typeface="Symbol"/>
              </a:rPr>
              <a:t>reprezentáció áttéréskor</a:t>
            </a:r>
            <a:r>
              <a:rPr lang="hu-HU" sz="2800" dirty="0">
                <a:latin typeface="Garamond" pitchFamily="18" charset="0"/>
              </a:rPr>
              <a:t>:</a:t>
            </a:r>
          </a:p>
          <a:p>
            <a:pPr>
              <a:buNone/>
            </a:pPr>
            <a:r>
              <a:rPr lang="hu-HU" dirty="0">
                <a:latin typeface="Imprint MT Shadow" pitchFamily="82" charset="0"/>
                <a:sym typeface="Symbol" pitchFamily="18" charset="2"/>
              </a:rPr>
              <a:t>	   N </a:t>
            </a:r>
            <a:r>
              <a:rPr lang="hu-HU" b="1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</a:t>
            </a:r>
            <a:r>
              <a:rPr lang="hu-HU" b="1" dirty="0">
                <a:latin typeface="Garamond" pitchFamily="18" charset="0"/>
                <a:sym typeface="Symbol"/>
              </a:rPr>
              <a:t> Egész</a:t>
            </a:r>
            <a:endParaRPr lang="hu-HU" b="1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420F46-1D73-4FCE-BF98-AE763CBD1D86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12" name="Lekerekített téglalap feliratnak 13"/>
          <p:cNvSpPr/>
          <p:nvPr/>
        </p:nvSpPr>
        <p:spPr bwMode="auto">
          <a:xfrm>
            <a:off x="6588224" y="1808820"/>
            <a:ext cx="2490800" cy="864096"/>
          </a:xfrm>
          <a:prstGeom prst="wedgeRoundRectCallout">
            <a:avLst>
              <a:gd name="adj1" fmla="val -106749"/>
              <a:gd name="adj2" fmla="val 3112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Programváltozók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Téglalap 18"/>
          <p:cNvSpPr/>
          <p:nvPr/>
        </p:nvSpPr>
        <p:spPr bwMode="auto">
          <a:xfrm>
            <a:off x="2623872" y="2004384"/>
            <a:ext cx="2736304" cy="150148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0" name="Rectangle 3"/>
          <p:cNvSpPr>
            <a:spLocks noChangeArrowheads="1"/>
          </p:cNvSpPr>
          <p:nvPr/>
        </p:nvSpPr>
        <p:spPr bwMode="auto">
          <a:xfrm>
            <a:off x="35496" y="1341438"/>
            <a:ext cx="8929117" cy="511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Algoritmus: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800" b="1" dirty="0"/>
              <a:t>Változó</a:t>
            </a:r>
            <a:r>
              <a:rPr lang="hu-HU" sz="2800" dirty="0"/>
              <a:t>	 H</a:t>
            </a:r>
            <a:r>
              <a:rPr lang="hu-HU" sz="2800" b="1" dirty="0">
                <a:sym typeface="Symbol" pitchFamily="18" charset="2"/>
              </a:rPr>
              <a:t>:Szöveg</a:t>
            </a:r>
            <a:r>
              <a:rPr lang="hu-HU" sz="2800" dirty="0">
                <a:sym typeface="Symbol" pitchFamily="18" charset="2"/>
              </a:rPr>
              <a:t>, S</a:t>
            </a:r>
            <a:r>
              <a:rPr lang="hu-HU" sz="2800" b="1" dirty="0">
                <a:sym typeface="Symbol" pitchFamily="18" charset="2"/>
              </a:rPr>
              <a:t>:Egész</a:t>
            </a:r>
            <a:endParaRPr lang="hu-HU" sz="2800" b="1" dirty="0"/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/>
              <a:t>Konstans</a:t>
            </a:r>
            <a:r>
              <a:rPr lang="hu-HU" sz="2800" dirty="0"/>
              <a:t> </a:t>
            </a:r>
            <a:r>
              <a:rPr lang="hu-HU" sz="2800" dirty="0" err="1"/>
              <a:t>HóNév</a:t>
            </a:r>
            <a:r>
              <a:rPr lang="hu-HU" sz="2800" b="1" dirty="0">
                <a:sym typeface="Symbol" pitchFamily="18" charset="2"/>
              </a:rPr>
              <a:t>:</a:t>
            </a:r>
            <a:r>
              <a:rPr lang="hu-HU" sz="2800" b="1" dirty="0"/>
              <a:t>Tömb</a:t>
            </a:r>
            <a:r>
              <a:rPr lang="hu-HU" sz="2800" dirty="0"/>
              <a:t>[1..12</a:t>
            </a:r>
            <a:r>
              <a:rPr lang="hu-HU" sz="2800" b="1" dirty="0"/>
              <a:t>:Szöveg</a:t>
            </a:r>
            <a:r>
              <a:rPr lang="hu-HU" sz="2800" dirty="0">
                <a:sym typeface="Symbol" pitchFamily="18" charset="2"/>
              </a:rPr>
              <a:t>]</a:t>
            </a:r>
            <a:r>
              <a:rPr lang="hu-HU" sz="2800" dirty="0"/>
              <a:t>=</a:t>
            </a:r>
            <a:br>
              <a:rPr lang="hu-HU" sz="2800" dirty="0"/>
            </a:br>
            <a:r>
              <a:rPr lang="hu-HU" sz="2800" dirty="0"/>
              <a:t>			 ("január",…,"december")</a:t>
            </a: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spcBef>
                <a:spcPts val="2400"/>
              </a:spcBef>
              <a:buFont typeface="Wingdings" pitchFamily="2" charset="2"/>
              <a:buNone/>
            </a:pPr>
            <a:r>
              <a:rPr lang="hu-HU" sz="2800" b="1" dirty="0">
                <a:sym typeface="Symbol" pitchFamily="18" charset="2"/>
              </a:rPr>
              <a:t>    Kérdés: </a:t>
            </a:r>
            <a:br>
              <a:rPr lang="hu-HU" sz="2800" b="1" dirty="0">
                <a:sym typeface="Symbol" pitchFamily="18" charset="2"/>
              </a:rPr>
            </a:br>
            <a:r>
              <a:rPr lang="hu-HU" sz="2800" b="1" dirty="0"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Mi lenne, ha az előfeltétel nem teljesülne?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Futási hiba? Végtelen ciklus?</a:t>
            </a: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Konstans tömbök alkalmazása</a:t>
            </a:r>
          </a:p>
        </p:txBody>
      </p:sp>
      <p:graphicFrame>
        <p:nvGraphicFramePr>
          <p:cNvPr id="17437" name="Group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073644"/>
              </p:ext>
            </p:extLst>
          </p:nvPr>
        </p:nvGraphicFramePr>
        <p:xfrm>
          <a:off x="525038" y="3631680"/>
          <a:ext cx="3884400" cy="1557339"/>
        </p:xfrm>
        <a:graphic>
          <a:graphicData uri="http://schemas.openxmlformats.org/drawingml/2006/table">
            <a:tbl>
              <a:tblPr/>
              <a:tblGrid>
                <a:gridCol w="57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S:=1</a:t>
                      </a:r>
                    </a:p>
                  </a:txBody>
                  <a:tcPr marL="210196" marR="210196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HóNév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[S]H</a:t>
                      </a:r>
                    </a:p>
                  </a:txBody>
                  <a:tcPr marL="210196" marR="210196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210196" marR="210196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S:=S+1</a:t>
                      </a:r>
                    </a:p>
                  </a:txBody>
                  <a:tcPr marL="210196" marR="210196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015B444-0F17-462C-A346-6F053E09D798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13" name="Téglalap 12"/>
          <p:cNvSpPr/>
          <p:nvPr/>
        </p:nvSpPr>
        <p:spPr bwMode="auto">
          <a:xfrm>
            <a:off x="467544" y="1918646"/>
            <a:ext cx="6153149" cy="1288134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3371341" y="836216"/>
            <a:ext cx="2808312" cy="864096"/>
          </a:xfrm>
          <a:prstGeom prst="wedgeRoundRectCallout">
            <a:avLst>
              <a:gd name="adj1" fmla="val -52335"/>
              <a:gd name="adj2" fmla="val 7936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Programparaméterek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8077"/>
          <a:stretch/>
        </p:blipFill>
        <p:spPr bwMode="auto">
          <a:xfrm>
            <a:off x="6372200" y="1369795"/>
            <a:ext cx="2749253" cy="936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0175037-02B0-45B0-B798-F55025384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0"/>
          <a:stretch/>
        </p:blipFill>
        <p:spPr bwMode="auto">
          <a:xfrm>
            <a:off x="4572000" y="3458590"/>
            <a:ext cx="2749561" cy="36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 uiExpan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Konstans tömb – mit tárolunk?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Egy nap a</a:t>
            </a:r>
            <a:r>
              <a:rPr lang="hu-HU" sz="2400" dirty="0">
                <a:latin typeface="Garamond" pitchFamily="18" charset="0"/>
              </a:rPr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nem szökő</a:t>
            </a:r>
            <a:r>
              <a:rPr lang="hu-HU" sz="2800" dirty="0">
                <a:latin typeface="Garamond" pitchFamily="18" charset="0"/>
              </a:rPr>
              <a:t>év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hányadik</a:t>
            </a:r>
            <a:r>
              <a:rPr lang="hu-HU" sz="2800" dirty="0">
                <a:latin typeface="Garamond" pitchFamily="18" charset="0"/>
              </a:rPr>
              <a:t> napja?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b="1" baseline="-25000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hu-HU" sz="2800" dirty="0">
                <a:latin typeface="Garamond" pitchFamily="18" charset="0"/>
              </a:rPr>
              <a:t>Bemenet:	H,N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latin typeface="Garamond" pitchFamily="18" charset="0"/>
              </a:rPr>
              <a:t>		         	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hó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12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=(31,28,31,…,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31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hu-HU" sz="2800" dirty="0">
                <a:latin typeface="Garamond" pitchFamily="18" charset="0"/>
              </a:rPr>
              <a:t>Kimenet: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>
              <a:latin typeface="Garamond" pitchFamily="18" charset="0"/>
            </a:endParaRPr>
          </a:p>
          <a:p>
            <a:pPr>
              <a:spcBef>
                <a:spcPct val="10000"/>
              </a:spcBef>
            </a:pPr>
            <a:r>
              <a:rPr lang="hu-HU" sz="2800" dirty="0">
                <a:latin typeface="Garamond" pitchFamily="18" charset="0"/>
              </a:rPr>
              <a:t>Előfeltétel:	1≤H≤12 és 1≤N≤</a:t>
            </a:r>
            <a:r>
              <a:rPr lang="hu-HU" sz="2800" dirty="0" err="1">
                <a:latin typeface="Garamond" pitchFamily="18" charset="0"/>
              </a:rPr>
              <a:t>hó</a:t>
            </a:r>
            <a:r>
              <a:rPr lang="hu-HU" sz="2800" baseline="-25000" dirty="0" err="1">
                <a:latin typeface="Garamond" pitchFamily="18" charset="0"/>
              </a:rPr>
              <a:t>H</a:t>
            </a:r>
            <a:r>
              <a:rPr lang="hu-HU" sz="2800" baseline="-25000" dirty="0">
                <a:latin typeface="Garamond" pitchFamily="18" charset="0"/>
              </a:rPr>
              <a:t> </a:t>
            </a:r>
            <a:endParaRPr lang="hu-HU" sz="2800" dirty="0">
              <a:latin typeface="Garamond" pitchFamily="18" charset="0"/>
            </a:endParaRPr>
          </a:p>
          <a:p>
            <a:r>
              <a:rPr lang="hu-HU" sz="2800" dirty="0">
                <a:latin typeface="Garamond" pitchFamily="18" charset="0"/>
              </a:rPr>
              <a:t>Utófeltétel:</a:t>
            </a:r>
            <a:r>
              <a:rPr lang="hu-HU" dirty="0">
                <a:latin typeface="Garamond" pitchFamily="18" charset="0"/>
              </a:rPr>
              <a:t> 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7227E17-EB8E-491C-A099-529642E88697}" type="datetime8">
              <a:rPr lang="hu-HU" smtClean="0"/>
              <a:t>2018. 09. 19. 15:19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308610"/>
              </p:ext>
            </p:extLst>
          </p:nvPr>
        </p:nvGraphicFramePr>
        <p:xfrm>
          <a:off x="1950122" y="4640263"/>
          <a:ext cx="21463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4" imgW="914400" imgH="419100" progId="Equation.3">
                  <p:embed/>
                </p:oleObj>
              </mc:Choice>
              <mc:Fallback>
                <p:oleObj name="Equation" r:id="rId4" imgW="914400" imgH="4191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122" y="4640263"/>
                        <a:ext cx="21463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3" name="Rectangle 3"/>
          <p:cNvSpPr>
            <a:spLocks noChangeArrowheads="1"/>
          </p:cNvSpPr>
          <p:nvPr/>
        </p:nvSpPr>
        <p:spPr bwMode="auto">
          <a:xfrm>
            <a:off x="0" y="1341438"/>
            <a:ext cx="89646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Algoritmus:</a:t>
            </a: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lvl="1">
              <a:spcBef>
                <a:spcPct val="10000"/>
              </a:spcBef>
              <a:buNone/>
            </a:pPr>
            <a:r>
              <a:rPr lang="hu-HU" sz="2800" b="1" dirty="0"/>
              <a:t>Változó</a:t>
            </a:r>
            <a:r>
              <a:rPr lang="hu-HU" sz="2800" dirty="0"/>
              <a:t> H,N,S</a:t>
            </a:r>
            <a:r>
              <a:rPr lang="hu-HU" sz="2800" b="1" dirty="0">
                <a:sym typeface="Symbol" pitchFamily="18" charset="2"/>
              </a:rPr>
              <a:t>:</a:t>
            </a:r>
            <a:r>
              <a:rPr lang="hu-HU" sz="2800" b="1" dirty="0"/>
              <a:t>Egész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/>
              <a:t>Konstans</a:t>
            </a:r>
            <a:r>
              <a:rPr lang="hu-HU" sz="2800" dirty="0"/>
              <a:t> hó</a:t>
            </a:r>
            <a:r>
              <a:rPr lang="hu-HU" sz="2800" b="1" dirty="0">
                <a:sym typeface="Symbol" pitchFamily="18" charset="2"/>
              </a:rPr>
              <a:t>:</a:t>
            </a:r>
            <a:r>
              <a:rPr lang="hu-HU" sz="2800" b="1" dirty="0"/>
              <a:t>Tömb</a:t>
            </a:r>
            <a:r>
              <a:rPr lang="hu-HU" sz="2800" dirty="0"/>
              <a:t>[1..12</a:t>
            </a:r>
            <a:r>
              <a:rPr lang="hu-HU" sz="2800" b="1" dirty="0"/>
              <a:t>:Egész</a:t>
            </a:r>
            <a:r>
              <a:rPr lang="hu-HU" sz="2800" dirty="0"/>
              <a:t>]=(31,28,31,…,31)</a:t>
            </a: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spcBef>
                <a:spcPts val="1800"/>
              </a:spcBef>
              <a:buFont typeface="Wingdings" pitchFamily="2" charset="2"/>
              <a:buNone/>
            </a:pPr>
            <a:r>
              <a:rPr lang="hu-HU" sz="2800" b="1" dirty="0"/>
              <a:t> 	  Megjegyzés: </a:t>
            </a:r>
            <a:br>
              <a:rPr lang="hu-HU" sz="2800" b="1" dirty="0"/>
            </a:br>
            <a:r>
              <a:rPr lang="hu-HU" sz="2800" b="1" dirty="0"/>
              <a:t>	</a:t>
            </a:r>
            <a:r>
              <a:rPr lang="hu-HU" sz="2800" dirty="0"/>
              <a:t>Szökőév esetén H≥3 esetén S-et 1-gyel meg kellene 	növelni! (És az előfeltétel is módosul.)</a:t>
            </a:r>
            <a:r>
              <a:rPr lang="hu-HU" sz="3200" b="1" dirty="0">
                <a:sym typeface="Symbol" pitchFamily="18" charset="2"/>
              </a:rPr>
              <a:t> </a:t>
            </a:r>
          </a:p>
        </p:txBody>
      </p:sp>
      <p:sp>
        <p:nvSpPr>
          <p:cNvPr id="440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Konstans tömb – mit tárolunk?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70168C7-68D8-4A3C-91E1-1822B70B183C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graphicFrame>
        <p:nvGraphicFramePr>
          <p:cNvPr id="1846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5940"/>
              </p:ext>
            </p:extLst>
          </p:nvPr>
        </p:nvGraphicFramePr>
        <p:xfrm>
          <a:off x="2843808" y="3805990"/>
          <a:ext cx="2357438" cy="155421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S:=N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i=1..H–1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S:=S+hó[i]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5198071" y="3488490"/>
            <a:ext cx="11049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i</a:t>
            </a:r>
            <a:r>
              <a:rPr lang="hu-HU" b="1"/>
              <a:t>:Egész</a:t>
            </a:r>
          </a:p>
        </p:txBody>
      </p:sp>
      <p:sp>
        <p:nvSpPr>
          <p:cNvPr id="2" name="Téglalap 1"/>
          <p:cNvSpPr/>
          <p:nvPr/>
        </p:nvSpPr>
        <p:spPr bwMode="auto">
          <a:xfrm>
            <a:off x="467544" y="2524124"/>
            <a:ext cx="7416824" cy="864096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3" name="Lekerekített téglalap feliratnak 12"/>
          <p:cNvSpPr/>
          <p:nvPr/>
        </p:nvSpPr>
        <p:spPr bwMode="auto">
          <a:xfrm>
            <a:off x="3203848" y="1052736"/>
            <a:ext cx="2808312" cy="864096"/>
          </a:xfrm>
          <a:prstGeom prst="wedgeRoundRectCallout">
            <a:avLst>
              <a:gd name="adj1" fmla="val -97341"/>
              <a:gd name="adj2" fmla="val 12531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Programparaméterek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5868144" y="4441112"/>
            <a:ext cx="2232248" cy="864096"/>
          </a:xfrm>
          <a:prstGeom prst="wedgeRoundRectCallout">
            <a:avLst>
              <a:gd name="adj1" fmla="val -64317"/>
              <a:gd name="adj2" fmla="val -9936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Lokális változó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80" y="1324288"/>
            <a:ext cx="2700000" cy="1572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00278 0.17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4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2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uiExpand="1" build="allAtOnce"/>
      <p:bldP spid="12" grpId="0" uiExpand="1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Konstans tömb – mit tárolunk?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03989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Egy másik megoldás:</a:t>
            </a:r>
          </a:p>
          <a:p>
            <a:pPr>
              <a:buFont typeface="Wingdings" pitchFamily="2" charset="2"/>
              <a:buNone/>
            </a:pPr>
            <a:r>
              <a:rPr lang="hu-HU" dirty="0">
                <a:latin typeface="Garamond" pitchFamily="18" charset="0"/>
              </a:rPr>
              <a:t>	</a:t>
            </a:r>
            <a:r>
              <a:rPr lang="hu-HU" sz="2800" dirty="0">
                <a:latin typeface="Garamond" pitchFamily="18" charset="0"/>
              </a:rPr>
              <a:t>Tároljuk minden hónapra, hogy az előző hónapokban összesen hány nap van!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r>
              <a:rPr lang="hu-HU" sz="2800" dirty="0">
                <a:latin typeface="Garamond" pitchFamily="18" charset="0"/>
              </a:rPr>
              <a:t>Bemenet:	…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	        	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hó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12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=(0,31,59,90,…,334)</a:t>
            </a:r>
          </a:p>
          <a:p>
            <a:r>
              <a:rPr lang="hu-HU" sz="2800" dirty="0">
                <a:latin typeface="Garamond" pitchFamily="18" charset="0"/>
              </a:rPr>
              <a:t>Utófeltétel:	S=</a:t>
            </a:r>
            <a:r>
              <a:rPr lang="hu-HU" sz="2800" dirty="0" err="1">
                <a:latin typeface="Garamond" pitchFamily="18" charset="0"/>
              </a:rPr>
              <a:t>hó</a:t>
            </a:r>
            <a:r>
              <a:rPr lang="hu-HU" sz="2800" baseline="-25000" dirty="0" err="1">
                <a:latin typeface="Garamond" pitchFamily="18" charset="0"/>
              </a:rPr>
              <a:t>H</a:t>
            </a:r>
            <a:r>
              <a:rPr lang="hu-HU" sz="2800" dirty="0" err="1"/>
              <a:t>+N</a:t>
            </a:r>
            <a:endParaRPr lang="hu-HU" sz="2800" baseline="-250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hu-HU" sz="2800" dirty="0">
                <a:solidFill>
                  <a:srgbClr val="00B050"/>
                </a:solidFill>
                <a:latin typeface="Garamond" pitchFamily="18" charset="0"/>
              </a:rPr>
              <a:t>	</a:t>
            </a:r>
            <a:r>
              <a:rPr lang="hu-HU" sz="2800" b="1" dirty="0">
                <a:latin typeface="Garamond" pitchFamily="18" charset="0"/>
              </a:rPr>
              <a:t>Kérdés:</a:t>
            </a:r>
            <a:r>
              <a:rPr lang="hu-HU" sz="2800" dirty="0">
                <a:latin typeface="Garamond" pitchFamily="18" charset="0"/>
              </a:rPr>
              <a:t>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Ez jobb megoldás? Mi lesz az előfeltétellel?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6FAAC0A-9E29-43F1-881D-8B269D51FAFE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>
                <a:latin typeface="Garamond" pitchFamily="18" charset="0"/>
              </a:rPr>
              <a:t>Áttekintés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  <a:hlinkClick r:id="rId3" action="ppaction://hlinksldjump"/>
              </a:rPr>
              <a:t>Ciklusok</a:t>
            </a:r>
            <a:r>
              <a:rPr lang="hu-HU" dirty="0">
                <a:latin typeface="Garamond" pitchFamily="18" charset="0"/>
              </a:rPr>
              <a:t> –  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</a:t>
            </a:r>
            <a:r>
              <a:rPr lang="hu-HU" sz="2800" dirty="0" err="1">
                <a:latin typeface="Garamond" pitchFamily="18" charset="0"/>
              </a:rPr>
              <a:t>specifikáció+„algoritmika”+kódolás</a:t>
            </a:r>
            <a:endParaRPr lang="hu-HU" sz="2800" dirty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dirty="0">
                <a:hlinkClick r:id="rId4" action="ppaction://hlinksldjump"/>
              </a:rPr>
              <a:t>Egy bevezető példa a tömbhöz</a:t>
            </a:r>
            <a:endParaRPr lang="hu-HU" dirty="0"/>
          </a:p>
          <a:p>
            <a:pPr>
              <a:spcBef>
                <a:spcPct val="0"/>
              </a:spcBef>
            </a:pPr>
            <a:r>
              <a:rPr lang="hu-HU" dirty="0">
                <a:hlinkClick r:id="rId5" action="ppaction://hlinksldjump"/>
              </a:rPr>
              <a:t>A tömb</a:t>
            </a:r>
            <a:endParaRPr lang="hu-HU" dirty="0"/>
          </a:p>
          <a:p>
            <a:pPr>
              <a:spcBef>
                <a:spcPct val="0"/>
              </a:spcBef>
            </a:pPr>
            <a:r>
              <a:rPr lang="hu-HU" dirty="0">
                <a:hlinkClick r:id="rId6" action="ppaction://hlinksldjump"/>
              </a:rPr>
              <a:t>Elágazás helyett tömb</a:t>
            </a:r>
            <a:endParaRPr lang="hu-HU" dirty="0"/>
          </a:p>
          <a:p>
            <a:pPr>
              <a:spcBef>
                <a:spcPct val="0"/>
              </a:spcBef>
            </a:pPr>
            <a:r>
              <a:rPr lang="hu-HU" dirty="0">
                <a:hlinkClick r:id="rId7" action="ppaction://hlinksldjump"/>
              </a:rPr>
              <a:t>Konstans tömbök</a:t>
            </a:r>
            <a:endParaRPr lang="hu-HU" dirty="0"/>
          </a:p>
          <a:p>
            <a:pPr marL="12700" indent="0">
              <a:buNone/>
            </a:pPr>
            <a:endParaRPr lang="hu-HU" sz="2800" dirty="0">
              <a:latin typeface="Garamond" pitchFamily="18" charset="0"/>
            </a:endParaRPr>
          </a:p>
          <a:p>
            <a:endParaRPr lang="hu-HU" dirty="0">
              <a:latin typeface="Garamond" pitchFamily="18" charset="0"/>
            </a:endParaRPr>
          </a:p>
          <a:p>
            <a:endParaRPr lang="hu-HU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CF9D674-FBD9-41AD-81CD-C8ECFCCFAB15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/>
              <a:t>/44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717083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173406"/>
            <a:ext cx="2387600" cy="1343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megoldás ötlete:</a:t>
            </a:r>
          </a:p>
          <a:p>
            <a:pPr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Próbáljuk ki a 2-t; ha nem jó, akkor a 3-at, ha az sem, akkor a 4-et, …; legkésőbb az N jó lesz!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Az ezt kifejező lényegi algoritmus:</a:t>
            </a:r>
          </a:p>
          <a:p>
            <a:pPr marL="0" indent="12700"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Az i változó szerepe: végigmenni egy halmaz elemein.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5C7B57C-0B18-4523-97E5-B33851BE0D2D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18894"/>
              </p:ext>
            </p:extLst>
          </p:nvPr>
        </p:nvGraphicFramePr>
        <p:xfrm>
          <a:off x="4236138" y="4306888"/>
          <a:ext cx="1952625" cy="18621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ł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N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O:=i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34" name="Szövegdoboz 13"/>
          <p:cNvSpPr txBox="1">
            <a:spLocks noChangeArrowheads="1"/>
          </p:cNvSpPr>
          <p:nvPr/>
        </p:nvSpPr>
        <p:spPr bwMode="auto">
          <a:xfrm>
            <a:off x="6191709" y="3997833"/>
            <a:ext cx="1211262" cy="626701"/>
          </a:xfrm>
          <a:prstGeom prst="rect">
            <a:avLst/>
          </a:prstGeom>
          <a:noFill/>
          <a:ln w="19050">
            <a:solidFill>
              <a:srgbClr val="1700C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 Változó</a:t>
            </a:r>
            <a:r>
              <a:rPr lang="hu-HU" dirty="0"/>
              <a:t> </a:t>
            </a:r>
            <a:br>
              <a:rPr lang="hu-HU" dirty="0">
                <a:solidFill>
                  <a:srgbClr val="FF0000"/>
                </a:solidFill>
              </a:rPr>
            </a:br>
            <a:r>
              <a:rPr lang="hu-HU" dirty="0">
                <a:solidFill>
                  <a:srgbClr val="FF0000"/>
                </a:solidFill>
              </a:rPr>
              <a:t>    </a:t>
            </a:r>
            <a:r>
              <a:rPr lang="hu-HU" dirty="0"/>
              <a:t>i</a:t>
            </a:r>
            <a:r>
              <a:rPr lang="hu-HU" b="1" dirty="0"/>
              <a:t>:Egész</a:t>
            </a:r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6685179" y="5085184"/>
            <a:ext cx="2232248" cy="864096"/>
          </a:xfrm>
          <a:prstGeom prst="wedgeRoundRectCallout">
            <a:avLst>
              <a:gd name="adj1" fmla="val -59325"/>
              <a:gd name="adj2" fmla="val -1047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170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Lokális változó deklarálása.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12" name="Egyenes összekötő nyíllal 11"/>
          <p:cNvCxnSpPr>
            <a:cxnSpLocks/>
          </p:cNvCxnSpPr>
          <p:nvPr/>
        </p:nvCxnSpPr>
        <p:spPr>
          <a:xfrm flipV="1">
            <a:off x="1228725" y="4509120"/>
            <a:ext cx="5215483" cy="903806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3"/>
          <p:cNvSpPr txBox="1">
            <a:spLocks noChangeArrowheads="1"/>
          </p:cNvSpPr>
          <p:nvPr/>
        </p:nvSpPr>
        <p:spPr bwMode="auto">
          <a:xfrm>
            <a:off x="1051091" y="5322925"/>
            <a:ext cx="1260000" cy="180000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sp>
        <p:nvSpPr>
          <p:cNvPr id="16" name="Szövegdoboz 13"/>
          <p:cNvSpPr txBox="1">
            <a:spLocks noChangeArrowheads="1"/>
          </p:cNvSpPr>
          <p:nvPr/>
        </p:nvSpPr>
        <p:spPr bwMode="auto">
          <a:xfrm>
            <a:off x="4200963" y="4266000"/>
            <a:ext cx="2023200" cy="1465200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4000" b="1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hu-HU" sz="4000" b="1" dirty="0"/>
              <a:t>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/>
              <a:t>/44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76890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3000" dirty="0">
                <a:latin typeface="Garamond" pitchFamily="18" charset="0"/>
              </a:rPr>
              <a:t>	Határozzuk meg egy természetes szám (N&gt;1) </a:t>
            </a:r>
            <a:r>
              <a:rPr lang="hu-HU" sz="3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1-től különböző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legkisebb</a:t>
            </a:r>
            <a:r>
              <a:rPr lang="hu-HU" sz="3000" dirty="0">
                <a:latin typeface="Garamond" pitchFamily="18" charset="0"/>
              </a:rPr>
              <a:t> és </a:t>
            </a:r>
            <a:r>
              <a:rPr lang="hu-HU" sz="3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önmagától</a:t>
            </a:r>
            <a:r>
              <a:rPr lang="hu-HU" sz="3000" dirty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hu-HU" sz="3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különböző</a:t>
            </a:r>
            <a:r>
              <a:rPr lang="hu-HU" sz="3000" dirty="0">
                <a:latin typeface="Garamond" pitchFamily="18" charset="0"/>
              </a:rPr>
              <a:t> 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legnagyobb</a:t>
            </a:r>
            <a:r>
              <a:rPr lang="hu-HU" sz="3000" dirty="0">
                <a:latin typeface="Garamond" pitchFamily="18" charset="0"/>
              </a:rPr>
              <a:t>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osztó</a:t>
            </a:r>
            <a:r>
              <a:rPr lang="hu-HU" sz="3000" dirty="0">
                <a:latin typeface="Garamond" pitchFamily="18" charset="0"/>
              </a:rPr>
              <a:t>ját!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3000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hu-HU" sz="3000" dirty="0">
                <a:latin typeface="Garamond" pitchFamily="18" charset="0"/>
              </a:rPr>
              <a:t>Bemenet:   N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hu-HU" sz="3000" dirty="0">
                <a:latin typeface="Garamond" pitchFamily="18" charset="0"/>
              </a:rPr>
              <a:t>Kimenet:   </a:t>
            </a:r>
            <a:r>
              <a:rPr lang="hu-HU" sz="3000" dirty="0" err="1">
                <a:latin typeface="Garamond" pitchFamily="18" charset="0"/>
              </a:rPr>
              <a:t>Lko,Lno</a:t>
            </a:r>
            <a:r>
              <a:rPr lang="hu-HU" sz="3000" dirty="0" err="1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 err="1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hu-HU" sz="3000" dirty="0">
                <a:latin typeface="Garamond" pitchFamily="18" charset="0"/>
              </a:rPr>
              <a:t>Előfeltétel: N&gt;1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hu-HU" sz="3000" dirty="0">
                <a:latin typeface="Garamond" pitchFamily="18" charset="0"/>
              </a:rPr>
              <a:t>Utófeltétel: </a:t>
            </a:r>
            <a:r>
              <a:rPr lang="hu-HU" sz="3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1&lt;</a:t>
            </a:r>
            <a:r>
              <a:rPr lang="hu-HU" sz="3000" dirty="0" err="1">
                <a:latin typeface="Garamond" pitchFamily="18" charset="0"/>
              </a:rPr>
              <a:t>Lko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</a:t>
            </a:r>
            <a:r>
              <a:rPr lang="hu-HU" sz="3000" dirty="0">
                <a:latin typeface="Garamond" pitchFamily="18" charset="0"/>
              </a:rPr>
              <a:t>N és 1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</a:t>
            </a:r>
            <a:r>
              <a:rPr lang="hu-HU" sz="3000" dirty="0" err="1">
                <a:latin typeface="Garamond" pitchFamily="18" charset="0"/>
                <a:sym typeface="Symbol" pitchFamily="18" charset="2"/>
              </a:rPr>
              <a:t>Lno</a:t>
            </a:r>
            <a:r>
              <a:rPr lang="hu-HU" sz="3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&lt;</a:t>
            </a:r>
            <a:r>
              <a:rPr lang="hu-HU" sz="3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</a:t>
            </a:r>
            <a:r>
              <a:rPr lang="hu-HU" sz="3000" dirty="0">
                <a:latin typeface="Garamond" pitchFamily="18" charset="0"/>
              </a:rPr>
              <a:t> és</a:t>
            </a:r>
            <a:br>
              <a:rPr lang="hu-HU" sz="3000" dirty="0">
                <a:latin typeface="Garamond" pitchFamily="18" charset="0"/>
              </a:rPr>
            </a:br>
            <a:r>
              <a:rPr lang="hu-HU" sz="3000" dirty="0">
                <a:latin typeface="Garamond" pitchFamily="18" charset="0"/>
              </a:rPr>
              <a:t>		  </a:t>
            </a:r>
            <a:r>
              <a:rPr lang="hu-HU" sz="3000" dirty="0" err="1">
                <a:latin typeface="Garamond" pitchFamily="18" charset="0"/>
              </a:rPr>
              <a:t>Lko</a:t>
            </a:r>
            <a:r>
              <a:rPr lang="en-US" sz="3000" dirty="0">
                <a:latin typeface="Garamond" pitchFamily="18" charset="0"/>
              </a:rPr>
              <a:t>|</a:t>
            </a:r>
            <a:r>
              <a:rPr lang="hu-HU" sz="3000" dirty="0">
                <a:latin typeface="Garamond" pitchFamily="18" charset="0"/>
              </a:rPr>
              <a:t>N és 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i (2i&lt;</a:t>
            </a:r>
            <a:r>
              <a:rPr lang="hu-HU" sz="3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Lko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): i </a:t>
            </a:r>
            <a:r>
              <a:rPr lang="en-US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3000" dirty="0">
                <a:latin typeface="Garamond" pitchFamily="18" charset="0"/>
              </a:rPr>
              <a:t>és</a:t>
            </a:r>
            <a:br>
              <a:rPr lang="hu-HU" sz="3000" dirty="0">
                <a:latin typeface="Garamond" pitchFamily="18" charset="0"/>
              </a:rPr>
            </a:br>
            <a:r>
              <a:rPr lang="hu-HU" sz="3000" dirty="0">
                <a:latin typeface="Garamond" pitchFamily="18" charset="0"/>
              </a:rPr>
              <a:t>		  </a:t>
            </a:r>
            <a:r>
              <a:rPr lang="hu-HU" sz="3000" dirty="0" err="1">
                <a:latin typeface="Garamond" pitchFamily="18" charset="0"/>
              </a:rPr>
              <a:t>Lno</a:t>
            </a:r>
            <a:r>
              <a:rPr lang="en-US" sz="3000" dirty="0">
                <a:latin typeface="Garamond" pitchFamily="18" charset="0"/>
              </a:rPr>
              <a:t>|</a:t>
            </a:r>
            <a:r>
              <a:rPr lang="hu-HU" sz="3000" dirty="0">
                <a:latin typeface="Garamond" pitchFamily="18" charset="0"/>
              </a:rPr>
              <a:t>N és 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i (</a:t>
            </a:r>
            <a:r>
              <a:rPr lang="hu-HU" sz="3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Lno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&lt;i&lt;N): i </a:t>
            </a:r>
            <a:r>
              <a:rPr lang="en-US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2FDE7C7-D49A-48DB-888E-AFBCBD796BE7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pic>
        <p:nvPicPr>
          <p:cNvPr id="10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55" y="3022708"/>
            <a:ext cx="2387600" cy="1343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Téglalap 11"/>
          <p:cNvSpPr/>
          <p:nvPr/>
        </p:nvSpPr>
        <p:spPr>
          <a:xfrm>
            <a:off x="3744416" y="5337256"/>
            <a:ext cx="4572000" cy="396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>
            <a:spAutoFit/>
          </a:bodyPr>
          <a:lstStyle/>
          <a:p>
            <a:pPr>
              <a:buNone/>
            </a:pPr>
            <a:r>
              <a:rPr lang="hu-HU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i (</a:t>
            </a:r>
            <a:r>
              <a:rPr lang="hu-HU" sz="2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Lno</a:t>
            </a:r>
            <a:r>
              <a:rPr lang="hu-HU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&lt;</a:t>
            </a:r>
            <a:r>
              <a:rPr lang="hu-HU" sz="2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</a:t>
            </a:r>
            <a:r>
              <a:rPr lang="hu-HU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≤N–1): i </a:t>
            </a:r>
            <a:r>
              <a:rPr lang="en-US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GB" sz="2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Megjegyzés: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>
                <a:latin typeface="Garamond" pitchFamily="18" charset="0"/>
              </a:rPr>
              <a:t>	</a:t>
            </a:r>
            <a:r>
              <a:rPr lang="hu-HU" sz="2800" dirty="0">
                <a:latin typeface="Garamond" pitchFamily="18" charset="0"/>
              </a:rPr>
              <a:t>A specifikációból az algoritmus megkapható, de az </a:t>
            </a:r>
            <a:r>
              <a:rPr lang="hu-HU" sz="2800" dirty="0" err="1">
                <a:latin typeface="Garamond" pitchFamily="18" charset="0"/>
              </a:rPr>
              <a:t>Lno</a:t>
            </a:r>
            <a:r>
              <a:rPr lang="hu-HU" sz="2800" dirty="0">
                <a:latin typeface="Garamond" pitchFamily="18" charset="0"/>
              </a:rPr>
              <a:t> az utófeltételben az </a:t>
            </a:r>
            <a:r>
              <a:rPr lang="hu-HU" sz="2800" dirty="0" err="1">
                <a:latin typeface="Garamond" pitchFamily="18" charset="0"/>
              </a:rPr>
              <a:t>Lko</a:t>
            </a:r>
            <a:r>
              <a:rPr lang="hu-HU" sz="2800" dirty="0">
                <a:latin typeface="Garamond" pitchFamily="18" charset="0"/>
              </a:rPr>
              <a:t> ismeretében</a:t>
            </a:r>
            <a:r>
              <a:rPr lang="hu-HU" sz="2800" dirty="0"/>
              <a:t> </a:t>
            </a:r>
            <a:r>
              <a:rPr lang="hu-HU" sz="2800" dirty="0">
                <a:latin typeface="Garamond" pitchFamily="18" charset="0"/>
              </a:rPr>
              <a:t>másképp is megfogalmaz-ható: </a:t>
            </a:r>
            <a:r>
              <a:rPr lang="hu-HU" sz="2800" dirty="0" err="1">
                <a:solidFill>
                  <a:srgbClr val="FF3300"/>
                </a:solidFill>
                <a:latin typeface="Garamond" pitchFamily="18" charset="0"/>
              </a:rPr>
              <a:t>Lko</a:t>
            </a:r>
            <a:r>
              <a:rPr lang="hu-HU" sz="2800" dirty="0">
                <a:solidFill>
                  <a:srgbClr val="FF3300"/>
                </a:solidFill>
                <a:latin typeface="Garamond" pitchFamily="18" charset="0"/>
              </a:rPr>
              <a:t>*</a:t>
            </a:r>
            <a:r>
              <a:rPr lang="hu-HU" sz="2800" dirty="0" err="1">
                <a:solidFill>
                  <a:srgbClr val="FF3300"/>
                </a:solidFill>
                <a:latin typeface="Garamond" pitchFamily="18" charset="0"/>
              </a:rPr>
              <a:t>Lno</a:t>
            </a:r>
            <a:r>
              <a:rPr lang="hu-HU" sz="2800" dirty="0">
                <a:solidFill>
                  <a:srgbClr val="FF3300"/>
                </a:solidFill>
                <a:latin typeface="Garamond" pitchFamily="18" charset="0"/>
              </a:rPr>
              <a:t>=N</a:t>
            </a:r>
            <a:r>
              <a:rPr lang="hu-HU" sz="2800" dirty="0">
                <a:latin typeface="Garamond" pitchFamily="18" charset="0"/>
              </a:rPr>
              <a:t>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Az erre építő algoritmus: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B1063B2-9308-4BB2-8C0C-0275D9F7D732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graphicFrame>
        <p:nvGraphicFramePr>
          <p:cNvPr id="1335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64486"/>
              </p:ext>
            </p:extLst>
          </p:nvPr>
        </p:nvGraphicFramePr>
        <p:xfrm>
          <a:off x="4079377" y="4247728"/>
          <a:ext cx="2881759" cy="2133600"/>
        </p:xfrm>
        <a:graphic>
          <a:graphicData uri="http://schemas.openxmlformats.org/drawingml/2006/table">
            <a:tbl>
              <a:tblPr/>
              <a:tblGrid>
                <a:gridCol w="540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ł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N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Lko:=i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Lno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:=N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Lko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84" name="Szövegdoboz 12"/>
          <p:cNvSpPr txBox="1">
            <a:spLocks noChangeArrowheads="1"/>
          </p:cNvSpPr>
          <p:nvPr/>
        </p:nvSpPr>
        <p:spPr bwMode="auto">
          <a:xfrm>
            <a:off x="6961137" y="3981028"/>
            <a:ext cx="1211263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 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i</a:t>
            </a:r>
            <a:r>
              <a:rPr lang="hu-HU" b="1" dirty="0"/>
              <a:t>:Egész</a:t>
            </a:r>
          </a:p>
        </p:txBody>
      </p: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149080"/>
            <a:ext cx="2812529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/>
          <p:nvPr/>
        </p:nvSpPr>
        <p:spPr>
          <a:xfrm>
            <a:off x="884736" y="5430935"/>
            <a:ext cx="1743048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hu-HU" sz="1500" dirty="0" err="1">
                <a:solidFill>
                  <a:srgbClr val="FF3300"/>
                </a:solidFill>
              </a:rPr>
              <a:t>Lko</a:t>
            </a:r>
            <a:r>
              <a:rPr lang="hu-HU" sz="1500" dirty="0">
                <a:solidFill>
                  <a:srgbClr val="FF3300"/>
                </a:solidFill>
              </a:rPr>
              <a:t>*</a:t>
            </a:r>
            <a:r>
              <a:rPr lang="hu-HU" sz="1500" dirty="0" err="1">
                <a:solidFill>
                  <a:srgbClr val="FF3300"/>
                </a:solidFill>
              </a:rPr>
              <a:t>Lno</a:t>
            </a:r>
            <a:r>
              <a:rPr lang="hu-HU" sz="1500" dirty="0">
                <a:solidFill>
                  <a:srgbClr val="FF3300"/>
                </a:solidFill>
              </a:rPr>
              <a:t>=N</a:t>
            </a:r>
            <a:endParaRPr lang="en-GB" sz="15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000" dirty="0">
                <a:latin typeface="Garamond" pitchFamily="18" charset="0"/>
              </a:rPr>
              <a:t>	Határozzuk meg egy természetes szám (N&gt;1) 1-től és önmagától különböző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legkisebb</a:t>
            </a:r>
            <a:r>
              <a:rPr lang="hu-HU" sz="3000" i="1" dirty="0">
                <a:latin typeface="Garamond" pitchFamily="18" charset="0"/>
              </a:rPr>
              <a:t>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osztó</a:t>
            </a:r>
            <a:r>
              <a:rPr lang="hu-HU" sz="3000" dirty="0">
                <a:latin typeface="Garamond" pitchFamily="18" charset="0"/>
              </a:rPr>
              <a:t>ját</a:t>
            </a:r>
            <a:r>
              <a:rPr lang="hu-HU" sz="3000" dirty="0"/>
              <a:t> </a:t>
            </a:r>
            <a:r>
              <a:rPr lang="hu-HU" sz="2800" dirty="0">
                <a:latin typeface="Garamond" pitchFamily="18" charset="0"/>
              </a:rPr>
              <a:t>(</a:t>
            </a:r>
            <a:r>
              <a:rPr lang="hu-HU" sz="2000" dirty="0">
                <a:latin typeface="Garamond" pitchFamily="18" charset="0"/>
              </a:rPr>
              <a:t>ha van</a:t>
            </a:r>
            <a:r>
              <a:rPr lang="hu-HU" sz="2800" dirty="0">
                <a:latin typeface="Garamond" pitchFamily="18" charset="0"/>
              </a:rPr>
              <a:t>)</a:t>
            </a:r>
            <a:r>
              <a:rPr lang="hu-HU" sz="3000" dirty="0">
                <a:latin typeface="Garamond" pitchFamily="18" charset="0"/>
              </a:rPr>
              <a:t>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sz="3000" b="1" dirty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Bemenet:   N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b="1" dirty="0">
                <a:latin typeface="Imprint MT Shadow" pitchFamily="82" charset="0"/>
              </a:rPr>
              <a:t>N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Kimenet:   O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b="1" dirty="0">
                <a:latin typeface="Imprint MT Shadow" pitchFamily="82" charset="0"/>
              </a:rPr>
              <a:t>N</a:t>
            </a:r>
            <a:r>
              <a:rPr lang="hu-HU" sz="3000" dirty="0">
                <a:latin typeface="Garamond" pitchFamily="18" charset="0"/>
              </a:rPr>
              <a:t>, 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Van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>
                <a:solidFill>
                  <a:srgbClr val="FF0000"/>
                </a:solidFill>
                <a:latin typeface="Imprint MT Shadow" pitchFamily="82" charset="0"/>
              </a:rPr>
              <a:t>L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Előfeltétel: N&gt;1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Utófeltétel: 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Van=</a:t>
            </a:r>
            <a:r>
              <a:rPr lang="hu-HU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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 (2i&lt;N): i</a:t>
            </a:r>
            <a:r>
              <a:rPr lang="en-US" sz="3000" dirty="0">
                <a:solidFill>
                  <a:srgbClr val="FF0000"/>
                </a:solidFill>
                <a:latin typeface="Garamond" pitchFamily="18" charset="0"/>
              </a:rPr>
              <a:t>|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N és</a:t>
            </a:r>
            <a:br>
              <a:rPr lang="hu-HU" sz="3000" dirty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		  Van</a:t>
            </a:r>
            <a:r>
              <a:rPr lang="hu-HU" sz="2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</a:t>
            </a:r>
            <a:r>
              <a:rPr lang="hu-HU" sz="3000" dirty="0">
                <a:latin typeface="Garamond" pitchFamily="18" charset="0"/>
              </a:rPr>
              <a:t>2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</a:t>
            </a:r>
            <a:r>
              <a:rPr lang="hu-HU" sz="3000" dirty="0">
                <a:latin typeface="Garamond" pitchFamily="18" charset="0"/>
              </a:rPr>
              <a:t>O&lt;N és O</a:t>
            </a:r>
            <a:r>
              <a:rPr lang="en-US" sz="3000" dirty="0">
                <a:latin typeface="Garamond" pitchFamily="18" charset="0"/>
              </a:rPr>
              <a:t>|</a:t>
            </a:r>
            <a:r>
              <a:rPr lang="hu-HU" sz="3000" dirty="0">
                <a:latin typeface="Garamond" pitchFamily="18" charset="0"/>
              </a:rPr>
              <a:t>N és 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i (2i&lt;O): i </a:t>
            </a:r>
            <a:r>
              <a:rPr lang="en-US" sz="3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>
                <a:latin typeface="Garamond" pitchFamily="18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898D686-39C9-4FBA-B12A-8BAA61C31C5A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sp>
        <p:nvSpPr>
          <p:cNvPr id="8" name="Szövegdoboz 13"/>
          <p:cNvSpPr txBox="1">
            <a:spLocks noChangeArrowheads="1"/>
          </p:cNvSpPr>
          <p:nvPr/>
        </p:nvSpPr>
        <p:spPr bwMode="auto">
          <a:xfrm>
            <a:off x="3376892" y="4667650"/>
            <a:ext cx="2016000" cy="393136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sp>
        <p:nvSpPr>
          <p:cNvPr id="11" name="Szövegdoboz 13"/>
          <p:cNvSpPr txBox="1">
            <a:spLocks noChangeArrowheads="1"/>
          </p:cNvSpPr>
          <p:nvPr/>
        </p:nvSpPr>
        <p:spPr bwMode="auto">
          <a:xfrm>
            <a:off x="2987824" y="5085184"/>
            <a:ext cx="2520000" cy="393136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sp>
        <p:nvSpPr>
          <p:cNvPr id="10" name="AutoShape 16" descr="Zsákvászon">
            <a:extLst>
              <a:ext uri="{FF2B5EF4-FFF2-40B4-BE49-F238E27FC236}">
                <a16:creationId xmlns:a16="http://schemas.microsoft.com/office/drawing/2014/main" id="{A80F7EB8-B999-4AEE-9EB8-2BA8BD1D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Megjegy-</a:t>
            </a:r>
          </a:p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zést</a:t>
            </a: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 l. a </a:t>
            </a:r>
            <a:b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jegyzetben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Megjegyzés: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latin typeface="Garamond" pitchFamily="18" charset="0"/>
              </a:rPr>
              <a:t>	</a:t>
            </a:r>
            <a:r>
              <a:rPr lang="hu-HU" sz="3000" dirty="0">
                <a:latin typeface="Garamond" pitchFamily="18" charset="0"/>
              </a:rPr>
              <a:t>Ha i osztója N-nek, akkor </a:t>
            </a:r>
            <a:r>
              <a:rPr lang="hu-HU" sz="2800" dirty="0">
                <a:latin typeface="Garamond" pitchFamily="18" charset="0"/>
              </a:rPr>
              <a:t>(N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i)</a:t>
            </a:r>
            <a:r>
              <a:rPr lang="hu-HU" sz="3000" dirty="0">
                <a:latin typeface="Garamond" pitchFamily="18" charset="0"/>
              </a:rPr>
              <a:t> is osztója, azaz elég az osztókat a szám gyökéig keresni!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2DEDE98-F1BB-4FEA-8FF1-5D081B49336E}" type="datetime8">
              <a:rPr lang="hu-HU" smtClean="0"/>
              <a:t>2018. 09. 19. 15:19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2. előadás</a:t>
            </a:r>
            <a:endParaRPr lang="en-US"/>
          </a:p>
        </p:txBody>
      </p:sp>
      <p:graphicFrame>
        <p:nvGraphicFramePr>
          <p:cNvPr id="2122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71296"/>
              </p:ext>
            </p:extLst>
          </p:nvPr>
        </p:nvGraphicFramePr>
        <p:xfrm>
          <a:off x="3444875" y="1757363"/>
          <a:ext cx="2260600" cy="2593977"/>
        </p:xfrm>
        <a:graphic>
          <a:graphicData uri="http://schemas.openxmlformats.org/drawingml/2006/table">
            <a:tbl>
              <a:tblPr/>
              <a:tblGrid>
                <a:gridCol w="40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i&lt;N 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és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i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ł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Van:=i&lt;N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Van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O:=i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284663" y="2520950"/>
            <a:ext cx="4608512" cy="792163"/>
            <a:chOff x="2699" y="1570"/>
            <a:chExt cx="2903" cy="499"/>
          </a:xfrm>
        </p:grpSpPr>
        <p:graphicFrame>
          <p:nvGraphicFramePr>
            <p:cNvPr id="102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1655067"/>
                </p:ext>
              </p:extLst>
            </p:nvPr>
          </p:nvGraphicFramePr>
          <p:xfrm>
            <a:off x="4726" y="1706"/>
            <a:ext cx="87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9" name="Equation" r:id="rId4" imgW="469900" imgH="228600" progId="Equation.3">
                    <p:embed/>
                  </p:oleObj>
                </mc:Choice>
                <mc:Fallback>
                  <p:oleObj name="Equation" r:id="rId4" imgW="469900" imgH="228600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1706"/>
                          <a:ext cx="87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4" name="Line 76"/>
            <p:cNvSpPr>
              <a:spLocks noChangeShapeType="1"/>
            </p:cNvSpPr>
            <p:nvPr/>
          </p:nvSpPr>
          <p:spPr bwMode="auto">
            <a:xfrm flipH="1">
              <a:off x="3243" y="1888"/>
              <a:ext cx="1481" cy="1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" name="Line 77"/>
            <p:cNvSpPr>
              <a:spLocks noChangeShapeType="1"/>
            </p:cNvSpPr>
            <p:nvPr/>
          </p:nvSpPr>
          <p:spPr bwMode="auto">
            <a:xfrm flipH="1" flipV="1">
              <a:off x="2699" y="1570"/>
              <a:ext cx="2027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54" name="Group 82"/>
          <p:cNvGrpSpPr>
            <a:grpSpLocks/>
          </p:cNvGrpSpPr>
          <p:nvPr/>
        </p:nvGrpSpPr>
        <p:grpSpPr bwMode="auto">
          <a:xfrm>
            <a:off x="3402013" y="3452813"/>
            <a:ext cx="2351087" cy="536575"/>
            <a:chOff x="2143" y="2175"/>
            <a:chExt cx="1481" cy="338"/>
          </a:xfrm>
        </p:grpSpPr>
        <p:cxnSp>
          <p:nvCxnSpPr>
            <p:cNvPr id="1060" name="Egyenes összekötő 13"/>
            <p:cNvCxnSpPr>
              <a:cxnSpLocks noChangeShapeType="1"/>
            </p:cNvCxnSpPr>
            <p:nvPr/>
          </p:nvCxnSpPr>
          <p:spPr bwMode="auto">
            <a:xfrm>
              <a:off x="2171" y="2175"/>
              <a:ext cx="181" cy="29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1" name="Egyenes összekötő 15"/>
            <p:cNvCxnSpPr>
              <a:cxnSpLocks noChangeShapeType="1"/>
            </p:cNvCxnSpPr>
            <p:nvPr/>
          </p:nvCxnSpPr>
          <p:spPr bwMode="auto">
            <a:xfrm flipH="1">
              <a:off x="3406" y="2183"/>
              <a:ext cx="181" cy="29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2" name="Text Box 78"/>
            <p:cNvSpPr txBox="1">
              <a:spLocks noChangeArrowheads="1"/>
            </p:cNvSpPr>
            <p:nvPr/>
          </p:nvSpPr>
          <p:spPr bwMode="auto">
            <a:xfrm>
              <a:off x="2143" y="2290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063" name="Text Box 79"/>
            <p:cNvSpPr txBox="1">
              <a:spLocks noChangeArrowheads="1"/>
            </p:cNvSpPr>
            <p:nvPr/>
          </p:nvSpPr>
          <p:spPr bwMode="auto">
            <a:xfrm>
              <a:off x="3442" y="2301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6516688" y="3716338"/>
            <a:ext cx="2519362" cy="1231900"/>
            <a:chOff x="4105" y="2341"/>
            <a:chExt cx="1587" cy="776"/>
          </a:xfrm>
        </p:grpSpPr>
        <p:sp>
          <p:nvSpPr>
            <p:cNvPr id="1059" name="Text Box 83"/>
            <p:cNvSpPr txBox="1">
              <a:spLocks noChangeArrowheads="1"/>
            </p:cNvSpPr>
            <p:nvPr/>
          </p:nvSpPr>
          <p:spPr bwMode="auto">
            <a:xfrm>
              <a:off x="4105" y="2341"/>
              <a:ext cx="1587" cy="776"/>
            </a:xfrm>
            <a:prstGeom prst="rect">
              <a:avLst/>
            </a:prstGeom>
            <a:noFill/>
            <a:ln w="12700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400" dirty="0"/>
                <a:t>2 </a:t>
              </a:r>
              <a:r>
                <a:rPr lang="hu-HU" sz="1400" dirty="0">
                  <a:sym typeface="Symbol" pitchFamily="18" charset="2"/>
                </a:rPr>
                <a:t> </a:t>
              </a:r>
              <a:r>
                <a:rPr lang="hu-HU" dirty="0"/>
                <a:t>i </a:t>
              </a:r>
              <a:r>
                <a:rPr lang="hu-HU" dirty="0">
                  <a:sym typeface="Symbol" pitchFamily="18" charset="2"/>
                </a:rPr>
                <a:t> N </a:t>
              </a:r>
              <a:r>
                <a:rPr lang="hu-HU" dirty="0" err="1">
                  <a:sym typeface="Symbol" pitchFamily="18" charset="2"/>
                </a:rPr>
                <a:t>Div</a:t>
              </a:r>
              <a:r>
                <a:rPr lang="hu-HU" dirty="0">
                  <a:sym typeface="Symbol" pitchFamily="18" charset="2"/>
                </a:rPr>
                <a:t> i</a:t>
              </a:r>
              <a:r>
                <a:rPr lang="hu-HU" sz="1400" dirty="0">
                  <a:sym typeface="Symbol" pitchFamily="18" charset="2"/>
                </a:rPr>
                <a:t>  N </a:t>
              </a:r>
              <a:r>
                <a:rPr lang="hu-HU" sz="1400" dirty="0" err="1">
                  <a:sym typeface="Symbol" pitchFamily="18" charset="2"/>
                </a:rPr>
                <a:t>Div</a:t>
              </a:r>
              <a:r>
                <a:rPr lang="hu-HU" sz="1400" dirty="0">
                  <a:sym typeface="Symbol" pitchFamily="18" charset="2"/>
                </a:rPr>
                <a:t> 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400" dirty="0">
                  <a:sym typeface="Symbol" pitchFamily="18" charset="2"/>
                </a:rPr>
                <a:t>azaz</a:t>
              </a:r>
              <a:br>
                <a:rPr lang="hu-HU" sz="1400" dirty="0">
                  <a:sym typeface="Symbol" pitchFamily="18" charset="2"/>
                </a:rPr>
              </a:br>
              <a:r>
                <a:rPr lang="hu-HU" dirty="0">
                  <a:sym typeface="Symbol" pitchFamily="18" charset="2"/>
                </a:rPr>
                <a:t>i*</a:t>
              </a:r>
              <a:r>
                <a:rPr lang="hu-HU" dirty="0" err="1">
                  <a:sym typeface="Symbol" pitchFamily="18" charset="2"/>
                </a:rPr>
                <a:t>i</a:t>
              </a:r>
              <a:r>
                <a:rPr lang="hu-HU" dirty="0">
                  <a:sym typeface="Symbol" pitchFamily="18" charset="2"/>
                </a:rPr>
                <a:t>  N</a:t>
              </a:r>
              <a:br>
                <a:rPr lang="hu-HU" dirty="0">
                  <a:sym typeface="Symbol" pitchFamily="18" charset="2"/>
                </a:rPr>
              </a:br>
              <a:r>
                <a:rPr lang="hu-HU" sz="1400" dirty="0">
                  <a:sym typeface="Symbol" pitchFamily="18" charset="2"/>
                </a:rPr>
                <a:t>azaz</a:t>
              </a:r>
              <a:br>
                <a:rPr lang="hu-HU" sz="1400" dirty="0">
                  <a:sym typeface="Symbol" pitchFamily="18" charset="2"/>
                </a:rPr>
              </a:br>
              <a:r>
                <a:rPr lang="hu-HU" dirty="0">
                  <a:sym typeface="Symbol" pitchFamily="18" charset="2"/>
                </a:rPr>
                <a:t>i  N</a:t>
              </a:r>
            </a:p>
          </p:txBody>
        </p:sp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4834" y="2912"/>
            <a:ext cx="23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" name="Egyenlet" r:id="rId6" imgW="291847" imgH="215713" progId="Equation.3">
                    <p:embed/>
                  </p:oleObj>
                </mc:Choice>
                <mc:Fallback>
                  <p:oleObj name="Egyenlet" r:id="rId6" imgW="291847" imgH="215713" progId="Equation.3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2912"/>
                          <a:ext cx="23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Szövegdoboz 25"/>
          <p:cNvSpPr txBox="1">
            <a:spLocks noChangeArrowheads="1"/>
          </p:cNvSpPr>
          <p:nvPr/>
        </p:nvSpPr>
        <p:spPr bwMode="auto">
          <a:xfrm>
            <a:off x="5703888" y="1455738"/>
            <a:ext cx="1211262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122" name="Picture 9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2174375"/>
            <a:ext cx="2736000" cy="1470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/>
              <a:t>/44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</p:bldLst>
  </p:timing>
</p:sld>
</file>

<file path=ppt/theme/theme1.xml><?xml version="1.0" encoding="utf-8"?>
<a:theme xmlns:a="http://schemas.openxmlformats.org/drawingml/2006/main" name="4_Montázs">
  <a:themeElements>
    <a:clrScheme name="4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4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4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5_Montáz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7073</TotalTime>
  <Words>2415</Words>
  <Application>Microsoft Office PowerPoint</Application>
  <PresentationFormat>Diavetítés a képernyőre (4:3 oldalarány)</PresentationFormat>
  <Paragraphs>792</Paragraphs>
  <Slides>44</Slides>
  <Notes>44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44</vt:i4>
      </vt:variant>
    </vt:vector>
  </HeadingPairs>
  <TitlesOfParts>
    <vt:vector size="57" baseType="lpstr">
      <vt:lpstr>Arial</vt:lpstr>
      <vt:lpstr>Arial Unicode MS</vt:lpstr>
      <vt:lpstr>Calibri</vt:lpstr>
      <vt:lpstr>Courier New</vt:lpstr>
      <vt:lpstr>Garamond</vt:lpstr>
      <vt:lpstr>Imprint MT Shadow</vt:lpstr>
      <vt:lpstr>Symbol</vt:lpstr>
      <vt:lpstr>Times New Roman</vt:lpstr>
      <vt:lpstr>Wingdings</vt:lpstr>
      <vt:lpstr>4_Montázs</vt:lpstr>
      <vt:lpstr>5_Montázs</vt:lpstr>
      <vt:lpstr>Equation</vt:lpstr>
      <vt:lpstr>Egyenlet</vt:lpstr>
      <vt:lpstr>Programozás 2. előadás</vt:lpstr>
      <vt:lpstr>Tartalom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 algoritmus – kód</vt:lpstr>
      <vt:lpstr>Feladat elágazásra,  vagy más megoldás kell?</vt:lpstr>
      <vt:lpstr>Feladat elágazásra, vagy más megoldás kell?</vt:lpstr>
      <vt:lpstr>Feladat elágazásra, vagy más megoldás kell?</vt:lpstr>
      <vt:lpstr>Feladat elágazásra, vagy más megoldás kell?</vt:lpstr>
      <vt:lpstr>Feladat elágazásra, vagy más megoldás kell?</vt:lpstr>
      <vt:lpstr>Sorozatok</vt:lpstr>
      <vt:lpstr>Tömbök</vt:lpstr>
      <vt:lpstr>Sorozatok  Tömbök</vt:lpstr>
      <vt:lpstr>Sorozatok  Tömbök</vt:lpstr>
      <vt:lpstr>Sorozatok  Tömbök</vt:lpstr>
      <vt:lpstr>Elágazás helyett tömb</vt:lpstr>
      <vt:lpstr>Elágazás helyett tömb</vt:lpstr>
      <vt:lpstr>Elágazás helyett tömb</vt:lpstr>
      <vt:lpstr>Elágazás helyett tömb</vt:lpstr>
      <vt:lpstr>Tömbök (Algoritmuskód)</vt:lpstr>
      <vt:lpstr>Tömbök (C++ kódban – áttekintés)</vt:lpstr>
      <vt:lpstr>Tömbök (C++ kódban – áttekintés)</vt:lpstr>
      <vt:lpstr>Tömbök (C++ kódban – áttekintés)</vt:lpstr>
      <vt:lpstr>Tömbök (C++ kódban – áttekintés)</vt:lpstr>
      <vt:lpstr>Konstans tömbök alkalmazása</vt:lpstr>
      <vt:lpstr>Konstans tömbök alkalmazása</vt:lpstr>
      <vt:lpstr>Konstans tömbök alkalmazása</vt:lpstr>
      <vt:lpstr>Konstans tömbök alkalmazása</vt:lpstr>
      <vt:lpstr>Konstans tömb – mit tárolunk?</vt:lpstr>
      <vt:lpstr>Konstans tömb – mit tárolunk?</vt:lpstr>
      <vt:lpstr>Konstans tömb – mit tárolunk?</vt:lpstr>
      <vt:lpstr>Áttekintés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3. előadás</dc:title>
  <dc:creator>Szlávi-Zsakó</dc:creator>
  <cp:lastModifiedBy>Péter Szlávi</cp:lastModifiedBy>
  <cp:revision>608</cp:revision>
  <dcterms:created xsi:type="dcterms:W3CDTF">2005-10-16T14:08:29Z</dcterms:created>
  <dcterms:modified xsi:type="dcterms:W3CDTF">2018-09-19T13:41:39Z</dcterms:modified>
</cp:coreProperties>
</file>