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7" r:id="rId2"/>
  </p:sldMasterIdLst>
  <p:notesMasterIdLst>
    <p:notesMasterId r:id="rId57"/>
  </p:notesMasterIdLst>
  <p:handoutMasterIdLst>
    <p:handoutMasterId r:id="rId58"/>
  </p:handoutMasterIdLst>
  <p:sldIdLst>
    <p:sldId id="378" r:id="rId3"/>
    <p:sldId id="365" r:id="rId4"/>
    <p:sldId id="372" r:id="rId5"/>
    <p:sldId id="373" r:id="rId6"/>
    <p:sldId id="332" r:id="rId7"/>
    <p:sldId id="333" r:id="rId8"/>
    <p:sldId id="334" r:id="rId9"/>
    <p:sldId id="335" r:id="rId10"/>
    <p:sldId id="383" r:id="rId11"/>
    <p:sldId id="336" r:id="rId12"/>
    <p:sldId id="433" r:id="rId13"/>
    <p:sldId id="366" r:id="rId14"/>
    <p:sldId id="337" r:id="rId15"/>
    <p:sldId id="420" r:id="rId16"/>
    <p:sldId id="338" r:id="rId17"/>
    <p:sldId id="393" r:id="rId18"/>
    <p:sldId id="422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23" r:id="rId27"/>
    <p:sldId id="426" r:id="rId28"/>
    <p:sldId id="401" r:id="rId29"/>
    <p:sldId id="402" r:id="rId30"/>
    <p:sldId id="403" r:id="rId31"/>
    <p:sldId id="417" r:id="rId32"/>
    <p:sldId id="404" r:id="rId33"/>
    <p:sldId id="419" r:id="rId34"/>
    <p:sldId id="405" r:id="rId35"/>
    <p:sldId id="427" r:id="rId36"/>
    <p:sldId id="428" r:id="rId37"/>
    <p:sldId id="429" r:id="rId38"/>
    <p:sldId id="430" r:id="rId39"/>
    <p:sldId id="431" r:id="rId40"/>
    <p:sldId id="432" r:id="rId41"/>
    <p:sldId id="339" r:id="rId42"/>
    <p:sldId id="340" r:id="rId43"/>
    <p:sldId id="341" r:id="rId44"/>
    <p:sldId id="342" r:id="rId45"/>
    <p:sldId id="370" r:id="rId46"/>
    <p:sldId id="418" r:id="rId47"/>
    <p:sldId id="343" r:id="rId48"/>
    <p:sldId id="344" r:id="rId49"/>
    <p:sldId id="345" r:id="rId50"/>
    <p:sldId id="346" r:id="rId51"/>
    <p:sldId id="347" r:id="rId52"/>
    <p:sldId id="348" r:id="rId53"/>
    <p:sldId id="367" r:id="rId54"/>
    <p:sldId id="406" r:id="rId55"/>
    <p:sldId id="364" r:id="rId56"/>
  </p:sldIdLst>
  <p:sldSz cx="9144000" cy="6858000" type="screen4x3"/>
  <p:notesSz cx="6797675" cy="9926638"/>
  <p:custShowLst>
    <p:custShow name="PrT madártávlatból" id="0">
      <p:sldLst>
        <p:sld r:id="rId6"/>
      </p:sldLst>
    </p:custShow>
    <p:custShow name="Sorozatszámítás" id="1">
      <p:sldLst>
        <p:sld r:id="rId14"/>
        <p:sld r:id="rId15"/>
      </p:sldLst>
    </p:custShow>
    <p:custShow name="Eldöntés" id="2">
      <p:sldLst>
        <p:sld r:id="rId44"/>
        <p:sld r:id="rId45"/>
      </p:sldLst>
    </p:custShow>
    <p:custShow name="Kiválasztás" id="3">
      <p:sldLst>
        <p:sld r:id="rId51"/>
        <p:sld r:id="rId52"/>
      </p:sldLst>
    </p:custShow>
    <p:custShow name="Keresés" id="4">
      <p:sldLst/>
    </p:custShow>
    <p:custShow name="Megszámolás" id="5">
      <p:sldLst/>
    </p:custShow>
    <p:custShow name="MaxKiválasztás" id="6">
      <p:sldLst>
        <p:sld r:id="rId29"/>
        <p:sld r:id="rId30"/>
        <p:sld r:id="rId31"/>
        <p:sld r:id="rId32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00"/>
    <a:srgbClr val="006600"/>
    <a:srgbClr val="FFCA21"/>
    <a:srgbClr val="6633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3349" autoAdjust="0"/>
  </p:normalViewPr>
  <p:slideViewPr>
    <p:cSldViewPr showGuides="1">
      <p:cViewPr varScale="1">
        <p:scale>
          <a:sx n="101" d="100"/>
          <a:sy n="101" d="100"/>
        </p:scale>
        <p:origin x="2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10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4C931BD0-F416-426D-BF87-1E572BB2940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96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fld id="{E4A7FC65-5508-40FB-9A56-6B3DBFCC5C7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819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51CD1-711E-4023-A5CA-AFB7D4E47A1E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990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50BF1-B56C-4D64-96DF-2CE21A69C3B4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 „null-elemség”, „neutrális elemség” (neutralitás) tulajdonsága:</a:t>
            </a:r>
          </a:p>
          <a:p>
            <a:pPr lvl="1"/>
            <a:r>
              <a:rPr lang="hu-HU" dirty="0">
                <a:latin typeface="Garamond" pitchFamily="18" charset="0"/>
              </a:rPr>
              <a:t>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:Valami, amely teljesíti, hogy f(F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,x)=</a:t>
            </a:r>
            <a:r>
              <a:rPr lang="hu-HU" dirty="0" err="1">
                <a:latin typeface="Garamond" pitchFamily="18" charset="0"/>
              </a:rPr>
              <a:t>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</a:t>
            </a:r>
            <a:r>
              <a:rPr lang="hu-HU" dirty="0" err="1">
                <a:latin typeface="Garamond" pitchFamily="18" charset="0"/>
              </a:rPr>
              <a:t>x</a:t>
            </a:r>
            <a:r>
              <a:rPr lang="hu-HU" dirty="0">
                <a:latin typeface="Garamond" pitchFamily="18" charset="0"/>
              </a:rPr>
              <a:t>:Valami (és f(x,F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)=x 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</a:t>
            </a:r>
            <a:r>
              <a:rPr lang="hu-HU" dirty="0" err="1">
                <a:latin typeface="Garamond" pitchFamily="18" charset="0"/>
              </a:rPr>
              <a:t>x</a:t>
            </a:r>
            <a:r>
              <a:rPr lang="hu-HU" dirty="0">
                <a:latin typeface="Garamond" pitchFamily="18" charset="0"/>
              </a:rPr>
              <a:t>:Valami).</a:t>
            </a:r>
          </a:p>
        </p:txBody>
      </p:sp>
    </p:spTree>
    <p:extLst>
      <p:ext uri="{BB962C8B-B14F-4D97-AF65-F5344CB8AC3E}">
        <p14:creationId xmlns:p14="http://schemas.microsoft.com/office/powerpoint/2010/main" val="388729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FA9F7-6DFC-4364-9289-314CF77BDF5C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78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FA9F7-6DFC-4364-9289-314CF77BDF5C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829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50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Zöld: határok, Kék: elemek, Piros: műveletek</a:t>
            </a:r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C8B28-6C90-40AE-AC0B-8FCD981DE3CD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788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Kékkel a konkrét feladat „specialitásait”, konkrétumait jelöltük. </a:t>
            </a:r>
          </a:p>
          <a:p>
            <a:r>
              <a:rPr lang="hu-HU" dirty="0"/>
              <a:t>A (tovább általánosított) Specifikáció’-</a:t>
            </a:r>
            <a:r>
              <a:rPr lang="hu-HU" dirty="0" err="1"/>
              <a:t>ból</a:t>
            </a:r>
            <a:r>
              <a:rPr lang="hu-HU" dirty="0"/>
              <a:t> vezethető le ez.</a:t>
            </a:r>
          </a:p>
        </p:txBody>
      </p:sp>
    </p:spTree>
    <p:extLst>
      <p:ext uri="{BB962C8B-B14F-4D97-AF65-F5344CB8AC3E}">
        <p14:creationId xmlns:p14="http://schemas.microsoft.com/office/powerpoint/2010/main" val="17032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D7C2-4ABE-4B46-A26E-BCBF0B9EC483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383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D7C2-4ABE-4B46-A26E-BCBF0B9EC483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911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A57AC-4C62-4C54-9661-0A616C3F1B18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14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E87FA-9673-4B5F-8023-66B9B064EB27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07636-A8D4-47B7-AD83-8366A77279E1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153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B3AE3-538B-4EC4-9BBA-8F1B34B15ABA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55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86733-D63A-424D-A786-A95E05B65CC0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844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88A84-BEDB-4089-971E-54C49FD696D1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196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083C6-AF83-4486-84D9-04F22427F303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6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2166A-D69C-4C64-BB1C-D8B666386BE8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863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19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034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461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977BC-F484-4DF8-B1B9-C7AD85892CA6}" type="slidenum">
              <a:rPr lang="hu-HU" smtClean="0"/>
              <a:pPr/>
              <a:t>28</a:t>
            </a:fld>
            <a:endParaRPr lang="hu-HU"/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453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6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EBF37-1550-4D90-BC2C-4FE57D12437E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Bizonyításhoz pl.: http://people.inf.elte.hu/szlavi/PrM4felev/FormModsz.ppt 29-48. diák.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824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750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3547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840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8EF0E-34D1-4F7C-8428-0B9116F1F37C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930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9229B-9C13-4B22-A6EF-E59BC42EFB19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1054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301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7C5B6-D517-4B70-9DD4-DD04E01D35B3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1065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386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7527A-FFA5-4690-AF49-48F3ADE13307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1075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Természetesen itt is meg</a:t>
            </a:r>
            <a:r>
              <a:rPr lang="hu-HU" baseline="0" dirty="0"/>
              <a:t> kellene jelennie a T függvénynek a bemeneti részen. Most csak „helyhiány” miatt hagytuk el. </a:t>
            </a:r>
            <a:r>
              <a:rPr lang="hu-HU" baseline="0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38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14346-CFA1-44D7-ADC5-D0AB27187C55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1085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877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2FF05-B157-49CF-AFE0-35FD674BB685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1105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364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EB780-FCE0-49C4-A3DE-B17D34096268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1116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44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C8B14-F976-4FA0-8D33-74C96F1A4D01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01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531C6-BB22-47CA-98D3-9D0FA04C56B8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296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BDF1C-067F-4EF4-BDA4-669BA60EB3D3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942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B13E2-B888-4B09-B7CD-FF78F316E415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952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244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5B6B5-F9B2-412D-95FD-B5C5DA041A15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962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6756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01AF-A1BF-45C1-88D9-1401C4B11D39}" type="slidenum">
              <a:rPr lang="hu-HU" smtClean="0"/>
              <a:pPr/>
              <a:t>44</a:t>
            </a:fld>
            <a:endParaRPr lang="hu-HU"/>
          </a:p>
        </p:txBody>
      </p:sp>
      <p:sp>
        <p:nvSpPr>
          <p:cNvPr id="972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ciklusfeltételben tehát a „</a:t>
            </a:r>
            <a:r>
              <a:rPr lang="hu-HU" b="1"/>
              <a:t>nem</a:t>
            </a:r>
            <a:r>
              <a:rPr lang="hu-HU"/>
              <a:t>” nincs!</a:t>
            </a:r>
          </a:p>
        </p:txBody>
      </p:sp>
    </p:spTree>
    <p:extLst>
      <p:ext uri="{BB962C8B-B14F-4D97-AF65-F5344CB8AC3E}">
        <p14:creationId xmlns:p14="http://schemas.microsoft.com/office/powerpoint/2010/main" val="3818071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01AF-A1BF-45C1-88D9-1401C4B11D39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972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ciklusfeltételben tehát a „</a:t>
            </a:r>
            <a:r>
              <a:rPr lang="hu-HU" b="1"/>
              <a:t>nem</a:t>
            </a:r>
            <a:r>
              <a:rPr lang="hu-HU"/>
              <a:t>” nincs!</a:t>
            </a:r>
          </a:p>
        </p:txBody>
      </p:sp>
    </p:spTree>
    <p:extLst>
      <p:ext uri="{BB962C8B-B14F-4D97-AF65-F5344CB8AC3E}">
        <p14:creationId xmlns:p14="http://schemas.microsoft.com/office/powerpoint/2010/main" val="65779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63E5D-8C14-4F3A-AF25-4A49B5633C08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983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3518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1BC81-3BEF-47B6-A6C0-090454475E68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993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4148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7413E-9244-4D8F-8281-138FE1DFCC0E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1003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110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423AD-949B-49BC-985E-D81893F3C0AC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1013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97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78253-186B-48D6-BC8A-3328C4559555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96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008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7B0CA-E7D8-4417-95A6-D7EB8F2FA86A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1024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96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88E48-0683-47CD-AED1-63CFF2FDF6DD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1034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nagybetű a specifikációban (most) definiáltnak tekintett függvény, amely bármely betűhöz hozzárendeli a nagybetűs párját, az egyebekhez önmagukat.</a:t>
            </a:r>
          </a:p>
        </p:txBody>
      </p:sp>
    </p:spTree>
    <p:extLst>
      <p:ext uri="{BB962C8B-B14F-4D97-AF65-F5344CB8AC3E}">
        <p14:creationId xmlns:p14="http://schemas.microsoft.com/office/powerpoint/2010/main" val="1561127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3A959-EE0E-47DC-9998-38E03AA05B33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1044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… és a magánhangzóE függvény?</a:t>
            </a:r>
          </a:p>
          <a:p>
            <a:r>
              <a:rPr lang="hu-HU"/>
              <a:t>… ha ilyen nincs, akkor meg kell adni! Milyen programozási tétellel kellene? Specifikálja a működését, és vegye észre hasonlóságát valamilyen tétellel!</a:t>
            </a:r>
          </a:p>
        </p:txBody>
      </p:sp>
    </p:spTree>
    <p:extLst>
      <p:ext uri="{BB962C8B-B14F-4D97-AF65-F5344CB8AC3E}">
        <p14:creationId xmlns:p14="http://schemas.microsoft.com/office/powerpoint/2010/main" val="699477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0077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01A14-8650-45EF-A2F0-5D421303A3A6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1136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35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7EBA1-728B-4C73-B17D-4C3091F1F253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706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15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CB05B-2C57-43C5-AA41-33821877E0EA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716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27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6EC79-21B6-4680-8EA9-9765E6B337B4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727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486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F9D40-FADD-4D62-A7D9-EC53C1BE98F6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7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LTE"/>
          <p:cNvPicPr>
            <a:picLocks noChangeAspect="1" noChangeArrowheads="1"/>
          </p:cNvPicPr>
          <p:nvPr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cimer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ELTE"/>
          <p:cNvPicPr>
            <a:picLocks noChangeAspect="1" noChangeArrowheads="1"/>
          </p:cNvPicPr>
          <p:nvPr userDrawn="1"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imerr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/54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C604DFCD-BDE6-4D8F-A97C-EB53DF800A9B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503712" cy="333375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Papné - Szlávi - Zsakó: Programozás 3.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456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pic>
        <p:nvPicPr>
          <p:cNvPr id="1031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721F805-5CED-4FD2-8CCF-C5A608384E47}" type="slidenum">
              <a:rPr lang="hu-HU"/>
              <a:pPr>
                <a:defRPr/>
              </a:pPr>
              <a:t>‹#›</a:t>
            </a:fld>
            <a:r>
              <a:rPr lang="hu-HU"/>
              <a:t>/52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799A084-A2AF-4595-BD9D-F3DF24CE3EA2}" type="datetime8">
              <a:rPr lang="hu-HU" smtClean="0"/>
              <a:t>2018.10.03. 8:36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pic>
        <p:nvPicPr>
          <p:cNvPr id="2054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.xml"/><Relationship Id="rId7" Type="http://schemas.openxmlformats.org/officeDocument/2006/relationships/slide" Target="slide4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6.xml"/><Relationship Id="rId10" Type="http://schemas.openxmlformats.org/officeDocument/2006/relationships/slide" Target="slide54.xml"/><Relationship Id="rId4" Type="http://schemas.openxmlformats.org/officeDocument/2006/relationships/slide" Target="slide6.xml"/><Relationship Id="rId9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</p:spPr>
        <p:txBody>
          <a:bodyPr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3.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kerekített téglalap feliratnak 7"/>
          <p:cNvSpPr/>
          <p:nvPr/>
        </p:nvSpPr>
        <p:spPr bwMode="auto">
          <a:xfrm>
            <a:off x="35496" y="5589240"/>
            <a:ext cx="2592288" cy="648072"/>
          </a:xfrm>
          <a:prstGeom prst="wedgeRoundRectCallout">
            <a:avLst>
              <a:gd name="adj1" fmla="val 18786"/>
              <a:gd name="adj2" fmla="val -1556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/>
              <a:t>,…)|</a:t>
            </a:r>
            <a:r>
              <a:rPr lang="hu-HU" sz="2000" dirty="0" err="1"/>
              <a:t>h</a:t>
            </a:r>
            <a:r>
              <a:rPr lang="hu-HU" sz="2000" baseline="-25000" dirty="0" err="1"/>
              <a:t>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</a:b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3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b="1" dirty="0">
                <a:sym typeface="Symbol" pitchFamily="18" charset="2"/>
              </a:rPr>
              <a:t>Általános probléma</a:t>
            </a:r>
            <a:r>
              <a:rPr lang="hu-HU" dirty="0">
                <a:sym typeface="Symbol" pitchFamily="18" charset="2"/>
              </a:rPr>
              <a:t>: </a:t>
            </a:r>
            <a:br>
              <a:rPr lang="hu-HU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F: N paraméteres művelet, ahol az 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változó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b="1" dirty="0">
                <a:sym typeface="Symbol" pitchFamily="18" charset="2"/>
              </a:rPr>
              <a:t>Megoldás</a:t>
            </a:r>
            <a:r>
              <a:rPr lang="hu-HU" dirty="0">
                <a:sym typeface="Symbol" pitchFamily="18" charset="2"/>
              </a:rPr>
              <a:t>: </a:t>
            </a:r>
            <a:br>
              <a:rPr lang="hu-HU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Visszavezetjük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2-paraméteres művelet</a:t>
            </a:r>
            <a:r>
              <a:rPr lang="hu-HU" sz="2800" dirty="0">
                <a:sym typeface="Symbol" pitchFamily="18" charset="2"/>
              </a:rPr>
              <a:t>re (pl.  helyett +) és egy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neutrális elem</a:t>
            </a:r>
            <a:r>
              <a:rPr lang="hu-HU" sz="2800" dirty="0">
                <a:sym typeface="Symbol" pitchFamily="18" charset="2"/>
              </a:rPr>
              <a:t>re (+ esetén a 0).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4572000" algn="l"/>
              </a:tabLst>
            </a:pPr>
            <a:r>
              <a:rPr lang="hu-HU" sz="2800" dirty="0">
                <a:sym typeface="Symbol" pitchFamily="18" charset="2"/>
              </a:rPr>
              <a:t>	   F(X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  <a:r>
              <a:rPr lang="hu-HU" sz="18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</a:t>
            </a:r>
            <a:r>
              <a:rPr lang="hu-HU" sz="2800" dirty="0" err="1"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(X</a:t>
            </a:r>
            <a:r>
              <a:rPr lang="hu-HU" sz="2800" baseline="-25000" dirty="0">
                <a:sym typeface="Symbol" pitchFamily="18" charset="2"/>
              </a:rPr>
              <a:t>1..N–1</a:t>
            </a:r>
            <a:r>
              <a:rPr lang="hu-HU" sz="2800" dirty="0">
                <a:sym typeface="Symbol" pitchFamily="18" charset="2"/>
              </a:rPr>
              <a:t>),X</a:t>
            </a:r>
            <a:r>
              <a:rPr lang="hu-HU" sz="2800" baseline="-25000" dirty="0">
                <a:sym typeface="Symbol" pitchFamily="18" charset="2"/>
              </a:rPr>
              <a:t>N</a:t>
            </a:r>
            <a:r>
              <a:rPr lang="hu-HU" sz="2800" dirty="0">
                <a:sym typeface="Symbol" pitchFamily="18" charset="2"/>
              </a:rPr>
              <a:t>)	, ha N&gt;0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4572000" algn="l"/>
              </a:tabLst>
            </a:pPr>
            <a:r>
              <a:rPr lang="hu-HU" sz="2800" dirty="0">
                <a:sym typeface="Symbol" pitchFamily="18" charset="2"/>
              </a:rPr>
              <a:t>	   F(   –   )=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baseline="-25000" dirty="0">
                <a:solidFill>
                  <a:srgbClr val="FF3300"/>
                </a:solidFill>
                <a:sym typeface="Symbol" pitchFamily="18" charset="2"/>
              </a:rPr>
              <a:t>0</a:t>
            </a:r>
            <a:r>
              <a:rPr lang="hu-HU" sz="2800" dirty="0"/>
              <a:t> 	, egyébként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3676650" algn="l"/>
              </a:tabLst>
            </a:pPr>
            <a:r>
              <a:rPr lang="hu-HU" sz="2800" dirty="0">
                <a:sym typeface="Symbol" pitchFamily="18" charset="2"/>
              </a:rPr>
              <a:t>	Tehát: </a:t>
            </a:r>
            <a:r>
              <a:rPr lang="hu-HU" sz="2800" dirty="0"/>
              <a:t>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, F</a:t>
            </a:r>
            <a:r>
              <a:rPr lang="hu-HU" sz="2800" baseline="-25000" dirty="0"/>
              <a:t>0</a:t>
            </a:r>
            <a:r>
              <a:rPr lang="hu-HU" sz="2800" dirty="0">
                <a:sym typeface="Symbol" panose="05050102010706020507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,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FB81D1F-92F5-4501-9640-A42E52BB6F52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D45932A-4653-45AE-BBA6-4A655B1C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92" y="1484784"/>
            <a:ext cx="2266950" cy="105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400" dirty="0"/>
              <a:t>(az általános)</a:t>
            </a:r>
            <a:r>
              <a:rPr lang="hu-HU" dirty="0"/>
              <a:t>:</a:t>
            </a: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Bemenet:	</a:t>
            </a:r>
            <a:r>
              <a:rPr lang="hu-HU" sz="2800" dirty="0">
                <a:solidFill>
                  <a:srgbClr val="008000"/>
                </a:solidFill>
              </a:rPr>
              <a:t>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008000"/>
                </a:solidFill>
              </a:rPr>
              <a:t>N</a:t>
            </a:r>
            <a:endParaRPr lang="hu-HU" sz="2800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/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>
                <a:sym typeface="Symbol" pitchFamily="18" charset="2"/>
              </a:rPr>
              <a:t>Utófeltétel:	S=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 pitchFamily="18" charset="2"/>
              </a:rPr>
              <a:t>	</a:t>
            </a:r>
            <a:r>
              <a:rPr lang="hu-HU" sz="2800" dirty="0">
                <a:latin typeface="+mj-lt"/>
                <a:sym typeface="Symbol" pitchFamily="18" charset="2"/>
              </a:rPr>
              <a:t>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HH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+mj-lt"/>
                <a:sym typeface="Symbol" pitchFamily="18" charset="2"/>
              </a:rPr>
              <a:t>, F</a:t>
            </a:r>
            <a:r>
              <a:rPr lang="hu-HU" sz="2800" baseline="-25000" dirty="0">
                <a:latin typeface="+mj-lt"/>
                <a:sym typeface="Symbol" pitchFamily="18" charset="2"/>
              </a:rPr>
              <a:t>0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2CBDEE3-85C4-47E9-81BE-C5F9686247B1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>
            <p:extLst/>
          </p:nvPr>
        </p:nvGraphicFramePr>
        <p:xfrm>
          <a:off x="1030908" y="4941168"/>
          <a:ext cx="51101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4" imgW="2260600" imgH="482600" progId="Equation.3">
                  <p:embed/>
                </p:oleObj>
              </mc:Choice>
              <mc:Fallback>
                <p:oleObj name="Equation" r:id="rId4" imgW="2260600" imgH="482600" progId="Equation.3">
                  <p:embed/>
                  <p:pic>
                    <p:nvPicPr>
                      <p:cNvPr id="143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08" y="4941168"/>
                        <a:ext cx="5110163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kerekített téglalap feliratnak 10"/>
          <p:cNvSpPr/>
          <p:nvPr/>
        </p:nvSpPr>
        <p:spPr bwMode="auto">
          <a:xfrm>
            <a:off x="4499992" y="3933056"/>
            <a:ext cx="2592288" cy="648072"/>
          </a:xfrm>
          <a:prstGeom prst="wedgeRoundRectCallout">
            <a:avLst>
              <a:gd name="adj1" fmla="val -152882"/>
              <a:gd name="adj2" fmla="val 7417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/>
              <a:t>,…)|</a:t>
            </a:r>
            <a:r>
              <a:rPr lang="hu-HU" sz="2000" dirty="0" err="1"/>
              <a:t>h</a:t>
            </a:r>
            <a:r>
              <a:rPr lang="hu-HU" sz="2000" baseline="-25000" dirty="0" err="1"/>
              <a:t>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</a:b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715680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Specifikáció’ </a:t>
            </a:r>
            <a:r>
              <a:rPr lang="hu-HU" sz="2400" dirty="0"/>
              <a:t>(tovább általánosítva)</a:t>
            </a:r>
            <a:r>
              <a:rPr lang="hu-HU" dirty="0"/>
              <a:t>:</a:t>
            </a: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Bemenet:	</a:t>
            </a:r>
            <a:r>
              <a:rPr lang="hu-HU" sz="2800" dirty="0">
                <a:solidFill>
                  <a:srgbClr val="008000"/>
                </a:solidFill>
              </a:rPr>
              <a:t>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latin typeface="+mj-lt"/>
                <a:sym typeface="Symbol" pitchFamily="18" charset="2"/>
              </a:rPr>
              <a:t>1</a:t>
            </a:r>
            <a:r>
              <a:rPr lang="hu-HU" sz="2800" baseline="30000" dirty="0">
                <a:solidFill>
                  <a:srgbClr val="008000"/>
                </a:solidFill>
              </a:rPr>
              <a:t>N</a:t>
            </a:r>
            <a:endParaRPr lang="hu-HU" sz="2800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endParaRPr lang="hu-HU" sz="2800" b="1" dirty="0"/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>
                <a:sym typeface="Symbol" pitchFamily="18" charset="2"/>
              </a:rPr>
              <a:t>Utófeltétel:	S=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1</a:t>
            </a:r>
            <a:r>
              <a:rPr lang="hu-HU" sz="2800" baseline="30000" dirty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 pitchFamily="18" charset="2"/>
              </a:rPr>
              <a:t>	</a:t>
            </a:r>
            <a:r>
              <a:rPr lang="hu-HU" sz="2800" dirty="0">
                <a:latin typeface="+mj-lt"/>
                <a:sym typeface="Symbol" pitchFamily="18" charset="2"/>
              </a:rPr>
              <a:t>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H</a:t>
            </a:r>
            <a:r>
              <a:rPr lang="hu-HU" sz="2800" baseline="-25000" dirty="0">
                <a:sym typeface="Symbol" pitchFamily="18" charset="2"/>
              </a:rPr>
              <a:t>1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, F</a:t>
            </a:r>
            <a:r>
              <a:rPr lang="hu-HU" sz="2800" baseline="-25000" dirty="0">
                <a:sym typeface="Symbol" pitchFamily="18" charset="2"/>
              </a:rPr>
              <a:t>0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endParaRPr lang="hu-HU" sz="2800" baseline="-25000" dirty="0">
              <a:latin typeface="Imprint MT Shadow" pitchFamily="82" charset="0"/>
              <a:sym typeface="Symbol" pitchFamily="18" charset="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2CBDEE3-85C4-47E9-81BE-C5F9686247B1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34274"/>
              </p:ext>
            </p:extLst>
          </p:nvPr>
        </p:nvGraphicFramePr>
        <p:xfrm>
          <a:off x="1030908" y="4941168"/>
          <a:ext cx="51101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4" imgW="2260600" imgH="482600" progId="Equation.3">
                  <p:embed/>
                </p:oleObj>
              </mc:Choice>
              <mc:Fallback>
                <p:oleObj name="Equation" r:id="rId4" imgW="2260600" imgH="482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08" y="4941168"/>
                        <a:ext cx="5110163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kerekített téglalap feliratnak 10"/>
          <p:cNvSpPr/>
          <p:nvPr/>
        </p:nvSpPr>
        <p:spPr bwMode="auto">
          <a:xfrm>
            <a:off x="4499992" y="3933056"/>
            <a:ext cx="2592288" cy="648072"/>
          </a:xfrm>
          <a:prstGeom prst="wedgeRoundRectCallout">
            <a:avLst>
              <a:gd name="adj1" fmla="val -152882"/>
              <a:gd name="adj2" fmla="val 7417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/>
              <a:t>,…)|</a:t>
            </a:r>
            <a:r>
              <a:rPr lang="hu-HU" sz="2000" dirty="0" err="1"/>
              <a:t>h</a:t>
            </a:r>
            <a:r>
              <a:rPr lang="hu-HU" sz="2000" baseline="-25000" dirty="0" err="1"/>
              <a:t>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</a:b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				Változó</a:t>
            </a:r>
            <a:r>
              <a:rPr lang="hu-HU" dirty="0"/>
              <a:t>	</a:t>
            </a:r>
            <a:br>
              <a:rPr lang="hu-HU" dirty="0"/>
            </a:br>
            <a:r>
              <a:rPr lang="hu-HU" dirty="0"/>
              <a:t>			     N</a:t>
            </a:r>
            <a:r>
              <a:rPr lang="hu-HU" b="1" dirty="0">
                <a:sym typeface="Symbol" pitchFamily="18" charset="2"/>
              </a:rPr>
              <a:t>: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Egész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				Konstans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		    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maxN</a:t>
            </a:r>
            <a:r>
              <a:rPr lang="hu-HU" b="1" dirty="0" err="1">
                <a:sym typeface="Symbol" pitchFamily="18" charset="2"/>
              </a:rPr>
              <a:t>:Egész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???</a:t>
            </a:r>
            <a:r>
              <a:rPr lang="hu-HU" dirty="0">
                <a:sym typeface="Symbol" pitchFamily="18" charset="2"/>
              </a:rPr>
              <a:t>)</a:t>
            </a:r>
            <a:endParaRPr lang="hu-HU" dirty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				Változó</a:t>
            </a:r>
            <a:r>
              <a:rPr lang="hu-HU" dirty="0"/>
              <a:t>	</a:t>
            </a:r>
            <a:br>
              <a:rPr lang="hu-HU" dirty="0"/>
            </a:br>
            <a:r>
              <a:rPr lang="hu-HU" dirty="0"/>
              <a:t>			     X</a:t>
            </a:r>
            <a:r>
              <a:rPr lang="hu-HU" b="1" dirty="0">
                <a:sym typeface="Symbol" pitchFamily="18" charset="2"/>
              </a:rPr>
              <a:t>:</a:t>
            </a:r>
            <a:r>
              <a:rPr lang="hu-HU" b="1" dirty="0"/>
              <a:t>Tömb</a:t>
            </a:r>
            <a:r>
              <a:rPr lang="hu-HU" dirty="0"/>
              <a:t>[1..</a:t>
            </a:r>
            <a:r>
              <a:rPr lang="hu-HU" dirty="0">
                <a:solidFill>
                  <a:srgbClr val="FF0000"/>
                </a:solidFill>
              </a:rPr>
              <a:t>maxN</a:t>
            </a:r>
            <a:r>
              <a:rPr lang="hu-HU" b="1" dirty="0"/>
              <a:t>:TH</a:t>
            </a:r>
            <a:r>
              <a:rPr lang="hu-HU" dirty="0">
                <a:sym typeface="Symbol" pitchFamily="18" charset="2"/>
              </a:rPr>
              <a:t>]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		     S</a:t>
            </a:r>
            <a:r>
              <a:rPr lang="hu-HU" b="1" dirty="0">
                <a:sym typeface="Symbol" pitchFamily="18" charset="2"/>
              </a:rPr>
              <a:t>:TH</a:t>
            </a:r>
          </a:p>
          <a:p>
            <a:pPr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Tehát megállapodunk abban, hogy a tételek algoritmusához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statikusan</a:t>
            </a:r>
            <a:r>
              <a:rPr lang="hu-HU" sz="2800" dirty="0">
                <a:sym typeface="Symbol" pitchFamily="18" charset="2"/>
              </a:rPr>
              <a:t> deklaráljuk a sorozathoz tartozó tömböt.</a:t>
            </a: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4859E03-EA8C-434D-A82D-0F8667BAC125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2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300192" y="829456"/>
            <a:ext cx="2808312" cy="864096"/>
          </a:xfrm>
          <a:prstGeom prst="wedgeRoundRectCallout">
            <a:avLst>
              <a:gd name="adj1" fmla="val -121258"/>
              <a:gd name="adj2" fmla="val 7406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7" name="Téglalap 16"/>
          <p:cNvSpPr/>
          <p:nvPr/>
        </p:nvSpPr>
        <p:spPr bwMode="auto">
          <a:xfrm>
            <a:off x="2800351" y="1904132"/>
            <a:ext cx="4075905" cy="2965028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Lekerekített téglalap feliratnak 17"/>
          <p:cNvSpPr/>
          <p:nvPr/>
        </p:nvSpPr>
        <p:spPr bwMode="auto">
          <a:xfrm>
            <a:off x="6300192" y="2852936"/>
            <a:ext cx="2808312" cy="864096"/>
          </a:xfrm>
          <a:prstGeom prst="wedgeRoundRectCallout">
            <a:avLst>
              <a:gd name="adj1" fmla="val -51600"/>
              <a:gd name="adj2" fmla="val 9352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TH: a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itchFamily="82" charset="0"/>
              </a:rPr>
              <a:t>H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halmaznak megfelelő típus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9129"/>
            <a:ext cx="1617824" cy="133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1023170" y="2791814"/>
            <a:ext cx="43071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hu-HU" sz="1200" dirty="0"/>
              <a:t> –  </a:t>
            </a:r>
            <a:endParaRPr lang="en-GB" sz="1200" dirty="0"/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300192" y="1916832"/>
            <a:ext cx="2808312" cy="864096"/>
          </a:xfrm>
          <a:prstGeom prst="wedgeRoundRectCallout">
            <a:avLst>
              <a:gd name="adj1" fmla="val -142046"/>
              <a:gd name="adj2" fmla="val 11062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maxN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a tömb maximális</a:t>
            </a:r>
            <a:r>
              <a:rPr kumimoji="0" lang="hu-H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mérete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4" name="Egyenes összekötő nyíllal 3"/>
          <p:cNvCxnSpPr/>
          <p:nvPr/>
        </p:nvCxnSpPr>
        <p:spPr>
          <a:xfrm>
            <a:off x="1453884" y="2276872"/>
            <a:ext cx="1821972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1475656" y="2492896"/>
            <a:ext cx="1800200" cy="893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1494128" y="2492896"/>
            <a:ext cx="1821972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cxnSpLocks/>
          </p:cNvCxnSpPr>
          <p:nvPr/>
        </p:nvCxnSpPr>
        <p:spPr>
          <a:xfrm>
            <a:off x="1260299" y="2701334"/>
            <a:ext cx="2375597" cy="181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cxnSpLocks/>
          </p:cNvCxnSpPr>
          <p:nvPr/>
        </p:nvCxnSpPr>
        <p:spPr>
          <a:xfrm>
            <a:off x="1015144" y="2687148"/>
            <a:ext cx="2282484" cy="1829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>
                <a:sym typeface="Symbol" pitchFamily="18" charset="2"/>
              </a:rPr>
              <a:t>Algoritmus </a:t>
            </a:r>
            <a:r>
              <a:rPr lang="hu-HU">
                <a:sym typeface="Symbol" pitchFamily="18" charset="2"/>
              </a:rPr>
              <a:t>(</a:t>
            </a:r>
            <a:r>
              <a:rPr lang="hu-HU" sz="2400">
                <a:sym typeface="Symbol" pitchFamily="18" charset="2"/>
              </a:rPr>
              <a:t>általánosan</a:t>
            </a:r>
            <a:r>
              <a:rPr lang="hu-HU">
                <a:sym typeface="Symbol" pitchFamily="18" charset="2"/>
              </a:rPr>
              <a:t>)</a:t>
            </a:r>
            <a:r>
              <a:rPr lang="hu-HU" b="1">
                <a:sym typeface="Symbol" pitchFamily="18" charset="2"/>
              </a:rPr>
              <a:t>:</a:t>
            </a:r>
          </a:p>
          <a:p>
            <a:pPr marL="254000"/>
            <a:endParaRPr lang="hu-HU">
              <a:sym typeface="Symbol" pitchFamily="18" charset="2"/>
            </a:endParaRPr>
          </a:p>
          <a:p>
            <a:pPr marL="254000"/>
            <a:endParaRPr lang="hu-HU">
              <a:sym typeface="Symbol" pitchFamily="18" charset="2"/>
            </a:endParaRPr>
          </a:p>
          <a:p>
            <a:pPr marL="254000"/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	 </a:t>
            </a:r>
            <a:r>
              <a:rPr lang="hu-HU" sz="2600">
                <a:sym typeface="Symbol" pitchFamily="18" charset="2"/>
              </a:rPr>
              <a:t> (összegzés)</a:t>
            </a:r>
            <a:r>
              <a:rPr lang="hu-HU" sz="2800">
                <a:sym typeface="Symbol" pitchFamily="18" charset="2"/>
              </a:rPr>
              <a:t> esetén: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1A016BB-763D-4292-9CCF-441ADA85CA33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3779838" y="1949450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(S,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"/>
          <p:cNvGraphicFramePr>
            <a:graphicFrameLocks noGrp="1"/>
          </p:cNvGraphicFramePr>
          <p:nvPr/>
        </p:nvGraphicFramePr>
        <p:xfrm>
          <a:off x="3786188" y="4492625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41" name="Szövegdoboz 13"/>
          <p:cNvSpPr txBox="1">
            <a:spLocks noChangeArrowheads="1"/>
          </p:cNvSpPr>
          <p:nvPr/>
        </p:nvSpPr>
        <p:spPr bwMode="auto">
          <a:xfrm>
            <a:off x="7524750" y="16414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531100" y="41783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3" y="4489889"/>
            <a:ext cx="1919675" cy="77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églalap 15"/>
          <p:cNvSpPr/>
          <p:nvPr/>
        </p:nvSpPr>
        <p:spPr>
          <a:xfrm>
            <a:off x="823390" y="2676262"/>
            <a:ext cx="43071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hu-HU" sz="1200" dirty="0"/>
              <a:t> – </a:t>
            </a:r>
            <a:endParaRPr lang="en-GB" sz="12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9" y="1905946"/>
            <a:ext cx="24860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00652"/>
              </p:ext>
            </p:extLst>
          </p:nvPr>
        </p:nvGraphicFramePr>
        <p:xfrm>
          <a:off x="3258897" y="4868863"/>
          <a:ext cx="4337291" cy="1600200"/>
        </p:xfrm>
        <a:graphic>
          <a:graphicData uri="http://schemas.openxmlformats.org/drawingml/2006/table">
            <a:tbl>
              <a:tblPr/>
              <a:tblGrid>
                <a:gridCol w="66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Jöv[i].be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Jöv[i].ki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Sorozatszámítás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 </a:t>
            </a:r>
            <a:r>
              <a:rPr lang="hu-HU" sz="2800" dirty="0">
                <a:solidFill>
                  <a:srgbClr val="0000FF"/>
                </a:solidFill>
              </a:rPr>
              <a:t>Jöv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hu-HU" sz="2800" dirty="0" err="1">
                <a:solidFill>
                  <a:srgbClr val="0000FF"/>
                </a:solidFill>
              </a:rPr>
              <a:t>e</a:t>
            </a:r>
            <a:r>
              <a:rPr lang="hu-HU" sz="2800" dirty="0" err="1">
                <a:solidFill>
                  <a:srgbClr val="0000FF"/>
                </a:solidFill>
                <a:sym typeface="Symbol"/>
              </a:rPr>
              <a:t>ki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)</a:t>
            </a:r>
            <a:r>
              <a:rPr lang="hu-HU" sz="2800" baseline="30000" dirty="0">
                <a:solidFill>
                  <a:srgbClr val="0000FF"/>
                </a:solidFill>
              </a:rPr>
              <a:t>N</a:t>
            </a:r>
            <a:r>
              <a:rPr lang="hu-HU" sz="2800" dirty="0">
                <a:solidFill>
                  <a:srgbClr val="0000FF"/>
                </a:solidFill>
              </a:rPr>
              <a:t>,</a:t>
            </a:r>
            <a:r>
              <a:rPr lang="hu-HU" sz="2000" dirty="0">
                <a:solidFill>
                  <a:srgbClr val="0000FF"/>
                </a:solidFill>
              </a:rPr>
              <a:t> </a:t>
            </a:r>
            <a:r>
              <a:rPr lang="hu-HU" sz="2800" dirty="0" err="1">
                <a:solidFill>
                  <a:srgbClr val="0000FF"/>
                </a:solidFill>
              </a:rPr>
              <a:t>be,ki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=N</a:t>
            </a:r>
            <a:endParaRPr lang="hu-HU" sz="2800" dirty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  <a:endParaRPr lang="hu-HU" sz="2800" dirty="0">
              <a:solidFill>
                <a:srgbClr val="0000FF"/>
              </a:solidFill>
              <a:sym typeface="Symbol" pitchFamily="18" charset="2"/>
            </a:endParaRPr>
          </a:p>
          <a:p>
            <a:pPr marL="254000"/>
            <a:r>
              <a:rPr lang="hu-HU" sz="2800" dirty="0">
                <a:sym typeface="Symbol" pitchFamily="18" charset="2"/>
              </a:rPr>
              <a:t>Utófeltétel: S=      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Jöv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.be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–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Jöv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dirty="0" err="1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ki</a:t>
            </a:r>
            <a:r>
              <a:rPr lang="hu-HU" dirty="0">
                <a:sym typeface="Symbol" pitchFamily="18" charset="2"/>
              </a:rPr>
              <a:t> </a:t>
            </a:r>
            <a:endParaRPr lang="hu-HU" dirty="0">
              <a:latin typeface="Arial" charset="0"/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1D3BCB3-744F-4335-91BD-A2731A823B9D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2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18451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124200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596188" y="45370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4868863"/>
            <a:ext cx="1781175" cy="77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95" name="Picture 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40" y="1837646"/>
            <a:ext cx="1586873" cy="1253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gyenes összekötő nyíllal 16"/>
          <p:cNvCxnSpPr>
            <a:cxnSpLocks/>
          </p:cNvCxnSpPr>
          <p:nvPr/>
        </p:nvCxnSpPr>
        <p:spPr>
          <a:xfrm>
            <a:off x="2915816" y="2055719"/>
            <a:ext cx="5228536" cy="771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cxnSpLocks/>
            <a:stCxn id="9" idx="3"/>
          </p:cNvCxnSpPr>
          <p:nvPr/>
        </p:nvCxnSpPr>
        <p:spPr>
          <a:xfrm flipV="1">
            <a:off x="5724128" y="2289459"/>
            <a:ext cx="2420224" cy="2101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cxnSpLocks/>
          </p:cNvCxnSpPr>
          <p:nvPr/>
        </p:nvCxnSpPr>
        <p:spPr>
          <a:xfrm flipV="1">
            <a:off x="2707652" y="2559181"/>
            <a:ext cx="5436700" cy="3588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2051720" y="2301565"/>
            <a:ext cx="3672408" cy="39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Egyenes összekötő nyíllal 25"/>
          <p:cNvCxnSpPr>
            <a:cxnSpLocks/>
          </p:cNvCxnSpPr>
          <p:nvPr/>
        </p:nvCxnSpPr>
        <p:spPr>
          <a:xfrm>
            <a:off x="1030968" y="5517232"/>
            <a:ext cx="3973080" cy="50965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églalap 26"/>
          <p:cNvSpPr/>
          <p:nvPr/>
        </p:nvSpPr>
        <p:spPr>
          <a:xfrm>
            <a:off x="4903465" y="6026891"/>
            <a:ext cx="2520280" cy="358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églalap 35"/>
          <p:cNvSpPr/>
          <p:nvPr/>
        </p:nvSpPr>
        <p:spPr>
          <a:xfrm>
            <a:off x="2988000" y="3740324"/>
            <a:ext cx="2124000" cy="358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Egyenes összekötő nyíllal 36"/>
          <p:cNvCxnSpPr>
            <a:cxnSpLocks/>
          </p:cNvCxnSpPr>
          <p:nvPr/>
        </p:nvCxnSpPr>
        <p:spPr>
          <a:xfrm flipH="1">
            <a:off x="5083187" y="2912887"/>
            <a:ext cx="3521261" cy="10271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746312"/>
              </p:ext>
            </p:extLst>
          </p:nvPr>
        </p:nvGraphicFramePr>
        <p:xfrm>
          <a:off x="2483768" y="3397250"/>
          <a:ext cx="7159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gyenlet" r:id="rId7" imgW="291973" imgH="418918" progId="Equation.3">
                  <p:embed/>
                </p:oleObj>
              </mc:Choice>
              <mc:Fallback>
                <p:oleObj name="Egyenlet" r:id="rId7" imgW="291973" imgH="418918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397250"/>
                        <a:ext cx="71596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  <p:bldP spid="12" grpId="0" animBg="1"/>
      <p:bldP spid="9" grpId="0" animBg="1"/>
      <p:bldP spid="27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Sorozatszámítás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1"/>
          </p:nvPr>
        </p:nvSpPr>
        <p:spPr/>
        <p:txBody>
          <a:bodyPr lIns="1800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Tanulságok: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0000FF"/>
                </a:solidFill>
              </a:rPr>
              <a:t>konkrét</a:t>
            </a:r>
            <a:r>
              <a:rPr lang="hu-HU" sz="2800" dirty="0"/>
              <a:t> feladat előfeltétele lehet erősebb, mint a programozási tételé.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0000FF"/>
                </a:solidFill>
              </a:rPr>
              <a:t>konkrét</a:t>
            </a:r>
            <a:r>
              <a:rPr lang="hu-HU" sz="2800" dirty="0"/>
              <a:t> feladat utófeltétele lehet gyengébb, mint a programozási tételé (lesz ilyen).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Az 1-től N-ig indexelt tömb helyett lehet </a:t>
            </a:r>
            <a:r>
              <a:rPr lang="hu-HU" sz="2800" dirty="0">
                <a:solidFill>
                  <a:srgbClr val="008000"/>
                </a:solidFill>
              </a:rPr>
              <a:t>E</a:t>
            </a:r>
            <a:r>
              <a:rPr lang="hu-HU" sz="2800" dirty="0"/>
              <a:t>-től </a:t>
            </a:r>
            <a:r>
              <a:rPr lang="hu-HU" sz="2800" dirty="0">
                <a:solidFill>
                  <a:srgbClr val="008000"/>
                </a:solidFill>
              </a:rPr>
              <a:t>U</a:t>
            </a:r>
            <a:r>
              <a:rPr lang="hu-HU" sz="2800" dirty="0"/>
              <a:t>-</a:t>
            </a:r>
            <a:r>
              <a:rPr lang="hu-HU" sz="2800" dirty="0" err="1"/>
              <a:t>ig</a:t>
            </a:r>
            <a:r>
              <a:rPr lang="hu-HU" sz="2800" dirty="0"/>
              <a:t> indexelt tömb.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Egyetlen tömb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elemei</a:t>
            </a:r>
            <a:r>
              <a:rPr lang="hu-HU" sz="2800" dirty="0"/>
              <a:t> helyett lehet a tételben szereplő „i-</a:t>
            </a:r>
            <a:r>
              <a:rPr lang="hu-HU" sz="2800" dirty="0" err="1"/>
              <a:t>edik</a:t>
            </a:r>
            <a:r>
              <a:rPr lang="hu-HU" sz="2800" dirty="0"/>
              <a:t> elem” értékét kiszámító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kifejezés</a:t>
            </a:r>
            <a:r>
              <a:rPr lang="hu-HU" sz="2800" dirty="0"/>
              <a:t> (több tömbből, több tömbelemből; vagy tömbtől független függvény).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53C5CEE-4D0B-4121-82D0-EEBE9F29F20A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1"/>
          </p:nvPr>
        </p:nvSpPr>
        <p:spPr/>
        <p:txBody>
          <a:bodyPr lIns="1800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Adjunk meg, hogy </a:t>
            </a:r>
            <a:r>
              <a:rPr lang="hu-HU" sz="2800" b="1" dirty="0"/>
              <a:t>hány</a:t>
            </a:r>
            <a:r>
              <a:rPr lang="hu-HU" sz="2800" dirty="0"/>
              <a:t> hónapban nőtt a vagyona!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egy természetes szám osztói </a:t>
            </a:r>
            <a:r>
              <a:rPr lang="hu-HU" sz="2800" b="1" dirty="0"/>
              <a:t>számá</a:t>
            </a:r>
            <a:r>
              <a:rPr lang="hu-HU" sz="2800" dirty="0"/>
              <a:t>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egy ember nevében levő „a” betűk </a:t>
            </a:r>
            <a:r>
              <a:rPr lang="hu-HU" sz="2800" b="1" dirty="0"/>
              <a:t>számá</a:t>
            </a:r>
            <a:r>
              <a:rPr lang="hu-HU" sz="2800" dirty="0"/>
              <a:t>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Adjunk meg az éves statisztika alapján, hogy </a:t>
            </a:r>
            <a:r>
              <a:rPr lang="hu-HU" sz="2800" b="1" dirty="0"/>
              <a:t>hány</a:t>
            </a:r>
            <a:r>
              <a:rPr lang="hu-HU" sz="2800" dirty="0"/>
              <a:t> napon fagyott!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születési hónap alapján, hogy közöttük </a:t>
            </a:r>
            <a:r>
              <a:rPr lang="hu-HU" sz="2800" b="1" dirty="0"/>
              <a:t>hány</a:t>
            </a:r>
            <a:r>
              <a:rPr lang="hu-HU" sz="2800" dirty="0"/>
              <a:t>an születtek télen!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73EE71-732F-4287-8932-BC107F81117E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418812954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darab „valamire” kell megadni, hogy </a:t>
            </a:r>
            <a:br>
              <a:rPr lang="hu-HU" sz="2800" dirty="0"/>
            </a:br>
            <a:r>
              <a:rPr lang="hu-HU" sz="2800" dirty="0"/>
              <a:t>hány adott tulajdonságú van közöttük.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0F81E08-BB15-4C70-9953-A430936704E8}" type="datetime8">
              <a:rPr lang="hu-HU" smtClean="0"/>
              <a:t>2018.10.03. 8:36</a:t>
            </a:fld>
            <a:endParaRPr lang="en-US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6027" y="1596231"/>
            <a:ext cx="2916237" cy="212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8844E-6 L 0.07291 0.060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3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7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205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Db=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271463" indent="-271463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400" dirty="0">
                <a:sym typeface="Symbol" pitchFamily="18" charset="2"/>
              </a:rPr>
              <a:t>Megjegyzés: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 tulajdonság </a:t>
            </a:r>
            <a:r>
              <a:rPr lang="hu-HU" sz="2400" dirty="0">
                <a:sym typeface="Symbol" pitchFamily="18" charset="2"/>
              </a:rPr>
              <a:t>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logikai függvény</a:t>
            </a:r>
            <a:r>
              <a:rPr lang="hu-HU" sz="2400" dirty="0">
                <a:sym typeface="Symbol" pitchFamily="18" charset="2"/>
              </a:rPr>
              <a:t>ként adható meg. X (sőt 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>
                <a:sym typeface="Symbol" pitchFamily="18" charset="2"/>
              </a:rPr>
              <a:t>) minden elemről megvizsgálható, hogy rendelkezik-e az adott tulajdonsággal vagy sem.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A65580C-EABB-4C1B-A69C-CD52B88FE2CD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9813" y="1493403"/>
            <a:ext cx="411480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69569"/>
              </p:ext>
            </p:extLst>
          </p:nvPr>
        </p:nvGraphicFramePr>
        <p:xfrm>
          <a:off x="2627784" y="3756382"/>
          <a:ext cx="68974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5" imgW="304668" imgH="571252" progId="Equation.3">
                  <p:embed/>
                </p:oleObj>
              </mc:Choice>
              <mc:Fallback>
                <p:oleObj name="Equation" r:id="rId5" imgW="304668" imgH="57125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56382"/>
                        <a:ext cx="689744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kerekített téglalap feliratnak 10"/>
          <p:cNvSpPr/>
          <p:nvPr/>
        </p:nvSpPr>
        <p:spPr bwMode="auto">
          <a:xfrm>
            <a:off x="5920036" y="2367384"/>
            <a:ext cx="3024336" cy="482848"/>
          </a:xfrm>
          <a:prstGeom prst="wedgeRoundRectCallout">
            <a:avLst>
              <a:gd name="adj1" fmla="val -144474"/>
              <a:gd name="adj2" fmla="val -1912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>
                <a:latin typeface="Imprint MT Shadow" pitchFamily="82" charset="0"/>
                <a:sym typeface="Symbol" pitchFamily="18" charset="2"/>
              </a:rPr>
              <a:t>H: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tetszőleges halmaz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5915844" y="2994695"/>
            <a:ext cx="3032720" cy="936104"/>
          </a:xfrm>
          <a:prstGeom prst="wedgeRoundRectCallout">
            <a:avLst>
              <a:gd name="adj1" fmla="val -156777"/>
              <a:gd name="adj2" fmla="val -5775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tetszőleges tulajdonság-függvény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sz="2800" dirty="0"/>
              <a:t>Programozási tételek – </a:t>
            </a:r>
            <a:r>
              <a:rPr lang="hu-HU" sz="2400" dirty="0"/>
              <a:t>a </a:t>
            </a:r>
            <a:r>
              <a:rPr lang="hu-HU" sz="2400" dirty="0">
                <a:hlinkClick r:id="rId3" action="ppaction://hlinksldjump"/>
              </a:rPr>
              <a:t>lényeg</a:t>
            </a:r>
            <a:endParaRPr lang="hu-HU" sz="2400" dirty="0"/>
          </a:p>
          <a:p>
            <a:pPr marL="254000"/>
            <a:r>
              <a:rPr lang="hu-HU" sz="2800" dirty="0">
                <a:hlinkClick r:id="rId4" action="ppaction://hlinksldjump"/>
              </a:rPr>
              <a:t>Sorozatszámítás</a:t>
            </a:r>
            <a:r>
              <a:rPr lang="hu-HU" sz="2800" dirty="0"/>
              <a:t> – összegzés…</a:t>
            </a:r>
          </a:p>
          <a:p>
            <a:pPr marL="254000"/>
            <a:r>
              <a:rPr lang="hu-HU" sz="2800" dirty="0">
                <a:hlinkClick r:id="rId5" action="ppaction://hlinksldjump"/>
              </a:rPr>
              <a:t>Megszámolás</a:t>
            </a:r>
            <a:endParaRPr lang="hu-HU" sz="2800" dirty="0"/>
          </a:p>
          <a:p>
            <a:pPr marL="254000"/>
            <a:r>
              <a:rPr lang="hu-HU" sz="2800" dirty="0">
                <a:hlinkClick r:id="rId6" action="ppaction://hlinksldjump"/>
              </a:rPr>
              <a:t>Maximum-kiválasztás</a:t>
            </a:r>
            <a:endParaRPr lang="hu-HU" sz="2800" dirty="0"/>
          </a:p>
          <a:p>
            <a:pPr marL="254000"/>
            <a:r>
              <a:rPr lang="hu-HU" sz="2800" dirty="0">
                <a:hlinkClick r:id="rId7" action="ppaction://hlinksldjump"/>
              </a:rPr>
              <a:t>Keresés</a:t>
            </a:r>
            <a:endParaRPr lang="hu-HU" sz="2800" dirty="0"/>
          </a:p>
          <a:p>
            <a:pPr marL="254000"/>
            <a:r>
              <a:rPr lang="hu-HU" sz="2800" dirty="0">
                <a:hlinkClick r:id="rId8" action="ppaction://hlinksldjump"/>
              </a:rPr>
              <a:t>Eldöntés</a:t>
            </a:r>
            <a:endParaRPr lang="hu-HU" sz="2800" dirty="0"/>
          </a:p>
          <a:p>
            <a:pPr marL="254000"/>
            <a:r>
              <a:rPr lang="hu-HU" sz="2800" dirty="0">
                <a:hlinkClick r:id="rId9" action="ppaction://hlinksldjump"/>
              </a:rPr>
              <a:t>Kiválasztás</a:t>
            </a:r>
            <a:endParaRPr lang="hu-HU" sz="2800" dirty="0"/>
          </a:p>
          <a:p>
            <a:pPr marL="254000"/>
            <a:r>
              <a:rPr lang="hu-HU" sz="2800" dirty="0"/>
              <a:t>Programozás tételek </a:t>
            </a:r>
            <a:r>
              <a:rPr lang="hu-HU" sz="2400" dirty="0"/>
              <a:t>– </a:t>
            </a:r>
            <a:r>
              <a:rPr lang="hu-HU" sz="2400" dirty="0">
                <a:hlinkClick r:id="rId10" action="ppaction://hlinksldjump"/>
              </a:rPr>
              <a:t>visszatekintés</a:t>
            </a:r>
            <a:endParaRPr lang="hu-HU" sz="24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2931AD4-E37B-42F6-A2D6-D3C3D8E597B8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2253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6B07E7-B9CC-4288-8161-85B39C26C8C0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22534" name="Tartalom helye 2"/>
          <p:cNvSpPr>
            <a:spLocks/>
          </p:cNvSpPr>
          <p:nvPr/>
        </p:nvSpPr>
        <p:spPr bwMode="auto">
          <a:xfrm>
            <a:off x="35496" y="1557338"/>
            <a:ext cx="914501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Algoritmus: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104485" name="Group 37"/>
          <p:cNvGraphicFramePr>
            <a:graphicFrameLocks noGrp="1"/>
          </p:cNvGraphicFramePr>
          <p:nvPr/>
        </p:nvGraphicFramePr>
        <p:xfrm>
          <a:off x="3924300" y="2232025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4500563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7437438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4427538" y="35734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7437438" y="3576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2558" name="Szövegdoboz 13"/>
          <p:cNvSpPr txBox="1">
            <a:spLocks noChangeArrowheads="1"/>
          </p:cNvSpPr>
          <p:nvPr/>
        </p:nvSpPr>
        <p:spPr bwMode="auto">
          <a:xfrm>
            <a:off x="7667625" y="19050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5" y="2244225"/>
            <a:ext cx="1600371" cy="174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Megszámolás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 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     	</a:t>
            </a:r>
            <a:r>
              <a:rPr lang="hu-HU" sz="2800" dirty="0">
                <a:solidFill>
                  <a:srgbClr val="0000FF"/>
                </a:solidFill>
              </a:rPr>
              <a:t>Hó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baseline="30000" dirty="0"/>
            </a:br>
            <a:r>
              <a:rPr lang="hu-HU" sz="2800" dirty="0"/>
              <a:t> 		</a:t>
            </a:r>
            <a:r>
              <a:rPr lang="hu-HU" sz="2800" dirty="0">
                <a:solidFill>
                  <a:srgbClr val="0000FF"/>
                </a:solidFill>
              </a:rPr>
              <a:t>Téli?</a:t>
            </a:r>
            <a:r>
              <a:rPr lang="hu-HU" sz="2800" dirty="0"/>
              <a:t>: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   	</a:t>
            </a:r>
            <a:r>
              <a:rPr lang="hu-HU" sz="2800" dirty="0">
                <a:solidFill>
                  <a:srgbClr val="0000FF"/>
                </a:solidFill>
              </a:rPr>
              <a:t>Téli?</a:t>
            </a:r>
            <a:r>
              <a:rPr lang="hu-HU" sz="2800" dirty="0"/>
              <a:t>(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dirty="0"/>
              <a:t>):=</a:t>
            </a:r>
            <a:r>
              <a:rPr lang="hu-HU" sz="2800" dirty="0">
                <a:solidFill>
                  <a:srgbClr val="0000FF"/>
                </a:solidFill>
              </a:rPr>
              <a:t>x=1 vagy x=2 vagy x=12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</a:t>
            </a:r>
            <a:r>
              <a:rPr lang="hu-HU" sz="2800" dirty="0" err="1"/>
              <a:t>Db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i (1iN): Hó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</a:t>
            </a:r>
          </a:p>
          <a:p>
            <a:pPr marL="254000">
              <a:spcBef>
                <a:spcPts val="1800"/>
              </a:spcBef>
            </a:pPr>
            <a:r>
              <a:rPr lang="hu-HU" sz="2800" dirty="0">
                <a:sym typeface="Symbol" pitchFamily="18" charset="2"/>
              </a:rPr>
              <a:t>Utófeltétel: Db=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2800" dirty="0">
                <a:sym typeface="Symbol" pitchFamily="18" charset="2"/>
              </a:rPr>
              <a:t>Megjegyzés: a konkrét feladat előfeltétele mindig lehet szigorúbb a tétel előfeltételénél!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E480492-06DF-4BB1-AD1B-2BEAC5F1D03E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307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06009"/>
              </p:ext>
            </p:extLst>
          </p:nvPr>
        </p:nvGraphicFramePr>
        <p:xfrm>
          <a:off x="2898924" y="4325938"/>
          <a:ext cx="86201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1" name="Equation" r:id="rId4" imgW="431640" imgH="571320" progId="Equation.3">
                  <p:embed/>
                </p:oleObj>
              </mc:Choice>
              <mc:Fallback>
                <p:oleObj name="Equation" r:id="rId4" imgW="431640" imgH="5713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924" y="4325938"/>
                        <a:ext cx="862013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18795" y="1525569"/>
            <a:ext cx="3563938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églalap 1"/>
          <p:cNvSpPr/>
          <p:nvPr/>
        </p:nvSpPr>
        <p:spPr>
          <a:xfrm>
            <a:off x="2520000" y="5112337"/>
            <a:ext cx="1836000" cy="288000"/>
          </a:xfrm>
          <a:prstGeom prst="rect">
            <a:avLst/>
          </a:prstGeom>
          <a:solidFill>
            <a:srgbClr val="FFCA2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</a:t>
            </a:r>
            <a:r>
              <a:rPr lang="hu-HU" sz="16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&lt;3 vagy Hó</a:t>
            </a:r>
            <a:r>
              <a:rPr lang="hu-HU" sz="16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64" y="2924944"/>
            <a:ext cx="1600371" cy="174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Csoportba foglalás 7"/>
          <p:cNvGrpSpPr/>
          <p:nvPr/>
        </p:nvGrpSpPr>
        <p:grpSpPr>
          <a:xfrm>
            <a:off x="1907704" y="3058074"/>
            <a:ext cx="5393060" cy="1298728"/>
            <a:chOff x="4380849" y="3058074"/>
            <a:chExt cx="4655647" cy="1298728"/>
          </a:xfrm>
        </p:grpSpPr>
        <p:sp>
          <p:nvSpPr>
            <p:cNvPr id="7" name="Téglalap 6"/>
            <p:cNvSpPr/>
            <p:nvPr/>
          </p:nvSpPr>
          <p:spPr>
            <a:xfrm>
              <a:off x="5608576" y="3058074"/>
              <a:ext cx="3427920" cy="4320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endParaRPr lang="en-GB" sz="2800">
                <a:solidFill>
                  <a:srgbClr val="0000FF"/>
                </a:solidFill>
              </a:endParaRPr>
            </a:p>
          </p:txBody>
        </p:sp>
        <p:sp>
          <p:nvSpPr>
            <p:cNvPr id="6" name="Téglalap 5"/>
            <p:cNvSpPr/>
            <p:nvPr/>
          </p:nvSpPr>
          <p:spPr>
            <a:xfrm>
              <a:off x="5603480" y="3058074"/>
              <a:ext cx="1864655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>
                <a:buNone/>
              </a:pPr>
              <a:r>
                <a:rPr lang="hu-HU" sz="2800" dirty="0">
                  <a:solidFill>
                    <a:srgbClr val="0000FF"/>
                  </a:solidFill>
                </a:rPr>
                <a:t>x&lt;3 vagy x=12</a:t>
              </a:r>
              <a:endParaRPr lang="en-GB" sz="2800" dirty="0">
                <a:solidFill>
                  <a:srgbClr val="0000FF"/>
                </a:solidFill>
              </a:endParaRPr>
            </a:p>
          </p:txBody>
        </p:sp>
        <p:sp>
          <p:nvSpPr>
            <p:cNvPr id="3" name="Szövegdoboz 2"/>
            <p:cNvSpPr txBox="1"/>
            <p:nvPr/>
          </p:nvSpPr>
          <p:spPr>
            <a:xfrm>
              <a:off x="5633266" y="3361186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GB" sz="3600" b="1" dirty="0">
                  <a:solidFill>
                    <a:srgbClr val="FF0000"/>
                  </a:solidFill>
                </a:rPr>
                <a:t>↕</a:t>
              </a:r>
            </a:p>
          </p:txBody>
        </p:sp>
        <p:sp>
          <p:nvSpPr>
            <p:cNvPr id="4" name="Téglalap 3"/>
            <p:cNvSpPr/>
            <p:nvPr/>
          </p:nvSpPr>
          <p:spPr>
            <a:xfrm>
              <a:off x="4380849" y="3965714"/>
              <a:ext cx="2921618" cy="3910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Dia számának hely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Megszámolás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Algoritmus: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>
                <a:sym typeface="Symbol" pitchFamily="18" charset="2"/>
              </a:rPr>
              <a:t>Kérdés:</a:t>
            </a:r>
            <a:endParaRPr lang="hu-HU" sz="2800" dirty="0"/>
          </a:p>
          <a:p>
            <a:pPr indent="-47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400" dirty="0"/>
              <a:t>Mi lenne, ha az előfeltétel (</a:t>
            </a:r>
            <a:r>
              <a:rPr lang="hu-HU" sz="2400" dirty="0">
                <a:solidFill>
                  <a:srgbClr val="0000FF"/>
                </a:solidFill>
                <a:sym typeface="Symbol" pitchFamily="18" charset="2"/>
              </a:rPr>
              <a:t>i (1iN): Hó</a:t>
            </a:r>
            <a:r>
              <a:rPr lang="hu-HU" sz="24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400" dirty="0">
                <a:solidFill>
                  <a:srgbClr val="0000FF"/>
                </a:solidFill>
                <a:sym typeface="Symbol" pitchFamily="18" charset="2"/>
              </a:rPr>
              <a:t>[1..12]</a:t>
            </a:r>
            <a:r>
              <a:rPr lang="hu-HU" sz="2400" dirty="0"/>
              <a:t>) nem teljesülne?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D839A2-3B64-4C5B-8753-5579F4F6D48A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0654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90085"/>
              </p:ext>
            </p:extLst>
          </p:nvPr>
        </p:nvGraphicFramePr>
        <p:xfrm>
          <a:off x="3308350" y="2205038"/>
          <a:ext cx="4824413" cy="2133600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Hó[i]&lt;3 vagy Hó[i]=12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99" name="Line 45"/>
          <p:cNvSpPr>
            <a:spLocks noChangeShapeType="1"/>
          </p:cNvSpPr>
          <p:nvPr/>
        </p:nvSpPr>
        <p:spPr bwMode="auto">
          <a:xfrm>
            <a:off x="3824771" y="3283672"/>
            <a:ext cx="252413" cy="51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600" name="Line 47"/>
          <p:cNvSpPr>
            <a:spLocks noChangeShapeType="1"/>
          </p:cNvSpPr>
          <p:nvPr/>
        </p:nvSpPr>
        <p:spPr bwMode="auto">
          <a:xfrm flipH="1">
            <a:off x="7847428" y="3283672"/>
            <a:ext cx="252412" cy="51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754369" y="3546934"/>
            <a:ext cx="288925" cy="30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7886632" y="3550109"/>
            <a:ext cx="288925" cy="30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4607" name="Szövegdoboz 13"/>
          <p:cNvSpPr txBox="1">
            <a:spLocks noChangeArrowheads="1"/>
          </p:cNvSpPr>
          <p:nvPr/>
        </p:nvSpPr>
        <p:spPr bwMode="auto">
          <a:xfrm>
            <a:off x="8120063" y="186531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i</a:t>
            </a:r>
            <a:r>
              <a:rPr lang="hu-HU" b="1" dirty="0"/>
              <a:t>:Egész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" y="2852936"/>
            <a:ext cx="2440024" cy="186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3850" y="2205038"/>
            <a:ext cx="167322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Adjunk meg, hogy melyik hónapban nőtt </a:t>
            </a:r>
            <a:r>
              <a:rPr lang="hu-HU" sz="2800" b="1" dirty="0"/>
              <a:t>leg</a:t>
            </a:r>
            <a:r>
              <a:rPr lang="hu-HU" sz="2800" dirty="0"/>
              <a:t>jobban a vagyona!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ember közül az ábécében </a:t>
            </a:r>
            <a:r>
              <a:rPr lang="hu-HU" sz="2800" b="1" dirty="0"/>
              <a:t>utolsó</a:t>
            </a:r>
            <a:r>
              <a:rPr lang="hu-HU" sz="2800" dirty="0"/>
              <a:t>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ember közül azt, aki a </a:t>
            </a:r>
            <a:r>
              <a:rPr lang="hu-HU" sz="2800" b="1" dirty="0"/>
              <a:t>leg</a:t>
            </a:r>
            <a:r>
              <a:rPr lang="hu-HU" sz="2800" dirty="0"/>
              <a:t>több ételt szereti!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Adjunk meg az éves statisztika alapján a </a:t>
            </a:r>
            <a:r>
              <a:rPr lang="hu-HU" sz="2800" b="1" dirty="0"/>
              <a:t>leg</a:t>
            </a:r>
            <a:r>
              <a:rPr lang="hu-HU" sz="2800" dirty="0"/>
              <a:t>melegebb napot!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születésnap alapján azt, akinek idén </a:t>
            </a:r>
            <a:r>
              <a:rPr lang="hu-HU" sz="2800" b="1" dirty="0"/>
              <a:t>először</a:t>
            </a:r>
            <a:r>
              <a:rPr lang="hu-HU" sz="2800" dirty="0"/>
              <a:t> van születésnapja!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D88CB3-AAE8-4159-ADDE-953AF2F7D316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darab „valami” közül kell megadni a </a:t>
            </a:r>
            <a:br>
              <a:rPr lang="hu-HU" sz="2800" dirty="0"/>
            </a:br>
            <a:r>
              <a:rPr lang="hu-HU" sz="2800" dirty="0"/>
              <a:t>legnagyobbat (vagy a legkisebbet).</a:t>
            </a: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/>
              <a:t>Fontos: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„valamik” között értelmezhető egy </a:t>
            </a:r>
            <a:r>
              <a:rPr lang="hu-HU" sz="2800" b="1" dirty="0"/>
              <a:t>rendezési reláció</a:t>
            </a:r>
            <a:r>
              <a:rPr lang="hu-HU" sz="2800" dirty="0"/>
              <a:t>.</a:t>
            </a:r>
            <a:br>
              <a:rPr lang="hu-HU" sz="2800" dirty="0"/>
            </a:br>
            <a:r>
              <a:rPr lang="hu-HU" sz="2800" dirty="0"/>
              <a:t>Ha </a:t>
            </a:r>
            <a:r>
              <a:rPr lang="hu-HU" sz="2800" b="1" dirty="0"/>
              <a:t>legalább 1</a:t>
            </a:r>
            <a:r>
              <a:rPr lang="hu-HU" sz="2800" dirty="0"/>
              <a:t> „valamink” van, akkor legnagyobb (legkisebb)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dirty="0"/>
              <a:t>is biztosan van közöttük!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763387-FC24-47E3-B5BA-6B35B4E4F577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341438"/>
            <a:ext cx="2505075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3 0.0301 L 0.01268 0.09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4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1BEE96DC-514A-4C19-8507-A374E2AB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80" y="4644053"/>
            <a:ext cx="3857625" cy="857250"/>
          </a:xfrm>
          <a:prstGeom prst="rect">
            <a:avLst/>
          </a:prstGeom>
        </p:spPr>
      </p:pic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</a:p>
        </p:txBody>
      </p:sp>
      <p:sp>
        <p:nvSpPr>
          <p:cNvPr id="358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/>
              <a:t>Max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 </a:t>
            </a:r>
            <a:r>
              <a:rPr lang="hu-HU" sz="2800" dirty="0" err="1"/>
              <a:t>MaxÉrt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>
                <a:sym typeface="Symbol" pitchFamily="18" charset="2"/>
              </a:rPr>
              <a:t>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1MaxN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 (1iN): 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Max</a:t>
            </a:r>
            <a:r>
              <a:rPr lang="hu-HU" sz="2800" b="1" dirty="0" err="1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                   Maxért=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Max</a:t>
            </a:r>
            <a:endParaRPr lang="hu-HU" sz="2800" baseline="-25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	 másképp: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Léteznie kell </a:t>
            </a:r>
            <a:r>
              <a:rPr lang="hu-HU" sz="2800" dirty="0">
                <a:sym typeface="Symbol" pitchFamily="18" charset="2"/>
              </a:rPr>
              <a:t>a 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rendezési reláció</a:t>
            </a:r>
            <a:r>
              <a:rPr lang="hu-HU" sz="2800" dirty="0">
                <a:sym typeface="Symbol" pitchFamily="18" charset="2"/>
              </a:rPr>
              <a:t>nak!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D921462-583A-4063-97F1-B35F245C34D4}" type="datetime8">
              <a:rPr lang="hu-HU" smtClean="0"/>
              <a:t>2018.10.03. 8:36</a:t>
            </a:fld>
            <a:endParaRPr lang="en-US" dirty="0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5063" y="1570220"/>
            <a:ext cx="40195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/54</a:t>
            </a:r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6493453" y="3606923"/>
            <a:ext cx="2694584" cy="1262237"/>
          </a:xfrm>
          <a:prstGeom prst="wedgeRoundRectCallout">
            <a:avLst>
              <a:gd name="adj1" fmla="val -113033"/>
              <a:gd name="adj2" fmla="val 6282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</p:spTree>
    <p:extLst>
      <p:ext uri="{BB962C8B-B14F-4D97-AF65-F5344CB8AC3E}">
        <p14:creationId xmlns:p14="http://schemas.microsoft.com/office/powerpoint/2010/main" val="35170282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 </a:t>
            </a:r>
            <a:r>
              <a:rPr lang="hu-HU" sz="2800" dirty="0"/>
              <a:t>és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</a:rPr>
              <a:t>index</a:t>
            </a:r>
            <a:r>
              <a:rPr lang="hu-HU" sz="2800" dirty="0"/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2DC10D-7D17-4A7C-84A1-986ED5265BA8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65245"/>
              </p:ext>
            </p:extLst>
          </p:nvPr>
        </p:nvGraphicFramePr>
        <p:xfrm>
          <a:off x="3361116" y="1916832"/>
          <a:ext cx="4679950" cy="26670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:=X[1];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2970312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2970312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268760"/>
            <a:ext cx="8640638" cy="5601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>
                <a:sym typeface="Symbol" pitchFamily="18" charset="2"/>
              </a:rPr>
              <a:t>Algoritmus: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1484784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" y="3356992"/>
            <a:ext cx="2247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églalap 22"/>
          <p:cNvSpPr/>
          <p:nvPr/>
        </p:nvSpPr>
        <p:spPr>
          <a:xfrm>
            <a:off x="26989" y="270892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149343" y="4745176"/>
            <a:ext cx="90565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500" dirty="0">
                <a:sym typeface="Symbol" pitchFamily="18" charset="2"/>
              </a:rPr>
              <a:t>Megjegyzés: Ha több maximális érték is van, akkor közülük az </a:t>
            </a:r>
            <a:r>
              <a:rPr 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500" dirty="0">
                <a:sym typeface="Symbol" pitchFamily="18" charset="2"/>
              </a:rPr>
              <a:t>t kapjuk meg – a megoldás tudhat többet, mint a specifikáció által elvárt. </a:t>
            </a:r>
          </a:p>
          <a:p>
            <a:pPr>
              <a:lnSpc>
                <a:spcPct val="95000"/>
              </a:lnSpc>
              <a:spcBef>
                <a:spcPts val="1200"/>
              </a:spcBef>
              <a:buNone/>
              <a:tabLst>
                <a:tab pos="1435100" algn="l"/>
              </a:tabLst>
            </a:pPr>
            <a:r>
              <a:rPr lang="hu-HU" sz="2500" dirty="0">
                <a:sym typeface="Symbol" pitchFamily="18" charset="2"/>
              </a:rPr>
              <a:t>Kérdések:	Hogyan lesz belőle </a:t>
            </a:r>
            <a:r>
              <a:rPr 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utolsó</a:t>
            </a:r>
            <a:r>
              <a:rPr lang="hu-HU" sz="2500" dirty="0">
                <a:sym typeface="Symbol" pitchFamily="18" charset="2"/>
              </a:rPr>
              <a:t> maximális?</a:t>
            </a:r>
            <a:br>
              <a:rPr lang="hu-HU" sz="2500" dirty="0">
                <a:sym typeface="Symbol" pitchFamily="18" charset="2"/>
              </a:rPr>
            </a:br>
            <a:r>
              <a:rPr lang="hu-HU" sz="2500" dirty="0">
                <a:sym typeface="Symbol" pitchFamily="18" charset="2"/>
              </a:rPr>
              <a:t>       	Hogyan lesz belőle (első) </a:t>
            </a:r>
            <a:r>
              <a:rPr 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minimális</a:t>
            </a:r>
            <a:r>
              <a:rPr lang="hu-HU" sz="2500" dirty="0">
                <a:sym typeface="Symbol" pitchFamily="18" charset="2"/>
              </a:rPr>
              <a:t>?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/54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70485DE-F5B9-4A29-BA97-85963C727204}"/>
              </a:ext>
            </a:extLst>
          </p:cNvPr>
          <p:cNvGrpSpPr/>
          <p:nvPr/>
        </p:nvGrpSpPr>
        <p:grpSpPr>
          <a:xfrm>
            <a:off x="96618" y="1802702"/>
            <a:ext cx="2286384" cy="1514261"/>
            <a:chOff x="2645656" y="4795059"/>
            <a:chExt cx="2286384" cy="1514261"/>
          </a:xfrm>
        </p:grpSpPr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E3DB19E5-D433-492F-8E29-0E4F077F222A}"/>
                </a:ext>
              </a:extLst>
            </p:cNvPr>
            <p:cNvGrpSpPr/>
            <p:nvPr/>
          </p:nvGrpSpPr>
          <p:grpSpPr>
            <a:xfrm>
              <a:off x="2645656" y="4795059"/>
              <a:ext cx="2286384" cy="1514261"/>
              <a:chOff x="2645656" y="4795059"/>
              <a:chExt cx="2286384" cy="1514261"/>
            </a:xfrm>
          </p:grpSpPr>
          <p:pic>
            <p:nvPicPr>
              <p:cNvPr id="6" name="Kép 5">
                <a:extLst>
                  <a:ext uri="{FF2B5EF4-FFF2-40B4-BE49-F238E27FC236}">
                    <a16:creationId xmlns:a16="http://schemas.microsoft.com/office/drawing/2014/main" id="{8659F362-01EF-4315-B16B-AD94CF5A0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5656" y="4795059"/>
                <a:ext cx="2286384" cy="15142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Téglalap 24">
                <a:extLst>
                  <a:ext uri="{FF2B5EF4-FFF2-40B4-BE49-F238E27FC236}">
                    <a16:creationId xmlns:a16="http://schemas.microsoft.com/office/drawing/2014/main" id="{FDFC437B-F09C-42A4-99D4-7BDA735B7718}"/>
                  </a:ext>
                </a:extLst>
              </p:cNvPr>
              <p:cNvSpPr/>
              <p:nvPr/>
            </p:nvSpPr>
            <p:spPr>
              <a:xfrm>
                <a:off x="2656543" y="4816925"/>
                <a:ext cx="2232248" cy="547600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E2D85BB6-85D5-4D5C-80F0-FB570CBE5B8D}"/>
                </a:ext>
              </a:extLst>
            </p:cNvPr>
            <p:cNvSpPr/>
            <p:nvPr/>
          </p:nvSpPr>
          <p:spPr>
            <a:xfrm>
              <a:off x="2658626" y="5567468"/>
              <a:ext cx="2190520" cy="144463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74827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sz="2800" dirty="0"/>
            </a:br>
            <a:r>
              <a:rPr lang="hu-HU" sz="2800" dirty="0"/>
              <a:t>(maximális elem </a:t>
            </a:r>
            <a:r>
              <a:rPr lang="hu-HU" sz="2800" dirty="0">
                <a:solidFill>
                  <a:srgbClr val="FF0000"/>
                </a:solidFill>
              </a:rPr>
              <a:t>indexe</a:t>
            </a:r>
            <a:r>
              <a:rPr lang="hu-HU" sz="2800" dirty="0"/>
              <a:t>)</a:t>
            </a:r>
            <a:endParaRPr lang="hu-HU" dirty="0"/>
          </a:p>
        </p:txBody>
      </p:sp>
      <p:sp>
        <p:nvSpPr>
          <p:cNvPr id="358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Max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>
                <a:sym typeface="Symbol" pitchFamily="18" charset="2"/>
              </a:rPr>
              <a:t>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1MaxN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 (1iN): 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Max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másképp:  Max=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Ha csak a maximális elem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index</a:t>
            </a:r>
            <a:r>
              <a:rPr lang="hu-HU" sz="2800" dirty="0">
                <a:sym typeface="Symbol" pitchFamily="18" charset="2"/>
              </a:rPr>
              <a:t>ére van szükségünk!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F74D3C0-B154-4A1E-A72A-241C183A3F82}" type="datetime8">
              <a:rPr lang="hu-HU" smtClean="0"/>
              <a:t>2018.10.03. 8:36</a:t>
            </a:fld>
            <a:endParaRPr lang="en-US" dirty="0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2771800" y="4458884"/>
            <a:ext cx="1944216" cy="11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N</a:t>
            </a:r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2075" algn="l"/>
              </a:tabLst>
            </a:pPr>
            <a:r>
              <a:rPr lang="hu-HU" sz="2800" dirty="0" err="1"/>
              <a:t>MaxInd</a:t>
            </a:r>
            <a:r>
              <a:rPr lang="hu-HU" sz="2800" dirty="0"/>
              <a:t>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i=1</a:t>
            </a:r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0071" y="1484784"/>
            <a:ext cx="40195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Lekerekített téglalap feliratnak 11"/>
          <p:cNvSpPr/>
          <p:nvPr/>
        </p:nvSpPr>
        <p:spPr bwMode="auto">
          <a:xfrm>
            <a:off x="6393060" y="3573016"/>
            <a:ext cx="2694584" cy="1262237"/>
          </a:xfrm>
          <a:prstGeom prst="wedgeRoundRectCallout">
            <a:avLst>
              <a:gd name="adj1" fmla="val -163591"/>
              <a:gd name="adj2" fmla="val 5839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9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sz="2800" dirty="0"/>
            </a:br>
            <a:r>
              <a:rPr lang="hu-HU" sz="2800" dirty="0"/>
              <a:t>(maximális elem </a:t>
            </a:r>
            <a:r>
              <a:rPr lang="hu-HU" sz="2800" dirty="0">
                <a:solidFill>
                  <a:srgbClr val="FF0000"/>
                </a:solidFill>
              </a:rPr>
              <a:t>indexe</a:t>
            </a:r>
            <a:r>
              <a:rPr lang="hu-HU" sz="2800" dirty="0"/>
              <a:t>)</a:t>
            </a:r>
            <a:endParaRPr lang="hu-HU" dirty="0"/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400" dirty="0">
              <a:sym typeface="Symbol" pitchFamily="18" charset="2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AE3DDDB-5981-45F2-AA39-8993E194EE38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/>
        </p:nvGraphicFramePr>
        <p:xfrm>
          <a:off x="3492500" y="1943100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X[i]&gt;X[Max]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4073525" y="30114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H="1">
            <a:off x="7005638" y="30114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8698" name="Text Box 29"/>
          <p:cNvSpPr txBox="1">
            <a:spLocks noChangeArrowheads="1"/>
          </p:cNvSpPr>
          <p:nvPr/>
        </p:nvSpPr>
        <p:spPr bwMode="auto">
          <a:xfrm>
            <a:off x="3995738" y="32845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699" name="Text Box 30"/>
          <p:cNvSpPr txBox="1">
            <a:spLocks noChangeArrowheads="1"/>
          </p:cNvSpPr>
          <p:nvPr/>
        </p:nvSpPr>
        <p:spPr bwMode="auto">
          <a:xfrm>
            <a:off x="6991350" y="32877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01" name="Szövegdoboz 13"/>
          <p:cNvSpPr txBox="1">
            <a:spLocks noChangeArrowheads="1"/>
          </p:cNvSpPr>
          <p:nvPr/>
        </p:nvSpPr>
        <p:spPr bwMode="auto">
          <a:xfrm>
            <a:off x="7235825" y="162718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i</a:t>
            </a:r>
            <a:r>
              <a:rPr lang="hu-HU" b="1" dirty="0"/>
              <a:t>:Egész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1924090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</a:t>
            </a:r>
            <a:r>
              <a:rPr lang="hu-HU" sz="2800" dirty="0"/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3EFDC91-B726-42BD-9E72-9CAAA7B4B822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412875"/>
            <a:ext cx="8856984" cy="48259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	</a:t>
            </a:r>
            <a:r>
              <a:rPr lang="hu-HU" sz="2800" dirty="0" err="1"/>
              <a:t>Max</a:t>
            </a:r>
            <a:r>
              <a:rPr lang="hu-HU" sz="2800" dirty="0" err="1">
                <a:solidFill>
                  <a:srgbClr val="FF0000"/>
                </a:solidFill>
              </a:rPr>
              <a:t>Ért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0000FF"/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 i (1iN): 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          i (1iN): 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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  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másképp:	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=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Ha csak a maximális elem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>
                <a:sym typeface="Symbol" pitchFamily="18" charset="2"/>
              </a:rPr>
              <a:t>ére van szükségünk!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135448" y="2348880"/>
            <a:ext cx="374441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X  </a:t>
            </a:r>
            <a:r>
              <a:rPr lang="hu-HU" sz="2800" dirty="0">
                <a:sym typeface="Symbol" pitchFamily="18" charset="2"/>
              </a:rPr>
              <a:t>és</a:t>
            </a:r>
            <a:endParaRPr lang="en-GB" sz="2800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63CB44AD-CFD2-49BF-AC9F-8702A64F928E}"/>
              </a:ext>
            </a:extLst>
          </p:cNvPr>
          <p:cNvGrpSpPr/>
          <p:nvPr/>
        </p:nvGrpSpPr>
        <p:grpSpPr>
          <a:xfrm>
            <a:off x="6812442" y="1800656"/>
            <a:ext cx="2194814" cy="1350803"/>
            <a:chOff x="6812442" y="1800656"/>
            <a:chExt cx="2194814" cy="1350803"/>
          </a:xfrm>
        </p:grpSpPr>
        <p:pic>
          <p:nvPicPr>
            <p:cNvPr id="58380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442" y="1800656"/>
              <a:ext cx="2165573" cy="13508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églalap 1"/>
            <p:cNvSpPr/>
            <p:nvPr/>
          </p:nvSpPr>
          <p:spPr>
            <a:xfrm>
              <a:off x="6821150" y="1811677"/>
              <a:ext cx="2156865" cy="5476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6" name="Téglalap 15"/>
            <p:cNvSpPr/>
            <p:nvPr/>
          </p:nvSpPr>
          <p:spPr>
            <a:xfrm>
              <a:off x="6816736" y="2592457"/>
              <a:ext cx="2190520" cy="144463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sp>
        <p:nvSpPr>
          <p:cNvPr id="18" name="Szövegdoboz 17"/>
          <p:cNvSpPr txBox="1">
            <a:spLocks noChangeArrowheads="1"/>
          </p:cNvSpPr>
          <p:nvPr/>
        </p:nvSpPr>
        <p:spPr bwMode="auto">
          <a:xfrm>
            <a:off x="3398100" y="3261936"/>
            <a:ext cx="1791841" cy="12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N</a:t>
            </a:r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err="1"/>
              <a:t>MaxÉrt</a:t>
            </a:r>
            <a:r>
              <a:rPr lang="hu-HU" sz="2800" dirty="0"/>
              <a:t>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i=1</a:t>
            </a:r>
          </a:p>
        </p:txBody>
      </p:sp>
      <p:pic>
        <p:nvPicPr>
          <p:cNvPr id="58407" name="Picture 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5" y="3636086"/>
            <a:ext cx="2160241" cy="56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/54</a:t>
            </a:r>
          </a:p>
        </p:txBody>
      </p:sp>
      <p:sp>
        <p:nvSpPr>
          <p:cNvPr id="15" name="Lekerekített téglalap feliratnak 11">
            <a:extLst>
              <a:ext uri="{FF2B5EF4-FFF2-40B4-BE49-F238E27FC236}">
                <a16:creationId xmlns:a16="http://schemas.microsoft.com/office/drawing/2014/main" id="{4C13BEF1-1090-4F3B-B160-05EEE5631B11}"/>
              </a:ext>
            </a:extLst>
          </p:cNvPr>
          <p:cNvSpPr/>
          <p:nvPr/>
        </p:nvSpPr>
        <p:spPr bwMode="auto">
          <a:xfrm>
            <a:off x="6393060" y="4365104"/>
            <a:ext cx="2694584" cy="1262237"/>
          </a:xfrm>
          <a:prstGeom prst="wedgeRoundRectCallout">
            <a:avLst>
              <a:gd name="adj1" fmla="val -130060"/>
              <a:gd name="adj2" fmla="val -95980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(PrT) lényege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Célja:</a:t>
            </a:r>
          </a:p>
          <a:p>
            <a:pPr marL="534988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/>
              <a:t>	Bizonyíthatóan helyes sablon, amelyre magasabb szinten lehet építeni a megoldást. (A fejlesztés gyorsabb és biztonságosabb.)</a:t>
            </a:r>
          </a:p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Szerkezete: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absztrakt feladat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specifikáció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absztrakt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algoritmus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/>
              <a:t>Egy fontos előzetes </a:t>
            </a:r>
            <a:r>
              <a:rPr lang="hu-HU" b="1" dirty="0"/>
              <a:t>megjegyzés</a:t>
            </a:r>
            <a:r>
              <a:rPr lang="hu-HU" dirty="0"/>
              <a:t>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/>
              <a:t>A bemenet legalább egy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</a:t>
            </a:r>
            <a:r>
              <a:rPr lang="hu-HU" dirty="0"/>
              <a:t>…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65E4F2-2420-4385-BF51-9E76A93E4A32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</a:t>
            </a:r>
            <a:r>
              <a:rPr lang="hu-HU" sz="2800" dirty="0"/>
              <a:t>)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07D528-FC68-4DC3-A3A5-88B6FF5056A5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567"/>
              </p:ext>
            </p:extLst>
          </p:nvPr>
        </p:nvGraphicFramePr>
        <p:xfrm>
          <a:off x="3361116" y="2691676"/>
          <a:ext cx="4679950" cy="21336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3745156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3745156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340768"/>
            <a:ext cx="8640638" cy="5601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>
                <a:sym typeface="Symbol" pitchFamily="18" charset="2"/>
              </a:rPr>
              <a:t>Algoritmus: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403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403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234888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" y="3717032"/>
            <a:ext cx="2247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" y="1934275"/>
            <a:ext cx="2165573" cy="1350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églalap 21"/>
          <p:cNvSpPr/>
          <p:nvPr/>
        </p:nvSpPr>
        <p:spPr>
          <a:xfrm>
            <a:off x="60643" y="1945296"/>
            <a:ext cx="2156865" cy="5476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26989" y="273178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D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+mj-lt"/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latin typeface="+mj-lt"/>
                <a:sym typeface="Symbol" pitchFamily="18" charset="2"/>
              </a:rPr>
              <a:t>h</a:t>
            </a:r>
            <a:r>
              <a:rPr lang="hu-HU" sz="2800" dirty="0" err="1">
                <a:solidFill>
                  <a:srgbClr val="0000FF"/>
                </a:solidFill>
                <a:latin typeface="+mj-lt"/>
              </a:rPr>
              <a:t>ó</a:t>
            </a:r>
            <a:r>
              <a:rPr lang="hu-HU" sz="2800" dirty="0" err="1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hu-HU" sz="2800" dirty="0" err="1">
                <a:solidFill>
                  <a:srgbClr val="0000FF"/>
                </a:solidFill>
                <a:latin typeface="+mj-lt"/>
              </a:rPr>
              <a:t>nap</a:t>
            </a:r>
            <a:r>
              <a:rPr lang="hu-HU" sz="2800" dirty="0">
                <a:solidFill>
                  <a:srgbClr val="0000FF"/>
                </a:solidFill>
                <a:latin typeface="+mj-lt"/>
                <a:sym typeface="Symbol" pitchFamily="18" charset="2"/>
              </a:rPr>
              <a:t>)</a:t>
            </a:r>
            <a:r>
              <a:rPr lang="hu-HU" sz="2800" baseline="30000" dirty="0"/>
              <a:t>N</a:t>
            </a:r>
            <a:r>
              <a:rPr lang="hu-HU" sz="2800" dirty="0">
                <a:solidFill>
                  <a:srgbClr val="0000FF"/>
                </a:solidFill>
              </a:rPr>
              <a:t>, </a:t>
            </a:r>
            <a:r>
              <a:rPr lang="hu-HU" sz="2800" dirty="0" err="1">
                <a:solidFill>
                  <a:srgbClr val="0000FF"/>
                </a:solidFill>
              </a:rPr>
              <a:t>hó,nap</a:t>
            </a:r>
            <a:r>
              <a:rPr lang="hu-HU" sz="2800" dirty="0">
                <a:solidFill>
                  <a:srgbClr val="0000FF"/>
                </a:solidFill>
              </a:rPr>
              <a:t>=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Első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i (1iN):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  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	   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[1..31]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>
                <a:sym typeface="Symbol" pitchFamily="18" charset="2"/>
              </a:rPr>
              <a:t>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 (1iN):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vagy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                               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és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.napD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E19811F-4CDF-4CF6-96A5-69A21914127C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4942353" y="1590585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50" y="2518987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000" b="1" dirty="0"/>
              <a:t>(másképp)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Első=</a:t>
            </a:r>
          </a:p>
          <a:p>
            <a:pPr marL="252000" indent="-252000">
              <a:lnSpc>
                <a:spcPct val="95000"/>
              </a:lnSpc>
              <a:spcBef>
                <a:spcPts val="2400"/>
              </a:spcBef>
              <a:tabLst>
                <a:tab pos="1882775" algn="l"/>
              </a:tabLst>
            </a:pPr>
            <a:r>
              <a:rPr lang="hu-HU" sz="2800" dirty="0">
                <a:solidFill>
                  <a:srgbClr val="FF0000"/>
                </a:solidFill>
              </a:rPr>
              <a:t>Definíció</a:t>
            </a:r>
            <a:r>
              <a:rPr lang="hu-HU" sz="2800" dirty="0"/>
              <a:t>:	</a:t>
            </a:r>
            <a:r>
              <a:rPr lang="hu-HU" sz="2800" dirty="0" err="1"/>
              <a:t>D</a:t>
            </a:r>
            <a:r>
              <a:rPr lang="hu-HU" sz="2800" baseline="-25000" dirty="0" err="1"/>
              <a:t>i</a:t>
            </a:r>
            <a:r>
              <a:rPr lang="hu-HU" sz="2800" b="1" dirty="0" err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 err="1"/>
              <a:t>D</a:t>
            </a:r>
            <a:r>
              <a:rPr lang="hu-HU" sz="2800" baseline="-25000" dirty="0" err="1"/>
              <a:t>j</a:t>
            </a:r>
            <a:r>
              <a:rPr lang="hu-HU" sz="2800" dirty="0"/>
              <a:t>  </a:t>
            </a:r>
            <a:r>
              <a:rPr lang="hu-HU" sz="2800" dirty="0">
                <a:sym typeface="Symbol"/>
              </a:rPr>
              <a:t>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.hó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baseline="-25000" dirty="0" err="1">
                <a:sym typeface="Symbol" pitchFamily="18" charset="2"/>
              </a:rPr>
              <a:t>j</a:t>
            </a:r>
            <a:r>
              <a:rPr lang="hu-HU" sz="2800" dirty="0" err="1">
                <a:sym typeface="Symbol" pitchFamily="18" charset="2"/>
              </a:rPr>
              <a:t>.hó</a:t>
            </a:r>
            <a:r>
              <a:rPr lang="hu-HU" sz="2800" dirty="0">
                <a:sym typeface="Symbol" pitchFamily="18" charset="2"/>
              </a:rPr>
              <a:t> vagy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.hó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baseline="-25000" dirty="0" err="1">
                <a:sym typeface="Symbol" pitchFamily="18" charset="2"/>
              </a:rPr>
              <a:t>j</a:t>
            </a:r>
            <a:r>
              <a:rPr lang="hu-HU" sz="2800" dirty="0" err="1">
                <a:sym typeface="Symbol" pitchFamily="18" charset="2"/>
              </a:rPr>
              <a:t>.hó</a:t>
            </a:r>
            <a:r>
              <a:rPr lang="hu-HU" sz="2800" dirty="0">
                <a:sym typeface="Symbol" pitchFamily="18" charset="2"/>
              </a:rPr>
              <a:t> és 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.napD</a:t>
            </a:r>
            <a:r>
              <a:rPr lang="hu-HU" sz="2800" baseline="-25000" dirty="0" err="1">
                <a:sym typeface="Symbol" pitchFamily="18" charset="2"/>
              </a:rPr>
              <a:t>j</a:t>
            </a:r>
            <a:r>
              <a:rPr lang="hu-HU" sz="2800" dirty="0" err="1">
                <a:sym typeface="Symbol" pitchFamily="18" charset="2"/>
              </a:rPr>
              <a:t>.nap</a:t>
            </a:r>
            <a:endParaRPr lang="hu-HU" sz="2800" baseline="-250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2A080A6-C2F3-489F-BCBC-4FA71EE08CF8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5014361" y="1525865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2847781" y="2055919"/>
            <a:ext cx="3717912" cy="11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N</a:t>
            </a:r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2075" algn="l"/>
              </a:tabLst>
            </a:pPr>
            <a:r>
              <a:rPr lang="hu-HU" sz="2800" dirty="0" err="1">
                <a:solidFill>
                  <a:srgbClr val="FF0000"/>
                </a:solidFill>
              </a:rPr>
              <a:t>Max</a:t>
            </a:r>
            <a:r>
              <a:rPr lang="hu-HU" sz="2800" dirty="0" err="1"/>
              <a:t>Ind</a:t>
            </a:r>
            <a:r>
              <a:rPr lang="hu-HU" sz="2800" dirty="0"/>
              <a:t> </a:t>
            </a:r>
            <a:r>
              <a:rPr lang="hu-HU" sz="2800" b="1" dirty="0">
                <a:solidFill>
                  <a:srgbClr val="FF0000"/>
                </a:solidFill>
              </a:rPr>
              <a:t>(</a:t>
            </a:r>
            <a:r>
              <a:rPr lang="hu-HU" sz="2800" dirty="0"/>
              <a:t>D</a:t>
            </a:r>
            <a:r>
              <a:rPr lang="hu-HU" sz="2800" baseline="-25000" dirty="0"/>
              <a:t>i</a:t>
            </a:r>
            <a:r>
              <a:rPr lang="hu-HU" sz="2800" dirty="0"/>
              <a:t>,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i=1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462490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348929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endParaRPr lang="hu-HU" sz="2400" dirty="0">
              <a:sym typeface="Symbol" pitchFamily="18" charset="2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06A5CF-4BD0-4605-93D5-442163078A24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88962"/>
              </p:ext>
            </p:extLst>
          </p:nvPr>
        </p:nvGraphicFramePr>
        <p:xfrm>
          <a:off x="2347175" y="2939285"/>
          <a:ext cx="6480720" cy="2247352"/>
        </p:xfrm>
        <a:graphic>
          <a:graphicData uri="http://schemas.openxmlformats.org/drawingml/2006/table">
            <a:tbl>
              <a:tblPr/>
              <a:tblGrid>
                <a:gridCol w="712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6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9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5060157" y="1545951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76" name="Szövegdoboz 13"/>
          <p:cNvSpPr txBox="1">
            <a:spLocks noChangeArrowheads="1"/>
          </p:cNvSpPr>
          <p:nvPr/>
        </p:nvSpPr>
        <p:spPr bwMode="auto">
          <a:xfrm>
            <a:off x="8831978" y="2593927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" y="2201236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4" name="Picture 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500" y="4321028"/>
            <a:ext cx="16732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/54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4FCE26DC-80BF-494F-9A3B-BB6E3567F64E}"/>
              </a:ext>
            </a:extLst>
          </p:cNvPr>
          <p:cNvSpPr/>
          <p:nvPr/>
        </p:nvSpPr>
        <p:spPr>
          <a:xfrm>
            <a:off x="3184598" y="3873881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hu-HU" sz="2350" dirty="0">
                <a:solidFill>
                  <a:srgbClr val="0000FF"/>
                </a:solidFill>
                <a:sym typeface="Symbol" pitchFamily="18" charset="2"/>
              </a:rPr>
              <a:t>D[i].hó&lt;D[Első].hó vagy </a:t>
            </a:r>
            <a:br>
              <a:rPr lang="hu-HU" sz="235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350" dirty="0">
                <a:solidFill>
                  <a:srgbClr val="0000FF"/>
                </a:solidFill>
                <a:sym typeface="Symbol" pitchFamily="18" charset="2"/>
              </a:rPr>
              <a:t>D[i].hó=D[Első].hó és D[i].</a:t>
            </a:r>
            <a:r>
              <a:rPr lang="hu-HU" sz="2350" dirty="0" err="1">
                <a:solidFill>
                  <a:srgbClr val="0000FF"/>
                </a:solidFill>
                <a:sym typeface="Symbol" pitchFamily="18" charset="2"/>
              </a:rPr>
              <a:t>napD</a:t>
            </a:r>
            <a:r>
              <a:rPr lang="hu-HU" sz="2350" dirty="0">
                <a:solidFill>
                  <a:srgbClr val="0000FF"/>
                </a:solidFill>
                <a:sym typeface="Symbol" pitchFamily="18" charset="2"/>
              </a:rPr>
              <a:t>[Első].nap</a:t>
            </a:r>
            <a:endParaRPr lang="hu-HU" sz="2350" dirty="0">
              <a:solidFill>
                <a:srgbClr val="0000FF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448453D4-5938-44D6-9DC5-BFE70B16348B}"/>
              </a:ext>
            </a:extLst>
          </p:cNvPr>
          <p:cNvSpPr/>
          <p:nvPr/>
        </p:nvSpPr>
        <p:spPr>
          <a:xfrm>
            <a:off x="3349451" y="3995358"/>
            <a:ext cx="522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hu-HU" sz="2600" dirty="0">
                <a:solidFill>
                  <a:srgbClr val="0000FF"/>
                </a:solidFill>
              </a:rPr>
              <a:t>D[i]</a:t>
            </a:r>
            <a:r>
              <a:rPr lang="hu-HU" sz="2600" dirty="0">
                <a:solidFill>
                  <a:srgbClr val="FF0000"/>
                </a:solidFill>
              </a:rPr>
              <a:t>&lt;</a:t>
            </a:r>
            <a:r>
              <a:rPr lang="hu-HU" sz="2600" dirty="0">
                <a:solidFill>
                  <a:srgbClr val="0000FF"/>
                </a:solidFill>
              </a:rPr>
              <a:t>D[Első]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8581782" y="3970817"/>
            <a:ext cx="246113" cy="68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8569591" y="434805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3062338" y="3967214"/>
            <a:ext cx="311497" cy="68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2997449" y="43454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 lIns="18000"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Év végére nőtt a vagyona. </a:t>
            </a:r>
            <a:r>
              <a:rPr lang="hu-HU" sz="2800" b="1" dirty="0"/>
              <a:t>Adjunk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hónapot, amikor </a:t>
            </a:r>
            <a:r>
              <a:rPr lang="hu-HU" sz="2800" b="1" dirty="0"/>
              <a:t>nem</a:t>
            </a:r>
            <a:r>
              <a:rPr lang="hu-HU" sz="2800" dirty="0"/>
              <a:t> nőtt a vagyona!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természetes szám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1-től és önmagától különböző </a:t>
            </a:r>
            <a:r>
              <a:rPr lang="hu-HU" sz="2800" dirty="0"/>
              <a:t>osztóját!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ember nevében egy </a:t>
            </a:r>
            <a:r>
              <a:rPr lang="hu-HU" sz="2800" dirty="0">
                <a:latin typeface="Arial" charset="0"/>
              </a:rPr>
              <a:t>„</a:t>
            </a:r>
            <a:r>
              <a:rPr lang="hu-HU" sz="2800" b="1" dirty="0"/>
              <a:t>a</a:t>
            </a:r>
            <a:r>
              <a:rPr lang="hu-HU" sz="2800" dirty="0">
                <a:latin typeface="Arial" charset="0"/>
              </a:rPr>
              <a:t>” </a:t>
            </a:r>
            <a:r>
              <a:rPr lang="hu-HU" sz="2800" dirty="0"/>
              <a:t>betű helyét!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Adjunk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tanulóra egy tárgyat, amiből megbukott!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számsorozat olyan elemét, amely nagyobb az előzőnél!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87FBA8-FFA4-4C72-A35A-96A1F74B0162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29318324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darab „valami” közül kell megadni </a:t>
            </a:r>
            <a:br>
              <a:rPr lang="hu-HU" sz="2800" dirty="0"/>
            </a:br>
            <a:r>
              <a:rPr lang="hu-HU" sz="2800" dirty="0"/>
              <a:t>egy adott tulajdonságút, ha nem tudjuk, </a:t>
            </a:r>
            <a:br>
              <a:rPr lang="hu-HU" sz="2800" dirty="0"/>
            </a:br>
            <a:r>
              <a:rPr lang="hu-HU" sz="2800" dirty="0"/>
              <a:t>hogy ilyen elem van-e.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89A58D3-B73D-43A5-9A46-C766D8B54358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489869"/>
            <a:ext cx="30384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099895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07292 0.06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3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FF0000"/>
                </a:solidFill>
              </a:rPr>
              <a:t>Van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 err="1">
                <a:solidFill>
                  <a:srgbClr val="0000FF"/>
                </a:solidFill>
              </a:rPr>
              <a:t>Ind</a:t>
            </a:r>
            <a:r>
              <a:rPr lang="hu-HU" sz="2800" dirty="0" err="1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 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+mj-lt"/>
                <a:sym typeface="Symbol" pitchFamily="18" charset="2"/>
              </a:rPr>
              <a:t>Ért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+mj-lt"/>
                <a:sym typeface="Symbol"/>
              </a:rPr>
              <a:t>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Van=i (1iN): T(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hu-HU" sz="2800" dirty="0">
                <a:sym typeface="Symbol" pitchFamily="18" charset="2"/>
              </a:rPr>
              <a:t>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Van</a:t>
            </a:r>
            <a:r>
              <a:rPr lang="hu-HU" sz="2000" dirty="0">
                <a:sym typeface="Symbol" pitchFamily="18" charset="2"/>
              </a:rPr>
              <a:t>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1IndN és T(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Ind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 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Ért=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Ind</a:t>
            </a:r>
            <a:endParaRPr lang="hu-HU" sz="28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 marL="254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másképp: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i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Tehát a feladat „egyik fele” megadja, hogy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van-e </a:t>
            </a:r>
            <a:r>
              <a:rPr lang="hu-HU" sz="2800" dirty="0">
                <a:sym typeface="Symbol" pitchFamily="18" charset="2"/>
              </a:rPr>
              <a:t>adott tulajdon-</a:t>
            </a:r>
            <a:r>
              <a:rPr lang="hu-HU" sz="2800" dirty="0" err="1">
                <a:sym typeface="Symbol" pitchFamily="18" charset="2"/>
              </a:rPr>
              <a:t>ságú</a:t>
            </a:r>
            <a:r>
              <a:rPr lang="hu-HU" sz="2800" dirty="0">
                <a:sym typeface="Symbol" pitchFamily="18" charset="2"/>
              </a:rPr>
              <a:t> elem, a „másik fele” pedig, hogy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melyik</a:t>
            </a:r>
            <a:r>
              <a:rPr lang="hu-HU" sz="2800" dirty="0">
                <a:sym typeface="Symbol" pitchFamily="18" charset="2"/>
              </a:rPr>
              <a:t> az, ill.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 „harmadik” az 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értéké</a:t>
            </a:r>
            <a:r>
              <a:rPr lang="hu-HU" sz="2800" dirty="0">
                <a:sym typeface="Symbol" pitchFamily="18" charset="2"/>
              </a:rPr>
              <a:t>t.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294CBE5-B640-4E9E-AA3A-F471D8D275BF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358" y="1530200"/>
            <a:ext cx="3132138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1907704" y="3793457"/>
            <a:ext cx="4104456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/>
              <a:t>(</a:t>
            </a:r>
            <a:r>
              <a:rPr lang="hu-HU" sz="2800" dirty="0" err="1"/>
              <a:t>Van,Ind,Ért</a:t>
            </a:r>
            <a:r>
              <a:rPr lang="hu-HU" sz="2800" dirty="0"/>
              <a:t>)= Keres 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     i=1</a:t>
            </a:r>
            <a:br>
              <a:rPr lang="hu-HU" sz="2000" dirty="0"/>
            </a:br>
            <a:r>
              <a:rPr lang="hu-HU" sz="2000" dirty="0"/>
              <a:t>                                    T(</a:t>
            </a:r>
            <a:r>
              <a:rPr lang="hu-HU" sz="2000" dirty="0" err="1"/>
              <a:t>X</a:t>
            </a:r>
            <a:r>
              <a:rPr lang="hu-HU" sz="2000" baseline="-25000" dirty="0" err="1"/>
              <a:t>i</a:t>
            </a:r>
            <a:r>
              <a:rPr lang="hu-HU" sz="2000" dirty="0"/>
              <a:t>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40769579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4813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Többlet tudás: a megoldás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 </a:t>
            </a:r>
            <a:r>
              <a:rPr lang="hu-HU" sz="2800" dirty="0">
                <a:sym typeface="Symbol" pitchFamily="18" charset="2"/>
              </a:rPr>
              <a:t>adott tulajdonságú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elemet adja meg.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408070-8F04-4606-AE6D-43FFC912A0FB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9423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2556"/>
              </p:ext>
            </p:extLst>
          </p:nvPr>
        </p:nvGraphicFramePr>
        <p:xfrm>
          <a:off x="3995738" y="1884363"/>
          <a:ext cx="3744912" cy="364966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28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nem T(X[i])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Garamond" pitchFamily="18" charset="0"/>
                        </a:rPr>
                        <a:t>Ért:=X[i]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401002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 flipH="1">
            <a:off x="750887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6" name="Text Box 34"/>
          <p:cNvSpPr txBox="1">
            <a:spLocks noChangeArrowheads="1"/>
          </p:cNvSpPr>
          <p:nvPr/>
        </p:nvSpPr>
        <p:spPr bwMode="auto">
          <a:xfrm>
            <a:off x="3937000" y="4225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8157" name="Text Box 35"/>
          <p:cNvSpPr txBox="1">
            <a:spLocks noChangeArrowheads="1"/>
          </p:cNvSpPr>
          <p:nvPr/>
        </p:nvSpPr>
        <p:spPr bwMode="auto">
          <a:xfrm>
            <a:off x="7508875" y="42291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48160" name="Szövegdoboz 13"/>
          <p:cNvSpPr txBox="1">
            <a:spLocks noChangeArrowheads="1"/>
          </p:cNvSpPr>
          <p:nvPr/>
        </p:nvSpPr>
        <p:spPr bwMode="auto">
          <a:xfrm>
            <a:off x="7740650" y="155733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80E933D-276A-4720-8BA5-73FDAF42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" y="1916832"/>
            <a:ext cx="2726693" cy="137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45773998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/>
              <a:t>, </a:t>
            </a:r>
            <a:r>
              <a:rPr lang="hu-HU" sz="2800">
                <a:solidFill>
                  <a:srgbClr val="0000FF"/>
                </a:solidFill>
              </a:rPr>
              <a:t>Jegy</a:t>
            </a:r>
            <a:r>
              <a:rPr lang="hu-HU" sz="2800" baseline="-25000">
                <a:solidFill>
                  <a:srgbClr val="0000FF"/>
                </a:solidFill>
              </a:rPr>
              <a:t>1..N</a:t>
            </a:r>
            <a:r>
              <a:rPr lang="hu-HU" sz="280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>
                <a:solidFill>
                  <a:srgbClr val="0000FF"/>
                </a:solidFill>
              </a:rPr>
              <a:t>Bukott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0000FF"/>
                </a:solidFill>
              </a:rPr>
              <a:t>TI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i (1iN): 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[1..5]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800" dirty="0">
                <a:sym typeface="Symbol" pitchFamily="18" charset="2"/>
              </a:rPr>
              <a:t>=i (1iN):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=1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000" dirty="0">
                <a:sym typeface="Symbol" pitchFamily="18" charset="2"/>
              </a:rPr>
              <a:t></a:t>
            </a:r>
            <a:r>
              <a:rPr lang="hu-HU" sz="2800" dirty="0">
                <a:sym typeface="Symbol" pitchFamily="18" charset="2"/>
              </a:rPr>
              <a:t>1TIN és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TI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azaz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585BB7-6236-408A-9E1C-039982FE77FD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5018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7483" y="1417637"/>
            <a:ext cx="3529013" cy="41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zövegdoboz 9"/>
          <p:cNvSpPr txBox="1">
            <a:spLocks noChangeArrowheads="1"/>
          </p:cNvSpPr>
          <p:nvPr/>
        </p:nvSpPr>
        <p:spPr bwMode="auto">
          <a:xfrm>
            <a:off x="1929476" y="3958456"/>
            <a:ext cx="4104456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/>
              <a:t>(</a:t>
            </a:r>
            <a:r>
              <a:rPr lang="hu-HU" sz="2800" dirty="0">
                <a:solidFill>
                  <a:srgbClr val="0000FF"/>
                </a:solidFill>
              </a:rPr>
              <a:t>Bukott</a:t>
            </a:r>
            <a:r>
              <a:rPr lang="hu-HU" sz="2800" dirty="0"/>
              <a:t>,</a:t>
            </a:r>
            <a:r>
              <a:rPr lang="hu-HU" sz="2800" dirty="0">
                <a:solidFill>
                  <a:srgbClr val="0000FF"/>
                </a:solidFill>
              </a:rPr>
              <a:t>TI</a:t>
            </a:r>
            <a:r>
              <a:rPr lang="hu-HU" sz="2800" dirty="0"/>
              <a:t>)=Keres 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i=1 </a:t>
            </a:r>
            <a:br>
              <a:rPr lang="hu-HU" sz="2000" dirty="0"/>
            </a:br>
            <a:r>
              <a:rPr lang="hu-HU" sz="2000" dirty="0">
                <a:solidFill>
                  <a:srgbClr val="0000FF"/>
                </a:solidFill>
              </a:rPr>
              <a:t>                              Jegy</a:t>
            </a:r>
            <a:r>
              <a:rPr lang="hu-HU" sz="2000" baseline="-25000" dirty="0">
                <a:solidFill>
                  <a:srgbClr val="0000FF"/>
                </a:solidFill>
              </a:rPr>
              <a:t>i</a:t>
            </a:r>
            <a:r>
              <a:rPr lang="hu-HU" sz="2000" dirty="0">
                <a:solidFill>
                  <a:srgbClr val="0000FF"/>
                </a:solidFill>
              </a:rPr>
              <a:t>=1</a:t>
            </a:r>
          </a:p>
        </p:txBody>
      </p:sp>
      <p:sp>
        <p:nvSpPr>
          <p:cNvPr id="15" name="Lekerekített téglalap feliratnak 14"/>
          <p:cNvSpPr/>
          <p:nvPr/>
        </p:nvSpPr>
        <p:spPr bwMode="auto">
          <a:xfrm>
            <a:off x="6444208" y="3713039"/>
            <a:ext cx="3032720" cy="936104"/>
          </a:xfrm>
          <a:prstGeom prst="wedgeRoundRectCallout">
            <a:avLst>
              <a:gd name="adj1" fmla="val -79326"/>
              <a:gd name="adj2" fmla="val -84410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39660"/>
            <a:ext cx="2534168" cy="118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689023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10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512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DD0278-B645-4007-AA69-33ED96117FE9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96277" name="Group 21"/>
          <p:cNvGraphicFramePr>
            <a:graphicFrameLocks noGrp="1"/>
          </p:cNvGraphicFramePr>
          <p:nvPr>
            <p:extLst/>
          </p:nvPr>
        </p:nvGraphicFramePr>
        <p:xfrm>
          <a:off x="4067175" y="1957388"/>
          <a:ext cx="3744913" cy="32004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Jegy[i]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26" name="Line 31"/>
          <p:cNvSpPr>
            <a:spLocks noChangeShapeType="1"/>
          </p:cNvSpPr>
          <p:nvPr/>
        </p:nvSpPr>
        <p:spPr bwMode="auto">
          <a:xfrm>
            <a:off x="4083050" y="40767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7" name="Line 32"/>
          <p:cNvSpPr>
            <a:spLocks noChangeShapeType="1"/>
          </p:cNvSpPr>
          <p:nvPr/>
        </p:nvSpPr>
        <p:spPr bwMode="auto">
          <a:xfrm flipH="1">
            <a:off x="7581900" y="40767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4008438" y="43688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7580313" y="43719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1234" name="Szövegdoboz 13"/>
          <p:cNvSpPr txBox="1">
            <a:spLocks noChangeArrowheads="1"/>
          </p:cNvSpPr>
          <p:nvPr/>
        </p:nvSpPr>
        <p:spPr bwMode="auto">
          <a:xfrm>
            <a:off x="7799388" y="164782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031796"/>
            <a:ext cx="2534168" cy="118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21142"/>
            <a:ext cx="2862000" cy="1184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3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1388" y="3468985"/>
            <a:ext cx="165417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792753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(PrT) lényege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Felhasználásának menete: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konkrét feladat specifikálása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specifikációban a </a:t>
            </a:r>
            <a:r>
              <a:rPr lang="hu-HU" dirty="0" err="1"/>
              <a:t>PrT-ek</a:t>
            </a:r>
            <a:r>
              <a:rPr lang="hu-HU" dirty="0"/>
              <a:t> megsejtése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konkrét feladat és az absztrakt feladat paramétereinek egymáshoz rendelése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konkrét algoritmus „generálása” a megsejtett </a:t>
            </a:r>
            <a:r>
              <a:rPr lang="hu-HU" dirty="0" err="1"/>
              <a:t>PrT-ek</a:t>
            </a:r>
            <a:r>
              <a:rPr lang="hu-HU" dirty="0"/>
              <a:t> absztrakt algoritmusok alapján, </a:t>
            </a:r>
            <a:r>
              <a:rPr lang="hu-HU" sz="2000" dirty="0">
                <a:solidFill>
                  <a:schemeClr val="folHlink"/>
                </a:solidFill>
              </a:rPr>
              <a:t>3.</a:t>
            </a:r>
            <a:r>
              <a:rPr lang="hu-HU" dirty="0"/>
              <a:t> szerint átparaméterezve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 err="1"/>
              <a:t>hatékonyítás</a:t>
            </a:r>
            <a:r>
              <a:rPr lang="hu-HU" dirty="0"/>
              <a:t> </a:t>
            </a:r>
            <a:r>
              <a:rPr lang="hu-HU" dirty="0" err="1"/>
              <a:t>programtranszformációkkal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E26AF4F-C623-4840-9E30-58003FB277D7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hu-HU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természetes számról </a:t>
            </a:r>
            <a:r>
              <a:rPr lang="hu-HU" sz="2700" b="1" dirty="0">
                <a:sym typeface="Symbol" pitchFamily="18" charset="2"/>
              </a:rPr>
              <a:t>döntsük el</a:t>
            </a:r>
            <a:r>
              <a:rPr lang="hu-HU" sz="2700" dirty="0">
                <a:sym typeface="Symbol" pitchFamily="18" charset="2"/>
              </a:rPr>
              <a:t>, hogy prímszám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szóról </a:t>
            </a:r>
            <a:r>
              <a:rPr lang="hu-HU" sz="2700" b="1" dirty="0">
                <a:sym typeface="Symbol" pitchFamily="18" charset="2"/>
              </a:rPr>
              <a:t>mondjuk meg</a:t>
            </a:r>
            <a:r>
              <a:rPr lang="hu-HU" sz="2700" dirty="0">
                <a:sym typeface="Symbol" pitchFamily="18" charset="2"/>
              </a:rPr>
              <a:t>, hogy egy hónapnak a neve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tanuló év végi osztályzatai alapján </a:t>
            </a:r>
            <a:r>
              <a:rPr lang="hu-HU" sz="2700" b="1" dirty="0">
                <a:sym typeface="Symbol" pitchFamily="18" charset="2"/>
              </a:rPr>
              <a:t>állapítsuk meg</a:t>
            </a:r>
            <a:r>
              <a:rPr lang="hu-HU" sz="2700" dirty="0">
                <a:sym typeface="Symbol" pitchFamily="18" charset="2"/>
              </a:rPr>
              <a:t>, hogy bukott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szóról </a:t>
            </a:r>
            <a:r>
              <a:rPr lang="hu-HU" sz="2700" b="1" dirty="0">
                <a:sym typeface="Symbol" pitchFamily="18" charset="2"/>
              </a:rPr>
              <a:t>adjuk meg</a:t>
            </a:r>
            <a:r>
              <a:rPr lang="hu-HU" sz="2700" dirty="0">
                <a:sym typeface="Symbol" pitchFamily="18" charset="2"/>
              </a:rPr>
              <a:t>, hogy van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 benne magánhangzó!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számsorozatról </a:t>
            </a:r>
            <a:r>
              <a:rPr lang="hu-HU" sz="2700" b="1" dirty="0">
                <a:sym typeface="Symbol" pitchFamily="18" charset="2"/>
              </a:rPr>
              <a:t>döntsük el</a:t>
            </a:r>
            <a:r>
              <a:rPr lang="hu-HU" sz="2700" dirty="0">
                <a:sym typeface="Symbol" pitchFamily="18" charset="2"/>
              </a:rPr>
              <a:t>, hogy monoton növekvő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tanuló év végi jegyei alapján </a:t>
            </a:r>
            <a:r>
              <a:rPr lang="hu-HU" sz="2700" b="1" dirty="0">
                <a:sym typeface="Symbol" pitchFamily="18" charset="2"/>
              </a:rPr>
              <a:t>adjuk meg</a:t>
            </a:r>
            <a:r>
              <a:rPr lang="hu-HU" sz="2700" dirty="0">
                <a:sym typeface="Symbol" pitchFamily="18" charset="2"/>
              </a:rPr>
              <a:t>, hogy kitűnő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  <a:endParaRPr lang="hu-HU" sz="27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7CA051-73F5-4F8A-BFB7-BC329661D0D2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  <a:sym typeface="Symbol" pitchFamily="18" charset="2"/>
              </a:rPr>
              <a:t>Mi bennük a közös?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Döntsük el, hogy N „valami” között van-e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adott tulajdonsággal rendelkező elem!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Ez a keresés programozási tétel (kimenetének) szűkítése.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FF71D43-5E1C-43D9-B4C1-37902B7B5F45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104" y="1411071"/>
            <a:ext cx="2441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6512E-7 L 0.0625 0.05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2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63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Van=i(1iN):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másképp: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A64D1C-C5A1-4465-996F-E969FD751CFB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5163" y="1561013"/>
            <a:ext cx="32194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1979712" y="4231606"/>
            <a:ext cx="2664296" cy="13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>
                <a:sym typeface="Symbol"/>
              </a:rPr>
              <a:t>Van= </a:t>
            </a:r>
            <a:r>
              <a:rPr lang="hu-HU" sz="2800" dirty="0"/>
              <a:t>  T(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/>
              <a:t>)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i=1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1</a:t>
            </a:r>
            <a:r>
              <a:rPr lang="hu-HU" b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  <a:p>
            <a:pPr marL="254000"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2</a:t>
            </a:r>
            <a:r>
              <a:rPr lang="hu-HU" sz="1800" b="1" dirty="0">
                <a:sym typeface="Symbol" pitchFamily="18" charset="2"/>
              </a:rPr>
              <a:t>:</a:t>
            </a:r>
            <a:r>
              <a:rPr lang="hu-HU" sz="1800" dirty="0">
                <a:sym typeface="Symbol" pitchFamily="18" charset="2"/>
              </a:rPr>
              <a:t>   </a:t>
            </a:r>
          </a:p>
          <a:p>
            <a:pPr marL="254000"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64D37B-1F7E-43B1-A66E-D42C98BEF7D9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849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63718"/>
              </p:ext>
            </p:extLst>
          </p:nvPr>
        </p:nvGraphicFramePr>
        <p:xfrm>
          <a:off x="4139952" y="1919435"/>
          <a:ext cx="3744913" cy="17557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878639" y="1412776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7" y="2060848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60">
            <a:extLst>
              <a:ext uri="{FF2B5EF4-FFF2-40B4-BE49-F238E27FC236}">
                <a16:creationId xmlns:a16="http://schemas.microsoft.com/office/drawing/2014/main" id="{BF511B69-4935-44D7-9234-8F4B6143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85579"/>
              </p:ext>
            </p:extLst>
          </p:nvPr>
        </p:nvGraphicFramePr>
        <p:xfrm>
          <a:off x="4139952" y="4367707"/>
          <a:ext cx="3744913" cy="1316832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;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Van:=Hamis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F67E4232-6045-4476-8789-275A8F3E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639" y="386104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allAtOnce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942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Feladatvariáns: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… 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sz="2800" dirty="0">
                <a:sym typeface="Symbol" pitchFamily="18" charset="2"/>
              </a:rPr>
              <a:t> elem olyan-e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 </a:t>
            </a:r>
            <a:r>
              <a:rPr lang="hu-HU" sz="2400" dirty="0">
                <a:sym typeface="Symbol" pitchFamily="18" charset="2"/>
              </a:rPr>
              <a:t>(csak a különbség)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Kimenet: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Mind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dirty="0">
                <a:sym typeface="Symbol" pitchFamily="18" charset="2"/>
              </a:rPr>
              <a:t>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Mind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hu-HU" sz="2800" dirty="0">
                <a:sym typeface="Symbol" pitchFamily="18" charset="2"/>
              </a:rPr>
              <a:t>i(1iN):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másképp: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7136B5-BFFC-4CF8-B1AA-F493F4E7F4A5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868988" y="4841875"/>
            <a:ext cx="430212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1979712" y="3690549"/>
            <a:ext cx="2736304" cy="13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>
                <a:sym typeface="Symbol"/>
              </a:rPr>
              <a:t>Mind= </a:t>
            </a:r>
            <a:r>
              <a:rPr lang="hu-HU" sz="2800" dirty="0"/>
              <a:t>  T(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/>
              <a:t>)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i=1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65" y="2034360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gyenes összekötő nyíllal 14"/>
          <p:cNvCxnSpPr>
            <a:cxnSpLocks/>
          </p:cNvCxnSpPr>
          <p:nvPr/>
        </p:nvCxnSpPr>
        <p:spPr>
          <a:xfrm flipH="1">
            <a:off x="2699792" y="2862461"/>
            <a:ext cx="4685478" cy="1634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cxnSpLocks/>
          </p:cNvCxnSpPr>
          <p:nvPr/>
        </p:nvCxnSpPr>
        <p:spPr>
          <a:xfrm flipH="1">
            <a:off x="2705125" y="2862461"/>
            <a:ext cx="4680152" cy="5758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cxnSpLocks/>
          </p:cNvCxnSpPr>
          <p:nvPr/>
        </p:nvCxnSpPr>
        <p:spPr>
          <a:xfrm flipH="1">
            <a:off x="3131840" y="3215076"/>
            <a:ext cx="4685854" cy="2139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allAtOnce"/>
      <p:bldP spid="94240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942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Feladatvariáns: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… 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sz="2800" dirty="0">
                <a:sym typeface="Symbol" pitchFamily="18" charset="2"/>
              </a:rPr>
              <a:t> elem olyan-e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F755621-AA63-44A3-9845-E05F58220500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5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942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92713"/>
              </p:ext>
            </p:extLst>
          </p:nvPr>
        </p:nvGraphicFramePr>
        <p:xfrm>
          <a:off x="4211638" y="3213520"/>
          <a:ext cx="3744912" cy="187166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1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16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</a:t>
                      </a:r>
                      <a:r>
                        <a:rPr kumimoji="0" lang="hu-HU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nem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16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1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Mind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868988" y="4841875"/>
            <a:ext cx="430212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948613" y="2852936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" y="3243617"/>
            <a:ext cx="2195573" cy="114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11860"/>
          <a:stretch/>
        </p:blipFill>
        <p:spPr bwMode="auto">
          <a:xfrm>
            <a:off x="89926" y="3836558"/>
            <a:ext cx="2151624" cy="16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5" y="4191132"/>
            <a:ext cx="2197939" cy="18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46640"/>
            <a:ext cx="619215" cy="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allAtOnce"/>
      <p:bldP spid="94240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Cím 1"/>
          <p:cNvSpPr>
            <a:spLocks noGrp="1"/>
          </p:cNvSpPr>
          <p:nvPr>
            <p:ph type="title"/>
          </p:nvPr>
        </p:nvSpPr>
        <p:spPr>
          <a:xfrm>
            <a:off x="1940496" y="85725"/>
            <a:ext cx="5584254" cy="1111250"/>
          </a:xfrm>
        </p:spPr>
        <p:txBody>
          <a:bodyPr/>
          <a:lstStyle/>
          <a:p>
            <a:r>
              <a:rPr lang="hu-HU" dirty="0"/>
              <a:t>5. Eldöntés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0000FF"/>
                </a:solidFill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>
                <a:solidFill>
                  <a:srgbClr val="0000FF"/>
                </a:solidFill>
              </a:rPr>
              <a:t>Bukott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i (1iN): 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[1..5]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800" dirty="0">
                <a:sym typeface="Symbol" pitchFamily="18" charset="2"/>
              </a:rPr>
              <a:t>=i (1iN):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DDCC800-7EDA-4661-AF7A-54C01667259D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757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87459"/>
              </p:ext>
            </p:extLst>
          </p:nvPr>
        </p:nvGraphicFramePr>
        <p:xfrm>
          <a:off x="3924300" y="4076700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Jegy[i]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8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28975" cy="42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14838"/>
            <a:ext cx="17811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zövegdoboz 13"/>
          <p:cNvSpPr txBox="1">
            <a:spLocks noChangeArrowheads="1"/>
          </p:cNvSpPr>
          <p:nvPr/>
        </p:nvSpPr>
        <p:spPr bwMode="auto">
          <a:xfrm>
            <a:off x="7654925" y="376872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223992" y="2805633"/>
            <a:ext cx="3032720" cy="936104"/>
          </a:xfrm>
          <a:prstGeom prst="wedgeRoundRectCallout">
            <a:avLst>
              <a:gd name="adj1" fmla="val -62068"/>
              <a:gd name="adj2" fmla="val 1179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65" y="1492947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1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38917" name="Tartalom helye 2"/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Év végére nőtt a vagyona. </a:t>
            </a:r>
            <a:r>
              <a:rPr lang="hu-HU" sz="2800" b="1" dirty="0"/>
              <a:t>Adjunk meg egy</a:t>
            </a:r>
            <a:r>
              <a:rPr lang="hu-HU" sz="2800" dirty="0"/>
              <a:t> hónapot, amikor nőtt a vagyona!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 egy</a:t>
            </a:r>
            <a:r>
              <a:rPr lang="hu-HU" sz="2800" dirty="0"/>
              <a:t> 1-nél nagyobb természetes szám egytől különböző legkisebb osztóját!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 egy</a:t>
            </a:r>
            <a:r>
              <a:rPr lang="hu-HU" sz="2800" dirty="0"/>
              <a:t> magyar szó egy magánhangzóját!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 egy</a:t>
            </a:r>
            <a:r>
              <a:rPr lang="hu-HU" sz="2800" dirty="0"/>
              <a:t> hónapnévről a sorszámát!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03C907F-2FB4-4503-86ED-5A83E702B8F7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„valami” közül kell megadni egy </a:t>
            </a:r>
            <a:br>
              <a:rPr lang="hu-HU" sz="2800" dirty="0"/>
            </a:br>
            <a:r>
              <a:rPr lang="hu-HU" sz="2800" dirty="0"/>
              <a:t>adott tulajdonságút, ha tudjuk, hogy </a:t>
            </a:r>
            <a:br>
              <a:rPr lang="hu-HU" sz="2800" dirty="0"/>
            </a:br>
            <a:r>
              <a:rPr lang="hu-HU" sz="2800" dirty="0"/>
              <a:t>ilyen elem biztosan van.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Ez a keresés programozási tétel olyan változata, amelyben nem kell felkészülnünk arra, hogy a keresett elemet nem találjuk meg.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4008D5-8E47-4A50-BC04-1A255A1932FB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2958" y="1348284"/>
            <a:ext cx="3024188" cy="175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53377E-6 L 0.07101 0.060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3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baseline="30000" dirty="0"/>
            </a:br>
            <a:r>
              <a:rPr lang="hu-HU" sz="2800" baseline="30000" dirty="0"/>
              <a:t>	</a:t>
            </a:r>
            <a:r>
              <a:rPr lang="hu-HU" sz="2800" dirty="0"/>
              <a:t>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</a:rPr>
              <a:t>Ind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 </a:t>
            </a:r>
            <a:r>
              <a:rPr lang="hu-HU" sz="2800" dirty="0" err="1">
                <a:solidFill>
                  <a:srgbClr val="FF0000"/>
                </a:solidFill>
              </a:rPr>
              <a:t>Ért</a:t>
            </a:r>
            <a:r>
              <a:rPr lang="hu-HU" sz="2800" dirty="0" err="1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N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>
                <a:sym typeface="Symbol" pitchFamily="18" charset="2"/>
              </a:rPr>
              <a:t>0</a:t>
            </a:r>
            <a:r>
              <a:rPr lang="hu-HU" sz="2800" dirty="0"/>
              <a:t> és </a:t>
            </a:r>
            <a:r>
              <a:rPr lang="hu-HU" sz="2800" dirty="0">
                <a:sym typeface="Symbol" pitchFamily="18" charset="2"/>
              </a:rPr>
              <a:t>i (1iN):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Ind</a:t>
            </a:r>
            <a:r>
              <a:rPr lang="hu-HU" sz="2800" dirty="0">
                <a:sym typeface="Symbol" pitchFamily="18" charset="2"/>
              </a:rPr>
              <a:t>N és 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T(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Ind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Ért=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Ind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másképp: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971700-5283-44BA-91A6-659ED8CBC7FF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131" y="1484784"/>
            <a:ext cx="30480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1916635" y="4238205"/>
            <a:ext cx="3447453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N</a:t>
            </a:r>
          </a:p>
          <a:p>
            <a:pPr>
              <a:lnSpc>
                <a:spcPts val="2200"/>
              </a:lnSpc>
              <a:buNone/>
              <a:tabLst>
                <a:tab pos="990600" algn="l"/>
              </a:tabLst>
            </a:pPr>
            <a:r>
              <a:rPr lang="hu-HU" sz="2800" dirty="0"/>
              <a:t>(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</a:rPr>
              <a:t>Ind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</a:rPr>
              <a:t>Ért</a:t>
            </a:r>
            <a:r>
              <a:rPr lang="hu-HU" sz="2800" dirty="0"/>
              <a:t>)=Kiválaszt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i=1</a:t>
            </a:r>
            <a:br>
              <a:rPr lang="hu-HU" sz="2000" dirty="0"/>
            </a:br>
            <a:r>
              <a:rPr lang="hu-HU" sz="2000" dirty="0"/>
              <a:t>                             T(</a:t>
            </a:r>
            <a:r>
              <a:rPr lang="hu-HU" sz="2000" dirty="0" err="1"/>
              <a:t>X</a:t>
            </a:r>
            <a:r>
              <a:rPr lang="hu-HU" sz="2000" baseline="-25000" dirty="0" err="1"/>
              <a:t>i</a:t>
            </a:r>
            <a:r>
              <a:rPr lang="hu-HU" sz="2000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</a:t>
            </a:r>
          </a:p>
        </p:txBody>
      </p:sp>
      <p:sp>
        <p:nvSpPr>
          <p:cNvPr id="922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dirty="0"/>
              <a:t>Mi az, hogy programozási tétel? 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Típusfeladat általános megoldása.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érték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sorozat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sorozatok</a:t>
            </a:r>
          </a:p>
          <a:p>
            <a:pPr marL="254000"/>
            <a:r>
              <a:rPr lang="hu-HU" dirty="0"/>
              <a:t>Sorozatok </a:t>
            </a:r>
            <a:r>
              <a:rPr lang="hu-HU" dirty="0">
                <a:sym typeface="Symbol" pitchFamily="18" charset="2"/>
              </a:rPr>
              <a:t> s</a:t>
            </a:r>
            <a:r>
              <a:rPr lang="hu-HU" dirty="0"/>
              <a:t>orozat</a:t>
            </a: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DEFEA8-7170-4834-8DCC-6C129F2DCC4E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9224" name="Tartalom helye 2"/>
          <p:cNvSpPr>
            <a:spLocks/>
          </p:cNvSpPr>
          <p:nvPr/>
        </p:nvSpPr>
        <p:spPr bwMode="auto">
          <a:xfrm>
            <a:off x="35496" y="1428750"/>
            <a:ext cx="8910067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br>
              <a:rPr lang="hu-HU" sz="3200" dirty="0"/>
            </a:br>
            <a:br>
              <a:rPr lang="hu-HU" sz="3200" dirty="0"/>
            </a:br>
            <a:r>
              <a:rPr lang="hu-HU" sz="3200" dirty="0">
                <a:solidFill>
                  <a:srgbClr val="FF3300"/>
                </a:solidFill>
              </a:rPr>
              <a:t>Sorozat </a:t>
            </a:r>
            <a:r>
              <a:rPr lang="hu-HU" sz="3200" dirty="0">
                <a:solidFill>
                  <a:srgbClr val="FF3300"/>
                </a:solidFill>
                <a:sym typeface="Symbol" pitchFamily="18" charset="2"/>
              </a:rPr>
              <a:t> érték</a:t>
            </a:r>
          </a:p>
          <a:p>
            <a:pPr marL="266700" indent="-254000"/>
            <a:endParaRPr lang="hu-HU" sz="3200" dirty="0">
              <a:latin typeface="Arial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533400" indent="-5334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Többlet tudás: a megoldás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800" i="1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adott tulajdonságú elemet adja meg – a program tudhat többet annál, mint amit várunk tőle.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Hogy kellene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utolsót</a:t>
            </a:r>
            <a:r>
              <a:rPr lang="hu-HU" sz="2800" dirty="0">
                <a:sym typeface="Symbol" pitchFamily="18" charset="2"/>
              </a:rPr>
              <a:t> megadni?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7CC05B-5198-4A3A-91B2-EA6BBFF9E509}" type="datetime8">
              <a:rPr lang="hu-HU" smtClean="0"/>
              <a:t>2018.10.03. 9:48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8397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45762"/>
              </p:ext>
            </p:extLst>
          </p:nvPr>
        </p:nvGraphicFramePr>
        <p:xfrm>
          <a:off x="3707407" y="1844824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Ért:=X[i]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" y="2000415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8ED2D54-272C-4920-A54E-1D59454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" y="1988840"/>
            <a:ext cx="2377805" cy="1447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/54</a:t>
            </a:r>
          </a:p>
        </p:txBody>
      </p:sp>
      <p:sp>
        <p:nvSpPr>
          <p:cNvPr id="11" name="Szövegdoboz 13">
            <a:extLst>
              <a:ext uri="{FF2B5EF4-FFF2-40B4-BE49-F238E27FC236}">
                <a16:creationId xmlns:a16="http://schemas.microsoft.com/office/drawing/2014/main" id="{065AA4AD-0E42-4D17-8B8E-54F44818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1518692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</a:t>
            </a:r>
            <a:r>
              <a:rPr lang="hu-HU" sz="2800" dirty="0">
                <a:solidFill>
                  <a:srgbClr val="0000FF"/>
                </a:solidFill>
              </a:rPr>
              <a:t>Szó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solidFill>
                <a:srgbClr val="0000FF"/>
              </a:solidFill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MH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</a:rPr>
              <a:t>hossz(Szó)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&gt;0</a:t>
            </a:r>
            <a:r>
              <a:rPr lang="hu-HU" sz="2800" dirty="0">
                <a:solidFill>
                  <a:srgbClr val="0000FF"/>
                </a:solidFill>
              </a:rPr>
              <a:t> és </a:t>
            </a:r>
            <a:br>
              <a:rPr lang="hu-HU" sz="2800" dirty="0">
                <a:solidFill>
                  <a:srgbClr val="0000FF"/>
                </a:solidFill>
              </a:rPr>
            </a:br>
            <a:r>
              <a:rPr lang="hu-HU" sz="2800" dirty="0">
                <a:solidFill>
                  <a:srgbClr val="0000FF"/>
                </a:solidFill>
              </a:rPr>
              <a:t>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i (1ihossz(Szó)):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(Szó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MH</a:t>
            </a:r>
            <a:r>
              <a:rPr lang="hu-HU" sz="2800" dirty="0">
                <a:sym typeface="Symbol" pitchFamily="18" charset="2"/>
              </a:rPr>
              <a:t>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hossz(Szó)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Szó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MH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(c):=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	    nagybetű(c){'A',…,'Ű'}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82D2B2B-FD99-4117-A8ED-66CA2F296EB9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4301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780" y="1592195"/>
            <a:ext cx="32480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Lekerekített téglalap feliratnak 12"/>
          <p:cNvSpPr/>
          <p:nvPr/>
        </p:nvSpPr>
        <p:spPr bwMode="auto">
          <a:xfrm>
            <a:off x="6655914" y="4509120"/>
            <a:ext cx="2452590" cy="936104"/>
          </a:xfrm>
          <a:prstGeom prst="wedgeRoundRectCallout">
            <a:avLst>
              <a:gd name="adj1" fmla="val -132076"/>
              <a:gd name="adj2" fmla="val -136344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573" y="2852936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/54</a:t>
            </a:r>
          </a:p>
        </p:txBody>
      </p:sp>
      <p:sp>
        <p:nvSpPr>
          <p:cNvPr id="10" name="Lekerekített téglalap feliratnak 12">
            <a:extLst>
              <a:ext uri="{FF2B5EF4-FFF2-40B4-BE49-F238E27FC236}">
                <a16:creationId xmlns:a16="http://schemas.microsoft.com/office/drawing/2014/main" id="{8FE02B22-3667-4472-952D-6DD34383FB43}"/>
              </a:ext>
            </a:extLst>
          </p:cNvPr>
          <p:cNvSpPr/>
          <p:nvPr/>
        </p:nvSpPr>
        <p:spPr bwMode="auto">
          <a:xfrm>
            <a:off x="6660232" y="4509120"/>
            <a:ext cx="2452590" cy="936104"/>
          </a:xfrm>
          <a:prstGeom prst="wedgeRoundRectCallout">
            <a:avLst>
              <a:gd name="adj1" fmla="val -136736"/>
              <a:gd name="adj2" fmla="val -52229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13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  <a:br>
              <a:rPr lang="hu-HU" dirty="0"/>
            </a:br>
            <a:r>
              <a:rPr lang="hu-HU" dirty="0"/>
              <a:t>példa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400" dirty="0">
                <a:sym typeface="Symbol" pitchFamily="18" charset="2"/>
              </a:rPr>
              <a:t>a kódoláskor a nagybetűsítő </a:t>
            </a:r>
            <a:r>
              <a:rPr lang="hu-HU" sz="2200" dirty="0" err="1">
                <a:latin typeface="Courier New" pitchFamily="49" charset="0"/>
                <a:sym typeface="Symbol" pitchFamily="18" charset="2"/>
              </a:rPr>
              <a:t>toupper</a:t>
            </a:r>
            <a:r>
              <a:rPr lang="hu-HU" sz="2400" dirty="0">
                <a:sym typeface="Symbol" pitchFamily="18" charset="2"/>
              </a:rPr>
              <a:t> függvénynél ügyelni kell az ékezetes betűkre! </a:t>
            </a:r>
            <a:endParaRPr lang="hu-HU" b="1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329D44-17BB-4571-932C-843348107395}" type="datetime8">
              <a:rPr lang="hu-HU" smtClean="0"/>
              <a:t>2018.10.03. 9:51</a:t>
            </a:fld>
            <a:endParaRPr lang="en-US"/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8603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98948"/>
              </p:ext>
            </p:extLst>
          </p:nvPr>
        </p:nvGraphicFramePr>
        <p:xfrm>
          <a:off x="3784234" y="3140968"/>
          <a:ext cx="4249117" cy="1806464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072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7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magánhangzóE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(Szó[i]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72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MH:=i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05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3406" y="1631208"/>
            <a:ext cx="32480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9" y="2050308"/>
            <a:ext cx="2293791" cy="143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56" y="3944573"/>
            <a:ext cx="1965990" cy="84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/54</a:t>
            </a:r>
          </a:p>
        </p:txBody>
      </p:sp>
      <p:sp>
        <p:nvSpPr>
          <p:cNvPr id="13" name="Szövegdoboz 13">
            <a:extLst>
              <a:ext uri="{FF2B5EF4-FFF2-40B4-BE49-F238E27FC236}">
                <a16:creationId xmlns:a16="http://schemas.microsoft.com/office/drawing/2014/main" id="{E3702E2F-FA12-4EAD-9D9D-6423B807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384" y="281679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</a:t>
            </a:r>
            <a:r>
              <a:rPr lang="hu-HU" sz="2800"/>
              <a:t>– visszatekintés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1&amp;return=true"/>
              </a:rPr>
              <a:t>Sorozatszámítás </a:t>
            </a:r>
            <a:r>
              <a:rPr lang="hu-HU" dirty="0"/>
              <a:t>(</a:t>
            </a:r>
            <a:r>
              <a:rPr lang="hu-HU" sz="2800" dirty="0"/>
              <a:t>összegzés</a:t>
            </a:r>
            <a:r>
              <a:rPr lang="hu-HU" dirty="0"/>
              <a:t>)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5&amp;return=true"/>
              </a:rPr>
              <a:t>Megszámolás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6&amp;return=true"/>
              </a:rPr>
              <a:t>Maximum-kiválasztás</a:t>
            </a:r>
            <a:endParaRPr lang="hu-HU" dirty="0">
              <a:latin typeface="Arial" charset="0"/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4&amp;return=true"/>
              </a:rPr>
              <a:t>Keresés</a:t>
            </a:r>
            <a:endParaRPr lang="hu-HU" dirty="0"/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2&amp;return=true"/>
              </a:rPr>
              <a:t>Eldöntés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3&amp;return=true"/>
              </a:rPr>
              <a:t>Kiválasztás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A0B22B-8708-40E4-98B3-529FEA19AC69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539552" y="1412875"/>
            <a:ext cx="8425061" cy="17287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i="1" dirty="0" err="1">
                <a:solidFill>
                  <a:schemeClr val="tx1"/>
                </a:solidFill>
              </a:rPr>
              <a:t>szummás</a:t>
            </a:r>
            <a:r>
              <a:rPr lang="hu-HU" i="1" dirty="0">
                <a:solidFill>
                  <a:schemeClr val="tx1"/>
                </a:solidFill>
              </a:rPr>
              <a:t>  feladat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  <a:sym typeface="Symbol"/>
              </a:rPr>
              <a:t>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számlálós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ciklus</a:t>
            </a:r>
          </a:p>
        </p:txBody>
      </p:sp>
      <p:sp>
        <p:nvSpPr>
          <p:cNvPr id="8" name="Téglalap 7"/>
          <p:cNvSpPr/>
          <p:nvPr/>
        </p:nvSpPr>
        <p:spPr>
          <a:xfrm>
            <a:off x="539552" y="3213100"/>
            <a:ext cx="8425061" cy="17287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i="1" dirty="0">
                <a:solidFill>
                  <a:schemeClr val="tx1"/>
                </a:solidFill>
              </a:rPr>
              <a:t>kvantoros feladat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  <a:sym typeface="Symbol"/>
              </a:rPr>
              <a:t> </a:t>
            </a:r>
            <a:br>
              <a:rPr lang="hu-HU" dirty="0">
                <a:solidFill>
                  <a:schemeClr val="tx1"/>
                </a:solidFill>
                <a:sym typeface="Symbol"/>
              </a:rPr>
            </a:br>
            <a:r>
              <a:rPr lang="hu-HU" i="1" dirty="0">
                <a:solidFill>
                  <a:schemeClr val="tx1"/>
                </a:solidFill>
              </a:rPr>
              <a:t>feltételes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ciklus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</a:t>
            </a:r>
            <a:r>
              <a:rPr lang="hu-HU" sz="2800"/>
              <a:t>– visszatekintés</a:t>
            </a:r>
          </a:p>
        </p:txBody>
      </p:sp>
      <p:sp>
        <p:nvSpPr>
          <p:cNvPr id="5325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1&amp;return=true"/>
              </a:rPr>
              <a:t>Sorozatszámítás</a:t>
            </a:r>
            <a:r>
              <a:rPr lang="hu-HU" dirty="0"/>
              <a:t> (</a:t>
            </a:r>
            <a:r>
              <a:rPr lang="hu-HU" sz="2800" dirty="0"/>
              <a:t>összegzés</a:t>
            </a:r>
            <a:r>
              <a:rPr lang="hu-HU" dirty="0"/>
              <a:t>)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5&amp;return=true"/>
              </a:rPr>
              <a:t>Megszámolás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6&amp;return=true"/>
              </a:rPr>
              <a:t>Maximum-kiválasztás</a:t>
            </a:r>
            <a:endParaRPr lang="hu-HU" dirty="0">
              <a:latin typeface="Arial" charset="0"/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2&amp;return=true"/>
              </a:rPr>
              <a:t>Eldöntés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3&amp;return=true"/>
              </a:rPr>
              <a:t>Kiválasztás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4&amp;return=true"/>
              </a:rPr>
              <a:t>Keresés</a:t>
            </a:r>
            <a:endParaRPr lang="hu-HU" dirty="0"/>
          </a:p>
          <a:p>
            <a:pPr marL="450850" indent="-450850">
              <a:buFont typeface="Wingdings" pitchFamily="2" charset="2"/>
              <a:buNone/>
            </a:pPr>
            <a:r>
              <a:rPr lang="hu-HU" sz="2200" dirty="0">
                <a:solidFill>
                  <a:srgbClr val="006600"/>
                </a:solidFill>
                <a:sym typeface="Symbol" pitchFamily="18" charset="2"/>
              </a:rPr>
              <a:t>+1.</a:t>
            </a:r>
            <a:r>
              <a:rPr lang="hu-HU" dirty="0">
                <a:sym typeface="Symbol" pitchFamily="18" charset="2"/>
              </a:rPr>
              <a:t>	</a:t>
            </a:r>
            <a:r>
              <a:rPr lang="hu-HU" dirty="0">
                <a:sym typeface="Symbol" pitchFamily="18" charset="2"/>
                <a:hlinkClick r:id="" action="ppaction://customshow?id=0&amp;return=true"/>
              </a:rPr>
              <a:t>Madártávlatból</a:t>
            </a:r>
            <a:r>
              <a:rPr lang="hu-HU" dirty="0">
                <a:sym typeface="Symbol" pitchFamily="18" charset="2"/>
              </a:rPr>
              <a:t> </a:t>
            </a:r>
            <a:r>
              <a:rPr lang="hu-HU">
                <a:sym typeface="Symbol" pitchFamily="18" charset="2"/>
              </a:rPr>
              <a:t>újra…</a:t>
            </a:r>
            <a:endParaRPr lang="hu-HU" dirty="0">
              <a:sym typeface="Symbol" pitchFamily="18" charset="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1C0D66-4037-4D09-BD7E-7C5C03BE8673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467544" y="2573338"/>
            <a:ext cx="8497069" cy="1655762"/>
            <a:chOff x="2411413" y="2573338"/>
            <a:chExt cx="6553200" cy="1655762"/>
          </a:xfrm>
        </p:grpSpPr>
        <p:sp>
          <p:nvSpPr>
            <p:cNvPr id="10" name="Téglalap 9"/>
            <p:cNvSpPr/>
            <p:nvPr/>
          </p:nvSpPr>
          <p:spPr>
            <a:xfrm>
              <a:off x="2411413" y="2573338"/>
              <a:ext cx="6553200" cy="504825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&gt;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Téglalap 11"/>
            <p:cNvSpPr/>
            <p:nvPr/>
          </p:nvSpPr>
          <p:spPr>
            <a:xfrm>
              <a:off x="2411413" y="3725863"/>
              <a:ext cx="6553200" cy="503237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&gt;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Csoportba foglalás 1"/>
          <p:cNvGrpSpPr/>
          <p:nvPr/>
        </p:nvGrpSpPr>
        <p:grpSpPr>
          <a:xfrm>
            <a:off x="467544" y="1412875"/>
            <a:ext cx="8497069" cy="3371850"/>
            <a:chOff x="2411413" y="1412875"/>
            <a:chExt cx="6553200" cy="3371850"/>
          </a:xfrm>
        </p:grpSpPr>
        <p:sp>
          <p:nvSpPr>
            <p:cNvPr id="7" name="Téglalap 6"/>
            <p:cNvSpPr/>
            <p:nvPr/>
          </p:nvSpPr>
          <p:spPr>
            <a:xfrm>
              <a:off x="2411413" y="1412875"/>
              <a:ext cx="6553200" cy="10795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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1" name="Téglalap 10"/>
            <p:cNvSpPr/>
            <p:nvPr/>
          </p:nvSpPr>
          <p:spPr>
            <a:xfrm>
              <a:off x="2411413" y="3162300"/>
              <a:ext cx="6553200" cy="4318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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411413" y="4352925"/>
              <a:ext cx="6553200" cy="4318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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153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Feladatok</a:t>
            </a:r>
            <a:r>
              <a:rPr lang="hu-HU" dirty="0"/>
              <a:t>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Ismerjük egy ember havi bevételeit és kiadásait. Adjuk meg, hogy év végére </a:t>
            </a:r>
            <a:r>
              <a:rPr lang="hu-HU" sz="2700" b="1" dirty="0"/>
              <a:t>mennyi</a:t>
            </a:r>
            <a:r>
              <a:rPr lang="hu-HU" sz="2700" dirty="0"/>
              <a:t>vel nőtt a vagyona!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Ismerjük egy autóversenyző </a:t>
            </a:r>
            <a:r>
              <a:rPr lang="hu-HU" sz="2700" dirty="0" err="1"/>
              <a:t>körönkénti</a:t>
            </a:r>
            <a:r>
              <a:rPr lang="hu-HU" sz="2700" dirty="0"/>
              <a:t> idejét. Adjuk meg az </a:t>
            </a:r>
            <a:r>
              <a:rPr lang="hu-HU" sz="2700" b="1" dirty="0"/>
              <a:t>átlag</a:t>
            </a:r>
            <a:r>
              <a:rPr lang="hu-HU" sz="2700" dirty="0"/>
              <a:t>körének idejét! 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Adjuk meg az N számhoz az N </a:t>
            </a:r>
            <a:r>
              <a:rPr lang="hu-HU" sz="2700" b="1" dirty="0"/>
              <a:t>faktoriális</a:t>
            </a:r>
            <a:r>
              <a:rPr lang="hu-HU" sz="2700" dirty="0"/>
              <a:t> értékét!</a:t>
            </a:r>
            <a:endParaRPr lang="hu-HU" sz="2700" dirty="0">
              <a:latin typeface="Arial" charset="0"/>
            </a:endParaRP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Ismerjük egy iskola szakköreire járó tanulóit, szakkörönként. Adjuk meg, kik járnak szakkörre! 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Ismerünk N szót. Adjuk meg a belőlük összeállított mondatot!</a:t>
            </a:r>
            <a:endParaRPr lang="hu-HU" sz="2700" dirty="0">
              <a:latin typeface="Arial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3537BD-B953-40B6-8AE4-33CFACDCD244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  <a:defRPr/>
            </a:pPr>
            <a:r>
              <a:rPr lang="hu-HU" b="1" dirty="0">
                <a:solidFill>
                  <a:srgbClr val="FF3300"/>
                </a:solidFill>
                <a:latin typeface="+mj-lt"/>
              </a:rPr>
              <a:t>Csoportosítsunk: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Számok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összege</a:t>
            </a:r>
            <a:r>
              <a:rPr lang="hu-HU" dirty="0">
                <a:latin typeface="+mj-lt"/>
              </a:rPr>
              <a:t>: „vagyon”, „köridők”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Számok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szorzata</a:t>
            </a:r>
            <a:r>
              <a:rPr lang="hu-HU" dirty="0">
                <a:latin typeface="+mj-lt"/>
              </a:rPr>
              <a:t>: „faktoriális”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Halmazok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uniója</a:t>
            </a:r>
            <a:r>
              <a:rPr lang="hu-HU" dirty="0">
                <a:latin typeface="+mj-lt"/>
              </a:rPr>
              <a:t>: „szakkörök”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Szavak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egymásutánja</a:t>
            </a:r>
            <a:r>
              <a:rPr lang="hu-HU" dirty="0">
                <a:latin typeface="+mj-lt"/>
              </a:rPr>
              <a:t>: „szavak”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/>
              <a:t>	N „valamiből” kell kiszámolni „kumuláltan” egy „valamit”!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/>
              <a:t>	Pl.	</a:t>
            </a:r>
            <a:r>
              <a:rPr lang="hu-HU" sz="2800" dirty="0">
                <a:sym typeface="Symbol" pitchFamily="18" charset="2"/>
              </a:rPr>
              <a:t> – vagyon/köridők;   – faktoriális;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 – szakkörök; </a:t>
            </a:r>
            <a:r>
              <a:rPr lang="en-US" sz="2800" dirty="0">
                <a:sym typeface="Symbol" pitchFamily="18" charset="2"/>
              </a:rPr>
              <a:t>&amp;</a:t>
            </a:r>
            <a:r>
              <a:rPr lang="hu-HU" sz="2800" dirty="0">
                <a:sym typeface="Symbol" pitchFamily="18" charset="2"/>
              </a:rPr>
              <a:t> – szavak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A98446-145A-4347-A8EF-C202D7C4D460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8383" y="92076"/>
            <a:ext cx="2678113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033 0.3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62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27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Sorozatszámítás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/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>
                <a:sym typeface="Symbol" pitchFamily="18" charset="2"/>
              </a:rPr>
              <a:t>Utófeltétel:	S=F(X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spcBef>
                <a:spcPct val="25000"/>
              </a:spcBef>
              <a:buNone/>
            </a:pPr>
            <a:r>
              <a:rPr lang="hu-HU" sz="2800" dirty="0"/>
              <a:t>	</a:t>
            </a:r>
            <a:r>
              <a:rPr lang="hu-HU" sz="2600" dirty="0"/>
              <a:t>F: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 H</a:t>
            </a:r>
            <a:r>
              <a:rPr lang="hu-HU" sz="2400" baseline="30000" dirty="0"/>
              <a:t>N</a:t>
            </a:r>
            <a:r>
              <a:rPr lang="hu-HU" sz="2400" dirty="0"/>
              <a:t> </a:t>
            </a:r>
            <a:r>
              <a:rPr lang="hu-HU" sz="2600" dirty="0"/>
              <a:t>→ 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600" dirty="0"/>
              <a:t>,</a:t>
            </a:r>
            <a:br>
              <a:rPr lang="hu-HU" sz="2600" dirty="0"/>
            </a:br>
            <a:r>
              <a:rPr lang="hu-HU" sz="2600" dirty="0"/>
              <a:t>    </a:t>
            </a:r>
            <a:r>
              <a:rPr lang="hu-HU" sz="2600" dirty="0">
                <a:sym typeface="Symbol" pitchFamily="18" charset="2"/>
              </a:rPr>
              <a:t> – N tagú összeg; 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     – N tényezős szorzat;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     – N halmaz uniója;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    </a:t>
            </a:r>
            <a:r>
              <a:rPr lang="en-US" sz="2600" dirty="0">
                <a:sym typeface="Symbol" pitchFamily="18" charset="2"/>
              </a:rPr>
              <a:t>&amp;</a:t>
            </a:r>
            <a:r>
              <a:rPr lang="hu-HU" sz="2600" dirty="0">
                <a:sym typeface="Symbol" pitchFamily="18" charset="2"/>
              </a:rPr>
              <a:t> – N szöveg </a:t>
            </a:r>
            <a:r>
              <a:rPr lang="hu-HU" sz="2600" dirty="0" err="1">
                <a:sym typeface="Symbol" pitchFamily="18" charset="2"/>
              </a:rPr>
              <a:t>konkatenációja</a:t>
            </a:r>
            <a:r>
              <a:rPr lang="hu-HU" sz="2600" dirty="0">
                <a:sym typeface="Symbol" pitchFamily="18" charset="2"/>
              </a:rPr>
              <a:t> …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D1EC782-3711-4A24-AD7D-5CE28146C714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112108"/>
            <a:ext cx="3098800" cy="64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kerekített téglalap feliratnak 9"/>
          <p:cNvSpPr/>
          <p:nvPr/>
        </p:nvSpPr>
        <p:spPr bwMode="auto">
          <a:xfrm>
            <a:off x="5868144" y="1556792"/>
            <a:ext cx="3240360" cy="936104"/>
          </a:xfrm>
          <a:prstGeom prst="wedgeRoundRectCallout">
            <a:avLst>
              <a:gd name="adj1" fmla="val -133851"/>
              <a:gd name="adj2" fmla="val 5874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>
                <a:latin typeface="Imprint MT Shadow" pitchFamily="82" charset="0"/>
                <a:sym typeface="Symbol" pitchFamily="18" charset="2"/>
              </a:rPr>
              <a:t>H: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tetszőleges halmaz;</a:t>
            </a:r>
            <a:b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</a:b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{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(h</a:t>
            </a:r>
            <a:r>
              <a:rPr kumimoji="0" lang="hu-HU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,…,</a:t>
            </a:r>
            <a:r>
              <a:rPr kumimoji="0" 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</a:t>
            </a:r>
            <a:r>
              <a:rPr kumimoji="0" lang="hu-HU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</a:t>
            </a:r>
            <a:r>
              <a:rPr lang="hu-HU" sz="2400" dirty="0"/>
              <a:t>)|</a:t>
            </a:r>
            <a:r>
              <a:rPr lang="hu-HU" sz="2400" dirty="0" err="1"/>
              <a:t>h</a:t>
            </a:r>
            <a:r>
              <a:rPr lang="hu-HU" sz="2400" baseline="-25000" dirty="0" err="1"/>
              <a:t>i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  <a:sym typeface="Symbol"/>
              </a:rPr>
              <a:t>}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5868144" y="3140968"/>
            <a:ext cx="3240360" cy="482848"/>
          </a:xfrm>
          <a:prstGeom prst="wedgeRoundRectCallout">
            <a:avLst>
              <a:gd name="adj1" fmla="val -154270"/>
              <a:gd name="adj2" fmla="val -1440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(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X</a:t>
            </a:r>
            <a:r>
              <a:rPr kumimoji="0" lang="hu-HU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,…,X</a:t>
            </a:r>
            <a:r>
              <a:rPr kumimoji="0" lang="hu-HU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</a:t>
            </a: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)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sorozat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Sorozatszámítás – összegzés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400" dirty="0"/>
              <a:t>(összegzés)</a:t>
            </a:r>
            <a:r>
              <a:rPr lang="hu-HU" dirty="0"/>
              <a:t>:</a:t>
            </a: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S=</a:t>
            </a:r>
          </a:p>
          <a:p>
            <a:pPr marL="12700" indent="0">
              <a:spcBef>
                <a:spcPts val="3600"/>
              </a:spcBef>
              <a:buNone/>
            </a:pPr>
            <a:r>
              <a:rPr lang="hu-HU" sz="2800" dirty="0">
                <a:sym typeface="Symbol" pitchFamily="18" charset="2"/>
              </a:rPr>
              <a:t>Jól ismert a  ∑  definíciója: </a:t>
            </a:r>
          </a:p>
          <a:p>
            <a:pPr>
              <a:spcBef>
                <a:spcPct val="10000"/>
              </a:spcBef>
            </a:pP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F8881A-F841-4EA4-B3B5-C54A42B7EEEE}" type="datetime8">
              <a:rPr lang="hu-HU" smtClean="0"/>
              <a:t>2018.10.03. 8:36</a:t>
            </a:fld>
            <a:endParaRPr lang="en-US"/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/>
              <a:t>Horváth - Papné - Szlávi - Zsakó: Programozás 3. előadás</a:t>
            </a:r>
            <a:endParaRPr lang="en-US" dirty="0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04935"/>
              </p:ext>
            </p:extLst>
          </p:nvPr>
        </p:nvGraphicFramePr>
        <p:xfrm>
          <a:off x="3995936" y="3899247"/>
          <a:ext cx="42687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Equation" r:id="rId4" imgW="1892300" imgH="889000" progId="Equation.3">
                  <p:embed/>
                </p:oleObj>
              </mc:Choice>
              <mc:Fallback>
                <p:oleObj name="Equation" r:id="rId4" imgW="1892300" imgH="8890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899247"/>
                        <a:ext cx="426878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kerekített téglalap feliratnak 1"/>
          <p:cNvSpPr/>
          <p:nvPr/>
        </p:nvSpPr>
        <p:spPr>
          <a:xfrm>
            <a:off x="6588224" y="1557338"/>
            <a:ext cx="2376487" cy="503510"/>
          </a:xfrm>
          <a:prstGeom prst="wedgeRoundRectCallout">
            <a:avLst>
              <a:gd name="adj1" fmla="val -194578"/>
              <a:gd name="adj2" fmla="val 1578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6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600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600" dirty="0">
                <a:solidFill>
                  <a:schemeClr val="tx1"/>
                </a:solidFill>
              </a:rPr>
              <a:t> vagy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R</a:t>
            </a:r>
            <a:endParaRPr lang="hu-HU" sz="2600" dirty="0">
              <a:latin typeface="Imprint MT Shadow" pitchFamily="82" charset="0"/>
            </a:endParaRPr>
          </a:p>
        </p:txBody>
      </p:sp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79938"/>
              </p:ext>
            </p:extLst>
          </p:nvPr>
        </p:nvGraphicFramePr>
        <p:xfrm>
          <a:off x="2411760" y="3598416"/>
          <a:ext cx="7445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98416"/>
                        <a:ext cx="7445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/>
    </p:bld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</TotalTime>
  <Words>3244</Words>
  <Application>Microsoft Office PowerPoint</Application>
  <PresentationFormat>Diavetítés a képernyőre (4:3 oldalarány)</PresentationFormat>
  <Paragraphs>931</Paragraphs>
  <Slides>54</Slides>
  <Notes>54</Notes>
  <HiddenSlides>0</HiddenSlides>
  <MMClips>0</MMClips>
  <ScaleCrop>false</ScaleCrop>
  <HeadingPairs>
    <vt:vector size="10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54</vt:i4>
      </vt:variant>
      <vt:variant>
        <vt:lpstr>Egyéni diasorok</vt:lpstr>
      </vt:variant>
      <vt:variant>
        <vt:i4>7</vt:i4>
      </vt:variant>
    </vt:vector>
  </HeadingPairs>
  <TitlesOfParts>
    <vt:vector size="71" baseType="lpstr">
      <vt:lpstr>Arial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Equation</vt:lpstr>
      <vt:lpstr>Egyenlet</vt:lpstr>
      <vt:lpstr>Programozás 3. előadás</vt:lpstr>
      <vt:lpstr>Tartalom</vt:lpstr>
      <vt:lpstr>Programozási tételek (PrT) lényege</vt:lpstr>
      <vt:lpstr>Programozási tételek (PrT) lényege</vt:lpstr>
      <vt:lpstr>Programozási tételek</vt:lpstr>
      <vt:lpstr>1. Sorozatszámítás</vt:lpstr>
      <vt:lpstr>1. Sorozatszámítás</vt:lpstr>
      <vt:lpstr>1. Sorozatszámítás</vt:lpstr>
      <vt:lpstr>1. Sorozatszámítás – összegzés</vt:lpstr>
      <vt:lpstr>1. Sorozatszámítás</vt:lpstr>
      <vt:lpstr>1. Sorozatszámítás</vt:lpstr>
      <vt:lpstr>1. Sorozatszámítás</vt:lpstr>
      <vt:lpstr>1. Sorozatszámítás</vt:lpstr>
      <vt:lpstr>1. Sorozatszámítás</vt:lpstr>
      <vt:lpstr>1. Sorozatszámítás példa</vt:lpstr>
      <vt:lpstr>1. Sorozatszámítás</vt:lpstr>
      <vt:lpstr>2. Megszámolás</vt:lpstr>
      <vt:lpstr>2. Megszámolás</vt:lpstr>
      <vt:lpstr>2. Megszámolás</vt:lpstr>
      <vt:lpstr>2. Megszámolás</vt:lpstr>
      <vt:lpstr>2. Megszámolás példa</vt:lpstr>
      <vt:lpstr>2. Megszámolás példa</vt:lpstr>
      <vt:lpstr>3. Maximum-kiválasztás</vt:lpstr>
      <vt:lpstr>3. Maximum-kiválasztás</vt:lpstr>
      <vt:lpstr>3. Maximum-kiválasztás</vt:lpstr>
      <vt:lpstr>3. Maximum-kiválasztás (maximális érték és index)</vt:lpstr>
      <vt:lpstr>3. Maximum-kiválasztás (maximális elem indexe)</vt:lpstr>
      <vt:lpstr>3. Maximum-kiválasztás (maximális elem indexe)</vt:lpstr>
      <vt:lpstr>3. Maximum-kiválasztás (maximális érték)</vt:lpstr>
      <vt:lpstr>3. Maximum-kiválasztás (maximális érték)</vt:lpstr>
      <vt:lpstr>3. Maximum-kiválasztás példa</vt:lpstr>
      <vt:lpstr>3. Maximum-kiválasztás példa</vt:lpstr>
      <vt:lpstr>3. Maximum-kiválasztás példa</vt:lpstr>
      <vt:lpstr>4. Keresés</vt:lpstr>
      <vt:lpstr>4. Keresés</vt:lpstr>
      <vt:lpstr>4. Keresés</vt:lpstr>
      <vt:lpstr>4. Keresés</vt:lpstr>
      <vt:lpstr>4. Keresés példa</vt:lpstr>
      <vt:lpstr>4. Keresés példa</vt:lpstr>
      <vt:lpstr>5. Eldöntés</vt:lpstr>
      <vt:lpstr>5. Eldöntés</vt:lpstr>
      <vt:lpstr>5. Eldöntés</vt:lpstr>
      <vt:lpstr>5. Eldöntés</vt:lpstr>
      <vt:lpstr>5. Eldöntés</vt:lpstr>
      <vt:lpstr>5. Eldöntés</vt:lpstr>
      <vt:lpstr>5. Eldöntés példa</vt:lpstr>
      <vt:lpstr>6. Kiválasztás</vt:lpstr>
      <vt:lpstr>6. Kiválasztás</vt:lpstr>
      <vt:lpstr>6. Kiválasztás</vt:lpstr>
      <vt:lpstr>6. Kiválasztás</vt:lpstr>
      <vt:lpstr>6. Kiválasztás példa</vt:lpstr>
      <vt:lpstr>6. Kiválasztás példa</vt:lpstr>
      <vt:lpstr>Programozási tételek – visszatekintés</vt:lpstr>
      <vt:lpstr>Programozási tételek – visszatekintés</vt:lpstr>
      <vt:lpstr>PrT madártávlatból</vt:lpstr>
      <vt:lpstr>Sorozatszámítás</vt:lpstr>
      <vt:lpstr>Eldöntés</vt:lpstr>
      <vt:lpstr>Kiválasztás</vt:lpstr>
      <vt:lpstr>Keresés</vt:lpstr>
      <vt:lpstr>Megszámolás</vt:lpstr>
      <vt:lpstr>MaxKiválasztás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5. előadás</dc:title>
  <dc:creator>Szlávi - Zsakó</dc:creator>
  <cp:lastModifiedBy>Péter Szlávi</cp:lastModifiedBy>
  <cp:revision>720</cp:revision>
  <dcterms:created xsi:type="dcterms:W3CDTF">2005-10-16T14:08:29Z</dcterms:created>
  <dcterms:modified xsi:type="dcterms:W3CDTF">2018-10-03T07:52:04Z</dcterms:modified>
</cp:coreProperties>
</file>