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833" r:id="rId2"/>
  </p:sldMasterIdLst>
  <p:notesMasterIdLst>
    <p:notesMasterId r:id="rId59"/>
  </p:notesMasterIdLst>
  <p:handoutMasterIdLst>
    <p:handoutMasterId r:id="rId60"/>
  </p:handoutMasterIdLst>
  <p:sldIdLst>
    <p:sldId id="368" r:id="rId3"/>
    <p:sldId id="366" r:id="rId4"/>
    <p:sldId id="367" r:id="rId5"/>
    <p:sldId id="338" r:id="rId6"/>
    <p:sldId id="339" r:id="rId7"/>
    <p:sldId id="340" r:id="rId8"/>
    <p:sldId id="370" r:id="rId9"/>
    <p:sldId id="369" r:id="rId10"/>
    <p:sldId id="382" r:id="rId11"/>
    <p:sldId id="371" r:id="rId12"/>
    <p:sldId id="384" r:id="rId13"/>
    <p:sldId id="385" r:id="rId14"/>
    <p:sldId id="341" r:id="rId15"/>
    <p:sldId id="342" r:id="rId16"/>
    <p:sldId id="343" r:id="rId17"/>
    <p:sldId id="344" r:id="rId18"/>
    <p:sldId id="346" r:id="rId19"/>
    <p:sldId id="373" r:id="rId20"/>
    <p:sldId id="345" r:id="rId21"/>
    <p:sldId id="348" r:id="rId22"/>
    <p:sldId id="386" r:id="rId23"/>
    <p:sldId id="387" r:id="rId24"/>
    <p:sldId id="396" r:id="rId25"/>
    <p:sldId id="398" r:id="rId26"/>
    <p:sldId id="397" r:id="rId27"/>
    <p:sldId id="349" r:id="rId28"/>
    <p:sldId id="350" r:id="rId29"/>
    <p:sldId id="351" r:id="rId30"/>
    <p:sldId id="374" r:id="rId31"/>
    <p:sldId id="352" r:id="rId32"/>
    <p:sldId id="355" r:id="rId33"/>
    <p:sldId id="376" r:id="rId34"/>
    <p:sldId id="383" r:id="rId35"/>
    <p:sldId id="399" r:id="rId36"/>
    <p:sldId id="400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57" r:id="rId45"/>
    <p:sldId id="358" r:id="rId46"/>
    <p:sldId id="359" r:id="rId47"/>
    <p:sldId id="378" r:id="rId48"/>
    <p:sldId id="360" r:id="rId49"/>
    <p:sldId id="395" r:id="rId50"/>
    <p:sldId id="365" r:id="rId51"/>
    <p:sldId id="361" r:id="rId52"/>
    <p:sldId id="362" r:id="rId53"/>
    <p:sldId id="363" r:id="rId54"/>
    <p:sldId id="380" r:id="rId55"/>
    <p:sldId id="364" r:id="rId56"/>
    <p:sldId id="381" r:id="rId57"/>
    <p:sldId id="347" r:id="rId58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FF"/>
    <a:srgbClr val="663300"/>
    <a:srgbClr val="008000"/>
    <a:srgbClr val="006600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9008" autoAdjust="0"/>
  </p:normalViewPr>
  <p:slideViewPr>
    <p:cSldViewPr showGuides="1">
      <p:cViewPr varScale="1">
        <p:scale>
          <a:sx n="96" d="100"/>
          <a:sy n="96" d="100"/>
        </p:scale>
        <p:origin x="4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866"/>
    </p:cViewPr>
  </p:sorterViewPr>
  <p:notesViewPr>
    <p:cSldViewPr showGuides="1">
      <p:cViewPr varScale="1">
        <p:scale>
          <a:sx n="56" d="100"/>
          <a:sy n="56" d="100"/>
        </p:scale>
        <p:origin x="-250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>
                <a:latin typeface="Garamond" pitchFamily="18" charset="0"/>
              </a:rPr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>
                <a:latin typeface="Garamond" pitchFamily="18" charset="0"/>
              </a:rPr>
              <a:t>2012/2013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>
                <a:latin typeface="Garamond" pitchFamily="18" charset="0"/>
              </a:rPr>
              <a:t>Szlávi - </a:t>
            </a:r>
            <a:r>
              <a:rPr lang="hu-HU" dirty="0" err="1">
                <a:latin typeface="Garamond" pitchFamily="18" charset="0"/>
              </a:rPr>
              <a:t>Zsakó</a:t>
            </a:r>
            <a:endParaRPr lang="hu-HU" dirty="0">
              <a:latin typeface="Garamond" pitchFamily="18" charset="0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2CC26681-8401-4117-AE8F-2AECE5E86C5D}" type="slidenum">
              <a:rPr lang="hu-HU">
                <a:latin typeface="Garamond" pitchFamily="18" charset="0"/>
              </a:rPr>
              <a:pPr>
                <a:defRPr/>
              </a:pPr>
              <a:t>‹#›</a:t>
            </a:fld>
            <a:endParaRPr lang="hu-HU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  <a:endParaRPr lang="hu-HU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Szlaávi</a:t>
            </a:r>
            <a:r>
              <a:rPr lang="hu-HU" dirty="0"/>
              <a:t> - </a:t>
            </a:r>
            <a:r>
              <a:rPr lang="hu-HU" dirty="0" err="1"/>
              <a:t>Zsakó</a:t>
            </a:r>
            <a:endParaRPr lang="hu-HU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06C22A2A-BCC1-4909-ADE6-A2834B85ED2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8113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04838"/>
            <a:ext cx="5334000" cy="40005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1275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2013.04.07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84E0048-7520-4B6B-AB0E-3B5D173FE448}" type="slidenum">
              <a:rPr lang="hu-HU" sz="1200" b="1" smtClean="0"/>
              <a:pPr/>
              <a:t>1</a:t>
            </a:fld>
            <a:endParaRPr lang="hu-HU" sz="1200"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837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83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D5BCC18-32C3-41B3-8361-22F4CD8E4DE6}" type="slidenum">
              <a:rPr lang="hu-HU" sz="1200" b="1" smtClean="0"/>
              <a:pPr/>
              <a:t>10</a:t>
            </a:fld>
            <a:endParaRPr lang="hu-HU" sz="1200" b="1"/>
          </a:p>
        </p:txBody>
      </p:sp>
      <p:sp>
        <p:nvSpPr>
          <p:cNvPr id="5837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>
                <a:sym typeface="Symbol" pitchFamily="18" charset="2"/>
              </a:rPr>
              <a:t>Ez alapján az algoritmus valóban „mechanikusan” kapható meg!</a:t>
            </a:r>
            <a:endParaRPr lang="hu-HU" dirty="0"/>
          </a:p>
          <a:p>
            <a:endParaRPr lang="hu-HU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734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73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C35EB0-83FD-426B-96AB-0B069AF9D980}" type="slidenum">
              <a:rPr lang="hu-HU" sz="1200" b="1" smtClean="0"/>
              <a:pPr/>
              <a:t>11</a:t>
            </a:fld>
            <a:endParaRPr lang="hu-HU" sz="1200" b="1"/>
          </a:p>
        </p:txBody>
      </p:sp>
      <p:sp>
        <p:nvSpPr>
          <p:cNvPr id="5735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63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4168A2F-B0BF-4539-883A-1161A5E019E4}" type="slidenum">
              <a:rPr lang="hu-HU" sz="1200" b="1" smtClean="0"/>
              <a:pPr/>
              <a:t>12</a:t>
            </a:fld>
            <a:endParaRPr lang="hu-HU" sz="1200" b="1"/>
          </a:p>
        </p:txBody>
      </p:sp>
      <p:sp>
        <p:nvSpPr>
          <p:cNvPr id="5632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93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7B5C43C-0D8C-4DC9-80E0-6FCAFFF9374E}" type="slidenum">
              <a:rPr lang="hu-HU" sz="1200" b="1" smtClean="0"/>
              <a:pPr/>
              <a:t>13</a:t>
            </a:fld>
            <a:endParaRPr lang="hu-HU" sz="1200" b="1"/>
          </a:p>
        </p:txBody>
      </p:sp>
      <p:sp>
        <p:nvSpPr>
          <p:cNvPr id="5939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144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14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6C0F01D-F4B5-4180-8C01-AC15D2085577}" type="slidenum">
              <a:rPr lang="hu-HU" sz="1200" b="1" smtClean="0"/>
              <a:pPr/>
              <a:t>14</a:t>
            </a:fld>
            <a:endParaRPr lang="hu-HU" sz="1200" b="1"/>
          </a:p>
        </p:txBody>
      </p:sp>
      <p:sp>
        <p:nvSpPr>
          <p:cNvPr id="6144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246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24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FAF8FF3-492B-4710-BA80-C4711820FC9E}" type="slidenum">
              <a:rPr lang="hu-HU" sz="1200" b="1" smtClean="0"/>
              <a:pPr/>
              <a:t>15</a:t>
            </a:fld>
            <a:endParaRPr lang="hu-HU" sz="1200" b="1"/>
          </a:p>
        </p:txBody>
      </p:sp>
      <p:sp>
        <p:nvSpPr>
          <p:cNvPr id="6247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Ezzel rögzítettük, hogy Y-ban az elemek az eredeti sorrendjükben lesznek (hiszen Y a növekvő indexek </a:t>
            </a:r>
            <a:r>
              <a:rPr lang="hu-HU" i="1"/>
              <a:t>részsorozata</a:t>
            </a:r>
            <a:r>
              <a:rPr lang="hu-HU"/>
              <a:t>).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34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34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A92DD58-F3D6-4F50-9E72-2225030B7C7E}" type="slidenum">
              <a:rPr lang="hu-HU" sz="1200" b="1" smtClean="0"/>
              <a:pPr/>
              <a:t>16</a:t>
            </a:fld>
            <a:endParaRPr lang="hu-HU" sz="1200" b="1"/>
          </a:p>
        </p:txBody>
      </p:sp>
      <p:sp>
        <p:nvSpPr>
          <p:cNvPr id="634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X[Db]:=X[i] is lehetne, ekkor a kimenet persze az X maga. Azaz „helyben kiválogatás”.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451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45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922FB2-5028-4A15-8CAA-29A65DE7208A}" type="slidenum">
              <a:rPr lang="hu-HU" sz="1200" b="1" smtClean="0"/>
              <a:pPr/>
              <a:t>17</a:t>
            </a:fld>
            <a:endParaRPr lang="hu-HU" sz="1200" b="1"/>
          </a:p>
        </p:txBody>
      </p:sp>
      <p:sp>
        <p:nvSpPr>
          <p:cNvPr id="6451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554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55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774C89-8325-4827-9110-189F01D7F68C}" type="slidenum">
              <a:rPr lang="hu-HU" sz="1200" b="1" smtClean="0"/>
              <a:pPr/>
              <a:t>18</a:t>
            </a:fld>
            <a:endParaRPr lang="hu-HU" sz="1200" b="1"/>
          </a:p>
        </p:txBody>
      </p:sp>
      <p:sp>
        <p:nvSpPr>
          <p:cNvPr id="6554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tulajdonság függvény törzsét kifejtve helyezzük be az</a:t>
            </a:r>
            <a:r>
              <a:rPr lang="hu-HU" baseline="0" dirty="0"/>
              <a:t> absztrakt algoritmus által rögzített helyre. (Ui. még nem ismerjük –hivatalosan– a saját függvények fogalmát.)</a:t>
            </a:r>
          </a:p>
          <a:p>
            <a:endParaRPr lang="hu-HU" dirty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758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75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F4E52B-652D-4493-844B-126AB0BA7F63}" type="slidenum">
              <a:rPr lang="hu-HU" sz="1200" b="1" smtClean="0"/>
              <a:pPr/>
              <a:t>19</a:t>
            </a:fld>
            <a:endParaRPr lang="hu-HU" sz="1200" b="1"/>
          </a:p>
        </p:txBody>
      </p:sp>
      <p:sp>
        <p:nvSpPr>
          <p:cNvPr id="6759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604838"/>
            <a:ext cx="5238750" cy="3929062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1275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2013.04.07</a:t>
            </a: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27074D-686C-443E-9CB0-46B79681D03E}" type="slidenum">
              <a:rPr lang="hu-HU" sz="1200" b="1" smtClean="0"/>
              <a:pPr/>
              <a:t>2</a:t>
            </a:fld>
            <a:endParaRPr lang="hu-HU" sz="1200"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86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37683BE-AD6B-411A-903F-9A9AADB4FDC7}" type="slidenum">
              <a:rPr lang="hu-HU" sz="1200" b="1" smtClean="0"/>
              <a:pPr/>
              <a:t>20</a:t>
            </a:fld>
            <a:endParaRPr lang="hu-HU" sz="1200" b="1"/>
          </a:p>
        </p:txBody>
      </p:sp>
      <p:sp>
        <p:nvSpPr>
          <p:cNvPr id="6861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6554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554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0D254F8-386A-47F6-859F-235373D24A93}" type="slidenum">
              <a:rPr lang="hu-HU" altLang="hu-HU" sz="1200" b="1" smtClean="0"/>
              <a:pPr/>
              <a:t>21</a:t>
            </a:fld>
            <a:endParaRPr lang="hu-HU" altLang="hu-HU" sz="1200" b="1"/>
          </a:p>
        </p:txBody>
      </p:sp>
      <p:sp>
        <p:nvSpPr>
          <p:cNvPr id="6554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554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2773523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656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656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47C462-804E-4600-87C9-99D7400E058E}" type="slidenum">
              <a:rPr lang="hu-HU" altLang="hu-HU" sz="1200" b="1" smtClean="0"/>
              <a:pPr/>
              <a:t>22</a:t>
            </a:fld>
            <a:endParaRPr lang="hu-HU" altLang="hu-HU" sz="1200" b="1"/>
          </a:p>
        </p:txBody>
      </p:sp>
      <p:sp>
        <p:nvSpPr>
          <p:cNvPr id="6656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656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459987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C++: </a:t>
            </a:r>
            <a:r>
              <a:rPr lang="hu-HU" dirty="0" err="1"/>
              <a:t>vector</a:t>
            </a:r>
            <a:endParaRPr lang="hu-HU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34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34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A92DD58-F3D6-4F50-9E72-2225030B7C7E}" type="slidenum">
              <a:rPr lang="hu-HU" sz="1200" b="1" smtClean="0"/>
              <a:pPr/>
              <a:t>23</a:t>
            </a:fld>
            <a:endParaRPr lang="hu-HU" sz="1200" b="1"/>
          </a:p>
        </p:txBody>
      </p:sp>
      <p:sp>
        <p:nvSpPr>
          <p:cNvPr id="634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001206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Ezzel rögzítettük, hogy Y-ban az elemek az eredeti sorrendjükben lesznek (hiszen Y a növekvő indexek </a:t>
            </a:r>
            <a:r>
              <a:rPr lang="hu-HU" i="1"/>
              <a:t>részsorozata</a:t>
            </a:r>
            <a:r>
              <a:rPr lang="hu-HU"/>
              <a:t>).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34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34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A92DD58-F3D6-4F50-9E72-2225030B7C7E}" type="slidenum">
              <a:rPr lang="hu-HU" sz="1200" b="1" smtClean="0"/>
              <a:pPr/>
              <a:t>24</a:t>
            </a:fld>
            <a:endParaRPr lang="hu-HU" sz="1200" b="1"/>
          </a:p>
        </p:txBody>
      </p:sp>
      <p:sp>
        <p:nvSpPr>
          <p:cNvPr id="634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389183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451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45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922FB2-5028-4A15-8CAA-29A65DE7208A}" type="slidenum">
              <a:rPr lang="hu-HU" sz="1200" b="1" smtClean="0"/>
              <a:pPr/>
              <a:t>25</a:t>
            </a:fld>
            <a:endParaRPr lang="hu-HU" sz="1200" b="1"/>
          </a:p>
        </p:txBody>
      </p:sp>
      <p:sp>
        <p:nvSpPr>
          <p:cNvPr id="6451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47223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963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96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DC613B8-18DD-46A4-83C3-6F5C3E1D6C58}" type="slidenum">
              <a:rPr lang="hu-HU" sz="1200" b="1" smtClean="0"/>
              <a:pPr/>
              <a:t>26</a:t>
            </a:fld>
            <a:endParaRPr lang="hu-HU" sz="1200" b="1"/>
          </a:p>
        </p:txBody>
      </p:sp>
      <p:sp>
        <p:nvSpPr>
          <p:cNvPr id="6963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066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06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7E6458E-D2D9-44C4-958D-9006B30667C8}" type="slidenum">
              <a:rPr lang="hu-HU" sz="1200" b="1" smtClean="0"/>
              <a:pPr/>
              <a:t>27</a:t>
            </a:fld>
            <a:endParaRPr lang="hu-HU" sz="1200" b="1"/>
          </a:p>
        </p:txBody>
      </p:sp>
      <p:sp>
        <p:nvSpPr>
          <p:cNvPr id="7066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Pirossal hívjuk föl a figyelmet arra, hogy indexeket (s nem értékeket) gyűjtünk össze.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168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16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BA35789-567B-4729-8DB4-56B1CE6A5ED3}" type="slidenum">
              <a:rPr lang="hu-HU" sz="1200" b="1" smtClean="0"/>
              <a:pPr/>
              <a:t>28</a:t>
            </a:fld>
            <a:endParaRPr lang="hu-HU" sz="1200" b="1"/>
          </a:p>
        </p:txBody>
      </p:sp>
      <p:sp>
        <p:nvSpPr>
          <p:cNvPr id="7168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27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0D3A422-E139-4112-9836-9817D0CC8CA1}" type="slidenum">
              <a:rPr lang="hu-HU" sz="1200" b="1" smtClean="0"/>
              <a:pPr/>
              <a:t>29</a:t>
            </a:fld>
            <a:endParaRPr lang="hu-HU" sz="1200" b="1"/>
          </a:p>
        </p:txBody>
      </p:sp>
      <p:sp>
        <p:nvSpPr>
          <p:cNvPr id="7271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22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222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22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E8D67F-B0E4-4980-8488-07685C4F0395}" type="slidenum">
              <a:rPr lang="hu-HU" sz="1200" b="1" smtClean="0"/>
              <a:pPr/>
              <a:t>3</a:t>
            </a:fld>
            <a:endParaRPr lang="hu-HU" sz="1200" b="1"/>
          </a:p>
        </p:txBody>
      </p:sp>
      <p:sp>
        <p:nvSpPr>
          <p:cNvPr id="5223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373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37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184468-8404-473C-BCF6-0196F47A5095}" type="slidenum">
              <a:rPr lang="hu-HU" sz="1200" b="1" smtClean="0"/>
              <a:pPr/>
              <a:t>30</a:t>
            </a:fld>
            <a:endParaRPr lang="hu-HU" sz="1200" b="1"/>
          </a:p>
        </p:txBody>
      </p:sp>
      <p:sp>
        <p:nvSpPr>
          <p:cNvPr id="7373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A permutációs feltétellel persze „gyengítjük” a korábbi szigorú (növekvő sorrendiség) feltételét, de ennek az algoritmus egyszerűsítése az oka.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475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47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5848853-B070-4FB5-A300-D4CD5ED45F12}" type="slidenum">
              <a:rPr lang="hu-HU" sz="1200" b="1" smtClean="0"/>
              <a:pPr/>
              <a:t>31</a:t>
            </a:fld>
            <a:endParaRPr lang="hu-HU" sz="1200" b="1"/>
          </a:p>
        </p:txBody>
      </p:sp>
      <p:sp>
        <p:nvSpPr>
          <p:cNvPr id="7475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578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57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E587719-0C4C-4817-8F36-35F1892989BA}" type="slidenum">
              <a:rPr lang="hu-HU" sz="1200" b="1" smtClean="0"/>
              <a:pPr/>
              <a:t>32</a:t>
            </a:fld>
            <a:endParaRPr lang="hu-HU" sz="1200" b="1"/>
          </a:p>
        </p:txBody>
      </p:sp>
      <p:sp>
        <p:nvSpPr>
          <p:cNvPr id="7578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48313" cy="4160837"/>
          </a:xfrm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Itt Y-ban a nem T tulajdonságú elemek </a:t>
            </a:r>
            <a:r>
              <a:rPr lang="hu-HU" b="1" dirty="0"/>
              <a:t>fordított</a:t>
            </a:r>
            <a:r>
              <a:rPr lang="hu-HU" dirty="0"/>
              <a:t> </a:t>
            </a:r>
            <a:r>
              <a:rPr lang="hu-HU" b="1" dirty="0"/>
              <a:t>sorrendben</a:t>
            </a:r>
            <a:r>
              <a:rPr lang="hu-HU" dirty="0"/>
              <a:t> lesznek. (Íme a permutációs feltétel magyarázata.)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680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68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BFCF22C-AB0C-4385-87A9-F0212FD4E2A2}" type="slidenum">
              <a:rPr lang="hu-HU" sz="1200" b="1" smtClean="0"/>
              <a:pPr/>
              <a:t>33</a:t>
            </a:fld>
            <a:endParaRPr lang="hu-HU" sz="1200" b="1"/>
          </a:p>
        </p:txBody>
      </p:sp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Pirossal hívjuk föl a figyelmet arra, hogy Y és Z indexelhető</a:t>
            </a:r>
            <a:r>
              <a:rPr lang="hu-HU" baseline="0" dirty="0"/>
              <a:t> sorozattípusok.</a:t>
            </a:r>
            <a:endParaRPr lang="hu-HU" dirty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168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16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BA35789-567B-4729-8DB4-56B1CE6A5ED3}" type="slidenum">
              <a:rPr lang="hu-HU" sz="1200" b="1" smtClean="0"/>
              <a:pPr/>
              <a:t>34</a:t>
            </a:fld>
            <a:endParaRPr lang="hu-HU" sz="1200" b="1"/>
          </a:p>
        </p:txBody>
      </p:sp>
      <p:sp>
        <p:nvSpPr>
          <p:cNvPr id="7168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4148047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373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37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184468-8404-473C-BCF6-0196F47A5095}" type="slidenum">
              <a:rPr lang="hu-HU" sz="1200" b="1" smtClean="0"/>
              <a:pPr/>
              <a:t>35</a:t>
            </a:fld>
            <a:endParaRPr lang="hu-HU" sz="1200" b="1"/>
          </a:p>
        </p:txBody>
      </p:sp>
      <p:sp>
        <p:nvSpPr>
          <p:cNvPr id="7373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1549428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758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758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0498A3C-C434-4828-9711-6005B4392A37}" type="slidenum">
              <a:rPr lang="hu-HU" altLang="hu-HU" sz="1200" b="1" smtClean="0"/>
              <a:pPr/>
              <a:t>36</a:t>
            </a:fld>
            <a:endParaRPr lang="hu-HU" altLang="hu-HU" sz="1200" b="1"/>
          </a:p>
        </p:txBody>
      </p:sp>
      <p:sp>
        <p:nvSpPr>
          <p:cNvPr id="6759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759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7900066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861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861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B397B74-4EDB-4F50-A353-9FD9BB5D1DA8}" type="slidenum">
              <a:rPr lang="hu-HU" altLang="hu-HU" sz="1200" b="1" smtClean="0"/>
              <a:pPr/>
              <a:t>37</a:t>
            </a:fld>
            <a:endParaRPr lang="hu-HU" altLang="hu-HU" sz="1200" b="1"/>
          </a:p>
        </p:txBody>
      </p:sp>
      <p:sp>
        <p:nvSpPr>
          <p:cNvPr id="6861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861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3651250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963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963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09C3966-1A3F-4676-9ACE-631993D32A87}" type="slidenum">
              <a:rPr lang="hu-HU" altLang="hu-HU" sz="1200" b="1" smtClean="0"/>
              <a:pPr/>
              <a:t>38</a:t>
            </a:fld>
            <a:endParaRPr lang="hu-HU" altLang="hu-HU" sz="1200" b="1"/>
          </a:p>
        </p:txBody>
      </p:sp>
      <p:sp>
        <p:nvSpPr>
          <p:cNvPr id="6963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963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467169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963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963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09C3966-1A3F-4676-9ACE-631993D32A87}" type="slidenum">
              <a:rPr lang="hu-HU" altLang="hu-HU" sz="1200" b="1" smtClean="0"/>
              <a:pPr/>
              <a:t>39</a:t>
            </a:fld>
            <a:endParaRPr lang="hu-HU" altLang="hu-HU" sz="1200" b="1"/>
          </a:p>
        </p:txBody>
      </p:sp>
      <p:sp>
        <p:nvSpPr>
          <p:cNvPr id="6963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963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03936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MÁSOLÁS FORDÍTVA,</a:t>
            </a:r>
            <a:r>
              <a:rPr lang="hu-HU" baseline="0" dirty="0"/>
              <a:t> MÁS TARTOMÁNYRA...</a:t>
            </a:r>
            <a:endParaRPr lang="hu-HU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32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BB3787A-1D27-461D-84E8-79D62B24ADFE}" type="slidenum">
              <a:rPr lang="hu-HU" sz="1200" b="1" smtClean="0"/>
              <a:pPr/>
              <a:t>4</a:t>
            </a:fld>
            <a:endParaRPr lang="hu-HU" sz="1200" b="1"/>
          </a:p>
        </p:txBody>
      </p:sp>
      <p:sp>
        <p:nvSpPr>
          <p:cNvPr id="5325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066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7066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2E725EF-B001-46E8-9A40-589012E6D6D6}" type="slidenum">
              <a:rPr lang="hu-HU" altLang="hu-HU" sz="1200" b="1" smtClean="0"/>
              <a:pPr/>
              <a:t>40</a:t>
            </a:fld>
            <a:endParaRPr lang="hu-HU" altLang="hu-HU" sz="1200" b="1"/>
          </a:p>
        </p:txBody>
      </p:sp>
      <p:sp>
        <p:nvSpPr>
          <p:cNvPr id="7066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7066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989524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Találja ki: mi a kapcsolat a ciklusinvariáns és az 1., 2. állítások között!</a:t>
            </a:r>
          </a:p>
        </p:txBody>
      </p:sp>
      <p:sp>
        <p:nvSpPr>
          <p:cNvPr id="7168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7168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7EC1A30-15EF-4EF0-90F7-227977D368F5}" type="slidenum">
              <a:rPr lang="hu-HU" altLang="hu-HU" sz="1200" b="1" smtClean="0"/>
              <a:pPr/>
              <a:t>41</a:t>
            </a:fld>
            <a:endParaRPr lang="hu-HU" altLang="hu-HU" sz="1200" b="1"/>
          </a:p>
        </p:txBody>
      </p:sp>
      <p:sp>
        <p:nvSpPr>
          <p:cNvPr id="7168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7168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366698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/>
              <a:t>Pirossal jelöltük a kimeneti paramétereket.</a:t>
            </a:r>
          </a:p>
        </p:txBody>
      </p:sp>
      <p:sp>
        <p:nvSpPr>
          <p:cNvPr id="7270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7270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CC7A2CB-FB04-4CC3-B27C-AA79E8D9238A}" type="slidenum">
              <a:rPr lang="hu-HU" altLang="hu-HU" sz="1200" b="1" smtClean="0"/>
              <a:pPr/>
              <a:t>42</a:t>
            </a:fld>
            <a:endParaRPr lang="hu-HU" altLang="hu-HU" sz="1200" b="1"/>
          </a:p>
        </p:txBody>
      </p:sp>
      <p:sp>
        <p:nvSpPr>
          <p:cNvPr id="7271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7271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6728647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1838" y="604838"/>
            <a:ext cx="5381625" cy="4037012"/>
          </a:xfrm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782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78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C443D3D-D1B4-4BEB-8E7D-5A65748197A3}" type="slidenum">
              <a:rPr lang="hu-HU" sz="1200" b="1" smtClean="0"/>
              <a:pPr/>
              <a:t>43</a:t>
            </a:fld>
            <a:endParaRPr lang="hu-HU" sz="1200" b="1"/>
          </a:p>
        </p:txBody>
      </p:sp>
      <p:sp>
        <p:nvSpPr>
          <p:cNvPr id="7783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788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885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88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3F24F9C-F3D6-496C-9B02-6028CFF9C0FC}" type="slidenum">
              <a:rPr lang="hu-HU" sz="1200" b="1" smtClean="0"/>
              <a:pPr/>
              <a:t>44</a:t>
            </a:fld>
            <a:endParaRPr lang="hu-HU" sz="1200" b="1"/>
          </a:p>
        </p:txBody>
      </p:sp>
      <p:sp>
        <p:nvSpPr>
          <p:cNvPr id="7885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98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HalmazE</a:t>
            </a:r>
            <a:r>
              <a:rPr lang="hu-HU" dirty="0"/>
              <a:t> függvény tömény definíciója az alábbi:</a:t>
            </a:r>
          </a:p>
          <a:p>
            <a:r>
              <a:rPr lang="hu-HU" b="1" dirty="0"/>
              <a:t>Definíció</a:t>
            </a:r>
            <a:r>
              <a:rPr lang="hu-HU" dirty="0"/>
              <a:t>: </a:t>
            </a:r>
            <a:r>
              <a:rPr lang="hu-HU" dirty="0" err="1"/>
              <a:t>HalmazE</a:t>
            </a:r>
            <a:r>
              <a:rPr lang="hu-HU" dirty="0"/>
              <a:t>(x</a:t>
            </a:r>
            <a:r>
              <a:rPr lang="hu-HU" baseline="-25000" dirty="0"/>
              <a:t>1..n</a:t>
            </a:r>
            <a:r>
              <a:rPr lang="hu-HU" dirty="0"/>
              <a:t>):=nem </a:t>
            </a:r>
            <a:r>
              <a:rPr lang="hu-HU" dirty="0">
                <a:sym typeface="Symbol"/>
              </a:rPr>
              <a:t></a:t>
            </a:r>
            <a:r>
              <a:rPr lang="hu-HU" dirty="0">
                <a:solidFill>
                  <a:srgbClr val="FF0000"/>
                </a:solidFill>
              </a:rPr>
              <a:t>i</a:t>
            </a:r>
            <a:r>
              <a:rPr lang="hu-HU" dirty="0"/>
              <a:t>(1</a:t>
            </a:r>
            <a:r>
              <a:rPr lang="hu-HU" sz="1100" dirty="0">
                <a:sym typeface="Symbol" pitchFamily="18" charset="2"/>
              </a:rPr>
              <a:t>≤i≤</a:t>
            </a:r>
            <a:r>
              <a:rPr lang="hu-HU" dirty="0"/>
              <a:t>n): x</a:t>
            </a:r>
            <a:r>
              <a:rPr lang="hu-HU" baseline="-25000" dirty="0">
                <a:solidFill>
                  <a:srgbClr val="FF0000"/>
                </a:solidFill>
              </a:rPr>
              <a:t>i</a:t>
            </a:r>
            <a:r>
              <a:rPr lang="hu-HU" dirty="0">
                <a:sym typeface="Symbol" panose="05050102010706020507" pitchFamily="18" charset="2"/>
              </a:rPr>
              <a:t>x</a:t>
            </a:r>
            <a:r>
              <a:rPr lang="hu-HU" baseline="-25000" dirty="0">
                <a:sym typeface="Symbol" panose="05050102010706020507" pitchFamily="18" charset="2"/>
              </a:rPr>
              <a:t>1..i-1</a:t>
            </a:r>
            <a:endParaRPr lang="hu-HU" dirty="0">
              <a:solidFill>
                <a:srgbClr val="0000FF"/>
              </a:solidFill>
            </a:endParaRPr>
          </a:p>
          <a:p>
            <a:r>
              <a:rPr lang="hu-HU" dirty="0" err="1"/>
              <a:t>HalmazE</a:t>
            </a:r>
            <a:r>
              <a:rPr lang="hu-HU" dirty="0"/>
              <a:t>(x</a:t>
            </a:r>
            <a:r>
              <a:rPr lang="hu-HU" baseline="-25000" dirty="0"/>
              <a:t>1..n</a:t>
            </a:r>
            <a:r>
              <a:rPr lang="hu-HU" dirty="0"/>
              <a:t>):=i</a:t>
            </a:r>
            <a:r>
              <a:rPr lang="hu-HU" dirty="0">
                <a:sym typeface="Symbol"/>
              </a:rPr>
              <a:t>≠j  </a:t>
            </a:r>
            <a:r>
              <a:rPr lang="hu-HU" dirty="0" err="1"/>
              <a:t>x</a:t>
            </a:r>
            <a:r>
              <a:rPr lang="hu-HU" b="1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dirty="0">
                <a:sym typeface="Symbol"/>
              </a:rPr>
              <a:t>≠</a:t>
            </a:r>
            <a:r>
              <a:rPr lang="hu-HU" dirty="0" err="1"/>
              <a:t>x</a:t>
            </a:r>
            <a:r>
              <a:rPr lang="hu-HU" baseline="-25000" dirty="0" err="1">
                <a:solidFill>
                  <a:srgbClr val="FF0000"/>
                </a:solidFill>
              </a:rPr>
              <a:t>i</a:t>
            </a:r>
            <a:endParaRPr lang="hu-HU" dirty="0">
              <a:solidFill>
                <a:srgbClr val="0000FF"/>
              </a:solidFill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987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98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2186BA-663B-40E8-88CB-FA0C97ADAE70}" type="slidenum">
              <a:rPr lang="hu-HU" sz="1200" b="1" smtClean="0"/>
              <a:pPr/>
              <a:t>45</a:t>
            </a:fld>
            <a:endParaRPr lang="hu-HU" sz="1200" b="1"/>
          </a:p>
        </p:txBody>
      </p:sp>
      <p:sp>
        <p:nvSpPr>
          <p:cNvPr id="7987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819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192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19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93D1F97-57BE-4E85-A6F0-491E150032B4}" type="slidenum">
              <a:rPr lang="hu-HU" sz="1200" b="1" smtClean="0"/>
              <a:pPr/>
              <a:t>46</a:t>
            </a:fld>
            <a:endParaRPr lang="hu-HU" sz="1200" b="1"/>
          </a:p>
        </p:txBody>
      </p:sp>
      <p:sp>
        <p:nvSpPr>
          <p:cNvPr id="8192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357812" cy="4019550"/>
          </a:xfrm>
          <a:ln/>
        </p:spPr>
      </p:sp>
      <p:sp>
        <p:nvSpPr>
          <p:cNvPr id="839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397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39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E6A9BCD-A479-4A6A-B52F-39412D137A6A}" type="slidenum">
              <a:rPr lang="hu-HU" sz="1200" b="1" smtClean="0"/>
              <a:pPr/>
              <a:t>47</a:t>
            </a:fld>
            <a:endParaRPr lang="hu-HU" sz="1200" b="1"/>
          </a:p>
        </p:txBody>
      </p:sp>
      <p:sp>
        <p:nvSpPr>
          <p:cNvPr id="8397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357812" cy="4019550"/>
          </a:xfrm>
          <a:ln/>
        </p:spPr>
      </p:sp>
      <p:sp>
        <p:nvSpPr>
          <p:cNvPr id="839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397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39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E6A9BCD-A479-4A6A-B52F-39412D137A6A}" type="slidenum">
              <a:rPr lang="hu-HU" sz="1200" b="1" smtClean="0"/>
              <a:pPr/>
              <a:t>48</a:t>
            </a:fld>
            <a:endParaRPr lang="hu-HU" sz="1200" b="1"/>
          </a:p>
        </p:txBody>
      </p:sp>
      <p:sp>
        <p:nvSpPr>
          <p:cNvPr id="8397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12908369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381625" cy="4035425"/>
          </a:xfrm>
          <a:ln/>
        </p:spPr>
      </p:sp>
      <p:sp>
        <p:nvSpPr>
          <p:cNvPr id="849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megoldások: </a:t>
            </a:r>
            <a:r>
              <a:rPr lang="hu-HU" b="1" dirty="0"/>
              <a:t>kiválogatás</a:t>
            </a:r>
            <a:r>
              <a:rPr lang="hu-HU" dirty="0"/>
              <a:t> helyett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1" dirty="0"/>
              <a:t>megszámolás</a:t>
            </a:r>
            <a:r>
              <a:rPr lang="hu-HU" dirty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1"/>
              <a:t>eldöntés</a:t>
            </a:r>
            <a:r>
              <a:rPr lang="hu-HU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1"/>
              <a:t>keresés</a:t>
            </a:r>
            <a:r>
              <a:rPr lang="hu-HU"/>
              <a:t>. </a:t>
            </a: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499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49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F5F3236-6516-4913-B8EF-A7B456691E44}" type="slidenum">
              <a:rPr lang="hu-HU" sz="1200" b="1" smtClean="0"/>
              <a:pPr/>
              <a:t>49</a:t>
            </a:fld>
            <a:endParaRPr lang="hu-HU" sz="1200" b="1"/>
          </a:p>
        </p:txBody>
      </p:sp>
      <p:sp>
        <p:nvSpPr>
          <p:cNvPr id="8499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08025" y="533400"/>
            <a:ext cx="5405438" cy="4056063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42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C148285-05D3-4167-8F68-AAA9638FD323}" type="slidenum">
              <a:rPr lang="hu-HU" sz="1200" b="1" smtClean="0"/>
              <a:pPr/>
              <a:t>5</a:t>
            </a:fld>
            <a:endParaRPr lang="hu-HU" sz="1200" b="1"/>
          </a:p>
        </p:txBody>
      </p:sp>
      <p:sp>
        <p:nvSpPr>
          <p:cNvPr id="5427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860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602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60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D50C49F-1688-4E99-A374-DB2C9FB17BD0}" type="slidenum">
              <a:rPr lang="hu-HU" sz="1200" b="1" smtClean="0"/>
              <a:pPr/>
              <a:t>50</a:t>
            </a:fld>
            <a:endParaRPr lang="hu-HU" sz="1200" b="1"/>
          </a:p>
        </p:txBody>
      </p:sp>
      <p:sp>
        <p:nvSpPr>
          <p:cNvPr id="8602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870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704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70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40992DA-E217-4CFF-B478-EA88791CD5F3}" type="slidenum">
              <a:rPr lang="hu-HU" sz="1200" b="1" smtClean="0"/>
              <a:pPr/>
              <a:t>51</a:t>
            </a:fld>
            <a:endParaRPr lang="hu-HU" sz="1200" b="1"/>
          </a:p>
        </p:txBody>
      </p:sp>
      <p:sp>
        <p:nvSpPr>
          <p:cNvPr id="8704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880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806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80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AEC0A8-9F8C-4CFF-85B0-F1AF082101BE}" type="slidenum">
              <a:rPr lang="hu-HU" sz="1200" b="1" smtClean="0"/>
              <a:pPr/>
              <a:t>52</a:t>
            </a:fld>
            <a:endParaRPr lang="hu-HU" sz="1200" b="1"/>
          </a:p>
        </p:txBody>
      </p:sp>
      <p:sp>
        <p:nvSpPr>
          <p:cNvPr id="8807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890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90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90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DC751D2-E491-41C6-86C7-7A19C6F75B17}" type="slidenum">
              <a:rPr lang="hu-HU" sz="1200" b="1" smtClean="0"/>
              <a:pPr/>
              <a:t>53</a:t>
            </a:fld>
            <a:endParaRPr lang="hu-HU" sz="1200" b="1"/>
          </a:p>
        </p:txBody>
      </p:sp>
      <p:sp>
        <p:nvSpPr>
          <p:cNvPr id="890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72125" cy="4179887"/>
          </a:xfrm>
          <a:ln/>
        </p:spPr>
      </p:sp>
      <p:sp>
        <p:nvSpPr>
          <p:cNvPr id="911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Hogyan néz ki a szimmetrikus differencia algoritmusa?</a:t>
            </a: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9114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911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2E1D0E1-DD97-485E-AF0B-51ED9A50E54B}" type="slidenum">
              <a:rPr lang="hu-HU" sz="1200" b="1" smtClean="0"/>
              <a:pPr/>
              <a:t>54</a:t>
            </a:fld>
            <a:endParaRPr lang="hu-HU" sz="1200" b="1"/>
          </a:p>
        </p:txBody>
      </p:sp>
      <p:sp>
        <p:nvSpPr>
          <p:cNvPr id="9114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381625" cy="4035425"/>
          </a:xfrm>
          <a:ln/>
        </p:spPr>
      </p:sp>
      <p:sp>
        <p:nvSpPr>
          <p:cNvPr id="849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megoldások: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1" dirty="0"/>
              <a:t>kiválogatás</a:t>
            </a:r>
            <a:r>
              <a:rPr lang="hu-HU" dirty="0"/>
              <a:t> helyett </a:t>
            </a:r>
            <a:r>
              <a:rPr lang="hu-HU" b="1" dirty="0"/>
              <a:t>megszámolás</a:t>
            </a:r>
            <a:r>
              <a:rPr lang="hu-HU" dirty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1" dirty="0"/>
              <a:t>másolás</a:t>
            </a:r>
            <a:r>
              <a:rPr lang="hu-HU" dirty="0"/>
              <a:t> nincs, </a:t>
            </a:r>
            <a:r>
              <a:rPr lang="hu-HU" b="1" dirty="0"/>
              <a:t>kiválogatás </a:t>
            </a:r>
            <a:r>
              <a:rPr lang="hu-HU" b="0" dirty="0"/>
              <a:t>(X-re: </a:t>
            </a:r>
            <a:r>
              <a:rPr lang="hu-HU" b="0" dirty="0" err="1"/>
              <a:t>x</a:t>
            </a:r>
            <a:r>
              <a:rPr lang="hu-HU" b="0" baseline="-25000" dirty="0" err="1"/>
              <a:t>i</a:t>
            </a:r>
            <a:r>
              <a:rPr lang="hu-HU" b="0" dirty="0" err="1">
                <a:sym typeface="Symbol"/>
              </a:rPr>
              <a:t>Y</a:t>
            </a:r>
            <a:r>
              <a:rPr lang="hu-HU" b="0" dirty="0"/>
              <a:t>) </a:t>
            </a:r>
            <a:endParaRPr lang="hu-H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dirty="0"/>
              <a:t>a 3. visszavezethető az</a:t>
            </a:r>
            <a:r>
              <a:rPr lang="hu-HU" b="0" baseline="0" dirty="0"/>
              <a:t> előzőre</a:t>
            </a:r>
            <a:endParaRPr lang="hu-HU" b="0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499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49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F5F3236-6516-4913-B8EF-A7B456691E44}" type="slidenum">
              <a:rPr lang="hu-HU" sz="1200" b="1" smtClean="0"/>
              <a:pPr/>
              <a:t>55</a:t>
            </a:fld>
            <a:endParaRPr lang="hu-HU" sz="1200" b="1"/>
          </a:p>
        </p:txBody>
      </p:sp>
      <p:sp>
        <p:nvSpPr>
          <p:cNvPr id="8499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921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9216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921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3A6831E-549E-4C05-84B5-8360F4FB0DDB}" type="slidenum">
              <a:rPr lang="hu-HU" sz="1200" b="1" smtClean="0"/>
              <a:pPr/>
              <a:t>56</a:t>
            </a:fld>
            <a:endParaRPr lang="hu-HU" sz="1200" b="1"/>
          </a:p>
        </p:txBody>
      </p:sp>
      <p:sp>
        <p:nvSpPr>
          <p:cNvPr id="9216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530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53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6285BDE-FE0B-4A6A-80B4-FC328A5183FD}" type="slidenum">
              <a:rPr lang="hu-HU" sz="1200" b="1" smtClean="0"/>
              <a:pPr/>
              <a:t>6</a:t>
            </a:fld>
            <a:endParaRPr lang="hu-HU" sz="1200" b="1"/>
          </a:p>
        </p:txBody>
      </p:sp>
      <p:sp>
        <p:nvSpPr>
          <p:cNvPr id="5530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63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4168A2F-B0BF-4539-883A-1161A5E019E4}" type="slidenum">
              <a:rPr lang="hu-HU" sz="1200" b="1" smtClean="0"/>
              <a:pPr/>
              <a:t>7</a:t>
            </a:fld>
            <a:endParaRPr lang="hu-HU" sz="1200" b="1"/>
          </a:p>
        </p:txBody>
      </p:sp>
      <p:sp>
        <p:nvSpPr>
          <p:cNvPr id="5632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Az f függvény sokszor feltételes függvény. 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734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73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C35EB0-83FD-426B-96AB-0B069AF9D980}" type="slidenum">
              <a:rPr lang="hu-HU" sz="1200" b="1" smtClean="0"/>
              <a:pPr/>
              <a:t>8</a:t>
            </a:fld>
            <a:endParaRPr lang="hu-HU" sz="1200" b="1"/>
          </a:p>
        </p:txBody>
      </p:sp>
      <p:sp>
        <p:nvSpPr>
          <p:cNvPr id="5735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>
                <a:sym typeface="Symbol" pitchFamily="18" charset="2"/>
              </a:rPr>
              <a:t>Ez alapján az algoritmus valóban „mechanikusan” kapható meg!</a:t>
            </a:r>
            <a:endParaRPr lang="hu-HU" dirty="0"/>
          </a:p>
          <a:p>
            <a:endParaRPr lang="hu-HU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734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73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C35EB0-83FD-426B-96AB-0B069AF9D980}" type="slidenum">
              <a:rPr lang="hu-HU" sz="1200" b="1" smtClean="0"/>
              <a:pPr/>
              <a:t>9</a:t>
            </a:fld>
            <a:endParaRPr lang="hu-HU" sz="1200" b="1"/>
          </a:p>
        </p:txBody>
      </p:sp>
      <p:sp>
        <p:nvSpPr>
          <p:cNvPr id="5735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0"/>
            <a:ext cx="131286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1300" y="6524625"/>
            <a:ext cx="395094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/>
              <a:t>Horváth-Papné-Szlávi-Zsakó: Programozás 4. előadás</a:t>
            </a:r>
            <a:endParaRPr lang="en-US" dirty="0"/>
          </a:p>
        </p:txBody>
      </p:sp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/56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908B130E-1C65-49AB-9D3F-EB6BBD67FDC7}" type="datetime8">
              <a:rPr lang="hu-HU" smtClean="0"/>
              <a:t>2018.10.06. 11:49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144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25822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8DCD34F6-8435-4F94-B483-3D2DE8F49890}" type="datetime8">
              <a:rPr lang="hu-HU" smtClean="0"/>
              <a:t>2018.10.06. 11:49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Horváth-Papné-Szlávi-Zsakó: Programozás 4.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35D6476B-A7F7-48D2-BB2F-C58D9F340A3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5.wmf"/><Relationship Id="rId5" Type="http://schemas.openxmlformats.org/officeDocument/2006/relationships/hyperlink" Target="El&#337;ad&#225;s6.ppt#-1,36,5. Megsz&#225;mol&#225;s" TargetMode="External"/><Relationship Id="rId10" Type="http://schemas.openxmlformats.org/officeDocument/2006/relationships/oleObject" Target="../embeddings/oleObject2.bin"/><Relationship Id="rId4" Type="http://schemas.openxmlformats.org/officeDocument/2006/relationships/hyperlink" Target="El&#337;ad&#225;s4.ppt#-1,11,Sz&#246;veg" TargetMode="External"/><Relationship Id="rId9" Type="http://schemas.openxmlformats.org/officeDocument/2006/relationships/hyperlink" Target="El&#337;ad&#225;s5.ppt#-1,36,5. Megsz&#225;mol&#225;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El&#337;ad&#225;s5.ppt#-1,37,5. Megsz&#225;mol&#225;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El&#337;ad&#225;s6.ppt#-1,36,5. Megsz&#225;mol&#225;s" TargetMode="External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wmf"/><Relationship Id="rId4" Type="http://schemas.openxmlformats.org/officeDocument/2006/relationships/hyperlink" Target="El&#337;ad&#225;s4.ppt#-1,11,Sz&#246;veg" TargetMode="External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3.xml"/><Relationship Id="rId7" Type="http://schemas.openxmlformats.org/officeDocument/2006/relationships/slide" Target="slide4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5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El&#337;ad&#225;s4.ppt#-1,11,Sz&#246;ve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4.pptx#-1,3,Programoz&#225;si t&#233;telek (PrT) l&#233;nye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pn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4.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Másolás – </a:t>
            </a:r>
            <a:r>
              <a:rPr lang="hu-HU" sz="2800" dirty="0">
                <a:solidFill>
                  <a:srgbClr val="FF0000"/>
                </a:solidFill>
              </a:rPr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None/>
            </a:pPr>
            <a:r>
              <a:rPr lang="hu-HU" b="1" dirty="0"/>
              <a:t>Algoritmus</a:t>
            </a:r>
            <a:r>
              <a:rPr lang="hu-HU" baseline="-25000" dirty="0"/>
              <a:t>1</a:t>
            </a:r>
            <a:r>
              <a:rPr lang="hu-HU" b="1" dirty="0"/>
              <a:t>:</a:t>
            </a:r>
          </a:p>
          <a:p>
            <a:pPr marL="254000">
              <a:buFont typeface="Wingdings" pitchFamily="2" charset="2"/>
              <a:buNone/>
            </a:pPr>
            <a:endParaRPr lang="hu-HU" b="1" dirty="0"/>
          </a:p>
          <a:p>
            <a:pPr marL="254000">
              <a:buFont typeface="Wingdings" pitchFamily="2" charset="2"/>
              <a:buNone/>
            </a:pPr>
            <a:endParaRPr lang="hu-HU" b="1" dirty="0"/>
          </a:p>
        </p:txBody>
      </p:sp>
      <p:pic>
        <p:nvPicPr>
          <p:cNvPr id="1331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58" y="4552057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" name="Cím 1"/>
          <p:cNvSpPr>
            <a:spLocks/>
          </p:cNvSpPr>
          <p:nvPr/>
        </p:nvSpPr>
        <p:spPr bwMode="auto">
          <a:xfrm>
            <a:off x="2555875" y="1588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endParaRPr lang="hu-HU" sz="2800" b="1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9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16584"/>
              </p:ext>
            </p:extLst>
          </p:nvPr>
        </p:nvGraphicFramePr>
        <p:xfrm>
          <a:off x="3563938" y="2018752"/>
          <a:ext cx="4249738" cy="1554264"/>
        </p:xfrm>
        <a:graphic>
          <a:graphicData uri="http://schemas.openxmlformats.org/drawingml/2006/table">
            <a:tbl>
              <a:tblPr/>
              <a:tblGrid>
                <a:gridCol w="42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L="91442" marR="91442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L="91442" marR="91442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336" name="Csoportba foglalás 9"/>
          <p:cNvGrpSpPr>
            <a:grpSpLocks/>
          </p:cNvGrpSpPr>
          <p:nvPr/>
        </p:nvGrpSpPr>
        <p:grpSpPr bwMode="auto">
          <a:xfrm>
            <a:off x="3925888" y="2528194"/>
            <a:ext cx="3937000" cy="612774"/>
            <a:chOff x="5076056" y="5224464"/>
            <a:chExt cx="3937772" cy="612774"/>
          </a:xfrm>
        </p:grpSpPr>
        <p:cxnSp>
          <p:nvCxnSpPr>
            <p:cNvPr id="11" name="Egyenes összekötő 10"/>
            <p:cNvCxnSpPr/>
            <p:nvPr/>
          </p:nvCxnSpPr>
          <p:spPr bwMode="auto">
            <a:xfrm rot="16200000" flipH="1">
              <a:off x="5000686" y="5374460"/>
              <a:ext cx="528637" cy="228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auto">
            <a:xfrm rot="5400000">
              <a:off x="8578661" y="5376047"/>
              <a:ext cx="528638" cy="228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1" name="Text Box 32"/>
            <p:cNvSpPr txBox="1">
              <a:spLocks noChangeArrowheads="1"/>
            </p:cNvSpPr>
            <p:nvPr/>
          </p:nvSpPr>
          <p:spPr bwMode="auto">
            <a:xfrm>
              <a:off x="5076056" y="5500688"/>
              <a:ext cx="30470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8709119" y="5500688"/>
              <a:ext cx="30470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sp>
        <p:nvSpPr>
          <p:cNvPr id="13337" name="Szövegdoboz 15"/>
          <p:cNvSpPr txBox="1">
            <a:spLocks noChangeArrowheads="1"/>
          </p:cNvSpPr>
          <p:nvPr/>
        </p:nvSpPr>
        <p:spPr bwMode="auto">
          <a:xfrm>
            <a:off x="7813675" y="1701633"/>
            <a:ext cx="107950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i</a:t>
            </a:r>
            <a:r>
              <a:rPr lang="hu-HU" sz="1800" b="1" dirty="0"/>
              <a:t>:Egész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" y="2092923"/>
            <a:ext cx="2849955" cy="2056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8508A0-5770-4251-BAEB-8C756C6F5949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</a:t>
            </a:r>
            <a:r>
              <a:rPr lang="hu-HU" dirty="0">
                <a:solidFill>
                  <a:srgbClr val="FF0000"/>
                </a:solidFill>
              </a:rPr>
              <a:t>Másolás</a:t>
            </a:r>
            <a:r>
              <a:rPr lang="hu-HU" dirty="0"/>
              <a:t> – </a:t>
            </a:r>
            <a:r>
              <a:rPr lang="hu-HU" sz="2800" dirty="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/>
              <a:t>Specifikáció </a:t>
            </a:r>
            <a:r>
              <a:rPr lang="hu-HU" sz="2400" dirty="0"/>
              <a:t>(egy másik </a:t>
            </a:r>
            <a:r>
              <a:rPr lang="hu-HU" sz="2400" dirty="0">
                <a:solidFill>
                  <a:srgbClr val="FF0000"/>
                </a:solidFill>
              </a:rPr>
              <a:t>speciális eset</a:t>
            </a:r>
            <a:r>
              <a:rPr lang="hu-HU" sz="2400" dirty="0"/>
              <a:t>)</a:t>
            </a:r>
            <a:r>
              <a:rPr lang="hu-HU" sz="2400" baseline="-25000" dirty="0"/>
              <a:t>2</a:t>
            </a:r>
            <a:r>
              <a:rPr lang="hu-HU" b="1" dirty="0"/>
              <a:t>:</a:t>
            </a:r>
          </a:p>
          <a:p>
            <a:pPr marL="254000"/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	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</a:p>
          <a:p>
            <a:pPr marL="254000"/>
            <a:r>
              <a:rPr lang="hu-HU" sz="2800" dirty="0"/>
              <a:t>Kimenet:	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/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/>
            <a:r>
              <a:rPr lang="hu-HU" sz="2800" dirty="0">
                <a:sym typeface="Symbol" pitchFamily="18" charset="2"/>
              </a:rPr>
              <a:t>Utófeltétel:	i(1≤i≤N): 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 </a:t>
            </a:r>
          </a:p>
          <a:p>
            <a:pPr marL="0" indent="0">
              <a:buNone/>
            </a:pPr>
            <a:endParaRPr lang="hu-HU" sz="2800" dirty="0">
              <a:sym typeface="Symbol" pitchFamily="18" charset="2"/>
            </a:endParaRPr>
          </a:p>
          <a:p>
            <a:pPr marL="360363" indent="-360363">
              <a:buNone/>
            </a:pPr>
            <a:r>
              <a:rPr lang="hu-HU" sz="2800" b="1" dirty="0">
                <a:sym typeface="Symbol" pitchFamily="18" charset="2"/>
              </a:rPr>
              <a:t>Megjegyzés</a:t>
            </a:r>
            <a:r>
              <a:rPr lang="hu-HU" sz="2800" dirty="0">
                <a:sym typeface="Symbol" pitchFamily="18" charset="2"/>
              </a:rPr>
              <a:t>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nincs f függvény, helyesebben identikus (f(x):=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dirty="0">
                <a:sym typeface="Symbol" pitchFamily="18" charset="2"/>
              </a:rPr>
              <a:t>).</a:t>
            </a:r>
          </a:p>
        </p:txBody>
      </p:sp>
      <p:pic>
        <p:nvPicPr>
          <p:cNvPr id="1229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972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30" y="2960622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483AB4D-3FDF-4A18-8AEE-844C03B1D044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73008032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</a:t>
            </a:r>
            <a:r>
              <a:rPr lang="hu-HU" dirty="0">
                <a:solidFill>
                  <a:srgbClr val="FF0000"/>
                </a:solidFill>
              </a:rPr>
              <a:t>Másolás</a:t>
            </a:r>
            <a:r>
              <a:rPr lang="hu-HU" dirty="0"/>
              <a:t> – </a:t>
            </a:r>
            <a:r>
              <a:rPr lang="hu-HU" sz="2800" dirty="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spcBef>
                <a:spcPts val="2400"/>
              </a:spcBef>
              <a:buNone/>
              <a:defRPr/>
            </a:pPr>
            <a:r>
              <a:rPr lang="hu-HU" sz="2800" b="1" dirty="0">
                <a:sym typeface="Symbol" pitchFamily="18" charset="2"/>
              </a:rPr>
              <a:t>Algoritmus</a:t>
            </a:r>
            <a:r>
              <a:rPr lang="hu-HU" sz="2800" baseline="-25000" dirty="0"/>
              <a:t>2</a:t>
            </a:r>
            <a:r>
              <a:rPr lang="hu-HU" sz="2800" b="1" dirty="0">
                <a:sym typeface="Symbol" pitchFamily="18" charset="2"/>
              </a:rPr>
              <a:t>:</a:t>
            </a:r>
          </a:p>
          <a:p>
            <a:pPr marL="254000">
              <a:spcBef>
                <a:spcPts val="24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54000">
              <a:spcBef>
                <a:spcPts val="24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360363" indent="-360363">
              <a:spcBef>
                <a:spcPts val="2400"/>
              </a:spcBef>
              <a:buNone/>
              <a:defRPr/>
            </a:pPr>
            <a:r>
              <a:rPr lang="hu-HU" sz="2800" b="1" dirty="0">
                <a:sym typeface="Symbol" pitchFamily="18" charset="2"/>
              </a:rPr>
              <a:t>Megjegyzés</a:t>
            </a:r>
            <a:r>
              <a:rPr lang="hu-HU" sz="2800" dirty="0">
                <a:sym typeface="Symbol" pitchFamily="18" charset="2"/>
              </a:rPr>
              <a:t>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Az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Y:=X </a:t>
            </a:r>
            <a:r>
              <a:rPr lang="hu-HU" sz="2800" dirty="0">
                <a:sym typeface="Symbol" pitchFamily="18" charset="2"/>
              </a:rPr>
              <a:t>értékadással helyettesíthető, ha a két tömb azonos méretű. Kivéve, ha az indexek különbözőek.</a:t>
            </a:r>
          </a:p>
        </p:txBody>
      </p:sp>
      <p:graphicFrame>
        <p:nvGraphicFramePr>
          <p:cNvPr id="12" name="Group 18"/>
          <p:cNvGraphicFramePr>
            <a:graphicFrameLocks noGrp="1"/>
          </p:cNvGraphicFramePr>
          <p:nvPr/>
        </p:nvGraphicFramePr>
        <p:xfrm>
          <a:off x="3592513" y="2348880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164388" y="1988840"/>
            <a:ext cx="107950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2806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23573"/>
              </p:ext>
            </p:extLst>
          </p:nvPr>
        </p:nvGraphicFramePr>
        <p:xfrm>
          <a:off x="3574905" y="5344690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p(i)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Szövegdoboz 14">
            <a:extLst>
              <a:ext uri="{FF2B5EF4-FFF2-40B4-BE49-F238E27FC236}">
                <a16:creationId xmlns:a16="http://schemas.microsoft.com/office/drawing/2014/main" id="{A7F346B9-07CE-4DF4-82F7-427EC9E0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254" y="5045202"/>
            <a:ext cx="107950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6FF8386-792D-4C22-9151-DE6B446A0FE1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Másolás – </a:t>
            </a:r>
            <a:r>
              <a:rPr lang="hu-HU" sz="2800" dirty="0"/>
              <a:t>függvényszámítás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		P</a:t>
            </a:r>
            <a:r>
              <a:rPr lang="hu-HU" sz="2800" baseline="-25000" dirty="0"/>
              <a:t>1..N</a:t>
            </a:r>
            <a:r>
              <a:rPr lang="hu-HU" sz="2800" dirty="0"/>
              <a:t>,Q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baseline="30000" dirty="0"/>
              <a:t>N</a:t>
            </a:r>
            <a:br>
              <a:rPr lang="hu-HU" sz="2800" baseline="30000" dirty="0"/>
            </a:br>
            <a:r>
              <a:rPr lang="hu-HU" sz="2800" dirty="0"/>
              <a:t>		</a:t>
            </a: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hu-HU" sz="2800" dirty="0">
                <a:sym typeface="Symbol"/>
              </a:rPr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>
                <a:latin typeface="Imprint MT Shadow" pitchFamily="82" charset="0"/>
                <a:sym typeface="Symbol"/>
              </a:rPr>
              <a:t>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/>
              <a:t>, </a:t>
            </a: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hu-HU" sz="2800" dirty="0"/>
              <a:t>((</a:t>
            </a:r>
            <a:r>
              <a:rPr lang="hu-HU" sz="2800" dirty="0" err="1"/>
              <a:t>p</a:t>
            </a:r>
            <a:r>
              <a:rPr lang="hu-HU" sz="2800" baseline="-25000" dirty="0" err="1"/>
              <a:t>i</a:t>
            </a:r>
            <a:r>
              <a:rPr lang="hu-HU" sz="2800" dirty="0" err="1"/>
              <a:t>,q</a:t>
            </a:r>
            <a:r>
              <a:rPr lang="hu-HU" sz="2800" baseline="-25000" dirty="0" err="1"/>
              <a:t>i</a:t>
            </a:r>
            <a:r>
              <a:rPr lang="hu-HU" sz="2800" dirty="0"/>
              <a:t>))</a:t>
            </a:r>
            <a:r>
              <a:rPr lang="hu-HU" sz="2800" dirty="0">
                <a:sym typeface="Symbol"/>
              </a:rPr>
              <a:t>:=</a:t>
            </a:r>
            <a:r>
              <a:rPr lang="hu-HU" sz="2800" dirty="0" err="1">
                <a:solidFill>
                  <a:srgbClr val="0000FF"/>
                </a:solidFill>
              </a:rPr>
              <a:t>p</a:t>
            </a:r>
            <a:r>
              <a:rPr lang="hu-HU" sz="2800" baseline="-25000" dirty="0" err="1">
                <a:solidFill>
                  <a:srgbClr val="0000FF"/>
                </a:solidFill>
              </a:rPr>
              <a:t>i</a:t>
            </a:r>
            <a:r>
              <a:rPr lang="hu-HU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hu-HU" sz="2800" dirty="0" err="1">
                <a:solidFill>
                  <a:srgbClr val="0000FF"/>
                </a:solidFill>
              </a:rPr>
              <a:t>q</a:t>
            </a:r>
            <a:r>
              <a:rPr lang="hu-HU" sz="2800" baseline="-25000" dirty="0" err="1">
                <a:solidFill>
                  <a:srgbClr val="0000FF"/>
                </a:solidFill>
              </a:rPr>
              <a:t>i</a:t>
            </a:r>
            <a:endParaRPr lang="hu-HU" sz="2800" dirty="0">
              <a:solidFill>
                <a:srgbClr val="0000FF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R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i(1≤i≤N): 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+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endParaRPr lang="hu-HU" sz="2800" dirty="0">
              <a:solidFill>
                <a:srgbClr val="0000FF"/>
              </a:solidFill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1742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22894"/>
              </p:ext>
            </p:extLst>
          </p:nvPr>
        </p:nvGraphicFramePr>
        <p:xfrm>
          <a:off x="3643313" y="5129213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P[i]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Q[i]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353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482725"/>
            <a:ext cx="3409950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5128989"/>
            <a:ext cx="2028825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588125" y="1916634"/>
            <a:ext cx="1872307" cy="576262"/>
          </a:xfrm>
          <a:prstGeom prst="wedgeRectCallout">
            <a:avLst>
              <a:gd name="adj1" fmla="val -270211"/>
              <a:gd name="adj2" fmla="val 30637"/>
            </a:avLst>
          </a:prstGeom>
          <a:solidFill>
            <a:srgbClr val="969696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(P,Q)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(</a:t>
            </a:r>
            <a:r>
              <a:rPr lang="hu-HU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</a:t>
            </a:r>
            <a:r>
              <a:rPr lang="hu-HU" sz="2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 pitchFamily="18" charset="2"/>
              </a:rPr>
              <a:t>)</a:t>
            </a:r>
            <a:r>
              <a:rPr lang="hu-HU" sz="22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 pitchFamily="18" charset="2"/>
              </a:rPr>
              <a:t>N</a:t>
            </a:r>
            <a:endParaRPr lang="hu-HU" sz="22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Szövegdoboz 14"/>
          <p:cNvSpPr txBox="1">
            <a:spLocks noChangeArrowheads="1"/>
          </p:cNvSpPr>
          <p:nvPr/>
        </p:nvSpPr>
        <p:spPr bwMode="auto">
          <a:xfrm>
            <a:off x="7207250" y="4818063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51" y="2992926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DBB0E8F-FFC9-41DC-B1D0-00C0469F6B3F}"/>
              </a:ext>
            </a:extLst>
          </p:cNvPr>
          <p:cNvCxnSpPr>
            <a:cxnSpLocks/>
          </p:cNvCxnSpPr>
          <p:nvPr/>
        </p:nvCxnSpPr>
        <p:spPr>
          <a:xfrm flipH="1">
            <a:off x="4499992" y="3054350"/>
            <a:ext cx="905680" cy="950714"/>
          </a:xfrm>
          <a:prstGeom prst="straightConnector1">
            <a:avLst/>
          </a:prstGeom>
          <a:ln w="31750">
            <a:solidFill>
              <a:srgbClr val="FF33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BC39345-8EB3-46D2-BE06-1F690F29246F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  <p:bldP spid="13" grpId="0" uiExpand="1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</a:t>
            </a:r>
            <a:r>
              <a:rPr lang="hu-HU" sz="2800" dirty="0"/>
              <a:t> meg egy osztály kitűnő tanuló</a:t>
            </a:r>
            <a:r>
              <a:rPr lang="hu-HU" sz="2800" dirty="0">
                <a:solidFill>
                  <a:srgbClr val="FF0000"/>
                </a:solidFill>
              </a:rPr>
              <a:t>it</a:t>
            </a:r>
            <a:r>
              <a:rPr lang="hu-HU" sz="2800" dirty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</a:t>
            </a:r>
            <a:r>
              <a:rPr lang="hu-HU" sz="2800" dirty="0"/>
              <a:t> meg egy természetes szám </a:t>
            </a:r>
            <a:r>
              <a:rPr lang="hu-HU" sz="2800" dirty="0">
                <a:solidFill>
                  <a:srgbClr val="FF0000"/>
                </a:solidFill>
              </a:rPr>
              <a:t>összes</a:t>
            </a:r>
            <a:r>
              <a:rPr lang="hu-HU" sz="2800" dirty="0"/>
              <a:t> osztóját!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</a:t>
            </a:r>
            <a:r>
              <a:rPr lang="hu-HU" sz="2800" dirty="0"/>
              <a:t> meg egy mondat magas hangrendű szava</a:t>
            </a:r>
            <a:r>
              <a:rPr lang="hu-HU" sz="2800" dirty="0">
                <a:solidFill>
                  <a:srgbClr val="FF0000"/>
                </a:solidFill>
              </a:rPr>
              <a:t>it</a:t>
            </a:r>
            <a:r>
              <a:rPr lang="hu-HU" sz="2800" dirty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</a:t>
            </a:r>
            <a:r>
              <a:rPr lang="hu-HU" sz="2800" dirty="0"/>
              <a:t> meg emberek egy halmazából a 180 cm felett</a:t>
            </a:r>
            <a:r>
              <a:rPr lang="hu-HU" sz="2800" dirty="0">
                <a:solidFill>
                  <a:srgbClr val="FF0000"/>
                </a:solidFill>
              </a:rPr>
              <a:t>ieket</a:t>
            </a:r>
            <a:r>
              <a:rPr lang="hu-HU" sz="2800" dirty="0"/>
              <a:t>!</a:t>
            </a:r>
            <a:endParaRPr lang="hu-HU" sz="2800" dirty="0">
              <a:latin typeface="Arial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</a:t>
            </a:r>
            <a:r>
              <a:rPr lang="hu-HU" sz="2800" dirty="0"/>
              <a:t> meg egy év azon napja</a:t>
            </a:r>
            <a:r>
              <a:rPr lang="hu-HU" sz="2800" dirty="0">
                <a:solidFill>
                  <a:srgbClr val="FF0000"/>
                </a:solidFill>
              </a:rPr>
              <a:t>it</a:t>
            </a:r>
            <a:r>
              <a:rPr lang="hu-HU" sz="2800" dirty="0"/>
              <a:t>, amikor délben nem fagyott!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Soroljuk</a:t>
            </a:r>
            <a:r>
              <a:rPr lang="hu-HU" sz="2800" dirty="0"/>
              <a:t> föl egy szó magánhangzó</a:t>
            </a:r>
            <a:r>
              <a:rPr lang="hu-HU" sz="2800" dirty="0">
                <a:solidFill>
                  <a:srgbClr val="FF0000"/>
                </a:solidFill>
              </a:rPr>
              <a:t>it</a:t>
            </a:r>
            <a:r>
              <a:rPr lang="hu-HU" sz="2800" dirty="0"/>
              <a:t>!</a:t>
            </a:r>
            <a:endParaRPr lang="hu-HU" sz="2800" b="1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B9269F8-5DA1-482C-B9DC-CA608BB9016A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  <a:latin typeface="Arial" charset="0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latin typeface="Arial" charset="0"/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N darab „valami” közül kell megadni az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összes, adott T tulajdonsággal rendelkezőt!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05" y="1594119"/>
            <a:ext cx="2611494" cy="1984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8A440CE-6B0D-45E8-B265-DD71E264FA17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65587E-6 L 0.06198 0.0608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30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24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N,</a:t>
            </a:r>
            <a:r>
              <a:rPr lang="hu-HU" sz="2800" dirty="0"/>
              <a:t>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br>
              <a:rPr lang="hu-HU" sz="2800" dirty="0"/>
            </a:br>
            <a:r>
              <a:rPr lang="hu-HU" sz="2800" dirty="0"/>
              <a:t>	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+mj-lt"/>
                <a:sym typeface="Symbol" pitchFamily="18" charset="2"/>
              </a:rPr>
              <a:t>,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800" dirty="0"/>
              <a:t>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spcBef>
                <a:spcPct val="25000"/>
              </a:spcBef>
            </a:pPr>
            <a:r>
              <a:rPr lang="hu-HU" sz="2800" dirty="0">
                <a:sym typeface="Symbol" pitchFamily="18" charset="2"/>
              </a:rPr>
              <a:t>Utófeltétel:	Db=            és</a:t>
            </a:r>
          </a:p>
          <a:p>
            <a:pPr marL="254000">
              <a:spcBef>
                <a:spcPct val="40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i(1≤i≤Db):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baseline="-40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Y</a:t>
            </a:r>
            <a:r>
              <a:rPr lang="hu-HU" sz="2800" dirty="0">
                <a:sym typeface="Symbol" pitchFamily="18" charset="2"/>
                <a:hlinkClick r:id="rId4" action="ppaction://hlinkpres?slideindex=11&amp;slidetitle=Szöveg"/>
              </a:rPr>
              <a:t>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(1,2,…,N)</a:t>
            </a:r>
          </a:p>
          <a:p>
            <a:pPr marL="254000">
              <a:spcBef>
                <a:spcPct val="40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Másképp:</a:t>
            </a:r>
          </a:p>
        </p:txBody>
      </p:sp>
      <p:graphicFrame>
        <p:nvGraphicFramePr>
          <p:cNvPr id="1026" name="Object 7">
            <a:hlinkClick r:id="rId5" action="ppaction://hlinkpres?slideindex=36&amp;slidetitle=5. Megszámolás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34052"/>
              </p:ext>
            </p:extLst>
          </p:nvPr>
        </p:nvGraphicFramePr>
        <p:xfrm>
          <a:off x="2699792" y="3349625"/>
          <a:ext cx="7635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name="Equation" r:id="rId6" imgW="304668" imgH="533169" progId="Equation.3">
                  <p:embed/>
                </p:oleObj>
              </mc:Choice>
              <mc:Fallback>
                <p:oleObj name="Equation" r:id="rId6" imgW="304668" imgH="533169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349625"/>
                        <a:ext cx="763587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0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60" y="1517712"/>
            <a:ext cx="3449637" cy="503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6671630" y="4220765"/>
            <a:ext cx="2305050" cy="360363"/>
          </a:xfrm>
          <a:prstGeom prst="wedgeRectCallout">
            <a:avLst>
              <a:gd name="adj1" fmla="val -188992"/>
              <a:gd name="adj2" fmla="val -121035"/>
            </a:avLst>
          </a:prstGeom>
          <a:solidFill>
            <a:srgbClr val="DDDDDD">
              <a:alpha val="70195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/>
              <a:t>L. </a:t>
            </a:r>
            <a:r>
              <a:rPr lang="hu-HU" sz="1800">
                <a:hlinkClick r:id="rId9" action="ppaction://hlinkpres?slideindex=36&amp;slidetitle=5. Megszámolás"/>
              </a:rPr>
              <a:t>Megszámolás tétel</a:t>
            </a:r>
            <a:r>
              <a:rPr lang="hu-HU" sz="1800"/>
              <a:t>t!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6588125" y="2852738"/>
            <a:ext cx="2555875" cy="576262"/>
          </a:xfrm>
          <a:prstGeom prst="wedgeRectCallout">
            <a:avLst>
              <a:gd name="adj1" fmla="val -122855"/>
              <a:gd name="adj2" fmla="val -49407"/>
            </a:avLst>
          </a:prstGeom>
          <a:solidFill>
            <a:srgbClr val="969696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első Db elemet használva</a:t>
            </a:r>
          </a:p>
        </p:txBody>
      </p:sp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02987"/>
              </p:ext>
            </p:extLst>
          </p:nvPr>
        </p:nvGraphicFramePr>
        <p:xfrm>
          <a:off x="2051720" y="5518823"/>
          <a:ext cx="2776595" cy="987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" name="Equation" r:id="rId10" imgW="1320480" imgH="469800" progId="Equation.3">
                  <p:embed/>
                </p:oleObj>
              </mc:Choice>
              <mc:Fallback>
                <p:oleObj name="Equation" r:id="rId10" imgW="1320480" imgH="4698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518823"/>
                        <a:ext cx="2776595" cy="9870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F8A3BF1-3F35-487F-A62D-F9D53CA5BEDB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  <p:bldP spid="1035" grpId="0" animBg="1"/>
      <p:bldP spid="5129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946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hu-HU" sz="2800" b="1" dirty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ym typeface="Symbol" pitchFamily="18" charset="2"/>
              </a:rPr>
              <a:t>	A sorszám általánosabb, mint az érték. Ha mégis érték kellene, akkor </a:t>
            </a:r>
            <a:r>
              <a:rPr lang="hu-HU" sz="2600" dirty="0">
                <a:solidFill>
                  <a:srgbClr val="7030A0"/>
                </a:solidFill>
                <a:sym typeface="Symbol" pitchFamily="18" charset="2"/>
              </a:rPr>
              <a:t>Y[Db]:=X[i] </a:t>
            </a:r>
            <a:r>
              <a:rPr lang="hu-HU" sz="2600" dirty="0">
                <a:sym typeface="Symbol" pitchFamily="18" charset="2"/>
              </a:rPr>
              <a:t>szerepelne. </a:t>
            </a:r>
            <a:r>
              <a:rPr lang="hu-HU" sz="2400" dirty="0">
                <a:sym typeface="Symbol" pitchFamily="18" charset="2"/>
              </a:rPr>
              <a:t>(Ekkor a specifikációt is módosítani kell! Lásd </a:t>
            </a:r>
            <a:r>
              <a:rPr lang="hu-HU" sz="2400" dirty="0">
                <a:sym typeface="Symbol" pitchFamily="18" charset="2"/>
                <a:hlinkClick r:id="rId3" action="ppaction://hlinksldjump"/>
              </a:rPr>
              <a:t>később</a:t>
            </a:r>
            <a:r>
              <a:rPr lang="hu-HU" sz="2400" dirty="0">
                <a:sym typeface="Symbol" pitchFamily="18" charset="2"/>
              </a:rPr>
              <a:t>!)</a:t>
            </a: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99238"/>
              </p:ext>
            </p:extLst>
          </p:nvPr>
        </p:nvGraphicFramePr>
        <p:xfrm>
          <a:off x="3924300" y="1916113"/>
          <a:ext cx="3744913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Y[Db]:=i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4342606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5400000">
            <a:off x="7285831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6" name="Text Box 32"/>
          <p:cNvSpPr txBox="1">
            <a:spLocks noChangeArrowheads="1"/>
          </p:cNvSpPr>
          <p:nvPr/>
        </p:nvSpPr>
        <p:spPr bwMode="auto">
          <a:xfrm>
            <a:off x="4427538" y="32559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9487" name="Text Box 33"/>
          <p:cNvSpPr txBox="1">
            <a:spLocks noChangeArrowheads="1"/>
          </p:cNvSpPr>
          <p:nvPr/>
        </p:nvSpPr>
        <p:spPr bwMode="auto">
          <a:xfrm>
            <a:off x="7437438" y="32591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5460480" y="908720"/>
            <a:ext cx="2305050" cy="360362"/>
          </a:xfrm>
          <a:prstGeom prst="wedgeRectCallout">
            <a:avLst>
              <a:gd name="adj1" fmla="val -77180"/>
              <a:gd name="adj2" fmla="val 262723"/>
            </a:avLst>
          </a:prstGeom>
          <a:solidFill>
            <a:srgbClr val="DDDDDD">
              <a:alpha val="70195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 dirty="0">
                <a:solidFill>
                  <a:srgbClr val="0000FF"/>
                </a:solidFill>
              </a:rPr>
              <a:t>L. </a:t>
            </a:r>
            <a:r>
              <a:rPr lang="hu-HU" sz="1800" dirty="0">
                <a:hlinkClick r:id="rId4" action="ppaction://hlinkpres?slideindex=37&amp;slidetitle=5. Megszámolás"/>
              </a:rPr>
              <a:t>Megszámolás tétel</a:t>
            </a:r>
            <a:r>
              <a:rPr lang="hu-HU" sz="1800" dirty="0">
                <a:solidFill>
                  <a:srgbClr val="0000FF"/>
                </a:solidFill>
              </a:rPr>
              <a:t>t!</a:t>
            </a:r>
          </a:p>
        </p:txBody>
      </p:sp>
      <p:sp>
        <p:nvSpPr>
          <p:cNvPr id="19489" name="Szövegdoboz 14"/>
          <p:cNvSpPr txBox="1">
            <a:spLocks noChangeArrowheads="1"/>
          </p:cNvSpPr>
          <p:nvPr/>
        </p:nvSpPr>
        <p:spPr bwMode="auto">
          <a:xfrm>
            <a:off x="7667625" y="1643063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1" y="1888368"/>
            <a:ext cx="2449513" cy="2349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64EC5-3464-482B-8C7B-0E67C604646C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b="1" dirty="0">
                <a:solidFill>
                  <a:srgbClr val="FF0000"/>
                </a:solidFill>
              </a:rPr>
              <a:t>Érték</a:t>
            </a:r>
            <a:r>
              <a:rPr lang="hu-HU" b="1" dirty="0"/>
              <a:t>ek kiválogatása</a:t>
            </a:r>
            <a:r>
              <a:rPr lang="hu-HU" dirty="0"/>
              <a:t> (tömören)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</a:t>
            </a:r>
            <a:r>
              <a:rPr lang="hu-HU" baseline="-25000" dirty="0">
                <a:sym typeface="Symbol" pitchFamily="18" charset="2"/>
              </a:rPr>
              <a:t>2</a:t>
            </a:r>
            <a:r>
              <a:rPr lang="hu-HU" b="1" dirty="0"/>
              <a:t>:</a:t>
            </a:r>
          </a:p>
          <a:p>
            <a:pPr marL="254000">
              <a:spcBef>
                <a:spcPct val="25000"/>
              </a:spcBef>
              <a:defRPr/>
            </a:pPr>
            <a:r>
              <a:rPr lang="hu-HU" sz="2800" dirty="0">
                <a:sym typeface="Symbol" pitchFamily="18" charset="2"/>
              </a:rPr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sym typeface="Symbol" pitchFamily="18" charset="2"/>
              </a:rPr>
              <a:t>, 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>
              <a:sym typeface="Symbol" pitchFamily="18" charset="2"/>
            </a:endParaRPr>
          </a:p>
          <a:p>
            <a:pPr marL="254000">
              <a:spcBef>
                <a:spcPts val="12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	                    és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		i(1≤i≤Db): T(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 Y</a:t>
            </a:r>
            <a:r>
              <a:rPr lang="hu-HU" sz="2800" dirty="0">
                <a:sym typeface="Symbol" pitchFamily="18" charset="2"/>
                <a:hlinkClick r:id="rId4" action="ppaction://hlinkpres?slideindex=11&amp;slidetitle=Szöveg"/>
              </a:rPr>
              <a:t>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X</a:t>
            </a:r>
          </a:p>
          <a:p>
            <a:pPr marL="0" indent="0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hu-HU" sz="2800" dirty="0">
                <a:sym typeface="Symbol" pitchFamily="18" charset="2"/>
              </a:rPr>
              <a:t>   Másképp:</a:t>
            </a:r>
          </a:p>
        </p:txBody>
      </p:sp>
      <p:pic>
        <p:nvPicPr>
          <p:cNvPr id="2048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66" y="1435972"/>
            <a:ext cx="3449637" cy="503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49498"/>
              </p:ext>
            </p:extLst>
          </p:nvPr>
        </p:nvGraphicFramePr>
        <p:xfrm>
          <a:off x="1979712" y="4509120"/>
          <a:ext cx="3024336" cy="96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5" name="Equation" r:id="rId6" imgW="1435100" imgH="457200" progId="Equation.3">
                  <p:embed/>
                </p:oleObj>
              </mc:Choice>
              <mc:Fallback>
                <p:oleObj name="Equation" r:id="rId6" imgW="1435100" imgH="4572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509120"/>
                        <a:ext cx="3024336" cy="9634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hlinkClick r:id="rId8" action="ppaction://hlinkpres?slideindex=36&amp;slidetitle=5. Megszámolás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45163"/>
              </p:ext>
            </p:extLst>
          </p:nvPr>
        </p:nvGraphicFramePr>
        <p:xfrm>
          <a:off x="1979712" y="2782888"/>
          <a:ext cx="151923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6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82888"/>
                        <a:ext cx="151923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2764811"/>
            <a:ext cx="2449513" cy="2349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9B2BE0F-FEA9-4E5A-A654-A3026194E11C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205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  <a:defRPr/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H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baseline="30000" dirty="0"/>
              <a:t>N</a:t>
            </a:r>
            <a:r>
              <a:rPr lang="hu-HU" sz="2800" dirty="0"/>
              <a:t>, 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 err="1"/>
              <a:t>Poz: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 err="1">
                <a:latin typeface="Imprint MT Shadow" pitchFamily="82" charset="0"/>
                <a:sym typeface="Symbol"/>
              </a:rPr>
              <a:t>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 </a:t>
            </a:r>
            <a:r>
              <a:rPr lang="hu-HU" sz="2800" dirty="0" err="1"/>
              <a:t>Poz</a:t>
            </a:r>
            <a:r>
              <a:rPr lang="hu-HU" sz="2800" dirty="0"/>
              <a:t>(x):=x</a:t>
            </a:r>
            <a:r>
              <a:rPr lang="hu-HU" sz="2800" dirty="0">
                <a:solidFill>
                  <a:srgbClr val="FF0000"/>
                </a:solidFill>
              </a:rPr>
              <a:t>&gt;0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  <a:defRPr/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800" dirty="0"/>
              <a:t>NF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  <a:defRPr/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30000"/>
              </a:spcBef>
              <a:tabLst>
                <a:tab pos="1968500" algn="l"/>
              </a:tabLst>
              <a:defRPr/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>
                <a:sym typeface="Symbol" pitchFamily="18" charset="2"/>
              </a:rPr>
              <a:t>1</a:t>
            </a:r>
            <a:r>
              <a:rPr lang="hu-HU" sz="2800" dirty="0">
                <a:sym typeface="Symbol" pitchFamily="18" charset="2"/>
              </a:rPr>
              <a:t>:	Db=          és</a:t>
            </a:r>
          </a:p>
          <a:p>
            <a:pPr marL="254000">
              <a:lnSpc>
                <a:spcPct val="95000"/>
              </a:lnSpc>
              <a:spcBef>
                <a:spcPct val="35000"/>
              </a:spcBef>
              <a:buFont typeface="Wingdings" pitchFamily="2" charset="2"/>
              <a:buNone/>
              <a:tabLst>
                <a:tab pos="1968500" algn="l"/>
              </a:tabLst>
              <a:defRPr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i(1≤i≤Db): 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NF</a:t>
            </a:r>
            <a:r>
              <a:rPr lang="hu-HU" sz="2800" baseline="-40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&gt;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hu-HU" sz="2800" dirty="0">
                <a:sym typeface="Symbol" pitchFamily="18" charset="2"/>
              </a:rPr>
              <a:t> 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NF(1,2,…,N)</a:t>
            </a:r>
          </a:p>
          <a:p>
            <a:pPr marL="261938" indent="-261938">
              <a:lnSpc>
                <a:spcPct val="95000"/>
              </a:lnSpc>
              <a:spcBef>
                <a:spcPts val="1800"/>
              </a:spcBef>
              <a:defRPr/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: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668817"/>
              </p:ext>
            </p:extLst>
          </p:nvPr>
        </p:nvGraphicFramePr>
        <p:xfrm>
          <a:off x="2699792" y="3333750"/>
          <a:ext cx="763588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" name="Equation" r:id="rId4" imgW="304668" imgH="533169" progId="Equation.3">
                  <p:embed/>
                </p:oleObj>
              </mc:Choice>
              <mc:Fallback>
                <p:oleObj name="Equation" r:id="rId4" imgW="304668" imgH="533169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333750"/>
                        <a:ext cx="763588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89" y="1605559"/>
            <a:ext cx="2447925" cy="32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03965"/>
              </p:ext>
            </p:extLst>
          </p:nvPr>
        </p:nvGraphicFramePr>
        <p:xfrm>
          <a:off x="2195736" y="5445225"/>
          <a:ext cx="3050275" cy="99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5" name="Equation" r:id="rId7" imgW="1397000" imgH="457200" progId="Equation.3">
                  <p:embed/>
                </p:oleObj>
              </mc:Choice>
              <mc:Fallback>
                <p:oleObj name="Equation" r:id="rId7" imgW="1397000" imgH="4572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445225"/>
                        <a:ext cx="3050275" cy="996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94" y="3333750"/>
            <a:ext cx="2449513" cy="2349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7E6F209-CBAB-4671-96B5-B97E0F3E33C8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3200" dirty="0"/>
              <a:t>Programozási alapismeretek</a:t>
            </a:r>
            <a:br>
              <a:rPr lang="hu-HU" sz="3200" dirty="0"/>
            </a:br>
            <a:endParaRPr lang="hu-HU" sz="24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dirty="0">
                <a:hlinkClick r:id="rId3" action="ppaction://hlinksldjump"/>
              </a:rPr>
              <a:t>További programozási tételek</a:t>
            </a:r>
            <a:endParaRPr lang="hu-HU" dirty="0"/>
          </a:p>
          <a:p>
            <a:pPr marL="254000"/>
            <a:r>
              <a:rPr lang="hu-HU" dirty="0">
                <a:hlinkClick r:id="rId4" action="ppaction://hlinksldjump"/>
              </a:rPr>
              <a:t>Másolás</a:t>
            </a:r>
            <a:r>
              <a:rPr lang="hu-HU" dirty="0"/>
              <a:t> </a:t>
            </a:r>
            <a:r>
              <a:rPr lang="hu-HU" sz="2800" dirty="0"/>
              <a:t>–  függvényszámítás</a:t>
            </a:r>
          </a:p>
          <a:p>
            <a:pPr marL="254000"/>
            <a:r>
              <a:rPr lang="hu-HU" dirty="0">
                <a:hlinkClick r:id="rId5" action="ppaction://hlinksldjump"/>
              </a:rPr>
              <a:t>Kiválogatás</a:t>
            </a:r>
            <a:endParaRPr lang="hu-HU" dirty="0"/>
          </a:p>
          <a:p>
            <a:pPr marL="254000"/>
            <a:r>
              <a:rPr lang="hu-HU" dirty="0">
                <a:hlinkClick r:id="rId6" action="ppaction://hlinksldjump"/>
              </a:rPr>
              <a:t>Szétválogatás</a:t>
            </a:r>
            <a:endParaRPr lang="hu-HU" dirty="0"/>
          </a:p>
          <a:p>
            <a:pPr marL="254000"/>
            <a:r>
              <a:rPr lang="hu-HU" dirty="0">
                <a:hlinkClick r:id="rId7" action="ppaction://hlinksldjump"/>
              </a:rPr>
              <a:t>Metszet</a:t>
            </a:r>
            <a:endParaRPr lang="hu-HU" dirty="0"/>
          </a:p>
          <a:p>
            <a:pPr marL="254000"/>
            <a:r>
              <a:rPr lang="hu-HU" dirty="0">
                <a:hlinkClick r:id="rId8" action="ppaction://hlinksldjump"/>
              </a:rPr>
              <a:t>Unió</a:t>
            </a:r>
            <a:endParaRPr lang="hu-HU" dirty="0"/>
          </a:p>
          <a:p>
            <a:pPr marL="254000"/>
            <a:r>
              <a:rPr lang="hu-HU" dirty="0">
                <a:hlinkClick r:id="rId9" action="ppaction://hlinksldjump"/>
              </a:rPr>
              <a:t>Programozási tételek</a:t>
            </a:r>
            <a:r>
              <a:rPr lang="hu-HU" dirty="0"/>
              <a:t> </a:t>
            </a:r>
            <a:r>
              <a:rPr lang="hu-HU" sz="2800" dirty="0"/>
              <a:t>– visszatekintés</a:t>
            </a:r>
            <a:endParaRPr lang="hu-HU" dirty="0"/>
          </a:p>
          <a:p>
            <a:pPr marL="254000">
              <a:buFont typeface="Wingdings" pitchFamily="2" charset="2"/>
              <a:buNone/>
            </a:pPr>
            <a:endParaRPr lang="hu-HU" sz="280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2309590-3960-46ED-8BC0-707EAF3FBC83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2355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15773"/>
              </p:ext>
            </p:extLst>
          </p:nvPr>
        </p:nvGraphicFramePr>
        <p:xfrm>
          <a:off x="4067447" y="2274888"/>
          <a:ext cx="3744913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H[i]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NF[Db]:=i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555" name="Egyenes összekötő 8"/>
          <p:cNvCxnSpPr>
            <a:cxnSpLocks noChangeShapeType="1"/>
          </p:cNvCxnSpPr>
          <p:nvPr/>
        </p:nvCxnSpPr>
        <p:spPr bwMode="auto">
          <a:xfrm>
            <a:off x="4644894" y="3347811"/>
            <a:ext cx="215900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Egyenes összekötő 9"/>
          <p:cNvCxnSpPr>
            <a:cxnSpLocks noChangeShapeType="1"/>
          </p:cNvCxnSpPr>
          <p:nvPr/>
        </p:nvCxnSpPr>
        <p:spPr bwMode="auto">
          <a:xfrm flipH="1">
            <a:off x="7577233" y="3347811"/>
            <a:ext cx="215900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7" name="Text Box 32"/>
          <p:cNvSpPr txBox="1">
            <a:spLocks noChangeArrowheads="1"/>
          </p:cNvSpPr>
          <p:nvPr/>
        </p:nvSpPr>
        <p:spPr bwMode="auto">
          <a:xfrm>
            <a:off x="4572000" y="362721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2558" name="Text Box 33"/>
          <p:cNvSpPr txBox="1">
            <a:spLocks noChangeArrowheads="1"/>
          </p:cNvSpPr>
          <p:nvPr/>
        </p:nvSpPr>
        <p:spPr bwMode="auto">
          <a:xfrm>
            <a:off x="7583487" y="363038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802094" y="1956480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3096"/>
            <a:ext cx="2449513" cy="2349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63" y="2145772"/>
            <a:ext cx="2427272" cy="1817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694" y="5067300"/>
            <a:ext cx="2038350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2B362CF-82A9-4009-8B43-7129E435FE14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/>
      <p:bldP spid="22558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 descr=" 2"/>
          <p:cNvSpPr txBox="1"/>
          <p:nvPr/>
        </p:nvSpPr>
        <p:spPr>
          <a:xfrm>
            <a:off x="6660232" y="1355749"/>
            <a:ext cx="2405856" cy="1944000"/>
          </a:xfrm>
          <a:prstGeom prst="rect">
            <a:avLst/>
          </a:prstGeom>
          <a:solidFill>
            <a:schemeClr val="bg1"/>
          </a:solidFill>
          <a:effectLst>
            <a:outerShdw blurRad="254000" dist="127000" dir="2700000" sx="101000" sy="101000" algn="tl" rotWithShape="0">
              <a:prstClr val="black">
                <a:alpha val="50000"/>
              </a:prstClr>
            </a:outerShdw>
          </a:effectLst>
        </p:spPr>
        <p:txBody>
          <a:bodyPr wrap="square" lIns="72000" tIns="36000" rIns="0" bIns="36000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hu-HU" sz="1400" b="1" dirty="0"/>
              <a:t>Programparaméterek:</a:t>
            </a:r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400" b="1" dirty="0"/>
              <a:t>Konstans</a:t>
            </a:r>
            <a:br>
              <a:rPr lang="hu-HU" sz="1400" dirty="0"/>
            </a:br>
            <a:r>
              <a:rPr lang="hu-HU" sz="1400" dirty="0"/>
              <a:t>     </a:t>
            </a:r>
            <a:r>
              <a:rPr lang="hu-HU" sz="1400" dirty="0" err="1"/>
              <a:t>MaxN</a:t>
            </a:r>
            <a:r>
              <a:rPr lang="hu-HU" sz="1400" dirty="0"/>
              <a:t>:</a:t>
            </a:r>
            <a:r>
              <a:rPr lang="hu-HU" sz="1400" b="1" dirty="0"/>
              <a:t>Egész</a:t>
            </a:r>
            <a:r>
              <a:rPr lang="hu-HU" sz="1400" dirty="0"/>
              <a:t>(???)</a:t>
            </a:r>
            <a:endParaRPr lang="hu-HU" sz="1400" b="1" dirty="0"/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400" b="1" dirty="0"/>
              <a:t>Típus</a:t>
            </a:r>
            <a:br>
              <a:rPr lang="hu-HU" sz="1400" dirty="0"/>
            </a:br>
            <a:r>
              <a:rPr lang="hu-HU" sz="1400" dirty="0"/>
              <a:t>     </a:t>
            </a:r>
            <a:r>
              <a:rPr lang="hu-HU" sz="1400" dirty="0" err="1"/>
              <a:t>THk</a:t>
            </a:r>
            <a:r>
              <a:rPr lang="hu-HU" sz="1400" dirty="0">
                <a:sym typeface="Symbol" pitchFamily="18" charset="2"/>
              </a:rPr>
              <a:t>=</a:t>
            </a:r>
            <a:r>
              <a:rPr lang="hu-HU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1400" dirty="0"/>
              <a:t>[1..MaxN:TH]</a:t>
            </a:r>
            <a:br>
              <a:rPr lang="hu-HU" sz="1400" dirty="0"/>
            </a:br>
            <a:r>
              <a:rPr lang="hu-HU" sz="1400" b="1" dirty="0"/>
              <a:t>Változó</a:t>
            </a:r>
            <a:br>
              <a:rPr lang="hu-HU" sz="1400" dirty="0"/>
            </a:br>
            <a:r>
              <a:rPr lang="hu-HU" sz="1400" dirty="0"/>
              <a:t>     N</a:t>
            </a:r>
            <a:r>
              <a:rPr lang="hu-HU" sz="1400" dirty="0">
                <a:sym typeface="Symbol" pitchFamily="18" charset="2"/>
              </a:rPr>
              <a:t>:</a:t>
            </a:r>
            <a:r>
              <a:rPr lang="hu-HU" sz="1400" b="1" dirty="0"/>
              <a:t>Egész</a:t>
            </a:r>
            <a:r>
              <a:rPr lang="hu-HU" sz="1400" dirty="0"/>
              <a:t>, X</a:t>
            </a:r>
            <a:r>
              <a:rPr lang="hu-HU" sz="1400" dirty="0">
                <a:sym typeface="Symbol" pitchFamily="18" charset="2"/>
              </a:rPr>
              <a:t>:</a:t>
            </a:r>
            <a:r>
              <a:rPr lang="hu-HU" sz="1400" dirty="0"/>
              <a:t>THk</a:t>
            </a:r>
            <a:br>
              <a:rPr lang="hu-HU" sz="1400" dirty="0"/>
            </a:br>
            <a:r>
              <a:rPr lang="hu-HU" sz="1400" dirty="0"/>
              <a:t>     …</a:t>
            </a:r>
            <a:endParaRPr lang="hu-HU" sz="1400" b="1" dirty="0"/>
          </a:p>
        </p:txBody>
      </p:sp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8. Kiválogatás </a:t>
            </a:r>
            <a:r>
              <a:rPr lang="hu-HU" altLang="hu-HU" dirty="0">
                <a:solidFill>
                  <a:srgbClr val="FF0000"/>
                </a:solidFill>
              </a:rPr>
              <a:t>helyben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E994DEE-6832-409D-BE84-9DCF5FEE4F66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artalom helye 2">
                <a:extLst>
                  <a:ext uri="{FF2B5EF4-FFF2-40B4-BE49-F238E27FC236}">
                    <a16:creationId xmlns:a16="http://schemas.microsoft.com/office/drawing/2014/main" id="{EF760F75-96F9-4D26-A89F-149E2165FB1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1340768"/>
                <a:ext cx="8929117" cy="503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540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30263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2382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4623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73050" indent="-273050">
                  <a:lnSpc>
                    <a:spcPct val="95000"/>
                  </a:lnSpc>
                  <a:spcBef>
                    <a:spcPct val="5000"/>
                  </a:spcBef>
                  <a:buFont typeface="Wingdings" pitchFamily="2" charset="2"/>
                  <a:buNone/>
                  <a:defRPr/>
                </a:pPr>
                <a:r>
                  <a:rPr lang="hu-HU" b="1" kern="0" dirty="0"/>
                  <a:t>Specifikáció:</a:t>
                </a:r>
              </a:p>
              <a:p>
                <a:pPr marL="273050" indent="-273050">
                  <a:lnSpc>
                    <a:spcPct val="95000"/>
                  </a:lnSpc>
                  <a:spcBef>
                    <a:spcPct val="5000"/>
                  </a:spcBef>
                  <a:tabLst>
                    <a:tab pos="1970088" algn="l"/>
                  </a:tabLst>
                  <a:defRPr/>
                </a:pPr>
                <a:r>
                  <a:rPr lang="hu-HU" sz="2800" kern="0" dirty="0"/>
                  <a:t>Bemenet:	N</a:t>
                </a:r>
                <a:r>
                  <a:rPr lang="hu-HU" sz="2800" kern="0" dirty="0">
                    <a:sym typeface="Symbol"/>
                  </a:rPr>
                  <a:t></a:t>
                </a:r>
                <a:r>
                  <a:rPr lang="hu-HU" sz="2800" kern="0" dirty="0">
                    <a:latin typeface="Imprint MT Shadow" pitchFamily="82" charset="0"/>
                    <a:sym typeface="Symbol" pitchFamily="18" charset="2"/>
                  </a:rPr>
                  <a:t>N</a:t>
                </a:r>
                <a:r>
                  <a:rPr lang="hu-HU" sz="2800" kern="0" dirty="0"/>
                  <a:t>,  X</a:t>
                </a:r>
                <a:r>
                  <a:rPr lang="hu-HU" sz="2800" kern="0" baseline="-25000" dirty="0"/>
                  <a:t>1..N</a:t>
                </a:r>
                <a:r>
                  <a:rPr lang="hu-HU" sz="2800" kern="0" dirty="0">
                    <a:sym typeface="Symbol"/>
                  </a:rPr>
                  <a:t></a:t>
                </a:r>
                <a:r>
                  <a:rPr lang="hu-HU" sz="2800" kern="0" dirty="0"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kern="0" baseline="30000" dirty="0"/>
                  <a:t>N</a:t>
                </a:r>
                <a:endParaRPr lang="hu-HU" sz="2800" kern="0" dirty="0"/>
              </a:p>
              <a:p>
                <a:pPr marL="273050" indent="-273050">
                  <a:lnSpc>
                    <a:spcPct val="95000"/>
                  </a:lnSpc>
                  <a:spcBef>
                    <a:spcPts val="600"/>
                  </a:spcBef>
                  <a:tabLst>
                    <a:tab pos="1970088" algn="l"/>
                  </a:tabLst>
                  <a:defRPr/>
                </a:pPr>
                <a:r>
                  <a:rPr lang="hu-HU" sz="2800" kern="0" dirty="0"/>
                  <a:t>Kimenet:	Db</a:t>
                </a:r>
                <a:r>
                  <a:rPr lang="hu-HU" sz="2800" kern="0" dirty="0">
                    <a:sym typeface="Symbol" pitchFamily="18" charset="2"/>
                  </a:rPr>
                  <a:t></a:t>
                </a:r>
                <a:r>
                  <a:rPr lang="hu-HU" sz="2800" kern="0" dirty="0">
                    <a:latin typeface="Imprint MT Shadow" pitchFamily="82" charset="0"/>
                    <a:sym typeface="Symbol" pitchFamily="18" charset="2"/>
                  </a:rPr>
                  <a:t>N</a:t>
                </a:r>
                <a:r>
                  <a:rPr lang="hu-HU" sz="2800" kern="0" dirty="0"/>
                  <a:t>, </a:t>
                </a:r>
                <a:r>
                  <a:rPr lang="hu-HU" sz="2800" kern="0" dirty="0">
                    <a:solidFill>
                      <a:srgbClr val="FF0000"/>
                    </a:solidFill>
                  </a:rPr>
                  <a:t>Y</a:t>
                </a:r>
                <a:r>
                  <a:rPr lang="hu-HU" sz="2800" kern="0" baseline="-25000" dirty="0">
                    <a:solidFill>
                      <a:srgbClr val="FF0000"/>
                    </a:solidFill>
                  </a:rPr>
                  <a:t>1..N</a:t>
                </a:r>
                <a:r>
                  <a:rPr lang="hu-HU" sz="2800" kern="0" dirty="0">
                    <a:sym typeface="Symbol"/>
                  </a:rPr>
                  <a:t></a:t>
                </a:r>
                <a:r>
                  <a:rPr lang="hu-HU" sz="2800" kern="0" dirty="0"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kern="0" baseline="30000" dirty="0"/>
                  <a:t>N</a:t>
                </a:r>
              </a:p>
              <a:p>
                <a:pPr marL="273050" indent="-273050">
                  <a:lnSpc>
                    <a:spcPct val="95000"/>
                  </a:lnSpc>
                  <a:spcBef>
                    <a:spcPts val="600"/>
                  </a:spcBef>
                  <a:tabLst>
                    <a:tab pos="1970088" algn="l"/>
                  </a:tabLst>
                  <a:defRPr/>
                </a:pPr>
                <a:r>
                  <a:rPr lang="hu-HU" sz="2800" kern="0" dirty="0"/>
                  <a:t>Előfeltétel:	–</a:t>
                </a:r>
                <a:endParaRPr lang="hu-HU" sz="2800" kern="0" dirty="0">
                  <a:sym typeface="Symbol" pitchFamily="18" charset="2"/>
                </a:endParaRPr>
              </a:p>
              <a:p>
                <a:pPr marL="273050" indent="-273050">
                  <a:lnSpc>
                    <a:spcPct val="110000"/>
                  </a:lnSpc>
                  <a:spcBef>
                    <a:spcPts val="600"/>
                  </a:spcBef>
                  <a:tabLst>
                    <a:tab pos="1970088" algn="l"/>
                  </a:tabLst>
                  <a:defRPr/>
                </a:pPr>
                <a:r>
                  <a:rPr lang="hu-HU" sz="2800" kern="0" dirty="0">
                    <a:sym typeface="Symbol" pitchFamily="18" charset="2"/>
                  </a:rPr>
                  <a:t>Utófeltétel:		           és  </a:t>
                </a:r>
                <a:r>
                  <a:rPr lang="hu-HU" sz="2800" kern="0" dirty="0">
                    <a:solidFill>
                      <a:srgbClr val="FF0000"/>
                    </a:solidFill>
                    <a:sym typeface="Symbol" pitchFamily="18" charset="2"/>
                  </a:rPr>
                  <a:t>Y</a:t>
                </a:r>
                <a:r>
                  <a:rPr lang="hu-HU" sz="2800" kern="0" baseline="-25000" dirty="0">
                    <a:solidFill>
                      <a:srgbClr val="FF0000"/>
                    </a:solidFill>
                    <a:sym typeface="Symbol" pitchFamily="18" charset="2"/>
                  </a:rPr>
                  <a:t>1..Db</a:t>
                </a:r>
                <a:r>
                  <a:rPr lang="hu-HU" sz="2800" kern="0" dirty="0">
                    <a:solidFill>
                      <a:srgbClr val="FF0000"/>
                    </a:solidFill>
                    <a:sym typeface="Symbol" pitchFamily="18" charset="2"/>
                  </a:rPr>
                  <a:t></a:t>
                </a:r>
                <a:r>
                  <a:rPr lang="hu-HU" sz="2800" kern="0" dirty="0">
                    <a:sym typeface="Symbol" pitchFamily="18" charset="2"/>
                  </a:rPr>
                  <a:t>X   és  i(1≤i≤Db): T(</a:t>
                </a:r>
                <a:r>
                  <a:rPr lang="hu-HU" sz="2800" kern="0" dirty="0">
                    <a:solidFill>
                      <a:srgbClr val="FF0000"/>
                    </a:solidFill>
                    <a:sym typeface="Symbol" pitchFamily="18" charset="2"/>
                  </a:rPr>
                  <a:t>Y</a:t>
                </a:r>
                <a:r>
                  <a:rPr lang="hu-HU" sz="2800" kern="0" dirty="0">
                    <a:sym typeface="Symbol" pitchFamily="18" charset="2"/>
                  </a:rPr>
                  <a:t>)</a:t>
                </a:r>
                <a:br>
                  <a:rPr lang="hu-HU" sz="2800" kern="0" dirty="0">
                    <a:sym typeface="Symbol" pitchFamily="18" charset="2"/>
                  </a:rPr>
                </a:br>
                <a:endParaRPr lang="hu-HU" sz="2800" kern="0" dirty="0">
                  <a:sym typeface="Symbol" pitchFamily="18" charset="2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Font typeface="Wingdings" pitchFamily="2" charset="2"/>
                  <a:buNone/>
                  <a:tabLst>
                    <a:tab pos="1970088" algn="l"/>
                  </a:tabLst>
                  <a:defRPr/>
                </a:pPr>
                <a:r>
                  <a:rPr lang="hu-HU" sz="2800" kern="0" dirty="0">
                    <a:sym typeface="Symbol" pitchFamily="18" charset="2"/>
                  </a:rPr>
                  <a:t>Itt a bemenetben szereplő X és a kimenetben szereplő Y lehet a programban ugyanaz a változó. Jelöljük ezt pl. X-szel. Teljesülni kell rá a megálláskor (meghagyva a </a:t>
                </a:r>
                <a:r>
                  <a:rPr lang="hu-HU" sz="2800" kern="0" dirty="0" err="1">
                    <a:sym typeface="Symbol" pitchFamily="18" charset="2"/>
                  </a:rPr>
                  <a:t>specifikációbeli</a:t>
                </a:r>
                <a:r>
                  <a:rPr lang="hu-HU" sz="2800" kern="0" dirty="0">
                    <a:sym typeface="Symbol" pitchFamily="18" charset="2"/>
                  </a:rPr>
                  <a:t> műveleteket): </a:t>
                </a:r>
                <a:r>
                  <a:rPr lang="hu-HU" sz="2800" kern="0" dirty="0">
                    <a:solidFill>
                      <a:srgbClr val="FF0000"/>
                    </a:solidFill>
                    <a:sym typeface="Symbol" pitchFamily="18" charset="2"/>
                  </a:rPr>
                  <a:t>X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sz="14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hu-HU" sz="140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hu-HU" sz="140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imeneti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hu-HU" sz="1400" kern="0" baseline="-25000" dirty="0">
                              <a:solidFill>
                                <a:srgbClr val="FF0000"/>
                              </a:solidFill>
                              <a:sym typeface="Symbol" pitchFamily="18" charset="2"/>
                            </a:rPr>
                            <m:t>1..</m:t>
                          </m:r>
                          <m:r>
                            <m:rPr>
                              <m:nor/>
                            </m:rPr>
                            <a:rPr lang="hu-HU" sz="1400" kern="0" baseline="-25000" dirty="0">
                              <a:solidFill>
                                <a:srgbClr val="FF0000"/>
                              </a:solidFill>
                              <a:sym typeface="Symbol" pitchFamily="18" charset="2"/>
                            </a:rPr>
                            <m:t>Db</m:t>
                          </m:r>
                        </m:e>
                      </m:mr>
                    </m:m>
                  </m:oMath>
                </a14:m>
                <a:r>
                  <a:rPr lang="hu-HU" sz="2800" kern="0" dirty="0">
                    <a:solidFill>
                      <a:srgbClr val="FF0000"/>
                    </a:solidFill>
                    <a:sym typeface="Symbol" pitchFamily="18" charset="2"/>
                  </a:rPr>
                  <a:t></a:t>
                </a:r>
                <a:r>
                  <a:rPr lang="hu-HU" sz="2800" kern="0" dirty="0">
                    <a:sym typeface="Symbol" pitchFamily="18" charset="2"/>
                  </a:rPr>
                  <a:t>X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sz="140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hu-HU" sz="1400" kern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bemeneti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hu-HU" sz="1400" kern="0" baseline="-250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sym typeface="Symbol" pitchFamily="18" charset="2"/>
                            </a:rPr>
                            <m:t>1..</m:t>
                          </m:r>
                          <m:r>
                            <m:rPr>
                              <m:nor/>
                            </m:rPr>
                            <a:rPr lang="hu-HU" sz="1400" kern="0" baseline="-250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sym typeface="Symbol" pitchFamily="18" charset="2"/>
                            </a:rPr>
                            <m:t>N</m:t>
                          </m:r>
                        </m:e>
                      </m:mr>
                    </m:m>
                  </m:oMath>
                </a14:m>
                <a:r>
                  <a:rPr lang="hu-HU" sz="2800" kern="0" dirty="0">
                    <a:sym typeface="Symbol" pitchFamily="18" charset="2"/>
                  </a:rPr>
                  <a:t>   és i(1≤i≤Db): T(</a:t>
                </a:r>
                <a:r>
                  <a:rPr lang="hu-HU" sz="2800" kern="0" dirty="0">
                    <a:solidFill>
                      <a:srgbClr val="FF0000"/>
                    </a:solidFill>
                    <a:sym typeface="Symbol" pitchFamily="18" charset="2"/>
                  </a:rPr>
                  <a:t>X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sz="1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hu-HU" sz="1400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hu-HU" sz="1400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imeneti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hu-HU" sz="1400" i="0" kern="0" baseline="-25000" dirty="0" smtClean="0">
                              <a:solidFill>
                                <a:srgbClr val="FF0000"/>
                              </a:solidFill>
                              <a:sym typeface="Symbol" pitchFamily="18" charset="2"/>
                            </a:rPr>
                            <m:t>i</m:t>
                          </m:r>
                        </m:e>
                      </m:mr>
                    </m:m>
                    <m:r>
                      <a:rPr lang="hu-HU" sz="14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hu-HU" sz="2800" kern="0" dirty="0">
                    <a:sym typeface="Symbol" pitchFamily="18" charset="2"/>
                  </a:rPr>
                  <a:t>)</a:t>
                </a:r>
                <a:br>
                  <a:rPr lang="hu-HU" sz="2800" kern="0" dirty="0">
                    <a:sym typeface="Symbol" pitchFamily="18" charset="2"/>
                  </a:rPr>
                </a:br>
                <a:endParaRPr lang="hu-HU" sz="2800" kern="0" dirty="0"/>
              </a:p>
            </p:txBody>
          </p:sp>
        </mc:Choice>
        <mc:Fallback xmlns="">
          <p:sp>
            <p:nvSpPr>
              <p:cNvPr id="14" name="Tartalom helye 2">
                <a:extLst>
                  <a:ext uri="{FF2B5EF4-FFF2-40B4-BE49-F238E27FC236}">
                    <a16:creationId xmlns:a16="http://schemas.microsoft.com/office/drawing/2014/main" id="{EF760F75-96F9-4D26-A89F-149E2165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1340768"/>
                <a:ext cx="8929117" cy="5039890"/>
              </a:xfrm>
              <a:prstGeom prst="rect">
                <a:avLst/>
              </a:prstGeom>
              <a:blipFill>
                <a:blip r:embed="rId6"/>
                <a:stretch>
                  <a:fillRect l="-1775" t="-2056" r="-2321" b="-4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478993"/>
              </p:ext>
            </p:extLst>
          </p:nvPr>
        </p:nvGraphicFramePr>
        <p:xfrm>
          <a:off x="2051050" y="3017838"/>
          <a:ext cx="15525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4" name="Equation" r:id="rId7" imgW="583947" imgH="533169" progId="Equation.3">
                  <p:embed/>
                </p:oleObj>
              </mc:Choice>
              <mc:Fallback>
                <p:oleObj name="Equation" r:id="rId7" imgW="583947" imgH="533169" progId="Equation.3">
                  <p:embed/>
                  <p:pic>
                    <p:nvPicPr>
                      <p:cNvPr id="266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17838"/>
                        <a:ext cx="1552575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450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8. Kiválogatás </a:t>
            </a:r>
            <a:r>
              <a:rPr lang="hu-HU" altLang="hu-HU" dirty="0">
                <a:solidFill>
                  <a:srgbClr val="FF0000"/>
                </a:solidFill>
              </a:rPr>
              <a:t>helyben</a:t>
            </a:r>
          </a:p>
        </p:txBody>
      </p:sp>
      <p:sp>
        <p:nvSpPr>
          <p:cNvPr id="2765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/>
              <a:t>Ötlet: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/>
              <a:t>	Itt olyan helyre tesszük a kiválogatott elemet, amelyre már nincs szükségünk.</a:t>
            </a:r>
          </a:p>
        </p:txBody>
      </p:sp>
      <p:graphicFrame>
        <p:nvGraphicFramePr>
          <p:cNvPr id="2359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50155"/>
              </p:ext>
            </p:extLst>
          </p:nvPr>
        </p:nvGraphicFramePr>
        <p:xfrm>
          <a:off x="3635375" y="3598316"/>
          <a:ext cx="3889375" cy="25669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8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[Db]:=X[i]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2" name="Line 110"/>
          <p:cNvSpPr>
            <a:spLocks noChangeShapeType="1"/>
          </p:cNvSpPr>
          <p:nvPr/>
        </p:nvSpPr>
        <p:spPr bwMode="auto">
          <a:xfrm>
            <a:off x="4067175" y="4602362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73" name="Line 111"/>
          <p:cNvSpPr>
            <a:spLocks noChangeShapeType="1"/>
          </p:cNvSpPr>
          <p:nvPr/>
        </p:nvSpPr>
        <p:spPr bwMode="auto">
          <a:xfrm flipH="1">
            <a:off x="7294563" y="4602362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74" name="Text Box 42"/>
          <p:cNvSpPr txBox="1">
            <a:spLocks noChangeArrowheads="1"/>
          </p:cNvSpPr>
          <p:nvPr/>
        </p:nvSpPr>
        <p:spPr bwMode="auto">
          <a:xfrm>
            <a:off x="3995738" y="487223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7675" name="Text Box 43"/>
          <p:cNvSpPr txBox="1">
            <a:spLocks noChangeArrowheads="1"/>
          </p:cNvSpPr>
          <p:nvPr/>
        </p:nvSpPr>
        <p:spPr bwMode="auto">
          <a:xfrm>
            <a:off x="7294563" y="4875412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7676" name="Text Box 45"/>
          <p:cNvSpPr txBox="1">
            <a:spLocks noChangeArrowheads="1"/>
          </p:cNvSpPr>
          <p:nvPr/>
        </p:nvSpPr>
        <p:spPr bwMode="auto">
          <a:xfrm>
            <a:off x="74613" y="2781747"/>
            <a:ext cx="6154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 </a:t>
            </a:r>
          </a:p>
        </p:txBody>
      </p:sp>
      <p:sp>
        <p:nvSpPr>
          <p:cNvPr id="27679" name="Szövegdoboz 18"/>
          <p:cNvSpPr txBox="1">
            <a:spLocks noChangeArrowheads="1"/>
          </p:cNvSpPr>
          <p:nvPr/>
        </p:nvSpPr>
        <p:spPr bwMode="auto">
          <a:xfrm>
            <a:off x="7524750" y="3284984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 i</a:t>
            </a:r>
            <a:r>
              <a:rPr lang="hu-HU" altLang="hu-HU" sz="1800" b="1"/>
              <a:t>:Egész </a:t>
            </a:r>
          </a:p>
        </p:txBody>
      </p:sp>
      <p:pic>
        <p:nvPicPr>
          <p:cNvPr id="27681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3603848"/>
            <a:ext cx="25146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7616BEB-8158-4FFC-9951-BBF94063BE90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300851033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Speciális sorozat típus:</a:t>
            </a:r>
            <a:br>
              <a:rPr lang="hu-HU" dirty="0"/>
            </a:br>
            <a:r>
              <a:rPr lang="hu-HU" dirty="0"/>
              <a:t>dinamikus tömb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A programozás a tömb típuson kívül sokféle sorozat típust ismer. Közülük az egyik egy olyan indexelhető típus, aminek az elemszáma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futás közben növelhető </a:t>
            </a:r>
            <a:r>
              <a:rPr lang="hu-HU" sz="2800" dirty="0"/>
              <a:t>(ebből a szempontból a szöveg típusra hasonlít).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Műveletei: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Hossz</a:t>
            </a:r>
            <a:r>
              <a:rPr lang="hu-HU" sz="2800" dirty="0"/>
              <a:t>(S) – az S sorozat elemei száma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Végére</a:t>
            </a:r>
            <a:r>
              <a:rPr lang="hu-HU" sz="2800" dirty="0"/>
              <a:t>(</a:t>
            </a:r>
            <a:r>
              <a:rPr lang="hu-HU" sz="2800" dirty="0" err="1"/>
              <a:t>S,x</a:t>
            </a:r>
            <a:r>
              <a:rPr lang="hu-HU" sz="2800" dirty="0"/>
              <a:t>) – az S sorozat végére egy új elemet, az x-</a:t>
            </a:r>
            <a:r>
              <a:rPr lang="hu-HU" sz="2800" dirty="0" err="1"/>
              <a:t>et</a:t>
            </a:r>
            <a:r>
              <a:rPr lang="hu-HU" sz="2800" dirty="0"/>
              <a:t> illeszti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S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[i] </a:t>
            </a:r>
            <a:r>
              <a:rPr lang="hu-HU" sz="2800" dirty="0"/>
              <a:t>– az S sorozat i-</a:t>
            </a:r>
            <a:r>
              <a:rPr lang="hu-HU" sz="2800" dirty="0" err="1"/>
              <a:t>edik</a:t>
            </a:r>
            <a:r>
              <a:rPr lang="hu-HU" sz="2800" dirty="0"/>
              <a:t> eleme</a:t>
            </a: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További műveletek is lehetnek, most nem térünk ki rá.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Figyelem: e típus indokolatlan használata jelentősen megnövelheti egy program futási idejét!</a:t>
            </a:r>
            <a:endParaRPr lang="hu-HU" sz="28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F8A3BF1-3F35-487F-A62D-F9D53CA5BEDB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967681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8. Kiválogatás dinamikus tömbbe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N,</a:t>
            </a:r>
            <a:r>
              <a:rPr lang="hu-HU" sz="2800" dirty="0"/>
              <a:t>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br>
              <a:rPr lang="hu-HU" sz="2800" dirty="0"/>
            </a:br>
            <a:r>
              <a:rPr lang="hu-HU" sz="2800" dirty="0"/>
              <a:t>	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Y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*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spcBef>
                <a:spcPct val="25000"/>
              </a:spcBef>
            </a:pPr>
            <a:r>
              <a:rPr lang="hu-HU" sz="2800" dirty="0">
                <a:sym typeface="Symbol" pitchFamily="18" charset="2"/>
              </a:rPr>
              <a:t>Utófeltétel:	 Hossz(Y)=        és Y</a:t>
            </a:r>
            <a:r>
              <a:rPr lang="hu-HU" sz="2800" dirty="0">
                <a:sym typeface="Symbol" pitchFamily="18" charset="2"/>
                <a:hlinkClick r:id="rId3" action="ppaction://hlinkpres?slideindex=11&amp;slidetitle=Szöveg"/>
              </a:rPr>
              <a:t>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(1,2,…,N) </a:t>
            </a:r>
            <a:r>
              <a:rPr lang="hu-HU" sz="2800" dirty="0">
                <a:sym typeface="Symbol" pitchFamily="18" charset="2"/>
              </a:rPr>
              <a:t>és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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yY</a:t>
            </a:r>
            <a:r>
              <a:rPr lang="hu-HU" sz="2800" dirty="0">
                <a:sym typeface="Symbol" pitchFamily="18" charset="2"/>
              </a:rPr>
              <a:t>: T(X</a:t>
            </a:r>
            <a:r>
              <a:rPr lang="hu-HU" sz="2800" baseline="-25000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dirty="0">
                <a:sym typeface="Symbol" pitchFamily="18" charset="2"/>
              </a:rPr>
              <a:t>)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800">
                <a:sym typeface="Symbol" pitchFamily="18" charset="2"/>
              </a:rPr>
              <a:t>	</a:t>
            </a:r>
            <a:endParaRPr lang="hu-HU" sz="2800" dirty="0">
              <a:solidFill>
                <a:srgbClr val="FF0000"/>
              </a:solidFill>
              <a:sym typeface="Symbol" pitchFamily="18" charset="2"/>
            </a:endParaRPr>
          </a:p>
        </p:txBody>
      </p:sp>
      <p:pic>
        <p:nvPicPr>
          <p:cNvPr id="1844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60" y="1517712"/>
            <a:ext cx="3449637" cy="503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6444208" y="2822921"/>
            <a:ext cx="2555875" cy="576262"/>
          </a:xfrm>
          <a:prstGeom prst="wedgeRectCallout">
            <a:avLst>
              <a:gd name="adj1" fmla="val -190830"/>
              <a:gd name="adj2" fmla="val -49407"/>
            </a:avLst>
          </a:prstGeom>
          <a:solidFill>
            <a:srgbClr val="969696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Annyi elemet használva, amennyit kell.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F8A3BF1-3F35-487F-A62D-F9D53CA5BEDB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5FE1E7EC-5FB9-473D-AC7A-B8BC08EC780A}"/>
                  </a:ext>
                </a:extLst>
              </p:cNvPr>
              <p:cNvSpPr txBox="1"/>
              <p:nvPr/>
            </p:nvSpPr>
            <p:spPr bwMode="auto">
              <a:xfrm>
                <a:off x="3025965" y="3355349"/>
                <a:ext cx="1552575" cy="1419225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5FE1E7EC-5FB9-473D-AC7A-B8BC08EC7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5965" y="3355349"/>
                <a:ext cx="1552575" cy="1419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565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  <p:bldP spid="5129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8. Kiválogatás dinamikus tömbbe</a:t>
            </a:r>
          </a:p>
        </p:txBody>
      </p:sp>
      <p:sp>
        <p:nvSpPr>
          <p:cNvPr id="1946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hu-HU" sz="2800" b="1" dirty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600" dirty="0">
                <a:sym typeface="Symbol" pitchFamily="18" charset="2"/>
              </a:rPr>
              <a:t>	A sorszám általánosabb, mint az érték. Ha mégis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</a:t>
            </a:r>
            <a:r>
              <a:rPr lang="hu-HU" sz="2600" dirty="0">
                <a:sym typeface="Symbol" pitchFamily="18" charset="2"/>
              </a:rPr>
              <a:t> kellene, akkor </a:t>
            </a:r>
            <a:r>
              <a:rPr lang="hu-HU" sz="2400" dirty="0">
                <a:solidFill>
                  <a:srgbClr val="7030A0"/>
                </a:solidFill>
                <a:latin typeface="Garamond" pitchFamily="18" charset="0"/>
              </a:rPr>
              <a:t>Végére(Y,</a:t>
            </a:r>
            <a:r>
              <a:rPr lang="hu-HU" sz="2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X[i]</a:t>
            </a:r>
            <a:r>
              <a:rPr lang="hu-HU" sz="2600" dirty="0">
                <a:solidFill>
                  <a:srgbClr val="7030A0"/>
                </a:solidFill>
                <a:sym typeface="Symbol" pitchFamily="18" charset="2"/>
              </a:rPr>
              <a:t>) </a:t>
            </a:r>
            <a:r>
              <a:rPr lang="hu-HU" sz="2600" dirty="0">
                <a:sym typeface="Symbol" pitchFamily="18" charset="2"/>
              </a:rPr>
              <a:t>szerepelne. </a:t>
            </a:r>
            <a:r>
              <a:rPr lang="hu-HU" sz="2400" dirty="0">
                <a:sym typeface="Symbol" pitchFamily="18" charset="2"/>
              </a:rPr>
              <a:t>(Ekkor a specifikációt is módosítani kell!)</a:t>
            </a: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89054"/>
              </p:ext>
            </p:extLst>
          </p:nvPr>
        </p:nvGraphicFramePr>
        <p:xfrm>
          <a:off x="3924300" y="1916113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Y:=(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Végére(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Y,i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4342606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5400000">
            <a:off x="7285831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6" name="Text Box 32"/>
          <p:cNvSpPr txBox="1">
            <a:spLocks noChangeArrowheads="1"/>
          </p:cNvSpPr>
          <p:nvPr/>
        </p:nvSpPr>
        <p:spPr bwMode="auto">
          <a:xfrm>
            <a:off x="4427538" y="32559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9487" name="Text Box 33"/>
          <p:cNvSpPr txBox="1">
            <a:spLocks noChangeArrowheads="1"/>
          </p:cNvSpPr>
          <p:nvPr/>
        </p:nvSpPr>
        <p:spPr bwMode="auto">
          <a:xfrm>
            <a:off x="7437438" y="32591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5460480" y="908720"/>
            <a:ext cx="2305050" cy="360362"/>
          </a:xfrm>
          <a:prstGeom prst="wedgeRectCallout">
            <a:avLst>
              <a:gd name="adj1" fmla="val -77180"/>
              <a:gd name="adj2" fmla="val 262723"/>
            </a:avLst>
          </a:prstGeom>
          <a:solidFill>
            <a:srgbClr val="DDDDDD">
              <a:alpha val="70195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 dirty="0">
                <a:solidFill>
                  <a:srgbClr val="0000FF"/>
                </a:solidFill>
              </a:rPr>
              <a:t>Üres sorozat</a:t>
            </a:r>
          </a:p>
        </p:txBody>
      </p:sp>
      <p:sp>
        <p:nvSpPr>
          <p:cNvPr id="19489" name="Szövegdoboz 14"/>
          <p:cNvSpPr txBox="1">
            <a:spLocks noChangeArrowheads="1"/>
          </p:cNvSpPr>
          <p:nvPr/>
        </p:nvSpPr>
        <p:spPr bwMode="auto">
          <a:xfrm>
            <a:off x="7667625" y="1643063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1" y="1888368"/>
            <a:ext cx="2449513" cy="2349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64EC5-3464-482B-8C7B-0E67C604646C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2606540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2458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egy számsorozatból a </a:t>
            </a:r>
            <a:r>
              <a:rPr lang="hu-HU" sz="2800" dirty="0">
                <a:solidFill>
                  <a:srgbClr val="008000"/>
                </a:solidFill>
              </a:rPr>
              <a:t>páros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a </a:t>
            </a:r>
            <a:r>
              <a:rPr lang="hu-HU" sz="2800" dirty="0">
                <a:solidFill>
                  <a:srgbClr val="0000FF"/>
                </a:solidFill>
              </a:rPr>
              <a:t>páratlan</a:t>
            </a:r>
            <a:r>
              <a:rPr lang="hu-HU" sz="2800" dirty="0"/>
              <a:t> számokat is!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egy év azon napjait, amikor délben </a:t>
            </a:r>
            <a:r>
              <a:rPr lang="hu-HU" sz="2800" dirty="0">
                <a:solidFill>
                  <a:srgbClr val="008000"/>
                </a:solidFill>
              </a:rPr>
              <a:t>fagyott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amikor </a:t>
            </a:r>
            <a:r>
              <a:rPr lang="hu-HU" sz="2800" dirty="0">
                <a:solidFill>
                  <a:srgbClr val="0000FF"/>
                </a:solidFill>
              </a:rPr>
              <a:t>nem fagyott</a:t>
            </a:r>
            <a:r>
              <a:rPr lang="hu-HU" sz="2800" dirty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egy angol szó </a:t>
            </a:r>
            <a:r>
              <a:rPr lang="hu-HU" sz="2800" dirty="0">
                <a:solidFill>
                  <a:srgbClr val="008000"/>
                </a:solidFill>
              </a:rPr>
              <a:t>magán-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0000FF"/>
                </a:solidFill>
              </a:rPr>
              <a:t>mássalhangzóit</a:t>
            </a:r>
            <a:r>
              <a:rPr lang="hu-HU" sz="2800" dirty="0"/>
              <a:t>!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emberek egy halmazából a </a:t>
            </a:r>
            <a:r>
              <a:rPr lang="hu-HU" sz="2800" dirty="0">
                <a:solidFill>
                  <a:srgbClr val="008000"/>
                </a:solidFill>
              </a:rPr>
              <a:t>140 cm alattiakat</a:t>
            </a:r>
            <a:r>
              <a:rPr lang="hu-HU" sz="2800" dirty="0"/>
              <a:t>, a </a:t>
            </a:r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140 és 180 cm közöttieket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a </a:t>
            </a:r>
            <a:r>
              <a:rPr lang="hu-HU" sz="2800" dirty="0">
                <a:solidFill>
                  <a:srgbClr val="0000FF"/>
                </a:solidFill>
              </a:rPr>
              <a:t>180 cm felettieket</a:t>
            </a:r>
            <a:r>
              <a:rPr lang="hu-HU" sz="2800" dirty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emberek egy halmazából a </a:t>
            </a:r>
            <a:r>
              <a:rPr lang="hu-HU" sz="2800" dirty="0">
                <a:solidFill>
                  <a:srgbClr val="008000"/>
                </a:solidFill>
              </a:rPr>
              <a:t>télen</a:t>
            </a:r>
            <a:r>
              <a:rPr lang="hu-HU" sz="2800" dirty="0"/>
              <a:t>, </a:t>
            </a:r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tavasszal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663300"/>
                </a:solidFill>
              </a:rPr>
              <a:t>nyáron</a:t>
            </a:r>
            <a:r>
              <a:rPr lang="hu-HU" sz="2800" dirty="0"/>
              <a:t>, illetve </a:t>
            </a:r>
            <a:r>
              <a:rPr lang="hu-HU" sz="2800" dirty="0">
                <a:solidFill>
                  <a:srgbClr val="0000FF"/>
                </a:solidFill>
              </a:rPr>
              <a:t>ősszel</a:t>
            </a:r>
            <a:r>
              <a:rPr lang="hu-HU" sz="2800" dirty="0"/>
              <a:t> születetteket!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2C9D87A-62FE-4A16-A260-DE0BCE2B7CB1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235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N darab „valami” közül kell megadni az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összes, adott T tulajdonsággal rendelkezőt, illetve nem rendelkezőt! Azaz az összes bemeneti elemet „besoroljuk” a kimenet valamely sorozatába.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1595367"/>
            <a:ext cx="2714625" cy="2118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9B132BC-E4EB-4B0F-9780-9DD354BB447D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003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69103E-6 L 0.07275 0.065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32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307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 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br>
              <a:rPr lang="hu-HU" sz="2800" dirty="0"/>
            </a:br>
            <a:r>
              <a:rPr lang="hu-HU" sz="2800" dirty="0"/>
              <a:t>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Kimenet: 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	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0000FF"/>
                </a:solidFill>
              </a:rPr>
              <a:t>N</a:t>
            </a:r>
            <a:r>
              <a:rPr lang="hu-HU" sz="2800" dirty="0"/>
              <a:t>, Z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0000FF"/>
                </a:solidFill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Utófeltétel:	Db=          és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	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i(1≤i≤Db):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baseline="-40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i(1≤i≤N</a:t>
            </a:r>
            <a:r>
              <a:rPr lang="hu-HU" dirty="0"/>
              <a:t>–</a:t>
            </a:r>
            <a:r>
              <a:rPr lang="hu-HU" sz="2800" dirty="0">
                <a:sym typeface="Symbol" pitchFamily="18" charset="2"/>
              </a:rPr>
              <a:t>Db): nem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hu-HU" sz="2800" baseline="-40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Y(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1,2,…,N</a:t>
            </a:r>
            <a:r>
              <a:rPr lang="hu-HU" sz="2800" dirty="0">
                <a:sym typeface="Symbol" pitchFamily="18" charset="2"/>
              </a:rPr>
              <a:t>) és Z(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1,2,…,N</a:t>
            </a:r>
            <a:r>
              <a:rPr lang="hu-HU" sz="2800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651132"/>
              </p:ext>
            </p:extLst>
          </p:nvPr>
        </p:nvGraphicFramePr>
        <p:xfrm>
          <a:off x="2771800" y="4183063"/>
          <a:ext cx="6080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4" imgW="304668" imgH="533169" progId="Equation.3">
                  <p:embed/>
                </p:oleObj>
              </mc:Choice>
              <mc:Fallback>
                <p:oleObj name="Equation" r:id="rId4" imgW="304668" imgH="533169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183063"/>
                        <a:ext cx="608013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61" y="1618946"/>
            <a:ext cx="3233737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5CB1CE2-B00C-4879-A2FA-59601A11692E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307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aseline="-25000" dirty="0">
                <a:sym typeface="Symbol" pitchFamily="18" charset="2"/>
              </a:rPr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	Értékek</a:t>
            </a:r>
            <a:r>
              <a:rPr lang="hu-HU" sz="2800" dirty="0">
                <a:sym typeface="Symbol" pitchFamily="18" charset="2"/>
              </a:rPr>
              <a:t> szétválogatása esetén:</a:t>
            </a:r>
          </a:p>
        </p:txBody>
      </p:sp>
      <p:pic>
        <p:nvPicPr>
          <p:cNvPr id="2765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6" y="1484784"/>
            <a:ext cx="3233737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5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80002"/>
              </p:ext>
            </p:extLst>
          </p:nvPr>
        </p:nvGraphicFramePr>
        <p:xfrm>
          <a:off x="1259632" y="2339975"/>
          <a:ext cx="32670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9" name="Equation" r:id="rId5" imgW="1562100" imgH="457200" progId="Equation.3">
                  <p:embed/>
                </p:oleObj>
              </mc:Choice>
              <mc:Fallback>
                <p:oleObj name="Equation" r:id="rId5" imgW="1562100" imgH="4572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39975"/>
                        <a:ext cx="32670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528315"/>
              </p:ext>
            </p:extLst>
          </p:nvPr>
        </p:nvGraphicFramePr>
        <p:xfrm>
          <a:off x="1271711" y="4064000"/>
          <a:ext cx="35163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0" name="Equation" r:id="rId7" imgW="1676400" imgH="457200" progId="Equation.3">
                  <p:embed/>
                </p:oleObj>
              </mc:Choice>
              <mc:Fallback>
                <p:oleObj name="Equation" r:id="rId7" imgW="1676400" imgH="4572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711" y="4064000"/>
                        <a:ext cx="351631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FF38F9E-0FF0-45EE-8BCE-397B4901F54A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/>
              <a:t>További programozási tételek</a:t>
            </a:r>
          </a:p>
        </p:txBody>
      </p:sp>
      <p:sp>
        <p:nvSpPr>
          <p:cNvPr id="717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dirty="0"/>
              <a:t>Mi az, hogy </a:t>
            </a:r>
            <a:r>
              <a:rPr lang="hu-HU" dirty="0">
                <a:hlinkClick r:id="rId3" action="ppaction://hlinkpres?slideindex=3&amp;slidetitle=Programozási tételek (PrT) lényege"/>
              </a:rPr>
              <a:t>programozási tétel</a:t>
            </a:r>
            <a:r>
              <a:rPr lang="hu-HU" dirty="0"/>
              <a:t>? </a:t>
            </a:r>
          </a:p>
          <a:p>
            <a:pPr marL="254000">
              <a:buFont typeface="Wingdings" pitchFamily="2" charset="2"/>
              <a:buNone/>
            </a:pPr>
            <a:r>
              <a:rPr lang="hu-HU" dirty="0">
                <a:solidFill>
                  <a:srgbClr val="FF0000"/>
                </a:solidFill>
              </a:rPr>
              <a:t>Típusfeladat általános megoldása.</a:t>
            </a: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érték</a:t>
            </a: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</a:t>
            </a:r>
            <a:r>
              <a:rPr lang="hu-HU" dirty="0" err="1">
                <a:sym typeface="Symbol" pitchFamily="18" charset="2"/>
              </a:rPr>
              <a:t>sorozat</a:t>
            </a:r>
            <a:endParaRPr lang="hu-HU" dirty="0">
              <a:sym typeface="Symbol" pitchFamily="18" charset="2"/>
            </a:endParaRP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sorozatok</a:t>
            </a:r>
          </a:p>
          <a:p>
            <a:pPr marL="254000"/>
            <a:r>
              <a:rPr lang="hu-HU" dirty="0"/>
              <a:t>Sorozatok </a:t>
            </a:r>
            <a:r>
              <a:rPr lang="hu-HU" dirty="0">
                <a:sym typeface="Symbol" pitchFamily="18" charset="2"/>
              </a:rPr>
              <a:t> s</a:t>
            </a:r>
            <a:r>
              <a:rPr lang="hu-HU" dirty="0"/>
              <a:t>orozat</a:t>
            </a: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</p:txBody>
      </p:sp>
      <p:sp>
        <p:nvSpPr>
          <p:cNvPr id="72708" name="Tartalom helye 2"/>
          <p:cNvSpPr>
            <a:spLocks/>
          </p:cNvSpPr>
          <p:nvPr/>
        </p:nvSpPr>
        <p:spPr bwMode="auto">
          <a:xfrm>
            <a:off x="35496" y="3098777"/>
            <a:ext cx="6621463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Char char="Ø"/>
            </a:pPr>
            <a:r>
              <a:rPr lang="hu-HU" dirty="0">
                <a:solidFill>
                  <a:srgbClr val="FF0000"/>
                </a:solidFill>
              </a:rPr>
              <a:t>Sorozat 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 sorozat</a:t>
            </a:r>
          </a:p>
          <a:p>
            <a:pPr marL="266700" indent="-254000">
              <a:buFont typeface="Wingdings" pitchFamily="2" charset="2"/>
              <a:buChar char="Ø"/>
            </a:pPr>
            <a:r>
              <a:rPr lang="hu-HU" dirty="0">
                <a:solidFill>
                  <a:srgbClr val="FF0000"/>
                </a:solidFill>
              </a:rPr>
              <a:t>Sorozat 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 sorozatok</a:t>
            </a:r>
          </a:p>
          <a:p>
            <a:pPr marL="266700" indent="-254000">
              <a:buFont typeface="Wingdings" pitchFamily="2" charset="2"/>
              <a:buChar char="Ø"/>
            </a:pPr>
            <a:r>
              <a:rPr lang="hu-HU" dirty="0">
                <a:solidFill>
                  <a:srgbClr val="FF0000"/>
                </a:solidFill>
              </a:rPr>
              <a:t>Sorozatok 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 sorozat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5583BB8-1B15-4651-8417-D66A4CF34B52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2867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hu-HU" sz="2800" b="1" dirty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ym typeface="Symbol" pitchFamily="18" charset="2"/>
              </a:rPr>
              <a:t>	Itt is szerepelhetne </a:t>
            </a:r>
            <a:r>
              <a:rPr lang="hu-HU" sz="2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:=i</a:t>
            </a:r>
            <a:r>
              <a:rPr lang="hu-HU" sz="2600" dirty="0">
                <a:sym typeface="Symbol" pitchFamily="18" charset="2"/>
              </a:rPr>
              <a:t> helyett </a:t>
            </a:r>
            <a:r>
              <a:rPr lang="hu-HU" sz="2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:=X[i]</a:t>
            </a:r>
            <a:r>
              <a:rPr lang="hu-HU" sz="2600" dirty="0">
                <a:sym typeface="Symbol" pitchFamily="18" charset="2"/>
              </a:rPr>
              <a:t>, ha csak az értékekre lenne szükségünk. </a:t>
            </a:r>
            <a:r>
              <a:rPr lang="hu-HU" sz="2400" dirty="0">
                <a:sym typeface="Symbol" pitchFamily="18" charset="2"/>
              </a:rPr>
              <a:t>(A specifikáció is módosítandó!)</a:t>
            </a:r>
          </a:p>
        </p:txBody>
      </p:sp>
      <p:graphicFrame>
        <p:nvGraphicFramePr>
          <p:cNvPr id="2461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30762"/>
              </p:ext>
            </p:extLst>
          </p:nvPr>
        </p:nvGraphicFramePr>
        <p:xfrm>
          <a:off x="3367088" y="1989138"/>
          <a:ext cx="4791075" cy="2438210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27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27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Z[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i-Db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]:=i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Y[Db]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3755880" y="3070451"/>
            <a:ext cx="493321" cy="269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5400000">
            <a:off x="7779317" y="3097641"/>
            <a:ext cx="503237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5" name="Text Box 43"/>
          <p:cNvSpPr txBox="1">
            <a:spLocks noChangeArrowheads="1"/>
          </p:cNvSpPr>
          <p:nvPr/>
        </p:nvSpPr>
        <p:spPr bwMode="auto">
          <a:xfrm>
            <a:off x="3794125" y="3189754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8706" name="Text Box 44"/>
          <p:cNvSpPr txBox="1">
            <a:spLocks noChangeArrowheads="1"/>
          </p:cNvSpPr>
          <p:nvPr/>
        </p:nvSpPr>
        <p:spPr bwMode="auto">
          <a:xfrm>
            <a:off x="7926388" y="318477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8707" name="Szövegdoboz 13"/>
          <p:cNvSpPr txBox="1">
            <a:spLocks noChangeArrowheads="1"/>
          </p:cNvSpPr>
          <p:nvPr/>
        </p:nvSpPr>
        <p:spPr bwMode="auto">
          <a:xfrm>
            <a:off x="8158163" y="1700213"/>
            <a:ext cx="107950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/>
              <a:t>i</a:t>
            </a:r>
            <a:r>
              <a:rPr lang="hu-HU" sz="1800" b="1" dirty="0"/>
              <a:t>:Egész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" y="2001540"/>
            <a:ext cx="2796282" cy="2269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10C438-8A03-4C65-9C02-C913676506B6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410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Probléma: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Y-ban és Z-ben együtt csak N darab elem van, azaz elég lenne </a:t>
            </a:r>
            <a:r>
              <a:rPr lang="hu-HU" sz="2800" dirty="0">
                <a:solidFill>
                  <a:srgbClr val="FF0000"/>
                </a:solidFill>
              </a:rPr>
              <a:t>egyetlen</a:t>
            </a:r>
            <a:r>
              <a:rPr lang="hu-HU" sz="2800" dirty="0"/>
              <a:t> N-elemű tömb.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Megoldás: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FF0000"/>
                </a:solidFill>
              </a:rPr>
              <a:t>Y</a:t>
            </a:r>
            <a:r>
              <a:rPr lang="hu-HU" sz="2800" baseline="-25000" dirty="0">
                <a:solidFill>
                  <a:srgbClr val="FF0000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N</a:t>
            </a:r>
            <a:endParaRPr lang="hu-HU" sz="28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Utófeltétel:	Db=           és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1879600" algn="l"/>
              </a:tabLst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i(1≤i≤Db):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Y</a:t>
            </a:r>
            <a:r>
              <a:rPr lang="hu-HU" sz="2800" baseline="-40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i(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Db+1≤i≤N</a:t>
            </a:r>
            <a:r>
              <a:rPr lang="hu-HU" sz="2800" dirty="0">
                <a:sym typeface="Symbol" pitchFamily="18" charset="2"/>
              </a:rPr>
              <a:t>): nem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Y</a:t>
            </a:r>
            <a:r>
              <a:rPr lang="hu-HU" sz="2800" baseline="-40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YPermutáció(1,2,…,N)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36445"/>
              </p:ext>
            </p:extLst>
          </p:nvPr>
        </p:nvGraphicFramePr>
        <p:xfrm>
          <a:off x="2843808" y="4244975"/>
          <a:ext cx="6080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6" name="Equation" r:id="rId4" imgW="304668" imgH="520474" progId="Equation.3">
                  <p:embed/>
                </p:oleObj>
              </mc:Choice>
              <mc:Fallback>
                <p:oleObj name="Equation" r:id="rId4" imgW="304668" imgH="520474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244975"/>
                        <a:ext cx="608012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35" name="Picture 3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75" y="2708920"/>
            <a:ext cx="2291787" cy="1860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8EB01B9-D98D-41A4-BE3E-559F2842357E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410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/>
              <a:t>2</a:t>
            </a:r>
            <a:r>
              <a:rPr lang="hu-HU" sz="2800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	Értékek</a:t>
            </a:r>
            <a:r>
              <a:rPr lang="hu-HU" sz="2800" dirty="0">
                <a:sym typeface="Symbol" pitchFamily="18" charset="2"/>
              </a:rPr>
              <a:t> szétválogatása esetén:</a:t>
            </a:r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93487"/>
              </p:ext>
            </p:extLst>
          </p:nvPr>
        </p:nvGraphicFramePr>
        <p:xfrm>
          <a:off x="2051720" y="2324100"/>
          <a:ext cx="2943324" cy="9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9" name="Equation" r:id="rId4" imgW="1460500" imgH="457200" progId="Equation.3">
                  <p:embed/>
                </p:oleObj>
              </mc:Choice>
              <mc:Fallback>
                <p:oleObj name="Equation" r:id="rId4" imgW="1460500" imgH="4572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324100"/>
                        <a:ext cx="2943324" cy="92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454547"/>
              </p:ext>
            </p:extLst>
          </p:nvPr>
        </p:nvGraphicFramePr>
        <p:xfrm>
          <a:off x="2051720" y="4046538"/>
          <a:ext cx="3225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0" name="Equation" r:id="rId6" imgW="1587500" imgH="457200" progId="Equation.3">
                  <p:embed/>
                </p:oleObj>
              </mc:Choice>
              <mc:Fallback>
                <p:oleObj name="Equation" r:id="rId6" imgW="1587500" imgH="4572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46538"/>
                        <a:ext cx="3225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48" name="Picture 4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99" y="1705110"/>
            <a:ext cx="2357331" cy="130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28154E3-388C-4912-A27C-80C179CFEA04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</a:t>
            </a:r>
          </a:p>
        </p:txBody>
      </p:sp>
      <p:sp>
        <p:nvSpPr>
          <p:cNvPr id="31750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0" indent="0">
              <a:buNone/>
            </a:pPr>
            <a:r>
              <a:rPr lang="hu-HU" sz="2800" b="1" dirty="0">
                <a:sym typeface="Symbol" pitchFamily="18" charset="2"/>
              </a:rPr>
              <a:t>Megjegyzés:</a:t>
            </a:r>
            <a:r>
              <a:rPr lang="hu-HU" sz="2800" dirty="0">
                <a:sym typeface="Symbol" pitchFamily="18" charset="2"/>
              </a:rPr>
              <a:t> Itt célszerű egy segédváltozó arra, hogy hol tartunk Y-ban hátulról: </a:t>
            </a:r>
            <a:r>
              <a:rPr lang="hu-HU" sz="2800" dirty="0">
                <a:latin typeface="Garamond" pitchFamily="18" charset="0"/>
              </a:rPr>
              <a:t>ind</a:t>
            </a:r>
            <a:r>
              <a:rPr lang="hu-HU" sz="2800" dirty="0">
                <a:sym typeface="Symbol" pitchFamily="18" charset="2"/>
              </a:rPr>
              <a:t>2.</a:t>
            </a:r>
          </a:p>
          <a:p>
            <a:pPr marL="0" indent="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5229"/>
              </p:ext>
            </p:extLst>
          </p:nvPr>
        </p:nvGraphicFramePr>
        <p:xfrm>
          <a:off x="3231543" y="1957388"/>
          <a:ext cx="4791075" cy="3200400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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elölről index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ind2:=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N+1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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hátulról index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ind</a:t>
                      </a:r>
                      <a:r>
                        <a:rPr lang="hu-HU" sz="2800" dirty="0" err="1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Y[ind</a:t>
                      </a:r>
                      <a:r>
                        <a:rPr lang="hu-HU" sz="2800" dirty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1774" name="Egyenes összekötő 8"/>
          <p:cNvCxnSpPr>
            <a:cxnSpLocks noChangeShapeType="1"/>
          </p:cNvCxnSpPr>
          <p:nvPr/>
        </p:nvCxnSpPr>
        <p:spPr bwMode="auto">
          <a:xfrm>
            <a:off x="3731606" y="3548063"/>
            <a:ext cx="215900" cy="528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Egyenes összekötő 9"/>
          <p:cNvCxnSpPr>
            <a:cxnSpLocks noChangeShapeType="1"/>
          </p:cNvCxnSpPr>
          <p:nvPr/>
        </p:nvCxnSpPr>
        <p:spPr bwMode="auto">
          <a:xfrm flipH="1">
            <a:off x="7789256" y="3548063"/>
            <a:ext cx="215900" cy="528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6" name="Text Box 34"/>
          <p:cNvSpPr txBox="1">
            <a:spLocks noChangeArrowheads="1"/>
          </p:cNvSpPr>
          <p:nvPr/>
        </p:nvSpPr>
        <p:spPr bwMode="auto">
          <a:xfrm>
            <a:off x="3653818" y="38322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77" name="Text Box 35"/>
          <p:cNvSpPr txBox="1">
            <a:spLocks noChangeArrowheads="1"/>
          </p:cNvSpPr>
          <p:nvPr/>
        </p:nvSpPr>
        <p:spPr bwMode="auto">
          <a:xfrm>
            <a:off x="7771793" y="38354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78" name="Szövegdoboz 14"/>
          <p:cNvSpPr txBox="1">
            <a:spLocks noChangeArrowheads="1"/>
          </p:cNvSpPr>
          <p:nvPr/>
        </p:nvSpPr>
        <p:spPr bwMode="auto">
          <a:xfrm>
            <a:off x="8019443" y="1527175"/>
            <a:ext cx="1079500" cy="9032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b="1" dirty="0"/>
              <a:t>    ind</a:t>
            </a:r>
            <a:r>
              <a:rPr lang="hu-HU" sz="1800" dirty="0"/>
              <a:t>2,</a:t>
            </a:r>
            <a:br>
              <a:rPr lang="hu-HU" sz="1800" dirty="0"/>
            </a:br>
            <a:r>
              <a:rPr lang="hu-HU" sz="1800" dirty="0"/>
              <a:t>    i</a:t>
            </a:r>
            <a:r>
              <a:rPr lang="hu-HU" sz="1800" b="1" dirty="0"/>
              <a:t>:Egész</a:t>
            </a:r>
          </a:p>
        </p:txBody>
      </p:sp>
      <p:pic>
        <p:nvPicPr>
          <p:cNvPr id="15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" y="2410070"/>
            <a:ext cx="2357331" cy="130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0F45EDE-0E1E-4AC6-9061-17EAD1E92B78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dinamikus tömbökbe</a:t>
            </a:r>
          </a:p>
        </p:txBody>
      </p:sp>
      <p:sp>
        <p:nvSpPr>
          <p:cNvPr id="3076" name="Tartalom helye 2"/>
          <p:cNvSpPr>
            <a:spLocks noGrp="1"/>
          </p:cNvSpPr>
          <p:nvPr>
            <p:ph idx="1"/>
          </p:nvPr>
        </p:nvSpPr>
        <p:spPr>
          <a:xfrm>
            <a:off x="35496" y="1251126"/>
            <a:ext cx="9108504" cy="5130202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A kiválogatáshoz hasonlóan itt is használhatunk az eredmények tárolásához bővíthető elemszámú sorozatokat.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 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br>
              <a:rPr lang="hu-HU" sz="2800" dirty="0"/>
            </a:br>
            <a:r>
              <a:rPr lang="hu-HU" sz="2800" dirty="0"/>
              <a:t>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Kimenet: 	Y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*</a:t>
            </a:r>
            <a:r>
              <a:rPr lang="hu-HU" sz="2800" dirty="0"/>
              <a:t>, Z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*</a:t>
            </a:r>
            <a:endParaRPr lang="hu-HU" sz="28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ts val="0"/>
              </a:spcBef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Utófeltétel:	hossz(Y)=       és Y(1,2,…,N) és 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yY</a:t>
            </a:r>
            <a:r>
              <a:rPr lang="hu-HU" sz="2800" dirty="0">
                <a:sym typeface="Symbol" pitchFamily="18" charset="2"/>
              </a:rPr>
              <a:t>: T(X</a:t>
            </a:r>
            <a:r>
              <a:rPr lang="hu-HU" sz="2800" baseline="-25000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dirty="0">
                <a:sym typeface="Symbol" pitchFamily="18" charset="2"/>
              </a:rPr>
              <a:t>) és </a:t>
            </a:r>
            <a:br>
              <a:rPr lang="hu-HU" sz="2800" dirty="0">
                <a:sym typeface="Symbol" pitchFamily="18" charset="2"/>
              </a:rPr>
            </a:b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800"/>
              </a:spcBef>
              <a:buNone/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      hossz(Z)=           és Z(1,2,…,N) és 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zZ</a:t>
            </a:r>
            <a:r>
              <a:rPr lang="hu-HU" sz="2800" dirty="0">
                <a:sym typeface="Symbol" pitchFamily="18" charset="2"/>
              </a:rPr>
              <a:t>: nem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hu-HU" sz="2800" dirty="0">
                <a:sym typeface="Symbol" pitchFamily="18" charset="2"/>
              </a:rPr>
              <a:t>)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</a:p>
        </p:txBody>
      </p:sp>
      <p:pic>
        <p:nvPicPr>
          <p:cNvPr id="2663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61" y="2677542"/>
            <a:ext cx="3233737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A67F6F9-F46D-4B45-AA3D-D09A4D491BAD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/>
              <a:t>/56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4E36B25F-033D-4B05-BA96-861FFDC51BE4}"/>
                  </a:ext>
                </a:extLst>
              </p:cNvPr>
              <p:cNvSpPr txBox="1"/>
              <p:nvPr/>
            </p:nvSpPr>
            <p:spPr bwMode="auto">
              <a:xfrm>
                <a:off x="2881949" y="4365104"/>
                <a:ext cx="1552575" cy="1419225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4E36B25F-033D-4B05-BA96-861FFDC5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949" y="4365104"/>
                <a:ext cx="1552575" cy="1419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ED1CB28F-CB7E-4A3C-8ACE-238F5E33DBBA}"/>
                  </a:ext>
                </a:extLst>
              </p:cNvPr>
              <p:cNvSpPr txBox="1"/>
              <p:nvPr/>
            </p:nvSpPr>
            <p:spPr bwMode="auto">
              <a:xfrm>
                <a:off x="1514272" y="5398535"/>
                <a:ext cx="1552575" cy="1419225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nem</m:t>
                                </m:r>
                                <m:r>
                                  <a:rPr lang="hu-HU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hu-H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ED1CB28F-CB7E-4A3C-8ACE-238F5E33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4272" y="5398535"/>
                <a:ext cx="1552575" cy="1419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3396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dinamikus tömbökbe</a:t>
            </a:r>
          </a:p>
        </p:txBody>
      </p:sp>
      <p:sp>
        <p:nvSpPr>
          <p:cNvPr id="2867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2461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9666"/>
              </p:ext>
            </p:extLst>
          </p:nvPr>
        </p:nvGraphicFramePr>
        <p:xfrm>
          <a:off x="3131840" y="1982488"/>
          <a:ext cx="4791075" cy="195056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821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:=( );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Z:=( )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21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2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9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Végére(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Y,i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Végére(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Z,i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3520632" y="3070451"/>
            <a:ext cx="493321" cy="269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5400000">
            <a:off x="7544069" y="3097641"/>
            <a:ext cx="503237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5" name="Text Box 43"/>
          <p:cNvSpPr txBox="1">
            <a:spLocks noChangeArrowheads="1"/>
          </p:cNvSpPr>
          <p:nvPr/>
        </p:nvSpPr>
        <p:spPr bwMode="auto">
          <a:xfrm>
            <a:off x="3558877" y="3189754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8706" name="Text Box 44"/>
          <p:cNvSpPr txBox="1">
            <a:spLocks noChangeArrowheads="1"/>
          </p:cNvSpPr>
          <p:nvPr/>
        </p:nvSpPr>
        <p:spPr bwMode="auto">
          <a:xfrm>
            <a:off x="7691140" y="318477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8707" name="Szövegdoboz 13"/>
          <p:cNvSpPr txBox="1">
            <a:spLocks noChangeArrowheads="1"/>
          </p:cNvSpPr>
          <p:nvPr/>
        </p:nvSpPr>
        <p:spPr bwMode="auto">
          <a:xfrm>
            <a:off x="7916620" y="1700213"/>
            <a:ext cx="107950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/>
              <a:t>i</a:t>
            </a:r>
            <a:r>
              <a:rPr lang="hu-HU" sz="1800" b="1" dirty="0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7D636D1-3AFA-4AD6-8A92-785BC5A1EC6C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/>
              <a:t>/56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0158401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sp>
        <p:nvSpPr>
          <p:cNvPr id="2867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altLang="hu-HU" sz="2800" dirty="0"/>
              <a:t>Bemenet:	N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/>
              <a:t>,  X</a:t>
            </a:r>
            <a:r>
              <a:rPr lang="hu-HU" sz="2800" baseline="-25000" dirty="0"/>
              <a:t>1..N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/>
              <a:t>N</a:t>
            </a:r>
            <a:endParaRPr lang="hu-HU" altLang="hu-HU" sz="2800" dirty="0"/>
          </a:p>
          <a:p>
            <a:pPr marL="273050" indent="-27305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altLang="hu-HU" sz="2800" dirty="0"/>
              <a:t>Kimenet:	Db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/>
              <a:t>, </a:t>
            </a:r>
            <a:r>
              <a:rPr lang="hu-HU" altLang="hu-HU" sz="2800" dirty="0">
                <a:solidFill>
                  <a:srgbClr val="FF0000"/>
                </a:solidFill>
              </a:rPr>
              <a:t>Y</a:t>
            </a:r>
            <a:r>
              <a:rPr lang="hu-HU" sz="2800" baseline="-25000" dirty="0">
                <a:solidFill>
                  <a:srgbClr val="FF0000"/>
                </a:solidFill>
              </a:rPr>
              <a:t>1..N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/>
              <a:t>N</a:t>
            </a:r>
          </a:p>
          <a:p>
            <a:pPr marL="273050" indent="-27305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altLang="hu-HU" sz="2800" dirty="0"/>
              <a:t>Előfeltétel:	–</a:t>
            </a:r>
            <a:endParaRPr lang="hu-HU" altLang="hu-HU" sz="2800" dirty="0">
              <a:sym typeface="Symbol" pitchFamily="18" charset="2"/>
            </a:endParaRPr>
          </a:p>
          <a:p>
            <a:pPr marL="273050" indent="-273050">
              <a:lnSpc>
                <a:spcPct val="90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altLang="hu-HU" sz="2800" dirty="0">
                <a:sym typeface="Symbol" pitchFamily="18" charset="2"/>
              </a:rPr>
              <a:t>Utófeltétel:		          és  </a:t>
            </a:r>
            <a:r>
              <a:rPr lang="hu-HU" altLang="hu-HU" sz="28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altLang="hu-HU" sz="2800" dirty="0" err="1">
                <a:sym typeface="Symbol" pitchFamily="18" charset="2"/>
              </a:rPr>
              <a:t></a:t>
            </a:r>
            <a:r>
              <a:rPr lang="hu-HU" altLang="hu-HU" sz="2800" dirty="0" err="1">
                <a:solidFill>
                  <a:srgbClr val="FF0000"/>
                </a:solidFill>
                <a:sym typeface="Symbol" pitchFamily="18" charset="2"/>
              </a:rPr>
              <a:t>Permutáció</a:t>
            </a:r>
            <a:r>
              <a:rPr lang="hu-HU" altLang="hu-HU" sz="2800" dirty="0">
                <a:sym typeface="Symbol" pitchFamily="18" charset="2"/>
              </a:rPr>
              <a:t>(X)</a:t>
            </a:r>
            <a:br>
              <a:rPr lang="hu-HU" altLang="hu-HU" sz="2800" dirty="0">
                <a:sym typeface="Symbol" pitchFamily="18" charset="2"/>
              </a:rPr>
            </a:br>
            <a:br>
              <a:rPr lang="hu-HU" altLang="hu-HU" sz="2800" dirty="0">
                <a:sym typeface="Symbol" pitchFamily="18" charset="2"/>
              </a:rPr>
            </a:br>
            <a:br>
              <a:rPr lang="hu-HU" altLang="hu-HU" sz="2800" dirty="0">
                <a:sym typeface="Symbol" pitchFamily="18" charset="2"/>
              </a:rPr>
            </a:br>
            <a:r>
              <a:rPr lang="hu-HU" altLang="hu-HU" sz="2800" dirty="0">
                <a:sym typeface="Symbol" pitchFamily="18" charset="2"/>
              </a:rPr>
              <a:t>                 és i(1≤i≤Db): T(</a:t>
            </a:r>
            <a:r>
              <a:rPr lang="hu-HU" altLang="hu-HU" sz="28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alt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sz="2800" dirty="0">
                <a:sym typeface="Symbol" pitchFamily="18" charset="2"/>
              </a:rPr>
              <a:t>)</a:t>
            </a:r>
            <a:br>
              <a:rPr lang="hu-HU" altLang="hu-HU" sz="2800" dirty="0">
                <a:sym typeface="Symbol" pitchFamily="18" charset="2"/>
              </a:rPr>
            </a:br>
            <a:r>
              <a:rPr lang="hu-HU" altLang="hu-HU" sz="2800" dirty="0">
                <a:sym typeface="Symbol" pitchFamily="18" charset="2"/>
              </a:rPr>
              <a:t>                 és i(Db+1≤i≤N): nem T(</a:t>
            </a:r>
            <a:r>
              <a:rPr lang="hu-HU" altLang="hu-HU" sz="28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alt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sz="2800" dirty="0">
                <a:sym typeface="Symbol" pitchFamily="18" charset="2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hu-HU" sz="2800" b="1" dirty="0">
                <a:sym typeface="Symbol" pitchFamily="18" charset="2"/>
              </a:rPr>
              <a:t>Megjegyzés: </a:t>
            </a:r>
            <a:r>
              <a:rPr lang="hu-HU" sz="2800" dirty="0">
                <a:sym typeface="Symbol" pitchFamily="18" charset="2"/>
              </a:rPr>
              <a:t>bemenetben szereplő X és a kimenetben szerep-lő Y lehet a programban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ugyanaz</a:t>
            </a:r>
            <a:r>
              <a:rPr lang="hu-HU" sz="2800" dirty="0">
                <a:sym typeface="Symbol" pitchFamily="18" charset="2"/>
              </a:rPr>
              <a:t>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 változó</a:t>
            </a:r>
            <a:r>
              <a:rPr lang="hu-HU" sz="2800" dirty="0">
                <a:sym typeface="Symbol" pitchFamily="18" charset="2"/>
              </a:rPr>
              <a:t>!</a:t>
            </a:r>
            <a:br>
              <a:rPr lang="hu-HU" altLang="hu-HU" sz="2800" dirty="0">
                <a:sym typeface="Symbol" pitchFamily="18" charset="2"/>
              </a:rPr>
            </a:br>
            <a:endParaRPr lang="hu-HU" altLang="hu-HU" sz="2700" dirty="0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28679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658006"/>
              </p:ext>
            </p:extLst>
          </p:nvPr>
        </p:nvGraphicFramePr>
        <p:xfrm>
          <a:off x="1971261" y="2924175"/>
          <a:ext cx="165417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7" name="Equation" r:id="rId4" imgW="583947" imgH="533169" progId="Equation.3">
                  <p:embed/>
                </p:oleObj>
              </mc:Choice>
              <mc:Fallback>
                <p:oleObj name="Equation" r:id="rId4" imgW="583947" imgH="533169" progId="Equation.3">
                  <p:embed/>
                  <p:pic>
                    <p:nvPicPr>
                      <p:cNvPr id="28679" name="Objektum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261" y="2924175"/>
                        <a:ext cx="1654175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zövegdoboz 8" descr=" 2"/>
          <p:cNvSpPr txBox="1"/>
          <p:nvPr/>
        </p:nvSpPr>
        <p:spPr>
          <a:xfrm>
            <a:off x="6759622" y="1390463"/>
            <a:ext cx="2405856" cy="2073251"/>
          </a:xfrm>
          <a:prstGeom prst="rect">
            <a:avLst/>
          </a:prstGeom>
          <a:solidFill>
            <a:schemeClr val="bg1"/>
          </a:solidFill>
          <a:effectLst>
            <a:outerShdw blurRad="254000" dist="127000" dir="2700000" sx="101000" sy="101000" algn="tl" rotWithShape="0">
              <a:prstClr val="black">
                <a:alpha val="50000"/>
              </a:prstClr>
            </a:outerShdw>
          </a:effectLst>
        </p:spPr>
        <p:txBody>
          <a:bodyPr wrap="square" lIns="72000" tIns="36000" rIns="0" bIns="36000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hu-HU" sz="1400" b="1" dirty="0"/>
              <a:t>Programparaméterek:</a:t>
            </a:r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400" b="1" dirty="0"/>
              <a:t>Konstans</a:t>
            </a:r>
            <a:br>
              <a:rPr lang="hu-HU" sz="1400" dirty="0"/>
            </a:br>
            <a:r>
              <a:rPr lang="hu-HU" sz="1400" dirty="0"/>
              <a:t>     </a:t>
            </a:r>
            <a:r>
              <a:rPr lang="hu-HU" sz="1400" dirty="0" err="1"/>
              <a:t>MaxN</a:t>
            </a:r>
            <a:r>
              <a:rPr lang="hu-HU" sz="1400" dirty="0"/>
              <a:t>:</a:t>
            </a:r>
            <a:r>
              <a:rPr lang="hu-HU" sz="1400" b="1" dirty="0"/>
              <a:t>Egész</a:t>
            </a:r>
            <a:r>
              <a:rPr lang="hu-HU" sz="1400" dirty="0"/>
              <a:t>(???)</a:t>
            </a:r>
            <a:endParaRPr lang="hu-HU" sz="1400" b="1" dirty="0"/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400" b="1" dirty="0"/>
              <a:t>Típus</a:t>
            </a:r>
            <a:br>
              <a:rPr lang="hu-HU" sz="1400" dirty="0"/>
            </a:br>
            <a:r>
              <a:rPr lang="hu-HU" sz="1400" dirty="0"/>
              <a:t>     </a:t>
            </a:r>
            <a:r>
              <a:rPr lang="hu-HU" sz="1400" dirty="0" err="1"/>
              <a:t>THk</a:t>
            </a:r>
            <a:r>
              <a:rPr lang="hu-HU" sz="1400" dirty="0">
                <a:sym typeface="Symbol" pitchFamily="18" charset="2"/>
              </a:rPr>
              <a:t>=</a:t>
            </a:r>
            <a:r>
              <a:rPr lang="hu-HU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1400" dirty="0"/>
              <a:t>[1..MaxN:TH]</a:t>
            </a:r>
            <a:br>
              <a:rPr lang="hu-HU" sz="1400" dirty="0"/>
            </a:br>
            <a:r>
              <a:rPr lang="hu-HU" sz="1400" b="1" dirty="0"/>
              <a:t>Változó</a:t>
            </a:r>
            <a:br>
              <a:rPr lang="hu-HU" sz="1400" dirty="0"/>
            </a:br>
            <a:r>
              <a:rPr lang="hu-HU" sz="1400" dirty="0"/>
              <a:t>     N</a:t>
            </a:r>
            <a:r>
              <a:rPr lang="hu-HU" sz="1400" dirty="0">
                <a:sym typeface="Symbol" pitchFamily="18" charset="2"/>
              </a:rPr>
              <a:t>:</a:t>
            </a:r>
            <a:r>
              <a:rPr lang="hu-HU" sz="1400" b="1" dirty="0"/>
              <a:t>Egész</a:t>
            </a:r>
            <a:r>
              <a:rPr lang="hu-HU" sz="1400" dirty="0"/>
              <a:t>, X</a:t>
            </a:r>
            <a:r>
              <a:rPr lang="hu-HU" sz="1400" dirty="0">
                <a:sym typeface="Symbol" pitchFamily="18" charset="2"/>
              </a:rPr>
              <a:t>:</a:t>
            </a:r>
            <a:r>
              <a:rPr lang="hu-HU" sz="1400" dirty="0"/>
              <a:t>THk</a:t>
            </a:r>
            <a:br>
              <a:rPr lang="hu-HU" sz="1400" dirty="0"/>
            </a:br>
            <a:r>
              <a:rPr lang="hu-HU" sz="1400" dirty="0"/>
              <a:t>     …</a:t>
            </a:r>
            <a:endParaRPr lang="hu-HU" sz="1400" b="1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A683636-ECD7-4611-955A-655C5800C58C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15079162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sp>
        <p:nvSpPr>
          <p:cNvPr id="2969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/>
              <a:t>Algoritmikus ötlet: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altLang="hu-HU" sz="2800" dirty="0"/>
              <a:t>Vegyük ki (</a:t>
            </a:r>
            <a:r>
              <a:rPr lang="hu-HU" altLang="hu-HU" sz="2400" dirty="0"/>
              <a:t>másoljuk le</a:t>
            </a:r>
            <a:r>
              <a:rPr lang="hu-HU" altLang="hu-HU" sz="2800" dirty="0"/>
              <a:t>) a sorozat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altLang="hu-HU" sz="2800" dirty="0"/>
              <a:t> elemét: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/>
              <a:t>   		O x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endParaRPr lang="hu-HU" altLang="hu-HU" sz="2800" dirty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 startAt="2"/>
            </a:pPr>
            <a:r>
              <a:rPr lang="hu-HU" altLang="hu-HU" sz="2800" dirty="0"/>
              <a:t>Keresünk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hátulról</a:t>
            </a:r>
            <a:r>
              <a:rPr lang="hu-HU" altLang="hu-HU" sz="2800" dirty="0"/>
              <a:t> egy elemet, aminek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elől</a:t>
            </a:r>
            <a:r>
              <a:rPr lang="hu-HU" altLang="hu-HU" sz="2800" dirty="0"/>
              <a:t> a helye (</a:t>
            </a:r>
            <a:r>
              <a:rPr lang="hu-HU" altLang="hu-HU" sz="2400" dirty="0"/>
              <a:t>mert T tulajdonságú, nem odavaló</a:t>
            </a:r>
            <a:r>
              <a:rPr lang="hu-HU" altLang="hu-HU" sz="2800" dirty="0"/>
              <a:t>):</a:t>
            </a:r>
          </a:p>
          <a:p>
            <a:pPr marL="273050" indent="-27305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altLang="hu-HU" sz="2800" dirty="0"/>
              <a:t> 		O x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b="1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endParaRPr lang="hu-HU" altLang="hu-HU" sz="2800" dirty="0"/>
          </a:p>
          <a:p>
            <a:pPr marL="273050" indent="-273050">
              <a:spcBef>
                <a:spcPct val="50000"/>
              </a:spcBef>
              <a:buFont typeface="Wingdings" pitchFamily="2" charset="2"/>
              <a:buAutoNum type="arabicPeriod" startAt="3"/>
            </a:pPr>
            <a:r>
              <a:rPr lang="hu-HU" altLang="hu-HU" sz="2800" dirty="0"/>
              <a:t>A megtalált elemet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tegyük</a:t>
            </a:r>
            <a:r>
              <a:rPr lang="hu-HU" altLang="hu-HU" sz="2800" dirty="0"/>
              <a:t> az előbb keletkezett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lyukba</a:t>
            </a:r>
            <a:r>
              <a:rPr lang="hu-HU" altLang="hu-HU" sz="2800" dirty="0"/>
              <a:t>:</a:t>
            </a:r>
          </a:p>
          <a:p>
            <a:pPr marL="273050" indent="-273050">
              <a:spcBef>
                <a:spcPts val="600"/>
              </a:spcBef>
              <a:buFont typeface="Wingdings" pitchFamily="2" charset="2"/>
              <a:buNone/>
            </a:pPr>
            <a:r>
              <a:rPr lang="hu-HU" altLang="hu-HU" sz="2800" dirty="0"/>
              <a:t>          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</a:t>
            </a:r>
            <a:r>
              <a:rPr lang="hu-HU" altLang="hu-HU" sz="2800" dirty="0"/>
              <a:t> x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O </a:t>
            </a:r>
            <a:r>
              <a:rPr lang="hu-HU" altLang="hu-HU" sz="2800" dirty="0">
                <a:solidFill>
                  <a:srgbClr val="FF0000"/>
                </a:solidFill>
              </a:rPr>
              <a:t>x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endParaRPr lang="hu-HU" altLang="hu-HU" sz="2800" dirty="0">
              <a:solidFill>
                <a:srgbClr val="FF0000"/>
              </a:solidFill>
            </a:endParaRPr>
          </a:p>
          <a:p>
            <a:pPr marL="273050" indent="-273050">
              <a:spcBef>
                <a:spcPts val="600"/>
              </a:spcBef>
              <a:buFont typeface="Wingdings" pitchFamily="2" charset="2"/>
              <a:buNone/>
            </a:pPr>
            <a:r>
              <a:rPr lang="hu-HU" altLang="hu-HU" sz="2800" dirty="0">
                <a:solidFill>
                  <a:srgbClr val="FF0000"/>
                </a:solidFill>
              </a:rPr>
              <a:t>	A lyuk mögött és az 1. elemmel már rendben vagyunk. </a:t>
            </a:r>
            <a:endParaRPr lang="hu-HU" altLang="hu-HU" sz="2800" dirty="0"/>
          </a:p>
        </p:txBody>
      </p:sp>
      <p:sp>
        <p:nvSpPr>
          <p:cNvPr id="40" name="Kanyar felfelé 39"/>
          <p:cNvSpPr>
            <a:spLocks noChangeArrowheads="1"/>
          </p:cNvSpPr>
          <p:nvPr/>
        </p:nvSpPr>
        <p:spPr bwMode="auto">
          <a:xfrm rot="10800000">
            <a:off x="2987824" y="3484116"/>
            <a:ext cx="1402432" cy="214313"/>
          </a:xfrm>
          <a:custGeom>
            <a:avLst/>
            <a:gdLst>
              <a:gd name="T0" fmla="*/ 1160860 w 1214438"/>
              <a:gd name="T1" fmla="*/ 0 h 214312"/>
              <a:gd name="T2" fmla="*/ 1107282 w 1214438"/>
              <a:gd name="T3" fmla="*/ 53578 h 214312"/>
              <a:gd name="T4" fmla="*/ 0 w 1214438"/>
              <a:gd name="T5" fmla="*/ 187523 h 214312"/>
              <a:gd name="T6" fmla="*/ 593825 w 1214438"/>
              <a:gd name="T7" fmla="*/ 214312 h 214312"/>
              <a:gd name="T8" fmla="*/ 1187649 w 1214438"/>
              <a:gd name="T9" fmla="*/ 133945 h 214312"/>
              <a:gd name="T10" fmla="*/ 1214438 w 1214438"/>
              <a:gd name="T11" fmla="*/ 53578 h 214312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1214438"/>
              <a:gd name="T19" fmla="*/ 160734 h 214312"/>
              <a:gd name="T20" fmla="*/ 1187649 w 1214438"/>
              <a:gd name="T21" fmla="*/ 214312 h 214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4438" h="214312">
                <a:moveTo>
                  <a:pt x="0" y="160734"/>
                </a:moveTo>
                <a:lnTo>
                  <a:pt x="1134071" y="160734"/>
                </a:lnTo>
                <a:lnTo>
                  <a:pt x="1134071" y="53578"/>
                </a:lnTo>
                <a:lnTo>
                  <a:pt x="1107282" y="53578"/>
                </a:lnTo>
                <a:lnTo>
                  <a:pt x="1160860" y="0"/>
                </a:lnTo>
                <a:lnTo>
                  <a:pt x="1214438" y="53578"/>
                </a:lnTo>
                <a:lnTo>
                  <a:pt x="1187649" y="53578"/>
                </a:lnTo>
                <a:lnTo>
                  <a:pt x="1187649" y="214312"/>
                </a:lnTo>
                <a:lnTo>
                  <a:pt x="0" y="214312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Visszakanyarodó nyíl 46"/>
          <p:cNvSpPr>
            <a:spLocks noChangeArrowheads="1"/>
          </p:cNvSpPr>
          <p:nvPr/>
        </p:nvSpPr>
        <p:spPr bwMode="auto">
          <a:xfrm rot="10800000">
            <a:off x="1115617" y="3884167"/>
            <a:ext cx="1928812" cy="285750"/>
          </a:xfrm>
          <a:custGeom>
            <a:avLst/>
            <a:gdLst>
              <a:gd name="T0" fmla="*/ 1785938 w 1928813"/>
              <a:gd name="T1" fmla="*/ 142875 h 285750"/>
              <a:gd name="T2" fmla="*/ 1857376 w 1928813"/>
              <a:gd name="T3" fmla="*/ 214313 h 285750"/>
              <a:gd name="T4" fmla="*/ 1928813 w 1928813"/>
              <a:gd name="T5" fmla="*/ 142875 h 285750"/>
              <a:gd name="T6" fmla="*/ 946547 w 1928813"/>
              <a:gd name="T7" fmla="*/ 0 h 285750"/>
              <a:gd name="T8" fmla="*/ 35719 w 1928813"/>
              <a:gd name="T9" fmla="*/ 285750 h 285750"/>
              <a:gd name="T10" fmla="*/ 5898240 60000 65536"/>
              <a:gd name="T11" fmla="*/ 5898240 60000 65536"/>
              <a:gd name="T12" fmla="*/ 0 60000 65536"/>
              <a:gd name="T13" fmla="*/ 17694720 60000 65536"/>
              <a:gd name="T14" fmla="*/ 5898240 60000 65536"/>
              <a:gd name="T15" fmla="*/ 0 w 1928813"/>
              <a:gd name="T16" fmla="*/ 0 h 285750"/>
              <a:gd name="T17" fmla="*/ 1928813 w 1928813"/>
              <a:gd name="T18" fmla="*/ 285750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8813" h="285750">
                <a:moveTo>
                  <a:pt x="0" y="285750"/>
                </a:moveTo>
                <a:lnTo>
                  <a:pt x="0" y="125016"/>
                </a:lnTo>
                <a:cubicBezTo>
                  <a:pt x="0" y="55971"/>
                  <a:pt x="55971" y="0"/>
                  <a:pt x="125015" y="0"/>
                </a:cubicBezTo>
                <a:lnTo>
                  <a:pt x="1768079" y="0"/>
                </a:lnTo>
                <a:lnTo>
                  <a:pt x="1768078" y="0"/>
                </a:lnTo>
                <a:cubicBezTo>
                  <a:pt x="1837123" y="0"/>
                  <a:pt x="1893095" y="55971"/>
                  <a:pt x="1893095" y="125016"/>
                </a:cubicBezTo>
                <a:lnTo>
                  <a:pt x="1893094" y="142875"/>
                </a:lnTo>
                <a:lnTo>
                  <a:pt x="1928813" y="142875"/>
                </a:lnTo>
                <a:lnTo>
                  <a:pt x="1857376" y="214313"/>
                </a:lnTo>
                <a:lnTo>
                  <a:pt x="1785938" y="142875"/>
                </a:lnTo>
                <a:lnTo>
                  <a:pt x="1821657" y="142875"/>
                </a:lnTo>
                <a:lnTo>
                  <a:pt x="1821657" y="125016"/>
                </a:lnTo>
                <a:cubicBezTo>
                  <a:pt x="1821657" y="95425"/>
                  <a:pt x="1797669" y="71438"/>
                  <a:pt x="1768079" y="71438"/>
                </a:cubicBezTo>
                <a:lnTo>
                  <a:pt x="125016" y="71438"/>
                </a:lnTo>
                <a:lnTo>
                  <a:pt x="125015" y="71438"/>
                </a:lnTo>
                <a:cubicBezTo>
                  <a:pt x="95425" y="71438"/>
                  <a:pt x="71438" y="95425"/>
                  <a:pt x="71438" y="125015"/>
                </a:cubicBezTo>
                <a:lnTo>
                  <a:pt x="71438" y="285750"/>
                </a:lnTo>
                <a:close/>
              </a:path>
            </a:pathLst>
          </a:custGeom>
          <a:solidFill>
            <a:srgbClr val="D9D9D9"/>
          </a:solidFill>
          <a:ln w="9525" algn="ctr">
            <a:solidFill>
              <a:srgbClr val="9065B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latin typeface="+mn-lt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9F6ECE6-67BC-413B-AF2C-E181C0A37EF0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372056092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sp>
        <p:nvSpPr>
          <p:cNvPr id="3072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 startAt="4"/>
            </a:pPr>
            <a:r>
              <a:rPr lang="hu-HU" altLang="hu-HU" sz="2800" dirty="0"/>
              <a:t>Most keletkezett egy lyuk hátul. Az előbb betöltött lyuktól indulva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elölről</a:t>
            </a:r>
            <a:r>
              <a:rPr lang="hu-HU" altLang="hu-HU" sz="2800" dirty="0"/>
              <a:t> keressünk hátra teendő (</a:t>
            </a:r>
            <a:r>
              <a:rPr lang="hu-HU" altLang="hu-HU" sz="2400" dirty="0"/>
              <a:t>nem odavaló: nem T-tulajdonságú</a:t>
            </a:r>
            <a:r>
              <a:rPr lang="hu-HU" altLang="hu-HU" sz="2800" dirty="0"/>
              <a:t>) elemet:</a:t>
            </a:r>
          </a:p>
          <a:p>
            <a:pPr marL="273050" indent="-273050">
              <a:spcBef>
                <a:spcPts val="700"/>
              </a:spcBef>
              <a:buFont typeface="Wingdings" pitchFamily="2" charset="2"/>
              <a:buNone/>
            </a:pPr>
            <a:r>
              <a:rPr lang="hu-HU" altLang="hu-HU" dirty="0">
                <a:sym typeface="Symbol" pitchFamily="18" charset="2"/>
              </a:rPr>
              <a:t>			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</a:t>
            </a:r>
            <a:r>
              <a:rPr lang="hu-HU" altLang="hu-HU" sz="2800" dirty="0">
                <a:solidFill>
                  <a:srgbClr val="FF0000"/>
                </a:solidFill>
              </a:rPr>
              <a:t> x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O </a:t>
            </a:r>
            <a:r>
              <a:rPr lang="hu-HU" altLang="hu-HU" sz="2800" dirty="0">
                <a:solidFill>
                  <a:srgbClr val="FF0000"/>
                </a:solidFill>
              </a:rPr>
              <a:t>x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endParaRPr lang="hu-HU" altLang="hu-HU" sz="2800" dirty="0">
              <a:solidFill>
                <a:srgbClr val="FF0000"/>
              </a:solidFill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000" dirty="0"/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 startAt="5"/>
            </a:pPr>
            <a:r>
              <a:rPr lang="hu-HU" altLang="hu-HU" sz="2800" dirty="0"/>
              <a:t>A megtalált elemet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tegyük</a:t>
            </a:r>
            <a:r>
              <a:rPr lang="hu-HU" altLang="hu-HU" sz="2800" dirty="0"/>
              <a:t> a hátul levő lyukba, majd újra hátulról kereshetünk!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altLang="hu-HU" sz="2800" dirty="0"/>
              <a:t>		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</a:t>
            </a:r>
            <a:r>
              <a:rPr lang="hu-HU" altLang="hu-HU" sz="2800" dirty="0"/>
              <a:t> </a:t>
            </a:r>
            <a:r>
              <a:rPr lang="hu-HU" altLang="hu-HU" sz="2800" dirty="0">
                <a:solidFill>
                  <a:srgbClr val="FF0000"/>
                </a:solidFill>
              </a:rPr>
              <a:t>x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/>
              <a:t>O x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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endParaRPr lang="hu-HU" altLang="hu-HU" sz="2800" dirty="0">
              <a:solidFill>
                <a:srgbClr val="FF0000"/>
              </a:solidFill>
            </a:endParaRPr>
          </a:p>
          <a:p>
            <a:pPr indent="-26670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altLang="hu-HU" sz="2800" dirty="0">
                <a:solidFill>
                  <a:srgbClr val="FF0000"/>
                </a:solidFill>
              </a:rPr>
              <a:t>	Az elől keletkezett lyuk előttiek és a hátrébb mozgatott elemmel kezdve rendben vagyunk.</a:t>
            </a:r>
          </a:p>
          <a:p>
            <a:pPr indent="-266700">
              <a:lnSpc>
                <a:spcPct val="95000"/>
              </a:lnSpc>
              <a:spcBef>
                <a:spcPts val="600"/>
              </a:spcBef>
              <a:buNone/>
            </a:pPr>
            <a:endParaRPr lang="hu-HU" altLang="hu-HU" sz="2800" dirty="0">
              <a:solidFill>
                <a:srgbClr val="FF0000"/>
              </a:solidFill>
            </a:endParaRPr>
          </a:p>
        </p:txBody>
      </p:sp>
      <p:sp>
        <p:nvSpPr>
          <p:cNvPr id="40" name="Kanyar felfelé 39"/>
          <p:cNvSpPr>
            <a:spLocks noChangeArrowheads="1"/>
          </p:cNvSpPr>
          <p:nvPr/>
        </p:nvSpPr>
        <p:spPr bwMode="auto">
          <a:xfrm rot="10800000" flipH="1">
            <a:off x="2267824" y="2544763"/>
            <a:ext cx="720000" cy="285750"/>
          </a:xfrm>
          <a:custGeom>
            <a:avLst/>
            <a:gdLst>
              <a:gd name="T0" fmla="*/ 642938 w 714375"/>
              <a:gd name="T1" fmla="*/ 0 h 285750"/>
              <a:gd name="T2" fmla="*/ 571500 w 714375"/>
              <a:gd name="T3" fmla="*/ 71438 h 285750"/>
              <a:gd name="T4" fmla="*/ 0 w 714375"/>
              <a:gd name="T5" fmla="*/ 250031 h 285750"/>
              <a:gd name="T6" fmla="*/ 339328 w 714375"/>
              <a:gd name="T7" fmla="*/ 285750 h 285750"/>
              <a:gd name="T8" fmla="*/ 678656 w 714375"/>
              <a:gd name="T9" fmla="*/ 178594 h 285750"/>
              <a:gd name="T10" fmla="*/ 714375 w 714375"/>
              <a:gd name="T11" fmla="*/ 71438 h 28575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714375"/>
              <a:gd name="T19" fmla="*/ 214313 h 285750"/>
              <a:gd name="T20" fmla="*/ 678656 w 714375"/>
              <a:gd name="T21" fmla="*/ 285750 h 2857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4375" h="285750">
                <a:moveTo>
                  <a:pt x="0" y="214313"/>
                </a:moveTo>
                <a:lnTo>
                  <a:pt x="607219" y="214313"/>
                </a:lnTo>
                <a:lnTo>
                  <a:pt x="607219" y="71438"/>
                </a:lnTo>
                <a:lnTo>
                  <a:pt x="571500" y="71438"/>
                </a:lnTo>
                <a:lnTo>
                  <a:pt x="642938" y="0"/>
                </a:lnTo>
                <a:lnTo>
                  <a:pt x="714375" y="71438"/>
                </a:lnTo>
                <a:lnTo>
                  <a:pt x="678656" y="71438"/>
                </a:lnTo>
                <a:lnTo>
                  <a:pt x="678656" y="285750"/>
                </a:lnTo>
                <a:lnTo>
                  <a:pt x="0" y="28575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Visszakanyarodó nyíl 46"/>
          <p:cNvSpPr>
            <a:spLocks noChangeArrowheads="1"/>
          </p:cNvSpPr>
          <p:nvPr/>
        </p:nvSpPr>
        <p:spPr bwMode="auto">
          <a:xfrm rot="10800000" flipH="1">
            <a:off x="2879912" y="3044825"/>
            <a:ext cx="900000" cy="285750"/>
          </a:xfrm>
          <a:custGeom>
            <a:avLst/>
            <a:gdLst>
              <a:gd name="T0" fmla="*/ 857250 w 1000125"/>
              <a:gd name="T1" fmla="*/ 142875 h 285750"/>
              <a:gd name="T2" fmla="*/ 928688 w 1000125"/>
              <a:gd name="T3" fmla="*/ 214313 h 285750"/>
              <a:gd name="T4" fmla="*/ 1000125 w 1000125"/>
              <a:gd name="T5" fmla="*/ 142875 h 285750"/>
              <a:gd name="T6" fmla="*/ 482203 w 1000125"/>
              <a:gd name="T7" fmla="*/ 0 h 285750"/>
              <a:gd name="T8" fmla="*/ 35719 w 1000125"/>
              <a:gd name="T9" fmla="*/ 285750 h 285750"/>
              <a:gd name="T10" fmla="*/ 5898240 60000 65536"/>
              <a:gd name="T11" fmla="*/ 5898240 60000 65536"/>
              <a:gd name="T12" fmla="*/ 0 60000 65536"/>
              <a:gd name="T13" fmla="*/ 17694720 60000 65536"/>
              <a:gd name="T14" fmla="*/ 5898240 60000 65536"/>
              <a:gd name="T15" fmla="*/ 0 w 1000125"/>
              <a:gd name="T16" fmla="*/ 0 h 285750"/>
              <a:gd name="T17" fmla="*/ 1000125 w 1000125"/>
              <a:gd name="T18" fmla="*/ 285750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125" h="285750">
                <a:moveTo>
                  <a:pt x="0" y="285750"/>
                </a:moveTo>
                <a:lnTo>
                  <a:pt x="0" y="125016"/>
                </a:lnTo>
                <a:cubicBezTo>
                  <a:pt x="0" y="55971"/>
                  <a:pt x="55971" y="0"/>
                  <a:pt x="125015" y="0"/>
                </a:cubicBezTo>
                <a:lnTo>
                  <a:pt x="839391" y="0"/>
                </a:lnTo>
                <a:lnTo>
                  <a:pt x="839390" y="0"/>
                </a:lnTo>
                <a:cubicBezTo>
                  <a:pt x="908435" y="0"/>
                  <a:pt x="964407" y="55971"/>
                  <a:pt x="964407" y="125016"/>
                </a:cubicBezTo>
                <a:lnTo>
                  <a:pt x="964406" y="142875"/>
                </a:lnTo>
                <a:lnTo>
                  <a:pt x="1000125" y="142875"/>
                </a:lnTo>
                <a:lnTo>
                  <a:pt x="928688" y="214313"/>
                </a:lnTo>
                <a:lnTo>
                  <a:pt x="857250" y="142875"/>
                </a:lnTo>
                <a:lnTo>
                  <a:pt x="892969" y="142875"/>
                </a:lnTo>
                <a:lnTo>
                  <a:pt x="892969" y="125016"/>
                </a:lnTo>
                <a:cubicBezTo>
                  <a:pt x="892969" y="95425"/>
                  <a:pt x="868981" y="71438"/>
                  <a:pt x="839391" y="71438"/>
                </a:cubicBezTo>
                <a:lnTo>
                  <a:pt x="125016" y="71438"/>
                </a:lnTo>
                <a:lnTo>
                  <a:pt x="125015" y="71438"/>
                </a:lnTo>
                <a:cubicBezTo>
                  <a:pt x="95425" y="71438"/>
                  <a:pt x="71438" y="95425"/>
                  <a:pt x="71438" y="125015"/>
                </a:cubicBezTo>
                <a:lnTo>
                  <a:pt x="71438" y="285750"/>
                </a:lnTo>
                <a:close/>
              </a:path>
            </a:pathLst>
          </a:custGeom>
          <a:solidFill>
            <a:srgbClr val="D9D9D9"/>
          </a:solidFill>
          <a:ln w="9525" algn="ctr">
            <a:solidFill>
              <a:srgbClr val="9065B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latin typeface="+mn-lt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4C995AA-5C21-49A2-A799-9F2B28D974A0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3323464988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95000"/>
                  </a:lnSpc>
                  <a:spcBef>
                    <a:spcPct val="0"/>
                  </a:spcBef>
                  <a:buFont typeface="+mj-lt"/>
                  <a:buAutoNum type="arabicPeriod" startAt="6"/>
                </a:pPr>
                <a:r>
                  <a:rPr lang="hu-HU" altLang="hu-HU" sz="2800" dirty="0"/>
                  <a:t>… és így tovább …</a:t>
                </a:r>
              </a:p>
              <a:p>
                <a:pPr marL="514350" indent="-514350">
                  <a:lnSpc>
                    <a:spcPct val="95000"/>
                  </a:lnSpc>
                  <a:spcBef>
                    <a:spcPct val="0"/>
                  </a:spcBef>
                  <a:buFont typeface="+mj-lt"/>
                  <a:buAutoNum type="arabicPeriod" startAt="6"/>
                </a:pPr>
                <a:endParaRPr lang="hu-HU" altLang="hu-HU" sz="2800" dirty="0"/>
              </a:p>
              <a:p>
                <a:pPr marL="514350" indent="-514350">
                  <a:lnSpc>
                    <a:spcPct val="95000"/>
                  </a:lnSpc>
                  <a:spcBef>
                    <a:spcPct val="0"/>
                  </a:spcBef>
                  <a:buFont typeface="+mj-lt"/>
                  <a:buAutoNum type="arabicPeriod" startAt="7"/>
                </a:pPr>
                <a:r>
                  <a:rPr lang="hu-HU" altLang="hu-HU" sz="2800" dirty="0"/>
                  <a:t>Befejezzük a keresést, ha valahonnan elértük a lyukat.</a:t>
                </a:r>
                <a:br>
                  <a:rPr lang="hu-HU" altLang="hu-HU" sz="2800" dirty="0"/>
                </a:br>
                <a:r>
                  <a:rPr lang="hu-HU" altLang="hu-HU" sz="2800" dirty="0"/>
                  <a:t>		x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O x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endParaRPr lang="hu-HU" altLang="hu-HU" sz="2800" dirty="0"/>
              </a:p>
              <a:p>
                <a:pPr marL="514350" indent="-514350">
                  <a:lnSpc>
                    <a:spcPct val="95000"/>
                  </a:lnSpc>
                  <a:spcBef>
                    <a:spcPct val="0"/>
                  </a:spcBef>
                  <a:buFont typeface="+mj-lt"/>
                  <a:buAutoNum type="arabicPeriod" startAt="7"/>
                </a:pPr>
                <a:r>
                  <a:rPr lang="hu-HU" altLang="hu-HU" sz="2800" dirty="0"/>
                  <a:t>Erre a helyre a kivettet </a:t>
                </a:r>
                <a:r>
                  <a:rPr lang="hu-HU" altLang="hu-HU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visszatesszük</a:t>
                </a:r>
                <a:r>
                  <a:rPr lang="hu-HU" altLang="hu-HU" sz="2800" dirty="0"/>
                  <a:t>.</a:t>
                </a:r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hu-HU" altLang="hu-HU" sz="2800" dirty="0"/>
                  <a:t>	</a:t>
                </a:r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hu-HU" sz="2800" dirty="0">
                    <a:sym typeface="Symbol" pitchFamily="18" charset="2"/>
                  </a:rPr>
                  <a:t>Utófeltétel pontosítása:</a:t>
                </a:r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hu-HU" sz="2800" dirty="0">
                    <a:sym typeface="Symbol" pitchFamily="18" charset="2"/>
                  </a:rPr>
                  <a:t>Teljesülni kell az X vektorra a megálláskor (meghagyva a </a:t>
                </a:r>
                <a:r>
                  <a:rPr lang="hu-HU" sz="2800" dirty="0" err="1">
                    <a:sym typeface="Symbol" pitchFamily="18" charset="2"/>
                  </a:rPr>
                  <a:t>specifikációbeli</a:t>
                </a:r>
                <a:r>
                  <a:rPr lang="hu-HU" sz="2800" dirty="0">
                    <a:sym typeface="Symbol" pitchFamily="18" charset="2"/>
                  </a:rPr>
                  <a:t> műveleteket): </a:t>
                </a: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X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hu-HU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hu-HU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imeneti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hu-HU" sz="1400" baseline="-25000" dirty="0">
                              <a:solidFill>
                                <a:srgbClr val="FF0000"/>
                              </a:solidFill>
                              <a:sym typeface="Symbol" pitchFamily="18" charset="2"/>
                            </a:rPr>
                            <m:t>1..</m:t>
                          </m:r>
                          <m:r>
                            <a:rPr lang="hu-HU" sz="140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𝑁</m:t>
                          </m:r>
                          <m:r>
                            <a:rPr lang="hu-HU" sz="140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hu-HU" sz="2800" dirty="0">
                    <a:sym typeface="Symbol" pitchFamily="18" charset="2"/>
                  </a:rPr>
                  <a:t>=permutáció(X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hu-HU" sz="14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bemeneti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hu-HU" sz="1400" baseline="-250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sym typeface="Symbol" pitchFamily="18" charset="2"/>
                            </a:rPr>
                            <m:t>1..</m:t>
                          </m:r>
                          <m:r>
                            <m:rPr>
                              <m:nor/>
                            </m:rPr>
                            <a:rPr lang="hu-HU" sz="1400" baseline="-250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sym typeface="Symbol" pitchFamily="18" charset="2"/>
                            </a:rPr>
                            <m:t>N</m:t>
                          </m:r>
                        </m:e>
                      </m:mr>
                    </m:m>
                    <m:r>
                      <a:rPr lang="hu-HU" sz="1400" i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hu-HU" sz="2800" dirty="0">
                    <a:sym typeface="Symbol" pitchFamily="18" charset="2"/>
                  </a:rPr>
                  <a:t>)  és</a:t>
                </a:r>
                <a:br>
                  <a:rPr lang="hu-HU" sz="2800" dirty="0">
                    <a:sym typeface="Symbol" pitchFamily="18" charset="2"/>
                  </a:rPr>
                </a:br>
                <a:r>
                  <a:rPr lang="hu-HU" sz="2800" dirty="0">
                    <a:sym typeface="Symbol" pitchFamily="18" charset="2"/>
                  </a:rPr>
                  <a:t> i(1≤i≤Db): T(</a:t>
                </a: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X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hu-HU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hu-HU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imeneti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hu-HU" sz="1400" baseline="-25000" dirty="0">
                              <a:solidFill>
                                <a:srgbClr val="FF0000"/>
                              </a:solidFill>
                              <a:sym typeface="Symbol" pitchFamily="18" charset="2"/>
                            </a:rPr>
                            <m:t>i</m:t>
                          </m:r>
                        </m:e>
                      </m:mr>
                    </m:m>
                    <m:r>
                      <a:rPr lang="hu-HU" sz="1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hu-HU" sz="2800" dirty="0">
                    <a:sym typeface="Symbol" pitchFamily="18" charset="2"/>
                  </a:rPr>
                  <a:t>) és i(Db+1≤i≤N): nem  T(</a:t>
                </a: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X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hu-HU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hu-HU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imeneti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hu-HU" sz="1400" baseline="-25000" dirty="0">
                              <a:solidFill>
                                <a:srgbClr val="FF0000"/>
                              </a:solidFill>
                              <a:sym typeface="Symbol" pitchFamily="18" charset="2"/>
                            </a:rPr>
                            <m:t>i</m:t>
                          </m:r>
                        </m:e>
                      </m:mr>
                    </m:m>
                    <m:r>
                      <a:rPr lang="hu-HU" sz="1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hu-HU" sz="2800" dirty="0">
                    <a:sym typeface="Symbol" pitchFamily="18" charset="2"/>
                  </a:rPr>
                  <a:t>)</a:t>
                </a:r>
                <a:br>
                  <a:rPr lang="hu-HU" sz="2800" dirty="0">
                    <a:sym typeface="Symbol" pitchFamily="18" charset="2"/>
                  </a:rPr>
                </a:br>
                <a:br>
                  <a:rPr lang="hu-HU" sz="2800" dirty="0">
                    <a:sym typeface="Symbol" pitchFamily="18" charset="2"/>
                  </a:rPr>
                </a:br>
                <a:endParaRPr lang="hu-HU" altLang="hu-HU" sz="2800" dirty="0"/>
              </a:p>
            </p:txBody>
          </p:sp>
        </mc:Choice>
        <mc:Fallback xmlns="">
          <p:sp>
            <p:nvSpPr>
              <p:cNvPr id="3072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 t="-17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14EE8BB-05AE-4C6A-A446-7D7DD417D7A5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8764248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7. Másolás –  </a:t>
            </a:r>
            <a:r>
              <a:rPr lang="hu-HU" sz="2800"/>
              <a:t>függvényszámítás</a:t>
            </a:r>
          </a:p>
        </p:txBody>
      </p:sp>
      <p:sp>
        <p:nvSpPr>
          <p:cNvPr id="819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dirty="0"/>
              <a:t>Egy </a:t>
            </a:r>
            <a:r>
              <a:rPr lang="hu-HU" sz="2800" dirty="0">
                <a:solidFill>
                  <a:srgbClr val="FF0000"/>
                </a:solidFill>
              </a:rPr>
              <a:t>számsorozat tagjai</a:t>
            </a:r>
            <a:r>
              <a:rPr lang="hu-HU" sz="2800" dirty="0"/>
              <a:t>nak adjuk meg az abszolút értékét!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dirty="0"/>
              <a:t>Egy </a:t>
            </a:r>
            <a:r>
              <a:rPr lang="hu-HU" sz="2800" dirty="0">
                <a:solidFill>
                  <a:srgbClr val="FF0000"/>
                </a:solidFill>
              </a:rPr>
              <a:t>szöveget alakítsunk át</a:t>
            </a:r>
            <a:r>
              <a:rPr lang="hu-HU" sz="2800" dirty="0"/>
              <a:t> csupa kisbetűssé!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dirty="0">
                <a:solidFill>
                  <a:srgbClr val="FF0000"/>
                </a:solidFill>
              </a:rPr>
              <a:t>Számoljuk ki</a:t>
            </a:r>
            <a:r>
              <a:rPr lang="hu-HU" sz="2800" dirty="0"/>
              <a:t> két vektor összegét!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dirty="0"/>
              <a:t>Készítsünk függvénytáblázatot a sin(x) függvényről!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dirty="0"/>
              <a:t>Ismerünk N dátumot ’</a:t>
            </a:r>
            <a:r>
              <a:rPr lang="hu-HU" sz="2800" dirty="0" err="1"/>
              <a:t>éé.hh.nn</a:t>
            </a:r>
            <a:r>
              <a:rPr lang="hu-HU" sz="2800" dirty="0"/>
              <a:t>’ alakban, adjuk meg </a:t>
            </a:r>
            <a:br>
              <a:rPr lang="hu-HU" sz="2800" dirty="0"/>
            </a:br>
            <a:r>
              <a:rPr lang="hu-HU" sz="2800" dirty="0"/>
              <a:t>’</a:t>
            </a:r>
            <a:r>
              <a:rPr lang="hu-HU" sz="2800" dirty="0" err="1"/>
              <a:t>éé</a:t>
            </a:r>
            <a:r>
              <a:rPr lang="hu-HU" sz="2800" dirty="0"/>
              <a:t>. hónapnév </a:t>
            </a:r>
            <a:r>
              <a:rPr lang="hu-HU" sz="2800" dirty="0" err="1"/>
              <a:t>nn</a:t>
            </a:r>
            <a:r>
              <a:rPr lang="hu-HU" sz="2800" dirty="0"/>
              <a:t>’ alakban!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1C9756-09D8-45F2-9C14-C79FA40BE0C8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graphicFrame>
        <p:nvGraphicFramePr>
          <p:cNvPr id="2668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52846"/>
              </p:ext>
            </p:extLst>
          </p:nvPr>
        </p:nvGraphicFramePr>
        <p:xfrm>
          <a:off x="2603500" y="1797028"/>
          <a:ext cx="4921251" cy="4829263"/>
        </p:xfrm>
        <a:graphic>
          <a:graphicData uri="http://schemas.openxmlformats.org/drawingml/2006/table">
            <a:tbl>
              <a:tblPr/>
              <a:tblGrid>
                <a:gridCol w="4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 	[a szétválogatandók elsője]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u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:=N	[a szétválogatandók utolsója]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:=X[e]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e&lt;u</a:t>
                      </a: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HátulrólKeres(e,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X[e]:=X[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e:=e+1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ElölrőlKeres(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,u,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X[u]:=X[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u:=u–1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350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3033713" y="3669113"/>
            <a:ext cx="2159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1" name="Line 48"/>
          <p:cNvSpPr>
            <a:spLocks noChangeShapeType="1"/>
          </p:cNvSpPr>
          <p:nvPr/>
        </p:nvSpPr>
        <p:spPr bwMode="auto">
          <a:xfrm flipH="1">
            <a:off x="7302500" y="3669113"/>
            <a:ext cx="2159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H="1">
            <a:off x="5440263" y="5092350"/>
            <a:ext cx="195262" cy="375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3" name="Line 46"/>
          <p:cNvSpPr>
            <a:spLocks noChangeShapeType="1"/>
          </p:cNvSpPr>
          <p:nvPr/>
        </p:nvSpPr>
        <p:spPr bwMode="auto">
          <a:xfrm>
            <a:off x="3036788" y="5095525"/>
            <a:ext cx="214312" cy="375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4" name="Line 59"/>
          <p:cNvSpPr>
            <a:spLocks noChangeShapeType="1"/>
          </p:cNvSpPr>
          <p:nvPr/>
        </p:nvSpPr>
        <p:spPr bwMode="auto">
          <a:xfrm>
            <a:off x="2424113" y="6240817"/>
            <a:ext cx="55641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5" name="Text Box 60"/>
          <p:cNvSpPr txBox="1">
            <a:spLocks noChangeArrowheads="1"/>
          </p:cNvSpPr>
          <p:nvPr/>
        </p:nvSpPr>
        <p:spPr bwMode="auto">
          <a:xfrm>
            <a:off x="2963863" y="376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6" name="Text Box 61"/>
          <p:cNvSpPr txBox="1">
            <a:spLocks noChangeArrowheads="1"/>
          </p:cNvSpPr>
          <p:nvPr/>
        </p:nvSpPr>
        <p:spPr bwMode="auto">
          <a:xfrm>
            <a:off x="7299325" y="377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7" name="Text Box 62"/>
          <p:cNvSpPr txBox="1">
            <a:spLocks noChangeArrowheads="1"/>
          </p:cNvSpPr>
          <p:nvPr/>
        </p:nvSpPr>
        <p:spPr bwMode="auto">
          <a:xfrm>
            <a:off x="5437088" y="5204565"/>
            <a:ext cx="263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8" name="Text Box 63"/>
          <p:cNvSpPr txBox="1">
            <a:spLocks noChangeArrowheads="1"/>
          </p:cNvSpPr>
          <p:nvPr/>
        </p:nvSpPr>
        <p:spPr bwMode="auto">
          <a:xfrm>
            <a:off x="2954238" y="5206442"/>
            <a:ext cx="288925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1799" name="Text Box 64"/>
          <p:cNvSpPr txBox="1">
            <a:spLocks noChangeArrowheads="1"/>
          </p:cNvSpPr>
          <p:nvPr/>
        </p:nvSpPr>
        <p:spPr bwMode="auto">
          <a:xfrm>
            <a:off x="179513" y="1222375"/>
            <a:ext cx="6049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 </a:t>
            </a:r>
          </a:p>
        </p:txBody>
      </p:sp>
      <p:sp>
        <p:nvSpPr>
          <p:cNvPr id="31802" name="Szövegdoboz 18"/>
          <p:cNvSpPr txBox="1">
            <a:spLocks noChangeArrowheads="1"/>
          </p:cNvSpPr>
          <p:nvPr/>
        </p:nvSpPr>
        <p:spPr bwMode="auto">
          <a:xfrm>
            <a:off x="7524750" y="1341438"/>
            <a:ext cx="1525588" cy="9445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700"/>
              </a:lnSpc>
            </a:pPr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e,u</a:t>
            </a:r>
            <a:r>
              <a:rPr lang="hu-HU" altLang="hu-HU" sz="1800" b="1"/>
              <a:t>:Egész</a:t>
            </a:r>
            <a:br>
              <a:rPr lang="hu-HU" altLang="hu-HU" sz="1800" b="1"/>
            </a:br>
            <a:r>
              <a:rPr lang="hu-HU" altLang="hu-HU" sz="1800"/>
              <a:t>   y</a:t>
            </a:r>
            <a:r>
              <a:rPr lang="hu-HU" altLang="hu-HU" sz="1800" b="1"/>
              <a:t>:</a:t>
            </a:r>
            <a:r>
              <a:rPr lang="hu-HU" altLang="hu-HU" sz="1800"/>
              <a:t>TH</a:t>
            </a:r>
            <a:br>
              <a:rPr lang="hu-HU" altLang="hu-HU" sz="1800"/>
            </a:br>
            <a:r>
              <a:rPr lang="hu-HU" altLang="hu-HU" sz="1800"/>
              <a:t>   Van</a:t>
            </a:r>
            <a:r>
              <a:rPr lang="hu-HU" altLang="hu-HU" sz="1800" b="1"/>
              <a:t>:Logikai</a:t>
            </a:r>
          </a:p>
        </p:txBody>
      </p:sp>
      <p:pic>
        <p:nvPicPr>
          <p:cNvPr id="31804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3261469"/>
            <a:ext cx="2533650" cy="146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4F062D9-1246-44BC-9E1D-719A0E9C6A51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158955684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graphicFrame>
        <p:nvGraphicFramePr>
          <p:cNvPr id="72775" name="Group 71"/>
          <p:cNvGraphicFramePr>
            <a:graphicFrameLocks noGrp="1"/>
          </p:cNvGraphicFramePr>
          <p:nvPr/>
        </p:nvGraphicFramePr>
        <p:xfrm>
          <a:off x="2771775" y="2133600"/>
          <a:ext cx="4752975" cy="1441452"/>
        </p:xfrm>
        <a:graphic>
          <a:graphicData uri="http://schemas.openxmlformats.org/drawingml/2006/table">
            <a:tbl>
              <a:tblPr/>
              <a:tblGrid>
                <a:gridCol w="223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X[e]:=y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T(y)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Db:=e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Db:=e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85" name="Line 46"/>
          <p:cNvSpPr>
            <a:spLocks noChangeShapeType="1"/>
          </p:cNvSpPr>
          <p:nvPr/>
        </p:nvSpPr>
        <p:spPr bwMode="auto">
          <a:xfrm>
            <a:off x="2771775" y="2835973"/>
            <a:ext cx="288924" cy="3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6" name="Line 48"/>
          <p:cNvSpPr>
            <a:spLocks noChangeShapeType="1"/>
          </p:cNvSpPr>
          <p:nvPr/>
        </p:nvSpPr>
        <p:spPr bwMode="auto">
          <a:xfrm flipH="1">
            <a:off x="7232652" y="2845598"/>
            <a:ext cx="292098" cy="3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7" name="Line 72"/>
          <p:cNvSpPr>
            <a:spLocks noChangeShapeType="1"/>
          </p:cNvSpPr>
          <p:nvPr/>
        </p:nvSpPr>
        <p:spPr bwMode="auto">
          <a:xfrm>
            <a:off x="2374900" y="2478088"/>
            <a:ext cx="556418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8" name="Text Box 73"/>
          <p:cNvSpPr txBox="1">
            <a:spLocks noChangeArrowheads="1"/>
          </p:cNvSpPr>
          <p:nvPr/>
        </p:nvSpPr>
        <p:spPr bwMode="auto">
          <a:xfrm>
            <a:off x="7304088" y="29241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2789" name="Text Box 74"/>
          <p:cNvSpPr txBox="1">
            <a:spLocks noChangeArrowheads="1"/>
          </p:cNvSpPr>
          <p:nvPr/>
        </p:nvSpPr>
        <p:spPr bwMode="auto">
          <a:xfrm>
            <a:off x="2700338" y="29241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pic>
        <p:nvPicPr>
          <p:cNvPr id="32793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2090738"/>
            <a:ext cx="2533650" cy="1465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420B3A3-EFEA-4162-831A-4E43A70C0AEB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/56</a:t>
            </a: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35496" y="1124744"/>
            <a:ext cx="9000999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 </a:t>
            </a:r>
          </a:p>
          <a:p>
            <a:pPr>
              <a:spcBef>
                <a:spcPct val="50000"/>
              </a:spcBef>
            </a:pPr>
            <a:endParaRPr lang="hu-HU" altLang="hu-HU" b="1" dirty="0"/>
          </a:p>
          <a:p>
            <a:pPr>
              <a:spcBef>
                <a:spcPct val="50000"/>
              </a:spcBef>
            </a:pPr>
            <a:endParaRPr lang="hu-HU" altLang="hu-HU" b="1" dirty="0"/>
          </a:p>
          <a:p>
            <a:pPr>
              <a:spcBef>
                <a:spcPts val="0"/>
              </a:spcBef>
            </a:pPr>
            <a:endParaRPr lang="hu-HU" altLang="hu-HU" sz="2800" dirty="0"/>
          </a:p>
          <a:p>
            <a:pPr marL="0" indent="0">
              <a:spcBef>
                <a:spcPts val="0"/>
              </a:spcBef>
            </a:pPr>
            <a:r>
              <a:rPr lang="hu-HU" altLang="hu-HU" sz="2800" dirty="0"/>
              <a:t>Megjegyzés: Az X változóról az algoritmus végrehajtása közben különböző állításokat mondhatunk: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kezdetben</a:t>
            </a:r>
            <a:r>
              <a:rPr lang="hu-HU" altLang="hu-HU" sz="2800" dirty="0"/>
              <a:t> a </a:t>
            </a:r>
            <a:r>
              <a:rPr lang="hu-HU" altLang="hu-HU" sz="2800" dirty="0" err="1"/>
              <a:t>bemenetbeli</a:t>
            </a:r>
            <a:r>
              <a:rPr lang="hu-HU" altLang="hu-HU" sz="2800" dirty="0"/>
              <a:t> sorozat;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futás végén</a:t>
            </a:r>
            <a:r>
              <a:rPr lang="hu-HU" altLang="hu-HU" sz="2800" dirty="0"/>
              <a:t> a bemeneti X permutációja a szétválogatás utófeltétele szerint;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közben</a:t>
            </a:r>
            <a:r>
              <a:rPr lang="hu-HU" altLang="hu-HU" sz="2800" dirty="0"/>
              <a:t> E-ig T tulajdonságú elemek, U-</a:t>
            </a:r>
            <a:r>
              <a:rPr lang="hu-HU" altLang="hu-HU" sz="2800" dirty="0" err="1"/>
              <a:t>tól</a:t>
            </a:r>
            <a:r>
              <a:rPr lang="hu-HU" altLang="hu-HU" sz="2800" dirty="0"/>
              <a:t> nem T tulajdonságú elemek, köztük nem vizsgált elemek.</a:t>
            </a:r>
          </a:p>
        </p:txBody>
      </p:sp>
      <p:sp>
        <p:nvSpPr>
          <p:cNvPr id="14" name="AutoShape 34">
            <a:extLst>
              <a:ext uri="{FF2B5EF4-FFF2-40B4-BE49-F238E27FC236}">
                <a16:creationId xmlns:a16="http://schemas.microsoft.com/office/drawing/2014/main" id="{78C3A5D3-C36A-49A1-90E9-64DE4771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300886"/>
            <a:ext cx="2305050" cy="360362"/>
          </a:xfrm>
          <a:prstGeom prst="wedgeRectCallout">
            <a:avLst>
              <a:gd name="adj1" fmla="val -267335"/>
              <a:gd name="adj2" fmla="val 113786"/>
            </a:avLst>
          </a:prstGeom>
          <a:solidFill>
            <a:srgbClr val="DDDDDD">
              <a:alpha val="70195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 dirty="0">
                <a:solidFill>
                  <a:srgbClr val="0000FF"/>
                </a:solidFill>
              </a:rPr>
              <a:t>Ún. </a:t>
            </a:r>
            <a:r>
              <a:rPr lang="hu-HU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ciklusinvariáns</a:t>
            </a:r>
          </a:p>
        </p:txBody>
      </p:sp>
    </p:spTree>
    <p:extLst>
      <p:ext uri="{BB962C8B-B14F-4D97-AF65-F5344CB8AC3E}">
        <p14:creationId xmlns:p14="http://schemas.microsoft.com/office/powerpoint/2010/main" val="5094472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graphicFrame>
        <p:nvGraphicFramePr>
          <p:cNvPr id="277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9536"/>
              </p:ext>
            </p:extLst>
          </p:nvPr>
        </p:nvGraphicFramePr>
        <p:xfrm>
          <a:off x="2082776" y="1509713"/>
          <a:ext cx="5400675" cy="2159861"/>
        </p:xfrm>
        <a:graphic>
          <a:graphicData uri="http://schemas.openxmlformats.org/drawingml/2006/table">
            <a:tbl>
              <a:tblPr/>
              <a:tblGrid>
                <a:gridCol w="83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852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ElölrőlKeres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,u: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Egész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0000" marR="90000" marT="46783" marB="467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69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8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e&lt;u és T(X[e])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e:=e+1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Van:=e&lt;u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11" name="Oval 63"/>
          <p:cNvSpPr>
            <a:spLocks noChangeArrowheads="1"/>
          </p:cNvSpPr>
          <p:nvPr/>
        </p:nvSpPr>
        <p:spPr bwMode="auto">
          <a:xfrm>
            <a:off x="1795438" y="1576388"/>
            <a:ext cx="5976938" cy="6159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 sz="2600"/>
          </a:p>
        </p:txBody>
      </p:sp>
      <p:graphicFrame>
        <p:nvGraphicFramePr>
          <p:cNvPr id="27717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60979"/>
              </p:ext>
            </p:extLst>
          </p:nvPr>
        </p:nvGraphicFramePr>
        <p:xfrm>
          <a:off x="1795438" y="3856038"/>
          <a:ext cx="5976938" cy="2213837"/>
        </p:xfrm>
        <a:graphic>
          <a:graphicData uri="http://schemas.openxmlformats.org/drawingml/2006/table">
            <a:tbl>
              <a:tblPr/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857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HátulrólKeres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(e,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Egész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0000" marR="90000" marT="46785" marB="46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34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5" marB="4570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90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e&lt;u és nem T(X[u])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9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u:=u–1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9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Van:=e&lt;u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28" name="Oval 63"/>
          <p:cNvSpPr>
            <a:spLocks noChangeArrowheads="1"/>
          </p:cNvSpPr>
          <p:nvPr/>
        </p:nvSpPr>
        <p:spPr bwMode="auto">
          <a:xfrm>
            <a:off x="1763688" y="3890963"/>
            <a:ext cx="6048375" cy="65881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E614D8F-930F-4D39-8EA7-C9767B81E6AC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1225155107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11. Metszet</a:t>
            </a:r>
          </a:p>
        </p:txBody>
      </p:sp>
      <p:sp>
        <p:nvSpPr>
          <p:cNvPr id="3277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A télen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a nyáron megfigyelhető madarak alapján </a:t>
            </a: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a nem költöző madarakat!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Két</a:t>
            </a:r>
            <a:r>
              <a:rPr lang="hu-HU" sz="2800" dirty="0"/>
              <a:t> ember szabad órái </a:t>
            </a:r>
            <a:r>
              <a:rPr lang="hu-HU" sz="2800" dirty="0">
                <a:solidFill>
                  <a:srgbClr val="FF0000"/>
                </a:solidFill>
              </a:rPr>
              <a:t>alapján mondjuk meg</a:t>
            </a:r>
            <a:r>
              <a:rPr lang="hu-HU" sz="2800" dirty="0"/>
              <a:t>, hogy mikor beszélgethetnek egymással!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azokat az állatfajokat, amelyeket a budapesti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a veszprémi állatkertben </a:t>
            </a:r>
            <a:r>
              <a:rPr lang="hu-HU" sz="2800" dirty="0">
                <a:solidFill>
                  <a:srgbClr val="FF0000"/>
                </a:solidFill>
              </a:rPr>
              <a:t>is</a:t>
            </a:r>
            <a:r>
              <a:rPr lang="hu-HU" sz="2800" dirty="0"/>
              <a:t> megnézhetünk!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Három virágárusnál kapható virágok közül </a:t>
            </a:r>
            <a:r>
              <a:rPr lang="hu-HU" sz="2800" dirty="0">
                <a:solidFill>
                  <a:srgbClr val="FF0000"/>
                </a:solidFill>
              </a:rPr>
              <a:t>adjuk meg </a:t>
            </a:r>
            <a:r>
              <a:rPr lang="hu-HU" sz="2800" dirty="0"/>
              <a:t>azokat, amelyek </a:t>
            </a:r>
            <a:r>
              <a:rPr lang="hu-HU" sz="2800" dirty="0">
                <a:solidFill>
                  <a:srgbClr val="FF0000"/>
                </a:solidFill>
              </a:rPr>
              <a:t>mindegyiknél</a:t>
            </a:r>
            <a:r>
              <a:rPr lang="hu-HU" sz="2800" dirty="0"/>
              <a:t> kaphatóak!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0C52D0B-C411-4A9E-A832-003A6A6AFB67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11. Metszet</a:t>
            </a:r>
          </a:p>
        </p:txBody>
      </p:sp>
      <p:sp>
        <p:nvSpPr>
          <p:cNvPr id="2765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Mi bennük a közös?</a:t>
            </a:r>
            <a:r>
              <a:rPr lang="hu-HU" dirty="0">
                <a:solidFill>
                  <a:srgbClr val="FF0000"/>
                </a:solidFill>
              </a:rPr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>
                <a:latin typeface="Arial" charset="0"/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Ismerünk két halmazt (tetszőleges, de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azonos típusú elemekkel), meg kell adnunk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azokat az elemeket, amelyek mindkét halmazban szerepelnek!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   A több halmaz visszavezethető a két halmaz esetére.</a:t>
            </a: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83" y="1484784"/>
            <a:ext cx="2700337" cy="1763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244F44A-19B3-4146-BFFB-B420A2CEDBA3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95E-6 L 0.06354 0.078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39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76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6732240" y="3430588"/>
            <a:ext cx="2555875" cy="576262"/>
          </a:xfrm>
          <a:prstGeom prst="wedgeRectCallout">
            <a:avLst>
              <a:gd name="adj1" fmla="val -78394"/>
              <a:gd name="adj2" fmla="val -199233"/>
            </a:avLst>
          </a:prstGeom>
          <a:solidFill>
            <a:srgbClr val="969696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első Db elemet használva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467544" y="5301208"/>
            <a:ext cx="2555875" cy="576263"/>
          </a:xfrm>
          <a:prstGeom prst="wedgeRectCallout">
            <a:avLst>
              <a:gd name="adj1" fmla="val 13988"/>
              <a:gd name="adj2" fmla="val -431691"/>
            </a:avLst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elemtartalmazás egyértelmű-e.</a:t>
            </a:r>
          </a:p>
        </p:txBody>
      </p:sp>
      <p:sp>
        <p:nvSpPr>
          <p:cNvPr id="3482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11. Metszet</a:t>
            </a:r>
          </a:p>
        </p:txBody>
      </p:sp>
      <p:sp>
        <p:nvSpPr>
          <p:cNvPr id="512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Y</a:t>
            </a:r>
            <a:r>
              <a:rPr lang="hu-HU" sz="2800" baseline="-25000" dirty="0"/>
              <a:t>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Z</a:t>
            </a:r>
            <a:r>
              <a:rPr lang="hu-HU" sz="2800" baseline="-25000" dirty="0"/>
              <a:t>1..min(N,M)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FF0000"/>
                </a:solidFill>
              </a:rPr>
              <a:t>min(N,M)</a:t>
            </a:r>
            <a:endParaRPr lang="hu-HU" sz="28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HalmazE</a:t>
            </a:r>
            <a:r>
              <a:rPr lang="hu-HU" sz="2800" dirty="0">
                <a:sym typeface="Symbol" pitchFamily="18" charset="2"/>
              </a:rPr>
              <a:t>(X) és </a:t>
            </a:r>
            <a:r>
              <a:rPr lang="hu-HU" sz="2800" dirty="0" err="1">
                <a:sym typeface="Symbol" pitchFamily="18" charset="2"/>
              </a:rPr>
              <a:t>HalmazE</a:t>
            </a:r>
            <a:r>
              <a:rPr lang="hu-HU" sz="2800" dirty="0">
                <a:sym typeface="Symbol" pitchFamily="18" charset="2"/>
              </a:rPr>
              <a:t>(Y)</a:t>
            </a:r>
          </a:p>
          <a:p>
            <a:pPr marL="254000">
              <a:lnSpc>
                <a:spcPct val="95000"/>
              </a:lnSpc>
            </a:pPr>
            <a:r>
              <a:rPr lang="hu-HU" sz="2800" dirty="0">
                <a:sym typeface="Symbol" pitchFamily="18" charset="2"/>
              </a:rPr>
              <a:t>Utófeltétel:	Db=          és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buFont typeface="Wingdings" pitchFamily="2" charset="2"/>
              <a:buNone/>
            </a:pPr>
            <a:br>
              <a:rPr lang="hu-HU" sz="1800" dirty="0">
                <a:sym typeface="Symbol" pitchFamily="18" charset="2"/>
              </a:rPr>
            </a:br>
            <a:r>
              <a:rPr lang="hu-HU" sz="1800" dirty="0">
                <a:sym typeface="Symbol" pitchFamily="18" charset="2"/>
              </a:rPr>
              <a:t>		</a:t>
            </a:r>
            <a:r>
              <a:rPr lang="hu-HU" sz="2800" dirty="0">
                <a:sym typeface="Symbol" pitchFamily="18" charset="2"/>
              </a:rPr>
              <a:t>i(1≤i≤Db):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hu-HU" sz="2800" dirty="0" err="1">
                <a:sym typeface="Symbol" pitchFamily="18" charset="2"/>
              </a:rPr>
              <a:t>Z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X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és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 err="1">
                <a:sym typeface="Symbol" pitchFamily="18" charset="2"/>
              </a:rPr>
              <a:t>Z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Y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 err="1">
                <a:sym typeface="Symbol" pitchFamily="18" charset="2"/>
              </a:rPr>
              <a:t>HalmazE</a:t>
            </a:r>
            <a:r>
              <a:rPr lang="hu-HU" sz="2800" dirty="0">
                <a:sym typeface="Symbol" pitchFamily="18" charset="2"/>
              </a:rPr>
              <a:t>(Z)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017960"/>
              </p:ext>
            </p:extLst>
          </p:nvPr>
        </p:nvGraphicFramePr>
        <p:xfrm>
          <a:off x="2771800" y="3055938"/>
          <a:ext cx="6318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3" name="Equation" r:id="rId4" imgW="317225" imgH="532937" progId="Equation.3">
                  <p:embed/>
                </p:oleObj>
              </mc:Choice>
              <mc:Fallback>
                <p:oleObj name="Equation" r:id="rId4" imgW="317225" imgH="532937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055938"/>
                        <a:ext cx="631825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6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732343"/>
            <a:ext cx="31432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ADA8EDC-E584-485A-8180-EFCF7203E0A2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uiExpand="1" animBg="1"/>
      <p:bldP spid="5130" grpId="0" uiExpand="1" animBg="1"/>
      <p:bldP spid="512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11. Metszet</a:t>
            </a:r>
          </a:p>
        </p:txBody>
      </p:sp>
      <p:sp>
        <p:nvSpPr>
          <p:cNvPr id="512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aseline="-25000" dirty="0"/>
              <a:t>3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/>
              <a:t>2</a:t>
            </a:r>
            <a:r>
              <a:rPr lang="hu-HU" sz="2800" dirty="0">
                <a:sym typeface="Symbol" pitchFamily="18" charset="2"/>
              </a:rPr>
              <a:t>: </a:t>
            </a:r>
          </a:p>
          <a:p>
            <a:pPr marL="254000">
              <a:lnSpc>
                <a:spcPct val="95000"/>
              </a:lnSpc>
              <a:buNone/>
            </a:pPr>
            <a:r>
              <a:rPr lang="hu-HU" sz="2800" dirty="0">
                <a:sym typeface="Symbol" pitchFamily="18" charset="2"/>
              </a:rPr>
              <a:t>			  </a:t>
            </a:r>
            <a:r>
              <a:rPr lang="hu-HU" sz="2800" b="1" dirty="0">
                <a:sym typeface="Symbol" pitchFamily="18" charset="2"/>
              </a:rPr>
              <a:t>(</a:t>
            </a:r>
            <a:r>
              <a:rPr lang="hu-HU" sz="2800" dirty="0">
                <a:sym typeface="Symbol" pitchFamily="18" charset="2"/>
              </a:rPr>
              <a:t>Db,Z</a:t>
            </a:r>
            <a:r>
              <a:rPr lang="hu-HU" sz="2800" b="1" dirty="0"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1200" dirty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Metszet(N,X,M,Y)</a:t>
            </a:r>
          </a:p>
          <a:p>
            <a:pPr marL="25400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800" dirty="0">
                <a:sym typeface="Symbol" pitchFamily="18" charset="2"/>
              </a:rPr>
              <a:t>   Másképp:     </a:t>
            </a:r>
            <a:r>
              <a:rPr lang="hu-HU" sz="2800" b="1" dirty="0">
                <a:sym typeface="Symbol" pitchFamily="18" charset="2"/>
              </a:rPr>
              <a:t>(</a:t>
            </a:r>
            <a:r>
              <a:rPr lang="hu-HU" sz="2800" dirty="0">
                <a:sym typeface="Symbol" pitchFamily="18" charset="2"/>
              </a:rPr>
              <a:t>Db,Z</a:t>
            </a:r>
            <a:r>
              <a:rPr lang="hu-HU" sz="2800" b="1" dirty="0"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=</a:t>
            </a:r>
          </a:p>
          <a:p>
            <a:pPr marL="0" indent="0">
              <a:lnSpc>
                <a:spcPct val="95000"/>
              </a:lnSpc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buNone/>
            </a:pPr>
            <a:endParaRPr lang="hu-HU" sz="2800" dirty="0">
              <a:sym typeface="Symbol" pitchFamily="18" charset="2"/>
            </a:endParaRPr>
          </a:p>
        </p:txBody>
      </p:sp>
      <p:pic>
        <p:nvPicPr>
          <p:cNvPr id="3687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23" y="1592821"/>
            <a:ext cx="31432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95429"/>
              </p:ext>
            </p:extLst>
          </p:nvPr>
        </p:nvGraphicFramePr>
        <p:xfrm>
          <a:off x="3419872" y="2766690"/>
          <a:ext cx="22669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4" name="Equation" r:id="rId5" imgW="825142" imgH="444307" progId="Equation.3">
                  <p:embed/>
                </p:oleObj>
              </mc:Choice>
              <mc:Fallback>
                <p:oleObj name="Equation" r:id="rId5" imgW="825142" imgH="444307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766690"/>
                        <a:ext cx="226695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69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128"/>
            <a:ext cx="2401909" cy="132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8A58CCE-E832-4E92-9FDD-C30488401F81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11. Metszet</a:t>
            </a:r>
          </a:p>
        </p:txBody>
      </p:sp>
      <p:sp>
        <p:nvSpPr>
          <p:cNvPr id="3891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2800" b="1" dirty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600" dirty="0">
                <a:sym typeface="Symbol" pitchFamily="18" charset="2"/>
              </a:rPr>
              <a:t>	A megoldás egy </a:t>
            </a:r>
            <a:r>
              <a:rPr lang="hu-HU" sz="2600" dirty="0">
                <a:solidFill>
                  <a:srgbClr val="0000FF"/>
                </a:solidFill>
                <a:sym typeface="Symbol" pitchFamily="18" charset="2"/>
              </a:rPr>
              <a:t>kiválogatás</a:t>
            </a:r>
            <a:r>
              <a:rPr lang="hu-HU" sz="2600" dirty="0">
                <a:sym typeface="Symbol" pitchFamily="18" charset="2"/>
              </a:rPr>
              <a:t> és egy </a:t>
            </a:r>
            <a:r>
              <a:rPr lang="hu-HU" sz="2600" dirty="0">
                <a:solidFill>
                  <a:srgbClr val="FF0000"/>
                </a:solidFill>
                <a:sym typeface="Symbol" pitchFamily="18" charset="2"/>
              </a:rPr>
              <a:t>eldöntés</a:t>
            </a:r>
            <a:r>
              <a:rPr lang="hu-HU" sz="2600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28720" name="Group 48"/>
          <p:cNvGraphicFramePr>
            <a:graphicFrameLocks noGrp="1"/>
          </p:cNvGraphicFramePr>
          <p:nvPr/>
        </p:nvGraphicFramePr>
        <p:xfrm>
          <a:off x="3336925" y="1844675"/>
          <a:ext cx="4791075" cy="361292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072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7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j≤M és X[i]≠Y[j]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j≤M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Z[Db]:=X[i]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8950" name="Egyenes összekötő 8"/>
          <p:cNvCxnSpPr>
            <a:cxnSpLocks noChangeShapeType="1"/>
          </p:cNvCxnSpPr>
          <p:nvPr/>
        </p:nvCxnSpPr>
        <p:spPr bwMode="auto">
          <a:xfrm>
            <a:off x="3840163" y="4076700"/>
            <a:ext cx="215900" cy="449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Egyenes összekötő 9"/>
          <p:cNvCxnSpPr>
            <a:cxnSpLocks noChangeShapeType="1"/>
          </p:cNvCxnSpPr>
          <p:nvPr/>
        </p:nvCxnSpPr>
        <p:spPr bwMode="auto">
          <a:xfrm flipH="1">
            <a:off x="7897813" y="4076700"/>
            <a:ext cx="215900" cy="449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2" name="Text Box 50"/>
          <p:cNvSpPr txBox="1">
            <a:spLocks noChangeArrowheads="1"/>
          </p:cNvSpPr>
          <p:nvPr/>
        </p:nvSpPr>
        <p:spPr bwMode="auto">
          <a:xfrm>
            <a:off x="3762375" y="42830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8953" name="Text Box 51"/>
          <p:cNvSpPr txBox="1">
            <a:spLocks noChangeArrowheads="1"/>
          </p:cNvSpPr>
          <p:nvPr/>
        </p:nvSpPr>
        <p:spPr bwMode="auto">
          <a:xfrm>
            <a:off x="7896225" y="42862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3806825" y="2708275"/>
            <a:ext cx="4356100" cy="187325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3276600" y="1801813"/>
            <a:ext cx="4895850" cy="3671887"/>
          </a:xfrm>
          <a:prstGeom prst="rect">
            <a:avLst/>
          </a:prstGeom>
          <a:noFill/>
          <a:ln w="19050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" name="AutoShape 51"/>
          <p:cNvSpPr>
            <a:spLocks noChangeArrowheads="1"/>
          </p:cNvSpPr>
          <p:nvPr/>
        </p:nvSpPr>
        <p:spPr bwMode="auto">
          <a:xfrm>
            <a:off x="122238" y="4911725"/>
            <a:ext cx="2555875" cy="360363"/>
          </a:xfrm>
          <a:prstGeom prst="wedgeRectCallout">
            <a:avLst>
              <a:gd name="adj1" fmla="val 93352"/>
              <a:gd name="adj2" fmla="val -376870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Eldöntés</a:t>
            </a:r>
            <a:r>
              <a:rPr lang="hu-H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tétel!</a:t>
            </a:r>
          </a:p>
        </p:txBody>
      </p:sp>
      <p:sp>
        <p:nvSpPr>
          <p:cNvPr id="17" name="AutoShape 53"/>
          <p:cNvSpPr>
            <a:spLocks noChangeArrowheads="1"/>
          </p:cNvSpPr>
          <p:nvPr/>
        </p:nvSpPr>
        <p:spPr bwMode="auto">
          <a:xfrm>
            <a:off x="279400" y="3860800"/>
            <a:ext cx="2555875" cy="360363"/>
          </a:xfrm>
          <a:prstGeom prst="wedgeRectCallout">
            <a:avLst>
              <a:gd name="adj1" fmla="val 67230"/>
              <a:gd name="adj2" fmla="val -461452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Kiválogatás tétel!</a:t>
            </a:r>
          </a:p>
        </p:txBody>
      </p:sp>
      <p:sp>
        <p:nvSpPr>
          <p:cNvPr id="38959" name="Szövegdoboz 17"/>
          <p:cNvSpPr txBox="1">
            <a:spLocks noChangeArrowheads="1"/>
          </p:cNvSpPr>
          <p:nvPr/>
        </p:nvSpPr>
        <p:spPr bwMode="auto">
          <a:xfrm>
            <a:off x="8111217" y="1546452"/>
            <a:ext cx="107950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i,j</a:t>
            </a:r>
            <a:r>
              <a:rPr lang="hu-HU" sz="1800" b="1"/>
              <a:t>:Egész</a:t>
            </a:r>
          </a:p>
        </p:txBody>
      </p:sp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" y="1840630"/>
            <a:ext cx="2401909" cy="132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FEC8D7B-BE6D-44A5-832A-85CDCE9275B6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2" grpId="0"/>
      <p:bldP spid="38953" grpId="0"/>
      <p:bldP spid="14" grpId="0" animBg="1"/>
      <p:bldP spid="15" grpId="0" animBg="1"/>
      <p:bldP spid="16" grpId="0" animBg="1"/>
      <p:bldP spid="17" grpId="0" animBg="1"/>
      <p:bldP spid="3895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11. Metszet</a:t>
            </a:r>
          </a:p>
        </p:txBody>
      </p:sp>
      <p:sp>
        <p:nvSpPr>
          <p:cNvPr id="3891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Az eldöntés tétel, mivel logikai értéket ad, szerepelhetne az elágazás feltételében: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Hogyan lehet megoldani? </a:t>
            </a:r>
            <a:r>
              <a:rPr lang="hu-HU" sz="2800" b="1" dirty="0">
                <a:sym typeface="Symbol" pitchFamily="18" charset="2"/>
              </a:rPr>
              <a:t>Függvényt írunk!</a:t>
            </a:r>
            <a:endParaRPr lang="hu-HU" b="1" dirty="0">
              <a:sym typeface="Symbol" pitchFamily="18" charset="2"/>
            </a:endParaRPr>
          </a:p>
        </p:txBody>
      </p:sp>
      <p:graphicFrame>
        <p:nvGraphicFramePr>
          <p:cNvPr id="287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40563"/>
              </p:ext>
            </p:extLst>
          </p:nvPr>
        </p:nvGraphicFramePr>
        <p:xfrm>
          <a:off x="3336925" y="3184986"/>
          <a:ext cx="4791075" cy="2258080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072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72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Eleme?(X[i],Y)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Z[Db]:=X[i]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8950" name="Egyenes összekötő 8"/>
          <p:cNvCxnSpPr>
            <a:cxnSpLocks noChangeShapeType="1"/>
          </p:cNvCxnSpPr>
          <p:nvPr/>
        </p:nvCxnSpPr>
        <p:spPr bwMode="auto">
          <a:xfrm>
            <a:off x="3840163" y="4076700"/>
            <a:ext cx="215900" cy="449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Egyenes összekötő 9"/>
          <p:cNvCxnSpPr>
            <a:cxnSpLocks noChangeShapeType="1"/>
          </p:cNvCxnSpPr>
          <p:nvPr/>
        </p:nvCxnSpPr>
        <p:spPr bwMode="auto">
          <a:xfrm flipH="1">
            <a:off x="7897813" y="4076700"/>
            <a:ext cx="215900" cy="449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2" name="Text Box 50"/>
          <p:cNvSpPr txBox="1">
            <a:spLocks noChangeArrowheads="1"/>
          </p:cNvSpPr>
          <p:nvPr/>
        </p:nvSpPr>
        <p:spPr bwMode="auto">
          <a:xfrm>
            <a:off x="3762375" y="42830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8953" name="Text Box 51"/>
          <p:cNvSpPr txBox="1">
            <a:spLocks noChangeArrowheads="1"/>
          </p:cNvSpPr>
          <p:nvPr/>
        </p:nvSpPr>
        <p:spPr bwMode="auto">
          <a:xfrm>
            <a:off x="7896225" y="42862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8959" name="Szövegdoboz 17"/>
          <p:cNvSpPr txBox="1">
            <a:spLocks noChangeArrowheads="1"/>
          </p:cNvSpPr>
          <p:nvPr/>
        </p:nvSpPr>
        <p:spPr bwMode="auto">
          <a:xfrm>
            <a:off x="8111217" y="2587501"/>
            <a:ext cx="107950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</a:t>
            </a:r>
            <a:r>
              <a:rPr lang="hu-HU" sz="1800" dirty="0" err="1"/>
              <a:t>i,j</a:t>
            </a:r>
            <a:r>
              <a:rPr lang="hu-HU" sz="1800" b="1" dirty="0" err="1"/>
              <a:t>:Egész</a:t>
            </a:r>
            <a:endParaRPr lang="hu-HU" sz="1800" b="1" dirty="0"/>
          </a:p>
        </p:txBody>
      </p:sp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" y="3183929"/>
            <a:ext cx="2401909" cy="132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B6F4A4E-3700-4C35-B46F-F5A970D9E8FC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1062734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2" grpId="0"/>
      <p:bldP spid="38953" grpId="0"/>
      <p:bldP spid="3895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11. Metszet</a:t>
            </a:r>
          </a:p>
        </p:txBody>
      </p:sp>
      <p:sp>
        <p:nvSpPr>
          <p:cNvPr id="3994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>
                <a:sym typeface="Symbol" pitchFamily="18" charset="2"/>
              </a:rPr>
              <a:t>Feladatvariációk: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>
                <a:sym typeface="Symbol" pitchFamily="18" charset="2"/>
              </a:rPr>
              <a:t>Ismerünk két halmazt, meg kell adnunk a közös </a:t>
            </a:r>
            <a:r>
              <a:rPr lang="hu-HU" sz="2800">
                <a:solidFill>
                  <a:srgbClr val="FF0000"/>
                </a:solidFill>
                <a:sym typeface="Symbol" pitchFamily="18" charset="2"/>
              </a:rPr>
              <a:t>elemek számá</a:t>
            </a:r>
            <a:r>
              <a:rPr lang="hu-HU" sz="2800">
                <a:sym typeface="Symbol" pitchFamily="18" charset="2"/>
              </a:rPr>
              <a:t>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>
                <a:sym typeface="Symbol" pitchFamily="18" charset="2"/>
              </a:rPr>
              <a:t>Ismerünk két halmazt, meg kell adnunk, hogy </a:t>
            </a:r>
            <a:r>
              <a:rPr lang="hu-HU" sz="2800">
                <a:solidFill>
                  <a:srgbClr val="FF0000"/>
                </a:solidFill>
                <a:sym typeface="Symbol" pitchFamily="18" charset="2"/>
              </a:rPr>
              <a:t>van-e</a:t>
            </a:r>
            <a:r>
              <a:rPr lang="hu-HU" sz="2800">
                <a:sym typeface="Symbol" pitchFamily="18" charset="2"/>
              </a:rPr>
              <a:t> közös </a:t>
            </a:r>
            <a:r>
              <a:rPr lang="hu-HU" sz="2800">
                <a:solidFill>
                  <a:srgbClr val="FF0000"/>
                </a:solidFill>
                <a:sym typeface="Symbol" pitchFamily="18" charset="2"/>
              </a:rPr>
              <a:t>elem</a:t>
            </a:r>
            <a:r>
              <a:rPr lang="hu-HU" sz="2800">
                <a:sym typeface="Symbol" pitchFamily="18" charset="2"/>
              </a:rPr>
              <a:t>ük!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>
                <a:sym typeface="Symbol" pitchFamily="18" charset="2"/>
              </a:rPr>
              <a:t>Ismerünk két halmazt, meg kell adnunk </a:t>
            </a:r>
            <a:r>
              <a:rPr lang="hu-HU" sz="2800">
                <a:solidFill>
                  <a:srgbClr val="FF0000"/>
                </a:solidFill>
                <a:sym typeface="Symbol" pitchFamily="18" charset="2"/>
              </a:rPr>
              <a:t>egy</a:t>
            </a:r>
            <a:r>
              <a:rPr lang="hu-HU" sz="2800">
                <a:sym typeface="Symbol" pitchFamily="18" charset="2"/>
              </a:rPr>
              <a:t>et közös </a:t>
            </a:r>
            <a:r>
              <a:rPr lang="hu-HU" sz="2800">
                <a:solidFill>
                  <a:srgbClr val="FF0000"/>
                </a:solidFill>
                <a:sym typeface="Symbol" pitchFamily="18" charset="2"/>
              </a:rPr>
              <a:t>elemeik</a:t>
            </a:r>
            <a:r>
              <a:rPr lang="hu-HU" sz="2800">
                <a:sym typeface="Symbol" pitchFamily="18" charset="2"/>
              </a:rPr>
              <a:t> közül!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A6201C8-7FE9-439F-B29D-C2709AAD6D7E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7. Másolás – </a:t>
            </a:r>
            <a:r>
              <a:rPr lang="hu-HU" sz="2800"/>
              <a:t>függvényszámítás</a:t>
            </a:r>
          </a:p>
        </p:txBody>
      </p:sp>
      <p:sp>
        <p:nvSpPr>
          <p:cNvPr id="1536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N darab „valamihez” kell hozzárendelni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másik N darab „valamit”, ami akár az előbbitől különböző típusú is lehet. A darabszám marad, a sorrend is marad. Az elemeken operáló függvény ugyanaz.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52" y="1484784"/>
            <a:ext cx="2621561" cy="1695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973E699-DEFB-44A3-936B-248DFD715786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4792E-6 L 0.06441 0.054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27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013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12. Unió</a:t>
            </a:r>
          </a:p>
        </p:txBody>
      </p:sp>
      <p:sp>
        <p:nvSpPr>
          <p:cNvPr id="4096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A télen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és</a:t>
            </a:r>
            <a:r>
              <a:rPr lang="hu-HU" sz="2800" dirty="0"/>
              <a:t> a nyáron megfigyelhető madarak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alapján adjuk meg</a:t>
            </a:r>
            <a:r>
              <a:rPr lang="hu-HU" sz="2800" dirty="0">
                <a:sym typeface="Symbol" pitchFamily="18" charset="2"/>
              </a:rPr>
              <a:t>, hogy </a:t>
            </a:r>
            <a:r>
              <a:rPr lang="hu-HU" sz="2800" dirty="0"/>
              <a:t>a milyen madarakat figyeltek meg!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Két</a:t>
            </a:r>
            <a:r>
              <a:rPr lang="hu-HU" sz="2800" dirty="0"/>
              <a:t> ember szabad órái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alapján mondjuk meg</a:t>
            </a:r>
            <a:r>
              <a:rPr lang="hu-HU" sz="2800" dirty="0"/>
              <a:t>, hogy mikor tudjuk elérni valamelyiket!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Három</a:t>
            </a:r>
            <a:r>
              <a:rPr lang="hu-HU" sz="2800" dirty="0"/>
              <a:t> szakkör tanulói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alapján soroljuk fel </a:t>
            </a:r>
            <a:r>
              <a:rPr lang="hu-HU" sz="2800" dirty="0"/>
              <a:t>a szakkörre járókat!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Adjuk meg </a:t>
            </a:r>
            <a:r>
              <a:rPr lang="hu-HU" sz="2800" dirty="0"/>
              <a:t>azokat az állatfajokat, amelyeket a budapesti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vagy</a:t>
            </a:r>
            <a:r>
              <a:rPr lang="hu-HU" sz="2800" dirty="0"/>
              <a:t> a veszprémi állatkertben megnézhetünk!</a:t>
            </a:r>
            <a:endParaRPr lang="hu-HU" sz="2800" b="1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8E8A08E-1DF5-4E78-A69C-AB325FE38087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12. Unió</a:t>
            </a:r>
          </a:p>
        </p:txBody>
      </p:sp>
      <p:sp>
        <p:nvSpPr>
          <p:cNvPr id="3174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Ismerünk két halmazt (tetszőleges, de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azonos típusú elemekkel), meg kell adnunk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azokat az elemeket, amelyek legalább az egyik halmazban szerepelnek!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A több halmaz visszavezethető a két halmaz esetére.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1484784"/>
            <a:ext cx="2519363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4245C00-7464-4B45-A1E2-0C156B8E69AA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4.24607E-6 L 0.06545 0.0728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36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17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12. Unió</a:t>
            </a:r>
          </a:p>
        </p:txBody>
      </p:sp>
      <p:sp>
        <p:nvSpPr>
          <p:cNvPr id="614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Y</a:t>
            </a:r>
            <a:r>
              <a:rPr lang="hu-HU" sz="2800" baseline="-25000" dirty="0"/>
              <a:t>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Z</a:t>
            </a:r>
            <a:r>
              <a:rPr lang="hu-HU" sz="2800" baseline="-25000" dirty="0"/>
              <a:t>1..N+M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FF0000"/>
                </a:solidFill>
              </a:rPr>
              <a:t>N+M</a:t>
            </a:r>
            <a:endParaRPr lang="hu-HU" sz="28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 err="1"/>
              <a:t>H</a:t>
            </a:r>
            <a:r>
              <a:rPr lang="hu-HU" sz="2800" dirty="0" err="1">
                <a:sym typeface="Symbol" pitchFamily="18" charset="2"/>
              </a:rPr>
              <a:t>almazE</a:t>
            </a:r>
            <a:r>
              <a:rPr lang="hu-HU" sz="2800" dirty="0">
                <a:sym typeface="Symbol" pitchFamily="18" charset="2"/>
              </a:rPr>
              <a:t>(X) és </a:t>
            </a:r>
            <a:r>
              <a:rPr lang="hu-HU" sz="2800" dirty="0" err="1">
                <a:sym typeface="Symbol" pitchFamily="18" charset="2"/>
              </a:rPr>
              <a:t>HalmazE</a:t>
            </a:r>
            <a:r>
              <a:rPr lang="hu-HU" sz="2800" dirty="0">
                <a:sym typeface="Symbol" pitchFamily="18" charset="2"/>
              </a:rPr>
              <a:t>(Y)</a:t>
            </a:r>
          </a:p>
          <a:p>
            <a:pPr marL="254000">
              <a:lnSpc>
                <a:spcPct val="95000"/>
              </a:lnSpc>
              <a:spcBef>
                <a:spcPts val="1800"/>
              </a:spcBef>
            </a:pPr>
            <a:r>
              <a:rPr lang="hu-HU" sz="2800" dirty="0">
                <a:sym typeface="Symbol" pitchFamily="18" charset="2"/>
              </a:rPr>
              <a:t>Utófeltétel:	Db=N+          és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		i(1≤i≤Db):</a:t>
            </a:r>
            <a:r>
              <a:rPr lang="hu-HU" sz="2000" dirty="0">
                <a:sym typeface="Symbol" pitchFamily="18" charset="2"/>
              </a:rPr>
              <a:t>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hu-HU" sz="2800" dirty="0" err="1">
                <a:sym typeface="Symbol" pitchFamily="18" charset="2"/>
              </a:rPr>
              <a:t>Z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X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vagy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 err="1">
                <a:sym typeface="Symbol" pitchFamily="18" charset="2"/>
              </a:rPr>
              <a:t>Z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Y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 és 				</a:t>
            </a:r>
            <a:r>
              <a:rPr lang="hu-HU" sz="2800" dirty="0" err="1">
                <a:sym typeface="Symbol" pitchFamily="18" charset="2"/>
              </a:rPr>
              <a:t>HalmazE</a:t>
            </a:r>
            <a:r>
              <a:rPr lang="hu-HU" sz="2800" dirty="0">
                <a:sym typeface="Symbol" pitchFamily="18" charset="2"/>
              </a:rPr>
              <a:t>(Z)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28688"/>
              </p:ext>
            </p:extLst>
          </p:nvPr>
        </p:nvGraphicFramePr>
        <p:xfrm>
          <a:off x="3131840" y="3124200"/>
          <a:ext cx="6556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4" imgW="304668" imgH="558558" progId="Equation.3">
                  <p:embed/>
                </p:oleObj>
              </mc:Choice>
              <mc:Fallback>
                <p:oleObj name="Equation" r:id="rId4" imgW="304668" imgH="558558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124200"/>
                        <a:ext cx="655637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6698894" y="3572669"/>
            <a:ext cx="2555875" cy="576262"/>
          </a:xfrm>
          <a:prstGeom prst="wedgeRectCallout">
            <a:avLst>
              <a:gd name="adj1" fmla="val -115322"/>
              <a:gd name="adj2" fmla="val -239944"/>
            </a:avLst>
          </a:prstGeom>
          <a:solidFill>
            <a:srgbClr val="969696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első Db elemet használva</a:t>
            </a:r>
          </a:p>
        </p:txBody>
      </p:sp>
      <p:pic>
        <p:nvPicPr>
          <p:cNvPr id="4301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86" y="4797152"/>
            <a:ext cx="329565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1163F75-22B2-4B11-AA60-DA3BD3CF8191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615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12. Unió</a:t>
            </a:r>
          </a:p>
        </p:txBody>
      </p:sp>
      <p:sp>
        <p:nvSpPr>
          <p:cNvPr id="614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/>
              <a:t>2</a:t>
            </a:r>
            <a:r>
              <a:rPr lang="hu-HU" sz="2800" dirty="0">
                <a:sym typeface="Symbol" pitchFamily="18" charset="2"/>
              </a:rPr>
              <a:t>: 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  <a:buNone/>
            </a:pPr>
            <a:r>
              <a:rPr lang="hu-HU" sz="2800" dirty="0">
                <a:sym typeface="Symbol" pitchFamily="18" charset="2"/>
              </a:rPr>
              <a:t>			   </a:t>
            </a:r>
            <a:r>
              <a:rPr lang="hu-HU" sz="2800" b="1" dirty="0">
                <a:sym typeface="Symbol" pitchFamily="18" charset="2"/>
              </a:rPr>
              <a:t>(</a:t>
            </a:r>
            <a:r>
              <a:rPr lang="hu-HU" sz="2800" dirty="0">
                <a:sym typeface="Symbol" pitchFamily="18" charset="2"/>
              </a:rPr>
              <a:t>Db,Z</a:t>
            </a:r>
            <a:r>
              <a:rPr lang="hu-HU" sz="2800" b="1" dirty="0"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=Unió(N,X,M,Y)</a:t>
            </a:r>
          </a:p>
          <a:p>
            <a:pPr marL="0" indent="0">
              <a:lnSpc>
                <a:spcPct val="95000"/>
              </a:lnSpc>
              <a:spcBef>
                <a:spcPts val="18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   Másképp:      </a:t>
            </a:r>
            <a:r>
              <a:rPr lang="hu-HU" sz="2800" b="1" dirty="0">
                <a:sym typeface="Symbol" pitchFamily="18" charset="2"/>
              </a:rPr>
              <a:t>(</a:t>
            </a:r>
            <a:r>
              <a:rPr lang="hu-HU" sz="2800" dirty="0">
                <a:sym typeface="Symbol" pitchFamily="18" charset="2"/>
              </a:rPr>
              <a:t>Db,Z</a:t>
            </a:r>
            <a:r>
              <a:rPr lang="hu-HU" sz="2800" b="1" dirty="0"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=</a:t>
            </a:r>
          </a:p>
          <a:p>
            <a:pPr marL="0" indent="0">
              <a:lnSpc>
                <a:spcPct val="95000"/>
              </a:lnSpc>
              <a:spcBef>
                <a:spcPts val="18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25000"/>
              </a:spcBef>
              <a:buNone/>
            </a:pPr>
            <a:endParaRPr lang="hu-HU" sz="2800" dirty="0">
              <a:sym typeface="Symbol" pitchFamily="18" charset="2"/>
            </a:endParaRPr>
          </a:p>
        </p:txBody>
      </p:sp>
      <p:pic>
        <p:nvPicPr>
          <p:cNvPr id="44039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494830"/>
            <a:ext cx="329565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9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656459"/>
              </p:ext>
            </p:extLst>
          </p:nvPr>
        </p:nvGraphicFramePr>
        <p:xfrm>
          <a:off x="3491880" y="2852936"/>
          <a:ext cx="24828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4" name="Equation" r:id="rId5" imgW="1079032" imgH="482391" progId="Equation.3">
                  <p:embed/>
                </p:oleObj>
              </mc:Choice>
              <mc:Fallback>
                <p:oleObj name="Equation" r:id="rId5" imgW="1079032" imgH="482391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852936"/>
                        <a:ext cx="248285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4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1088"/>
            <a:ext cx="2114550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DC08E01-DD22-4D5F-A61F-CB6A5D3D053A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12. Unió</a:t>
            </a:r>
          </a:p>
        </p:txBody>
      </p:sp>
      <p:sp>
        <p:nvSpPr>
          <p:cNvPr id="4608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32813" name="Group 45"/>
          <p:cNvGraphicFramePr>
            <a:graphicFrameLocks noGrp="1"/>
          </p:cNvGraphicFramePr>
          <p:nvPr/>
        </p:nvGraphicFramePr>
        <p:xfrm>
          <a:off x="3236913" y="1847850"/>
          <a:ext cx="4791075" cy="3612736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028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Z:=X; Db:=N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8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i≤N és X[i]≠Y[j]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i&gt;N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Z[Db]:=Y[j]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3605213" y="4197722"/>
            <a:ext cx="4572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5400000">
            <a:off x="7677150" y="4197722"/>
            <a:ext cx="4572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22" name="Text Box 47"/>
          <p:cNvSpPr txBox="1">
            <a:spLocks noChangeArrowheads="1"/>
          </p:cNvSpPr>
          <p:nvPr/>
        </p:nvSpPr>
        <p:spPr bwMode="auto">
          <a:xfrm>
            <a:off x="3649663" y="4277629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46123" name="Text Box 48"/>
          <p:cNvSpPr txBox="1">
            <a:spLocks noChangeArrowheads="1"/>
          </p:cNvSpPr>
          <p:nvPr/>
        </p:nvSpPr>
        <p:spPr bwMode="auto">
          <a:xfrm>
            <a:off x="7792942" y="4274548"/>
            <a:ext cx="288925" cy="30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5578475" y="1455738"/>
            <a:ext cx="2327275" cy="360362"/>
          </a:xfrm>
          <a:prstGeom prst="wedgeRectCallout">
            <a:avLst>
              <a:gd name="adj1" fmla="val -94657"/>
              <a:gd name="adj2" fmla="val 75111"/>
            </a:avLst>
          </a:prstGeom>
          <a:solidFill>
            <a:srgbClr val="969696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Másolás</a:t>
            </a:r>
            <a:r>
              <a:rPr lang="hu-H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tétel!</a:t>
            </a:r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3275013" y="1906588"/>
            <a:ext cx="4678362" cy="354300"/>
          </a:xfrm>
          <a:prstGeom prst="rect">
            <a:avLst/>
          </a:prstGeom>
          <a:noFill/>
          <a:ln w="12700" cap="rnd" algn="ctr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19" name="AutoShape 51"/>
          <p:cNvSpPr>
            <a:spLocks noChangeArrowheads="1"/>
          </p:cNvSpPr>
          <p:nvPr/>
        </p:nvSpPr>
        <p:spPr bwMode="auto">
          <a:xfrm>
            <a:off x="122238" y="4828359"/>
            <a:ext cx="2555875" cy="360362"/>
          </a:xfrm>
          <a:prstGeom prst="wedgeRectCallout">
            <a:avLst>
              <a:gd name="adj1" fmla="val 93352"/>
              <a:gd name="adj2" fmla="val -376870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Eldöntés</a:t>
            </a:r>
            <a:r>
              <a:rPr lang="hu-H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tétel!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3779838" y="2759389"/>
            <a:ext cx="4176712" cy="1759292"/>
          </a:xfrm>
          <a:prstGeom prst="rect">
            <a:avLst/>
          </a:prstGeom>
          <a:noFill/>
          <a:ln w="12700" cap="rnd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21" name="AutoShape 53"/>
          <p:cNvSpPr>
            <a:spLocks noChangeArrowheads="1"/>
          </p:cNvSpPr>
          <p:nvPr/>
        </p:nvSpPr>
        <p:spPr bwMode="auto">
          <a:xfrm>
            <a:off x="-100" y="3789040"/>
            <a:ext cx="2555876" cy="360362"/>
          </a:xfrm>
          <a:prstGeom prst="wedgeRectCallout">
            <a:avLst>
              <a:gd name="adj1" fmla="val 93352"/>
              <a:gd name="adj2" fmla="val -376870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Kiválogatás tétel!</a:t>
            </a: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3287904" y="2320940"/>
            <a:ext cx="4678362" cy="3059112"/>
          </a:xfrm>
          <a:prstGeom prst="rect">
            <a:avLst/>
          </a:prstGeom>
          <a:noFill/>
          <a:ln w="12700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31" name="Szövegdoboz 18"/>
          <p:cNvSpPr txBox="1">
            <a:spLocks noChangeArrowheads="1"/>
          </p:cNvSpPr>
          <p:nvPr/>
        </p:nvSpPr>
        <p:spPr bwMode="auto">
          <a:xfrm>
            <a:off x="8027988" y="1557338"/>
            <a:ext cx="1223962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i,j</a:t>
            </a:r>
            <a:r>
              <a:rPr lang="hu-HU" sz="1800" b="1"/>
              <a:t>:Egész</a:t>
            </a:r>
          </a:p>
        </p:txBody>
      </p:sp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52067"/>
            <a:ext cx="2114550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DA2D21C-DA60-40D2-874A-9E3A64F3FB10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2" grpId="0"/>
      <p:bldP spid="46123" grpId="0"/>
      <p:bldP spid="32817" grpId="0" animBg="1"/>
      <p:bldP spid="32818" grpId="0" animBg="1"/>
      <p:bldP spid="32819" grpId="0" animBg="1"/>
      <p:bldP spid="32820" grpId="0" animBg="1"/>
      <p:bldP spid="32821" grpId="0" animBg="1"/>
      <p:bldP spid="32822" grpId="0" animBg="1"/>
      <p:bldP spid="461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12. Unió</a:t>
            </a:r>
          </a:p>
        </p:txBody>
      </p:sp>
      <p:sp>
        <p:nvSpPr>
          <p:cNvPr id="3994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Feladatvariációk: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Ismerünk két halmazt, meg kell adnunk az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elemek együttes számá</a:t>
            </a:r>
            <a:r>
              <a:rPr lang="hu-HU" sz="2800" dirty="0">
                <a:sym typeface="Symbol" pitchFamily="18" charset="2"/>
              </a:rPr>
              <a:t>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Ismerünk két halmazt, meg kell adnunk a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különbségük</a:t>
            </a:r>
            <a:r>
              <a:rPr lang="hu-HU" sz="2800" dirty="0">
                <a:sym typeface="Symbol" pitchFamily="18" charset="2"/>
              </a:rPr>
              <a:t>et (X\</a:t>
            </a:r>
            <a:r>
              <a:rPr lang="hu-HU" sz="2800" dirty="0">
                <a:sym typeface="Symbol"/>
              </a:rPr>
              <a:t>Y)</a:t>
            </a:r>
            <a:r>
              <a:rPr lang="hu-HU" sz="2800" dirty="0">
                <a:sym typeface="Symbol" pitchFamily="18" charset="2"/>
              </a:rPr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Ismerünk két halmazt, meg kell adnunk azon elemeket, amelyek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pontosan az egyikben </a:t>
            </a:r>
            <a:r>
              <a:rPr lang="hu-HU" sz="2800" dirty="0">
                <a:sym typeface="Symbol" pitchFamily="18" charset="2"/>
              </a:rPr>
              <a:t>vannak! (X\</a:t>
            </a:r>
            <a:r>
              <a:rPr lang="hu-HU" sz="2800" dirty="0">
                <a:sym typeface="Symbol"/>
              </a:rPr>
              <a:t>Y  </a:t>
            </a:r>
            <a:r>
              <a:rPr lang="hu-HU" sz="2800" dirty="0" err="1">
                <a:sym typeface="Symbol"/>
              </a:rPr>
              <a:t>Y</a:t>
            </a:r>
            <a:r>
              <a:rPr lang="hu-HU" sz="2800" dirty="0">
                <a:sym typeface="Symbol"/>
              </a:rPr>
              <a:t>\X)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84A4780-E41F-41C9-84AB-DA3F8A091A33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55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</a:t>
            </a:r>
          </a:p>
        </p:txBody>
      </p:sp>
      <p:sp>
        <p:nvSpPr>
          <p:cNvPr id="4711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/>
            <a:r>
              <a:rPr lang="hu-HU" b="1" dirty="0">
                <a:solidFill>
                  <a:srgbClr val="FF0000"/>
                </a:solidFill>
              </a:rPr>
              <a:t>Sorozat 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hu-HU" b="1" dirty="0" err="1">
                <a:solidFill>
                  <a:srgbClr val="FF0000"/>
                </a:solidFill>
                <a:sym typeface="Symbol" pitchFamily="18" charset="2"/>
              </a:rPr>
              <a:t>sorozat</a:t>
            </a:r>
            <a:endParaRPr lang="hu-HU" b="1" dirty="0">
              <a:solidFill>
                <a:srgbClr val="FF0000"/>
              </a:solidFill>
              <a:sym typeface="Symbol" pitchFamily="18" charset="2"/>
            </a:endParaRP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7"/>
            </a:pPr>
            <a:r>
              <a:rPr lang="hu-HU" dirty="0">
                <a:sym typeface="Symbol" pitchFamily="18" charset="2"/>
              </a:rPr>
              <a:t>Másolás – </a:t>
            </a:r>
            <a:r>
              <a:rPr lang="hu-HU" sz="2800" dirty="0">
                <a:sym typeface="Symbol" pitchFamily="18" charset="2"/>
              </a:rPr>
              <a:t>függvényszámítás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7"/>
            </a:pPr>
            <a:r>
              <a:rPr lang="hu-HU">
                <a:sym typeface="Symbol" pitchFamily="18" charset="2"/>
              </a:rPr>
              <a:t>Kiválogatás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7"/>
            </a:pPr>
            <a:r>
              <a:rPr lang="hu-HU" dirty="0">
                <a:solidFill>
                  <a:srgbClr val="A6A6A6"/>
                </a:solidFill>
                <a:sym typeface="Symbol" pitchFamily="18" charset="2"/>
              </a:rPr>
              <a:t>Rendezés (később lesz)</a:t>
            </a:r>
          </a:p>
          <a:p>
            <a:pPr marL="355600" indent="-355600"/>
            <a:r>
              <a:rPr lang="hu-HU" b="1" dirty="0">
                <a:solidFill>
                  <a:srgbClr val="FF0000"/>
                </a:solidFill>
              </a:rPr>
              <a:t>Sorozat 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 sorozatok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10"/>
            </a:pPr>
            <a:r>
              <a:rPr lang="hu-HU" dirty="0">
                <a:sym typeface="Symbol" pitchFamily="18" charset="2"/>
              </a:rPr>
              <a:t>Szétválogatás</a:t>
            </a:r>
          </a:p>
          <a:p>
            <a:pPr marL="355600" indent="-355600"/>
            <a:r>
              <a:rPr lang="hu-HU" b="1" dirty="0">
                <a:solidFill>
                  <a:srgbClr val="FF0000"/>
                </a:solidFill>
              </a:rPr>
              <a:t>Sorozatok 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 s</a:t>
            </a:r>
            <a:r>
              <a:rPr lang="hu-HU" b="1" dirty="0">
                <a:solidFill>
                  <a:srgbClr val="FF0000"/>
                </a:solidFill>
              </a:rPr>
              <a:t>orozat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11"/>
            </a:pPr>
            <a:r>
              <a:rPr lang="hu-HU" dirty="0">
                <a:sym typeface="Symbol" pitchFamily="18" charset="2"/>
              </a:rPr>
              <a:t>Metszet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11"/>
            </a:pPr>
            <a:r>
              <a:rPr lang="hu-HU" dirty="0">
                <a:sym typeface="Symbol" pitchFamily="18" charset="2"/>
              </a:rPr>
              <a:t>Unió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5BA8F27-4916-49A6-894B-BBACDE1FE66C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56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7. Másolás – </a:t>
            </a:r>
            <a:r>
              <a:rPr lang="hu-HU" sz="280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defRPr/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	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br>
              <a:rPr lang="hu-HU" sz="2800" dirty="0"/>
            </a:br>
            <a:r>
              <a:rPr lang="hu-HU" sz="2800" dirty="0"/>
              <a:t>		f</a:t>
            </a:r>
            <a:r>
              <a:rPr lang="hu-HU" sz="2800" dirty="0">
                <a:sym typeface="Symbol"/>
              </a:rPr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u-HU" sz="2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54000">
              <a:defRPr/>
            </a:pPr>
            <a:r>
              <a:rPr lang="hu-HU" sz="2800" dirty="0"/>
              <a:t>Kimenet:	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u-HU" sz="2800" dirty="0"/>
          </a:p>
          <a:p>
            <a:pPr marL="254000">
              <a:defRPr/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defRPr/>
            </a:pPr>
            <a:r>
              <a:rPr lang="hu-HU" sz="2800" dirty="0">
                <a:sym typeface="Symbol" pitchFamily="18" charset="2"/>
              </a:rPr>
              <a:t>Utófeltétel:	i(1≤i≤N): </a:t>
            </a:r>
            <a:r>
              <a:rPr lang="hu-HU" sz="2800" dirty="0" err="1">
                <a:sym typeface="Symbol" pitchFamily="18" charset="2"/>
              </a:rPr>
              <a:t>Y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=f(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buNone/>
              <a:defRPr/>
            </a:pPr>
            <a:r>
              <a:rPr lang="hu-HU" sz="2800" dirty="0">
                <a:sym typeface="Symbol" pitchFamily="18" charset="2"/>
              </a:rPr>
              <a:t>   Másként:	Y</a:t>
            </a:r>
            <a:r>
              <a:rPr lang="hu-HU" sz="2800" baseline="-25000" dirty="0"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=f(X</a:t>
            </a:r>
            <a:r>
              <a:rPr lang="hu-HU" sz="2800" baseline="-25000" dirty="0"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)</a:t>
            </a:r>
          </a:p>
        </p:txBody>
      </p:sp>
      <p:pic>
        <p:nvPicPr>
          <p:cNvPr id="1025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996" y="1495946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203848" y="2366896"/>
            <a:ext cx="180000" cy="252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1800" dirty="0"/>
              <a:t>N</a:t>
            </a:r>
            <a:endParaRPr lang="en-GB" sz="1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167864" y="3284984"/>
            <a:ext cx="180000" cy="252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1800" dirty="0"/>
              <a:t>N</a:t>
            </a:r>
            <a:endParaRPr lang="en-GB" sz="18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32B1AC0-075A-49FE-BA4C-39997D989691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7. Másolás – </a:t>
            </a:r>
            <a:r>
              <a:rPr lang="hu-HU" sz="280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spcBef>
                <a:spcPts val="2400"/>
              </a:spcBef>
              <a:buNone/>
              <a:defRPr/>
            </a:pPr>
            <a:r>
              <a:rPr lang="hu-HU" sz="2800" b="1" dirty="0">
                <a:sym typeface="Symbol" pitchFamily="18" charset="2"/>
              </a:rPr>
              <a:t>Algoritmus:</a:t>
            </a:r>
          </a:p>
          <a:p>
            <a:pPr marL="254000">
              <a:spcBef>
                <a:spcPts val="24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			Megjegyzés: nem feltétlenül kell ugyanaz az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	i index a két tömbhöz, pl.: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Utófeltétel:	i(1≤i≤N): </a:t>
            </a:r>
            <a:r>
              <a:rPr lang="hu-HU" sz="2800" dirty="0" err="1">
                <a:sym typeface="Symbol" pitchFamily="18" charset="2"/>
              </a:rPr>
              <a:t>Y</a:t>
            </a:r>
            <a:r>
              <a:rPr lang="hu-HU" sz="2800" baseline="-25000" dirty="0" err="1">
                <a:sym typeface="Symbol" pitchFamily="18" charset="2"/>
              </a:rPr>
              <a:t>p</a:t>
            </a:r>
            <a:r>
              <a:rPr lang="hu-HU" sz="2800" baseline="-25000" dirty="0">
                <a:sym typeface="Symbol" pitchFamily="18" charset="2"/>
              </a:rPr>
              <a:t>(i)</a:t>
            </a:r>
            <a:r>
              <a:rPr lang="hu-HU" sz="2800" dirty="0">
                <a:sym typeface="Symbol" pitchFamily="18" charset="2"/>
              </a:rPr>
              <a:t>=f(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0" indent="0">
              <a:spcBef>
                <a:spcPts val="12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p(i) lehet pl. 2*i, N-i+1, … (megfelelő Y tömb mérettel, ill. indexintervallummal definiálva)</a:t>
            </a:r>
          </a:p>
        </p:txBody>
      </p:sp>
      <p:graphicFrame>
        <p:nvGraphicFramePr>
          <p:cNvPr id="1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32250"/>
              </p:ext>
            </p:extLst>
          </p:nvPr>
        </p:nvGraphicFramePr>
        <p:xfrm>
          <a:off x="3592513" y="1844824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164388" y="1484784"/>
            <a:ext cx="107950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814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31985"/>
              </p:ext>
            </p:extLst>
          </p:nvPr>
        </p:nvGraphicFramePr>
        <p:xfrm>
          <a:off x="3563888" y="4552393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p(i)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zövegdoboz 15">
            <a:extLst>
              <a:ext uri="{FF2B5EF4-FFF2-40B4-BE49-F238E27FC236}">
                <a16:creationId xmlns:a16="http://schemas.microsoft.com/office/drawing/2014/main" id="{5670168B-1DD7-4B3C-8769-45946AD94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857" y="4291276"/>
            <a:ext cx="107950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F7418FD-55F6-409A-BC9F-D601CA8CE9A3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Másolás – </a:t>
            </a:r>
            <a:r>
              <a:rPr lang="hu-HU" sz="2800" dirty="0">
                <a:solidFill>
                  <a:srgbClr val="FF0000"/>
                </a:solidFill>
              </a:rPr>
              <a:t>függvényszámítás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>
                  <a:buNone/>
                </a:pPr>
                <a:r>
                  <a:rPr lang="hu-HU" b="1" dirty="0"/>
                  <a:t>Specifikáció </a:t>
                </a:r>
                <a:r>
                  <a:rPr lang="hu-HU" sz="2400" dirty="0"/>
                  <a:t>(egy gyakori </a:t>
                </a:r>
                <a:r>
                  <a:rPr lang="hu-HU" sz="2400" dirty="0">
                    <a:solidFill>
                      <a:srgbClr val="FF0000"/>
                    </a:solidFill>
                  </a:rPr>
                  <a:t>speciális eset</a:t>
                </a:r>
                <a:r>
                  <a:rPr lang="hu-HU" sz="2400" dirty="0"/>
                  <a:t>)</a:t>
                </a:r>
                <a:r>
                  <a:rPr lang="hu-HU" baseline="-25000" dirty="0"/>
                  <a:t>1</a:t>
                </a:r>
                <a:r>
                  <a:rPr lang="hu-HU" b="1" dirty="0"/>
                  <a:t>:</a:t>
                </a:r>
              </a:p>
              <a:p>
                <a:pPr marL="254000"/>
                <a:r>
                  <a:rPr lang="hu-HU" sz="2800" dirty="0"/>
                  <a:t>Bemenet:	N</a:t>
                </a:r>
                <a:r>
                  <a:rPr lang="hu-HU" sz="2800" dirty="0">
                    <a:sym typeface="Symbol"/>
                  </a:rPr>
                  <a:t></a:t>
                </a:r>
                <a:r>
                  <a:rPr lang="hu-HU" sz="2800" dirty="0">
                    <a:latin typeface="Imprint MT Shadow" pitchFamily="82" charset="0"/>
                    <a:sym typeface="Symbol" pitchFamily="18" charset="2"/>
                  </a:rPr>
                  <a:t>N</a:t>
                </a:r>
                <a:br>
                  <a:rPr lang="hu-HU" sz="2800" dirty="0"/>
                </a:br>
                <a:r>
                  <a:rPr lang="hu-HU" sz="2800" dirty="0"/>
                  <a:t>		X</a:t>
                </a:r>
                <a:r>
                  <a:rPr lang="hu-HU" sz="2800" baseline="-25000" dirty="0"/>
                  <a:t>1..N</a:t>
                </a:r>
                <a:r>
                  <a:rPr lang="hu-HU" sz="2800" dirty="0">
                    <a:sym typeface="Symbol"/>
                  </a:rPr>
                  <a:t></a:t>
                </a:r>
                <a:r>
                  <a:rPr lang="hu-HU" sz="2800" dirty="0"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baseline="30000" dirty="0"/>
                  <a:t>N</a:t>
                </a:r>
                <a:br>
                  <a:rPr lang="hu-HU" sz="2800" dirty="0"/>
                </a:br>
                <a:r>
                  <a:rPr lang="hu-HU" sz="2800" dirty="0"/>
                  <a:t>		</a:t>
                </a:r>
                <a:r>
                  <a:rPr lang="hu-HU" sz="2800" dirty="0">
                    <a:solidFill>
                      <a:srgbClr val="FF0000"/>
                    </a:solidFill>
                  </a:rPr>
                  <a:t>g: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dirty="0">
                    <a:solidFill>
                      <a:srgbClr val="FF0000"/>
                    </a:solidFill>
                  </a:rPr>
                  <a:t>→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H</a:t>
                </a:r>
                <a:br>
                  <a:rPr lang="hu-HU" sz="2800" dirty="0">
                    <a:solidFill>
                      <a:srgbClr val="FF0000"/>
                    </a:solidFill>
                  </a:rPr>
                </a:br>
                <a:r>
                  <a:rPr lang="hu-HU" sz="2800" dirty="0">
                    <a:solidFill>
                      <a:srgbClr val="FF0000"/>
                    </a:solidFill>
                  </a:rPr>
                  <a:t>		T: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dirty="0">
                    <a:solidFill>
                      <a:srgbClr val="FF0000"/>
                    </a:solidFill>
                  </a:rPr>
                  <a:t>→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L</a:t>
                </a:r>
                <a:endParaRPr lang="hu-HU" sz="2800" b="1" dirty="0">
                  <a:solidFill>
                    <a:srgbClr val="FF0000"/>
                  </a:solidFill>
                </a:endParaRPr>
              </a:p>
              <a:p>
                <a:pPr marL="254000"/>
                <a:r>
                  <a:rPr lang="hu-HU" sz="2800" dirty="0"/>
                  <a:t>Kimenet:	Y</a:t>
                </a:r>
                <a:r>
                  <a:rPr lang="hu-HU" sz="2800" baseline="-25000" dirty="0"/>
                  <a:t>1..N</a:t>
                </a:r>
                <a:r>
                  <a:rPr lang="hu-HU" sz="2800" dirty="0">
                    <a:sym typeface="Symbol"/>
                  </a:rPr>
                  <a:t></a:t>
                </a:r>
                <a:r>
                  <a:rPr lang="hu-HU" sz="2800" dirty="0"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baseline="30000" dirty="0"/>
                  <a:t>N</a:t>
                </a:r>
                <a:endParaRPr lang="hu-HU" sz="2800" dirty="0"/>
              </a:p>
              <a:p>
                <a:pPr marL="254000"/>
                <a:r>
                  <a:rPr lang="hu-HU" sz="2800" dirty="0"/>
                  <a:t>Előfeltétel:	–</a:t>
                </a:r>
                <a:endParaRPr lang="hu-HU" sz="2800" dirty="0">
                  <a:sym typeface="Symbol" pitchFamily="18" charset="2"/>
                </a:endParaRPr>
              </a:p>
              <a:p>
                <a:pPr marL="254000"/>
                <a:r>
                  <a:rPr lang="hu-HU" sz="2800" dirty="0">
                    <a:sym typeface="Symbol" pitchFamily="18" charset="2"/>
                  </a:rPr>
                  <a:t>Utófeltétel:	i(1≤i≤N): </a:t>
                </a:r>
                <a:r>
                  <a:rPr lang="hu-HU" sz="2800" dirty="0" err="1">
                    <a:sym typeface="Symbol" pitchFamily="18" charset="2"/>
                  </a:rPr>
                  <a:t>Y</a:t>
                </a:r>
                <a:r>
                  <a:rPr lang="hu-HU" sz="2800" baseline="-25000" dirty="0" err="1">
                    <a:sym typeface="Symbol" pitchFamily="18" charset="2"/>
                  </a:rPr>
                  <a:t>i</a:t>
                </a:r>
                <a:r>
                  <a:rPr lang="hu-HU" sz="2800" dirty="0">
                    <a:sym typeface="Symbol" pitchFamily="18" charset="2"/>
                  </a:rPr>
                  <a:t>=f(</a:t>
                </a:r>
                <a:r>
                  <a:rPr lang="hu-HU" sz="2800" dirty="0" err="1">
                    <a:sym typeface="Symbol" pitchFamily="18" charset="2"/>
                  </a:rPr>
                  <a:t>X</a:t>
                </a:r>
                <a:r>
                  <a:rPr lang="hu-HU" sz="2800" baseline="-25000" dirty="0" err="1">
                    <a:sym typeface="Symbol" pitchFamily="18" charset="2"/>
                  </a:rPr>
                  <a:t>i</a:t>
                </a:r>
                <a:r>
                  <a:rPr lang="hu-HU" sz="2800" dirty="0">
                    <a:sym typeface="Symbol" pitchFamily="18" charset="2"/>
                  </a:rPr>
                  <a:t>)</a:t>
                </a:r>
              </a:p>
              <a:p>
                <a:pPr marL="254000">
                  <a:spcBef>
                    <a:spcPts val="1800"/>
                  </a:spcBef>
                </a:pPr>
                <a:r>
                  <a:rPr lang="hu-HU" sz="2800" dirty="0">
                    <a:sym typeface="Symbol" pitchFamily="18" charset="2"/>
                  </a:rPr>
                  <a:t>Definíció: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6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hu-HU" sz="26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6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e>
                    </m:d>
                    <m:r>
                      <a:rPr lang="hu-HU" sz="26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26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26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hu-HU" sz="260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600" b="0" i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ha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T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x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x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egy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bk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nt</m:t>
                            </m:r>
                          </m:e>
                        </m:eqArr>
                      </m:e>
                    </m:d>
                  </m:oMath>
                </a14:m>
                <a:endParaRPr lang="hu-HU" sz="26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387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5" t="-1667" b="-46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5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62" y="14972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7572117" y="5084861"/>
            <a:ext cx="1474539" cy="360363"/>
          </a:xfrm>
          <a:prstGeom prst="wedgeRectCallout">
            <a:avLst>
              <a:gd name="adj1" fmla="val -218618"/>
              <a:gd name="adj2" fmla="val 187357"/>
            </a:avLst>
          </a:prstGeom>
          <a:solidFill>
            <a:srgbClr val="969696">
              <a:alpha val="3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endParaRPr lang="hu-HU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835696" y="5301208"/>
            <a:ext cx="3221722" cy="1109663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32960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7572890" y="5084861"/>
            <a:ext cx="1474539" cy="360363"/>
          </a:xfrm>
          <a:prstGeom prst="wedgeRectCallout">
            <a:avLst>
              <a:gd name="adj1" fmla="val -338001"/>
              <a:gd name="adj2" fmla="val -543420"/>
            </a:avLst>
          </a:prstGeom>
          <a:solidFill>
            <a:srgbClr val="969696">
              <a:alpha val="3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: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H</a:t>
            </a:r>
            <a:endParaRPr lang="hu-HU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763688" y="2852937"/>
            <a:ext cx="1451883" cy="79208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6F7F12A-570D-4D48-BD37-E4CF7852605B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Másolás – </a:t>
            </a:r>
            <a:r>
              <a:rPr lang="hu-HU" sz="2800" dirty="0">
                <a:solidFill>
                  <a:srgbClr val="FF0000"/>
                </a:solidFill>
              </a:rPr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None/>
            </a:pPr>
            <a:r>
              <a:rPr lang="hu-HU" b="1" dirty="0"/>
              <a:t>Specifikáció </a:t>
            </a:r>
            <a:r>
              <a:rPr lang="hu-HU" sz="2400" dirty="0"/>
              <a:t>(egy gyakori </a:t>
            </a:r>
            <a:r>
              <a:rPr lang="hu-HU" sz="2400" dirty="0">
                <a:solidFill>
                  <a:srgbClr val="FF0000"/>
                </a:solidFill>
              </a:rPr>
              <a:t>speciális eset</a:t>
            </a:r>
            <a:r>
              <a:rPr lang="hu-HU" sz="2400" dirty="0"/>
              <a:t>)</a:t>
            </a:r>
            <a:r>
              <a:rPr lang="hu-HU" baseline="-25000" dirty="0"/>
              <a:t>1</a:t>
            </a:r>
            <a:r>
              <a:rPr lang="hu-HU" b="1" dirty="0"/>
              <a:t>:</a:t>
            </a:r>
          </a:p>
          <a:p>
            <a:pPr marL="254000"/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	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br>
              <a:rPr lang="hu-HU" sz="2800" dirty="0"/>
            </a:br>
            <a:r>
              <a:rPr lang="hu-HU" sz="2800" dirty="0">
                <a:solidFill>
                  <a:srgbClr val="FF0000"/>
                </a:solidFill>
              </a:rPr>
              <a:t>		g</a:t>
            </a:r>
            <a:r>
              <a:rPr lang="hu-HU" sz="2800" dirty="0"/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>
                <a:solidFill>
                  <a:srgbClr val="FF0000"/>
                </a:solidFill>
              </a:rPr>
              <a:t>T</a:t>
            </a:r>
            <a:r>
              <a:rPr lang="hu-HU" sz="2800" dirty="0"/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/>
            <a:r>
              <a:rPr lang="hu-HU" sz="2800" dirty="0"/>
              <a:t>Kimenet:	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/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/>
            <a:r>
              <a:rPr lang="hu-HU" sz="2800" dirty="0">
                <a:sym typeface="Symbol" pitchFamily="18" charset="2"/>
              </a:rPr>
              <a:t>Utófeltétel:	i(1≤i≤N):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 	( T(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) → 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=g(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)   és  </a:t>
            </a:r>
            <a:br>
              <a:rPr lang="hu-HU" sz="2800" dirty="0">
                <a:solidFill>
                  <a:srgbClr val="FF33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		     nem T(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) → 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 )</a:t>
            </a:r>
          </a:p>
        </p:txBody>
      </p:sp>
      <p:pic>
        <p:nvPicPr>
          <p:cNvPr id="1229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972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32" y="2960622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7C5DF6A-745E-4866-97D7-343E9765DA65}" type="datetime8">
              <a:rPr lang="hu-HU" smtClean="0"/>
              <a:t>2018.10.06. 11:49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73008032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11445</TotalTime>
  <Words>2850</Words>
  <Application>Microsoft Office PowerPoint</Application>
  <PresentationFormat>Diavetítés a képernyőre (4:3 oldalarány)</PresentationFormat>
  <Paragraphs>974</Paragraphs>
  <Slides>56</Slides>
  <Notes>56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56</vt:i4>
      </vt:variant>
    </vt:vector>
  </HeadingPairs>
  <TitlesOfParts>
    <vt:vector size="66" baseType="lpstr">
      <vt:lpstr>Arial</vt:lpstr>
      <vt:lpstr>Cambria Math</vt:lpstr>
      <vt:lpstr>Courier New</vt:lpstr>
      <vt:lpstr>Garamond</vt:lpstr>
      <vt:lpstr>Imprint MT Shadow</vt:lpstr>
      <vt:lpstr>Symbol</vt:lpstr>
      <vt:lpstr>Wingdings</vt:lpstr>
      <vt:lpstr>1_Montázs</vt:lpstr>
      <vt:lpstr>2_Montázs</vt:lpstr>
      <vt:lpstr>Equation</vt:lpstr>
      <vt:lpstr>Programozás 4. előadás</vt:lpstr>
      <vt:lpstr>Programozási alapismeretek </vt:lpstr>
      <vt:lpstr>További programozási tételek</vt:lpstr>
      <vt:lpstr>7. Másolás – 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8. Kiválogatás</vt:lpstr>
      <vt:lpstr>8. Kiválogatás</vt:lpstr>
      <vt:lpstr>8. Kiválogatás</vt:lpstr>
      <vt:lpstr>8. Kiválogatás</vt:lpstr>
      <vt:lpstr>8. Kiválogatás</vt:lpstr>
      <vt:lpstr>8. Kiválogatás</vt:lpstr>
      <vt:lpstr>8. Kiválogatás</vt:lpstr>
      <vt:lpstr>8. Kiválogatás helyben</vt:lpstr>
      <vt:lpstr>8. Kiválogatás helyben</vt:lpstr>
      <vt:lpstr>Speciális sorozat típus: dinamikus tömb</vt:lpstr>
      <vt:lpstr>8. Kiválogatás dinamikus tömbbe</vt:lpstr>
      <vt:lpstr>8. Kiválogatás dinamikus tömbbe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 dinamikus tömbökbe</vt:lpstr>
      <vt:lpstr>10. Szétválogatás dinamikus tömbökbe</vt:lpstr>
      <vt:lpstr>10. Szétválogatás helyben</vt:lpstr>
      <vt:lpstr>10. Szétválogatás helyben</vt:lpstr>
      <vt:lpstr>10. Szétválogatás helyben</vt:lpstr>
      <vt:lpstr>10. Szétválogatás helyben</vt:lpstr>
      <vt:lpstr>10. Szétválogatás helyben</vt:lpstr>
      <vt:lpstr>10. Szétválogatás helyben</vt:lpstr>
      <vt:lpstr>10. Szétválogatás helyben</vt:lpstr>
      <vt:lpstr>11. Metszet</vt:lpstr>
      <vt:lpstr>11. Metszet</vt:lpstr>
      <vt:lpstr>11. Metszet</vt:lpstr>
      <vt:lpstr>11. Metszet</vt:lpstr>
      <vt:lpstr>11. Metszet</vt:lpstr>
      <vt:lpstr>11. Metszet</vt:lpstr>
      <vt:lpstr>11. Metszet</vt:lpstr>
      <vt:lpstr>12. Unió</vt:lpstr>
      <vt:lpstr>12. Unió</vt:lpstr>
      <vt:lpstr>12. Unió</vt:lpstr>
      <vt:lpstr>12. Unió</vt:lpstr>
      <vt:lpstr>12. Unió</vt:lpstr>
      <vt:lpstr>12. Unió</vt:lpstr>
      <vt:lpstr>Programozási tételek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9. előadás</dc:title>
  <dc:creator>Szlávi-Zsakó</dc:creator>
  <cp:lastModifiedBy>Péter Szlávi</cp:lastModifiedBy>
  <cp:revision>623</cp:revision>
  <dcterms:created xsi:type="dcterms:W3CDTF">2005-10-16T14:08:29Z</dcterms:created>
  <dcterms:modified xsi:type="dcterms:W3CDTF">2018-10-06T09:54:21Z</dcterms:modified>
</cp:coreProperties>
</file>