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5" r:id="rId1"/>
  </p:sldMasterIdLst>
  <p:notesMasterIdLst>
    <p:notesMasterId r:id="rId56"/>
  </p:notesMasterIdLst>
  <p:handoutMasterIdLst>
    <p:handoutMasterId r:id="rId57"/>
  </p:handoutMasterIdLst>
  <p:sldIdLst>
    <p:sldId id="390" r:id="rId2"/>
    <p:sldId id="362" r:id="rId3"/>
    <p:sldId id="404" r:id="rId4"/>
    <p:sldId id="405" r:id="rId5"/>
    <p:sldId id="406" r:id="rId6"/>
    <p:sldId id="407" r:id="rId7"/>
    <p:sldId id="428" r:id="rId8"/>
    <p:sldId id="426" r:id="rId9"/>
    <p:sldId id="430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32" r:id="rId22"/>
    <p:sldId id="419" r:id="rId23"/>
    <p:sldId id="420" r:id="rId24"/>
    <p:sldId id="421" r:id="rId25"/>
    <p:sldId id="332" r:id="rId26"/>
    <p:sldId id="360" r:id="rId27"/>
    <p:sldId id="339" r:id="rId28"/>
    <p:sldId id="340" r:id="rId29"/>
    <p:sldId id="365" r:id="rId30"/>
    <p:sldId id="398" r:id="rId31"/>
    <p:sldId id="341" r:id="rId32"/>
    <p:sldId id="422" r:id="rId33"/>
    <p:sldId id="423" r:id="rId34"/>
    <p:sldId id="366" r:id="rId35"/>
    <p:sldId id="338" r:id="rId36"/>
    <p:sldId id="379" r:id="rId37"/>
    <p:sldId id="381" r:id="rId38"/>
    <p:sldId id="380" r:id="rId39"/>
    <p:sldId id="382" r:id="rId40"/>
    <p:sldId id="383" r:id="rId41"/>
    <p:sldId id="373" r:id="rId42"/>
    <p:sldId id="343" r:id="rId43"/>
    <p:sldId id="344" r:id="rId44"/>
    <p:sldId id="345" r:id="rId45"/>
    <p:sldId id="361" r:id="rId46"/>
    <p:sldId id="346" r:id="rId47"/>
    <p:sldId id="342" r:id="rId48"/>
    <p:sldId id="359" r:id="rId49"/>
    <p:sldId id="348" r:id="rId50"/>
    <p:sldId id="347" r:id="rId51"/>
    <p:sldId id="356" r:id="rId52"/>
    <p:sldId id="399" r:id="rId53"/>
    <p:sldId id="349" r:id="rId54"/>
    <p:sldId id="431" r:id="rId55"/>
  </p:sldIdLst>
  <p:sldSz cx="9144000" cy="6858000" type="screen4x3"/>
  <p:notesSz cx="6797675" cy="9926638"/>
  <p:defaultTextStyle>
    <a:defPPr>
      <a:defRPr lang="hu-HU"/>
    </a:defPPr>
    <a:lvl1pPr algn="ctr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46464"/>
    <a:srgbClr val="FF0000"/>
    <a:srgbClr val="FFFF00"/>
    <a:srgbClr val="8C0039"/>
    <a:srgbClr val="008000"/>
    <a:srgbClr val="663300"/>
    <a:srgbClr val="006600"/>
    <a:srgbClr val="969696"/>
    <a:srgbClr val="FFE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8" autoAdjust="0"/>
    <p:restoredTop sz="89382" autoAdjust="0"/>
  </p:normalViewPr>
  <p:slideViewPr>
    <p:cSldViewPr showGuides="1">
      <p:cViewPr varScale="1">
        <p:scale>
          <a:sx n="81" d="100"/>
          <a:sy n="81" d="100"/>
        </p:scale>
        <p:origin x="171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notesViewPr>
    <p:cSldViewPr showGuides="1">
      <p:cViewPr>
        <p:scale>
          <a:sx n="75" d="100"/>
          <a:sy n="75" d="100"/>
        </p:scale>
        <p:origin x="-1098" y="93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slide" Target="../slides/slide43.xml"/><Relationship Id="rId1" Type="http://schemas.openxmlformats.org/officeDocument/2006/relationships/slide" Target="../slides/slide5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slide" Target="../slides/slide43.xml"/><Relationship Id="rId1" Type="http://schemas.openxmlformats.org/officeDocument/2006/relationships/slide" Target="../slides/slide48.xml"/><Relationship Id="rId4" Type="http://schemas.openxmlformats.org/officeDocument/2006/relationships/slide" Target="../slides/slide4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854CB1-979D-421E-A176-BCF2B154FE72}" type="doc">
      <dgm:prSet loTypeId="urn:microsoft.com/office/officeart/2005/8/layout/hierarchy1" loCatId="hierarchy" qsTypeId="urn:microsoft.com/office/officeart/2005/8/quickstyle/simple1" qsCatId="simple" csTypeId="urn:microsoft.com/office/officeart/2005/8/colors/accent4_3" csCatId="accent4" phldr="1"/>
      <dgm:spPr/>
    </dgm:pt>
    <dgm:pt modelId="{5B5D7D01-8B7A-4A01-9BEF-3A6316902AD6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 dirty="0">
              <a:ln/>
              <a:effectLst/>
              <a:latin typeface="Garamond" pitchFamily="18" charset="0"/>
              <a:hlinkClick xmlns:r="http://schemas.openxmlformats.org/officeDocument/2006/relationships" r:id="rId1" action="ppaction://hlinksldjump"/>
            </a:rPr>
            <a:t>Háromszögben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F28D3D01-961B-41CC-A5CF-A5ADC3686BDE}" type="parTrans" cxnId="{7A764BBF-7B8F-48EC-9D0B-D58AF983EAC0}">
      <dgm:prSet/>
      <dgm:spPr/>
      <dgm:t>
        <a:bodyPr/>
        <a:lstStyle/>
        <a:p>
          <a:endParaRPr lang="hu-HU"/>
        </a:p>
      </dgm:t>
    </dgm:pt>
    <dgm:pt modelId="{BB1CD1CF-695B-48DA-AF6F-8A3D663CE6CD}" type="sibTrans" cxnId="{7A764BBF-7B8F-48EC-9D0B-D58AF983EAC0}">
      <dgm:prSet/>
      <dgm:spPr/>
      <dgm:t>
        <a:bodyPr/>
        <a:lstStyle/>
        <a:p>
          <a:endParaRPr lang="hu-HU"/>
        </a:p>
      </dgm:t>
    </dgm:pt>
    <dgm:pt modelId="{E2D3FC34-29F2-419D-9401-117F4BE4ABE8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 dirty="0">
              <a:ln/>
              <a:effectLst/>
              <a:latin typeface="Garamond" pitchFamily="18" charset="0"/>
              <a:hlinkClick xmlns:r="http://schemas.openxmlformats.org/officeDocument/2006/relationships" r:id="rId2" action="ppaction://hlinksldjump"/>
            </a:rPr>
            <a:t>Fordul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871BBDEE-AE5E-4100-BF1B-06E3F63AF753}" type="parTrans" cxnId="{D0269723-6F5B-4B98-B954-AAA98F1F3576}">
      <dgm:prSet/>
      <dgm:spPr/>
      <dgm:t>
        <a:bodyPr/>
        <a:lstStyle/>
        <a:p>
          <a:endParaRPr lang="hu-HU"/>
        </a:p>
      </dgm:t>
    </dgm:pt>
    <dgm:pt modelId="{2BB7E1E7-9A39-4476-836E-D95ED1624989}" type="sibTrans" cxnId="{D0269723-6F5B-4B98-B954-AAA98F1F3576}">
      <dgm:prSet/>
      <dgm:spPr/>
      <dgm:t>
        <a:bodyPr/>
        <a:lstStyle/>
        <a:p>
          <a:endParaRPr lang="hu-HU"/>
        </a:p>
      </dgm:t>
    </dgm:pt>
    <dgm:pt modelId="{0C83667D-92D3-4576-951A-871BAB9F2550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>
              <a:ln/>
              <a:effectLst/>
              <a:latin typeface="Garamond" pitchFamily="18" charset="0"/>
              <a:hlinkClick xmlns:r="http://schemas.openxmlformats.org/officeDocument/2006/relationships" r:id="rId3" action="ppaction://hlinksldjump"/>
            </a:rPr>
            <a:t>Irány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87448D88-1068-4545-8E7B-A5658D6FF17F}" type="parTrans" cxnId="{B456E56C-24F2-4BA7-8356-BF7238D3F44C}">
      <dgm:prSet/>
      <dgm:spPr/>
      <dgm:t>
        <a:bodyPr/>
        <a:lstStyle/>
        <a:p>
          <a:endParaRPr lang="hu-HU"/>
        </a:p>
      </dgm:t>
    </dgm:pt>
    <dgm:pt modelId="{D5CD7C5A-659A-44A1-9522-EEFDB8341747}" type="sibTrans" cxnId="{B456E56C-24F2-4BA7-8356-BF7238D3F44C}">
      <dgm:prSet/>
      <dgm:spPr/>
      <dgm:t>
        <a:bodyPr/>
        <a:lstStyle/>
        <a:p>
          <a:endParaRPr lang="hu-HU"/>
        </a:p>
      </dgm:t>
    </dgm:pt>
    <dgm:pt modelId="{0D5442A1-204D-40C9-8C8A-3144CFAB40D9}" type="pres">
      <dgm:prSet presAssocID="{55854CB1-979D-421E-A176-BCF2B154FE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5460CE6-4809-4DC4-8881-EA6B5A58359B}" type="pres">
      <dgm:prSet presAssocID="{5B5D7D01-8B7A-4A01-9BEF-3A6316902AD6}" presName="hierRoot1" presStyleCnt="0"/>
      <dgm:spPr/>
    </dgm:pt>
    <dgm:pt modelId="{5FDBFD14-D9A0-4C2E-99D0-2F1C9EA0432C}" type="pres">
      <dgm:prSet presAssocID="{5B5D7D01-8B7A-4A01-9BEF-3A6316902AD6}" presName="composite" presStyleCnt="0"/>
      <dgm:spPr/>
    </dgm:pt>
    <dgm:pt modelId="{A9D7D8E8-6DF3-4725-A300-75BCC7989A79}" type="pres">
      <dgm:prSet presAssocID="{5B5D7D01-8B7A-4A01-9BEF-3A6316902AD6}" presName="background" presStyleLbl="node0" presStyleIdx="0" presStyleCnt="1"/>
      <dgm:spPr/>
    </dgm:pt>
    <dgm:pt modelId="{36668B8D-B103-4F20-9AF0-4241445A70AB}" type="pres">
      <dgm:prSet presAssocID="{5B5D7D01-8B7A-4A01-9BEF-3A6316902AD6}" presName="text" presStyleLbl="fgAcc0" presStyleIdx="0" presStyleCnt="1" custScaleX="88680" custScaleY="39087">
        <dgm:presLayoutVars>
          <dgm:chPref val="3"/>
        </dgm:presLayoutVars>
      </dgm:prSet>
      <dgm:spPr/>
    </dgm:pt>
    <dgm:pt modelId="{72885192-8FE9-4C7F-8B8B-61D35B46F962}" type="pres">
      <dgm:prSet presAssocID="{5B5D7D01-8B7A-4A01-9BEF-3A6316902AD6}" presName="hierChild2" presStyleCnt="0"/>
      <dgm:spPr/>
    </dgm:pt>
    <dgm:pt modelId="{01BDA3A6-9477-4F79-ACFE-DE1595604C56}" type="pres">
      <dgm:prSet presAssocID="{871BBDEE-AE5E-4100-BF1B-06E3F63AF753}" presName="Name10" presStyleLbl="parChTrans1D2" presStyleIdx="0" presStyleCnt="1"/>
      <dgm:spPr/>
    </dgm:pt>
    <dgm:pt modelId="{1315C2E1-B677-4349-B562-91EC950701FD}" type="pres">
      <dgm:prSet presAssocID="{E2D3FC34-29F2-419D-9401-117F4BE4ABE8}" presName="hierRoot2" presStyleCnt="0"/>
      <dgm:spPr/>
    </dgm:pt>
    <dgm:pt modelId="{8FEC3795-A140-4953-87A7-F011963837E2}" type="pres">
      <dgm:prSet presAssocID="{E2D3FC34-29F2-419D-9401-117F4BE4ABE8}" presName="composite2" presStyleCnt="0"/>
      <dgm:spPr/>
    </dgm:pt>
    <dgm:pt modelId="{54173D60-7CE6-423B-9CA3-43AAB1C60ACC}" type="pres">
      <dgm:prSet presAssocID="{E2D3FC34-29F2-419D-9401-117F4BE4ABE8}" presName="background2" presStyleLbl="node2" presStyleIdx="0" presStyleCnt="1"/>
      <dgm:spPr/>
    </dgm:pt>
    <dgm:pt modelId="{8FF5CAC7-94E8-437C-8196-41860A0A4E51}" type="pres">
      <dgm:prSet presAssocID="{E2D3FC34-29F2-419D-9401-117F4BE4ABE8}" presName="text2" presStyleLbl="fgAcc2" presStyleIdx="0" presStyleCnt="1" custScaleX="88680" custScaleY="32237" custLinFactNeighborX="0">
        <dgm:presLayoutVars>
          <dgm:chPref val="3"/>
        </dgm:presLayoutVars>
      </dgm:prSet>
      <dgm:spPr/>
    </dgm:pt>
    <dgm:pt modelId="{5EB9E881-914A-4EE8-8FA9-592B59F83F85}" type="pres">
      <dgm:prSet presAssocID="{E2D3FC34-29F2-419D-9401-117F4BE4ABE8}" presName="hierChild3" presStyleCnt="0"/>
      <dgm:spPr/>
    </dgm:pt>
    <dgm:pt modelId="{8729565D-4DF0-4378-B6C3-0273BC722969}" type="pres">
      <dgm:prSet presAssocID="{87448D88-1068-4545-8E7B-A5658D6FF17F}" presName="Name17" presStyleLbl="parChTrans1D3" presStyleIdx="0" presStyleCnt="1"/>
      <dgm:spPr/>
    </dgm:pt>
    <dgm:pt modelId="{8B7BF834-1E6B-4B62-BE10-2CF970B39595}" type="pres">
      <dgm:prSet presAssocID="{0C83667D-92D3-4576-951A-871BAB9F2550}" presName="hierRoot3" presStyleCnt="0"/>
      <dgm:spPr/>
    </dgm:pt>
    <dgm:pt modelId="{EA94D19A-205C-4F17-876A-AA0772C31DCD}" type="pres">
      <dgm:prSet presAssocID="{0C83667D-92D3-4576-951A-871BAB9F2550}" presName="composite3" presStyleCnt="0"/>
      <dgm:spPr/>
    </dgm:pt>
    <dgm:pt modelId="{24DD5983-02CB-4EA7-BF0E-373791FE88BB}" type="pres">
      <dgm:prSet presAssocID="{0C83667D-92D3-4576-951A-871BAB9F2550}" presName="background3" presStyleLbl="node3" presStyleIdx="0" presStyleCnt="1"/>
      <dgm:spPr/>
    </dgm:pt>
    <dgm:pt modelId="{52A5F817-2209-4CEA-9064-90182D168D3A}" type="pres">
      <dgm:prSet presAssocID="{0C83667D-92D3-4576-951A-871BAB9F2550}" presName="text3" presStyleLbl="fgAcc3" presStyleIdx="0" presStyleCnt="1" custScaleX="88680" custScaleY="35315">
        <dgm:presLayoutVars>
          <dgm:chPref val="3"/>
        </dgm:presLayoutVars>
      </dgm:prSet>
      <dgm:spPr/>
    </dgm:pt>
    <dgm:pt modelId="{64A7A454-8773-4C38-BD80-D86BF2A50692}" type="pres">
      <dgm:prSet presAssocID="{0C83667D-92D3-4576-951A-871BAB9F2550}" presName="hierChild4" presStyleCnt="0"/>
      <dgm:spPr/>
    </dgm:pt>
  </dgm:ptLst>
  <dgm:cxnLst>
    <dgm:cxn modelId="{D0269723-6F5B-4B98-B954-AAA98F1F3576}" srcId="{5B5D7D01-8B7A-4A01-9BEF-3A6316902AD6}" destId="{E2D3FC34-29F2-419D-9401-117F4BE4ABE8}" srcOrd="0" destOrd="0" parTransId="{871BBDEE-AE5E-4100-BF1B-06E3F63AF753}" sibTransId="{2BB7E1E7-9A39-4476-836E-D95ED1624989}"/>
    <dgm:cxn modelId="{0DC91E27-134F-4605-A9D6-012DBB8AD032}" type="presOf" srcId="{87448D88-1068-4545-8E7B-A5658D6FF17F}" destId="{8729565D-4DF0-4378-B6C3-0273BC722969}" srcOrd="0" destOrd="0" presId="urn:microsoft.com/office/officeart/2005/8/layout/hierarchy1"/>
    <dgm:cxn modelId="{95E2E73C-CEDC-4C1F-9C94-A318CDF0C0BE}" type="presOf" srcId="{871BBDEE-AE5E-4100-BF1B-06E3F63AF753}" destId="{01BDA3A6-9477-4F79-ACFE-DE1595604C56}" srcOrd="0" destOrd="0" presId="urn:microsoft.com/office/officeart/2005/8/layout/hierarchy1"/>
    <dgm:cxn modelId="{C3E64961-8793-41EA-A349-0DC50FC1573B}" type="presOf" srcId="{E2D3FC34-29F2-419D-9401-117F4BE4ABE8}" destId="{8FF5CAC7-94E8-437C-8196-41860A0A4E51}" srcOrd="0" destOrd="0" presId="urn:microsoft.com/office/officeart/2005/8/layout/hierarchy1"/>
    <dgm:cxn modelId="{B456E56C-24F2-4BA7-8356-BF7238D3F44C}" srcId="{E2D3FC34-29F2-419D-9401-117F4BE4ABE8}" destId="{0C83667D-92D3-4576-951A-871BAB9F2550}" srcOrd="0" destOrd="0" parTransId="{87448D88-1068-4545-8E7B-A5658D6FF17F}" sibTransId="{D5CD7C5A-659A-44A1-9522-EEFDB8341747}"/>
    <dgm:cxn modelId="{22BC168A-E5B5-4338-81E7-8AD93B81E0E3}" type="presOf" srcId="{55854CB1-979D-421E-A176-BCF2B154FE72}" destId="{0D5442A1-204D-40C9-8C8A-3144CFAB40D9}" srcOrd="0" destOrd="0" presId="urn:microsoft.com/office/officeart/2005/8/layout/hierarchy1"/>
    <dgm:cxn modelId="{0AA1AD8E-D76A-452D-AC50-2C5FEC35B776}" type="presOf" srcId="{0C83667D-92D3-4576-951A-871BAB9F2550}" destId="{52A5F817-2209-4CEA-9064-90182D168D3A}" srcOrd="0" destOrd="0" presId="urn:microsoft.com/office/officeart/2005/8/layout/hierarchy1"/>
    <dgm:cxn modelId="{7A764BBF-7B8F-48EC-9D0B-D58AF983EAC0}" srcId="{55854CB1-979D-421E-A176-BCF2B154FE72}" destId="{5B5D7D01-8B7A-4A01-9BEF-3A6316902AD6}" srcOrd="0" destOrd="0" parTransId="{F28D3D01-961B-41CC-A5CF-A5ADC3686BDE}" sibTransId="{BB1CD1CF-695B-48DA-AF6F-8A3D663CE6CD}"/>
    <dgm:cxn modelId="{688A53FA-E874-4034-B21B-A728C9D5F595}" type="presOf" srcId="{5B5D7D01-8B7A-4A01-9BEF-3A6316902AD6}" destId="{36668B8D-B103-4F20-9AF0-4241445A70AB}" srcOrd="0" destOrd="0" presId="urn:microsoft.com/office/officeart/2005/8/layout/hierarchy1"/>
    <dgm:cxn modelId="{99416DF1-D127-42CB-86BE-AF9195FFCCFE}" type="presParOf" srcId="{0D5442A1-204D-40C9-8C8A-3144CFAB40D9}" destId="{75460CE6-4809-4DC4-8881-EA6B5A58359B}" srcOrd="0" destOrd="0" presId="urn:microsoft.com/office/officeart/2005/8/layout/hierarchy1"/>
    <dgm:cxn modelId="{EBEB62BE-240B-4239-AAB1-18C92DFBCBEE}" type="presParOf" srcId="{75460CE6-4809-4DC4-8881-EA6B5A58359B}" destId="{5FDBFD14-D9A0-4C2E-99D0-2F1C9EA0432C}" srcOrd="0" destOrd="0" presId="urn:microsoft.com/office/officeart/2005/8/layout/hierarchy1"/>
    <dgm:cxn modelId="{3C3D6150-450F-4AF6-99C8-0A3D89F8D951}" type="presParOf" srcId="{5FDBFD14-D9A0-4C2E-99D0-2F1C9EA0432C}" destId="{A9D7D8E8-6DF3-4725-A300-75BCC7989A79}" srcOrd="0" destOrd="0" presId="urn:microsoft.com/office/officeart/2005/8/layout/hierarchy1"/>
    <dgm:cxn modelId="{73B3F66C-F4CB-444C-9D4C-CFB59AE9AE86}" type="presParOf" srcId="{5FDBFD14-D9A0-4C2E-99D0-2F1C9EA0432C}" destId="{36668B8D-B103-4F20-9AF0-4241445A70AB}" srcOrd="1" destOrd="0" presId="urn:microsoft.com/office/officeart/2005/8/layout/hierarchy1"/>
    <dgm:cxn modelId="{80213C5C-2004-425F-A4D9-82DA7BA88DD4}" type="presParOf" srcId="{75460CE6-4809-4DC4-8881-EA6B5A58359B}" destId="{72885192-8FE9-4C7F-8B8B-61D35B46F962}" srcOrd="1" destOrd="0" presId="urn:microsoft.com/office/officeart/2005/8/layout/hierarchy1"/>
    <dgm:cxn modelId="{CC289690-22D4-4041-841E-FE20E72015C8}" type="presParOf" srcId="{72885192-8FE9-4C7F-8B8B-61D35B46F962}" destId="{01BDA3A6-9477-4F79-ACFE-DE1595604C56}" srcOrd="0" destOrd="0" presId="urn:microsoft.com/office/officeart/2005/8/layout/hierarchy1"/>
    <dgm:cxn modelId="{90EF001D-C7B1-45C7-948D-7FF943F64DE9}" type="presParOf" srcId="{72885192-8FE9-4C7F-8B8B-61D35B46F962}" destId="{1315C2E1-B677-4349-B562-91EC950701FD}" srcOrd="1" destOrd="0" presId="urn:microsoft.com/office/officeart/2005/8/layout/hierarchy1"/>
    <dgm:cxn modelId="{3B7C44EC-CCE0-4CCE-A6EA-82ABA026C916}" type="presParOf" srcId="{1315C2E1-B677-4349-B562-91EC950701FD}" destId="{8FEC3795-A140-4953-87A7-F011963837E2}" srcOrd="0" destOrd="0" presId="urn:microsoft.com/office/officeart/2005/8/layout/hierarchy1"/>
    <dgm:cxn modelId="{4E479CF5-1C58-4C8A-A67E-520D26AF2264}" type="presParOf" srcId="{8FEC3795-A140-4953-87A7-F011963837E2}" destId="{54173D60-7CE6-423B-9CA3-43AAB1C60ACC}" srcOrd="0" destOrd="0" presId="urn:microsoft.com/office/officeart/2005/8/layout/hierarchy1"/>
    <dgm:cxn modelId="{B3AB5BFB-D381-4B16-A05D-A19D8205BD69}" type="presParOf" srcId="{8FEC3795-A140-4953-87A7-F011963837E2}" destId="{8FF5CAC7-94E8-437C-8196-41860A0A4E51}" srcOrd="1" destOrd="0" presId="urn:microsoft.com/office/officeart/2005/8/layout/hierarchy1"/>
    <dgm:cxn modelId="{2384E36D-DC9B-42EA-898E-16D80B439AB7}" type="presParOf" srcId="{1315C2E1-B677-4349-B562-91EC950701FD}" destId="{5EB9E881-914A-4EE8-8FA9-592B59F83F85}" srcOrd="1" destOrd="0" presId="urn:microsoft.com/office/officeart/2005/8/layout/hierarchy1"/>
    <dgm:cxn modelId="{AAFE6AAB-91DB-4420-A449-36973A22EBC9}" type="presParOf" srcId="{5EB9E881-914A-4EE8-8FA9-592B59F83F85}" destId="{8729565D-4DF0-4378-B6C3-0273BC722969}" srcOrd="0" destOrd="0" presId="urn:microsoft.com/office/officeart/2005/8/layout/hierarchy1"/>
    <dgm:cxn modelId="{7F83DD59-6392-4631-9D17-5DC3EC5AFB1D}" type="presParOf" srcId="{5EB9E881-914A-4EE8-8FA9-592B59F83F85}" destId="{8B7BF834-1E6B-4B62-BE10-2CF970B39595}" srcOrd="1" destOrd="0" presId="urn:microsoft.com/office/officeart/2005/8/layout/hierarchy1"/>
    <dgm:cxn modelId="{C1352DF4-3781-4383-A735-948364A7D63F}" type="presParOf" srcId="{8B7BF834-1E6B-4B62-BE10-2CF970B39595}" destId="{EA94D19A-205C-4F17-876A-AA0772C31DCD}" srcOrd="0" destOrd="0" presId="urn:microsoft.com/office/officeart/2005/8/layout/hierarchy1"/>
    <dgm:cxn modelId="{2F967F4C-1085-4725-B26F-E40089F2C156}" type="presParOf" srcId="{EA94D19A-205C-4F17-876A-AA0772C31DCD}" destId="{24DD5983-02CB-4EA7-BF0E-373791FE88BB}" srcOrd="0" destOrd="0" presId="urn:microsoft.com/office/officeart/2005/8/layout/hierarchy1"/>
    <dgm:cxn modelId="{5E7A6D7C-25AB-433C-82AE-17B879B522BB}" type="presParOf" srcId="{EA94D19A-205C-4F17-876A-AA0772C31DCD}" destId="{52A5F817-2209-4CEA-9064-90182D168D3A}" srcOrd="1" destOrd="0" presId="urn:microsoft.com/office/officeart/2005/8/layout/hierarchy1"/>
    <dgm:cxn modelId="{1CACACAD-9A42-474F-9264-57EBCBB2E6A3}" type="presParOf" srcId="{8B7BF834-1E6B-4B62-BE10-2CF970B39595}" destId="{64A7A454-8773-4C38-BD80-D86BF2A506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BB0A7F-1E14-4C69-9A72-8DBC61C26A4F}" type="doc">
      <dgm:prSet loTypeId="urn:microsoft.com/office/officeart/2005/8/layout/hierarchy1" loCatId="hierarchy" qsTypeId="urn:microsoft.com/office/officeart/2005/8/quickstyle/simple1" qsCatId="simple" csTypeId="urn:microsoft.com/office/officeart/2005/8/colors/accent4_5" csCatId="accent4"/>
      <dgm:spPr/>
    </dgm:pt>
    <dgm:pt modelId="{FFBAFF43-EAE9-4A8F-A6CB-DCDC770F170C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 dirty="0">
              <a:ln/>
              <a:effectLst/>
              <a:latin typeface="Garamond" pitchFamily="18" charset="0"/>
              <a:hlinkClick xmlns:r="http://schemas.openxmlformats.org/officeDocument/2006/relationships" r:id="rId1" action="ppaction://hlinksldjump"/>
            </a:rPr>
            <a:t>Metszi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44DC50EF-C29C-4D66-A458-7B6EB557EA8F}" type="parTrans" cxnId="{93CB86CA-E262-431A-AF3E-D4A3C8D1BE49}">
      <dgm:prSet/>
      <dgm:spPr/>
      <dgm:t>
        <a:bodyPr/>
        <a:lstStyle/>
        <a:p>
          <a:endParaRPr lang="hu-HU"/>
        </a:p>
      </dgm:t>
    </dgm:pt>
    <dgm:pt modelId="{0661FE58-E962-4157-839F-BF3522C441BB}" type="sibTrans" cxnId="{93CB86CA-E262-431A-AF3E-D4A3C8D1BE49}">
      <dgm:prSet/>
      <dgm:spPr/>
      <dgm:t>
        <a:bodyPr/>
        <a:lstStyle/>
        <a:p>
          <a:endParaRPr lang="hu-HU"/>
        </a:p>
      </dgm:t>
    </dgm:pt>
    <dgm:pt modelId="{F40ECF06-8F40-4681-BEA5-17157672ECA0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>
              <a:ln/>
              <a:effectLst/>
              <a:latin typeface="Garamond" pitchFamily="18" charset="0"/>
              <a:hlinkClick xmlns:r="http://schemas.openxmlformats.org/officeDocument/2006/relationships" r:id="rId2" action="ppaction://hlinksldjump"/>
            </a:rPr>
            <a:t>Fordul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67C3BEBB-30D6-46AA-A06D-CADE5F2A4A2F}" type="parTrans" cxnId="{C5B38B2B-35FB-4DDA-9F2A-98E744D27654}">
      <dgm:prSet/>
      <dgm:spPr/>
      <dgm:t>
        <a:bodyPr/>
        <a:lstStyle/>
        <a:p>
          <a:endParaRPr lang="hu-HU"/>
        </a:p>
      </dgm:t>
    </dgm:pt>
    <dgm:pt modelId="{6E10FE9A-0734-4D6E-9026-C7DABA566D56}" type="sibTrans" cxnId="{C5B38B2B-35FB-4DDA-9F2A-98E744D27654}">
      <dgm:prSet/>
      <dgm:spPr/>
      <dgm:t>
        <a:bodyPr/>
        <a:lstStyle/>
        <a:p>
          <a:endParaRPr lang="hu-HU"/>
        </a:p>
      </dgm:t>
    </dgm:pt>
    <dgm:pt modelId="{EEF7322F-397A-422F-AEBB-497EFC8240D1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 dirty="0">
              <a:ln/>
              <a:effectLst/>
              <a:latin typeface="Garamond" pitchFamily="18" charset="0"/>
              <a:hlinkClick xmlns:r="http://schemas.openxmlformats.org/officeDocument/2006/relationships" r:id="rId3" action="ppaction://hlinksldjump"/>
            </a:rPr>
            <a:t>Irány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193BEBB0-A306-4E9F-8EC6-A62D30B24CB8}" type="parTrans" cxnId="{9B35FB0E-50C7-4B49-9899-274F41D6D18A}">
      <dgm:prSet/>
      <dgm:spPr/>
      <dgm:t>
        <a:bodyPr/>
        <a:lstStyle/>
        <a:p>
          <a:endParaRPr lang="hu-HU"/>
        </a:p>
      </dgm:t>
    </dgm:pt>
    <dgm:pt modelId="{18BD1586-C70F-48EF-B7C0-CAB502A77E92}" type="sibTrans" cxnId="{9B35FB0E-50C7-4B49-9899-274F41D6D18A}">
      <dgm:prSet/>
      <dgm:spPr/>
      <dgm:t>
        <a:bodyPr/>
        <a:lstStyle/>
        <a:p>
          <a:endParaRPr lang="hu-HU"/>
        </a:p>
      </dgm:t>
    </dgm:pt>
    <dgm:pt modelId="{49E7915C-8B47-421C-BD67-55675CA41468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>
              <a:ln/>
              <a:effectLst/>
              <a:latin typeface="Garamond" pitchFamily="18" charset="0"/>
              <a:hlinkClick xmlns:r="http://schemas.openxmlformats.org/officeDocument/2006/relationships" r:id="rId4" action="ppaction://hlinksldjump"/>
            </a:rPr>
            <a:t>Rajta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507DE51C-AE88-4CC9-9C54-395BEEA593E1}" type="parTrans" cxnId="{CD886369-FB68-4DDE-A2D6-1B192B1A921D}">
      <dgm:prSet/>
      <dgm:spPr/>
      <dgm:t>
        <a:bodyPr/>
        <a:lstStyle/>
        <a:p>
          <a:endParaRPr lang="hu-HU"/>
        </a:p>
      </dgm:t>
    </dgm:pt>
    <dgm:pt modelId="{262F63AF-F3F3-436C-9AD7-E15065EB3173}" type="sibTrans" cxnId="{CD886369-FB68-4DDE-A2D6-1B192B1A921D}">
      <dgm:prSet/>
      <dgm:spPr/>
      <dgm:t>
        <a:bodyPr/>
        <a:lstStyle/>
        <a:p>
          <a:endParaRPr lang="hu-HU"/>
        </a:p>
      </dgm:t>
    </dgm:pt>
    <dgm:pt modelId="{CFEB133F-2E98-40C0-B4E5-8E4112A15783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>
              <a:ln/>
              <a:effectLst/>
              <a:latin typeface="Garamond" pitchFamily="18" charset="0"/>
              <a:hlinkClick xmlns:r="http://schemas.openxmlformats.org/officeDocument/2006/relationships" r:id="rId2" action="ppaction://hlinksldjump"/>
            </a:rPr>
            <a:t>Fordul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C4DDC030-C9F9-49D1-87AB-167AD989B14D}" type="parTrans" cxnId="{3CF67FBD-C928-4877-92E5-195D26D24B67}">
      <dgm:prSet/>
      <dgm:spPr/>
      <dgm:t>
        <a:bodyPr/>
        <a:lstStyle/>
        <a:p>
          <a:endParaRPr lang="hu-HU"/>
        </a:p>
      </dgm:t>
    </dgm:pt>
    <dgm:pt modelId="{0D591627-2930-43FE-9302-92FD3BF83973}" type="sibTrans" cxnId="{3CF67FBD-C928-4877-92E5-195D26D24B67}">
      <dgm:prSet/>
      <dgm:spPr/>
      <dgm:t>
        <a:bodyPr/>
        <a:lstStyle/>
        <a:p>
          <a:endParaRPr lang="hu-HU"/>
        </a:p>
      </dgm:t>
    </dgm:pt>
    <dgm:pt modelId="{50943143-88D6-4EDC-BB38-37C826B521A5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>
              <a:ln/>
              <a:effectLst/>
              <a:latin typeface="Garamond" pitchFamily="18" charset="0"/>
              <a:hlinkClick xmlns:r="http://schemas.openxmlformats.org/officeDocument/2006/relationships" r:id="rId3" action="ppaction://hlinksldjump"/>
            </a:rPr>
            <a:t>Irány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99206FD1-B795-4B0D-A01A-F39F16423F7F}" type="parTrans" cxnId="{8CBEA43D-3850-42C6-B0B4-2EC5EDBB6DAA}">
      <dgm:prSet/>
      <dgm:spPr/>
      <dgm:t>
        <a:bodyPr/>
        <a:lstStyle/>
        <a:p>
          <a:endParaRPr lang="hu-HU"/>
        </a:p>
      </dgm:t>
    </dgm:pt>
    <dgm:pt modelId="{A3848D3D-95DD-4186-B565-C85DAE5EFEB8}" type="sibTrans" cxnId="{8CBEA43D-3850-42C6-B0B4-2EC5EDBB6DAA}">
      <dgm:prSet/>
      <dgm:spPr/>
      <dgm:t>
        <a:bodyPr/>
        <a:lstStyle/>
        <a:p>
          <a:endParaRPr lang="hu-HU"/>
        </a:p>
      </dgm:t>
    </dgm:pt>
    <dgm:pt modelId="{BDB888FA-7880-4F41-B2B6-6610CA4319A3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>
              <a:ln/>
              <a:effectLst/>
              <a:latin typeface="Garamond" pitchFamily="18" charset="0"/>
              <a:hlinkClick xmlns:r="http://schemas.openxmlformats.org/officeDocument/2006/relationships" r:id="rId4" action="ppaction://hlinksldjump"/>
            </a:rPr>
            <a:t>Közte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A44A9DC0-A579-40E4-A6C2-C431BEC1C123}" type="parTrans" cxnId="{9745A755-B92F-44D5-8D7D-DAE888E3014E}">
      <dgm:prSet/>
      <dgm:spPr/>
      <dgm:t>
        <a:bodyPr/>
        <a:lstStyle/>
        <a:p>
          <a:endParaRPr lang="hu-HU"/>
        </a:p>
      </dgm:t>
    </dgm:pt>
    <dgm:pt modelId="{8AA7CF19-581E-4E1F-A4A7-AF9FDD5FF3B1}" type="sibTrans" cxnId="{9745A755-B92F-44D5-8D7D-DAE888E3014E}">
      <dgm:prSet/>
      <dgm:spPr/>
      <dgm:t>
        <a:bodyPr/>
        <a:lstStyle/>
        <a:p>
          <a:endParaRPr lang="hu-HU"/>
        </a:p>
      </dgm:t>
    </dgm:pt>
    <dgm:pt modelId="{3DC1FF22-BE6E-47F9-B217-680B2D571B43}" type="pres">
      <dgm:prSet presAssocID="{07BB0A7F-1E14-4C69-9A72-8DBC61C26A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1196BD-84B8-40DF-A860-68890CCADBDF}" type="pres">
      <dgm:prSet presAssocID="{FFBAFF43-EAE9-4A8F-A6CB-DCDC770F170C}" presName="hierRoot1" presStyleCnt="0"/>
      <dgm:spPr/>
    </dgm:pt>
    <dgm:pt modelId="{EACCC1F4-FA0A-4D4D-B921-53EE799DA940}" type="pres">
      <dgm:prSet presAssocID="{FFBAFF43-EAE9-4A8F-A6CB-DCDC770F170C}" presName="composite" presStyleCnt="0"/>
      <dgm:spPr/>
    </dgm:pt>
    <dgm:pt modelId="{DE648F5A-1408-4598-B920-5DAE96C19721}" type="pres">
      <dgm:prSet presAssocID="{FFBAFF43-EAE9-4A8F-A6CB-DCDC770F170C}" presName="background" presStyleLbl="node0" presStyleIdx="0" presStyleCnt="1"/>
      <dgm:spPr/>
    </dgm:pt>
    <dgm:pt modelId="{B7C8F6BC-A3F1-4B10-9385-199AC42E7CC1}" type="pres">
      <dgm:prSet presAssocID="{FFBAFF43-EAE9-4A8F-A6CB-DCDC770F170C}" presName="text" presStyleLbl="fgAcc0" presStyleIdx="0" presStyleCnt="1">
        <dgm:presLayoutVars>
          <dgm:chPref val="3"/>
        </dgm:presLayoutVars>
      </dgm:prSet>
      <dgm:spPr/>
    </dgm:pt>
    <dgm:pt modelId="{0812782F-F47D-47FE-AB52-DD1AA2268737}" type="pres">
      <dgm:prSet presAssocID="{FFBAFF43-EAE9-4A8F-A6CB-DCDC770F170C}" presName="hierChild2" presStyleCnt="0"/>
      <dgm:spPr/>
    </dgm:pt>
    <dgm:pt modelId="{5E7EA80F-EBD0-4D7D-872A-DAB96D3CF98F}" type="pres">
      <dgm:prSet presAssocID="{67C3BEBB-30D6-46AA-A06D-CADE5F2A4A2F}" presName="Name10" presStyleLbl="parChTrans1D2" presStyleIdx="0" presStyleCnt="2"/>
      <dgm:spPr/>
    </dgm:pt>
    <dgm:pt modelId="{5E06B263-30D4-494C-A3E1-3C4925E85CB4}" type="pres">
      <dgm:prSet presAssocID="{F40ECF06-8F40-4681-BEA5-17157672ECA0}" presName="hierRoot2" presStyleCnt="0"/>
      <dgm:spPr/>
    </dgm:pt>
    <dgm:pt modelId="{67E8B87A-6671-488F-8EB7-9DDCC76A131C}" type="pres">
      <dgm:prSet presAssocID="{F40ECF06-8F40-4681-BEA5-17157672ECA0}" presName="composite2" presStyleCnt="0"/>
      <dgm:spPr/>
    </dgm:pt>
    <dgm:pt modelId="{FA5A08CB-1A90-4D85-8B08-94147E18A264}" type="pres">
      <dgm:prSet presAssocID="{F40ECF06-8F40-4681-BEA5-17157672ECA0}" presName="background2" presStyleLbl="node2" presStyleIdx="0" presStyleCnt="2"/>
      <dgm:spPr/>
    </dgm:pt>
    <dgm:pt modelId="{BFEA4CAE-C770-4523-8C67-A7E479891AFF}" type="pres">
      <dgm:prSet presAssocID="{F40ECF06-8F40-4681-BEA5-17157672ECA0}" presName="text2" presStyleLbl="fgAcc2" presStyleIdx="0" presStyleCnt="2">
        <dgm:presLayoutVars>
          <dgm:chPref val="3"/>
        </dgm:presLayoutVars>
      </dgm:prSet>
      <dgm:spPr/>
    </dgm:pt>
    <dgm:pt modelId="{32DD1418-16BB-475C-9936-1167FF49C3B4}" type="pres">
      <dgm:prSet presAssocID="{F40ECF06-8F40-4681-BEA5-17157672ECA0}" presName="hierChild3" presStyleCnt="0"/>
      <dgm:spPr/>
    </dgm:pt>
    <dgm:pt modelId="{523D8E60-F6F3-46D6-AA38-1CD1B6E22FC8}" type="pres">
      <dgm:prSet presAssocID="{193BEBB0-A306-4E9F-8EC6-A62D30B24CB8}" presName="Name17" presStyleLbl="parChTrans1D3" presStyleIdx="0" presStyleCnt="3"/>
      <dgm:spPr/>
    </dgm:pt>
    <dgm:pt modelId="{8A967A55-B3B4-420B-A317-D64CCCEBC3A3}" type="pres">
      <dgm:prSet presAssocID="{EEF7322F-397A-422F-AEBB-497EFC8240D1}" presName="hierRoot3" presStyleCnt="0"/>
      <dgm:spPr/>
    </dgm:pt>
    <dgm:pt modelId="{E898DDEE-3A8B-41E9-BDEE-296B09808F3C}" type="pres">
      <dgm:prSet presAssocID="{EEF7322F-397A-422F-AEBB-497EFC8240D1}" presName="composite3" presStyleCnt="0"/>
      <dgm:spPr/>
    </dgm:pt>
    <dgm:pt modelId="{A3A84C88-CFAA-4D6A-9593-1108A23FDF76}" type="pres">
      <dgm:prSet presAssocID="{EEF7322F-397A-422F-AEBB-497EFC8240D1}" presName="background3" presStyleLbl="node3" presStyleIdx="0" presStyleCnt="3"/>
      <dgm:spPr/>
    </dgm:pt>
    <dgm:pt modelId="{211BBFAD-7D1C-410B-84B1-3D56E0B7D52A}" type="pres">
      <dgm:prSet presAssocID="{EEF7322F-397A-422F-AEBB-497EFC8240D1}" presName="text3" presStyleLbl="fgAcc3" presStyleIdx="0" presStyleCnt="3">
        <dgm:presLayoutVars>
          <dgm:chPref val="3"/>
        </dgm:presLayoutVars>
      </dgm:prSet>
      <dgm:spPr/>
    </dgm:pt>
    <dgm:pt modelId="{B1DEA08B-C6FC-4E35-8313-AB513E94F0FA}" type="pres">
      <dgm:prSet presAssocID="{EEF7322F-397A-422F-AEBB-497EFC8240D1}" presName="hierChild4" presStyleCnt="0"/>
      <dgm:spPr/>
    </dgm:pt>
    <dgm:pt modelId="{96E413A5-E423-42D1-84AC-C91D9C86BB43}" type="pres">
      <dgm:prSet presAssocID="{507DE51C-AE88-4CC9-9C54-395BEEA593E1}" presName="Name10" presStyleLbl="parChTrans1D2" presStyleIdx="1" presStyleCnt="2"/>
      <dgm:spPr/>
    </dgm:pt>
    <dgm:pt modelId="{117BC427-795E-4291-8D36-8C4BA4A2299B}" type="pres">
      <dgm:prSet presAssocID="{49E7915C-8B47-421C-BD67-55675CA41468}" presName="hierRoot2" presStyleCnt="0"/>
      <dgm:spPr/>
    </dgm:pt>
    <dgm:pt modelId="{70D4F897-F3BC-48B6-94FF-0AD485D2D447}" type="pres">
      <dgm:prSet presAssocID="{49E7915C-8B47-421C-BD67-55675CA41468}" presName="composite2" presStyleCnt="0"/>
      <dgm:spPr/>
    </dgm:pt>
    <dgm:pt modelId="{1CCBF36B-2B06-4C55-A23D-4A1A409178FE}" type="pres">
      <dgm:prSet presAssocID="{49E7915C-8B47-421C-BD67-55675CA41468}" presName="background2" presStyleLbl="node2" presStyleIdx="1" presStyleCnt="2"/>
      <dgm:spPr/>
    </dgm:pt>
    <dgm:pt modelId="{C8C85461-2CB5-44FF-A576-A0A0B79896F8}" type="pres">
      <dgm:prSet presAssocID="{49E7915C-8B47-421C-BD67-55675CA41468}" presName="text2" presStyleLbl="fgAcc2" presStyleIdx="1" presStyleCnt="2">
        <dgm:presLayoutVars>
          <dgm:chPref val="3"/>
        </dgm:presLayoutVars>
      </dgm:prSet>
      <dgm:spPr/>
    </dgm:pt>
    <dgm:pt modelId="{74842B8F-BE40-411E-8847-9993D7129ADB}" type="pres">
      <dgm:prSet presAssocID="{49E7915C-8B47-421C-BD67-55675CA41468}" presName="hierChild3" presStyleCnt="0"/>
      <dgm:spPr/>
    </dgm:pt>
    <dgm:pt modelId="{83276A36-813D-4AA2-8AF0-89EDD86F4175}" type="pres">
      <dgm:prSet presAssocID="{C4DDC030-C9F9-49D1-87AB-167AD989B14D}" presName="Name17" presStyleLbl="parChTrans1D3" presStyleIdx="1" presStyleCnt="3"/>
      <dgm:spPr/>
    </dgm:pt>
    <dgm:pt modelId="{D3267C18-1E9C-45C6-8907-6552731B4BFA}" type="pres">
      <dgm:prSet presAssocID="{CFEB133F-2E98-40C0-B4E5-8E4112A15783}" presName="hierRoot3" presStyleCnt="0"/>
      <dgm:spPr/>
    </dgm:pt>
    <dgm:pt modelId="{6ED8F08F-2314-4360-B59C-F23DC1759B52}" type="pres">
      <dgm:prSet presAssocID="{CFEB133F-2E98-40C0-B4E5-8E4112A15783}" presName="composite3" presStyleCnt="0"/>
      <dgm:spPr/>
    </dgm:pt>
    <dgm:pt modelId="{EE6FE976-D823-4591-A780-514BC4DCE7A3}" type="pres">
      <dgm:prSet presAssocID="{CFEB133F-2E98-40C0-B4E5-8E4112A15783}" presName="background3" presStyleLbl="node3" presStyleIdx="1" presStyleCnt="3"/>
      <dgm:spPr/>
    </dgm:pt>
    <dgm:pt modelId="{3CCA7CCE-B3F3-4949-BF7E-7B1FB9E0733A}" type="pres">
      <dgm:prSet presAssocID="{CFEB133F-2E98-40C0-B4E5-8E4112A15783}" presName="text3" presStyleLbl="fgAcc3" presStyleIdx="1" presStyleCnt="3">
        <dgm:presLayoutVars>
          <dgm:chPref val="3"/>
        </dgm:presLayoutVars>
      </dgm:prSet>
      <dgm:spPr/>
    </dgm:pt>
    <dgm:pt modelId="{391274F3-70DD-4FAE-98B6-569640F8EB36}" type="pres">
      <dgm:prSet presAssocID="{CFEB133F-2E98-40C0-B4E5-8E4112A15783}" presName="hierChild4" presStyleCnt="0"/>
      <dgm:spPr/>
    </dgm:pt>
    <dgm:pt modelId="{69F8BA7B-2E48-4BB8-AB1F-E49D21E9CFC3}" type="pres">
      <dgm:prSet presAssocID="{99206FD1-B795-4B0D-A01A-F39F16423F7F}" presName="Name23" presStyleLbl="parChTrans1D4" presStyleIdx="0" presStyleCnt="1"/>
      <dgm:spPr/>
    </dgm:pt>
    <dgm:pt modelId="{B92158C2-78BC-4593-8341-2CE90F0AE611}" type="pres">
      <dgm:prSet presAssocID="{50943143-88D6-4EDC-BB38-37C826B521A5}" presName="hierRoot4" presStyleCnt="0"/>
      <dgm:spPr/>
    </dgm:pt>
    <dgm:pt modelId="{BEA118BF-8F71-40A1-BA51-9DF91D30E468}" type="pres">
      <dgm:prSet presAssocID="{50943143-88D6-4EDC-BB38-37C826B521A5}" presName="composite4" presStyleCnt="0"/>
      <dgm:spPr/>
    </dgm:pt>
    <dgm:pt modelId="{D2B0D9DF-83AD-4659-90AC-47E320B802D1}" type="pres">
      <dgm:prSet presAssocID="{50943143-88D6-4EDC-BB38-37C826B521A5}" presName="background4" presStyleLbl="node4" presStyleIdx="0" presStyleCnt="1"/>
      <dgm:spPr/>
    </dgm:pt>
    <dgm:pt modelId="{9E4C61EE-6788-409C-83E3-454DC8E37D95}" type="pres">
      <dgm:prSet presAssocID="{50943143-88D6-4EDC-BB38-37C826B521A5}" presName="text4" presStyleLbl="fgAcc4" presStyleIdx="0" presStyleCnt="1">
        <dgm:presLayoutVars>
          <dgm:chPref val="3"/>
        </dgm:presLayoutVars>
      </dgm:prSet>
      <dgm:spPr/>
    </dgm:pt>
    <dgm:pt modelId="{C67319AF-D4DD-465C-8B4C-5189815979B7}" type="pres">
      <dgm:prSet presAssocID="{50943143-88D6-4EDC-BB38-37C826B521A5}" presName="hierChild5" presStyleCnt="0"/>
      <dgm:spPr/>
    </dgm:pt>
    <dgm:pt modelId="{6C2C3053-BCBA-4281-8BE7-24B3E41A5709}" type="pres">
      <dgm:prSet presAssocID="{A44A9DC0-A579-40E4-A6C2-C431BEC1C123}" presName="Name17" presStyleLbl="parChTrans1D3" presStyleIdx="2" presStyleCnt="3"/>
      <dgm:spPr/>
    </dgm:pt>
    <dgm:pt modelId="{FD7A9062-CB3D-4987-9863-7C509C315F6C}" type="pres">
      <dgm:prSet presAssocID="{BDB888FA-7880-4F41-B2B6-6610CA4319A3}" presName="hierRoot3" presStyleCnt="0"/>
      <dgm:spPr/>
    </dgm:pt>
    <dgm:pt modelId="{98C9E884-1F57-4308-AB76-B7FCF2EDBF11}" type="pres">
      <dgm:prSet presAssocID="{BDB888FA-7880-4F41-B2B6-6610CA4319A3}" presName="composite3" presStyleCnt="0"/>
      <dgm:spPr/>
    </dgm:pt>
    <dgm:pt modelId="{BB2381D4-3C1B-4DE4-BD82-E1CC1BD8BC0E}" type="pres">
      <dgm:prSet presAssocID="{BDB888FA-7880-4F41-B2B6-6610CA4319A3}" presName="background3" presStyleLbl="node3" presStyleIdx="2" presStyleCnt="3"/>
      <dgm:spPr/>
    </dgm:pt>
    <dgm:pt modelId="{8C2883A5-0B6F-4151-9354-7CFA7DBFD408}" type="pres">
      <dgm:prSet presAssocID="{BDB888FA-7880-4F41-B2B6-6610CA4319A3}" presName="text3" presStyleLbl="fgAcc3" presStyleIdx="2" presStyleCnt="3">
        <dgm:presLayoutVars>
          <dgm:chPref val="3"/>
        </dgm:presLayoutVars>
      </dgm:prSet>
      <dgm:spPr/>
    </dgm:pt>
    <dgm:pt modelId="{A2980278-6963-41A9-BC9F-01DDA5FA6EF4}" type="pres">
      <dgm:prSet presAssocID="{BDB888FA-7880-4F41-B2B6-6610CA4319A3}" presName="hierChild4" presStyleCnt="0"/>
      <dgm:spPr/>
    </dgm:pt>
  </dgm:ptLst>
  <dgm:cxnLst>
    <dgm:cxn modelId="{6C359002-C7DE-4906-84B6-26CF29A18C39}" type="presOf" srcId="{67C3BEBB-30D6-46AA-A06D-CADE5F2A4A2F}" destId="{5E7EA80F-EBD0-4D7D-872A-DAB96D3CF98F}" srcOrd="0" destOrd="0" presId="urn:microsoft.com/office/officeart/2005/8/layout/hierarchy1"/>
    <dgm:cxn modelId="{9B35FB0E-50C7-4B49-9899-274F41D6D18A}" srcId="{F40ECF06-8F40-4681-BEA5-17157672ECA0}" destId="{EEF7322F-397A-422F-AEBB-497EFC8240D1}" srcOrd="0" destOrd="0" parTransId="{193BEBB0-A306-4E9F-8EC6-A62D30B24CB8}" sibTransId="{18BD1586-C70F-48EF-B7C0-CAB502A77E92}"/>
    <dgm:cxn modelId="{C5B38B2B-35FB-4DDA-9F2A-98E744D27654}" srcId="{FFBAFF43-EAE9-4A8F-A6CB-DCDC770F170C}" destId="{F40ECF06-8F40-4681-BEA5-17157672ECA0}" srcOrd="0" destOrd="0" parTransId="{67C3BEBB-30D6-46AA-A06D-CADE5F2A4A2F}" sibTransId="{6E10FE9A-0734-4D6E-9026-C7DABA566D56}"/>
    <dgm:cxn modelId="{FC8E7D2D-673D-46C7-A8B4-62731F822861}" type="presOf" srcId="{49E7915C-8B47-421C-BD67-55675CA41468}" destId="{C8C85461-2CB5-44FF-A576-A0A0B79896F8}" srcOrd="0" destOrd="0" presId="urn:microsoft.com/office/officeart/2005/8/layout/hierarchy1"/>
    <dgm:cxn modelId="{8CBEA43D-3850-42C6-B0B4-2EC5EDBB6DAA}" srcId="{CFEB133F-2E98-40C0-B4E5-8E4112A15783}" destId="{50943143-88D6-4EDC-BB38-37C826B521A5}" srcOrd="0" destOrd="0" parTransId="{99206FD1-B795-4B0D-A01A-F39F16423F7F}" sibTransId="{A3848D3D-95DD-4186-B565-C85DAE5EFEB8}"/>
    <dgm:cxn modelId="{9B1D453F-F0E3-486D-8A53-A228F9A24C2E}" type="presOf" srcId="{BDB888FA-7880-4F41-B2B6-6610CA4319A3}" destId="{8C2883A5-0B6F-4151-9354-7CFA7DBFD408}" srcOrd="0" destOrd="0" presId="urn:microsoft.com/office/officeart/2005/8/layout/hierarchy1"/>
    <dgm:cxn modelId="{CAF77640-B230-4941-9987-FA9A45E12C5A}" type="presOf" srcId="{193BEBB0-A306-4E9F-8EC6-A62D30B24CB8}" destId="{523D8E60-F6F3-46D6-AA38-1CD1B6E22FC8}" srcOrd="0" destOrd="0" presId="urn:microsoft.com/office/officeart/2005/8/layout/hierarchy1"/>
    <dgm:cxn modelId="{CD886369-FB68-4DDE-A2D6-1B192B1A921D}" srcId="{FFBAFF43-EAE9-4A8F-A6CB-DCDC770F170C}" destId="{49E7915C-8B47-421C-BD67-55675CA41468}" srcOrd="1" destOrd="0" parTransId="{507DE51C-AE88-4CC9-9C54-395BEEA593E1}" sibTransId="{262F63AF-F3F3-436C-9AD7-E15065EB3173}"/>
    <dgm:cxn modelId="{9745A755-B92F-44D5-8D7D-DAE888E3014E}" srcId="{49E7915C-8B47-421C-BD67-55675CA41468}" destId="{BDB888FA-7880-4F41-B2B6-6610CA4319A3}" srcOrd="1" destOrd="0" parTransId="{A44A9DC0-A579-40E4-A6C2-C431BEC1C123}" sibTransId="{8AA7CF19-581E-4E1F-A4A7-AF9FDD5FF3B1}"/>
    <dgm:cxn modelId="{E6AB7A7A-762E-4C6D-8FB9-BE235772AF8B}" type="presOf" srcId="{07BB0A7F-1E14-4C69-9A72-8DBC61C26A4F}" destId="{3DC1FF22-BE6E-47F9-B217-680B2D571B43}" srcOrd="0" destOrd="0" presId="urn:microsoft.com/office/officeart/2005/8/layout/hierarchy1"/>
    <dgm:cxn modelId="{FB22928F-ECD9-4AE9-99F8-8A7EB77AEB94}" type="presOf" srcId="{EEF7322F-397A-422F-AEBB-497EFC8240D1}" destId="{211BBFAD-7D1C-410B-84B1-3D56E0B7D52A}" srcOrd="0" destOrd="0" presId="urn:microsoft.com/office/officeart/2005/8/layout/hierarchy1"/>
    <dgm:cxn modelId="{02DD639A-F51B-4ADB-8ADC-BA626E661F91}" type="presOf" srcId="{FFBAFF43-EAE9-4A8F-A6CB-DCDC770F170C}" destId="{B7C8F6BC-A3F1-4B10-9385-199AC42E7CC1}" srcOrd="0" destOrd="0" presId="urn:microsoft.com/office/officeart/2005/8/layout/hierarchy1"/>
    <dgm:cxn modelId="{63F9F8A2-572C-415D-9553-2E931CC79608}" type="presOf" srcId="{507DE51C-AE88-4CC9-9C54-395BEEA593E1}" destId="{96E413A5-E423-42D1-84AC-C91D9C86BB43}" srcOrd="0" destOrd="0" presId="urn:microsoft.com/office/officeart/2005/8/layout/hierarchy1"/>
    <dgm:cxn modelId="{6FA0E2AD-36DD-4262-9881-5A7C84B87EC7}" type="presOf" srcId="{CFEB133F-2E98-40C0-B4E5-8E4112A15783}" destId="{3CCA7CCE-B3F3-4949-BF7E-7B1FB9E0733A}" srcOrd="0" destOrd="0" presId="urn:microsoft.com/office/officeart/2005/8/layout/hierarchy1"/>
    <dgm:cxn modelId="{BB4B0BB3-BEB4-4FB6-9232-423F7D117E71}" type="presOf" srcId="{F40ECF06-8F40-4681-BEA5-17157672ECA0}" destId="{BFEA4CAE-C770-4523-8C67-A7E479891AFF}" srcOrd="0" destOrd="0" presId="urn:microsoft.com/office/officeart/2005/8/layout/hierarchy1"/>
    <dgm:cxn modelId="{3CF67FBD-C928-4877-92E5-195D26D24B67}" srcId="{49E7915C-8B47-421C-BD67-55675CA41468}" destId="{CFEB133F-2E98-40C0-B4E5-8E4112A15783}" srcOrd="0" destOrd="0" parTransId="{C4DDC030-C9F9-49D1-87AB-167AD989B14D}" sibTransId="{0D591627-2930-43FE-9302-92FD3BF83973}"/>
    <dgm:cxn modelId="{9EDFF4C4-6B9F-4B1E-B19E-303CAE6799B1}" type="presOf" srcId="{A44A9DC0-A579-40E4-A6C2-C431BEC1C123}" destId="{6C2C3053-BCBA-4281-8BE7-24B3E41A5709}" srcOrd="0" destOrd="0" presId="urn:microsoft.com/office/officeart/2005/8/layout/hierarchy1"/>
    <dgm:cxn modelId="{93CB86CA-E262-431A-AF3E-D4A3C8D1BE49}" srcId="{07BB0A7F-1E14-4C69-9A72-8DBC61C26A4F}" destId="{FFBAFF43-EAE9-4A8F-A6CB-DCDC770F170C}" srcOrd="0" destOrd="0" parTransId="{44DC50EF-C29C-4D66-A458-7B6EB557EA8F}" sibTransId="{0661FE58-E962-4157-839F-BF3522C441BB}"/>
    <dgm:cxn modelId="{147928D7-AD46-477A-9B39-75DF9BF3CB39}" type="presOf" srcId="{99206FD1-B795-4B0D-A01A-F39F16423F7F}" destId="{69F8BA7B-2E48-4BB8-AB1F-E49D21E9CFC3}" srcOrd="0" destOrd="0" presId="urn:microsoft.com/office/officeart/2005/8/layout/hierarchy1"/>
    <dgm:cxn modelId="{6AFEB2DF-34F1-4716-A3A5-30C23B1E89D3}" type="presOf" srcId="{50943143-88D6-4EDC-BB38-37C826B521A5}" destId="{9E4C61EE-6788-409C-83E3-454DC8E37D95}" srcOrd="0" destOrd="0" presId="urn:microsoft.com/office/officeart/2005/8/layout/hierarchy1"/>
    <dgm:cxn modelId="{1423A9E5-CBB1-4A37-A118-F3FAADBDED75}" type="presOf" srcId="{C4DDC030-C9F9-49D1-87AB-167AD989B14D}" destId="{83276A36-813D-4AA2-8AF0-89EDD86F4175}" srcOrd="0" destOrd="0" presId="urn:microsoft.com/office/officeart/2005/8/layout/hierarchy1"/>
    <dgm:cxn modelId="{110CE3B1-47D6-4A0A-A03E-1F3B117A6C43}" type="presParOf" srcId="{3DC1FF22-BE6E-47F9-B217-680B2D571B43}" destId="{1D1196BD-84B8-40DF-A860-68890CCADBDF}" srcOrd="0" destOrd="0" presId="urn:microsoft.com/office/officeart/2005/8/layout/hierarchy1"/>
    <dgm:cxn modelId="{AAD4891D-E493-4DA6-BBB3-41BB48CAC8FC}" type="presParOf" srcId="{1D1196BD-84B8-40DF-A860-68890CCADBDF}" destId="{EACCC1F4-FA0A-4D4D-B921-53EE799DA940}" srcOrd="0" destOrd="0" presId="urn:microsoft.com/office/officeart/2005/8/layout/hierarchy1"/>
    <dgm:cxn modelId="{FBCAD791-7700-4435-9B9F-B71510C66E97}" type="presParOf" srcId="{EACCC1F4-FA0A-4D4D-B921-53EE799DA940}" destId="{DE648F5A-1408-4598-B920-5DAE96C19721}" srcOrd="0" destOrd="0" presId="urn:microsoft.com/office/officeart/2005/8/layout/hierarchy1"/>
    <dgm:cxn modelId="{841E34C1-F76B-4632-A2F0-49FB9C48A9B7}" type="presParOf" srcId="{EACCC1F4-FA0A-4D4D-B921-53EE799DA940}" destId="{B7C8F6BC-A3F1-4B10-9385-199AC42E7CC1}" srcOrd="1" destOrd="0" presId="urn:microsoft.com/office/officeart/2005/8/layout/hierarchy1"/>
    <dgm:cxn modelId="{7ECA223A-8D67-4359-85BC-898078B83FBA}" type="presParOf" srcId="{1D1196BD-84B8-40DF-A860-68890CCADBDF}" destId="{0812782F-F47D-47FE-AB52-DD1AA2268737}" srcOrd="1" destOrd="0" presId="urn:microsoft.com/office/officeart/2005/8/layout/hierarchy1"/>
    <dgm:cxn modelId="{EC15CD41-EE21-43B1-8DB7-F6D651A9DA41}" type="presParOf" srcId="{0812782F-F47D-47FE-AB52-DD1AA2268737}" destId="{5E7EA80F-EBD0-4D7D-872A-DAB96D3CF98F}" srcOrd="0" destOrd="0" presId="urn:microsoft.com/office/officeart/2005/8/layout/hierarchy1"/>
    <dgm:cxn modelId="{2A5251FF-07CE-4D46-B321-529CBA032A93}" type="presParOf" srcId="{0812782F-F47D-47FE-AB52-DD1AA2268737}" destId="{5E06B263-30D4-494C-A3E1-3C4925E85CB4}" srcOrd="1" destOrd="0" presId="urn:microsoft.com/office/officeart/2005/8/layout/hierarchy1"/>
    <dgm:cxn modelId="{5C2CA005-B295-4B72-8CEF-F9E779370AC6}" type="presParOf" srcId="{5E06B263-30D4-494C-A3E1-3C4925E85CB4}" destId="{67E8B87A-6671-488F-8EB7-9DDCC76A131C}" srcOrd="0" destOrd="0" presId="urn:microsoft.com/office/officeart/2005/8/layout/hierarchy1"/>
    <dgm:cxn modelId="{74E54F07-B64B-40FD-AC41-4A46965BCC2A}" type="presParOf" srcId="{67E8B87A-6671-488F-8EB7-9DDCC76A131C}" destId="{FA5A08CB-1A90-4D85-8B08-94147E18A264}" srcOrd="0" destOrd="0" presId="urn:microsoft.com/office/officeart/2005/8/layout/hierarchy1"/>
    <dgm:cxn modelId="{CB61A51E-BE9C-4A8C-98D5-E799DB35BF05}" type="presParOf" srcId="{67E8B87A-6671-488F-8EB7-9DDCC76A131C}" destId="{BFEA4CAE-C770-4523-8C67-A7E479891AFF}" srcOrd="1" destOrd="0" presId="urn:microsoft.com/office/officeart/2005/8/layout/hierarchy1"/>
    <dgm:cxn modelId="{47196C3E-D6AE-46B3-A07C-8693D7AC1FEE}" type="presParOf" srcId="{5E06B263-30D4-494C-A3E1-3C4925E85CB4}" destId="{32DD1418-16BB-475C-9936-1167FF49C3B4}" srcOrd="1" destOrd="0" presId="urn:microsoft.com/office/officeart/2005/8/layout/hierarchy1"/>
    <dgm:cxn modelId="{BBD71FBE-6D0E-4862-A8BA-1C970666ACE5}" type="presParOf" srcId="{32DD1418-16BB-475C-9936-1167FF49C3B4}" destId="{523D8E60-F6F3-46D6-AA38-1CD1B6E22FC8}" srcOrd="0" destOrd="0" presId="urn:microsoft.com/office/officeart/2005/8/layout/hierarchy1"/>
    <dgm:cxn modelId="{6A4B90A8-2418-4AD6-8593-0A9A8B641F40}" type="presParOf" srcId="{32DD1418-16BB-475C-9936-1167FF49C3B4}" destId="{8A967A55-B3B4-420B-A317-D64CCCEBC3A3}" srcOrd="1" destOrd="0" presId="urn:microsoft.com/office/officeart/2005/8/layout/hierarchy1"/>
    <dgm:cxn modelId="{AF61CAD4-3685-4EFE-82C1-09DD427F09DB}" type="presParOf" srcId="{8A967A55-B3B4-420B-A317-D64CCCEBC3A3}" destId="{E898DDEE-3A8B-41E9-BDEE-296B09808F3C}" srcOrd="0" destOrd="0" presId="urn:microsoft.com/office/officeart/2005/8/layout/hierarchy1"/>
    <dgm:cxn modelId="{3594666E-904D-4EA3-98A3-6C967F87A9F5}" type="presParOf" srcId="{E898DDEE-3A8B-41E9-BDEE-296B09808F3C}" destId="{A3A84C88-CFAA-4D6A-9593-1108A23FDF76}" srcOrd="0" destOrd="0" presId="urn:microsoft.com/office/officeart/2005/8/layout/hierarchy1"/>
    <dgm:cxn modelId="{BD1562B1-FE8E-49A0-AA24-589BD7BD5B90}" type="presParOf" srcId="{E898DDEE-3A8B-41E9-BDEE-296B09808F3C}" destId="{211BBFAD-7D1C-410B-84B1-3D56E0B7D52A}" srcOrd="1" destOrd="0" presId="urn:microsoft.com/office/officeart/2005/8/layout/hierarchy1"/>
    <dgm:cxn modelId="{2D5F69AA-8414-4AC9-9F76-A258D1A5FEF1}" type="presParOf" srcId="{8A967A55-B3B4-420B-A317-D64CCCEBC3A3}" destId="{B1DEA08B-C6FC-4E35-8313-AB513E94F0FA}" srcOrd="1" destOrd="0" presId="urn:microsoft.com/office/officeart/2005/8/layout/hierarchy1"/>
    <dgm:cxn modelId="{1CCD5E28-0D07-4924-A9C7-779E983876DA}" type="presParOf" srcId="{0812782F-F47D-47FE-AB52-DD1AA2268737}" destId="{96E413A5-E423-42D1-84AC-C91D9C86BB43}" srcOrd="2" destOrd="0" presId="urn:microsoft.com/office/officeart/2005/8/layout/hierarchy1"/>
    <dgm:cxn modelId="{6D7196C1-7BB7-4ED1-9F7E-5602F160527E}" type="presParOf" srcId="{0812782F-F47D-47FE-AB52-DD1AA2268737}" destId="{117BC427-795E-4291-8D36-8C4BA4A2299B}" srcOrd="3" destOrd="0" presId="urn:microsoft.com/office/officeart/2005/8/layout/hierarchy1"/>
    <dgm:cxn modelId="{F07E37C7-7EB0-46EF-9231-BE3DA1AE85BF}" type="presParOf" srcId="{117BC427-795E-4291-8D36-8C4BA4A2299B}" destId="{70D4F897-F3BC-48B6-94FF-0AD485D2D447}" srcOrd="0" destOrd="0" presId="urn:microsoft.com/office/officeart/2005/8/layout/hierarchy1"/>
    <dgm:cxn modelId="{2AAF8747-BCDC-4A65-8389-6B2DA80633A9}" type="presParOf" srcId="{70D4F897-F3BC-48B6-94FF-0AD485D2D447}" destId="{1CCBF36B-2B06-4C55-A23D-4A1A409178FE}" srcOrd="0" destOrd="0" presId="urn:microsoft.com/office/officeart/2005/8/layout/hierarchy1"/>
    <dgm:cxn modelId="{ED065D75-51FB-447A-A92F-C322A1372863}" type="presParOf" srcId="{70D4F897-F3BC-48B6-94FF-0AD485D2D447}" destId="{C8C85461-2CB5-44FF-A576-A0A0B79896F8}" srcOrd="1" destOrd="0" presId="urn:microsoft.com/office/officeart/2005/8/layout/hierarchy1"/>
    <dgm:cxn modelId="{0BEE7161-8DA6-4B70-852A-8C34C1A6E137}" type="presParOf" srcId="{117BC427-795E-4291-8D36-8C4BA4A2299B}" destId="{74842B8F-BE40-411E-8847-9993D7129ADB}" srcOrd="1" destOrd="0" presId="urn:microsoft.com/office/officeart/2005/8/layout/hierarchy1"/>
    <dgm:cxn modelId="{17E31B38-B649-4035-969D-ECFEF51844C7}" type="presParOf" srcId="{74842B8F-BE40-411E-8847-9993D7129ADB}" destId="{83276A36-813D-4AA2-8AF0-89EDD86F4175}" srcOrd="0" destOrd="0" presId="urn:microsoft.com/office/officeart/2005/8/layout/hierarchy1"/>
    <dgm:cxn modelId="{87CD8EF4-B190-46B0-9E19-F5A49A6BC26A}" type="presParOf" srcId="{74842B8F-BE40-411E-8847-9993D7129ADB}" destId="{D3267C18-1E9C-45C6-8907-6552731B4BFA}" srcOrd="1" destOrd="0" presId="urn:microsoft.com/office/officeart/2005/8/layout/hierarchy1"/>
    <dgm:cxn modelId="{16AA42DE-0295-44D0-AC6A-37A4471A2843}" type="presParOf" srcId="{D3267C18-1E9C-45C6-8907-6552731B4BFA}" destId="{6ED8F08F-2314-4360-B59C-F23DC1759B52}" srcOrd="0" destOrd="0" presId="urn:microsoft.com/office/officeart/2005/8/layout/hierarchy1"/>
    <dgm:cxn modelId="{CA8D9B65-0B64-428F-B310-73FB39118A43}" type="presParOf" srcId="{6ED8F08F-2314-4360-B59C-F23DC1759B52}" destId="{EE6FE976-D823-4591-A780-514BC4DCE7A3}" srcOrd="0" destOrd="0" presId="urn:microsoft.com/office/officeart/2005/8/layout/hierarchy1"/>
    <dgm:cxn modelId="{19909933-D714-47AD-ACAB-B0C4A9B21A8B}" type="presParOf" srcId="{6ED8F08F-2314-4360-B59C-F23DC1759B52}" destId="{3CCA7CCE-B3F3-4949-BF7E-7B1FB9E0733A}" srcOrd="1" destOrd="0" presId="urn:microsoft.com/office/officeart/2005/8/layout/hierarchy1"/>
    <dgm:cxn modelId="{FB61D87C-CE15-4236-9711-B84B1A9025FE}" type="presParOf" srcId="{D3267C18-1E9C-45C6-8907-6552731B4BFA}" destId="{391274F3-70DD-4FAE-98B6-569640F8EB36}" srcOrd="1" destOrd="0" presId="urn:microsoft.com/office/officeart/2005/8/layout/hierarchy1"/>
    <dgm:cxn modelId="{CB13AA25-E7ED-4577-B289-4B49497498BB}" type="presParOf" srcId="{391274F3-70DD-4FAE-98B6-569640F8EB36}" destId="{69F8BA7B-2E48-4BB8-AB1F-E49D21E9CFC3}" srcOrd="0" destOrd="0" presId="urn:microsoft.com/office/officeart/2005/8/layout/hierarchy1"/>
    <dgm:cxn modelId="{3AB97B42-7303-43E6-BCF5-C92EC865B34D}" type="presParOf" srcId="{391274F3-70DD-4FAE-98B6-569640F8EB36}" destId="{B92158C2-78BC-4593-8341-2CE90F0AE611}" srcOrd="1" destOrd="0" presId="urn:microsoft.com/office/officeart/2005/8/layout/hierarchy1"/>
    <dgm:cxn modelId="{72155B85-78CF-43ED-814A-F224AEAE68CD}" type="presParOf" srcId="{B92158C2-78BC-4593-8341-2CE90F0AE611}" destId="{BEA118BF-8F71-40A1-BA51-9DF91D30E468}" srcOrd="0" destOrd="0" presId="urn:microsoft.com/office/officeart/2005/8/layout/hierarchy1"/>
    <dgm:cxn modelId="{9CD6B8D6-72DE-44B5-BBB8-38FA442D0BA3}" type="presParOf" srcId="{BEA118BF-8F71-40A1-BA51-9DF91D30E468}" destId="{D2B0D9DF-83AD-4659-90AC-47E320B802D1}" srcOrd="0" destOrd="0" presId="urn:microsoft.com/office/officeart/2005/8/layout/hierarchy1"/>
    <dgm:cxn modelId="{F8F5DFBE-CEB2-4EE6-9084-00311703AA6B}" type="presParOf" srcId="{BEA118BF-8F71-40A1-BA51-9DF91D30E468}" destId="{9E4C61EE-6788-409C-83E3-454DC8E37D95}" srcOrd="1" destOrd="0" presId="urn:microsoft.com/office/officeart/2005/8/layout/hierarchy1"/>
    <dgm:cxn modelId="{CC4966A9-31F6-46DF-8CA3-EAF61C4A312C}" type="presParOf" srcId="{B92158C2-78BC-4593-8341-2CE90F0AE611}" destId="{C67319AF-D4DD-465C-8B4C-5189815979B7}" srcOrd="1" destOrd="0" presId="urn:microsoft.com/office/officeart/2005/8/layout/hierarchy1"/>
    <dgm:cxn modelId="{9E1FC64B-FFE7-4455-80EB-505744F2E319}" type="presParOf" srcId="{74842B8F-BE40-411E-8847-9993D7129ADB}" destId="{6C2C3053-BCBA-4281-8BE7-24B3E41A5709}" srcOrd="2" destOrd="0" presId="urn:microsoft.com/office/officeart/2005/8/layout/hierarchy1"/>
    <dgm:cxn modelId="{7BEA3E4D-FA78-4C78-A134-72F371D69F0C}" type="presParOf" srcId="{74842B8F-BE40-411E-8847-9993D7129ADB}" destId="{FD7A9062-CB3D-4987-9863-7C509C315F6C}" srcOrd="3" destOrd="0" presId="urn:microsoft.com/office/officeart/2005/8/layout/hierarchy1"/>
    <dgm:cxn modelId="{67D4F28B-41F6-4116-A455-7C6891D60A70}" type="presParOf" srcId="{FD7A9062-CB3D-4987-9863-7C509C315F6C}" destId="{98C9E884-1F57-4308-AB76-B7FCF2EDBF11}" srcOrd="0" destOrd="0" presId="urn:microsoft.com/office/officeart/2005/8/layout/hierarchy1"/>
    <dgm:cxn modelId="{7EA6E2D0-D2CB-4888-86FF-4F633AC58D41}" type="presParOf" srcId="{98C9E884-1F57-4308-AB76-B7FCF2EDBF11}" destId="{BB2381D4-3C1B-4DE4-BD82-E1CC1BD8BC0E}" srcOrd="0" destOrd="0" presId="urn:microsoft.com/office/officeart/2005/8/layout/hierarchy1"/>
    <dgm:cxn modelId="{23D48077-1ED5-4B88-A11F-2075FBD83E8F}" type="presParOf" srcId="{98C9E884-1F57-4308-AB76-B7FCF2EDBF11}" destId="{8C2883A5-0B6F-4151-9354-7CFA7DBFD408}" srcOrd="1" destOrd="0" presId="urn:microsoft.com/office/officeart/2005/8/layout/hierarchy1"/>
    <dgm:cxn modelId="{D1AA989C-A432-4E05-BE6C-1960B80AECC3}" type="presParOf" srcId="{FD7A9062-CB3D-4987-9863-7C509C315F6C}" destId="{A2980278-6963-41A9-BC9F-01DDA5FA6EF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9565D-4DF0-4378-B6C3-0273BC722969}">
      <dsp:nvSpPr>
        <dsp:cNvPr id="0" name=""/>
        <dsp:cNvSpPr/>
      </dsp:nvSpPr>
      <dsp:spPr>
        <a:xfrm>
          <a:off x="1115139" y="2015434"/>
          <a:ext cx="91440" cy="6752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5233"/>
              </a:lnTo>
            </a:path>
          </a:pathLst>
        </a:custGeom>
        <a:noFill/>
        <a:ln w="25400" cap="flat" cmpd="sng" algn="ctr">
          <a:solidFill>
            <a:schemeClr val="accent4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DA3A6-9477-4F79-ACFE-DE1595604C56}">
      <dsp:nvSpPr>
        <dsp:cNvPr id="0" name=""/>
        <dsp:cNvSpPr/>
      </dsp:nvSpPr>
      <dsp:spPr>
        <a:xfrm>
          <a:off x="1115139" y="864934"/>
          <a:ext cx="91440" cy="6752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5233"/>
              </a:lnTo>
            </a:path>
          </a:pathLst>
        </a:custGeom>
        <a:noFill/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7D8E8-6DF3-4725-A300-75BCC7989A79}">
      <dsp:nvSpPr>
        <dsp:cNvPr id="0" name=""/>
        <dsp:cNvSpPr/>
      </dsp:nvSpPr>
      <dsp:spPr>
        <a:xfrm>
          <a:off x="131409" y="288678"/>
          <a:ext cx="2058899" cy="576256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68B8D-B103-4F20-9AF0-4241445A70AB}">
      <dsp:nvSpPr>
        <dsp:cNvPr id="0" name=""/>
        <dsp:cNvSpPr/>
      </dsp:nvSpPr>
      <dsp:spPr>
        <a:xfrm>
          <a:off x="389377" y="533748"/>
          <a:ext cx="2058899" cy="5762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000" b="0" i="0" u="none" strike="noStrike" kern="1200" cap="none" normalizeH="0" baseline="0" dirty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Háromszögben</a:t>
          </a:r>
          <a:endParaRPr kumimoji="0" lang="hu-HU" sz="20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406255" y="550626"/>
        <a:ext cx="2025143" cy="542500"/>
      </dsp:txXfrm>
    </dsp:sp>
    <dsp:sp modelId="{54173D60-7CE6-423B-9CA3-43AAB1C60ACC}">
      <dsp:nvSpPr>
        <dsp:cNvPr id="0" name=""/>
        <dsp:cNvSpPr/>
      </dsp:nvSpPr>
      <dsp:spPr>
        <a:xfrm>
          <a:off x="131409" y="1540167"/>
          <a:ext cx="2058899" cy="475267"/>
        </a:xfrm>
        <a:prstGeom prst="roundRect">
          <a:avLst>
            <a:gd name="adj" fmla="val 10000"/>
          </a:avLst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5CAC7-94E8-437C-8196-41860A0A4E51}">
      <dsp:nvSpPr>
        <dsp:cNvPr id="0" name=""/>
        <dsp:cNvSpPr/>
      </dsp:nvSpPr>
      <dsp:spPr>
        <a:xfrm>
          <a:off x="389377" y="1785237"/>
          <a:ext cx="2058899" cy="475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000" b="0" i="0" u="none" strike="noStrike" kern="1200" cap="none" normalizeH="0" baseline="0" dirty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Fordul</a:t>
          </a:r>
          <a:endParaRPr kumimoji="0" lang="hu-HU" sz="20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403297" y="1799157"/>
        <a:ext cx="2031059" cy="447427"/>
      </dsp:txXfrm>
    </dsp:sp>
    <dsp:sp modelId="{24DD5983-02CB-4EA7-BF0E-373791FE88BB}">
      <dsp:nvSpPr>
        <dsp:cNvPr id="0" name=""/>
        <dsp:cNvSpPr/>
      </dsp:nvSpPr>
      <dsp:spPr>
        <a:xfrm>
          <a:off x="131409" y="2690667"/>
          <a:ext cx="2058899" cy="520645"/>
        </a:xfrm>
        <a:prstGeom prst="roundRect">
          <a:avLst>
            <a:gd name="adj" fmla="val 10000"/>
          </a:avLst>
        </a:prstGeom>
        <a:solidFill>
          <a:schemeClr val="accent4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5F817-2209-4CEA-9064-90182D168D3A}">
      <dsp:nvSpPr>
        <dsp:cNvPr id="0" name=""/>
        <dsp:cNvSpPr/>
      </dsp:nvSpPr>
      <dsp:spPr>
        <a:xfrm>
          <a:off x="389377" y="2935737"/>
          <a:ext cx="2058899" cy="520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000" b="0" i="0" u="none" strike="noStrike" kern="1200" cap="none" normalizeH="0" baseline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Irány</a:t>
          </a:r>
          <a:endParaRPr kumimoji="0" lang="hu-HU" sz="20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404626" y="2950986"/>
        <a:ext cx="2028401" cy="490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C3053-BCBA-4281-8BE7-24B3E41A5709}">
      <dsp:nvSpPr>
        <dsp:cNvPr id="0" name=""/>
        <dsp:cNvSpPr/>
      </dsp:nvSpPr>
      <dsp:spPr>
        <a:xfrm>
          <a:off x="2513179" y="1501837"/>
          <a:ext cx="586924" cy="279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50"/>
              </a:lnTo>
              <a:lnTo>
                <a:pt x="586924" y="190350"/>
              </a:lnTo>
              <a:lnTo>
                <a:pt x="586924" y="279322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8BA7B-2E48-4BB8-AB1F-E49D21E9CFC3}">
      <dsp:nvSpPr>
        <dsp:cNvPr id="0" name=""/>
        <dsp:cNvSpPr/>
      </dsp:nvSpPr>
      <dsp:spPr>
        <a:xfrm>
          <a:off x="1880535" y="2391027"/>
          <a:ext cx="91440" cy="279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322"/>
              </a:lnTo>
            </a:path>
          </a:pathLst>
        </a:custGeom>
        <a:noFill/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76A36-813D-4AA2-8AF0-89EDD86F4175}">
      <dsp:nvSpPr>
        <dsp:cNvPr id="0" name=""/>
        <dsp:cNvSpPr/>
      </dsp:nvSpPr>
      <dsp:spPr>
        <a:xfrm>
          <a:off x="1926255" y="1501837"/>
          <a:ext cx="586924" cy="279322"/>
        </a:xfrm>
        <a:custGeom>
          <a:avLst/>
          <a:gdLst/>
          <a:ahLst/>
          <a:cxnLst/>
          <a:rect l="0" t="0" r="0" b="0"/>
          <a:pathLst>
            <a:path>
              <a:moveTo>
                <a:pt x="586924" y="0"/>
              </a:moveTo>
              <a:lnTo>
                <a:pt x="586924" y="190350"/>
              </a:lnTo>
              <a:lnTo>
                <a:pt x="0" y="190350"/>
              </a:lnTo>
              <a:lnTo>
                <a:pt x="0" y="279322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413A5-E423-42D1-84AC-C91D9C86BB43}">
      <dsp:nvSpPr>
        <dsp:cNvPr id="0" name=""/>
        <dsp:cNvSpPr/>
      </dsp:nvSpPr>
      <dsp:spPr>
        <a:xfrm>
          <a:off x="1632793" y="612647"/>
          <a:ext cx="880386" cy="279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50"/>
              </a:lnTo>
              <a:lnTo>
                <a:pt x="880386" y="190350"/>
              </a:lnTo>
              <a:lnTo>
                <a:pt x="880386" y="279322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D8E60-F6F3-46D6-AA38-1CD1B6E22FC8}">
      <dsp:nvSpPr>
        <dsp:cNvPr id="0" name=""/>
        <dsp:cNvSpPr/>
      </dsp:nvSpPr>
      <dsp:spPr>
        <a:xfrm>
          <a:off x="706687" y="1501837"/>
          <a:ext cx="91440" cy="279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322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7EA80F-EBD0-4D7D-872A-DAB96D3CF98F}">
      <dsp:nvSpPr>
        <dsp:cNvPr id="0" name=""/>
        <dsp:cNvSpPr/>
      </dsp:nvSpPr>
      <dsp:spPr>
        <a:xfrm>
          <a:off x="752407" y="612647"/>
          <a:ext cx="880386" cy="279322"/>
        </a:xfrm>
        <a:custGeom>
          <a:avLst/>
          <a:gdLst/>
          <a:ahLst/>
          <a:cxnLst/>
          <a:rect l="0" t="0" r="0" b="0"/>
          <a:pathLst>
            <a:path>
              <a:moveTo>
                <a:pt x="880386" y="0"/>
              </a:moveTo>
              <a:lnTo>
                <a:pt x="880386" y="190350"/>
              </a:lnTo>
              <a:lnTo>
                <a:pt x="0" y="190350"/>
              </a:lnTo>
              <a:lnTo>
                <a:pt x="0" y="279322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48F5A-1408-4598-B920-5DAE96C19721}">
      <dsp:nvSpPr>
        <dsp:cNvPr id="0" name=""/>
        <dsp:cNvSpPr/>
      </dsp:nvSpPr>
      <dsp:spPr>
        <a:xfrm>
          <a:off x="1152582" y="278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8F6BC-A3F1-4B10-9385-199AC42E7CC1}">
      <dsp:nvSpPr>
        <dsp:cNvPr id="0" name=""/>
        <dsp:cNvSpPr/>
      </dsp:nvSpPr>
      <dsp:spPr>
        <a:xfrm>
          <a:off x="1259296" y="104157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 dirty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Metszi</a:t>
          </a:r>
          <a:endParaRPr kumimoji="0" lang="hu-HU" sz="22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1277158" y="122019"/>
        <a:ext cx="924697" cy="574143"/>
      </dsp:txXfrm>
    </dsp:sp>
    <dsp:sp modelId="{FA5A08CB-1A90-4D85-8B08-94147E18A264}">
      <dsp:nvSpPr>
        <dsp:cNvPr id="0" name=""/>
        <dsp:cNvSpPr/>
      </dsp:nvSpPr>
      <dsp:spPr>
        <a:xfrm>
          <a:off x="272196" y="89197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A4CAE-C770-4523-8C67-A7E479891AFF}">
      <dsp:nvSpPr>
        <dsp:cNvPr id="0" name=""/>
        <dsp:cNvSpPr/>
      </dsp:nvSpPr>
      <dsp:spPr>
        <a:xfrm>
          <a:off x="378910" y="993348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Fordul</a:t>
          </a:r>
          <a:endParaRPr kumimoji="0" lang="hu-HU" sz="22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396772" y="1011210"/>
        <a:ext cx="924697" cy="574143"/>
      </dsp:txXfrm>
    </dsp:sp>
    <dsp:sp modelId="{A3A84C88-CFAA-4D6A-9593-1108A23FDF76}">
      <dsp:nvSpPr>
        <dsp:cNvPr id="0" name=""/>
        <dsp:cNvSpPr/>
      </dsp:nvSpPr>
      <dsp:spPr>
        <a:xfrm>
          <a:off x="272196" y="178116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BBFAD-7D1C-410B-84B1-3D56E0B7D52A}">
      <dsp:nvSpPr>
        <dsp:cNvPr id="0" name=""/>
        <dsp:cNvSpPr/>
      </dsp:nvSpPr>
      <dsp:spPr>
        <a:xfrm>
          <a:off x="378910" y="1882538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 dirty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Irány</a:t>
          </a:r>
          <a:endParaRPr kumimoji="0" lang="hu-HU" sz="22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396772" y="1900400"/>
        <a:ext cx="924697" cy="574143"/>
      </dsp:txXfrm>
    </dsp:sp>
    <dsp:sp modelId="{1CCBF36B-2B06-4C55-A23D-4A1A409178FE}">
      <dsp:nvSpPr>
        <dsp:cNvPr id="0" name=""/>
        <dsp:cNvSpPr/>
      </dsp:nvSpPr>
      <dsp:spPr>
        <a:xfrm>
          <a:off x="2032969" y="89197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85461-2CB5-44FF-A576-A0A0B79896F8}">
      <dsp:nvSpPr>
        <dsp:cNvPr id="0" name=""/>
        <dsp:cNvSpPr/>
      </dsp:nvSpPr>
      <dsp:spPr>
        <a:xfrm>
          <a:off x="2139682" y="993348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Rajta</a:t>
          </a:r>
          <a:endParaRPr kumimoji="0" lang="hu-HU" sz="22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2157544" y="1011210"/>
        <a:ext cx="924697" cy="574143"/>
      </dsp:txXfrm>
    </dsp:sp>
    <dsp:sp modelId="{EE6FE976-D823-4591-A780-514BC4DCE7A3}">
      <dsp:nvSpPr>
        <dsp:cNvPr id="0" name=""/>
        <dsp:cNvSpPr/>
      </dsp:nvSpPr>
      <dsp:spPr>
        <a:xfrm>
          <a:off x="1446045" y="178116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A7CCE-B3F3-4949-BF7E-7B1FB9E0733A}">
      <dsp:nvSpPr>
        <dsp:cNvPr id="0" name=""/>
        <dsp:cNvSpPr/>
      </dsp:nvSpPr>
      <dsp:spPr>
        <a:xfrm>
          <a:off x="1552758" y="1882538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Fordul</a:t>
          </a:r>
          <a:endParaRPr kumimoji="0" lang="hu-HU" sz="22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1570620" y="1900400"/>
        <a:ext cx="924697" cy="574143"/>
      </dsp:txXfrm>
    </dsp:sp>
    <dsp:sp modelId="{D2B0D9DF-83AD-4659-90AC-47E320B802D1}">
      <dsp:nvSpPr>
        <dsp:cNvPr id="0" name=""/>
        <dsp:cNvSpPr/>
      </dsp:nvSpPr>
      <dsp:spPr>
        <a:xfrm>
          <a:off x="1446045" y="267035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3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C61EE-6788-409C-83E3-454DC8E37D95}">
      <dsp:nvSpPr>
        <dsp:cNvPr id="0" name=""/>
        <dsp:cNvSpPr/>
      </dsp:nvSpPr>
      <dsp:spPr>
        <a:xfrm>
          <a:off x="1552758" y="2771728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Irány</a:t>
          </a:r>
          <a:endParaRPr kumimoji="0" lang="hu-HU" sz="22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1570620" y="2789590"/>
        <a:ext cx="924697" cy="574143"/>
      </dsp:txXfrm>
    </dsp:sp>
    <dsp:sp modelId="{BB2381D4-3C1B-4DE4-BD82-E1CC1BD8BC0E}">
      <dsp:nvSpPr>
        <dsp:cNvPr id="0" name=""/>
        <dsp:cNvSpPr/>
      </dsp:nvSpPr>
      <dsp:spPr>
        <a:xfrm>
          <a:off x="2619893" y="178116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883A5-0B6F-4151-9354-7CFA7DBFD408}">
      <dsp:nvSpPr>
        <dsp:cNvPr id="0" name=""/>
        <dsp:cNvSpPr/>
      </dsp:nvSpPr>
      <dsp:spPr>
        <a:xfrm>
          <a:off x="2726606" y="1882538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Közte</a:t>
          </a:r>
          <a:endParaRPr kumimoji="0" lang="hu-HU" sz="22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2744468" y="1900400"/>
        <a:ext cx="924697" cy="574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47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pitchFamily="34" charset="0"/>
              </a:defRPr>
            </a:lvl1pPr>
          </a:lstStyle>
          <a:p>
            <a:pPr>
              <a:defRPr/>
            </a:pPr>
            <a:fld id="{D6D3E455-8A4D-44A2-B597-32823ECEA51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30470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39288"/>
            <a:ext cx="294481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539288"/>
            <a:ext cx="294481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fld id="{A4C19DCD-DA18-4C4F-A63B-B5F922807ED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290921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5939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5939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A019D7-29C2-43D6-A306-C7DE3759FE1F}" type="slidenum">
              <a:rPr lang="hu-HU" smtClean="0"/>
              <a:pPr/>
              <a:t>1</a:t>
            </a:fld>
            <a:endParaRPr lang="hu-HU"/>
          </a:p>
        </p:txBody>
      </p:sp>
      <p:sp>
        <p:nvSpPr>
          <p:cNvPr id="5939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5939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Ad „indexelhetők”: legalábbis </a:t>
            </a:r>
            <a:r>
              <a:rPr lang="hu-HU" altLang="hu-HU" b="1" dirty="0"/>
              <a:t>elemérték</a:t>
            </a:r>
            <a:r>
              <a:rPr lang="hu-HU" altLang="hu-HU" dirty="0"/>
              <a:t>-hivatkozás céljából</a:t>
            </a:r>
          </a:p>
          <a:p>
            <a:r>
              <a:rPr lang="hu-HU" altLang="hu-HU" dirty="0"/>
              <a:t>Ad „problémás az </a:t>
            </a:r>
            <a:r>
              <a:rPr lang="hu-HU" altLang="hu-HU" b="1" dirty="0"/>
              <a:t>elemmódosítás</a:t>
            </a:r>
            <a:r>
              <a:rPr lang="hu-HU" altLang="hu-HU" dirty="0"/>
              <a:t>”: érdemes elgondolkodni, milyen anomáliák származhatnak az s[i]=‘a’ szerű C++ értékadásoknál!</a:t>
            </a:r>
          </a:p>
          <a:p>
            <a:endParaRPr lang="hu-HU" altLang="hu-HU" dirty="0"/>
          </a:p>
        </p:txBody>
      </p:sp>
      <p:sp>
        <p:nvSpPr>
          <p:cNvPr id="63492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2FD92E-250E-4835-BBFC-98BB14EE7C1C}" type="slidenum">
              <a:rPr kumimoji="0" lang="hu-HU" altLang="hu-H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500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Az </a:t>
            </a:r>
            <a:r>
              <a:rPr lang="hu-HU" altLang="hu-HU" dirty="0" err="1"/>
              <a:t>s.length</a:t>
            </a:r>
            <a:r>
              <a:rPr lang="hu-HU" altLang="hu-HU" dirty="0"/>
              <a:t>(), </a:t>
            </a:r>
            <a:r>
              <a:rPr lang="hu-HU" altLang="hu-HU" dirty="0" err="1"/>
              <a:t>s.size</a:t>
            </a:r>
            <a:r>
              <a:rPr lang="hu-HU" altLang="hu-HU" dirty="0"/>
              <a:t>() valójában az</a:t>
            </a:r>
            <a:r>
              <a:rPr lang="hu-HU" altLang="hu-HU" baseline="0" dirty="0"/>
              <a:t> adat bájtokban kifejezett hosszát adja meg, amely pl. UTF-8 karakterkészlet esetén nem feltétlenül egyezik meg a karakterek számával.</a:t>
            </a:r>
            <a:endParaRPr lang="hu-HU" altLang="hu-HU" dirty="0"/>
          </a:p>
          <a:p>
            <a:r>
              <a:rPr lang="hu-HU" altLang="hu-HU" dirty="0"/>
              <a:t>Az </a:t>
            </a:r>
            <a:r>
              <a:rPr lang="hu-HU" altLang="hu-HU" dirty="0" err="1"/>
              <a:t>s.at</a:t>
            </a:r>
            <a:r>
              <a:rPr lang="hu-HU" altLang="hu-HU" dirty="0"/>
              <a:t>(i) indexellenőrzést is végez az s[i]</a:t>
            </a:r>
            <a:r>
              <a:rPr lang="hu-HU" altLang="hu-HU" dirty="0" err="1"/>
              <a:t>-vel</a:t>
            </a:r>
            <a:r>
              <a:rPr lang="hu-HU" altLang="hu-HU" dirty="0"/>
              <a:t> szemben.</a:t>
            </a:r>
          </a:p>
        </p:txBody>
      </p:sp>
      <p:sp>
        <p:nvSpPr>
          <p:cNvPr id="64516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2A08D2-BA5B-4EC8-BE7C-C9314E8DD8CB}" type="slidenum">
              <a:rPr kumimoji="0" lang="hu-HU" altLang="hu-H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95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Általában: </a:t>
            </a:r>
            <a:r>
              <a:rPr lang="hu-HU" alt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s.find</a:t>
            </a:r>
            <a:r>
              <a:rPr lang="hu-HU" alt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(mit)==</a:t>
            </a:r>
            <a:r>
              <a:rPr lang="hu-HU" alt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alt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hu-HU" alt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hu-HU" alt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</a:t>
            </a:r>
            <a:r>
              <a:rPr lang="hu-HU" altLang="hu-HU" dirty="0"/>
              <a:t>, ha a </a:t>
            </a:r>
            <a:r>
              <a:rPr lang="hu-HU" alt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mit</a:t>
            </a:r>
            <a:r>
              <a:rPr lang="hu-HU" altLang="hu-HU" dirty="0"/>
              <a:t> nem található meg az </a:t>
            </a:r>
            <a:r>
              <a:rPr lang="hu-HU" alt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hu-HU" altLang="hu-HU" dirty="0"/>
              <a:t>-ben.</a:t>
            </a:r>
          </a:p>
        </p:txBody>
      </p:sp>
      <p:sp>
        <p:nvSpPr>
          <p:cNvPr id="65540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5B111-A992-4344-A3CD-637C7EA995F0}" type="slidenum">
              <a:rPr kumimoji="0" lang="hu-HU" altLang="hu-H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454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6564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31C251-9305-4FAE-AF63-E20AF645D1B1}" type="slidenum">
              <a:rPr kumimoji="0" lang="hu-HU" altLang="hu-H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993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Gondolja meg: hogyan lehetne másolás</a:t>
            </a:r>
            <a:r>
              <a:rPr lang="hu-HU" altLang="hu-HU" baseline="0" dirty="0"/>
              <a:t> tételre visszavezetni? Ha megengedjük a tételben szereplő f </a:t>
            </a:r>
            <a:r>
              <a:rPr lang="hu-HU" altLang="hu-HU" baseline="0" dirty="0" err="1"/>
              <a:t>fv</a:t>
            </a:r>
            <a:r>
              <a:rPr lang="hu-HU" altLang="hu-HU" baseline="0" dirty="0"/>
              <a:t>. alábbi lehetőségét is:</a:t>
            </a:r>
          </a:p>
          <a:p>
            <a:r>
              <a:rPr lang="hu-HU" altLang="hu-HU" baseline="0" dirty="0"/>
              <a:t>f: 1..N -&gt; </a:t>
            </a:r>
            <a:r>
              <a:rPr lang="hu-HU" altLang="hu-HU" baseline="0" dirty="0" err="1"/>
              <a:t>1..N</a:t>
            </a:r>
            <a:r>
              <a:rPr lang="hu-HU" altLang="hu-HU" baseline="0" dirty="0"/>
              <a:t>, f(1..N) ELEME Permutáció(1..N)</a:t>
            </a:r>
          </a:p>
          <a:p>
            <a:endParaRPr lang="hu-HU" altLang="hu-HU" dirty="0"/>
          </a:p>
        </p:txBody>
      </p:sp>
      <p:sp>
        <p:nvSpPr>
          <p:cNvPr id="67588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E6C386-761A-48A4-8702-A42095DD6B33}" type="slidenum">
              <a:rPr kumimoji="0" lang="hu-HU" altLang="hu-H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975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/>
          </a:p>
        </p:txBody>
      </p:sp>
      <p:sp>
        <p:nvSpPr>
          <p:cNvPr id="68612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D434BF-C003-4BC0-BAAB-1D8ED5CB97BF}" type="slidenum">
              <a:rPr kumimoji="0" lang="hu-HU" altLang="hu-H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555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9636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D4AC9B-2C6F-4609-8D6A-5060C270D597}" type="slidenum">
              <a:rPr kumimoji="0" lang="hu-HU" altLang="hu-H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944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70660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D224A0-28A2-47B1-9ABA-2A9ABC5FB731}" type="slidenum">
              <a:rPr kumimoji="0" lang="hu-HU" altLang="hu-H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318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71684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4CEE6C-65F6-4832-8CAA-25EDDA978BDF}" type="slidenum">
              <a:rPr kumimoji="0" lang="hu-HU" altLang="hu-H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399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72708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29A08B-7A44-4663-BF42-9A90F78BD369}" type="slidenum">
              <a:rPr kumimoji="0" lang="hu-HU" altLang="hu-H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023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6042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042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F5ABE9-DF7A-4CB6-B677-04CEDFEFC6E7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6042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042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Ad Optimális? </a:t>
            </a:r>
          </a:p>
          <a:p>
            <a:r>
              <a:rPr lang="hu-HU" altLang="hu-HU" dirty="0"/>
              <a:t>Nem: a kétbetűs esetben az i növekedhetne 2-vel is! Írja át az algoritmust optimálisabbra!</a:t>
            </a:r>
          </a:p>
        </p:txBody>
      </p:sp>
      <p:sp>
        <p:nvSpPr>
          <p:cNvPr id="73732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538E20-BEF0-4C8B-9912-040F751CF775}" type="slidenum">
              <a:rPr kumimoji="0" lang="hu-HU" altLang="hu-H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21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/>
          </a:p>
        </p:txBody>
      </p:sp>
      <p:sp>
        <p:nvSpPr>
          <p:cNvPr id="73732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538E20-BEF0-4C8B-9912-040F751CF775}" type="slidenum">
              <a:rPr kumimoji="0" lang="hu-HU" altLang="hu-H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153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A probléma, h. a kódrendszerekben az ékezetesek, amolyan „töltelék-karakterekként” kerültek néhány „fölöslegesnek” minősített helyére.</a:t>
            </a:r>
          </a:p>
          <a:p>
            <a:r>
              <a:rPr lang="hu-HU" altLang="hu-HU" dirty="0"/>
              <a:t>Általában a törekszenek arra, h. a 7-bites ASCII kódok (amelyek az angol abc betűit, a számjegyeket, és az alapvetően fontos központozás jeleit tartalmazza) kód-helyesek maradjanak az </a:t>
            </a:r>
            <a:r>
              <a:rPr lang="hu-HU" altLang="hu-HU" dirty="0" err="1"/>
              <a:t>újkeletűekben</a:t>
            </a:r>
            <a:r>
              <a:rPr lang="hu-HU" altLang="hu-HU" dirty="0"/>
              <a:t> is, így pl. a széles körben elterjedt (változó bithosszúságú!) UTF-8-ban is.</a:t>
            </a:r>
          </a:p>
          <a:p>
            <a:r>
              <a:rPr lang="hu-HU" altLang="hu-HU" dirty="0"/>
              <a:t>A Windows konzolablakának alapbeállítás szerint a karakterkódja az IBM852 vagy Win-1250 (</a:t>
            </a:r>
            <a:r>
              <a:rPr lang="hu-HU" altLang="hu-HU" dirty="0" err="1"/>
              <a:t>Win</a:t>
            </a:r>
            <a:r>
              <a:rPr lang="hu-HU" altLang="hu-HU" dirty="0"/>
              <a:t> verziótól függően).</a:t>
            </a:r>
          </a:p>
          <a:p>
            <a:r>
              <a:rPr lang="hu-HU" altLang="hu-HU" dirty="0"/>
              <a:t>Ez magyarázza azt a „furcsaságot”, h. a </a:t>
            </a:r>
            <a:r>
              <a:rPr lang="hu-HU" altLang="hu-HU" dirty="0" err="1"/>
              <a:t>Code</a:t>
            </a:r>
            <a:r>
              <a:rPr lang="hu-HU" altLang="hu-HU" dirty="0"/>
              <a:t>::</a:t>
            </a:r>
            <a:r>
              <a:rPr lang="hu-HU" altLang="hu-HU" dirty="0" err="1"/>
              <a:t>Blocks-ban</a:t>
            </a:r>
            <a:r>
              <a:rPr lang="hu-HU" altLang="hu-HU" dirty="0"/>
              <a:t> szerkesztett konzolalkalmazásban másként (randán!) jelennek meg az ékezetes betűk. A </a:t>
            </a:r>
            <a:r>
              <a:rPr lang="hu-HU" altLang="hu-HU" dirty="0" err="1"/>
              <a:t>Code</a:t>
            </a:r>
            <a:r>
              <a:rPr lang="hu-HU" altLang="hu-HU" dirty="0"/>
              <a:t>::</a:t>
            </a:r>
            <a:r>
              <a:rPr lang="hu-HU" altLang="hu-HU" dirty="0" err="1"/>
              <a:t>Blocks</a:t>
            </a:r>
            <a:r>
              <a:rPr lang="hu-HU" altLang="hu-HU" dirty="0"/>
              <a:t>, mint a </a:t>
            </a:r>
            <a:r>
              <a:rPr lang="hu-HU" altLang="hu-HU" dirty="0" err="1"/>
              <a:t>Windows-os</a:t>
            </a:r>
            <a:r>
              <a:rPr lang="hu-HU" altLang="hu-HU" dirty="0"/>
              <a:t> szoftverek általában nem IBM852-es kódolást alkalmaznak, hanem UTF-8.</a:t>
            </a:r>
          </a:p>
        </p:txBody>
      </p:sp>
      <p:sp>
        <p:nvSpPr>
          <p:cNvPr id="74756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745248-20F1-4045-9011-00ADA322F78D}" type="slidenum">
              <a:rPr kumimoji="0" lang="hu-HU" altLang="hu-H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013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75780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800F1C-1548-4379-B940-12864E53DB39}" type="slidenum">
              <a:rPr kumimoji="0" lang="hu-HU" altLang="hu-H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860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/>
              <a:t>Ad „(i-1) div 2…”: </a:t>
            </a:r>
          </a:p>
          <a:p>
            <a:r>
              <a:rPr lang="hu-HU" altLang="hu-HU"/>
              <a:t>Megfigyelhető, h. a kis- és nagybetűs párok indexe: páratlan és az őt követő páros szám. Ha tehát belőle egyet levonunk, akkor a „div 2” ugyanazt adja már mindkettőre eredményül, azaz a „páros” kis- és nagybetűkhöz ugyanazt az értéket adja.</a:t>
            </a:r>
          </a:p>
        </p:txBody>
      </p:sp>
      <p:sp>
        <p:nvSpPr>
          <p:cNvPr id="76804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4608B7-E5DA-4B53-BB5A-3813E3DCBD77}" type="slidenum">
              <a:rPr kumimoji="0" lang="hu-HU" altLang="hu-H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093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6963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INFOÉRA 2006</a:t>
            </a:r>
          </a:p>
        </p:txBody>
      </p:sp>
      <p:sp>
        <p:nvSpPr>
          <p:cNvPr id="6963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6963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963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9415BA-455E-42E4-96B5-EBEA4D7E6FDF}" type="slidenum">
              <a:rPr lang="hu-HU" smtClean="0"/>
              <a:pPr/>
              <a:t>25</a:t>
            </a:fld>
            <a:endParaRPr lang="hu-H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7066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INFOÉRA 2006</a:t>
            </a:r>
          </a:p>
        </p:txBody>
      </p:sp>
      <p:sp>
        <p:nvSpPr>
          <p:cNvPr id="7066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066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066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E57E88-B1E5-43DC-BE84-5B7F09EE5E2D}" type="slidenum">
              <a:rPr lang="hu-HU" smtClean="0"/>
              <a:pPr/>
              <a:t>26</a:t>
            </a:fld>
            <a:endParaRPr lang="hu-H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>
                <a:latin typeface="Arial" pitchFamily="34" charset="0"/>
              </a:rPr>
              <a:t>A P.x a P pont abszcisszája, a P.y az ordinátája. </a:t>
            </a:r>
          </a:p>
        </p:txBody>
      </p:sp>
      <p:sp>
        <p:nvSpPr>
          <p:cNvPr id="71684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1685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A1003B-5ACF-42D9-B608-10786675A08B}" type="slidenum">
              <a:rPr lang="hu-HU" smtClean="0"/>
              <a:pPr/>
              <a:t>27</a:t>
            </a:fld>
            <a:endParaRPr lang="hu-HU"/>
          </a:p>
        </p:txBody>
      </p:sp>
      <p:sp>
        <p:nvSpPr>
          <p:cNvPr id="7168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168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>
                <a:latin typeface="Arial" pitchFamily="34" charset="0"/>
              </a:rPr>
              <a:t>Itt már az „</a:t>
            </a:r>
            <a:r>
              <a:rPr lang="hu-HU" i="1" dirty="0">
                <a:solidFill>
                  <a:srgbClr val="FF0000"/>
                </a:solidFill>
                <a:latin typeface="Arial" pitchFamily="34" charset="0"/>
              </a:rPr>
              <a:t>egy irányban látszik</a:t>
            </a:r>
            <a:r>
              <a:rPr lang="hu-HU" dirty="0">
                <a:latin typeface="Arial" pitchFamily="34" charset="0"/>
              </a:rPr>
              <a:t>” helyett jobb lenne: „</a:t>
            </a:r>
            <a:r>
              <a:rPr lang="hu-HU" i="1" dirty="0">
                <a:solidFill>
                  <a:srgbClr val="006600"/>
                </a:solidFill>
                <a:latin typeface="Arial" pitchFamily="34" charset="0"/>
              </a:rPr>
              <a:t>egy egyenesre esnek</a:t>
            </a:r>
            <a:r>
              <a:rPr lang="hu-HU" dirty="0">
                <a:latin typeface="Arial" pitchFamily="34" charset="0"/>
              </a:rPr>
              <a:t>”</a:t>
            </a:r>
            <a:r>
              <a:rPr lang="hu-HU" dirty="0" err="1">
                <a:latin typeface="Arial" pitchFamily="34" charset="0"/>
              </a:rPr>
              <a:t>-et</a:t>
            </a:r>
            <a:r>
              <a:rPr lang="hu-HU" dirty="0">
                <a:latin typeface="Arial" pitchFamily="34" charset="0"/>
              </a:rPr>
              <a:t> mondani. Pl. P=(1,</a:t>
            </a:r>
            <a:r>
              <a:rPr lang="hu-HU" dirty="0" err="1">
                <a:latin typeface="Arial" pitchFamily="34" charset="0"/>
              </a:rPr>
              <a:t>1</a:t>
            </a:r>
            <a:r>
              <a:rPr lang="hu-HU" dirty="0">
                <a:latin typeface="Arial" pitchFamily="34" charset="0"/>
              </a:rPr>
              <a:t>) és a Q=(-1,</a:t>
            </a:r>
            <a:r>
              <a:rPr lang="hu-HU" dirty="0" err="1">
                <a:latin typeface="Arial" pitchFamily="34" charset="0"/>
              </a:rPr>
              <a:t>-1</a:t>
            </a:r>
            <a:r>
              <a:rPr lang="hu-HU" dirty="0">
                <a:latin typeface="Arial" pitchFamily="34" charset="0"/>
              </a:rPr>
              <a:t>) esetében a P és a Q nem egy irányban, hanem ellentétes irányban látszanak (az origóból)…</a:t>
            </a:r>
          </a:p>
        </p:txBody>
      </p:sp>
      <p:sp>
        <p:nvSpPr>
          <p:cNvPr id="7270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270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142B33-D521-432F-99C5-55C81A10D7F7}" type="slidenum">
              <a:rPr lang="hu-HU" smtClean="0"/>
              <a:pPr/>
              <a:t>28</a:t>
            </a:fld>
            <a:endParaRPr lang="hu-HU"/>
          </a:p>
        </p:txBody>
      </p:sp>
      <p:sp>
        <p:nvSpPr>
          <p:cNvPr id="7271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271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7373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373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DE91EC-C8FC-4534-B51C-91B21D815BB6}" type="slidenum">
              <a:rPr lang="hu-HU" smtClean="0"/>
              <a:pPr/>
              <a:t>29</a:t>
            </a:fld>
            <a:endParaRPr lang="hu-HU"/>
          </a:p>
        </p:txBody>
      </p:sp>
      <p:sp>
        <p:nvSpPr>
          <p:cNvPr id="7373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373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6554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554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092F9C-C391-47CF-842B-C46E634FEC27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6554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554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7475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475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0CBC82-C054-4CB8-9111-51DBF85E987A}" type="slidenum">
              <a:rPr lang="hu-HU" smtClean="0"/>
              <a:pPr/>
              <a:t>30</a:t>
            </a:fld>
            <a:endParaRPr lang="hu-HU"/>
          </a:p>
        </p:txBody>
      </p:sp>
      <p:sp>
        <p:nvSpPr>
          <p:cNvPr id="7475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475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7578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578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171CC-FE4B-4175-AC58-87A894D6E439}" type="slidenum">
              <a:rPr lang="hu-HU" smtClean="0"/>
              <a:pPr/>
              <a:t>31</a:t>
            </a:fld>
            <a:endParaRPr lang="hu-HU"/>
          </a:p>
        </p:txBody>
      </p:sp>
      <p:sp>
        <p:nvSpPr>
          <p:cNvPr id="7578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578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7578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578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171CC-FE4B-4175-AC58-87A894D6E439}" type="slidenum">
              <a:rPr lang="hu-HU" smtClean="0"/>
              <a:pPr/>
              <a:t>32</a:t>
            </a:fld>
            <a:endParaRPr lang="hu-HU"/>
          </a:p>
        </p:txBody>
      </p:sp>
      <p:sp>
        <p:nvSpPr>
          <p:cNvPr id="7578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578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  <p:extLst>
      <p:ext uri="{BB962C8B-B14F-4D97-AF65-F5344CB8AC3E}">
        <p14:creationId xmlns:p14="http://schemas.microsoft.com/office/powerpoint/2010/main" val="38789637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7578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578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171CC-FE4B-4175-AC58-87A894D6E439}" type="slidenum">
              <a:rPr lang="hu-HU" smtClean="0"/>
              <a:pPr/>
              <a:t>33</a:t>
            </a:fld>
            <a:endParaRPr lang="hu-HU"/>
          </a:p>
        </p:txBody>
      </p:sp>
      <p:sp>
        <p:nvSpPr>
          <p:cNvPr id="7578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578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  <p:extLst>
      <p:ext uri="{BB962C8B-B14F-4D97-AF65-F5344CB8AC3E}">
        <p14:creationId xmlns:p14="http://schemas.microsoft.com/office/powerpoint/2010/main" val="37662063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>
                <a:latin typeface="Arial" pitchFamily="34" charset="0"/>
              </a:rPr>
              <a:t>Persze bevezethetnénk az sgn függvényt is, ami által egyszerűsödhetne az Irany függvény kiszámítása.</a:t>
            </a:r>
          </a:p>
        </p:txBody>
      </p:sp>
      <p:sp>
        <p:nvSpPr>
          <p:cNvPr id="76804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6805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00CECE-2430-4A85-8481-4CC9D420BFDB}" type="slidenum">
              <a:rPr lang="hu-HU" smtClean="0"/>
              <a:pPr/>
              <a:t>34</a:t>
            </a:fld>
            <a:endParaRPr lang="hu-HU"/>
          </a:p>
        </p:txBody>
      </p:sp>
      <p:sp>
        <p:nvSpPr>
          <p:cNvPr id="7680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680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8294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8294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A1675-31A9-4305-94EA-9DA438BE61E4}" type="slidenum">
              <a:rPr lang="hu-HU" smtClean="0"/>
              <a:pPr/>
              <a:t>35</a:t>
            </a:fld>
            <a:endParaRPr lang="hu-HU"/>
          </a:p>
        </p:txBody>
      </p:sp>
      <p:sp>
        <p:nvSpPr>
          <p:cNvPr id="8295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295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8397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8397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B17D0-70FB-4E36-A708-138CBE63B5C6}" type="slidenum">
              <a:rPr lang="hu-HU" smtClean="0"/>
              <a:pPr/>
              <a:t>36</a:t>
            </a:fld>
            <a:endParaRPr lang="hu-HU"/>
          </a:p>
        </p:txBody>
      </p:sp>
      <p:sp>
        <p:nvSpPr>
          <p:cNvPr id="8397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397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8499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8499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6F5687-8542-4A59-AD81-71A8E2FE2230}" type="slidenum">
              <a:rPr lang="hu-HU" smtClean="0"/>
              <a:pPr/>
              <a:t>37</a:t>
            </a:fld>
            <a:endParaRPr lang="hu-HU"/>
          </a:p>
        </p:txBody>
      </p:sp>
      <p:sp>
        <p:nvSpPr>
          <p:cNvPr id="8499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499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8602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8602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4A82E0-69A9-4BDD-80B4-15AD7E370DD0}" type="slidenum">
              <a:rPr lang="hu-HU" smtClean="0"/>
              <a:pPr/>
              <a:t>38</a:t>
            </a:fld>
            <a:endParaRPr lang="hu-HU"/>
          </a:p>
        </p:txBody>
      </p:sp>
      <p:sp>
        <p:nvSpPr>
          <p:cNvPr id="8602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602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>
                <a:latin typeface="Arial" pitchFamily="34" charset="0"/>
              </a:rPr>
              <a:t>Az világos, hogy a </a:t>
            </a:r>
            <a:r>
              <a:rPr lang="hu-HU" dirty="0" err="1">
                <a:latin typeface="Courier New" pitchFamily="49" charset="0"/>
                <a:cs typeface="Courier New" pitchFamily="49" charset="0"/>
              </a:rPr>
              <a:t>maxN</a:t>
            </a:r>
            <a:r>
              <a:rPr lang="hu-HU" dirty="0">
                <a:latin typeface="Arial" pitchFamily="34" charset="0"/>
              </a:rPr>
              <a:t> konstans felbukkanása a függvény fejsorában csak akkor lehetséges, ha addigra már a </a:t>
            </a:r>
            <a:r>
              <a:rPr lang="hu-HU" dirty="0" err="1">
                <a:latin typeface="Arial" pitchFamily="34" charset="0"/>
              </a:rPr>
              <a:t>maxN</a:t>
            </a:r>
            <a:r>
              <a:rPr lang="hu-HU" dirty="0">
                <a:latin typeface="Arial" pitchFamily="34" charset="0"/>
              </a:rPr>
              <a:t> deklarálva lett! Tehát az eddigi „szokásunktól” eltérve: kiemeljük a </a:t>
            </a:r>
            <a:r>
              <a:rPr lang="hu-HU" b="1" dirty="0">
                <a:latin typeface="Arial" pitchFamily="34" charset="0"/>
              </a:rPr>
              <a:t>tömbdeklarációkban szereplő méretparaméterek deklarációit a program elejére</a:t>
            </a:r>
            <a:r>
              <a:rPr lang="hu-HU" dirty="0">
                <a:latin typeface="Arial" pitchFamily="34" charset="0"/>
              </a:rPr>
              <a:t>, a </a:t>
            </a:r>
            <a:r>
              <a:rPr lang="hu-HU" dirty="0" err="1">
                <a:latin typeface="Arial" pitchFamily="34" charset="0"/>
              </a:rPr>
              <a:t>függvényfejsorok</a:t>
            </a:r>
            <a:r>
              <a:rPr lang="hu-HU" dirty="0">
                <a:latin typeface="Arial" pitchFamily="34" charset="0"/>
              </a:rPr>
              <a:t> elé.</a:t>
            </a:r>
          </a:p>
          <a:p>
            <a:endParaRPr lang="hu-HU" dirty="0">
              <a:latin typeface="Arial" pitchFamily="34" charset="0"/>
            </a:endParaRPr>
          </a:p>
          <a:p>
            <a:r>
              <a:rPr lang="hu-HU" dirty="0">
                <a:latin typeface="Arial" pitchFamily="34" charset="0"/>
              </a:rPr>
              <a:t>INNEN NEM</a:t>
            </a:r>
          </a:p>
          <a:p>
            <a:endParaRPr lang="hu-HU" dirty="0">
              <a:latin typeface="Arial" pitchFamily="34" charset="0"/>
            </a:endParaRPr>
          </a:p>
        </p:txBody>
      </p:sp>
      <p:sp>
        <p:nvSpPr>
          <p:cNvPr id="87044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87045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3834A-8F5A-4B19-87FB-3217643315B6}" type="slidenum">
              <a:rPr lang="hu-HU" smtClean="0"/>
              <a:pPr/>
              <a:t>39</a:t>
            </a:fld>
            <a:endParaRPr lang="hu-HU"/>
          </a:p>
        </p:txBody>
      </p:sp>
      <p:sp>
        <p:nvSpPr>
          <p:cNvPr id="8704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704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6554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554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092F9C-C391-47CF-842B-C46E634FEC27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6554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554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>
                <a:latin typeface="Arial" pitchFamily="34" charset="0"/>
              </a:rPr>
              <a:t>A megjegyzéshez:</a:t>
            </a:r>
          </a:p>
          <a:p>
            <a:r>
              <a:rPr lang="hu-HU">
                <a:latin typeface="Arial" pitchFamily="34" charset="0"/>
              </a:rPr>
              <a:t>Ez a második intőjel arra, hogy a programparamétereket és a kapcsolódó típusokat (azaz a specifikációból közvetlenül származtatandó adatokat és leírásukat) célszerű globálisan deklarálni, definiálni. Vagyis kiemelendők a main() függvényből!</a:t>
            </a:r>
          </a:p>
        </p:txBody>
      </p:sp>
      <p:sp>
        <p:nvSpPr>
          <p:cNvPr id="8806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8806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16998-0D37-4AFF-8DD3-30478503C6C7}" type="slidenum">
              <a:rPr lang="hu-HU" smtClean="0"/>
              <a:pPr/>
              <a:t>40</a:t>
            </a:fld>
            <a:endParaRPr lang="hu-HU"/>
          </a:p>
        </p:txBody>
      </p:sp>
      <p:sp>
        <p:nvSpPr>
          <p:cNvPr id="8807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807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9933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9933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12F61-6652-433D-B467-60EDC44D2652}" type="slidenum">
              <a:rPr lang="hu-HU" smtClean="0"/>
              <a:pPr/>
              <a:t>41</a:t>
            </a:fld>
            <a:endParaRPr lang="hu-HU"/>
          </a:p>
        </p:txBody>
      </p:sp>
      <p:sp>
        <p:nvSpPr>
          <p:cNvPr id="9933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933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>
                <a:latin typeface="Arial" pitchFamily="34" charset="0"/>
              </a:rPr>
              <a:t>Persze</a:t>
            </a:r>
            <a:r>
              <a:rPr lang="hu-HU" baseline="0" dirty="0">
                <a:latin typeface="Arial" pitchFamily="34" charset="0"/>
              </a:rPr>
              <a:t> hiányzik még a Pont-ok közötti kivonás operátor definíciója; íme:</a:t>
            </a:r>
          </a:p>
          <a:p>
            <a:r>
              <a:rPr lang="hu-HU" baseline="0" dirty="0">
                <a:latin typeface="Arial" pitchFamily="34" charset="0"/>
              </a:rPr>
              <a:t>  </a:t>
            </a:r>
            <a:r>
              <a:rPr lang="hu-HU" sz="1200" dirty="0"/>
              <a:t>– : Pont</a:t>
            </a:r>
            <a:r>
              <a:rPr lang="hu-HU" sz="1200" baseline="30000" dirty="0"/>
              <a:t>2</a:t>
            </a:r>
            <a:r>
              <a:rPr lang="hu-HU" sz="1200" dirty="0">
                <a:sym typeface="Symbol"/>
              </a:rPr>
              <a:t>Pont</a:t>
            </a:r>
            <a:br>
              <a:rPr lang="hu-HU" sz="1200" dirty="0">
                <a:sym typeface="Symbol"/>
              </a:rPr>
            </a:br>
            <a:r>
              <a:rPr lang="hu-HU" sz="1200" dirty="0">
                <a:sym typeface="Symbol"/>
              </a:rPr>
              <a:t>  P</a:t>
            </a:r>
            <a:r>
              <a:rPr lang="hu-HU" sz="1200" dirty="0"/>
              <a:t>–Q:=Pont(</a:t>
            </a:r>
            <a:r>
              <a:rPr lang="hu-HU" sz="1200" dirty="0" err="1"/>
              <a:t>P.x-Q.x.P.y-Q.y</a:t>
            </a:r>
            <a:r>
              <a:rPr lang="hu-HU" sz="1200" dirty="0"/>
              <a:t>)</a:t>
            </a:r>
            <a:endParaRPr lang="hu-HU" dirty="0">
              <a:latin typeface="Arial" pitchFamily="34" charset="0"/>
            </a:endParaRPr>
          </a:p>
        </p:txBody>
      </p:sp>
      <p:sp>
        <p:nvSpPr>
          <p:cNvPr id="10035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035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AD7D90-4826-4243-9AD0-831E50903363}" type="slidenum">
              <a:rPr lang="hu-HU" smtClean="0"/>
              <a:pPr/>
              <a:t>42</a:t>
            </a:fld>
            <a:endParaRPr lang="hu-HU"/>
          </a:p>
        </p:txBody>
      </p:sp>
      <p:sp>
        <p:nvSpPr>
          <p:cNvPr id="10035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035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10138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138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FD1BD-D96F-42EF-8409-93F341A71F5F}" type="slidenum">
              <a:rPr lang="hu-HU" smtClean="0"/>
              <a:pPr/>
              <a:t>43</a:t>
            </a:fld>
            <a:endParaRPr lang="hu-HU"/>
          </a:p>
        </p:txBody>
      </p:sp>
      <p:sp>
        <p:nvSpPr>
          <p:cNvPr id="10138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138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102404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2405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129E5E-44CE-44E4-99E1-9D73BBE44A2D}" type="slidenum">
              <a:rPr lang="hu-HU" smtClean="0"/>
              <a:pPr/>
              <a:t>44</a:t>
            </a:fld>
            <a:endParaRPr lang="hu-HU"/>
          </a:p>
        </p:txBody>
      </p:sp>
      <p:sp>
        <p:nvSpPr>
          <p:cNvPr id="10240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240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>
                <a:latin typeface="Arial" pitchFamily="34" charset="0"/>
              </a:rPr>
              <a:t>A Közte dupla hívása nem spórolható meg! Gondoljon a tengelyek valamelyikére eső a, b, c esetre!</a:t>
            </a:r>
          </a:p>
        </p:txBody>
      </p:sp>
      <p:sp>
        <p:nvSpPr>
          <p:cNvPr id="10342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342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8A5016-0353-4E54-B52F-E3B6CA49084B}" type="slidenum">
              <a:rPr lang="hu-HU" smtClean="0"/>
              <a:pPr/>
              <a:t>45</a:t>
            </a:fld>
            <a:endParaRPr lang="hu-HU"/>
          </a:p>
        </p:txBody>
      </p:sp>
      <p:sp>
        <p:nvSpPr>
          <p:cNvPr id="10343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343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10445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445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D2B60B-4DB8-43FF-A4C6-F38F1A66CFEB}" type="slidenum">
              <a:rPr lang="hu-HU" smtClean="0"/>
              <a:pPr/>
              <a:t>46</a:t>
            </a:fld>
            <a:endParaRPr lang="hu-HU"/>
          </a:p>
        </p:txBody>
      </p:sp>
      <p:sp>
        <p:nvSpPr>
          <p:cNvPr id="10445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445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Jegyzetek helye 2"/>
          <p:cNvSpPr>
            <a:spLocks noGrp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>
              <a:defRPr/>
            </a:pPr>
            <a:r>
              <a:rPr lang="hu-HU" dirty="0"/>
              <a:t>Hogyan oldanánk meg „klasszikus” módszerrel?</a:t>
            </a:r>
          </a:p>
          <a:p>
            <a:pPr>
              <a:defRPr/>
            </a:pPr>
            <a:r>
              <a:rPr lang="hu-HU" dirty="0"/>
              <a:t>Határozzuk meg a két szakaszra fektethető egyenesek metszéspontját (M), majd határozzuk meg, h. Rajta(A,B,M) és Rajta(C,D,M).</a:t>
            </a:r>
          </a:p>
          <a:p>
            <a:pPr>
              <a:defRPr/>
            </a:pPr>
            <a:r>
              <a:rPr lang="hu-HU" dirty="0"/>
              <a:t>Problémák: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hu-HU" dirty="0"/>
              <a:t>Függőlegesen álló szakaszokkal külön kell foglalkozni.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hu-HU" dirty="0"/>
              <a:t>Egy kétváltozós lineáris egyenletrendszert kell megoldani, osztásokkal, szorzásokkal.</a:t>
            </a:r>
          </a:p>
          <a:p>
            <a:pPr>
              <a:buFont typeface="+mj-lt"/>
              <a:buNone/>
              <a:defRPr/>
            </a:pPr>
            <a:r>
              <a:rPr lang="hu-HU" dirty="0"/>
              <a:t>Azaz hosszadalmas számításokkal.</a:t>
            </a:r>
          </a:p>
        </p:txBody>
      </p:sp>
      <p:sp>
        <p:nvSpPr>
          <p:cNvPr id="10547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547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5E7D4-841A-41CA-9EF5-81E7269A913A}" type="slidenum">
              <a:rPr lang="hu-HU" smtClean="0"/>
              <a:pPr/>
              <a:t>47</a:t>
            </a:fld>
            <a:endParaRPr lang="hu-HU"/>
          </a:p>
        </p:txBody>
      </p:sp>
      <p:sp>
        <p:nvSpPr>
          <p:cNvPr id="10547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547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>
                <a:latin typeface="Arial" pitchFamily="34" charset="0"/>
              </a:rPr>
              <a:t>A számításból függvényt készítve: Metszi(…).</a:t>
            </a:r>
          </a:p>
          <a:p>
            <a:endParaRPr lang="hu-HU">
              <a:latin typeface="Arial" pitchFamily="34" charset="0"/>
            </a:endParaRPr>
          </a:p>
        </p:txBody>
      </p:sp>
      <p:sp>
        <p:nvSpPr>
          <p:cNvPr id="10650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650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33C1DC-7777-4F86-AEA2-1414BD2328F7}" type="slidenum">
              <a:rPr lang="hu-HU" smtClean="0"/>
              <a:pPr/>
              <a:t>48</a:t>
            </a:fld>
            <a:endParaRPr lang="hu-HU"/>
          </a:p>
        </p:txBody>
      </p:sp>
      <p:sp>
        <p:nvSpPr>
          <p:cNvPr id="10650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650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>
                <a:latin typeface="Arial" pitchFamily="34" charset="0"/>
              </a:rPr>
              <a:t>A számítás során csak szorozni kell (és néhány additív műveletet végrehajtani), azaz jóval „olcsóbb”, mint a „klasszikus” megoldás.</a:t>
            </a:r>
          </a:p>
          <a:p>
            <a:endParaRPr lang="hu-HU">
              <a:latin typeface="Arial" pitchFamily="34" charset="0"/>
            </a:endParaRPr>
          </a:p>
        </p:txBody>
      </p:sp>
      <p:sp>
        <p:nvSpPr>
          <p:cNvPr id="107524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7525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C9FE64-7A0D-4B37-836D-BB5FA842FAA9}" type="slidenum">
              <a:rPr lang="hu-HU" smtClean="0"/>
              <a:pPr/>
              <a:t>49</a:t>
            </a:fld>
            <a:endParaRPr lang="hu-HU"/>
          </a:p>
        </p:txBody>
      </p:sp>
      <p:sp>
        <p:nvSpPr>
          <p:cNvPr id="10752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752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6554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554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092F9C-C391-47CF-842B-C46E634FEC27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6554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554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10854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854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E663B9-CED5-4AEA-8185-34F5D06106A3}" type="slidenum">
              <a:rPr lang="hu-HU" smtClean="0"/>
              <a:pPr/>
              <a:t>50</a:t>
            </a:fld>
            <a:endParaRPr lang="hu-HU"/>
          </a:p>
        </p:txBody>
      </p:sp>
      <p:sp>
        <p:nvSpPr>
          <p:cNvPr id="10855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855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>
                <a:latin typeface="Arial" pitchFamily="34" charset="0"/>
              </a:rPr>
              <a:t>A számításból függvényt készítve: Belül(…).</a:t>
            </a:r>
          </a:p>
        </p:txBody>
      </p:sp>
      <p:sp>
        <p:nvSpPr>
          <p:cNvPr id="10957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957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62463-103F-4345-8423-018EF7E63FD0}" type="slidenum">
              <a:rPr lang="hu-HU" smtClean="0"/>
              <a:pPr/>
              <a:t>51</a:t>
            </a:fld>
            <a:endParaRPr lang="hu-HU"/>
          </a:p>
        </p:txBody>
      </p:sp>
      <p:sp>
        <p:nvSpPr>
          <p:cNvPr id="10957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957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>
                <a:latin typeface="Arial" pitchFamily="34" charset="0"/>
              </a:rPr>
              <a:t>A számításból függvényt készítve: Belül(…).</a:t>
            </a:r>
          </a:p>
        </p:txBody>
      </p:sp>
      <p:sp>
        <p:nvSpPr>
          <p:cNvPr id="10957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957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62463-103F-4345-8423-018EF7E63FD0}" type="slidenum">
              <a:rPr lang="hu-HU" smtClean="0"/>
              <a:pPr/>
              <a:t>52</a:t>
            </a:fld>
            <a:endParaRPr lang="hu-HU"/>
          </a:p>
        </p:txBody>
      </p:sp>
      <p:sp>
        <p:nvSpPr>
          <p:cNvPr id="10957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957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11059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1059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C20F6-DE0B-4AFD-B479-5CC4271C881B}" type="slidenum">
              <a:rPr lang="hu-HU" smtClean="0"/>
              <a:pPr/>
              <a:t>53</a:t>
            </a:fld>
            <a:endParaRPr lang="hu-HU"/>
          </a:p>
        </p:txBody>
      </p:sp>
      <p:sp>
        <p:nvSpPr>
          <p:cNvPr id="11059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1059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6042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042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F5ABE9-DF7A-4CB6-B677-04CEDFEFC6E7}" type="slidenum">
              <a:rPr lang="hu-HU" smtClean="0"/>
              <a:pPr/>
              <a:t>54</a:t>
            </a:fld>
            <a:endParaRPr lang="hu-HU"/>
          </a:p>
        </p:txBody>
      </p:sp>
      <p:sp>
        <p:nvSpPr>
          <p:cNvPr id="6042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042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  <p:extLst>
      <p:ext uri="{BB962C8B-B14F-4D97-AF65-F5344CB8AC3E}">
        <p14:creationId xmlns:p14="http://schemas.microsoft.com/office/powerpoint/2010/main" val="3194935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>
              <a:latin typeface="Arial" pitchFamily="34" charset="0"/>
            </a:endParaRPr>
          </a:p>
        </p:txBody>
      </p:sp>
      <p:sp>
        <p:nvSpPr>
          <p:cNvPr id="6554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554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092F9C-C391-47CF-842B-C46E634FEC27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6554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554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3A738-F7E2-495B-AB05-BAC952199D4C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911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4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3345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696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617C6-0B5B-4F71-95DE-B4961C577AC1}" type="slidenum">
              <a:rPr lang="hu-HU" smtClean="0"/>
              <a:pPr/>
              <a:t>8</a:t>
            </a:fld>
            <a:endParaRPr lang="hu-HU"/>
          </a:p>
        </p:txBody>
      </p:sp>
      <p:sp>
        <p:nvSpPr>
          <p:cNvPr id="6963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9747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8EF0E-34D1-4F7C-8428-0B9116F1F37C}" type="slidenum">
              <a:rPr lang="hu-HU" smtClean="0"/>
              <a:pPr/>
              <a:t>9</a:t>
            </a:fld>
            <a:endParaRPr lang="hu-HU"/>
          </a:p>
        </p:txBody>
      </p:sp>
      <p:sp>
        <p:nvSpPr>
          <p:cNvPr id="9216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Ez a rendezési operátor is megalkotható C++-</a:t>
            </a:r>
            <a:r>
              <a:rPr lang="hu-HU" dirty="0" err="1"/>
              <a:t>ban</a:t>
            </a:r>
            <a:r>
              <a:rPr lang="hu-HU" dirty="0"/>
              <a:t> az előző minta alapján.</a:t>
            </a:r>
          </a:p>
          <a:p>
            <a:endParaRPr lang="hu-HU" dirty="0"/>
          </a:p>
          <a:p>
            <a:r>
              <a:rPr lang="hu-HU" dirty="0"/>
              <a:t>C++ próbához:</a:t>
            </a:r>
          </a:p>
          <a:p>
            <a:r>
              <a:rPr lang="hu-HU" dirty="0"/>
              <a:t>A </a:t>
            </a:r>
            <a:r>
              <a:rPr lang="hu-HU" dirty="0" err="1"/>
              <a:t>T</a:t>
            </a:r>
            <a:r>
              <a:rPr lang="hu-HU" dirty="0" err="1">
                <a:sym typeface="Symbol" pitchFamily="18" charset="2"/>
              </a:rPr>
              <a:t>Datum</a:t>
            </a:r>
            <a:r>
              <a:rPr lang="hu-HU" dirty="0"/>
              <a:t> típus definíciója és az operátor prototípusa:</a:t>
            </a:r>
          </a:p>
          <a:p>
            <a:r>
              <a:rPr lang="hu-HU" b="1" dirty="0" err="1"/>
              <a:t>typedef</a:t>
            </a:r>
            <a:r>
              <a:rPr lang="hu-HU" b="1" dirty="0"/>
              <a:t> </a:t>
            </a:r>
            <a:r>
              <a:rPr lang="hu-HU" b="1" dirty="0" err="1"/>
              <a:t>struct</a:t>
            </a:r>
            <a:r>
              <a:rPr lang="hu-HU" dirty="0"/>
              <a:t> {</a:t>
            </a:r>
            <a:r>
              <a:rPr lang="hu-HU" b="1" dirty="0"/>
              <a:t>int</a:t>
            </a:r>
            <a:r>
              <a:rPr lang="hu-HU" dirty="0"/>
              <a:t> </a:t>
            </a:r>
            <a:r>
              <a:rPr lang="hu-HU" dirty="0" err="1"/>
              <a:t>ho</a:t>
            </a:r>
            <a:r>
              <a:rPr lang="hu-HU" dirty="0"/>
              <a:t>; </a:t>
            </a:r>
            <a:r>
              <a:rPr lang="hu-HU" b="1" dirty="0"/>
              <a:t>int</a:t>
            </a:r>
            <a:r>
              <a:rPr lang="hu-HU" dirty="0"/>
              <a:t> nap;} </a:t>
            </a:r>
            <a:r>
              <a:rPr lang="hu-HU" dirty="0" err="1"/>
              <a:t>T</a:t>
            </a:r>
            <a:r>
              <a:rPr lang="hu-HU" dirty="0" err="1">
                <a:sym typeface="Symbol" pitchFamily="18" charset="2"/>
              </a:rPr>
              <a:t>Datum</a:t>
            </a:r>
            <a:r>
              <a:rPr lang="hu-HU" dirty="0"/>
              <a:t>;</a:t>
            </a:r>
          </a:p>
          <a:p>
            <a:r>
              <a:rPr lang="hu-HU" b="1" dirty="0" err="1"/>
              <a:t>bool</a:t>
            </a:r>
            <a:r>
              <a:rPr lang="hu-HU" dirty="0"/>
              <a:t> </a:t>
            </a:r>
            <a:r>
              <a:rPr lang="hu-HU" b="1" dirty="0"/>
              <a:t>operator</a:t>
            </a:r>
            <a:r>
              <a:rPr lang="hu-HU" dirty="0"/>
              <a:t> &lt;=(</a:t>
            </a:r>
            <a:r>
              <a:rPr lang="hu-HU" dirty="0" err="1"/>
              <a:t>TDatum</a:t>
            </a:r>
            <a:r>
              <a:rPr lang="hu-HU" dirty="0"/>
              <a:t> d1, </a:t>
            </a:r>
            <a:r>
              <a:rPr lang="hu-HU" dirty="0" err="1"/>
              <a:t>TDatum</a:t>
            </a:r>
            <a:r>
              <a:rPr lang="hu-HU" dirty="0"/>
              <a:t>  d2);</a:t>
            </a:r>
          </a:p>
          <a:p>
            <a:endParaRPr lang="hu-HU" dirty="0"/>
          </a:p>
          <a:p>
            <a:r>
              <a:rPr lang="hu-HU" dirty="0"/>
              <a:t>… és az operátor definiálása:</a:t>
            </a:r>
          </a:p>
          <a:p>
            <a:r>
              <a:rPr lang="hu-HU" b="1" dirty="0" err="1"/>
              <a:t>bool</a:t>
            </a:r>
            <a:r>
              <a:rPr lang="hu-HU" dirty="0"/>
              <a:t> operator &lt;=(</a:t>
            </a:r>
            <a:r>
              <a:rPr lang="hu-HU" dirty="0" err="1"/>
              <a:t>TDatum</a:t>
            </a:r>
            <a:r>
              <a:rPr lang="hu-HU" dirty="0"/>
              <a:t>  d1, </a:t>
            </a:r>
            <a:r>
              <a:rPr lang="hu-HU" dirty="0" err="1"/>
              <a:t>TDatum</a:t>
            </a:r>
            <a:r>
              <a:rPr lang="hu-HU" dirty="0"/>
              <a:t>  d2)</a:t>
            </a:r>
          </a:p>
          <a:p>
            <a:r>
              <a:rPr lang="hu-HU" dirty="0"/>
              <a:t>{</a:t>
            </a:r>
          </a:p>
          <a:p>
            <a:r>
              <a:rPr lang="hu-HU" dirty="0"/>
              <a:t>    </a:t>
            </a:r>
            <a:r>
              <a:rPr lang="hu-HU" b="1" dirty="0" err="1"/>
              <a:t>return</a:t>
            </a:r>
            <a:r>
              <a:rPr lang="hu-HU" dirty="0"/>
              <a:t> d1.ho&lt;d2.ho || (d1.ho==d2.ho &amp;&amp; d1.nap&lt;=d2.nap);</a:t>
            </a:r>
          </a:p>
          <a:p>
            <a:r>
              <a:rPr lang="hu-HU" dirty="0"/>
              <a:t>}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613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slide" Target="../slides/sl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2700" y="1257300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5113" y="0"/>
            <a:ext cx="1303337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4" descr="Photograph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79" y="5860298"/>
            <a:ext cx="827584" cy="10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ím 1"/>
          <p:cNvSpPr>
            <a:spLocks noGrp="1"/>
          </p:cNvSpPr>
          <p:nvPr>
            <p:ph type="title"/>
          </p:nvPr>
        </p:nvSpPr>
        <p:spPr>
          <a:xfrm>
            <a:off x="0" y="85725"/>
            <a:ext cx="7524750" cy="1111250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15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7545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  <a:prstGeom prst="rect">
            <a:avLst/>
          </a:prstGeom>
        </p:spPr>
        <p:txBody>
          <a:bodyPr/>
          <a:lstStyle>
            <a:lvl1pPr>
              <a:defRPr sz="1200">
                <a:effectLst/>
                <a:latin typeface="Garamond" pitchFamily="18" charset="0"/>
              </a:defRPr>
            </a:lvl1pPr>
          </a:lstStyle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‹#›</a:t>
            </a:fld>
            <a:r>
              <a:rPr lang="hu-HU" dirty="0"/>
              <a:t>/54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  <a:prstGeom prst="rect">
            <a:avLst/>
          </a:prstGeom>
        </p:spPr>
        <p:txBody>
          <a:bodyPr/>
          <a:lstStyle>
            <a:lvl1pPr>
              <a:defRPr sz="1200" b="0">
                <a:effectLst/>
                <a:latin typeface="Garamond" pitchFamily="18" charset="0"/>
              </a:defRPr>
            </a:lvl1pPr>
          </a:lstStyle>
          <a:p>
            <a:pPr>
              <a:buFont typeface="Wingdings" pitchFamily="2" charset="2"/>
              <a:buNone/>
              <a:defRPr/>
            </a:pPr>
            <a:fld id="{501A0FF4-141E-4CF7-9B88-6539AE5F8CED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1940496" y="6524625"/>
            <a:ext cx="4637856" cy="333375"/>
          </a:xfrm>
          <a:prstGeom prst="rect">
            <a:avLst/>
          </a:prstGeom>
        </p:spPr>
        <p:txBody>
          <a:bodyPr/>
          <a:lstStyle>
            <a:lvl1pPr>
              <a:defRPr sz="1200">
                <a:effectLst/>
                <a:latin typeface="+mj-lt"/>
              </a:defRPr>
            </a:lvl1pPr>
          </a:lstStyle>
          <a:p>
            <a:pPr>
              <a:buFont typeface="Wingdings" pitchFamily="2" charset="2"/>
              <a:buNone/>
              <a:defRPr/>
            </a:pPr>
            <a:r>
              <a:rPr lang="hu-HU" dirty="0"/>
              <a:t>Horváth – Papné – Szlávi – Zsakó: Programozás 5.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77409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4" descr="cimerr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7" descr="ELTE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4" descr="cimerr2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7" r:id="rId2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25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slide" Target="slide4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25.xml"/><Relationship Id="rId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66950" y="2051050"/>
            <a:ext cx="6118225" cy="2879725"/>
          </a:xfrm>
          <a:prstGeom prst="rect">
            <a:avLst/>
          </a:prstGeom>
          <a:solidFill>
            <a:schemeClr val="bg1">
              <a:alpha val="70195"/>
            </a:schemeClr>
          </a:solidFill>
          <a:ln algn="ctr">
            <a:miter lim="800000"/>
            <a:headEnd/>
            <a:tailEnd/>
          </a:ln>
        </p:spPr>
        <p:txBody>
          <a:bodyPr anchor="ctr"/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 dirty="0">
                <a:solidFill>
                  <a:schemeClr val="tx1"/>
                </a:solidFill>
              </a:rPr>
              <a:t>Programozás</a:t>
            </a:r>
            <a:br>
              <a:rPr lang="hu-HU" b="0" dirty="0">
                <a:solidFill>
                  <a:schemeClr val="tx1"/>
                </a:solidFill>
              </a:rPr>
            </a:br>
            <a:r>
              <a:rPr lang="hu-HU" b="0" dirty="0">
                <a:solidFill>
                  <a:schemeClr val="tx1"/>
                </a:solidFill>
              </a:rPr>
              <a:t>5.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solidFill>
                  <a:srgbClr val="FF0000"/>
                </a:solidFill>
                <a:latin typeface="Garamond" pitchFamily="18" charset="0"/>
              </a:rPr>
              <a:t>Szöveg</a:t>
            </a:r>
            <a:r>
              <a:rPr lang="hu-HU" altLang="hu-HU" dirty="0">
                <a:latin typeface="Garamond" pitchFamily="18" charset="0"/>
              </a:rPr>
              <a:t> típus</a:t>
            </a:r>
          </a:p>
        </p:txBody>
      </p:sp>
      <p:sp>
        <p:nvSpPr>
          <p:cNvPr id="6149" name="Tartalom helye 2"/>
          <p:cNvSpPr>
            <a:spLocks noGrp="1"/>
          </p:cNvSpPr>
          <p:nvPr>
            <p:ph idx="1"/>
          </p:nvPr>
        </p:nvSpPr>
        <p:spPr>
          <a:xfrm>
            <a:off x="35496" y="1341437"/>
            <a:ext cx="9108504" cy="51561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A szöveg és a tömb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altLang="hu-HU" b="1" dirty="0">
                <a:latin typeface="Garamond" pitchFamily="18" charset="0"/>
              </a:rPr>
              <a:t>hasonlóak</a:t>
            </a:r>
            <a:r>
              <a:rPr lang="hu-HU" altLang="hu-HU" dirty="0">
                <a:latin typeface="Garamond" pitchFamily="18" charset="0"/>
              </a:rPr>
              <a:t>: </a:t>
            </a:r>
          </a:p>
          <a:p>
            <a:pPr marL="742950" lvl="1">
              <a:lnSpc>
                <a:spcPct val="85000"/>
              </a:lnSpc>
              <a:spcBef>
                <a:spcPct val="0"/>
              </a:spcBef>
              <a:buFontTx/>
              <a:buChar char="o"/>
            </a:pPr>
            <a:r>
              <a:rPr lang="hu-HU" altLang="hu-HU" sz="25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egyféle</a:t>
            </a:r>
            <a:r>
              <a:rPr lang="hu-HU" altLang="hu-HU" sz="2500" dirty="0">
                <a:latin typeface="Garamond" pitchFamily="18" charset="0"/>
              </a:rPr>
              <a:t> típusú elemekből állnak,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Tx/>
              <a:buChar char="o"/>
            </a:pPr>
            <a:r>
              <a:rPr lang="hu-HU" altLang="hu-HU" sz="25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indexelhetők</a:t>
            </a:r>
            <a:r>
              <a:rPr lang="hu-HU" altLang="hu-HU" sz="2500" dirty="0">
                <a:latin typeface="Garamond" pitchFamily="18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altLang="hu-HU" b="1" dirty="0">
                <a:latin typeface="Garamond" pitchFamily="18" charset="0"/>
              </a:rPr>
              <a:t>különbözőek</a:t>
            </a:r>
            <a:r>
              <a:rPr lang="hu-HU" altLang="hu-HU" dirty="0">
                <a:latin typeface="Garamond" pitchFamily="18" charset="0"/>
              </a:rPr>
              <a:t>: 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Tx/>
              <a:buChar char="o"/>
            </a:pPr>
            <a:r>
              <a:rPr lang="hu-HU" altLang="hu-HU" sz="2500" dirty="0">
                <a:latin typeface="Garamond" pitchFamily="18" charset="0"/>
              </a:rPr>
              <a:t>a tömb elem- (és index-) </a:t>
            </a:r>
            <a:r>
              <a:rPr lang="hu-HU" altLang="hu-HU" sz="2500" dirty="0">
                <a:solidFill>
                  <a:srgbClr val="FF0000"/>
                </a:solidFill>
                <a:latin typeface="Garamond" pitchFamily="18" charset="0"/>
              </a:rPr>
              <a:t>típussal </a:t>
            </a:r>
            <a:r>
              <a:rPr lang="hu-HU" altLang="hu-HU" sz="2500" dirty="0" err="1">
                <a:solidFill>
                  <a:srgbClr val="FF0000"/>
                </a:solidFill>
                <a:latin typeface="Garamond" pitchFamily="18" charset="0"/>
              </a:rPr>
              <a:t>paraméterezendő</a:t>
            </a:r>
            <a:r>
              <a:rPr lang="hu-HU" altLang="hu-HU" sz="2500" dirty="0">
                <a:latin typeface="Garamond" pitchFamily="18" charset="0"/>
              </a:rPr>
              <a:t> (</a:t>
            </a:r>
            <a:r>
              <a:rPr lang="hu-HU" altLang="hu-H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típuskonstrukciós eszköz</a:t>
            </a:r>
            <a:r>
              <a:rPr lang="hu-HU" altLang="hu-HU" sz="2500" dirty="0">
                <a:latin typeface="Garamond" pitchFamily="18" charset="0"/>
              </a:rPr>
              <a:t>), a szöveg </a:t>
            </a:r>
            <a:r>
              <a:rPr lang="hu-HU" altLang="hu-HU" sz="2500" dirty="0">
                <a:solidFill>
                  <a:srgbClr val="FF0000"/>
                </a:solidFill>
                <a:latin typeface="Garamond" pitchFamily="18" charset="0"/>
              </a:rPr>
              <a:t>karakter típus</a:t>
            </a:r>
            <a:r>
              <a:rPr lang="hu-HU" altLang="hu-HU" sz="2500" dirty="0">
                <a:latin typeface="Garamond" pitchFamily="18" charset="0"/>
              </a:rPr>
              <a:t>ú elemekből áll,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Tx/>
              <a:buChar char="o"/>
            </a:pPr>
            <a:r>
              <a:rPr lang="hu-HU" altLang="hu-HU" sz="2500" dirty="0" err="1">
                <a:latin typeface="Garamond" pitchFamily="18" charset="0"/>
              </a:rPr>
              <a:t>algoritmikusan</a:t>
            </a:r>
            <a:r>
              <a:rPr lang="hu-HU" altLang="hu-HU" sz="2500" dirty="0">
                <a:latin typeface="Garamond" pitchFamily="18" charset="0"/>
              </a:rPr>
              <a:t> (!) a szöveg </a:t>
            </a:r>
            <a:r>
              <a:rPr lang="hu-HU" altLang="hu-HU" sz="2500" dirty="0">
                <a:solidFill>
                  <a:srgbClr val="FF0000"/>
                </a:solidFill>
                <a:latin typeface="Garamond" pitchFamily="18" charset="0"/>
              </a:rPr>
              <a:t>1</a:t>
            </a:r>
            <a:r>
              <a:rPr lang="hu-HU" altLang="hu-HU" sz="2500" dirty="0">
                <a:latin typeface="Garamond" pitchFamily="18" charset="0"/>
              </a:rPr>
              <a:t>-től </a:t>
            </a:r>
            <a:r>
              <a:rPr lang="hu-HU" altLang="hu-H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indexelhető</a:t>
            </a:r>
            <a:r>
              <a:rPr lang="hu-HU" altLang="hu-HU" sz="2500" dirty="0">
                <a:latin typeface="Garamond" pitchFamily="18" charset="0"/>
              </a:rPr>
              <a:t>, a tömb </a:t>
            </a:r>
            <a:r>
              <a:rPr lang="hu-HU" altLang="hu-HU" sz="2500" dirty="0">
                <a:solidFill>
                  <a:srgbClr val="FF0000"/>
                </a:solidFill>
                <a:latin typeface="Garamond" pitchFamily="18" charset="0"/>
              </a:rPr>
              <a:t>deklarációtól függően</a:t>
            </a:r>
            <a:r>
              <a:rPr lang="hu-HU" altLang="hu-HU" sz="2500" dirty="0">
                <a:latin typeface="Garamond" pitchFamily="18" charset="0"/>
              </a:rPr>
              <a:t>,</a:t>
            </a:r>
          </a:p>
          <a:p>
            <a:pPr marL="742950" lvl="1">
              <a:lnSpc>
                <a:spcPct val="85000"/>
              </a:lnSpc>
              <a:spcBef>
                <a:spcPct val="0"/>
              </a:spcBef>
              <a:buFontTx/>
              <a:buChar char="o"/>
            </a:pPr>
            <a:r>
              <a:rPr lang="hu-HU" altLang="hu-HU" sz="2500" dirty="0">
                <a:latin typeface="Garamond" pitchFamily="18" charset="0"/>
              </a:rPr>
              <a:t>a klasszikus tömb </a:t>
            </a:r>
            <a:r>
              <a:rPr lang="hu-HU" altLang="hu-H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hossza</a:t>
            </a:r>
            <a:r>
              <a:rPr lang="hu-HU" altLang="hu-HU" sz="2500" dirty="0">
                <a:latin typeface="Garamond" pitchFamily="18" charset="0"/>
              </a:rPr>
              <a:t> </a:t>
            </a:r>
            <a:r>
              <a:rPr lang="hu-HU" altLang="hu-HU" sz="2500" dirty="0">
                <a:solidFill>
                  <a:srgbClr val="FF0000"/>
                </a:solidFill>
                <a:latin typeface="Garamond" pitchFamily="18" charset="0"/>
              </a:rPr>
              <a:t>konstans</a:t>
            </a:r>
            <a:r>
              <a:rPr lang="hu-HU" altLang="hu-HU" sz="2500" dirty="0">
                <a:latin typeface="Garamond" pitchFamily="18" charset="0"/>
              </a:rPr>
              <a:t>, a szövegé </a:t>
            </a:r>
            <a:r>
              <a:rPr lang="hu-HU" altLang="hu-HU" sz="2500" dirty="0">
                <a:solidFill>
                  <a:srgbClr val="FF0000"/>
                </a:solidFill>
                <a:latin typeface="Garamond" pitchFamily="18" charset="0"/>
              </a:rPr>
              <a:t>változ</a:t>
            </a:r>
            <a:r>
              <a:rPr lang="hu-HU" altLang="hu-HU" sz="2500" dirty="0">
                <a:latin typeface="Garamond" pitchFamily="18" charset="0"/>
              </a:rPr>
              <a:t>tathat</a:t>
            </a:r>
            <a:r>
              <a:rPr lang="hu-HU" altLang="hu-HU" sz="2500" dirty="0">
                <a:solidFill>
                  <a:srgbClr val="FF0000"/>
                </a:solidFill>
                <a:latin typeface="Garamond" pitchFamily="18" charset="0"/>
              </a:rPr>
              <a:t>ó</a:t>
            </a:r>
            <a:r>
              <a:rPr lang="hu-HU" altLang="hu-HU" sz="2500" dirty="0">
                <a:latin typeface="Garamond" pitchFamily="18" charset="0"/>
              </a:rPr>
              <a:t> (a dinamikus tömbhöz hasonlóan),</a:t>
            </a:r>
          </a:p>
          <a:p>
            <a:pPr marL="742950" lvl="1">
              <a:lnSpc>
                <a:spcPct val="85000"/>
              </a:lnSpc>
              <a:spcBef>
                <a:spcPct val="0"/>
              </a:spcBef>
              <a:buFontTx/>
              <a:buChar char="o"/>
            </a:pPr>
            <a:r>
              <a:rPr lang="hu-HU" altLang="hu-HU" sz="2500" dirty="0">
                <a:latin typeface="Garamond" pitchFamily="18" charset="0"/>
              </a:rPr>
              <a:t>szövegeken értelmezve van a </a:t>
            </a:r>
            <a:r>
              <a:rPr lang="hu-HU" altLang="hu-H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hossz() függvény és a + művelet</a:t>
            </a:r>
            <a:r>
              <a:rPr lang="hu-HU" altLang="hu-HU" sz="2500" dirty="0">
                <a:latin typeface="Garamond" pitchFamily="18" charset="0"/>
              </a:rPr>
              <a:t>,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Tx/>
              <a:buChar char="o"/>
            </a:pPr>
            <a:r>
              <a:rPr lang="hu-HU" altLang="hu-HU" sz="2500" dirty="0">
                <a:latin typeface="Garamond" pitchFamily="18" charset="0"/>
              </a:rPr>
              <a:t>problémás az </a:t>
            </a:r>
            <a:r>
              <a:rPr lang="hu-HU" altLang="hu-HU" sz="2500" dirty="0">
                <a:solidFill>
                  <a:srgbClr val="FF0000"/>
                </a:solidFill>
                <a:latin typeface="Garamond" pitchFamily="18" charset="0"/>
              </a:rPr>
              <a:t>elemmódosítás</a:t>
            </a:r>
            <a:r>
              <a:rPr lang="hu-HU" altLang="hu-HU" sz="2500" dirty="0">
                <a:latin typeface="Garamond" pitchFamily="18" charset="0"/>
              </a:rPr>
              <a:t> a szöveg típusnál!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B7353A88-DD7A-4400-B44B-7F284D3BA58C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10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230666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típus</a:t>
            </a:r>
            <a:br>
              <a:rPr lang="hu-HU" altLang="hu-HU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(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</a:rPr>
              <a:t>C++</a:t>
            </a:r>
            <a:r>
              <a:rPr lang="hu-HU" altLang="hu-HU" sz="2800" dirty="0">
                <a:latin typeface="Garamond" pitchFamily="18" charset="0"/>
              </a:rPr>
              <a:t>)</a:t>
            </a:r>
          </a:p>
        </p:txBody>
      </p:sp>
      <p:sp>
        <p:nvSpPr>
          <p:cNvPr id="7173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spcAft>
                <a:spcPct val="25000"/>
              </a:spcAft>
            </a:pPr>
            <a:r>
              <a:rPr lang="hu-HU" altLang="hu-HU" sz="2800" dirty="0">
                <a:latin typeface="Garamond" pitchFamily="18" charset="0"/>
              </a:rPr>
              <a:t>Fontosabb </a:t>
            </a:r>
            <a:r>
              <a:rPr lang="hu-HU" altLang="hu-HU" sz="2800" dirty="0" err="1">
                <a:latin typeface="Garamond" pitchFamily="18" charset="0"/>
              </a:rPr>
              <a:t>string-műveletek</a:t>
            </a:r>
            <a:r>
              <a:rPr lang="hu-HU" altLang="hu-HU" sz="2800" dirty="0">
                <a:latin typeface="Garamond" pitchFamily="18" charset="0"/>
              </a:rPr>
              <a:t> 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(</a:t>
            </a:r>
            <a:r>
              <a:rPr lang="hu-HU" altLang="hu-HU" sz="2000" dirty="0">
                <a:latin typeface="Garamond" pitchFamily="18" charset="0"/>
              </a:rPr>
              <a:t>tegyük föl, hogy:  </a:t>
            </a:r>
            <a:r>
              <a:rPr lang="hu-HU" altLang="hu-HU" sz="1800" dirty="0" err="1">
                <a:latin typeface="Courier New" pitchFamily="49" charset="0"/>
              </a:rPr>
              <a:t>string</a:t>
            </a:r>
            <a:r>
              <a:rPr lang="hu-HU" altLang="hu-HU" sz="2800" dirty="0">
                <a:latin typeface="Garamond" pitchFamily="18" charset="0"/>
              </a:rPr>
              <a:t> </a:t>
            </a:r>
            <a:r>
              <a:rPr lang="hu-HU" altLang="hu-HU" sz="1800" dirty="0">
                <a:latin typeface="Courier New" pitchFamily="49" charset="0"/>
              </a:rPr>
              <a:t>s;</a:t>
            </a:r>
            <a:r>
              <a:rPr lang="hu-HU" altLang="hu-HU" sz="2800" dirty="0">
                <a:latin typeface="Garamond" pitchFamily="18" charset="0"/>
              </a:rPr>
              <a:t>)</a:t>
            </a:r>
          </a:p>
          <a:p>
            <a:pPr marL="742950" lvl="1">
              <a:spcBef>
                <a:spcPts val="600"/>
              </a:spcBef>
              <a:buFontTx/>
              <a:buChar char="o"/>
            </a:pPr>
            <a:r>
              <a:rPr lang="hu-HU" altLang="hu-HU" sz="1800" dirty="0">
                <a:latin typeface="Courier New" pitchFamily="49" charset="0"/>
              </a:rPr>
              <a:t>""         //üres szöveg; pl.: a=""</a:t>
            </a:r>
          </a:p>
          <a:p>
            <a:pPr marL="742950" lvl="1">
              <a:spcBef>
                <a:spcPts val="600"/>
              </a:spcBef>
              <a:buFontTx/>
              <a:buChar char="o"/>
            </a:pPr>
            <a:r>
              <a:rPr lang="hu-HU" altLang="hu-HU" sz="1800" dirty="0">
                <a:latin typeface="Courier New" pitchFamily="49" charset="0"/>
              </a:rPr>
              <a:t>cin &gt;&gt; s;  //olvasás </a:t>
            </a:r>
            <a:r>
              <a:rPr lang="hu-HU" alt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szóközig</a:t>
            </a:r>
            <a:r>
              <a:rPr lang="hu-HU" altLang="hu-HU" sz="1800" dirty="0">
                <a:latin typeface="Courier New" pitchFamily="49" charset="0"/>
              </a:rPr>
              <a:t> v. </a:t>
            </a:r>
            <a:r>
              <a:rPr lang="hu-HU" alt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sorvégig</a:t>
            </a:r>
          </a:p>
          <a:p>
            <a:pPr marL="742950" lvl="1">
              <a:spcBef>
                <a:spcPts val="600"/>
              </a:spcBef>
              <a:buFontTx/>
              <a:buChar char="o"/>
            </a:pPr>
            <a:r>
              <a:rPr lang="hu-HU" altLang="hu-HU" sz="1800" dirty="0" err="1">
                <a:latin typeface="Courier New" pitchFamily="49" charset="0"/>
              </a:rPr>
              <a:t>getline</a:t>
            </a:r>
            <a:r>
              <a:rPr lang="hu-HU" altLang="hu-HU" sz="1800" dirty="0">
                <a:latin typeface="Courier New" pitchFamily="49" charset="0"/>
              </a:rPr>
              <a:t>(cin,s,’\n’);//olvasás ’\n’</a:t>
            </a:r>
            <a:r>
              <a:rPr lang="hu-HU" altLang="hu-HU" sz="1800" dirty="0" err="1">
                <a:latin typeface="Courier New" pitchFamily="49" charset="0"/>
              </a:rPr>
              <a:t>-ig</a:t>
            </a:r>
            <a:endParaRPr lang="hu-HU" altLang="hu-HU" sz="1800" dirty="0">
              <a:latin typeface="Courier New" pitchFamily="49" charset="0"/>
            </a:endParaRPr>
          </a:p>
          <a:p>
            <a:pPr marL="742950" lvl="1">
              <a:spcBef>
                <a:spcPts val="600"/>
              </a:spcBef>
              <a:buFontTx/>
              <a:buChar char="o"/>
            </a:pPr>
            <a:r>
              <a:rPr lang="hu-HU" altLang="hu-HU" sz="1800" dirty="0" err="1">
                <a:latin typeface="Courier New" pitchFamily="49" charset="0"/>
              </a:rPr>
              <a:t>getline</a:t>
            </a:r>
            <a:r>
              <a:rPr lang="hu-HU" altLang="hu-HU" sz="1800" dirty="0">
                <a:latin typeface="Courier New" pitchFamily="49" charset="0"/>
              </a:rPr>
              <a:t>(cin,s,’x’); //olvasás ’x’ jelig</a:t>
            </a:r>
          </a:p>
          <a:p>
            <a:pPr marL="742950" lvl="1">
              <a:spcBef>
                <a:spcPts val="600"/>
              </a:spcBef>
              <a:buFontTx/>
              <a:buChar char="o"/>
            </a:pPr>
            <a:r>
              <a:rPr lang="hu-HU" altLang="hu-HU" sz="1800" dirty="0">
                <a:latin typeface="Courier New" pitchFamily="49" charset="0"/>
              </a:rPr>
              <a:t>…</a:t>
            </a:r>
            <a:r>
              <a:rPr lang="hu-HU" altLang="hu-HU" sz="1800" dirty="0" err="1">
                <a:latin typeface="Courier New" pitchFamily="49" charset="0"/>
              </a:rPr>
              <a:t>s</a:t>
            </a:r>
            <a:r>
              <a:rPr lang="hu-HU" altLang="hu-HU" sz="1800" b="1" dirty="0" err="1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hu-HU" altLang="hu-HU" sz="1800" dirty="0" err="1">
                <a:latin typeface="Courier New" pitchFamily="49" charset="0"/>
              </a:rPr>
              <a:t>length</a:t>
            </a:r>
            <a:r>
              <a:rPr lang="hu-HU" altLang="hu-HU" sz="1800" dirty="0">
                <a:latin typeface="Courier New" pitchFamily="49" charset="0"/>
              </a:rPr>
              <a:t>()… //az s karakterei száma</a:t>
            </a:r>
          </a:p>
          <a:p>
            <a:pPr marL="742950" lvl="1">
              <a:spcBef>
                <a:spcPts val="600"/>
              </a:spcBef>
              <a:buFontTx/>
              <a:buChar char="o"/>
            </a:pPr>
            <a:r>
              <a:rPr lang="hu-HU" altLang="hu-HU" sz="1800" dirty="0">
                <a:latin typeface="Courier New" pitchFamily="49" charset="0"/>
              </a:rPr>
              <a:t>…</a:t>
            </a:r>
            <a:r>
              <a:rPr lang="hu-HU" altLang="hu-HU" sz="1800" dirty="0" err="1">
                <a:latin typeface="Courier New" pitchFamily="49" charset="0"/>
              </a:rPr>
              <a:t>s</a:t>
            </a:r>
            <a:r>
              <a:rPr lang="hu-HU" altLang="hu-HU" sz="1800" b="1" dirty="0" err="1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hu-HU" altLang="hu-HU" sz="1800" dirty="0" err="1">
                <a:latin typeface="Courier New" pitchFamily="49" charset="0"/>
              </a:rPr>
              <a:t>size</a:t>
            </a:r>
            <a:r>
              <a:rPr lang="hu-HU" altLang="hu-HU" sz="1800" dirty="0">
                <a:latin typeface="Courier New" pitchFamily="49" charset="0"/>
              </a:rPr>
              <a:t>()…   //=</a:t>
            </a:r>
            <a:r>
              <a:rPr lang="hu-HU" altLang="hu-HU" sz="1800" dirty="0" err="1">
                <a:latin typeface="Courier New" pitchFamily="49" charset="0"/>
              </a:rPr>
              <a:t>s.length</a:t>
            </a:r>
            <a:r>
              <a:rPr lang="hu-HU" altLang="hu-HU" sz="1800" dirty="0">
                <a:latin typeface="Courier New" pitchFamily="49" charset="0"/>
              </a:rPr>
              <a:t>()</a:t>
            </a:r>
          </a:p>
          <a:p>
            <a:pPr marL="742950" lvl="1">
              <a:spcBef>
                <a:spcPts val="600"/>
              </a:spcBef>
              <a:buFontTx/>
              <a:buChar char="o"/>
            </a:pPr>
            <a:r>
              <a:rPr lang="hu-HU" altLang="hu-HU" sz="1800" dirty="0">
                <a:latin typeface="Courier New" pitchFamily="49" charset="0"/>
              </a:rPr>
              <a:t>…</a:t>
            </a:r>
            <a:r>
              <a:rPr lang="hu-HU" altLang="hu-HU" sz="1800" b="1" dirty="0">
                <a:solidFill>
                  <a:srgbClr val="FF0000"/>
                </a:solidFill>
                <a:latin typeface="Courier New" pitchFamily="49" charset="0"/>
              </a:rPr>
              <a:t>+</a:t>
            </a:r>
            <a:r>
              <a:rPr lang="hu-HU" altLang="hu-HU" sz="1800" dirty="0">
                <a:latin typeface="Courier New" pitchFamily="49" charset="0"/>
              </a:rPr>
              <a:t>…          //hozzáírás (</a:t>
            </a:r>
            <a:r>
              <a:rPr lang="hu-HU" altLang="hu-HU" sz="1800" dirty="0" err="1">
                <a:latin typeface="Courier New" pitchFamily="49" charset="0"/>
              </a:rPr>
              <a:t>konkatenáció</a:t>
            </a:r>
            <a:r>
              <a:rPr lang="hu-HU" altLang="hu-HU" sz="1800" dirty="0">
                <a:latin typeface="Courier New" pitchFamily="49" charset="0"/>
              </a:rPr>
              <a:t>)</a:t>
            </a:r>
          </a:p>
          <a:p>
            <a:pPr marL="742950" lvl="1">
              <a:spcBef>
                <a:spcPts val="600"/>
              </a:spcBef>
              <a:buFontTx/>
              <a:buChar char="o"/>
            </a:pPr>
            <a:r>
              <a:rPr lang="hu-HU" altLang="hu-HU" sz="1800" dirty="0">
                <a:latin typeface="Courier New" pitchFamily="49" charset="0"/>
              </a:rPr>
              <a:t>…s</a:t>
            </a:r>
            <a:r>
              <a:rPr lang="hu-HU" altLang="hu-HU" sz="1800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hu-HU" altLang="hu-HU" sz="1800" dirty="0">
                <a:latin typeface="Courier New" pitchFamily="49" charset="0"/>
              </a:rPr>
              <a:t>i</a:t>
            </a:r>
            <a:r>
              <a:rPr lang="hu-HU" altLang="hu-HU" sz="1800" dirty="0">
                <a:solidFill>
                  <a:srgbClr val="FF0000"/>
                </a:solidFill>
                <a:latin typeface="Courier New" pitchFamily="49" charset="0"/>
              </a:rPr>
              <a:t>]</a:t>
            </a:r>
            <a:r>
              <a:rPr lang="hu-HU" altLang="hu-HU" sz="1800" dirty="0">
                <a:latin typeface="Courier New" pitchFamily="49" charset="0"/>
              </a:rPr>
              <a:t>…       //s szöveg i. jele, </a:t>
            </a:r>
            <a:r>
              <a:rPr lang="hu-HU" altLang="hu-HU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hu-HU" altLang="hu-HU" sz="1800" b="1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  <a:sym typeface="Symbol" pitchFamily="18" charset="2"/>
              </a:rPr>
              <a:t></a:t>
            </a:r>
            <a:r>
              <a:rPr lang="hu-HU" altLang="hu-HU" sz="1800" dirty="0">
                <a:latin typeface="Courier New" pitchFamily="49" charset="0"/>
                <a:cs typeface="Courier New" panose="02070309020205020404" pitchFamily="49" charset="0"/>
              </a:rPr>
              <a:t>i</a:t>
            </a:r>
            <a:r>
              <a:rPr lang="hu-HU" altLang="hu-HU" sz="1800" b="1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&lt;</a:t>
            </a:r>
            <a:r>
              <a:rPr lang="hu-HU" altLang="hu-HU" sz="1800" dirty="0" err="1">
                <a:latin typeface="Courier New" pitchFamily="49" charset="0"/>
                <a:cs typeface="Courier New" panose="02070309020205020404" pitchFamily="49" charset="0"/>
              </a:rPr>
              <a:t>s.length</a:t>
            </a:r>
            <a:r>
              <a:rPr lang="hu-HU" altLang="hu-HU" sz="1800" dirty="0">
                <a:latin typeface="Courier New" pitchFamily="49" charset="0"/>
              </a:rPr>
              <a:t>(),</a:t>
            </a:r>
            <a:br>
              <a:rPr lang="hu-HU" altLang="hu-HU" sz="1800" dirty="0">
                <a:latin typeface="Courier New" pitchFamily="49" charset="0"/>
              </a:rPr>
            </a:br>
            <a:r>
              <a:rPr lang="hu-HU" altLang="hu-HU" sz="1800" dirty="0">
                <a:latin typeface="Courier New" pitchFamily="49" charset="0"/>
              </a:rPr>
              <a:t>		     //</a:t>
            </a:r>
            <a:r>
              <a:rPr lang="hu-HU" altLang="hu-HU" sz="1800" dirty="0">
                <a:solidFill>
                  <a:srgbClr val="FF0000"/>
                </a:solidFill>
                <a:latin typeface="Courier New" pitchFamily="49" charset="0"/>
              </a:rPr>
              <a:t>túlcímezhető</a:t>
            </a:r>
            <a:r>
              <a:rPr lang="hu-HU" altLang="hu-HU" sz="1800" dirty="0">
                <a:latin typeface="Courier New" pitchFamily="49" charset="0"/>
              </a:rPr>
              <a:t>! </a:t>
            </a:r>
          </a:p>
          <a:p>
            <a:pPr marL="742950" lvl="1">
              <a:spcBef>
                <a:spcPts val="600"/>
              </a:spcBef>
              <a:buFontTx/>
              <a:buChar char="o"/>
            </a:pPr>
            <a:r>
              <a:rPr lang="hu-HU" altLang="hu-HU" sz="1800" dirty="0">
                <a:latin typeface="Courier New" pitchFamily="49" charset="0"/>
              </a:rPr>
              <a:t>…s</a:t>
            </a:r>
            <a:r>
              <a:rPr lang="hu-HU" altLang="hu-HU" sz="1800" b="1" dirty="0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hu-HU" altLang="hu-HU" sz="1800" dirty="0">
                <a:solidFill>
                  <a:srgbClr val="FF0000"/>
                </a:solidFill>
                <a:latin typeface="Courier New" pitchFamily="49" charset="0"/>
              </a:rPr>
              <a:t>at(</a:t>
            </a:r>
            <a:r>
              <a:rPr lang="hu-HU" altLang="hu-HU" sz="1800" dirty="0">
                <a:latin typeface="Courier New" pitchFamily="49" charset="0"/>
              </a:rPr>
              <a:t>i</a:t>
            </a:r>
            <a:r>
              <a:rPr lang="hu-HU" altLang="hu-HU" sz="1800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hu-HU" altLang="hu-HU" sz="1800" dirty="0">
                <a:latin typeface="Courier New" pitchFamily="49" charset="0"/>
              </a:rPr>
              <a:t>…    //=s[i], </a:t>
            </a:r>
            <a:r>
              <a:rPr lang="hu-HU" alt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objektum</a:t>
            </a:r>
            <a:r>
              <a:rPr lang="hu-HU" altLang="hu-HU" sz="1800" dirty="0">
                <a:latin typeface="Courier New" pitchFamily="49" charset="0"/>
              </a:rPr>
              <a:t>os jelöléssel, </a:t>
            </a:r>
            <a:br>
              <a:rPr lang="hu-HU" altLang="hu-HU" sz="1800" dirty="0">
                <a:latin typeface="Courier New" pitchFamily="49" charset="0"/>
              </a:rPr>
            </a:br>
            <a:r>
              <a:rPr lang="hu-HU" altLang="hu-HU" sz="1800" dirty="0">
                <a:latin typeface="Courier New" pitchFamily="49" charset="0"/>
              </a:rPr>
              <a:t>             //</a:t>
            </a:r>
            <a:r>
              <a:rPr lang="hu-HU" altLang="hu-HU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ellenőrzőtt</a:t>
            </a:r>
            <a:r>
              <a:rPr lang="hu-HU" altLang="hu-HU" sz="1800" dirty="0">
                <a:latin typeface="Courier New" pitchFamily="49" charset="0"/>
              </a:rPr>
              <a:t>!</a:t>
            </a:r>
          </a:p>
        </p:txBody>
      </p:sp>
      <p:sp>
        <p:nvSpPr>
          <p:cNvPr id="8" name="Szövegdoboz 7"/>
          <p:cNvSpPr txBox="1">
            <a:spLocks noChangeArrowheads="1"/>
          </p:cNvSpPr>
          <p:nvPr/>
        </p:nvSpPr>
        <p:spPr bwMode="auto">
          <a:xfrm>
            <a:off x="2680128" y="2988692"/>
            <a:ext cx="89535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048586" y="1412776"/>
            <a:ext cx="2952328" cy="1191320"/>
          </a:xfrm>
          <a:prstGeom prst="wedgeRectCallout">
            <a:avLst>
              <a:gd name="adj1" fmla="val -47142"/>
              <a:gd name="adj2" fmla="val 203559"/>
            </a:avLst>
          </a:prstGeom>
          <a:solidFill>
            <a:schemeClr val="accent1">
              <a:alpha val="7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rIns="36000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s+t</a:t>
            </a:r>
            <a:br>
              <a:rPr kumimoji="0" lang="hu-HU" alt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</a:br>
            <a:r>
              <a:rPr kumimoji="0" lang="hu-HU" altLang="hu-H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</a:t>
            </a:r>
            <a:br>
              <a:rPr kumimoji="0" lang="hu-HU" altLang="hu-H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</a:br>
            <a:r>
              <a:rPr kumimoji="0" lang="hu-HU" altLang="hu-H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</a:t>
            </a:r>
            <a:r>
              <a:rPr kumimoji="0" lang="hu-HU" altLang="hu-HU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  <a:r>
              <a:rPr kumimoji="0" lang="hu-HU" altLang="hu-H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+…+</a:t>
            </a:r>
            <a:r>
              <a:rPr kumimoji="0" lang="hu-HU" altLang="hu-HU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</a:t>
            </a:r>
            <a:r>
              <a:rPr kumimoji="0" lang="hu-HU" altLang="hu-HU" sz="16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hossz</a:t>
            </a:r>
            <a:r>
              <a:rPr kumimoji="0" lang="hu-HU" altLang="hu-HU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(s)</a:t>
            </a:r>
            <a:r>
              <a:rPr kumimoji="0" lang="hu-HU" altLang="hu-H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+t</a:t>
            </a:r>
            <a:r>
              <a:rPr kumimoji="0" lang="hu-HU" altLang="hu-HU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  <a:r>
              <a:rPr kumimoji="0" lang="hu-HU" altLang="hu-H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+…+</a:t>
            </a:r>
            <a:r>
              <a:rPr kumimoji="0" lang="hu-HU" altLang="hu-HU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</a:t>
            </a:r>
            <a:r>
              <a:rPr kumimoji="0" lang="hu-HU" altLang="hu-HU" sz="16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hossz</a:t>
            </a:r>
            <a:r>
              <a:rPr kumimoji="0" lang="hu-HU" altLang="hu-HU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(t)</a:t>
            </a:r>
            <a:br>
              <a:rPr kumimoji="0" lang="hu-HU" altLang="hu-H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</a:t>
            </a:r>
            <a:br>
              <a:rPr kumimoji="0" lang="hu-HU" altLang="hu-H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</a:br>
            <a:r>
              <a:rPr kumimoji="0" lang="hu-HU" altLang="hu-H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hossz(s+t)=hossz(s)+hossz(t)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C233AD60-2B36-4BD9-8829-E06225B295C3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11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73205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típus</a:t>
            </a:r>
            <a:br>
              <a:rPr lang="hu-HU" altLang="hu-HU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(C++)</a:t>
            </a:r>
          </a:p>
        </p:txBody>
      </p:sp>
      <p:sp>
        <p:nvSpPr>
          <p:cNvPr id="8197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spcAft>
                <a:spcPct val="25000"/>
              </a:spcAft>
            </a:pPr>
            <a:r>
              <a:rPr lang="hu-HU" altLang="hu-HU" sz="2800" dirty="0">
                <a:latin typeface="Garamond" pitchFamily="18" charset="0"/>
              </a:rPr>
              <a:t>Fontosabb </a:t>
            </a:r>
            <a:r>
              <a:rPr lang="hu-HU" altLang="hu-HU" sz="2800" dirty="0" err="1">
                <a:latin typeface="Garamond" pitchFamily="18" charset="0"/>
              </a:rPr>
              <a:t>string-műveletek</a:t>
            </a:r>
            <a:r>
              <a:rPr lang="hu-HU" altLang="hu-HU" sz="2800" dirty="0">
                <a:latin typeface="Garamond" pitchFamily="18" charset="0"/>
              </a:rPr>
              <a:t> (</a:t>
            </a:r>
            <a:r>
              <a:rPr lang="hu-HU" altLang="hu-HU" sz="1800" dirty="0" err="1">
                <a:latin typeface="Courier New" pitchFamily="49" charset="0"/>
              </a:rPr>
              <a:t>string</a:t>
            </a:r>
            <a:r>
              <a:rPr lang="hu-HU" altLang="hu-HU" sz="2800" dirty="0">
                <a:latin typeface="Garamond" pitchFamily="18" charset="0"/>
              </a:rPr>
              <a:t> </a:t>
            </a:r>
            <a:r>
              <a:rPr lang="hu-HU" altLang="hu-HU" sz="1800" dirty="0">
                <a:latin typeface="Courier New" pitchFamily="49" charset="0"/>
              </a:rPr>
              <a:t>s;</a:t>
            </a:r>
            <a:r>
              <a:rPr lang="hu-HU" altLang="hu-HU" sz="2800" dirty="0">
                <a:latin typeface="Garamond" pitchFamily="18" charset="0"/>
              </a:rPr>
              <a:t>)</a:t>
            </a:r>
          </a:p>
          <a:p>
            <a:pPr marL="742950" lvl="1">
              <a:lnSpc>
                <a:spcPct val="95000"/>
              </a:lnSpc>
              <a:spcBef>
                <a:spcPts val="300"/>
              </a:spcBef>
              <a:buFontTx/>
              <a:buChar char="o"/>
            </a:pPr>
            <a:r>
              <a:rPr lang="hu-HU" altLang="hu-HU" sz="1800" dirty="0">
                <a:latin typeface="Courier New" pitchFamily="49" charset="0"/>
              </a:rPr>
              <a:t>…</a:t>
            </a:r>
            <a:r>
              <a:rPr lang="hu-HU" altLang="hu-HU" sz="1800" dirty="0" err="1">
                <a:latin typeface="Courier New" pitchFamily="49" charset="0"/>
              </a:rPr>
              <a:t>s</a:t>
            </a:r>
            <a:r>
              <a:rPr lang="hu-HU" altLang="hu-HU" sz="1800" b="1" dirty="0" err="1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hu-HU" altLang="hu-HU" sz="1800" dirty="0" err="1">
                <a:solidFill>
                  <a:srgbClr val="FF0000"/>
                </a:solidFill>
                <a:latin typeface="Courier New" pitchFamily="49" charset="0"/>
              </a:rPr>
              <a:t>find</a:t>
            </a:r>
            <a:r>
              <a:rPr lang="hu-HU" altLang="hu-HU" sz="1800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hu-HU" altLang="hu-HU" sz="1800" dirty="0">
                <a:latin typeface="Courier New" pitchFamily="49" charset="0"/>
              </a:rPr>
              <a:t>mit</a:t>
            </a:r>
            <a:r>
              <a:rPr lang="hu-HU" altLang="hu-HU" sz="1800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hu-HU" altLang="hu-HU" sz="1800" dirty="0">
                <a:latin typeface="Courier New" pitchFamily="49" charset="0"/>
              </a:rPr>
              <a:t>… //a mit szöveg helye s-ben</a:t>
            </a:r>
          </a:p>
          <a:p>
            <a:pPr marL="742950" lvl="1">
              <a:lnSpc>
                <a:spcPct val="95000"/>
              </a:lnSpc>
              <a:spcBef>
                <a:spcPts val="300"/>
              </a:spcBef>
              <a:buFontTx/>
              <a:buChar char="o"/>
            </a:pPr>
            <a:r>
              <a:rPr lang="hu-HU" altLang="hu-HU" sz="1800" dirty="0">
                <a:latin typeface="Courier New" pitchFamily="49" charset="0"/>
              </a:rPr>
              <a:t>…</a:t>
            </a:r>
            <a:r>
              <a:rPr lang="hu-HU" altLang="hu-HU" sz="1800" dirty="0" err="1">
                <a:latin typeface="Courier New" pitchFamily="49" charset="0"/>
              </a:rPr>
              <a:t>s</a:t>
            </a:r>
            <a:r>
              <a:rPr lang="hu-HU" altLang="hu-HU" sz="1800" b="1" dirty="0" err="1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hu-HU" altLang="hu-HU" sz="1800" dirty="0" err="1">
                <a:solidFill>
                  <a:srgbClr val="FF0000"/>
                </a:solidFill>
                <a:latin typeface="Courier New" pitchFamily="49" charset="0"/>
              </a:rPr>
              <a:t>substr</a:t>
            </a:r>
            <a:r>
              <a:rPr lang="hu-HU" altLang="hu-HU" sz="1800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hu-HU" altLang="hu-HU" sz="1800" dirty="0" err="1">
                <a:latin typeface="Courier New" pitchFamily="49" charset="0"/>
              </a:rPr>
              <a:t>tól</a:t>
            </a:r>
            <a:r>
              <a:rPr lang="hu-HU" altLang="hu-HU" sz="1800" dirty="0">
                <a:latin typeface="Courier New" pitchFamily="49" charset="0"/>
              </a:rPr>
              <a:t>,db</a:t>
            </a:r>
            <a:r>
              <a:rPr lang="hu-HU" altLang="hu-HU" sz="1800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hu-HU" altLang="hu-HU" sz="1800" dirty="0">
                <a:latin typeface="Courier New" pitchFamily="49" charset="0"/>
              </a:rPr>
              <a:t>… //=s[</a:t>
            </a:r>
            <a:r>
              <a:rPr lang="hu-HU" altLang="hu-HU" sz="1800" dirty="0" err="1">
                <a:latin typeface="Courier New" pitchFamily="49" charset="0"/>
              </a:rPr>
              <a:t>tól..tól</a:t>
            </a:r>
            <a:r>
              <a:rPr lang="hu-HU" altLang="hu-HU" sz="1800" dirty="0">
                <a:latin typeface="Courier New" pitchFamily="49" charset="0"/>
              </a:rPr>
              <a:t>+db-1]</a:t>
            </a:r>
          </a:p>
          <a:p>
            <a:pPr marL="742950" lvl="1">
              <a:lnSpc>
                <a:spcPct val="95000"/>
              </a:lnSpc>
              <a:spcBef>
                <a:spcPts val="300"/>
              </a:spcBef>
              <a:buFontTx/>
              <a:buChar char="o"/>
            </a:pPr>
            <a:r>
              <a:rPr lang="hu-HU" altLang="hu-HU" sz="1800" dirty="0" err="1">
                <a:latin typeface="Courier New" pitchFamily="49" charset="0"/>
              </a:rPr>
              <a:t>s</a:t>
            </a:r>
            <a:r>
              <a:rPr lang="hu-HU" altLang="hu-HU" sz="1800" b="1" dirty="0" err="1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hu-HU" altLang="hu-HU" sz="1800" dirty="0" err="1">
                <a:solidFill>
                  <a:srgbClr val="FF0000"/>
                </a:solidFill>
                <a:latin typeface="Courier New" pitchFamily="49" charset="0"/>
              </a:rPr>
              <a:t>replace</a:t>
            </a:r>
            <a:r>
              <a:rPr lang="hu-HU" altLang="hu-HU" sz="1800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hu-HU" altLang="hu-HU" sz="1800" dirty="0" err="1">
                <a:latin typeface="Courier New" pitchFamily="49" charset="0"/>
              </a:rPr>
              <a:t>tól,db,mivel</a:t>
            </a:r>
            <a:r>
              <a:rPr lang="hu-HU" altLang="hu-HU" sz="1800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hu-HU" altLang="hu-HU" sz="1800" dirty="0">
                <a:latin typeface="Courier New" pitchFamily="49" charset="0"/>
              </a:rPr>
              <a:t>; //s-ben </a:t>
            </a:r>
            <a:r>
              <a:rPr lang="hu-HU" altLang="hu-HU" sz="1800" dirty="0" err="1">
                <a:latin typeface="Courier New" pitchFamily="49" charset="0"/>
              </a:rPr>
              <a:t>tól</a:t>
            </a:r>
            <a:r>
              <a:rPr lang="hu-HU" altLang="hu-HU" sz="1800" dirty="0">
                <a:latin typeface="Courier New" pitchFamily="49" charset="0"/>
              </a:rPr>
              <a:t>.-</a:t>
            </a:r>
            <a:r>
              <a:rPr lang="hu-HU" altLang="hu-HU" sz="1800" dirty="0" err="1">
                <a:latin typeface="Courier New" pitchFamily="49" charset="0"/>
              </a:rPr>
              <a:t>kal</a:t>
            </a:r>
            <a:br>
              <a:rPr lang="hu-HU" altLang="hu-HU" sz="1800" dirty="0">
                <a:latin typeface="Courier New" pitchFamily="49" charset="0"/>
              </a:rPr>
            </a:br>
            <a:r>
              <a:rPr lang="hu-HU" altLang="hu-HU" sz="1800" dirty="0">
                <a:latin typeface="Courier New" pitchFamily="49" charset="0"/>
              </a:rPr>
              <a:t>	  //kezdve db jelet helyettesít a mivel-lel</a:t>
            </a:r>
          </a:p>
          <a:p>
            <a:pPr>
              <a:lnSpc>
                <a:spcPct val="95000"/>
              </a:lnSpc>
              <a:spcBef>
                <a:spcPct val="5000"/>
              </a:spcBef>
              <a:spcAft>
                <a:spcPct val="25000"/>
              </a:spcAft>
              <a:buFontTx/>
              <a:buChar char="o"/>
            </a:pPr>
            <a:r>
              <a:rPr lang="hu-HU" altLang="hu-HU" sz="2800" dirty="0">
                <a:latin typeface="Garamond" pitchFamily="18" charset="0"/>
              </a:rPr>
              <a:t>Kapcsolódó </a:t>
            </a:r>
            <a:r>
              <a:rPr lang="hu-HU" altLang="hu-HU" sz="2800" dirty="0" err="1">
                <a:latin typeface="Garamond" pitchFamily="18" charset="0"/>
              </a:rPr>
              <a:t>char-műveletek</a:t>
            </a:r>
            <a:r>
              <a:rPr lang="hu-HU" altLang="hu-HU" sz="2800" dirty="0">
                <a:latin typeface="Garamond" pitchFamily="18" charset="0"/>
              </a:rPr>
              <a:t> (</a:t>
            </a:r>
            <a:r>
              <a:rPr lang="hu-HU" altLang="hu-HU" sz="1800" dirty="0" err="1">
                <a:latin typeface="Courier New" pitchFamily="49" charset="0"/>
              </a:rPr>
              <a:t>string</a:t>
            </a:r>
            <a:r>
              <a:rPr lang="hu-HU" altLang="hu-HU" sz="2800" dirty="0">
                <a:latin typeface="Garamond" pitchFamily="18" charset="0"/>
              </a:rPr>
              <a:t> </a:t>
            </a:r>
            <a:r>
              <a:rPr lang="hu-HU" altLang="hu-HU" sz="1800" dirty="0">
                <a:latin typeface="Courier New" pitchFamily="49" charset="0"/>
              </a:rPr>
              <a:t>s;</a:t>
            </a:r>
            <a:r>
              <a:rPr lang="hu-HU" altLang="hu-HU" sz="2800" dirty="0">
                <a:latin typeface="Garamond" pitchFamily="18" charset="0"/>
              </a:rPr>
              <a:t>)</a:t>
            </a:r>
            <a:endParaRPr lang="hu-HU" altLang="hu-HU" sz="2000" dirty="0">
              <a:latin typeface="Courier New" pitchFamily="49" charset="0"/>
            </a:endParaRPr>
          </a:p>
          <a:p>
            <a:pPr marL="742950" lvl="1">
              <a:lnSpc>
                <a:spcPct val="95000"/>
              </a:lnSpc>
              <a:spcBef>
                <a:spcPts val="300"/>
              </a:spcBef>
              <a:buFontTx/>
              <a:buChar char="o"/>
            </a:pPr>
            <a:r>
              <a:rPr lang="hu-HU" altLang="hu-HU" sz="1800" dirty="0">
                <a:latin typeface="Courier New" pitchFamily="49" charset="0"/>
              </a:rPr>
              <a:t>…</a:t>
            </a:r>
            <a:r>
              <a:rPr lang="hu-HU" altLang="hu-HU" sz="1800" dirty="0" err="1">
                <a:latin typeface="Courier New" pitchFamily="49" charset="0"/>
              </a:rPr>
              <a:t>isalpha</a:t>
            </a:r>
            <a:r>
              <a:rPr lang="hu-HU" altLang="hu-HU" sz="1800" dirty="0">
                <a:latin typeface="Courier New" pitchFamily="49" charset="0"/>
              </a:rPr>
              <a:t>(s[i])… //s[i] ’a’..’z’,</a:t>
            </a:r>
            <a:br>
              <a:rPr lang="hu-HU" altLang="hu-HU" sz="1800" dirty="0">
                <a:latin typeface="Courier New" pitchFamily="49" charset="0"/>
              </a:rPr>
            </a:br>
            <a:r>
              <a:rPr lang="hu-HU" altLang="hu-HU" sz="1800" dirty="0">
                <a:latin typeface="Courier New" pitchFamily="49" charset="0"/>
              </a:rPr>
              <a:t>			 //     ’A’..’Z’?</a:t>
            </a:r>
          </a:p>
          <a:p>
            <a:pPr marL="742950" lvl="1">
              <a:lnSpc>
                <a:spcPct val="95000"/>
              </a:lnSpc>
              <a:spcBef>
                <a:spcPts val="300"/>
              </a:spcBef>
              <a:buFontTx/>
              <a:buChar char="o"/>
            </a:pPr>
            <a:r>
              <a:rPr lang="hu-HU" altLang="hu-HU" sz="1800" dirty="0">
                <a:latin typeface="Courier New" pitchFamily="49" charset="0"/>
              </a:rPr>
              <a:t>…</a:t>
            </a:r>
            <a:r>
              <a:rPr lang="hu-HU" altLang="hu-HU" sz="1800" dirty="0" err="1">
                <a:latin typeface="Courier New" pitchFamily="49" charset="0"/>
              </a:rPr>
              <a:t>isdigit</a:t>
            </a:r>
            <a:r>
              <a:rPr lang="hu-HU" altLang="hu-HU" sz="1800" dirty="0">
                <a:latin typeface="Courier New" pitchFamily="49" charset="0"/>
              </a:rPr>
              <a:t>(s[i])… //s[i] ’0’..’9’?</a:t>
            </a:r>
          </a:p>
          <a:p>
            <a:pPr marL="742950" lvl="1">
              <a:lnSpc>
                <a:spcPct val="95000"/>
              </a:lnSpc>
              <a:spcBef>
                <a:spcPts val="300"/>
              </a:spcBef>
              <a:buFontTx/>
              <a:buChar char="o"/>
            </a:pPr>
            <a:r>
              <a:rPr lang="hu-HU" altLang="hu-HU" sz="1800" dirty="0">
                <a:latin typeface="Courier New" pitchFamily="49" charset="0"/>
              </a:rPr>
              <a:t>…</a:t>
            </a:r>
            <a:r>
              <a:rPr lang="hu-HU" altLang="hu-HU" sz="1800" dirty="0" err="1">
                <a:latin typeface="Courier New" pitchFamily="49" charset="0"/>
              </a:rPr>
              <a:t>isupper</a:t>
            </a:r>
            <a:r>
              <a:rPr lang="hu-HU" altLang="hu-HU" sz="1800" dirty="0">
                <a:latin typeface="Courier New" pitchFamily="49" charset="0"/>
              </a:rPr>
              <a:t>(s[i])… //s[i] ’A’..’Z’?</a:t>
            </a:r>
          </a:p>
          <a:p>
            <a:pPr marL="742950" lvl="1">
              <a:lnSpc>
                <a:spcPct val="95000"/>
              </a:lnSpc>
              <a:spcBef>
                <a:spcPts val="300"/>
              </a:spcBef>
              <a:buFontTx/>
              <a:buChar char="o"/>
            </a:pPr>
            <a:r>
              <a:rPr lang="hu-HU" altLang="hu-HU" sz="1800" dirty="0">
                <a:latin typeface="Courier New" pitchFamily="49" charset="0"/>
              </a:rPr>
              <a:t>…</a:t>
            </a:r>
            <a:r>
              <a:rPr lang="hu-HU" altLang="hu-HU" sz="1800" dirty="0" err="1">
                <a:latin typeface="Courier New" pitchFamily="49" charset="0"/>
              </a:rPr>
              <a:t>islower</a:t>
            </a:r>
            <a:r>
              <a:rPr lang="hu-HU" altLang="hu-HU" sz="1800" dirty="0">
                <a:latin typeface="Courier New" pitchFamily="49" charset="0"/>
              </a:rPr>
              <a:t>(s[i])… //s[i] ’a’..’z’? </a:t>
            </a:r>
          </a:p>
          <a:p>
            <a:pPr marL="742950" lvl="1">
              <a:lnSpc>
                <a:spcPct val="95000"/>
              </a:lnSpc>
              <a:spcBef>
                <a:spcPts val="300"/>
              </a:spcBef>
              <a:buFontTx/>
              <a:buChar char="o"/>
            </a:pPr>
            <a:r>
              <a:rPr lang="hu-HU" altLang="hu-HU" sz="1800" dirty="0">
                <a:latin typeface="Courier New" pitchFamily="49" charset="0"/>
              </a:rPr>
              <a:t>…</a:t>
            </a:r>
            <a:r>
              <a:rPr lang="hu-HU" altLang="hu-HU" sz="1800" dirty="0" err="1">
                <a:latin typeface="Courier New" pitchFamily="49" charset="0"/>
              </a:rPr>
              <a:t>tolower</a:t>
            </a:r>
            <a:r>
              <a:rPr lang="hu-HU" altLang="hu-HU" sz="1800" dirty="0">
                <a:latin typeface="Courier New" pitchFamily="49" charset="0"/>
              </a:rPr>
              <a:t>(s[i])… //s[i]-t kisbetűssé alakítja</a:t>
            </a:r>
          </a:p>
          <a:p>
            <a:pPr marL="742950" lvl="1">
              <a:lnSpc>
                <a:spcPct val="95000"/>
              </a:lnSpc>
              <a:spcBef>
                <a:spcPts val="300"/>
              </a:spcBef>
              <a:buFontTx/>
              <a:buChar char="o"/>
            </a:pPr>
            <a:r>
              <a:rPr lang="hu-HU" altLang="hu-HU" sz="1800" dirty="0">
                <a:latin typeface="Courier New" pitchFamily="49" charset="0"/>
              </a:rPr>
              <a:t>…</a:t>
            </a:r>
            <a:r>
              <a:rPr lang="hu-HU" altLang="hu-HU" sz="1800" dirty="0" err="1">
                <a:latin typeface="Courier New" pitchFamily="49" charset="0"/>
              </a:rPr>
              <a:t>toupper</a:t>
            </a:r>
            <a:r>
              <a:rPr lang="hu-HU" altLang="hu-HU" sz="1800" dirty="0">
                <a:latin typeface="Courier New" pitchFamily="49" charset="0"/>
              </a:rPr>
              <a:t>(s[i])… //s[i]-t nagybetűssé alakítja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Tx/>
              <a:buChar char="o"/>
            </a:pPr>
            <a:endParaRPr lang="hu-HU" altLang="hu-HU" sz="2400" dirty="0">
              <a:latin typeface="Garamond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07F035BE-6875-4716-9459-C81F09EF3B3D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12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077102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feladatok</a:t>
            </a:r>
          </a:p>
        </p:txBody>
      </p:sp>
      <p:sp>
        <p:nvSpPr>
          <p:cNvPr id="102403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b="1" dirty="0">
                <a:latin typeface="Garamond" pitchFamily="18" charset="0"/>
              </a:rPr>
              <a:t>Feladat:</a:t>
            </a:r>
          </a:p>
          <a:p>
            <a:pPr>
              <a:buFont typeface="Wingdings" pitchFamily="2" charset="2"/>
              <a:buNone/>
              <a:defRPr/>
            </a:pPr>
            <a:r>
              <a:rPr lang="hu-HU" sz="2800" dirty="0">
                <a:latin typeface="Garamond" pitchFamily="18" charset="0"/>
              </a:rPr>
              <a:t>	Fordítsuk meg egy szó (szöveg) betűsorrendjét!</a:t>
            </a:r>
          </a:p>
          <a:p>
            <a:pPr>
              <a:buFont typeface="Wingdings" pitchFamily="2" charset="2"/>
              <a:buNone/>
              <a:defRPr/>
            </a:pPr>
            <a:r>
              <a:rPr lang="hu-HU" b="1" dirty="0">
                <a:latin typeface="Garamond" pitchFamily="18" charset="0"/>
              </a:rPr>
              <a:t>Specifikáció: (</a:t>
            </a:r>
            <a:r>
              <a:rPr lang="hu-HU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másolás</a:t>
            </a:r>
            <a:r>
              <a:rPr lang="hu-HU" sz="2600" b="1" dirty="0">
                <a:latin typeface="Garamond" pitchFamily="18" charset="0"/>
              </a:rPr>
              <a:t> tétel</a:t>
            </a:r>
            <a:r>
              <a:rPr lang="hu-HU" b="1" dirty="0">
                <a:latin typeface="Garamond" pitchFamily="18" charset="0"/>
              </a:rPr>
              <a:t>)</a:t>
            </a:r>
          </a:p>
          <a:p>
            <a:pPr>
              <a:defRPr/>
            </a:pPr>
            <a:r>
              <a:rPr lang="hu-HU" sz="2800" dirty="0">
                <a:latin typeface="Garamond" pitchFamily="18" charset="0"/>
              </a:rPr>
              <a:t>Bemenet:	S</a:t>
            </a:r>
            <a:r>
              <a:rPr lang="hu-HU" sz="2800" dirty="0">
                <a:sym typeface="Symbol" pitchFamily="18" charset="2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S</a:t>
            </a:r>
            <a:endParaRPr lang="hu-HU" sz="2800" b="1" dirty="0">
              <a:latin typeface="Garamond" pitchFamily="18" charset="0"/>
            </a:endParaRPr>
          </a:p>
          <a:p>
            <a:pPr>
              <a:defRPr/>
            </a:pPr>
            <a:r>
              <a:rPr lang="hu-HU" sz="2800" dirty="0">
                <a:latin typeface="Garamond" pitchFamily="18" charset="0"/>
              </a:rPr>
              <a:t>Kimenet:	T</a:t>
            </a:r>
            <a:r>
              <a:rPr lang="hu-HU" sz="2800" dirty="0"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S</a:t>
            </a:r>
            <a:endParaRPr lang="hu-HU" sz="2800" b="1" dirty="0">
              <a:latin typeface="Garamond" pitchFamily="18" charset="0"/>
            </a:endParaRPr>
          </a:p>
          <a:p>
            <a:pPr>
              <a:defRPr/>
            </a:pPr>
            <a:r>
              <a:rPr lang="hu-HU" sz="2800" dirty="0">
                <a:latin typeface="Garamond" pitchFamily="18" charset="0"/>
              </a:rPr>
              <a:t>Előfeltétel:	 – </a:t>
            </a:r>
            <a:endParaRPr lang="hu-HU" sz="2800" dirty="0">
              <a:latin typeface="Garamond" pitchFamily="18" charset="0"/>
              <a:sym typeface="Symbol" pitchFamily="18" charset="2"/>
            </a:endParaRPr>
          </a:p>
          <a:p>
            <a:pPr>
              <a:defRPr/>
            </a:pPr>
            <a:r>
              <a:rPr lang="hu-HU" sz="2800" dirty="0">
                <a:latin typeface="Garamond" pitchFamily="18" charset="0"/>
                <a:sym typeface="Symbol" pitchFamily="18" charset="2"/>
              </a:rPr>
              <a:t>Utófeltétel:	 </a:t>
            </a:r>
            <a:r>
              <a:rPr lang="hu-HU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sym typeface="Symbol" pitchFamily="18" charset="2"/>
              </a:rPr>
              <a:t>hossz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(T)=</a:t>
            </a:r>
            <a:r>
              <a:rPr lang="hu-HU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sym typeface="Symbol" pitchFamily="18" charset="2"/>
              </a:rPr>
              <a:t>hossz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(S) és</a:t>
            </a:r>
            <a:br>
              <a:rPr lang="hu-HU" sz="2800" dirty="0">
                <a:latin typeface="Garamond" pitchFamily="18" charset="0"/>
                <a:sym typeface="Symbol" pitchFamily="18" charset="2"/>
              </a:rPr>
            </a:br>
            <a:r>
              <a:rPr lang="hu-HU" sz="2800" dirty="0">
                <a:latin typeface="Garamond" pitchFamily="18" charset="0"/>
                <a:sym typeface="Symbol" pitchFamily="18" charset="2"/>
              </a:rPr>
              <a:t>		 i(1i</a:t>
            </a:r>
            <a:r>
              <a:rPr lang="hu-HU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sym typeface="Symbol" pitchFamily="18" charset="2"/>
              </a:rPr>
              <a:t>hossz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(S)): T</a:t>
            </a:r>
            <a:r>
              <a:rPr lang="hu-HU" sz="2800" baseline="-25000" dirty="0">
                <a:latin typeface="Garamond" pitchFamily="18" charset="0"/>
                <a:sym typeface="Symbol" pitchFamily="18" charset="2"/>
              </a:rPr>
              <a:t>i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=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S</a:t>
            </a:r>
            <a:r>
              <a:rPr lang="hu-HU" sz="28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sym typeface="Symbol" pitchFamily="18" charset="2"/>
              </a:rPr>
              <a:t>hossz</a:t>
            </a:r>
            <a:r>
              <a:rPr lang="hu-HU" sz="2800" baseline="-25000" dirty="0">
                <a:latin typeface="Garamond" pitchFamily="18" charset="0"/>
                <a:sym typeface="Symbol" pitchFamily="18" charset="2"/>
              </a:rPr>
              <a:t>(S)</a:t>
            </a:r>
            <a:r>
              <a:rPr lang="hu-HU" sz="2800" baseline="-25000" dirty="0">
                <a:latin typeface="Garamond" pitchFamily="18" charset="0"/>
              </a:rPr>
              <a:t>–</a:t>
            </a:r>
            <a:r>
              <a:rPr lang="hu-HU" sz="2800" baseline="-25000" dirty="0">
                <a:latin typeface="Garamond" pitchFamily="18" charset="0"/>
                <a:sym typeface="Symbol" pitchFamily="18" charset="2"/>
              </a:rPr>
              <a:t>i+1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6148388" y="3343275"/>
            <a:ext cx="3095625" cy="936625"/>
          </a:xfrm>
          <a:prstGeom prst="wedgeRectCallout">
            <a:avLst>
              <a:gd name="adj1" fmla="val -57992"/>
              <a:gd name="adj2" fmla="val 15692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Előre definiált függvény: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hossz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: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rint MT Shadow" pitchFamily="82" charset="0"/>
                <a:ea typeface="+mn-ea"/>
                <a:cs typeface="+mn-cs"/>
                <a:sym typeface="Symbol" pitchFamily="18" charset="2"/>
              </a:rPr>
              <a:t>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rint MT Shadow" pitchFamily="82" charset="0"/>
                <a:ea typeface="+mn-ea"/>
                <a:cs typeface="+mn-cs"/>
                <a:sym typeface="Symbol" pitchFamily="18" charset="2"/>
              </a:rPr>
              <a:t>N</a:t>
            </a:r>
            <a:b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</a:b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hossz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(s):=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</a:t>
            </a:r>
            <a:r>
              <a:rPr kumimoji="0" lang="hu-HU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karaktereinek a száma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00B859F5-6B4A-4C15-B1DE-6F167D5E2666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13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23924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uiExpand="1" build="allAtOnce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5496" y="1341438"/>
            <a:ext cx="892911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0" indent="-25400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54000" marR="0" lvl="0" indent="-254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Algoritmus: (</a:t>
            </a:r>
            <a:r>
              <a:rPr kumimoji="0" lang="hu-HU" altLang="hu-HU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sorozatszámítás</a:t>
            </a:r>
            <a:r>
              <a:rPr kumimoji="0" lang="hu-HU" altLang="hu-HU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tétel!</a:t>
            </a:r>
            <a:r>
              <a:rPr kumimoji="0" lang="hu-HU" altLang="hu-H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)</a:t>
            </a:r>
          </a:p>
          <a:p>
            <a:pPr marL="254000" marR="0" lvl="0" indent="-254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	A szöveg </a:t>
            </a:r>
            <a:r>
              <a:rPr kumimoji="0" lang="hu-HU" alt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i-edik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karaktere 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nem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módosítható, ha még 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nincs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. Szükséges a </a:t>
            </a:r>
            <a:r>
              <a:rPr kumimoji="0" lang="hu-HU" altLang="hu-HU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+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művelet!</a:t>
            </a:r>
          </a:p>
          <a:p>
            <a:pPr marL="254000" marR="0" lvl="0" indent="-2540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hu-HU" altLang="hu-HU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  <a:sym typeface="Symbol" pitchFamily="18" charset="2"/>
            </a:endParaRPr>
          </a:p>
          <a:p>
            <a:pPr marL="254000" marR="0" lvl="0" indent="-2540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hu-HU" altLang="hu-HU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  <a:sym typeface="Symbol" pitchFamily="18" charset="2"/>
            </a:endParaRPr>
          </a:p>
          <a:p>
            <a:pPr marL="254000" marR="0" lvl="0" indent="-2540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hu-HU" altLang="hu-HU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  <a:sym typeface="Symbol" pitchFamily="18" charset="2"/>
            </a:endParaRPr>
          </a:p>
          <a:p>
            <a:pPr marL="254000" marR="0" lvl="0" indent="-254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	vagy</a:t>
            </a:r>
            <a:endParaRPr kumimoji="0" lang="hu-HU" altLang="hu-HU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0245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feladatok</a:t>
            </a:r>
          </a:p>
        </p:txBody>
      </p:sp>
      <p:graphicFrame>
        <p:nvGraphicFramePr>
          <p:cNvPr id="20528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146408"/>
              </p:ext>
            </p:extLst>
          </p:nvPr>
        </p:nvGraphicFramePr>
        <p:xfrm>
          <a:off x="2466082" y="2882926"/>
          <a:ext cx="4266158" cy="1554186"/>
        </p:xfrm>
        <a:graphic>
          <a:graphicData uri="http://schemas.openxmlformats.org/drawingml/2006/table">
            <a:tbl>
              <a:tblPr/>
              <a:tblGrid>
                <a:gridCol w="771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T:=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""</a:t>
                      </a:r>
                    </a:p>
                  </a:txBody>
                  <a:tcPr marL="337830" marR="337830"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i=hossz(S)..1;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1-esével</a:t>
                      </a:r>
                    </a:p>
                  </a:txBody>
                  <a:tcPr marL="337830" marR="337830"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337830" marR="337830"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T:=T+S[i]</a:t>
                      </a:r>
                    </a:p>
                  </a:txBody>
                  <a:tcPr marL="337830" marR="337830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537" name="Group 57"/>
          <p:cNvGraphicFramePr>
            <a:graphicFrameLocks noGrp="1"/>
          </p:cNvGraphicFramePr>
          <p:nvPr>
            <p:extLst/>
          </p:nvPr>
        </p:nvGraphicFramePr>
        <p:xfrm>
          <a:off x="2731740" y="4900613"/>
          <a:ext cx="3948370" cy="1554186"/>
        </p:xfrm>
        <a:graphic>
          <a:graphicData uri="http://schemas.openxmlformats.org/drawingml/2006/table">
            <a:tbl>
              <a:tblPr/>
              <a:tblGrid>
                <a:gridCol w="687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0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T:=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""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i=1..hossz(S)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T:=S[i]+T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71" name="Szövegdoboz 13"/>
          <p:cNvSpPr txBox="1">
            <a:spLocks noChangeArrowheads="1"/>
          </p:cNvSpPr>
          <p:nvPr/>
        </p:nvSpPr>
        <p:spPr bwMode="auto">
          <a:xfrm>
            <a:off x="6729676" y="2708920"/>
            <a:ext cx="1211262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Változó</a:t>
            </a:r>
            <a:r>
              <a:rPr kumimoji="0" lang="hu-HU" altLang="hu-H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br>
              <a:rPr kumimoji="0" lang="hu-HU" altLang="hu-H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   i</a:t>
            </a:r>
            <a:r>
              <a:rPr kumimoji="0" lang="hu-HU" altLang="hu-HU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:Egész</a:t>
            </a:r>
          </a:p>
        </p:txBody>
      </p:sp>
      <p:sp>
        <p:nvSpPr>
          <p:cNvPr id="10272" name="Szövegdoboz 13"/>
          <p:cNvSpPr txBox="1">
            <a:spLocks noChangeArrowheads="1"/>
          </p:cNvSpPr>
          <p:nvPr/>
        </p:nvSpPr>
        <p:spPr bwMode="auto">
          <a:xfrm>
            <a:off x="6680110" y="4654550"/>
            <a:ext cx="1211263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Változó</a:t>
            </a:r>
            <a:r>
              <a:rPr kumimoji="0" lang="hu-HU" altLang="hu-H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br>
              <a:rPr kumimoji="0" lang="hu-HU" altLang="hu-H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   i</a:t>
            </a:r>
            <a:r>
              <a:rPr kumimoji="0" lang="hu-HU" altLang="hu-HU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:Egész</a:t>
            </a:r>
          </a:p>
        </p:txBody>
      </p:sp>
      <p:pic>
        <p:nvPicPr>
          <p:cNvPr id="10274" name="Picture 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5" y="2996952"/>
            <a:ext cx="2414588" cy="1306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A2243DAF-31A4-4CED-8861-DFC32483A1F3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14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412087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feladatok</a:t>
            </a:r>
          </a:p>
        </p:txBody>
      </p:sp>
      <p:sp>
        <p:nvSpPr>
          <p:cNvPr id="3079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dirty="0">
                <a:latin typeface="Garamond" pitchFamily="18" charset="0"/>
              </a:rPr>
              <a:t>	</a:t>
            </a:r>
            <a:r>
              <a:rPr lang="hu-HU" altLang="hu-HU" sz="2800" dirty="0">
                <a:latin typeface="Garamond" pitchFamily="18" charset="0"/>
              </a:rPr>
              <a:t>Adjuk meg egy egyszerű angol névhez a monogramját (pl. James Black 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 JB)!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  <a:sym typeface="Symbol" pitchFamily="18" charset="2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Bemenet: 	Név</a:t>
            </a:r>
            <a:r>
              <a:rPr lang="hu-HU" altLang="hu-HU" sz="2800" dirty="0"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S</a:t>
            </a:r>
            <a:endParaRPr lang="hu-HU" altLang="hu-HU" sz="2800" b="1" dirty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Kimenet: 	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Mon</a:t>
            </a:r>
            <a:r>
              <a:rPr lang="hu-HU" altLang="hu-HU" sz="2800" dirty="0"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S</a:t>
            </a:r>
            <a:endParaRPr lang="hu-HU" altLang="hu-HU" sz="2800" b="1" dirty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Előfeltétel:	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SzabályosE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(Név)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Megjegyzés: a név szabályos, ha csak a szó kezdő</a:t>
            </a:r>
            <a:r>
              <a:rPr lang="hu-HU" altLang="hu-HU" sz="2800" dirty="0">
                <a:latin typeface="Garamond" pitchFamily="18" charset="0"/>
              </a:rPr>
              <a:t>betűk nagyok, de azok biztosan… feltesszük, hogy definiált a 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„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SzabályosE:</a:t>
            </a:r>
            <a:r>
              <a:rPr lang="hu-HU" altLang="hu-HU" sz="2800" dirty="0" err="1">
                <a:latin typeface="Imprint MT Shadow" pitchFamily="82" charset="0"/>
                <a:sym typeface="Symbol" pitchFamily="18" charset="2"/>
              </a:rPr>
              <a:t>S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</a:t>
            </a:r>
            <a:r>
              <a:rPr lang="hu-HU" altLang="hu-HU" sz="2800" dirty="0" err="1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” függvény.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D906241-93E0-4C2D-9B37-9C1FC8B7003D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15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15210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feladatok</a:t>
            </a:r>
          </a:p>
        </p:txBody>
      </p:sp>
      <p:sp>
        <p:nvSpPr>
          <p:cNvPr id="12293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18000" rIns="18000"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Utófeltétel:					és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</a:rPr>
              <a:t>	</a:t>
            </a:r>
          </a:p>
          <a:p>
            <a:pPr>
              <a:lnSpc>
                <a:spcPct val="9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</a:rPr>
              <a:t>	     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i (1ihossz(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Mon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)): 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NagybetűE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(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Mon</a:t>
            </a:r>
            <a:r>
              <a:rPr lang="hu-HU" altLang="hu-HU" sz="2800" baseline="-25000" dirty="0" err="1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) és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     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Mon</a:t>
            </a:r>
            <a:r>
              <a:rPr lang="hu-HU" altLang="hu-HU" sz="2800" b="1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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Név</a:t>
            </a:r>
            <a:endParaRPr lang="hu-HU" altLang="hu-HU" sz="2800" dirty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  Rövidebben: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endParaRPr lang="hu-HU" altLang="hu-HU" sz="2800" dirty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Megjegyzések: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1. létezik a „</a:t>
            </a:r>
            <a:r>
              <a:rPr lang="hu-HU" altLang="hu-HU" sz="2400" dirty="0" err="1">
                <a:latin typeface="Garamond" pitchFamily="18" charset="0"/>
                <a:sym typeface="Symbol" pitchFamily="18" charset="2"/>
              </a:rPr>
              <a:t>NagybetűE:</a:t>
            </a:r>
            <a:r>
              <a:rPr lang="hu-HU" altLang="hu-HU" sz="2400" dirty="0" err="1">
                <a:latin typeface="Imprint MT Shadow" pitchFamily="82" charset="0"/>
                <a:sym typeface="Symbol" pitchFamily="18" charset="2"/>
              </a:rPr>
              <a:t>K</a:t>
            </a:r>
            <a:r>
              <a:rPr lang="hu-HU" altLang="hu-HU" sz="2400" dirty="0" err="1">
                <a:latin typeface="Garamond" pitchFamily="18" charset="0"/>
                <a:sym typeface="Symbol" pitchFamily="18" charset="2"/>
              </a:rPr>
              <a:t></a:t>
            </a:r>
            <a:r>
              <a:rPr lang="hu-HU" altLang="hu-HU" sz="2400" dirty="0" err="1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” függvény,</a:t>
            </a:r>
          </a:p>
          <a:p>
            <a:pPr marL="268288" indent="-255588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536575" algn="l"/>
              </a:tabLst>
            </a:pP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	2. „</a:t>
            </a:r>
            <a:r>
              <a:rPr lang="hu-HU" altLang="hu-HU" sz="2400" b="1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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” művelet, az ún. </a:t>
            </a:r>
            <a:r>
              <a:rPr lang="hu-HU" alt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részsorozata-e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 művelet (x  y akkor igaz, ha x megkapható legfeljebb az y bizonyos elemeinek elhagyásával).</a:t>
            </a:r>
          </a:p>
        </p:txBody>
      </p:sp>
      <p:graphicFrame>
        <p:nvGraphicFramePr>
          <p:cNvPr id="122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789808"/>
              </p:ext>
            </p:extLst>
          </p:nvPr>
        </p:nvGraphicFramePr>
        <p:xfrm>
          <a:off x="2021384" y="1085416"/>
          <a:ext cx="3414712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Equation" r:id="rId4" imgW="1536033" imgH="533169" progId="Equation.3">
                  <p:embed/>
                </p:oleObj>
              </mc:Choice>
              <mc:Fallback>
                <p:oleObj name="Equation" r:id="rId4" imgW="1536033" imgH="533169" progId="Equation.3">
                  <p:embed/>
                  <p:pic>
                    <p:nvPicPr>
                      <p:cNvPr id="122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384" y="1085416"/>
                        <a:ext cx="3414712" cy="1184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930460"/>
              </p:ext>
            </p:extLst>
          </p:nvPr>
        </p:nvGraphicFramePr>
        <p:xfrm>
          <a:off x="2411760" y="3068960"/>
          <a:ext cx="2943010" cy="1129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Equation" r:id="rId6" imgW="1193800" imgH="457200" progId="Equation.3">
                  <p:embed/>
                </p:oleObj>
              </mc:Choice>
              <mc:Fallback>
                <p:oleObj name="Equation" r:id="rId6" imgW="1193800" imgH="457200" progId="Equation.3">
                  <p:embed/>
                  <p:pic>
                    <p:nvPicPr>
                      <p:cNvPr id="1229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068960"/>
                        <a:ext cx="2943010" cy="11297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78352" y="1465780"/>
            <a:ext cx="2482850" cy="765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46E9E982-9A71-4905-91CF-A3D657E83A08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16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17152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feladatok</a:t>
            </a:r>
          </a:p>
        </p:txBody>
      </p:sp>
      <p:sp>
        <p:nvSpPr>
          <p:cNvPr id="13317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>
                <a:latin typeface="Garamond" pitchFamily="18" charset="0"/>
                <a:sym typeface="Symbol" pitchFamily="18" charset="2"/>
              </a:rPr>
              <a:t>Algoritmus:</a:t>
            </a:r>
          </a:p>
          <a:p>
            <a:pPr>
              <a:buFont typeface="Wingdings" pitchFamily="2" charset="2"/>
              <a:buNone/>
            </a:pPr>
            <a:endParaRPr lang="hu-HU" altLang="hu-HU" b="1">
              <a:latin typeface="Garamond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hu-HU" altLang="hu-HU" b="1">
              <a:latin typeface="Garamond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hu-HU" altLang="hu-HU" b="1">
              <a:latin typeface="Garamond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hu-HU" altLang="hu-HU" b="1">
              <a:latin typeface="Garamond" pitchFamily="18" charset="0"/>
              <a:sym typeface="Symbol" pitchFamily="18" charset="2"/>
            </a:endParaRPr>
          </a:p>
        </p:txBody>
      </p:sp>
      <p:graphicFrame>
        <p:nvGraphicFramePr>
          <p:cNvPr id="21546" name="Group 42"/>
          <p:cNvGraphicFramePr>
            <a:graphicFrameLocks noGrp="1"/>
          </p:cNvGraphicFramePr>
          <p:nvPr>
            <p:extLst/>
          </p:nvPr>
        </p:nvGraphicFramePr>
        <p:xfrm>
          <a:off x="3006670" y="2060575"/>
          <a:ext cx="5040138" cy="2073276"/>
        </p:xfrm>
        <a:graphic>
          <a:graphicData uri="http://schemas.openxmlformats.org/drawingml/2006/table">
            <a:tbl>
              <a:tblPr/>
              <a:tblGrid>
                <a:gridCol w="55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Mon:=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""</a:t>
                      </a:r>
                    </a:p>
                  </a:txBody>
                  <a:tcPr marL="91438" marR="91438"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i=1..hossz(Név)</a:t>
                      </a:r>
                    </a:p>
                  </a:txBody>
                  <a:tcPr marL="91438" marR="91438"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8" marR="91438"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NagybetűE(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Név[i])</a:t>
                      </a:r>
                    </a:p>
                  </a:txBody>
                  <a:tcPr marL="91438" marR="91438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Mon:=Mon+Név[i]</a:t>
                      </a:r>
                    </a:p>
                  </a:txBody>
                  <a:tcPr marL="91438" marR="91438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─</a:t>
                      </a:r>
                    </a:p>
                  </a:txBody>
                  <a:tcPr marL="91438" marR="91438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334" name="Egyenes összekötő 10"/>
          <p:cNvCxnSpPr>
            <a:cxnSpLocks noChangeShapeType="1"/>
          </p:cNvCxnSpPr>
          <p:nvPr/>
        </p:nvCxnSpPr>
        <p:spPr bwMode="auto">
          <a:xfrm>
            <a:off x="3565470" y="3087688"/>
            <a:ext cx="252412" cy="5222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5" name="Line 29"/>
          <p:cNvSpPr>
            <a:spLocks noChangeShapeType="1"/>
          </p:cNvSpPr>
          <p:nvPr/>
        </p:nvSpPr>
        <p:spPr bwMode="auto">
          <a:xfrm flipH="1">
            <a:off x="7778981" y="3097213"/>
            <a:ext cx="252412" cy="522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3336" name="Text Box 46"/>
          <p:cNvSpPr txBox="1">
            <a:spLocks noChangeArrowheads="1"/>
          </p:cNvSpPr>
          <p:nvPr/>
        </p:nvSpPr>
        <p:spPr bwMode="auto">
          <a:xfrm>
            <a:off x="3508320" y="335756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</a:p>
        </p:txBody>
      </p:sp>
      <p:sp>
        <p:nvSpPr>
          <p:cNvPr id="13337" name="Text Box 47"/>
          <p:cNvSpPr txBox="1">
            <a:spLocks noChangeArrowheads="1"/>
          </p:cNvSpPr>
          <p:nvPr/>
        </p:nvSpPr>
        <p:spPr bwMode="auto">
          <a:xfrm>
            <a:off x="7809557" y="33607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</a:t>
            </a:r>
          </a:p>
        </p:txBody>
      </p:sp>
      <p:sp>
        <p:nvSpPr>
          <p:cNvPr id="13339" name="Szövegdoboz 13"/>
          <p:cNvSpPr txBox="1">
            <a:spLocks noChangeArrowheads="1"/>
          </p:cNvSpPr>
          <p:nvPr/>
        </p:nvSpPr>
        <p:spPr bwMode="auto">
          <a:xfrm>
            <a:off x="8036760" y="1743094"/>
            <a:ext cx="10795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Változó</a:t>
            </a: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b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  i</a:t>
            </a:r>
            <a: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:Egész</a:t>
            </a:r>
          </a:p>
        </p:txBody>
      </p:sp>
      <p:pic>
        <p:nvPicPr>
          <p:cNvPr id="13341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13" y="2060575"/>
            <a:ext cx="2735262" cy="88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-72424" y="3789040"/>
            <a:ext cx="2972736" cy="900000"/>
          </a:xfrm>
          <a:prstGeom prst="wedgeRectCallout">
            <a:avLst>
              <a:gd name="adj1" fmla="val 77822"/>
              <a:gd name="adj2" fmla="val -36535"/>
            </a:avLst>
          </a:prstGeom>
          <a:solidFill>
            <a:schemeClr val="accent1"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rIns="36000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Mon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+Név</a:t>
            </a:r>
            <a:r>
              <a:rPr kumimoji="0" lang="hu-HU" altLang="hu-HU" sz="15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</a:t>
            </a:r>
            <a:b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</a:b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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Mon</a:t>
            </a:r>
            <a:r>
              <a:rPr kumimoji="0" lang="hu-HU" altLang="hu-HU" sz="15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+…+</a:t>
            </a:r>
            <a:r>
              <a:rPr kumimoji="0" lang="hu-HU" altLang="hu-HU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Mon</a:t>
            </a:r>
            <a:r>
              <a:rPr kumimoji="0" lang="hu-HU" altLang="hu-HU" sz="15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hossz</a:t>
            </a:r>
            <a:r>
              <a:rPr kumimoji="0" lang="hu-HU" altLang="hu-HU" sz="15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hu-HU" altLang="hu-HU" sz="15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Mon</a:t>
            </a:r>
            <a:r>
              <a:rPr kumimoji="0" lang="hu-HU" altLang="hu-HU" sz="15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+Név</a:t>
            </a:r>
            <a:r>
              <a:rPr kumimoji="0" lang="hu-HU" altLang="hu-HU" sz="15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b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</a:t>
            </a:r>
            <a:b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</a:b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hossz(</a:t>
            </a:r>
            <a:r>
              <a:rPr kumimoji="0" lang="hu-HU" altLang="hu-HU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Mon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+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Név</a:t>
            </a:r>
            <a:r>
              <a:rPr kumimoji="0" lang="hu-HU" altLang="hu-HU" sz="15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)=hossz(</a:t>
            </a:r>
            <a:r>
              <a:rPr kumimoji="0" lang="hu-HU" altLang="hu-HU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Mon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)+1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839624" y="1520888"/>
            <a:ext cx="2972736" cy="323936"/>
          </a:xfrm>
          <a:prstGeom prst="wedgeRectCallout">
            <a:avLst>
              <a:gd name="adj1" fmla="val -68916"/>
              <a:gd name="adj2" fmla="val 164081"/>
            </a:avLst>
          </a:prstGeom>
          <a:solidFill>
            <a:schemeClr val="accent1"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rIns="36000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hossz(</a:t>
            </a:r>
            <a:r>
              <a:rPr kumimoji="0" lang="hu-HU" altLang="hu-HU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Mon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)=0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01C18F35-C136-40AB-A411-DFAF5ACC257F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17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58949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feladatok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</a:rPr>
              <a:t>	Adjuk meg egy magyar névhez a monogramját (pl. 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</a:rPr>
              <a:t>Sz</a:t>
            </a:r>
            <a:r>
              <a:rPr lang="hu-HU" altLang="hu-HU" sz="2800" dirty="0">
                <a:latin typeface="Garamond" pitchFamily="18" charset="0"/>
              </a:rPr>
              <a:t>abó Éva 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 </a:t>
            </a:r>
            <a:r>
              <a:rPr lang="hu-HU" altLang="hu-HU" sz="28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Sz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É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)!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  <a:sym typeface="Symbol" pitchFamily="18" charset="2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Bemenet:	Név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S</a:t>
            </a:r>
            <a:endParaRPr lang="hu-HU" altLang="hu-HU" sz="2800" b="1" dirty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Kimenet:	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Mon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S</a:t>
            </a:r>
            <a:endParaRPr lang="hu-HU" altLang="hu-HU" sz="2800" b="1" dirty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Előfeltétel:	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SzabályosE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(Név)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Utófeltétel:	… 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hf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… </a:t>
            </a:r>
            <a:r>
              <a:rPr lang="hu-HU" altLang="hu-HU" sz="2800" dirty="0">
                <a:latin typeface="Garamond" pitchFamily="18" charset="0"/>
                <a:sym typeface="Wingdings" pitchFamily="2" charset="2"/>
              </a:rPr>
              <a:t></a:t>
            </a:r>
            <a:endParaRPr lang="hu-HU" altLang="hu-HU" sz="2800" dirty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Probléma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: a monogramban nagybetűk szerepelnek, valamint a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kettős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mássalhangzókból a nagybetűt követő kisbetűk.</a:t>
            </a:r>
            <a:endParaRPr lang="hu-HU" altLang="hu-HU" sz="2800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D9BF27FC-CF77-43C6-A44F-BA41755775A6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18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28919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  <a:sym typeface="Symbol" pitchFamily="18" charset="2"/>
              </a:rPr>
              <a:t>Megoldási ötlet:</a:t>
            </a:r>
          </a:p>
          <a:p>
            <a:pPr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	Többes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S</a:t>
            </a:r>
            <a:r>
              <a:rPr lang="hu-HU" altLang="hu-HU" sz="2800" baseline="30000" dirty="0">
                <a:latin typeface="Garamond" pitchFamily="18" charset="0"/>
                <a:sym typeface="Symbol" pitchFamily="18" charset="2"/>
              </a:rPr>
              <a:t>8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=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	("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Cs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","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Dz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","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Gy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","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Ly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","Ny",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	 "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Sz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","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Ty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","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Zs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")</a:t>
            </a:r>
          </a:p>
          <a:p>
            <a:pPr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Közbevető kérdés: ”</a:t>
            </a:r>
            <a:r>
              <a:rPr lang="hu-HU" altLang="hu-HU" sz="28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Dzs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” hova való és miként bonyolítja a megoldást?</a:t>
            </a:r>
          </a:p>
          <a:p>
            <a:pPr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  <a:sym typeface="Symbol" pitchFamily="18" charset="2"/>
              </a:rPr>
              <a:t>Az algoritmus vázlata:</a:t>
            </a:r>
          </a:p>
          <a:p>
            <a:pPr marL="742950" lvl="1">
              <a:buFont typeface="Wingdings" pitchFamily="2" charset="2"/>
              <a:buNone/>
            </a:pP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	képezzük a Név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kétbetűs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 részeit, és megnézzük, hogy bent van-e a Többesben, vagy a betűpár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első jele 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nagybetűs-e, ha igen, akkor monogramhoz írjuk…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35496" y="1342440"/>
            <a:ext cx="8640960" cy="29977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>
                <a:tab pos="984250" algn="l"/>
              </a:tabLst>
              <a:defRPr/>
            </a:pPr>
            <a:r>
              <a:rPr kumimoji="0" lang="hu-H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Adatábrázolás: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>
                <a:tab pos="536575" algn="l"/>
                <a:tab pos="2330450" algn="l"/>
              </a:tabLst>
              <a:defRPr/>
            </a:pPr>
            <a:r>
              <a:rPr kumimoji="0" lang="hu-H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	Konstans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Többes:Tömb[1..8:</a:t>
            </a:r>
            <a:r>
              <a:rPr kumimoji="0" lang="hu-HU" altLang="hu-H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Szöveg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]=</a:t>
            </a:r>
            <a:b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</a:b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	    	("</a:t>
            </a:r>
            <a:r>
              <a:rPr kumimoji="0" lang="hu-HU" alt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Cs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","</a:t>
            </a:r>
            <a:r>
              <a:rPr kumimoji="0" lang="hu-HU" alt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Dz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","</a:t>
            </a:r>
            <a:r>
              <a:rPr kumimoji="0" lang="hu-HU" alt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Gy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","</a:t>
            </a:r>
            <a:r>
              <a:rPr kumimoji="0" lang="hu-HU" alt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Ly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","Ny",</a:t>
            </a:r>
            <a:b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</a:b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		 "</a:t>
            </a:r>
            <a:r>
              <a:rPr kumimoji="0" lang="hu-HU" alt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Sz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","</a:t>
            </a:r>
            <a:r>
              <a:rPr kumimoji="0" lang="hu-HU" alt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Ty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","</a:t>
            </a:r>
            <a:r>
              <a:rPr kumimoji="0" lang="hu-HU" alt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Zs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")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>
                <a:tab pos="803275" algn="l"/>
                <a:tab pos="2330450" algn="l"/>
              </a:tabLst>
              <a:defRPr/>
            </a:pP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>
                <a:tab pos="803275" algn="l"/>
                <a:tab pos="2330450" algn="l"/>
              </a:tabLst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5364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feladatok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>
          <a:xfrm>
            <a:off x="35496" y="6525021"/>
            <a:ext cx="1905000" cy="36036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fld id="{D39D2653-5D21-4FA4-BB08-DFD7FB689AAC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19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78662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allAtOnce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/>
              <a:t>Tartalom</a:t>
            </a:r>
            <a:endParaRPr lang="hu-HU" sz="28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3" action="ppaction://hlinksldjump"/>
              </a:rPr>
              <a:t>Típusdefiniálás</a:t>
            </a:r>
            <a:r>
              <a:rPr lang="hu-HU" dirty="0"/>
              <a:t> – </a:t>
            </a:r>
            <a:br>
              <a:rPr lang="hu-HU" dirty="0"/>
            </a:br>
            <a:r>
              <a:rPr lang="hu-HU" dirty="0"/>
              <a:t>	</a:t>
            </a:r>
            <a:r>
              <a:rPr lang="hu-HU" sz="2800" dirty="0"/>
              <a:t>adatabsztrakció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4" action="ppaction://hlinksldjump"/>
              </a:rPr>
              <a:t>Szöveg és tömb</a:t>
            </a:r>
            <a:r>
              <a:rPr lang="hu-HU" dirty="0"/>
              <a:t> –</a:t>
            </a:r>
            <a:br>
              <a:rPr lang="hu-HU" dirty="0"/>
            </a:br>
            <a:r>
              <a:rPr lang="hu-HU" dirty="0"/>
              <a:t>	összevetés + szöveg feladatok</a:t>
            </a:r>
            <a:endParaRPr lang="hu-HU" dirty="0">
              <a:hlinkClick r:id="rId5" action="ppaction://hlinksldjump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5" action="ppaction://hlinksldjump"/>
              </a:rPr>
              <a:t>Összetett típusok</a:t>
            </a:r>
            <a:r>
              <a:rPr lang="hu-HU" dirty="0"/>
              <a:t> –</a:t>
            </a:r>
            <a:br>
              <a:rPr lang="hu-HU" dirty="0"/>
            </a:br>
            <a:r>
              <a:rPr lang="hu-HU" dirty="0"/>
              <a:t>	</a:t>
            </a:r>
            <a:r>
              <a:rPr lang="hu-HU" sz="2800" dirty="0"/>
              <a:t>kitekintés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6" action="ppaction://hlinksldjump"/>
              </a:rPr>
              <a:t>Függvények</a:t>
            </a:r>
            <a:r>
              <a:rPr lang="hu-HU" dirty="0"/>
              <a:t> – </a:t>
            </a:r>
            <a:br>
              <a:rPr lang="hu-HU" dirty="0"/>
            </a:br>
            <a:r>
              <a:rPr lang="hu-HU" dirty="0"/>
              <a:t>	</a:t>
            </a:r>
            <a:r>
              <a:rPr lang="hu-HU" sz="2800" dirty="0"/>
              <a:t>algoritmikus absztrakció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EFCDC8DE-8A78-4C52-B9F2-48A00C28E4D2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feladatok</a:t>
            </a:r>
          </a:p>
        </p:txBody>
      </p:sp>
      <p:sp>
        <p:nvSpPr>
          <p:cNvPr id="16389" name="Tartalom helye 2"/>
          <p:cNvSpPr>
            <a:spLocks noGrp="1"/>
          </p:cNvSpPr>
          <p:nvPr>
            <p:ph idx="1"/>
          </p:nvPr>
        </p:nvSpPr>
        <p:spPr>
          <a:xfrm>
            <a:off x="35496" y="1341437"/>
            <a:ext cx="8929117" cy="518318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  <a:sym typeface="Symbol" pitchFamily="18" charset="2"/>
              </a:rPr>
              <a:t>Algoritmus: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2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  <a:sym typeface="Symbol" pitchFamily="18" charset="2"/>
              </a:rPr>
              <a:t>Problémák:</a:t>
            </a:r>
            <a:br>
              <a:rPr lang="hu-HU" altLang="hu-HU" b="1" dirty="0">
                <a:latin typeface="Garamond" pitchFamily="18" charset="0"/>
                <a:sym typeface="Symbol" pitchFamily="18" charset="2"/>
              </a:rPr>
            </a:br>
            <a:r>
              <a:rPr lang="hu-HU" altLang="hu-HU" sz="2600" dirty="0">
                <a:latin typeface="Garamond" pitchFamily="18" charset="0"/>
                <a:sym typeface="Symbol" pitchFamily="18" charset="2"/>
              </a:rPr>
              <a:t>1) Hívhatnak-e valakit „Nagy A”-</a:t>
            </a:r>
            <a:r>
              <a:rPr lang="hu-HU" altLang="hu-HU" sz="2600" dirty="0" err="1">
                <a:latin typeface="Garamond" pitchFamily="18" charset="0"/>
                <a:sym typeface="Symbol" pitchFamily="18" charset="2"/>
              </a:rPr>
              <a:t>nak</a:t>
            </a:r>
            <a:r>
              <a:rPr lang="hu-HU" altLang="hu-HU" sz="2600" dirty="0">
                <a:latin typeface="Garamond" pitchFamily="18" charset="0"/>
                <a:sym typeface="Symbol" pitchFamily="18" charset="2"/>
              </a:rPr>
              <a:t>? 2) Fölcserélhetők-e a feltételek? 3) Optimális-e?</a:t>
            </a:r>
          </a:p>
        </p:txBody>
      </p:sp>
      <p:graphicFrame>
        <p:nvGraphicFramePr>
          <p:cNvPr id="106561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951175"/>
              </p:ext>
            </p:extLst>
          </p:nvPr>
        </p:nvGraphicFramePr>
        <p:xfrm>
          <a:off x="1043608" y="1897063"/>
          <a:ext cx="6804206" cy="3476153"/>
        </p:xfrm>
        <a:graphic>
          <a:graphicData uri="http://schemas.openxmlformats.org/drawingml/2006/table">
            <a:tbl>
              <a:tblPr/>
              <a:tblGrid>
                <a:gridCol w="471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""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i=1..hossz(Név)</a:t>
                      </a:r>
                      <a:r>
                        <a:rPr kumimoji="0" lang="hu-HU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K:=Név[i]+Név[i+1]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KTöbbes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08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Mon+K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NagybetűE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(Név[i])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5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Mon+Név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[i]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6414" name="Egyenes összekötő 10"/>
          <p:cNvCxnSpPr>
            <a:cxnSpLocks noChangeShapeType="1"/>
          </p:cNvCxnSpPr>
          <p:nvPr/>
        </p:nvCxnSpPr>
        <p:spPr bwMode="auto">
          <a:xfrm>
            <a:off x="1517905" y="3441700"/>
            <a:ext cx="252412" cy="5222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5" name="Egyenes összekötő 10"/>
          <p:cNvCxnSpPr>
            <a:cxnSpLocks noChangeShapeType="1"/>
          </p:cNvCxnSpPr>
          <p:nvPr/>
        </p:nvCxnSpPr>
        <p:spPr bwMode="auto">
          <a:xfrm>
            <a:off x="3992798" y="3971925"/>
            <a:ext cx="323850" cy="7016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6" name="Line 30"/>
          <p:cNvSpPr>
            <a:spLocks noChangeShapeType="1"/>
          </p:cNvSpPr>
          <p:nvPr/>
        </p:nvSpPr>
        <p:spPr bwMode="auto">
          <a:xfrm flipH="1">
            <a:off x="7577972" y="3452813"/>
            <a:ext cx="252412" cy="522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6417" name="Line 31"/>
          <p:cNvSpPr>
            <a:spLocks noChangeShapeType="1"/>
          </p:cNvSpPr>
          <p:nvPr/>
        </p:nvSpPr>
        <p:spPr bwMode="auto">
          <a:xfrm flipH="1">
            <a:off x="7511297" y="3967577"/>
            <a:ext cx="323850" cy="701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6418" name="Text Box 61"/>
          <p:cNvSpPr txBox="1">
            <a:spLocks noChangeArrowheads="1"/>
          </p:cNvSpPr>
          <p:nvPr/>
        </p:nvSpPr>
        <p:spPr bwMode="auto">
          <a:xfrm>
            <a:off x="3992798" y="440372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</a:p>
        </p:txBody>
      </p:sp>
      <p:sp>
        <p:nvSpPr>
          <p:cNvPr id="16419" name="Text Box 62"/>
          <p:cNvSpPr txBox="1">
            <a:spLocks noChangeArrowheads="1"/>
          </p:cNvSpPr>
          <p:nvPr/>
        </p:nvSpPr>
        <p:spPr bwMode="auto">
          <a:xfrm>
            <a:off x="7574797" y="440690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</a:t>
            </a:r>
          </a:p>
        </p:txBody>
      </p:sp>
      <p:sp>
        <p:nvSpPr>
          <p:cNvPr id="16420" name="Text Box 63"/>
          <p:cNvSpPr txBox="1">
            <a:spLocks noChangeArrowheads="1"/>
          </p:cNvSpPr>
          <p:nvPr/>
        </p:nvSpPr>
        <p:spPr bwMode="auto">
          <a:xfrm>
            <a:off x="1455992" y="371157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</a:p>
        </p:txBody>
      </p:sp>
      <p:sp>
        <p:nvSpPr>
          <p:cNvPr id="16421" name="Text Box 64"/>
          <p:cNvSpPr txBox="1">
            <a:spLocks noChangeArrowheads="1"/>
          </p:cNvSpPr>
          <p:nvPr/>
        </p:nvSpPr>
        <p:spPr bwMode="auto">
          <a:xfrm>
            <a:off x="7592259" y="371475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</a:t>
            </a:r>
          </a:p>
        </p:txBody>
      </p:sp>
      <p:sp>
        <p:nvSpPr>
          <p:cNvPr id="16423" name="Szövegdoboz 13"/>
          <p:cNvSpPr txBox="1">
            <a:spLocks noChangeArrowheads="1"/>
          </p:cNvSpPr>
          <p:nvPr/>
        </p:nvSpPr>
        <p:spPr bwMode="auto">
          <a:xfrm>
            <a:off x="7847815" y="1464849"/>
            <a:ext cx="1235075" cy="90328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Változó</a:t>
            </a: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b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 i</a:t>
            </a:r>
            <a: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:Egész</a:t>
            </a:r>
            <a:b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 K</a:t>
            </a:r>
            <a: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:Szöveg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FA577E00-9E0A-48C9-B4EC-95B560DF3CAB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20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038288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feladatok</a:t>
            </a:r>
          </a:p>
        </p:txBody>
      </p:sp>
      <p:sp>
        <p:nvSpPr>
          <p:cNvPr id="16389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  <a:sym typeface="Symbol" pitchFamily="18" charset="2"/>
              </a:rPr>
              <a:t>Algoritmus hatékonyabban: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</p:txBody>
      </p:sp>
      <p:graphicFrame>
        <p:nvGraphicFramePr>
          <p:cNvPr id="106561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531087"/>
              </p:ext>
            </p:extLst>
          </p:nvPr>
        </p:nvGraphicFramePr>
        <p:xfrm>
          <a:off x="1043608" y="1897063"/>
          <a:ext cx="6804206" cy="3810954"/>
        </p:xfrm>
        <a:graphic>
          <a:graphicData uri="http://schemas.openxmlformats.org/drawingml/2006/table">
            <a:tbl>
              <a:tblPr/>
              <a:tblGrid>
                <a:gridCol w="471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</a:t>
                      </a:r>
                      <a:r>
                        <a:rPr kumimoji="0" lang="hu-HU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:="";</a:t>
                      </a:r>
                      <a:r>
                        <a:rPr kumimoji="0" lang="hu-HU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 i:=1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i≤hossz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(Név)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K:=Név[i]+Név[i+1]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KTöbbes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08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Mon+K</a:t>
                      </a:r>
                      <a:b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i:=i+2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NagybetűE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(Név[i])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Mon+Név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[i]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440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040210"/>
                  </a:ext>
                </a:extLst>
              </a:tr>
            </a:tbl>
          </a:graphicData>
        </a:graphic>
      </p:graphicFrame>
      <p:cxnSp>
        <p:nvCxnSpPr>
          <p:cNvPr id="16414" name="Egyenes összekötő 10"/>
          <p:cNvCxnSpPr>
            <a:cxnSpLocks noChangeShapeType="1"/>
          </p:cNvCxnSpPr>
          <p:nvPr/>
        </p:nvCxnSpPr>
        <p:spPr bwMode="auto">
          <a:xfrm>
            <a:off x="1517905" y="3441700"/>
            <a:ext cx="252412" cy="5222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5" name="Egyenes összekötő 10"/>
          <p:cNvCxnSpPr>
            <a:cxnSpLocks noChangeShapeType="1"/>
          </p:cNvCxnSpPr>
          <p:nvPr/>
        </p:nvCxnSpPr>
        <p:spPr bwMode="auto">
          <a:xfrm>
            <a:off x="3992798" y="3971925"/>
            <a:ext cx="323850" cy="7016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6" name="Line 30"/>
          <p:cNvSpPr>
            <a:spLocks noChangeShapeType="1"/>
          </p:cNvSpPr>
          <p:nvPr/>
        </p:nvSpPr>
        <p:spPr bwMode="auto">
          <a:xfrm flipH="1">
            <a:off x="7587804" y="3452813"/>
            <a:ext cx="252412" cy="522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6417" name="Line 31"/>
          <p:cNvSpPr>
            <a:spLocks noChangeShapeType="1"/>
          </p:cNvSpPr>
          <p:nvPr/>
        </p:nvSpPr>
        <p:spPr bwMode="auto">
          <a:xfrm flipH="1">
            <a:off x="7521129" y="3967577"/>
            <a:ext cx="323850" cy="701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6418" name="Text Box 61"/>
          <p:cNvSpPr txBox="1">
            <a:spLocks noChangeArrowheads="1"/>
          </p:cNvSpPr>
          <p:nvPr/>
        </p:nvSpPr>
        <p:spPr bwMode="auto">
          <a:xfrm>
            <a:off x="3992798" y="440372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</a:p>
        </p:txBody>
      </p:sp>
      <p:sp>
        <p:nvSpPr>
          <p:cNvPr id="16419" name="Text Box 62"/>
          <p:cNvSpPr txBox="1">
            <a:spLocks noChangeArrowheads="1"/>
          </p:cNvSpPr>
          <p:nvPr/>
        </p:nvSpPr>
        <p:spPr bwMode="auto">
          <a:xfrm>
            <a:off x="7584629" y="440690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</a:t>
            </a:r>
          </a:p>
        </p:txBody>
      </p:sp>
      <p:sp>
        <p:nvSpPr>
          <p:cNvPr id="16420" name="Text Box 63"/>
          <p:cNvSpPr txBox="1">
            <a:spLocks noChangeArrowheads="1"/>
          </p:cNvSpPr>
          <p:nvPr/>
        </p:nvSpPr>
        <p:spPr bwMode="auto">
          <a:xfrm>
            <a:off x="1455992" y="371157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</a:p>
        </p:txBody>
      </p:sp>
      <p:sp>
        <p:nvSpPr>
          <p:cNvPr id="16421" name="Text Box 64"/>
          <p:cNvSpPr txBox="1">
            <a:spLocks noChangeArrowheads="1"/>
          </p:cNvSpPr>
          <p:nvPr/>
        </p:nvSpPr>
        <p:spPr bwMode="auto">
          <a:xfrm>
            <a:off x="7602091" y="371475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</a:t>
            </a:r>
          </a:p>
        </p:txBody>
      </p:sp>
      <p:sp>
        <p:nvSpPr>
          <p:cNvPr id="16423" name="Szövegdoboz 13"/>
          <p:cNvSpPr txBox="1">
            <a:spLocks noChangeArrowheads="1"/>
          </p:cNvSpPr>
          <p:nvPr/>
        </p:nvSpPr>
        <p:spPr bwMode="auto">
          <a:xfrm>
            <a:off x="7847815" y="1464849"/>
            <a:ext cx="1235075" cy="90328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Változó</a:t>
            </a: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b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 i</a:t>
            </a:r>
            <a: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:Egész</a:t>
            </a:r>
            <a:b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 K</a:t>
            </a:r>
            <a: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:Szöveg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8ADBEAE-875E-4011-BFCD-4D2C706F4BE9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21</a:t>
            </a:fld>
            <a:r>
              <a:rPr lang="hu-HU"/>
              <a:t>/54</a:t>
            </a:r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5F8805D9-F246-4FB1-BE82-758C639E5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9481"/>
            <a:ext cx="2933333" cy="1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80325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solidFill>
                  <a:srgbClr val="FF0000"/>
                </a:solidFill>
                <a:latin typeface="Garamond" pitchFamily="18" charset="0"/>
              </a:rPr>
              <a:t>Karakter-</a:t>
            </a:r>
            <a:br>
              <a:rPr lang="hu-HU" altLang="hu-HU" dirty="0">
                <a:solidFill>
                  <a:srgbClr val="FF0000"/>
                </a:solidFill>
                <a:latin typeface="Garamond" pitchFamily="18" charset="0"/>
              </a:rPr>
            </a:br>
            <a:r>
              <a:rPr lang="hu-HU" altLang="hu-HU" dirty="0">
                <a:latin typeface="Garamond" pitchFamily="18" charset="0"/>
              </a:rPr>
              <a:t>rendezés</a:t>
            </a:r>
          </a:p>
        </p:txBody>
      </p:sp>
      <p:sp>
        <p:nvSpPr>
          <p:cNvPr id="24579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</a:rPr>
              <a:t>	Döntsük el, hogy az A vagy a B 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</a:rPr>
              <a:t>betű</a:t>
            </a:r>
            <a:r>
              <a:rPr lang="hu-HU" altLang="hu-HU" sz="2800" dirty="0">
                <a:latin typeface="Garamond" pitchFamily="18" charset="0"/>
              </a:rPr>
              <a:t> van-e a 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</a:rPr>
              <a:t>magyar</a:t>
            </a:r>
            <a:r>
              <a:rPr lang="hu-HU" altLang="hu-HU" sz="2800" dirty="0">
                <a:latin typeface="Garamond" pitchFamily="18" charset="0"/>
              </a:rPr>
              <a:t> ábécében előbb!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</a:rPr>
              <a:t>Bemenet:	A,B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K</a:t>
            </a:r>
            <a:endParaRPr lang="hu-HU" altLang="hu-HU" sz="2800" b="1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</a:rPr>
              <a:t>Kimenet:	Előbb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altLang="hu-HU" sz="2800" b="1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</a:rPr>
              <a:t>Előfeltétel:	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BetűE</a:t>
            </a:r>
            <a:r>
              <a:rPr lang="hu-HU" altLang="hu-HU" sz="2800" dirty="0">
                <a:latin typeface="Garamond" pitchFamily="18" charset="0"/>
              </a:rPr>
              <a:t>(A) és </a:t>
            </a:r>
            <a:r>
              <a:rPr lang="hu-HU" altLang="hu-HU" sz="2800" dirty="0" err="1">
                <a:latin typeface="Garamond" pitchFamily="18" charset="0"/>
              </a:rPr>
              <a:t>B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etűE</a:t>
            </a:r>
            <a:r>
              <a:rPr lang="hu-HU" altLang="hu-HU" sz="2800" dirty="0">
                <a:latin typeface="Garamond" pitchFamily="18" charset="0"/>
              </a:rPr>
              <a:t>(B)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</a:rPr>
              <a:t>Utófeltétel:	Előbb=A</a:t>
            </a:r>
            <a:r>
              <a:rPr lang="hu-HU" altLang="hu-HU" sz="2800" b="1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&lt;</a:t>
            </a:r>
            <a:r>
              <a:rPr lang="hu-HU" altLang="hu-HU" sz="2800" b="1" baseline="-25000" dirty="0">
                <a:solidFill>
                  <a:srgbClr val="FF0000"/>
                </a:solidFill>
                <a:latin typeface="Garamond" pitchFamily="18" charset="0"/>
              </a:rPr>
              <a:t>M</a:t>
            </a:r>
            <a:r>
              <a:rPr lang="hu-HU" altLang="hu-HU" sz="2800" dirty="0">
                <a:latin typeface="Garamond" pitchFamily="18" charset="0"/>
              </a:rPr>
              <a:t>B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</a:rPr>
              <a:t>Definíció: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	x</a:t>
            </a:r>
            <a:r>
              <a:rPr lang="hu-HU" altLang="hu-HU" sz="2800" b="1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&lt;</a:t>
            </a:r>
            <a:r>
              <a:rPr lang="hu-HU" altLang="hu-HU" sz="2800" b="1" baseline="-25000" dirty="0" err="1">
                <a:solidFill>
                  <a:srgbClr val="FF0000"/>
                </a:solidFill>
                <a:latin typeface="Garamond" pitchFamily="18" charset="0"/>
              </a:rPr>
              <a:t>M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akkor és csak akkor, ha 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???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Feltételezés: </a:t>
            </a:r>
            <a:r>
              <a:rPr lang="hu-HU" altLang="hu-HU" sz="2800" dirty="0" err="1">
                <a:latin typeface="Garamond" pitchFamily="18" charset="0"/>
              </a:rPr>
              <a:t>BetűE:</a:t>
            </a:r>
            <a:r>
              <a:rPr lang="hu-HU" altLang="hu-HU" sz="2800" dirty="0" err="1">
                <a:latin typeface="Imprint MT Shadow" pitchFamily="82" charset="0"/>
                <a:sym typeface="Symbol" pitchFamily="18" charset="2"/>
              </a:rPr>
              <a:t>K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</a:t>
            </a:r>
            <a:r>
              <a:rPr lang="hu-HU" altLang="hu-HU" sz="2800" dirty="0" err="1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függvény</a:t>
            </a: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>
            <a:off x="1115516" y="4797425"/>
            <a:ext cx="1943100" cy="64770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H="1">
            <a:off x="1764804" y="4797425"/>
            <a:ext cx="1943100" cy="64770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E12E53E0-1D11-4F41-A611-A807F9A5CC6A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22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94740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allAtOnce"/>
      <p:bldP spid="29704" grpId="0" animBg="1"/>
      <p:bldP spid="2970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Karakter-</a:t>
            </a:r>
            <a:br>
              <a:rPr lang="hu-HU" altLang="hu-HU" dirty="0">
                <a:latin typeface="Garamond" pitchFamily="18" charset="0"/>
              </a:rPr>
            </a:br>
            <a:r>
              <a:rPr lang="hu-HU" altLang="hu-HU" dirty="0">
                <a:latin typeface="Garamond" pitchFamily="18" charset="0"/>
              </a:rPr>
              <a:t>rendezés</a:t>
            </a:r>
          </a:p>
        </p:txBody>
      </p:sp>
      <p:sp>
        <p:nvSpPr>
          <p:cNvPr id="18437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Megoldásötlet: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</a:rPr>
              <a:t>	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Tároljuk a helyes sorrendben a betűket</a:t>
            </a:r>
            <a:r>
              <a:rPr lang="hu-HU" altLang="hu-HU" sz="2800" dirty="0">
                <a:latin typeface="Garamond" pitchFamily="18" charset="0"/>
              </a:rPr>
              <a:t>, és amelyiket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előbb</a:t>
            </a:r>
            <a:r>
              <a:rPr lang="hu-HU" altLang="hu-HU" sz="2800" i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lehet</a:t>
            </a:r>
            <a:r>
              <a:rPr lang="hu-HU" altLang="hu-HU" sz="2800" i="1" dirty="0">
                <a:latin typeface="Garamond" pitchFamily="18" charset="0"/>
              </a:rPr>
              <a:t>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megtalálni</a:t>
            </a:r>
            <a:r>
              <a:rPr lang="hu-HU" altLang="hu-HU" sz="2800" dirty="0">
                <a:latin typeface="Garamond" pitchFamily="18" charset="0"/>
              </a:rPr>
              <a:t>, az legyen az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előbbi</a:t>
            </a:r>
            <a:r>
              <a:rPr lang="hu-HU" altLang="hu-HU" sz="2800" i="1" dirty="0">
                <a:latin typeface="Garamond" pitchFamily="18" charset="0"/>
              </a:rPr>
              <a:t>.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</a:rPr>
              <a:t>	</a:t>
            </a:r>
            <a:r>
              <a:rPr lang="hu-HU" altLang="hu-HU" sz="2800" dirty="0">
                <a:latin typeface="Garamond" pitchFamily="18" charset="0"/>
                <a:sym typeface="Symbol"/>
              </a:rPr>
              <a:t>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Kiválasztás</a:t>
            </a:r>
            <a:r>
              <a:rPr lang="hu-HU" altLang="hu-HU" sz="2800" dirty="0">
                <a:latin typeface="Garamond" pitchFamily="18" charset="0"/>
              </a:rPr>
              <a:t> tételt alkalmazunk kétszer! 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</a:rPr>
              <a:t>Definíció: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</a:rPr>
              <a:t>	  Betűk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K</a:t>
            </a:r>
            <a:r>
              <a:rPr lang="hu-HU" altLang="hu-HU" sz="2800" baseline="30000" dirty="0">
                <a:latin typeface="Garamond" pitchFamily="18" charset="0"/>
              </a:rPr>
              <a:t>2*35</a:t>
            </a:r>
            <a:r>
              <a:rPr lang="hu-HU" altLang="hu-HU" sz="2800" dirty="0">
                <a:latin typeface="Garamond" pitchFamily="18" charset="0"/>
              </a:rPr>
              <a:t>=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	("a","</a:t>
            </a:r>
            <a:r>
              <a:rPr lang="hu-HU" altLang="hu-HU" sz="2800" dirty="0" err="1">
                <a:latin typeface="Garamond" pitchFamily="18" charset="0"/>
              </a:rPr>
              <a:t>A</a:t>
            </a:r>
            <a:r>
              <a:rPr lang="hu-HU" altLang="hu-HU" sz="2800" dirty="0">
                <a:latin typeface="Garamond" pitchFamily="18" charset="0"/>
              </a:rPr>
              <a:t>","á","</a:t>
            </a:r>
            <a:r>
              <a:rPr lang="hu-HU" altLang="hu-HU" sz="2800" dirty="0" err="1">
                <a:latin typeface="Garamond" pitchFamily="18" charset="0"/>
              </a:rPr>
              <a:t>Á</a:t>
            </a:r>
            <a:r>
              <a:rPr lang="hu-HU" altLang="hu-HU" sz="2800" dirty="0">
                <a:latin typeface="Garamond" pitchFamily="18" charset="0"/>
              </a:rPr>
              <a:t>","b","</a:t>
            </a:r>
            <a:r>
              <a:rPr lang="hu-HU" altLang="hu-HU" sz="2800" dirty="0" err="1">
                <a:latin typeface="Garamond" pitchFamily="18" charset="0"/>
              </a:rPr>
              <a:t>B</a:t>
            </a:r>
            <a:r>
              <a:rPr lang="hu-HU" altLang="hu-HU" sz="2800" dirty="0">
                <a:latin typeface="Garamond" pitchFamily="18" charset="0"/>
              </a:rPr>
              <a:t>",…,"z","</a:t>
            </a:r>
            <a:r>
              <a:rPr lang="hu-HU" altLang="hu-HU" sz="2800" dirty="0" err="1">
                <a:latin typeface="Garamond" pitchFamily="18" charset="0"/>
              </a:rPr>
              <a:t>Z</a:t>
            </a:r>
            <a:r>
              <a:rPr lang="hu-HU" altLang="hu-HU" sz="2800" dirty="0">
                <a:latin typeface="Garamond" pitchFamily="18" charset="0"/>
              </a:rPr>
              <a:t>")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</a:rPr>
              <a:t>		x</a:t>
            </a:r>
            <a:r>
              <a:rPr lang="hu-HU" altLang="hu-HU" sz="2800" b="1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&lt;</a:t>
            </a:r>
            <a:r>
              <a:rPr lang="hu-HU" altLang="hu-HU" sz="2800" b="1" baseline="-25000" dirty="0" err="1">
                <a:solidFill>
                  <a:srgbClr val="FF0000"/>
                </a:solidFill>
                <a:latin typeface="Garamond" pitchFamily="18" charset="0"/>
              </a:rPr>
              <a:t>M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 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&lt;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j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: x=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Betűk</a:t>
            </a:r>
            <a:r>
              <a:rPr lang="hu-HU" altLang="hu-HU" sz="2800" baseline="-250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és y=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Betűk</a:t>
            </a:r>
            <a:r>
              <a:rPr lang="hu-HU" altLang="hu-HU" sz="2800" baseline="-250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j</a:t>
            </a:r>
            <a:endParaRPr lang="hu-HU" altLang="hu-HU" sz="2800" baseline="-25000" dirty="0">
              <a:solidFill>
                <a:srgbClr val="FF0000"/>
              </a:solidFill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sz="2800" baseline="-25000" dirty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  Egy másik megoldás alapulhat egy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szöveg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en is: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 </a:t>
            </a:r>
            <a:r>
              <a:rPr lang="hu-HU" altLang="hu-HU" sz="2800" dirty="0">
                <a:latin typeface="Garamond" pitchFamily="18" charset="0"/>
              </a:rPr>
              <a:t>Betűk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  <a:hlinkClick r:id="rId3" action="ppaction://hlinksldjump"/>
              </a:rPr>
              <a:t>S</a:t>
            </a:r>
            <a:r>
              <a:rPr lang="hu-HU" altLang="hu-HU" sz="2800" dirty="0">
                <a:latin typeface="Garamond" pitchFamily="18" charset="0"/>
              </a:rPr>
              <a:t>="</a:t>
            </a:r>
            <a:r>
              <a:rPr lang="hu-HU" altLang="hu-HU" sz="2800" dirty="0" err="1">
                <a:latin typeface="Garamond" pitchFamily="18" charset="0"/>
              </a:rPr>
              <a:t>aAáÁbB</a:t>
            </a:r>
            <a:r>
              <a:rPr lang="hu-HU" altLang="hu-HU" sz="2800" dirty="0">
                <a:latin typeface="Garamond" pitchFamily="18" charset="0"/>
              </a:rPr>
              <a:t>…</a:t>
            </a:r>
            <a:r>
              <a:rPr lang="hu-HU" altLang="hu-HU" sz="2800" dirty="0" err="1">
                <a:latin typeface="Garamond" pitchFamily="18" charset="0"/>
              </a:rPr>
              <a:t>zZ</a:t>
            </a:r>
            <a:r>
              <a:rPr lang="hu-HU" altLang="hu-HU" sz="2800" dirty="0">
                <a:latin typeface="Garamond" pitchFamily="18" charset="0"/>
              </a:rPr>
              <a:t>"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169464" y="5932800"/>
            <a:ext cx="6634784" cy="38472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72000" tIns="0" rIns="72000" bIns="0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>
                <a:tab pos="984250" algn="l"/>
              </a:tabLst>
              <a:defRPr/>
            </a:pPr>
            <a:r>
              <a:rPr kumimoji="0" lang="hu-H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 Konstans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Betűk:</a:t>
            </a:r>
            <a:r>
              <a:rPr kumimoji="0" lang="hu-HU" altLang="hu-H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Szöveg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=("</a:t>
            </a:r>
            <a:r>
              <a:rPr kumimoji="0" lang="hu-HU" alt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aAáÁbB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…</a:t>
            </a:r>
            <a:r>
              <a:rPr kumimoji="0" lang="hu-HU" alt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zZ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")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61D40843-0A9C-4796-9BAF-E63304D7FA24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23</a:t>
            </a:fld>
            <a:r>
              <a:rPr lang="hu-HU"/>
              <a:t>/54</a:t>
            </a:r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0AC6DD2-F764-4774-9F91-81A4D900EC23}"/>
              </a:ext>
            </a:extLst>
          </p:cNvPr>
          <p:cNvSpPr txBox="1"/>
          <p:nvPr/>
        </p:nvSpPr>
        <p:spPr>
          <a:xfrm>
            <a:off x="323528" y="4318266"/>
            <a:ext cx="6634784" cy="86177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72000" tIns="0" rIns="72000" bIns="0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>
                <a:tab pos="984250" algn="l"/>
              </a:tabLst>
              <a:defRPr/>
            </a:pPr>
            <a:r>
              <a:rPr kumimoji="0" lang="hu-H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Konstans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Betűk:Tömb[1..2*35:</a:t>
            </a:r>
            <a:r>
              <a:rPr kumimoji="0" lang="hu-HU" altLang="hu-H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Karakter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]=</a:t>
            </a:r>
            <a:b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	 ("</a:t>
            </a:r>
            <a:r>
              <a:rPr kumimoji="0" lang="hu-HU" alt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a","A","á","Á","b","B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",…,"</a:t>
            </a:r>
            <a:r>
              <a:rPr kumimoji="0" lang="hu-HU" alt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z","Z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1226311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uiExpand="1" build="p"/>
      <p:bldP spid="11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Karakter-</a:t>
            </a:r>
            <a:br>
              <a:rPr lang="hu-HU" altLang="hu-HU" dirty="0">
                <a:latin typeface="Garamond" pitchFamily="18" charset="0"/>
              </a:rPr>
            </a:br>
            <a:r>
              <a:rPr lang="hu-HU" altLang="hu-HU" dirty="0">
                <a:latin typeface="Garamond" pitchFamily="18" charset="0"/>
              </a:rPr>
              <a:t>rendezés</a:t>
            </a:r>
          </a:p>
        </p:txBody>
      </p:sp>
      <p:sp>
        <p:nvSpPr>
          <p:cNvPr id="25603" name="Tartalom helye 2"/>
          <p:cNvSpPr>
            <a:spLocks noGrp="1"/>
          </p:cNvSpPr>
          <p:nvPr>
            <p:ph idx="1"/>
          </p:nvPr>
        </p:nvSpPr>
        <p:spPr>
          <a:xfrm>
            <a:off x="35496" y="1341437"/>
            <a:ext cx="8929117" cy="5156199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Algoritmus:</a:t>
            </a:r>
          </a:p>
          <a:p>
            <a:pPr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</a:endParaRPr>
          </a:p>
          <a:p>
            <a:pPr>
              <a:spcBef>
                <a:spcPts val="1800"/>
              </a:spcBef>
              <a:buNone/>
            </a:pPr>
            <a:r>
              <a:rPr lang="hu-HU" altLang="hu-HU" b="1" dirty="0">
                <a:latin typeface="Garamond" pitchFamily="18" charset="0"/>
              </a:rPr>
              <a:t>	Problémák:</a:t>
            </a:r>
            <a:r>
              <a:rPr lang="hu-HU" altLang="hu-HU" sz="2400" dirty="0">
                <a:latin typeface="Garamond" pitchFamily="18" charset="0"/>
              </a:rPr>
              <a:t> 1) Mi lenne, ha az előfeltétel nem teljesülne?</a:t>
            </a:r>
            <a:br>
              <a:rPr lang="hu-HU" altLang="hu-HU" sz="2400" dirty="0">
                <a:latin typeface="Garamond" pitchFamily="18" charset="0"/>
              </a:rPr>
            </a:br>
            <a:r>
              <a:rPr lang="hu-HU" altLang="hu-HU" sz="2400" dirty="0">
                <a:latin typeface="Garamond" pitchFamily="18" charset="0"/>
              </a:rPr>
              <a:t>		      2) Lehetne-e </a:t>
            </a:r>
            <a:r>
              <a:rPr lang="hu-HU" altLang="hu-HU" sz="2400" dirty="0">
                <a:solidFill>
                  <a:srgbClr val="FF0000"/>
                </a:solidFill>
                <a:latin typeface="Garamond" pitchFamily="18" charset="0"/>
              </a:rPr>
              <a:t>"a"="A"</a:t>
            </a:r>
            <a:r>
              <a:rPr lang="hu-HU" altLang="hu-HU" sz="2400" dirty="0">
                <a:latin typeface="Garamond" pitchFamily="18" charset="0"/>
              </a:rPr>
              <a:t>? </a:t>
            </a:r>
          </a:p>
        </p:txBody>
      </p:sp>
      <p:graphicFrame>
        <p:nvGraphicFramePr>
          <p:cNvPr id="25646" name="Group 46"/>
          <p:cNvGraphicFramePr>
            <a:graphicFrameLocks noGrp="1"/>
          </p:cNvGraphicFramePr>
          <p:nvPr/>
        </p:nvGraphicFramePr>
        <p:xfrm>
          <a:off x="3571875" y="1916113"/>
          <a:ext cx="4214813" cy="3627435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0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Betűk[i]≠A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Betűk[j]≠B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0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Előbb:=i&lt;j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485" name="Szövegdoboz 13"/>
          <p:cNvSpPr txBox="1">
            <a:spLocks noChangeArrowheads="1"/>
          </p:cNvSpPr>
          <p:nvPr/>
        </p:nvSpPr>
        <p:spPr bwMode="auto">
          <a:xfrm>
            <a:off x="7783513" y="1773238"/>
            <a:ext cx="1252537" cy="6270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Változó</a:t>
            </a: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b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  </a:t>
            </a:r>
            <a:r>
              <a:rPr kumimoji="0" lang="hu-HU" alt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i,j</a:t>
            </a:r>
            <a:r>
              <a:rPr kumimoji="0" lang="hu-HU" alt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:Egész</a:t>
            </a:r>
            <a:endParaRPr kumimoji="0" lang="hu-HU" altLang="hu-HU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pic>
        <p:nvPicPr>
          <p:cNvPr id="19488" name="Picture 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4375"/>
            <a:ext cx="3384550" cy="1071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3099104"/>
            <a:ext cx="3384000" cy="1028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A485FBA3-9C7F-4FAA-B80B-E771EFAFA37B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24</a:t>
            </a:fld>
            <a:r>
              <a:rPr lang="hu-HU"/>
              <a:t>/54</a:t>
            </a:r>
            <a:endParaRPr lang="hu-HU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9FEEDD81-8D63-41A8-9856-0C4A3F91C49A}"/>
              </a:ext>
            </a:extLst>
          </p:cNvPr>
          <p:cNvSpPr/>
          <p:nvPr/>
        </p:nvSpPr>
        <p:spPr>
          <a:xfrm>
            <a:off x="5527401" y="6063679"/>
            <a:ext cx="2773452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buNone/>
            </a:pPr>
            <a:r>
              <a:rPr lang="hu-HU" alt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(i-1) div 2&lt;(j-1) div 2</a:t>
            </a:r>
          </a:p>
        </p:txBody>
      </p:sp>
    </p:spTree>
    <p:extLst>
      <p:ext uri="{BB962C8B-B14F-4D97-AF65-F5344CB8AC3E}">
        <p14:creationId xmlns:p14="http://schemas.microsoft.com/office/powerpoint/2010/main" val="17633072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0243 -4.07407E-6 C -0.00052 -0.11944 -0.029 -0.12963 -0.08195 -0.144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allAtOnce"/>
      <p:bldP spid="3" grpId="0" animBg="1"/>
      <p:bldP spid="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um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091408"/>
              </p:ext>
            </p:extLst>
          </p:nvPr>
        </p:nvGraphicFramePr>
        <p:xfrm>
          <a:off x="1285109" y="1650642"/>
          <a:ext cx="7235825" cy="451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CorelDRAW" r:id="rId4" imgW="7235986" imgH="4516303" progId="CorelDraw.Graphic.19">
                  <p:embed/>
                </p:oleObj>
              </mc:Choice>
              <mc:Fallback>
                <p:oleObj name="CorelDRAW" r:id="rId4" imgW="7235986" imgH="4516303" progId="CorelDraw.Graphic.1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85109" y="1650642"/>
                        <a:ext cx="7235825" cy="451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Összetett típusok</a:t>
            </a:r>
          </a:p>
        </p:txBody>
      </p:sp>
      <p:sp>
        <p:nvSpPr>
          <p:cNvPr id="24582" name="Tartalom helye 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/>
              <a:t> 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259632" y="4329168"/>
            <a:ext cx="1044000" cy="6120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4407238" y="5552126"/>
            <a:ext cx="936000" cy="6120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5570352" y="5560100"/>
            <a:ext cx="1008000" cy="6120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A2A7AD88-C9C6-414E-875E-D8A5EBC52908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307902" y="5482614"/>
            <a:ext cx="1113371" cy="5760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25</a:t>
            </a:fld>
            <a:r>
              <a:rPr lang="hu-HU"/>
              <a:t>/54</a:t>
            </a:r>
            <a:endParaRPr lang="hu-HU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641261" y="5512322"/>
            <a:ext cx="1546352" cy="5760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 animBg="1"/>
      <p:bldP spid="25610" grpId="0" animBg="1"/>
      <p:bldP spid="25611" grpId="0" animBg="1"/>
      <p:bldP spid="14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Adjuk meg, hogy az origóból nézve az 1. síknegyedbe eső P ponthoz képest a Q balra, jobbra, vagy pedig egy irányban látszik-e!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Irány(P,Q) =</a:t>
            </a: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252219"/>
              </p:ext>
            </p:extLst>
          </p:nvPr>
        </p:nvGraphicFramePr>
        <p:xfrm>
          <a:off x="2267744" y="3190875"/>
          <a:ext cx="275272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Egyenlet" r:id="rId4" imgW="1524000" imgH="609600" progId="Equation.3">
                  <p:embed/>
                </p:oleObj>
              </mc:Choice>
              <mc:Fallback>
                <p:oleObj name="Egyenlet" r:id="rId4" imgW="1524000" imgH="60960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190875"/>
                        <a:ext cx="2752725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Cím 1"/>
          <p:cNvSpPr>
            <a:spLocks/>
          </p:cNvSpPr>
          <p:nvPr/>
        </p:nvSpPr>
        <p:spPr bwMode="auto">
          <a:xfrm>
            <a:off x="107504" y="85725"/>
            <a:ext cx="7430963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FF00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(irány)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4037013" y="4660900"/>
            <a:ext cx="2276475" cy="1504950"/>
            <a:chOff x="4037013" y="4660900"/>
            <a:chExt cx="2276475" cy="1504950"/>
          </a:xfrm>
        </p:grpSpPr>
        <p:pic>
          <p:nvPicPr>
            <p:cNvPr id="1032" name="Picture 1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37013" y="4660900"/>
              <a:ext cx="2276475" cy="15049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" name="Folyamatábra: Bekötés 1"/>
            <p:cNvSpPr>
              <a:spLocks noChangeAspect="1"/>
            </p:cNvSpPr>
            <p:nvPr/>
          </p:nvSpPr>
          <p:spPr>
            <a:xfrm>
              <a:off x="5396746" y="4970500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olyamatábra: Bekötés 9"/>
            <p:cNvSpPr>
              <a:spLocks noChangeAspect="1"/>
            </p:cNvSpPr>
            <p:nvPr/>
          </p:nvSpPr>
          <p:spPr>
            <a:xfrm>
              <a:off x="5836354" y="5341426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Dátum helye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2E880776-B7D5-4368-A47B-50FDC75B4EAC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26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Értelmezés: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dirty="0"/>
              <a:t>	A pontok irányát megadhatjuk az origóból oda vezető egyenes és az x-tengely szögével.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z="2800" dirty="0">
              <a:latin typeface="Arial" pitchFamily="34" charset="0"/>
            </a:endParaRP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&lt;  tan()&lt;tan()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0"/>
              </a:spcBef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0"/>
              </a:spcBef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0"/>
              </a:spcBef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tan()=</a:t>
            </a:r>
            <a:r>
              <a:rPr lang="hu-HU" sz="2800" dirty="0" err="1">
                <a:sym typeface="Symbol" pitchFamily="18" charset="2"/>
              </a:rPr>
              <a:t>P.y</a:t>
            </a:r>
            <a:r>
              <a:rPr lang="hu-HU" sz="2800" dirty="0">
                <a:sym typeface="Symbol" pitchFamily="18" charset="2"/>
              </a:rPr>
              <a:t>/</a:t>
            </a:r>
            <a:r>
              <a:rPr lang="hu-HU" sz="2800" dirty="0" err="1">
                <a:sym typeface="Symbol" pitchFamily="18" charset="2"/>
              </a:rPr>
              <a:t>P.x</a:t>
            </a:r>
            <a:endParaRPr lang="hu-HU" sz="2800" dirty="0">
              <a:sym typeface="Symbol" pitchFamily="18" charset="2"/>
            </a:endParaRPr>
          </a:p>
        </p:txBody>
      </p:sp>
      <p:sp>
        <p:nvSpPr>
          <p:cNvPr id="2056" name="Cím 1"/>
          <p:cNvSpPr>
            <a:spLocks/>
          </p:cNvSpPr>
          <p:nvPr/>
        </p:nvSpPr>
        <p:spPr bwMode="auto">
          <a:xfrm>
            <a:off x="35496" y="85725"/>
            <a:ext cx="7574979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(irány)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4572000" y="2563131"/>
            <a:ext cx="3033712" cy="2016125"/>
            <a:chOff x="5795963" y="2606675"/>
            <a:chExt cx="3033712" cy="2016125"/>
          </a:xfrm>
        </p:grpSpPr>
        <p:graphicFrame>
          <p:nvGraphicFramePr>
            <p:cNvPr id="205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9965489"/>
                </p:ext>
              </p:extLst>
            </p:nvPr>
          </p:nvGraphicFramePr>
          <p:xfrm>
            <a:off x="5795963" y="2606675"/>
            <a:ext cx="3033712" cy="2016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" name="CorelDRAW" r:id="rId4" imgW="3267360" imgH="2171160" progId="CorelDRAW.Graphic.13">
                    <p:embed/>
                  </p:oleObj>
                </mc:Choice>
                <mc:Fallback>
                  <p:oleObj name="CorelDRAW" r:id="rId4" imgW="3267360" imgH="2171160" progId="CorelDRAW.Graphic.13">
                    <p:embed/>
                    <p:pic>
                      <p:nvPicPr>
                        <p:cNvPr id="0" name="Picture 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5963" y="2606675"/>
                          <a:ext cx="3033712" cy="2016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Folyamatábra: Bekötés 8"/>
            <p:cNvSpPr>
              <a:spLocks noChangeAspect="1"/>
            </p:cNvSpPr>
            <p:nvPr/>
          </p:nvSpPr>
          <p:spPr>
            <a:xfrm>
              <a:off x="7611424" y="3036302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olyamatábra: Bekötés 9"/>
            <p:cNvSpPr>
              <a:spLocks noChangeAspect="1"/>
            </p:cNvSpPr>
            <p:nvPr/>
          </p:nvSpPr>
          <p:spPr>
            <a:xfrm>
              <a:off x="8198374" y="3544560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Csoportba foglalás 1"/>
          <p:cNvGrpSpPr/>
          <p:nvPr/>
        </p:nvGrpSpPr>
        <p:grpSpPr>
          <a:xfrm>
            <a:off x="4572000" y="4523243"/>
            <a:ext cx="3033713" cy="2016125"/>
            <a:chOff x="5800725" y="4468813"/>
            <a:chExt cx="3033713" cy="2016125"/>
          </a:xfrm>
        </p:grpSpPr>
        <p:graphicFrame>
          <p:nvGraphicFramePr>
            <p:cNvPr id="205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9195828"/>
                </p:ext>
              </p:extLst>
            </p:nvPr>
          </p:nvGraphicFramePr>
          <p:xfrm>
            <a:off x="5800725" y="4468813"/>
            <a:ext cx="3033713" cy="2016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2" name="CorelDRAW" r:id="rId6" imgW="3267360" imgH="2171160" progId="CorelDRAW.Graphic.13">
                    <p:embed/>
                  </p:oleObj>
                </mc:Choice>
                <mc:Fallback>
                  <p:oleObj name="CorelDRAW" r:id="rId6" imgW="3267360" imgH="2171160" progId="CorelDRAW.Graphic.13">
                    <p:embed/>
                    <p:pic>
                      <p:nvPicPr>
                        <p:cNvPr id="0" name="Picture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0725" y="4468813"/>
                          <a:ext cx="3033713" cy="2016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Folyamatábra: Bekötés 10"/>
            <p:cNvSpPr>
              <a:spLocks noChangeAspect="1"/>
            </p:cNvSpPr>
            <p:nvPr/>
          </p:nvSpPr>
          <p:spPr>
            <a:xfrm>
              <a:off x="8205066" y="5412574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Dátum helye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B5066812-E4ED-430D-ABA6-22DBCF309955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27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&lt;  tan()&lt;tan() 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      </a:t>
            </a:r>
            <a:r>
              <a:rPr lang="hu-HU" sz="2800" dirty="0" err="1">
                <a:sym typeface="Symbol" pitchFamily="18" charset="2"/>
              </a:rPr>
              <a:t>P.y</a:t>
            </a:r>
            <a:r>
              <a:rPr lang="hu-HU" sz="2800" dirty="0">
                <a:sym typeface="Symbol" pitchFamily="18" charset="2"/>
              </a:rPr>
              <a:t>/</a:t>
            </a:r>
            <a:r>
              <a:rPr lang="hu-HU" sz="2800" dirty="0" err="1">
                <a:sym typeface="Symbol" pitchFamily="18" charset="2"/>
              </a:rPr>
              <a:t>P.x</a:t>
            </a:r>
            <a:r>
              <a:rPr lang="hu-HU" sz="2800" dirty="0">
                <a:sym typeface="Symbol" pitchFamily="18" charset="2"/>
              </a:rPr>
              <a:t>&lt;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hu-HU" sz="2800" dirty="0" err="1">
                <a:sym typeface="Symbol" pitchFamily="18" charset="2"/>
              </a:rPr>
              <a:t>.y</a:t>
            </a:r>
            <a:r>
              <a:rPr lang="hu-HU" sz="2800" dirty="0">
                <a:sym typeface="Symbol" pitchFamily="18" charset="2"/>
              </a:rPr>
              <a:t>/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hu-HU" sz="2800" dirty="0" err="1">
                <a:sym typeface="Symbol" pitchFamily="18" charset="2"/>
              </a:rPr>
              <a:t>.x</a:t>
            </a:r>
            <a:r>
              <a:rPr lang="hu-HU" sz="2800" dirty="0">
                <a:sym typeface="Symbol" pitchFamily="18" charset="2"/>
              </a:rPr>
              <a:t>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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      </a:t>
            </a:r>
            <a:r>
              <a:rPr lang="hu-HU" sz="2800" dirty="0" err="1">
                <a:sym typeface="Symbol" pitchFamily="18" charset="2"/>
              </a:rPr>
              <a:t>P.y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hu-HU" sz="2800" dirty="0" err="1">
                <a:sym typeface="Symbol" pitchFamily="18" charset="2"/>
              </a:rPr>
              <a:t>.x</a:t>
            </a:r>
            <a:r>
              <a:rPr lang="hu-HU" sz="2800" dirty="0">
                <a:sym typeface="Symbol" pitchFamily="18" charset="2"/>
              </a:rPr>
              <a:t>&lt;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hu-HU" sz="2800" dirty="0" err="1">
                <a:sym typeface="Symbol" pitchFamily="18" charset="2"/>
              </a:rPr>
              <a:t>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ym typeface="Symbol" pitchFamily="18" charset="2"/>
              </a:rPr>
              <a:t>P.x</a:t>
            </a:r>
            <a:r>
              <a:rPr lang="hu-HU" sz="2800" dirty="0">
                <a:sym typeface="Symbol" pitchFamily="18" charset="2"/>
              </a:rPr>
              <a:t> 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      </a:t>
            </a:r>
            <a:r>
              <a:rPr lang="hu-HU" sz="2800" dirty="0" err="1">
                <a:sym typeface="Symbol" pitchFamily="18" charset="2"/>
              </a:rPr>
              <a:t>P.y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hu-HU" sz="2800" dirty="0" err="1">
                <a:sym typeface="Symbol" pitchFamily="18" charset="2"/>
              </a:rPr>
              <a:t>.x</a:t>
            </a:r>
            <a:r>
              <a:rPr lang="hu-HU" sz="2800" dirty="0">
                <a:sym typeface="Symbol" pitchFamily="18" charset="2"/>
              </a:rPr>
              <a:t>–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hu-HU" sz="2800" dirty="0" err="1">
                <a:sym typeface="Symbol" pitchFamily="18" charset="2"/>
              </a:rPr>
              <a:t>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ym typeface="Symbol" pitchFamily="18" charset="2"/>
              </a:rPr>
              <a:t>P.x</a:t>
            </a:r>
            <a:r>
              <a:rPr lang="hu-HU" sz="2800" dirty="0">
                <a:sym typeface="Symbol" pitchFamily="18" charset="2"/>
              </a:rPr>
              <a:t>&lt;0</a:t>
            </a:r>
          </a:p>
          <a:p>
            <a:pPr marL="254000">
              <a:lnSpc>
                <a:spcPct val="95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hu-HU" b="1" dirty="0"/>
              <a:t>	Állítás:</a:t>
            </a: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	</a:t>
            </a:r>
            <a:r>
              <a:rPr lang="hu-HU" sz="2800" dirty="0"/>
              <a:t>Irány(P,Q)=</a:t>
            </a:r>
            <a:r>
              <a:rPr lang="hu-HU" sz="2800" dirty="0" err="1"/>
              <a:t>sgn</a:t>
            </a:r>
            <a:r>
              <a:rPr lang="hu-HU" sz="2800" dirty="0"/>
              <a:t>(</a:t>
            </a:r>
            <a:r>
              <a:rPr lang="hu-HU" sz="2800" dirty="0" err="1">
                <a:sym typeface="Symbol" pitchFamily="18" charset="2"/>
              </a:rPr>
              <a:t>P.y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ym typeface="Symbol" pitchFamily="18" charset="2"/>
              </a:rPr>
              <a:t>Q.x</a:t>
            </a:r>
            <a:r>
              <a:rPr lang="hu-HU" sz="2800" dirty="0">
                <a:sym typeface="Symbol" pitchFamily="18" charset="2"/>
              </a:rPr>
              <a:t>–</a:t>
            </a:r>
            <a:r>
              <a:rPr lang="hu-HU" sz="2800" dirty="0" err="1">
                <a:sym typeface="Symbol" pitchFamily="18" charset="2"/>
              </a:rPr>
              <a:t>Q.y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ym typeface="Symbol" pitchFamily="18" charset="2"/>
              </a:rPr>
              <a:t>P.x</a:t>
            </a:r>
            <a:r>
              <a:rPr lang="hu-HU" sz="2800" dirty="0">
                <a:latin typeface="Arial" pitchFamily="34" charset="0"/>
                <a:sym typeface="Symbol" pitchFamily="18" charset="2"/>
              </a:rPr>
              <a:t>)</a:t>
            </a:r>
            <a:br>
              <a:rPr lang="hu-HU" sz="2800" dirty="0">
                <a:latin typeface="Arial" pitchFamily="34" charset="0"/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</a:t>
            </a:r>
            <a:r>
              <a:rPr lang="hu-HU" sz="2400" dirty="0">
                <a:sym typeface="Symbol" pitchFamily="18" charset="2"/>
              </a:rPr>
              <a:t>(és ez igaz </a:t>
            </a:r>
            <a:r>
              <a:rPr lang="hu-HU" sz="2400" dirty="0">
                <a:solidFill>
                  <a:srgbClr val="FF0000"/>
                </a:solidFill>
                <a:sym typeface="Symbol" pitchFamily="18" charset="2"/>
              </a:rPr>
              <a:t>nem csak </a:t>
            </a:r>
            <a:r>
              <a:rPr lang="hu-HU" sz="2400" dirty="0">
                <a:sym typeface="Symbol" pitchFamily="18" charset="2"/>
              </a:rPr>
              <a:t>az 1. síknegyedben)</a:t>
            </a:r>
            <a:r>
              <a:rPr lang="hu-HU" sz="2800" dirty="0">
                <a:sym typeface="Symbol" pitchFamily="18" charset="2"/>
              </a:rPr>
              <a:t>.</a:t>
            </a:r>
          </a:p>
          <a:p>
            <a:pPr marL="254000">
              <a:lnSpc>
                <a:spcPct val="95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Ellenőrizze a teljesülését:</a:t>
            </a:r>
          </a:p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400" dirty="0">
                <a:sym typeface="Symbol" pitchFamily="18" charset="2"/>
              </a:rPr>
              <a:t>	</a:t>
            </a:r>
            <a:r>
              <a:rPr lang="hu-HU" sz="2400" dirty="0" err="1">
                <a:sym typeface="Symbol" pitchFamily="18" charset="2"/>
              </a:rPr>
              <a:t>sgn</a:t>
            </a:r>
            <a:r>
              <a:rPr lang="hu-HU" sz="2400" dirty="0">
                <a:sym typeface="Symbol" pitchFamily="18" charset="2"/>
              </a:rPr>
              <a:t>(</a:t>
            </a:r>
            <a:r>
              <a:rPr lang="hu-HU" sz="2400" dirty="0" err="1">
                <a:sym typeface="Symbol" pitchFamily="18" charset="2"/>
              </a:rPr>
              <a:t>P.y</a:t>
            </a:r>
            <a:r>
              <a:rPr lang="hu-HU" sz="2400" dirty="0">
                <a:sym typeface="Symbol" pitchFamily="18" charset="2"/>
              </a:rPr>
              <a:t>*</a:t>
            </a:r>
            <a:r>
              <a:rPr lang="hu-HU" sz="2400" dirty="0" err="1">
                <a:sym typeface="Symbol" pitchFamily="18" charset="2"/>
              </a:rPr>
              <a:t>Q.x</a:t>
            </a:r>
            <a:r>
              <a:rPr lang="hu-HU" sz="2400" dirty="0">
                <a:sym typeface="Symbol" pitchFamily="18" charset="2"/>
              </a:rPr>
              <a:t>–</a:t>
            </a:r>
            <a:r>
              <a:rPr lang="hu-HU" sz="2400" dirty="0" err="1">
                <a:sym typeface="Symbol" pitchFamily="18" charset="2"/>
              </a:rPr>
              <a:t>Q.y</a:t>
            </a:r>
            <a:r>
              <a:rPr lang="hu-HU" sz="2400" dirty="0">
                <a:sym typeface="Symbol" pitchFamily="18" charset="2"/>
              </a:rPr>
              <a:t>*</a:t>
            </a:r>
            <a:r>
              <a:rPr lang="hu-HU" sz="2400" dirty="0" err="1">
                <a:sym typeface="Symbol" pitchFamily="18" charset="2"/>
              </a:rPr>
              <a:t>P.x</a:t>
            </a:r>
            <a:r>
              <a:rPr lang="hu-HU" sz="2400" dirty="0">
                <a:latin typeface="Arial" pitchFamily="34" charset="0"/>
                <a:sym typeface="Symbol" pitchFamily="18" charset="2"/>
              </a:rPr>
              <a:t>)</a:t>
            </a:r>
            <a:r>
              <a:rPr lang="hu-HU" sz="2400" dirty="0">
                <a:sym typeface="Symbol" pitchFamily="18" charset="2"/>
              </a:rPr>
              <a:t> = </a:t>
            </a:r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678111"/>
              </p:ext>
            </p:extLst>
          </p:nvPr>
        </p:nvGraphicFramePr>
        <p:xfrm>
          <a:off x="3347864" y="5314950"/>
          <a:ext cx="3287712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Egyenlet" r:id="rId4" imgW="1816100" imgH="609600" progId="Equation.3">
                  <p:embed/>
                </p:oleObj>
              </mc:Choice>
              <mc:Fallback>
                <p:oleObj name="Egyenlet" r:id="rId4" imgW="1816100" imgH="60960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314950"/>
                        <a:ext cx="3287712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Cím 1"/>
          <p:cNvSpPr>
            <a:spLocks/>
          </p:cNvSpPr>
          <p:nvPr/>
        </p:nvSpPr>
        <p:spPr bwMode="auto">
          <a:xfrm>
            <a:off x="35496" y="85725"/>
            <a:ext cx="7574979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(irány)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65240EF-51AD-4203-AD2A-D6D77C6B675D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28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Specifikáció</a:t>
            </a:r>
            <a:r>
              <a:rPr lang="hu-HU" sz="2800" b="1" dirty="0">
                <a:sym typeface="Symbol" pitchFamily="18" charset="2"/>
              </a:rPr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Bemenet:    </a:t>
            </a:r>
            <a:r>
              <a:rPr lang="hu-HU" sz="2800" dirty="0" err="1">
                <a:sym typeface="Symbol" pitchFamily="18" charset="2"/>
              </a:rPr>
              <a:t>P,Q</a:t>
            </a:r>
            <a:r>
              <a:rPr lang="hu-HU" sz="2800" dirty="0" err="1"/>
              <a:t>Pont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</a:t>
            </a:r>
            <a:r>
              <a:rPr lang="hu-HU" sz="2800" dirty="0"/>
              <a:t>Pont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dirty="0" err="1">
                <a:sym typeface="Symbol"/>
              </a:rPr>
              <a:t>y</a:t>
            </a:r>
            <a:r>
              <a:rPr lang="hu-HU" sz="2800" dirty="0">
                <a:sym typeface="Symbol"/>
              </a:rPr>
              <a:t>, </a:t>
            </a:r>
            <a:r>
              <a:rPr lang="hu-HU" sz="2800" dirty="0" err="1">
                <a:sym typeface="Symbol"/>
              </a:rPr>
              <a:t>x,y</a:t>
            </a:r>
            <a:r>
              <a:rPr lang="hu-HU" sz="2800" dirty="0">
                <a:sym typeface="Symbol"/>
              </a:rPr>
              <a:t>=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dirty="0">
                <a:latin typeface="+mj-lt"/>
                <a:sym typeface="Symbol" pitchFamily="18" charset="2"/>
              </a:rPr>
              <a:t> 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Kimenet:    </a:t>
            </a:r>
            <a:r>
              <a:rPr lang="hu-HU" sz="2800" dirty="0" err="1">
                <a:sym typeface="Symbol" pitchFamily="18" charset="2"/>
              </a:rPr>
              <a:t>Ir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Z</a:t>
            </a:r>
            <a:endParaRPr lang="hu-HU" sz="2800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Előfeltétel:  –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Utófeltétel: </a:t>
            </a:r>
            <a:r>
              <a:rPr lang="hu-HU" sz="2800" dirty="0" err="1">
                <a:sym typeface="Symbol" pitchFamily="18" charset="2"/>
              </a:rPr>
              <a:t>Ir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/>
              <a:t>Irány(P,Q)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Definíció:   Irány:Pont</a:t>
            </a:r>
            <a:r>
              <a:rPr lang="hu-HU" sz="2800" dirty="0">
                <a:sym typeface="Symbol" pitchFamily="18" charset="2"/>
              </a:rPr>
              <a:t></a:t>
            </a:r>
            <a:r>
              <a:rPr lang="hu-HU" sz="2800" dirty="0" err="1"/>
              <a:t>Pont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br>
              <a:rPr lang="hu-HU" sz="2800" dirty="0"/>
            </a:br>
            <a:r>
              <a:rPr lang="hu-HU" sz="2800" dirty="0"/>
              <a:t>		 Irány(p,q):=</a:t>
            </a:r>
            <a:r>
              <a:rPr lang="hu-HU" sz="2800" dirty="0" err="1"/>
              <a:t>sgn</a:t>
            </a:r>
            <a:r>
              <a:rPr lang="hu-HU" sz="2800" dirty="0"/>
              <a:t>(</a:t>
            </a:r>
            <a:r>
              <a:rPr lang="hu-HU" sz="2800" dirty="0" err="1">
                <a:sym typeface="Symbol" pitchFamily="18" charset="2"/>
              </a:rPr>
              <a:t>p.y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ym typeface="Symbol" pitchFamily="18" charset="2"/>
              </a:rPr>
              <a:t>q.x</a:t>
            </a:r>
            <a:r>
              <a:rPr lang="hu-HU" sz="2800" dirty="0">
                <a:sym typeface="Symbol" pitchFamily="18" charset="2"/>
              </a:rPr>
              <a:t>–</a:t>
            </a:r>
            <a:r>
              <a:rPr lang="hu-HU" sz="2800" dirty="0" err="1">
                <a:sym typeface="Symbol" pitchFamily="18" charset="2"/>
              </a:rPr>
              <a:t>q.y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ym typeface="Symbol" pitchFamily="18" charset="2"/>
              </a:rPr>
              <a:t>p.x</a:t>
            </a:r>
            <a:r>
              <a:rPr lang="hu-HU" sz="2800" dirty="0">
                <a:latin typeface="Arial" pitchFamily="34" charset="0"/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</p:txBody>
      </p:sp>
      <p:graphicFrame>
        <p:nvGraphicFramePr>
          <p:cNvPr id="2257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289807"/>
              </p:ext>
            </p:extLst>
          </p:nvPr>
        </p:nvGraphicFramePr>
        <p:xfrm>
          <a:off x="1979712" y="5862215"/>
          <a:ext cx="3816350" cy="519113"/>
        </p:xfrm>
        <a:graphic>
          <a:graphicData uri="http://schemas.openxmlformats.org/drawingml/2006/table">
            <a:tbl>
              <a:tblPr/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Ir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:=Irány(P,Q)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907" name="AutoShape 11"/>
          <p:cNvSpPr>
            <a:spLocks noChangeArrowheads="1"/>
          </p:cNvSpPr>
          <p:nvPr/>
        </p:nvSpPr>
        <p:spPr bwMode="auto">
          <a:xfrm>
            <a:off x="6483784" y="4047253"/>
            <a:ext cx="2160588" cy="360363"/>
          </a:xfrm>
          <a:prstGeom prst="wedgeRectCallout">
            <a:avLst>
              <a:gd name="adj1" fmla="val -183545"/>
              <a:gd name="adj2" fmla="val -123834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Aktuális</a:t>
            </a:r>
            <a:r>
              <a:rPr lang="hu-HU" dirty="0"/>
              <a:t> paraméterek</a:t>
            </a:r>
          </a:p>
        </p:txBody>
      </p:sp>
      <p:sp>
        <p:nvSpPr>
          <p:cNvPr id="80908" name="AutoShape 12"/>
          <p:cNvSpPr>
            <a:spLocks noChangeArrowheads="1"/>
          </p:cNvSpPr>
          <p:nvPr/>
        </p:nvSpPr>
        <p:spPr bwMode="auto">
          <a:xfrm>
            <a:off x="6485465" y="5045533"/>
            <a:ext cx="2160588" cy="360363"/>
          </a:xfrm>
          <a:prstGeom prst="wedgeRectCallout">
            <a:avLst>
              <a:gd name="adj1" fmla="val -206783"/>
              <a:gd name="adj2" fmla="val -159235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Formális</a:t>
            </a:r>
            <a:r>
              <a:rPr lang="hu-HU" dirty="0"/>
              <a:t> paraméterek</a:t>
            </a:r>
          </a:p>
        </p:txBody>
      </p:sp>
      <p:sp>
        <p:nvSpPr>
          <p:cNvPr id="80909" name="AutoShape 13"/>
          <p:cNvSpPr>
            <a:spLocks noChangeArrowheads="1"/>
          </p:cNvSpPr>
          <p:nvPr/>
        </p:nvSpPr>
        <p:spPr bwMode="auto">
          <a:xfrm>
            <a:off x="6496204" y="5588917"/>
            <a:ext cx="2160588" cy="360363"/>
          </a:xfrm>
          <a:prstGeom prst="wedgeRectCallout">
            <a:avLst>
              <a:gd name="adj1" fmla="val -179713"/>
              <a:gd name="adj2" fmla="val 93813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Aktuális</a:t>
            </a:r>
            <a:r>
              <a:rPr lang="hu-HU" dirty="0"/>
              <a:t> paraméterek</a:t>
            </a:r>
          </a:p>
        </p:txBody>
      </p:sp>
      <p:sp>
        <p:nvSpPr>
          <p:cNvPr id="25615" name="Cím 1"/>
          <p:cNvSpPr>
            <a:spLocks/>
          </p:cNvSpPr>
          <p:nvPr/>
        </p:nvSpPr>
        <p:spPr bwMode="auto">
          <a:xfrm>
            <a:off x="35496" y="85725"/>
            <a:ext cx="7574979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(irány)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6732240" y="2852614"/>
            <a:ext cx="2376835" cy="504378"/>
          </a:xfrm>
          <a:prstGeom prst="wedgeRectCallout">
            <a:avLst>
              <a:gd name="adj1" fmla="val -183750"/>
              <a:gd name="adj2" fmla="val 202426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dirty="0"/>
              <a:t>Függvény-szignatúra: </a:t>
            </a:r>
            <a:br>
              <a:rPr lang="hu-HU" dirty="0"/>
            </a:br>
            <a:r>
              <a:rPr lang="hu-HU" i="1" dirty="0" err="1"/>
              <a:t>fv</a:t>
            </a:r>
            <a:r>
              <a:rPr lang="hu-HU" i="1" dirty="0"/>
              <a:t> </a:t>
            </a:r>
            <a:r>
              <a:rPr lang="hu-HU" dirty="0"/>
              <a:t>: </a:t>
            </a:r>
            <a:r>
              <a:rPr lang="hu-HU" i="1" dirty="0"/>
              <a:t>Honnan</a:t>
            </a:r>
            <a:r>
              <a:rPr lang="hu-HU" dirty="0">
                <a:sym typeface="Symbol" pitchFamily="18" charset="2"/>
              </a:rPr>
              <a:t></a:t>
            </a:r>
            <a:r>
              <a:rPr lang="hu-HU" i="1" dirty="0"/>
              <a:t>Hova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345E4B94-E32B-4610-B8FC-0E5859E19657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29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/>
      <p:bldP spid="80907" grpId="0" animBg="1"/>
      <p:bldP spid="80908" grpId="0" animBg="1"/>
      <p:bldP spid="80909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A típus fogalma</a:t>
            </a:r>
            <a:br>
              <a:rPr lang="hu-HU" dirty="0"/>
            </a:br>
            <a:r>
              <a:rPr lang="hu-HU" sz="2400" dirty="0"/>
              <a:t>egy kis összefoglaló</a:t>
            </a:r>
            <a:endParaRPr lang="hu-HU" dirty="0"/>
          </a:p>
        </p:txBody>
      </p:sp>
      <p:sp>
        <p:nvSpPr>
          <p:cNvPr id="20511" name="Rectangle 3"/>
          <p:cNvSpPr>
            <a:spLocks noChangeArrowheads="1"/>
          </p:cNvSpPr>
          <p:nvPr/>
        </p:nvSpPr>
        <p:spPr bwMode="auto">
          <a:xfrm>
            <a:off x="179512" y="1393393"/>
            <a:ext cx="8785101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algn="l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200" b="1" dirty="0"/>
              <a:t>A típus:</a:t>
            </a:r>
          </a:p>
          <a:p>
            <a:pPr marL="363538" indent="-350838" algn="l">
              <a:lnSpc>
                <a:spcPct val="95000"/>
              </a:lnSpc>
              <a:spcBef>
                <a:spcPts val="600"/>
              </a:spcBef>
            </a:pPr>
            <a:r>
              <a:rPr lang="hu-HU" sz="3200" dirty="0"/>
              <a:t>értékhalmaz</a:t>
            </a:r>
          </a:p>
          <a:p>
            <a:pPr marL="469900" indent="-457200" algn="l">
              <a:lnSpc>
                <a:spcPct val="95000"/>
              </a:lnSpc>
              <a:spcBef>
                <a:spcPct val="5000"/>
              </a:spcBef>
            </a:pPr>
            <a:endParaRPr lang="hu-HU" sz="3200" dirty="0"/>
          </a:p>
          <a:p>
            <a:pPr marL="469900" indent="-457200" algn="l">
              <a:lnSpc>
                <a:spcPct val="95000"/>
              </a:lnSpc>
              <a:spcBef>
                <a:spcPct val="5000"/>
              </a:spcBef>
            </a:pPr>
            <a:endParaRPr lang="hu-HU" sz="3200" dirty="0"/>
          </a:p>
          <a:p>
            <a:pPr marL="469900" indent="-457200" algn="l">
              <a:lnSpc>
                <a:spcPct val="95000"/>
              </a:lnSpc>
              <a:spcBef>
                <a:spcPct val="5000"/>
              </a:spcBef>
            </a:pPr>
            <a:endParaRPr lang="hu-HU" sz="3200" dirty="0"/>
          </a:p>
          <a:p>
            <a:pPr marL="363538" indent="-350838" algn="l">
              <a:lnSpc>
                <a:spcPct val="95000"/>
              </a:lnSpc>
              <a:spcBef>
                <a:spcPts val="3600"/>
              </a:spcBef>
            </a:pPr>
            <a:r>
              <a:rPr lang="hu-HU" sz="3200" dirty="0"/>
              <a:t>művelethalmaz</a:t>
            </a:r>
          </a:p>
          <a:p>
            <a:pPr marL="266700" indent="-254000" algn="l">
              <a:lnSpc>
                <a:spcPct val="95000"/>
              </a:lnSpc>
              <a:spcBef>
                <a:spcPct val="5000"/>
              </a:spcBef>
            </a:pPr>
            <a:endParaRPr lang="hu-HU" sz="3200" b="1" dirty="0">
              <a:latin typeface="Arial" pitchFamily="34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4355977" y="1373621"/>
            <a:ext cx="4788024" cy="47654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" rIns="36000" rtlCol="0">
            <a:spAutoFit/>
          </a:bodyPr>
          <a:lstStyle/>
          <a:p>
            <a:pPr algn="l">
              <a:buNone/>
            </a:pPr>
            <a:r>
              <a:rPr lang="hu-HU" dirty="0"/>
              <a:t> </a:t>
            </a:r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Rekord-típus</a:t>
            </a:r>
            <a:r>
              <a:rPr lang="hu-HU" sz="3200" b="1" dirty="0"/>
              <a:t>:</a:t>
            </a:r>
          </a:p>
          <a:p>
            <a:pPr marL="363538" indent="-350838" algn="l">
              <a:spcBef>
                <a:spcPts val="600"/>
              </a:spcBef>
            </a:pPr>
            <a:r>
              <a:rPr lang="hu-HU" sz="2800" b="1" dirty="0"/>
              <a:t>Típus</a:t>
            </a:r>
            <a:br>
              <a:rPr lang="hu-HU" sz="2800" dirty="0"/>
            </a:br>
            <a:r>
              <a:rPr lang="hu-HU" sz="2800" dirty="0"/>
              <a:t>   TR=</a:t>
            </a:r>
            <a:r>
              <a:rPr lang="hu-HU" sz="2800" b="1" dirty="0">
                <a:solidFill>
                  <a:srgbClr val="FF0000"/>
                </a:solidFill>
              </a:rPr>
              <a:t>Rekord(</a:t>
            </a:r>
            <a:br>
              <a:rPr lang="hu-HU" sz="2800" dirty="0"/>
            </a:br>
            <a:r>
              <a:rPr lang="hu-HU" sz="2800" dirty="0"/>
              <a:t>		</a:t>
            </a:r>
            <a:r>
              <a:rPr lang="hu-HU" sz="2800" dirty="0">
                <a:solidFill>
                  <a:srgbClr val="FF0000"/>
                </a:solidFill>
              </a:rPr>
              <a:t>m</a:t>
            </a:r>
            <a:r>
              <a:rPr lang="hu-HU" sz="2800" baseline="-25000" dirty="0">
                <a:solidFill>
                  <a:srgbClr val="FF0000"/>
                </a:solidFill>
              </a:rPr>
              <a:t>1</a:t>
            </a:r>
            <a:r>
              <a:rPr lang="hu-HU" sz="2800" dirty="0"/>
              <a:t>:TM</a:t>
            </a:r>
            <a:r>
              <a:rPr lang="hu-HU" sz="2800" baseline="-25000" dirty="0"/>
              <a:t>1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	…</a:t>
            </a:r>
            <a:br>
              <a:rPr lang="hu-HU" sz="2800" dirty="0"/>
            </a:br>
            <a:r>
              <a:rPr lang="hu-HU" sz="2800" dirty="0"/>
              <a:t>		</a:t>
            </a:r>
            <a:r>
              <a:rPr lang="hu-HU" sz="2800" dirty="0" err="1">
                <a:solidFill>
                  <a:srgbClr val="FF0000"/>
                </a:solidFill>
              </a:rPr>
              <a:t>m</a:t>
            </a:r>
            <a:r>
              <a:rPr lang="hu-HU" sz="2800" baseline="-25000" dirty="0" err="1">
                <a:solidFill>
                  <a:srgbClr val="FF0000"/>
                </a:solidFill>
              </a:rPr>
              <a:t>N</a:t>
            </a:r>
            <a:r>
              <a:rPr lang="hu-HU" sz="2800" dirty="0"/>
              <a:t>:TM</a:t>
            </a:r>
            <a:r>
              <a:rPr lang="hu-HU" sz="2800" baseline="-25000" dirty="0"/>
              <a:t>N</a:t>
            </a:r>
            <a:r>
              <a:rPr lang="hu-HU" sz="2800" b="1" dirty="0">
                <a:solidFill>
                  <a:srgbClr val="FF0000"/>
                </a:solidFill>
              </a:rPr>
              <a:t>)</a:t>
            </a:r>
          </a:p>
          <a:p>
            <a:pPr marL="363538" indent="-350838" algn="l">
              <a:lnSpc>
                <a:spcPts val="3200"/>
              </a:lnSpc>
              <a:spcBef>
                <a:spcPts val="2400"/>
              </a:spcBef>
            </a:pPr>
            <a:r>
              <a:rPr lang="hu-HU" sz="2800" dirty="0"/>
              <a:t> </a:t>
            </a:r>
            <a:r>
              <a:rPr lang="hu-HU" sz="2400" dirty="0"/>
              <a:t>• </a:t>
            </a:r>
            <a:r>
              <a:rPr lang="hu-HU" sz="2800" b="1" dirty="0">
                <a:solidFill>
                  <a:srgbClr val="FF0000"/>
                </a:solidFill>
              </a:rPr>
              <a:t>:=</a:t>
            </a:r>
            <a:r>
              <a:rPr lang="hu-HU" sz="3200" b="1" dirty="0">
                <a:solidFill>
                  <a:srgbClr val="FF0000"/>
                </a:solidFill>
              </a:rPr>
              <a:t> </a:t>
            </a:r>
            <a:r>
              <a:rPr lang="hu-HU" sz="2400" dirty="0"/>
              <a:t>•</a:t>
            </a:r>
            <a:r>
              <a:rPr lang="hu-HU" sz="3200" dirty="0"/>
              <a:t> </a:t>
            </a:r>
            <a:br>
              <a:rPr lang="hu-HU" sz="3200" dirty="0"/>
            </a:br>
            <a:r>
              <a:rPr lang="hu-HU" sz="3200" dirty="0"/>
              <a:t> </a:t>
            </a:r>
            <a:r>
              <a:rPr lang="hu-HU" sz="2400" dirty="0"/>
              <a:t>• </a:t>
            </a:r>
            <a:r>
              <a:rPr lang="hu-HU" sz="2800" b="1" dirty="0">
                <a:solidFill>
                  <a:srgbClr val="FF0000"/>
                </a:solidFill>
              </a:rPr>
              <a:t>.</a:t>
            </a:r>
            <a:r>
              <a:rPr lang="hu-HU" sz="2800" dirty="0">
                <a:solidFill>
                  <a:srgbClr val="FF0000"/>
                </a:solidFill>
              </a:rPr>
              <a:t>m</a:t>
            </a:r>
            <a:r>
              <a:rPr lang="hu-HU" sz="2800" baseline="-25000" dirty="0">
                <a:solidFill>
                  <a:srgbClr val="FF0000"/>
                </a:solidFill>
              </a:rPr>
              <a:t>1</a:t>
            </a:r>
            <a:br>
              <a:rPr lang="hu-HU" sz="3200" baseline="-25000" dirty="0">
                <a:solidFill>
                  <a:srgbClr val="FF0000"/>
                </a:solidFill>
              </a:rPr>
            </a:br>
            <a:r>
              <a:rPr lang="hu-HU" sz="2800" dirty="0"/>
              <a:t> </a:t>
            </a:r>
            <a:r>
              <a:rPr lang="hu-HU" sz="2800" baseline="-25000" dirty="0"/>
              <a:t>…</a:t>
            </a:r>
            <a:br>
              <a:rPr lang="hu-HU" sz="2800" baseline="-25000" dirty="0"/>
            </a:br>
            <a:r>
              <a:rPr lang="hu-HU" sz="2800" dirty="0"/>
              <a:t> </a:t>
            </a:r>
            <a:r>
              <a:rPr lang="hu-HU" sz="2400" dirty="0"/>
              <a:t>• </a:t>
            </a:r>
            <a:r>
              <a:rPr lang="hu-HU" sz="2800" b="1" dirty="0">
                <a:solidFill>
                  <a:srgbClr val="FF0000"/>
                </a:solidFill>
              </a:rPr>
              <a:t>.</a:t>
            </a:r>
            <a:r>
              <a:rPr lang="hu-HU" sz="2800" dirty="0" err="1">
                <a:solidFill>
                  <a:srgbClr val="FF0000"/>
                </a:solidFill>
              </a:rPr>
              <a:t>m</a:t>
            </a:r>
            <a:r>
              <a:rPr lang="hu-HU" sz="2800" baseline="-25000" dirty="0" err="1">
                <a:solidFill>
                  <a:srgbClr val="FF0000"/>
                </a:solidFill>
              </a:rPr>
              <a:t>N</a:t>
            </a:r>
            <a:endParaRPr lang="hu-HU" sz="2800" baseline="-25000" dirty="0">
              <a:solidFill>
                <a:srgbClr val="FF0000"/>
              </a:solidFill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A7B618B7-8D04-4AB0-9BA4-BAAE99512FD6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92841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Az </a:t>
            </a: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Irány</a:t>
            </a:r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 függvény kiszámítását </a:t>
            </a:r>
            <a:r>
              <a:rPr lang="hu-HU" dirty="0" err="1">
                <a:solidFill>
                  <a:srgbClr val="FF0000"/>
                </a:solidFill>
                <a:sym typeface="Symbol" pitchFamily="18" charset="2"/>
              </a:rPr>
              <a:t>tekintsük</a:t>
            </a:r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önálló</a:t>
            </a:r>
            <a:r>
              <a:rPr lang="hu-HU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feladat</a:t>
            </a:r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nak!</a:t>
            </a:r>
          </a:p>
          <a:p>
            <a:pPr marL="254000">
              <a:lnSpc>
                <a:spcPct val="95000"/>
              </a:lnSpc>
              <a:spcBef>
                <a:spcPts val="3000"/>
              </a:spcBef>
              <a:buFont typeface="Wingdings" pitchFamily="2" charset="2"/>
              <a:buNone/>
            </a:pP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Specifikáció</a:t>
            </a:r>
            <a:r>
              <a:rPr lang="hu-HU" b="1" dirty="0">
                <a:solidFill>
                  <a:srgbClr val="FF0000"/>
                </a:solidFill>
                <a:sym typeface="Symbol" pitchFamily="18" charset="2"/>
              </a:rPr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Bemenet:   p,q</a:t>
            </a:r>
            <a:r>
              <a:rPr lang="hu-HU" sz="2800" dirty="0"/>
              <a:t>Pont</a:t>
            </a:r>
            <a:r>
              <a:rPr lang="hu-HU" sz="2800" dirty="0">
                <a:sym typeface="Symbol" pitchFamily="18" charset="2"/>
              </a:rPr>
              <a:t>, </a:t>
            </a:r>
            <a:r>
              <a:rPr lang="hu-HU" sz="2800" dirty="0"/>
              <a:t>Pont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dirty="0" err="1">
                <a:sym typeface="Symbol"/>
              </a:rPr>
              <a:t>y</a:t>
            </a:r>
            <a:r>
              <a:rPr lang="hu-HU" sz="2800" dirty="0">
                <a:sym typeface="Symbol"/>
              </a:rPr>
              <a:t>, </a:t>
            </a:r>
            <a:r>
              <a:rPr lang="hu-HU" sz="2800" dirty="0" err="1">
                <a:sym typeface="Symbol"/>
              </a:rPr>
              <a:t>x,y</a:t>
            </a:r>
            <a:r>
              <a:rPr lang="hu-HU" sz="2800" dirty="0">
                <a:sym typeface="Symbol"/>
              </a:rPr>
              <a:t>=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dirty="0">
                <a:sym typeface="Symbol" pitchFamily="18" charset="2"/>
              </a:rPr>
              <a:t>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Kimenet:   Irány(p,q)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endParaRPr lang="hu-HU" sz="2800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Előfeltétel: –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Utófeltétel: </a:t>
            </a:r>
            <a:r>
              <a:rPr lang="hu-HU" sz="2800" dirty="0"/>
              <a:t>Irány(p,q)=</a:t>
            </a:r>
            <a:r>
              <a:rPr lang="hu-HU" sz="2800" dirty="0" err="1"/>
              <a:t>sgn</a:t>
            </a:r>
            <a:r>
              <a:rPr lang="hu-HU" sz="2800" dirty="0"/>
              <a:t>(</a:t>
            </a:r>
            <a:r>
              <a:rPr lang="hu-HU" sz="2800" dirty="0" err="1">
                <a:sym typeface="Symbol" pitchFamily="18" charset="2"/>
              </a:rPr>
              <a:t>p.y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ym typeface="Symbol" pitchFamily="18" charset="2"/>
              </a:rPr>
              <a:t>q.x</a:t>
            </a:r>
            <a:r>
              <a:rPr lang="hu-HU" sz="2800" dirty="0">
                <a:sym typeface="Symbol" pitchFamily="18" charset="2"/>
              </a:rPr>
              <a:t>–</a:t>
            </a:r>
            <a:r>
              <a:rPr lang="hu-HU" sz="2800" dirty="0" err="1">
                <a:sym typeface="Symbol" pitchFamily="18" charset="2"/>
              </a:rPr>
              <a:t>q.y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ym typeface="Symbol" pitchFamily="18" charset="2"/>
              </a:rPr>
              <a:t>p.x</a:t>
            </a:r>
            <a:r>
              <a:rPr lang="hu-HU" sz="2800" dirty="0">
                <a:latin typeface="Arial" pitchFamily="34" charset="0"/>
                <a:sym typeface="Symbol" pitchFamily="18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hu-HU" sz="2800" dirty="0">
                <a:sym typeface="Symbol" pitchFamily="18" charset="2"/>
              </a:rPr>
              <a:t>A bemenetben a függvény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paraméter</a:t>
            </a:r>
            <a:r>
              <a:rPr lang="hu-HU" sz="2800" dirty="0">
                <a:sym typeface="Symbol" pitchFamily="18" charset="2"/>
              </a:rPr>
              <a:t>ei (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ym typeface="Symbol" pitchFamily="18" charset="2"/>
              </a:rPr>
              <a:t>értelmezési tartomány), a kimenetben a függvény paraméteres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érték</a:t>
            </a:r>
            <a:r>
              <a:rPr lang="hu-HU" sz="2800" dirty="0">
                <a:sym typeface="Symbol" pitchFamily="18" charset="2"/>
              </a:rPr>
              <a:t>e szerepel (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ym typeface="Symbol" pitchFamily="18" charset="2"/>
              </a:rPr>
              <a:t>értékkészlet), az utófeltételben 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összefüggés</a:t>
            </a:r>
            <a:r>
              <a:rPr lang="hu-HU" sz="2800" dirty="0">
                <a:sym typeface="Symbol" pitchFamily="18" charset="2"/>
              </a:rPr>
              <a:t>.</a:t>
            </a:r>
          </a:p>
        </p:txBody>
      </p:sp>
      <p:sp>
        <p:nvSpPr>
          <p:cNvPr id="26630" name="Cím 1"/>
          <p:cNvSpPr>
            <a:spLocks/>
          </p:cNvSpPr>
          <p:nvPr/>
        </p:nvSpPr>
        <p:spPr bwMode="auto">
          <a:xfrm>
            <a:off x="179512" y="85725"/>
            <a:ext cx="7430963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(irány)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213" y="2348880"/>
            <a:ext cx="3600400" cy="500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7D86CC75-BC15-4E05-BE59-15720DB71FD2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30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b="1" dirty="0">
                <a:sym typeface="Symbol" pitchFamily="18" charset="2"/>
              </a:rPr>
              <a:t>Specifikáció </a:t>
            </a:r>
            <a:r>
              <a:rPr lang="hu-HU" b="1" dirty="0">
                <a:sym typeface="Symbol"/>
              </a:rPr>
              <a:t> algoritmus </a:t>
            </a:r>
            <a:br>
              <a:rPr lang="hu-HU" b="1" dirty="0">
                <a:sym typeface="Symbol"/>
              </a:rPr>
            </a:br>
            <a:r>
              <a:rPr lang="hu-HU" b="1" dirty="0">
                <a:sym typeface="Symbol"/>
              </a:rPr>
              <a:t>– </a:t>
            </a:r>
            <a:r>
              <a:rPr lang="hu-HU" sz="2800" b="1" dirty="0">
                <a:sym typeface="Symbol"/>
              </a:rPr>
              <a:t>f</a:t>
            </a:r>
            <a:r>
              <a:rPr lang="hu-HU" sz="2800" b="1" dirty="0">
                <a:sym typeface="Symbol" pitchFamily="18" charset="2"/>
              </a:rPr>
              <a:t>üggvénydefiníció</a:t>
            </a:r>
            <a:r>
              <a:rPr lang="hu-HU" b="1" dirty="0">
                <a:sym typeface="Symbol" pitchFamily="18" charset="2"/>
              </a:rPr>
              <a:t>:</a:t>
            </a:r>
            <a:endParaRPr lang="hu-HU" sz="2800" dirty="0">
              <a:sym typeface="Symbol" pitchFamily="18" charset="2"/>
            </a:endParaRPr>
          </a:p>
        </p:txBody>
      </p:sp>
      <p:graphicFrame>
        <p:nvGraphicFramePr>
          <p:cNvPr id="2258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528703"/>
              </p:ext>
            </p:extLst>
          </p:nvPr>
        </p:nvGraphicFramePr>
        <p:xfrm>
          <a:off x="3706813" y="2615685"/>
          <a:ext cx="3960812" cy="3052764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388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Irány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(p,q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</a:t>
                      </a:r>
                      <a:r>
                        <a:rPr lang="hu-HU" sz="2800" dirty="0" err="1"/>
                        <a:t>Pont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:Egész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S:=p.y*q.x</a:t>
                      </a: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q.y*p.x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S&lt;0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S&gt;0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F:=</a:t>
                      </a:r>
                      <a:r>
                        <a:rPr kumimoji="0" lang="hu-HU" sz="2400" b="0" i="0" u="none" strike="noStrike" cap="none" normalizeH="0" baseline="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F:=0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F:=1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338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Irány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676" name="AutoShape 36"/>
          <p:cNvSpPr>
            <a:spLocks noChangeArrowheads="1"/>
          </p:cNvSpPr>
          <p:nvPr/>
        </p:nvSpPr>
        <p:spPr bwMode="auto">
          <a:xfrm>
            <a:off x="3563938" y="1341438"/>
            <a:ext cx="2232025" cy="792162"/>
          </a:xfrm>
          <a:prstGeom prst="wedgeRoundRectCallout">
            <a:avLst>
              <a:gd name="adj1" fmla="val -21764"/>
              <a:gd name="adj2" fmla="val 70042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1533" name="Oval 63"/>
          <p:cNvSpPr>
            <a:spLocks noChangeArrowheads="1"/>
          </p:cNvSpPr>
          <p:nvPr/>
        </p:nvSpPr>
        <p:spPr bwMode="auto">
          <a:xfrm>
            <a:off x="3453534" y="2588594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u-HU" dirty="0"/>
          </a:p>
        </p:txBody>
      </p:sp>
      <p:sp>
        <p:nvSpPr>
          <p:cNvPr id="27678" name="Line 48"/>
          <p:cNvSpPr>
            <a:spLocks noChangeShapeType="1"/>
          </p:cNvSpPr>
          <p:nvPr/>
        </p:nvSpPr>
        <p:spPr bwMode="auto">
          <a:xfrm>
            <a:off x="3722688" y="4015860"/>
            <a:ext cx="215900" cy="55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7679" name="Line 48"/>
          <p:cNvSpPr>
            <a:spLocks noChangeShapeType="1"/>
          </p:cNvSpPr>
          <p:nvPr/>
        </p:nvSpPr>
        <p:spPr bwMode="auto">
          <a:xfrm>
            <a:off x="4930775" y="4015860"/>
            <a:ext cx="215900" cy="55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7680" name="Line 48"/>
          <p:cNvSpPr>
            <a:spLocks noChangeShapeType="1"/>
          </p:cNvSpPr>
          <p:nvPr/>
        </p:nvSpPr>
        <p:spPr bwMode="auto">
          <a:xfrm>
            <a:off x="6300788" y="4015860"/>
            <a:ext cx="215900" cy="55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2579" name="AutoShape 51"/>
          <p:cNvSpPr>
            <a:spLocks noChangeArrowheads="1"/>
          </p:cNvSpPr>
          <p:nvPr/>
        </p:nvSpPr>
        <p:spPr bwMode="auto">
          <a:xfrm>
            <a:off x="107950" y="3206005"/>
            <a:ext cx="2160588" cy="360363"/>
          </a:xfrm>
          <a:prstGeom prst="wedgeRectCallout">
            <a:avLst>
              <a:gd name="adj1" fmla="val 178611"/>
              <a:gd name="adj2" fmla="val -118015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Formális</a:t>
            </a:r>
            <a:r>
              <a:rPr lang="hu-HU" dirty="0"/>
              <a:t> paraméterek</a:t>
            </a:r>
          </a:p>
        </p:txBody>
      </p:sp>
      <p:sp>
        <p:nvSpPr>
          <p:cNvPr id="27682" name="Cím 1"/>
          <p:cNvSpPr>
            <a:spLocks/>
          </p:cNvSpPr>
          <p:nvPr/>
        </p:nvSpPr>
        <p:spPr bwMode="auto">
          <a:xfrm>
            <a:off x="107950" y="85725"/>
            <a:ext cx="7502525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(irány)</a:t>
            </a:r>
          </a:p>
        </p:txBody>
      </p:sp>
      <p:sp>
        <p:nvSpPr>
          <p:cNvPr id="27684" name="Szövegdoboz 13"/>
          <p:cNvSpPr txBox="1">
            <a:spLocks noChangeArrowheads="1"/>
          </p:cNvSpPr>
          <p:nvPr/>
        </p:nvSpPr>
        <p:spPr bwMode="auto">
          <a:xfrm>
            <a:off x="7661275" y="3150672"/>
            <a:ext cx="1222375" cy="7652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algn="l">
              <a:lnSpc>
                <a:spcPts val="1800"/>
              </a:lnSpc>
              <a:buFont typeface="Wingdings" pitchFamily="2" charset="2"/>
              <a:buNone/>
            </a:pPr>
            <a:r>
              <a:rPr lang="hu-HU" b="1" dirty="0"/>
              <a:t>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  S</a:t>
            </a:r>
            <a:r>
              <a:rPr lang="hu-HU" b="1" dirty="0"/>
              <a:t>:Egész</a:t>
            </a:r>
            <a:br>
              <a:rPr lang="hu-HU" b="1" dirty="0"/>
            </a:br>
            <a:r>
              <a:rPr lang="hu-HU" dirty="0"/>
              <a:t>    F</a:t>
            </a:r>
            <a:r>
              <a:rPr lang="hu-HU" b="1" dirty="0"/>
              <a:t>:Egész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395" y="1412776"/>
            <a:ext cx="3241101" cy="450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églalap 1">
            <a:extLst>
              <a:ext uri="{FF2B5EF4-FFF2-40B4-BE49-F238E27FC236}">
                <a16:creationId xmlns:a16="http://schemas.microsoft.com/office/drawing/2014/main" id="{6749FD9A-A1A4-40C4-A5CB-2A5FD4625406}"/>
              </a:ext>
            </a:extLst>
          </p:cNvPr>
          <p:cNvSpPr/>
          <p:nvPr/>
        </p:nvSpPr>
        <p:spPr>
          <a:xfrm>
            <a:off x="3723205" y="4028814"/>
            <a:ext cx="3924000" cy="108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l">
              <a:buNone/>
            </a:pPr>
            <a:r>
              <a:rPr lang="hu-HU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F:=sgn(S)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0586E94-7C08-4295-87F1-FFAAF0020E3C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31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9" grpId="0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9108504" cy="475456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Blokk</a:t>
            </a:r>
            <a:r>
              <a:rPr lang="hu-HU" sz="2800" dirty="0">
                <a:sym typeface="Symbol" pitchFamily="18" charset="2"/>
              </a:rPr>
              <a:t>. 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{</a:t>
            </a:r>
            <a:r>
              <a:rPr lang="hu-HU" sz="2800" dirty="0">
                <a:sym typeface="Symbol" pitchFamily="18" charset="2"/>
              </a:rPr>
              <a:t> és a hozzá tartozó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}</a:t>
            </a:r>
            <a:r>
              <a:rPr lang="hu-HU" sz="2800" dirty="0">
                <a:sym typeface="Symbol" pitchFamily="18" charset="2"/>
              </a:rPr>
              <a:t> közötti programszöveg.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Hatáskör</a:t>
            </a:r>
            <a:r>
              <a:rPr lang="hu-HU" sz="2800" dirty="0">
                <a:sym typeface="Symbol" pitchFamily="18" charset="2"/>
              </a:rPr>
              <a:t>. Egy X azonosító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hatásköre</a:t>
            </a:r>
            <a:r>
              <a:rPr lang="hu-HU" sz="2800" dirty="0">
                <a:sym typeface="Symbol" pitchFamily="18" charset="2"/>
              </a:rPr>
              <a:t> az a programszöveg (nem feltétlenül összefüggő), ahol az azonosítóra hivatkozni lehet.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A hatáskört a blokkstruktúra határozza meg. Ha két blokknak van közös része, akkor az egyik teljes egészében tartalmazza a másikat.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Egy azonosító hatásköre a deklarációját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követő karaktertől a blokkot lezáró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}</a:t>
            </a:r>
            <a:r>
              <a:rPr lang="hu-HU" sz="2800" dirty="0">
                <a:sym typeface="Symbol" pitchFamily="18" charset="2"/>
              </a:rPr>
              <a:t>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végzárójelig tart, kivéve azt a beágyazott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blokkot, és ennek beágyazottjait, amely-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 err="1">
                <a:sym typeface="Symbol" pitchFamily="18" charset="2"/>
              </a:rPr>
              <a:t>ben</a:t>
            </a:r>
            <a:r>
              <a:rPr lang="hu-HU" sz="2800" dirty="0">
                <a:sym typeface="Symbol" pitchFamily="18" charset="2"/>
              </a:rPr>
              <a:t> újra lett deklarálva.</a:t>
            </a:r>
          </a:p>
        </p:txBody>
      </p:sp>
      <p:sp>
        <p:nvSpPr>
          <p:cNvPr id="27676" name="AutoShape 36"/>
          <p:cNvSpPr>
            <a:spLocks noChangeArrowheads="1"/>
          </p:cNvSpPr>
          <p:nvPr/>
        </p:nvSpPr>
        <p:spPr bwMode="auto">
          <a:xfrm>
            <a:off x="3563938" y="1341438"/>
            <a:ext cx="2232025" cy="792162"/>
          </a:xfrm>
          <a:prstGeom prst="wedgeRoundRectCallout">
            <a:avLst>
              <a:gd name="adj1" fmla="val -21764"/>
              <a:gd name="adj2" fmla="val 70042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7682" name="Cím 1"/>
          <p:cNvSpPr>
            <a:spLocks/>
          </p:cNvSpPr>
          <p:nvPr/>
        </p:nvSpPr>
        <p:spPr bwMode="auto">
          <a:xfrm>
            <a:off x="179512" y="85725"/>
            <a:ext cx="7430963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FF0000"/>
                </a:solidFill>
              </a:rPr>
              <a:t>Fogalmak</a:t>
            </a:r>
            <a:br>
              <a:rPr lang="hu-HU" sz="36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</a:t>
            </a:r>
            <a:r>
              <a:rPr lang="hu-HU" sz="2800" b="1" dirty="0">
                <a:solidFill>
                  <a:srgbClr val="FF0000"/>
                </a:solidFill>
              </a:rPr>
              <a:t>C++</a:t>
            </a:r>
            <a:r>
              <a:rPr lang="hu-HU" sz="2800" b="1" dirty="0">
                <a:solidFill>
                  <a:srgbClr val="663300"/>
                </a:solidFill>
              </a:rPr>
              <a:t>)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435427E7-5181-41B2-8A96-68E163A52993}"/>
              </a:ext>
            </a:extLst>
          </p:cNvPr>
          <p:cNvSpPr txBox="1"/>
          <p:nvPr/>
        </p:nvSpPr>
        <p:spPr>
          <a:xfrm>
            <a:off x="6139061" y="3933056"/>
            <a:ext cx="2393379" cy="2349361"/>
          </a:xfrm>
          <a:prstGeom prst="rect">
            <a:avLst/>
          </a:prstGeom>
          <a:effectLst>
            <a:outerShdw blurRad="127000" dist="127000" dir="27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Bef>
                <a:spcPts val="0"/>
              </a:spcBef>
              <a:buNone/>
            </a:pP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b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lnSpc>
                <a:spcPts val="1600"/>
              </a:lnSpc>
              <a:spcBef>
                <a:spcPts val="0"/>
              </a:spcBef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  <a:r>
              <a:rPr lang="hu-H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=2;</a:t>
            </a:r>
          </a:p>
          <a:p>
            <a:pPr algn="l">
              <a:lnSpc>
                <a:spcPts val="1600"/>
              </a:lnSpc>
              <a:spcBef>
                <a:spcPts val="0"/>
              </a:spcBef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=1;…)</a:t>
            </a:r>
            <a:r>
              <a:rPr lang="hu-HU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hu-HU" sz="1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  <a:b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hu-HU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lnSpc>
                <a:spcPts val="1600"/>
              </a:lnSpc>
              <a:spcBef>
                <a:spcPts val="0"/>
              </a:spcBef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hu-HU" sz="1600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  <a:b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algn="l">
              <a:lnSpc>
                <a:spcPts val="1600"/>
              </a:lnSpc>
              <a:spcBef>
                <a:spcPts val="0"/>
              </a:spcBef>
              <a:buNone/>
            </a:pP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78D09F49-8F69-4406-97F5-E82B10A75C01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32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1811475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Hatáskör</a:t>
            </a:r>
            <a:r>
              <a:rPr lang="hu-HU" sz="2800" dirty="0">
                <a:sym typeface="Symbol" pitchFamily="18" charset="2"/>
              </a:rPr>
              <a:t>. Egy adott helyen hivatkozott azonosító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lokális</a:t>
            </a:r>
            <a:r>
              <a:rPr lang="hu-HU" sz="2800" dirty="0">
                <a:sym typeface="Symbol" pitchFamily="18" charset="2"/>
              </a:rPr>
              <a:t>, ha a hivatkozás helyét tartalmazó legszűkebb blokkban lett deklarálva. Egy azonosító globális (az adott blokkra nézve), ha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nem lokális</a:t>
            </a:r>
            <a:r>
              <a:rPr lang="hu-HU" sz="2800" dirty="0">
                <a:sym typeface="Symbol" pitchFamily="18" charset="2"/>
              </a:rPr>
              <a:t>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Élettartam</a:t>
            </a:r>
            <a:r>
              <a:rPr lang="hu-HU" sz="2800" dirty="0">
                <a:sym typeface="Symbol" pitchFamily="18" charset="2"/>
              </a:rPr>
              <a:t>. Minden B blokkban deklarált változó élettartalma a blokkba való belépéstől a blokk utolsó utasításának </a:t>
            </a:r>
            <a:r>
              <a:rPr lang="hu-HU" sz="2800" dirty="0" err="1">
                <a:sym typeface="Symbol" pitchFamily="18" charset="2"/>
              </a:rPr>
              <a:t>befejeződéséig</a:t>
            </a:r>
            <a:r>
              <a:rPr lang="hu-HU" sz="2800" dirty="0">
                <a:sym typeface="Symbol" pitchFamily="18" charset="2"/>
              </a:rPr>
              <a:t> tart.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sz="2800" dirty="0">
              <a:sym typeface="Symbol" pitchFamily="18" charset="2"/>
            </a:endParaRPr>
          </a:p>
        </p:txBody>
      </p:sp>
      <p:sp>
        <p:nvSpPr>
          <p:cNvPr id="27676" name="AutoShape 36"/>
          <p:cNvSpPr>
            <a:spLocks noChangeArrowheads="1"/>
          </p:cNvSpPr>
          <p:nvPr/>
        </p:nvSpPr>
        <p:spPr bwMode="auto">
          <a:xfrm>
            <a:off x="3563938" y="1341438"/>
            <a:ext cx="2232025" cy="792162"/>
          </a:xfrm>
          <a:prstGeom prst="wedgeRoundRectCallout">
            <a:avLst>
              <a:gd name="adj1" fmla="val -21764"/>
              <a:gd name="adj2" fmla="val 70042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7682" name="Cím 1"/>
          <p:cNvSpPr>
            <a:spLocks/>
          </p:cNvSpPr>
          <p:nvPr/>
        </p:nvSpPr>
        <p:spPr bwMode="auto">
          <a:xfrm>
            <a:off x="107504" y="85725"/>
            <a:ext cx="7502971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Fogalmak</a:t>
            </a:r>
            <a:br>
              <a:rPr lang="hu-HU" sz="36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(C++)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AB3F52D-BD79-482B-A740-C931EF26E835}"/>
              </a:ext>
            </a:extLst>
          </p:cNvPr>
          <p:cNvSpPr txBox="1"/>
          <p:nvPr/>
        </p:nvSpPr>
        <p:spPr>
          <a:xfrm>
            <a:off x="5292080" y="4005064"/>
            <a:ext cx="2393379" cy="2349361"/>
          </a:xfrm>
          <a:prstGeom prst="rect">
            <a:avLst/>
          </a:prstGeom>
          <a:effectLst>
            <a:outerShdw blurRad="127000" dist="127000" dir="27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Bef>
                <a:spcPts val="0"/>
              </a:spcBef>
              <a:buNone/>
            </a:pP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b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lnSpc>
                <a:spcPts val="1600"/>
              </a:lnSpc>
              <a:spcBef>
                <a:spcPts val="0"/>
              </a:spcBef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  <a:r>
              <a:rPr lang="hu-H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=2;</a:t>
            </a:r>
          </a:p>
          <a:p>
            <a:pPr algn="l">
              <a:lnSpc>
                <a:spcPts val="1600"/>
              </a:lnSpc>
              <a:spcBef>
                <a:spcPts val="0"/>
              </a:spcBef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=1;…)</a:t>
            </a:r>
            <a:r>
              <a:rPr lang="hu-HU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hu-HU" sz="1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  <a:b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hu-HU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lnSpc>
                <a:spcPts val="1600"/>
              </a:lnSpc>
              <a:spcBef>
                <a:spcPts val="0"/>
              </a:spcBef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hu-HU" sz="1600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  <a:b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algn="l">
              <a:lnSpc>
                <a:spcPts val="1600"/>
              </a:lnSpc>
              <a:spcBef>
                <a:spcPts val="0"/>
              </a:spcBef>
              <a:buNone/>
            </a:pP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ADDAB9E3-6435-453E-9ED5-86E30CC9B425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33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3744696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b="1" dirty="0">
                <a:sym typeface="Symbol" pitchFamily="18" charset="2"/>
              </a:rPr>
              <a:t>Algoritmus </a:t>
            </a:r>
            <a:r>
              <a:rPr lang="hu-HU" b="1" dirty="0">
                <a:sym typeface="Symbol"/>
              </a:rPr>
              <a:t> </a:t>
            </a:r>
            <a:r>
              <a:rPr lang="hu-HU" b="1" dirty="0">
                <a:sym typeface="Symbol" pitchFamily="18" charset="2"/>
              </a:rPr>
              <a:t>kód:</a:t>
            </a:r>
          </a:p>
          <a:p>
            <a:pPr marL="804863" lvl="1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Char char="§"/>
            </a:pPr>
            <a:r>
              <a:rPr lang="hu-HU" dirty="0">
                <a:sym typeface="Symbol" pitchFamily="18" charset="2"/>
              </a:rPr>
              <a:t>A főprogramban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függvényhívás</a:t>
            </a:r>
            <a:r>
              <a:rPr lang="hu-HU" dirty="0">
                <a:sym typeface="Symbol" pitchFamily="18" charset="2"/>
              </a:rPr>
              <a:t>:</a:t>
            </a:r>
          </a:p>
          <a:p>
            <a:pPr marL="804863" lvl="1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Char char="§"/>
            </a:pPr>
            <a:endParaRPr lang="hu-HU" dirty="0">
              <a:sym typeface="Symbol" pitchFamily="18" charset="2"/>
            </a:endParaRPr>
          </a:p>
          <a:p>
            <a:pPr marL="804863" lvl="1" indent="-273050">
              <a:lnSpc>
                <a:spcPct val="95000"/>
              </a:lnSpc>
              <a:spcBef>
                <a:spcPts val="1800"/>
              </a:spcBef>
              <a:buFont typeface="Wingdings" pitchFamily="2" charset="2"/>
              <a:buChar char="§"/>
            </a:pPr>
            <a:r>
              <a:rPr lang="hu-HU" dirty="0">
                <a:sym typeface="Symbol" pitchFamily="18" charset="2"/>
              </a:rPr>
              <a:t>A függvény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definiálás</a:t>
            </a:r>
            <a:r>
              <a:rPr lang="hu-HU" dirty="0">
                <a:sym typeface="Symbol" pitchFamily="18" charset="2"/>
              </a:rPr>
              <a:t>a:</a:t>
            </a:r>
          </a:p>
        </p:txBody>
      </p:sp>
      <p:sp>
        <p:nvSpPr>
          <p:cNvPr id="28678" name="Téglalap 13"/>
          <p:cNvSpPr>
            <a:spLocks noChangeArrowheads="1"/>
          </p:cNvSpPr>
          <p:nvPr/>
        </p:nvSpPr>
        <p:spPr bwMode="auto">
          <a:xfrm>
            <a:off x="3238500" y="3340009"/>
            <a:ext cx="5399088" cy="2879725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ts val="2400"/>
              </a:lnSpc>
              <a:spcBef>
                <a:spcPct val="0"/>
              </a:spcBef>
              <a:buNone/>
            </a:pPr>
            <a:r>
              <a:rPr lang="hu-HU" sz="2000" b="1" dirty="0">
                <a:latin typeface="Courier New" pitchFamily="49" charset="0"/>
              </a:rPr>
              <a:t>int</a:t>
            </a: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dirty="0" err="1">
                <a:solidFill>
                  <a:srgbClr val="0000FF"/>
                </a:solidFill>
                <a:latin typeface="Courier New" pitchFamily="49" charset="0"/>
              </a:rPr>
              <a:t>Irany</a:t>
            </a:r>
            <a:r>
              <a:rPr lang="hu-HU" sz="2000" dirty="0">
                <a:latin typeface="Courier New" pitchFamily="49" charset="0"/>
              </a:rPr>
              <a:t>(</a:t>
            </a:r>
            <a:r>
              <a:rPr lang="hu-HU" sz="2000" dirty="0" err="1">
                <a:latin typeface="Courier New" pitchFamily="49" charset="0"/>
              </a:rPr>
              <a:t>TPont</a:t>
            </a:r>
            <a:r>
              <a:rPr lang="hu-HU" sz="2000" dirty="0">
                <a:latin typeface="Courier New" pitchFamily="49" charset="0"/>
              </a:rPr>
              <a:t> p, </a:t>
            </a:r>
            <a:r>
              <a:rPr lang="hu-HU" sz="2000" dirty="0" err="1">
                <a:latin typeface="Courier New" pitchFamily="49" charset="0"/>
              </a:rPr>
              <a:t>TPont</a:t>
            </a:r>
            <a:r>
              <a:rPr lang="hu-HU" sz="2000" dirty="0">
                <a:latin typeface="Courier New" pitchFamily="49" charset="0"/>
              </a:rPr>
              <a:t> q)</a:t>
            </a:r>
            <a:br>
              <a:rPr lang="hu-HU" sz="2000" dirty="0">
                <a:latin typeface="Courier New" pitchFamily="49" charset="0"/>
              </a:rPr>
            </a:br>
            <a:r>
              <a:rPr lang="hu-HU" sz="2000" b="1" dirty="0">
                <a:latin typeface="Courier New" pitchFamily="49" charset="0"/>
              </a:rPr>
              <a:t>{</a:t>
            </a:r>
            <a:br>
              <a:rPr lang="hu-HU" sz="2000" dirty="0">
                <a:latin typeface="Courier New" pitchFamily="49" charset="0"/>
              </a:rPr>
            </a:b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b="1" dirty="0">
                <a:latin typeface="Courier New" pitchFamily="49" charset="0"/>
              </a:rPr>
              <a:t>int</a:t>
            </a:r>
            <a:r>
              <a:rPr lang="hu-HU" sz="2000" dirty="0">
                <a:latin typeface="Courier New" pitchFamily="49" charset="0"/>
              </a:rPr>
              <a:t> S; </a:t>
            </a:r>
            <a:r>
              <a:rPr lang="hu-HU" sz="2000" b="1" dirty="0">
                <a:latin typeface="Courier New" pitchFamily="49" charset="0"/>
              </a:rPr>
              <a:t>int</a:t>
            </a:r>
            <a:r>
              <a:rPr lang="hu-HU" sz="2000" dirty="0">
                <a:latin typeface="Courier New" pitchFamily="49" charset="0"/>
              </a:rPr>
              <a:t> F; </a:t>
            </a:r>
            <a:r>
              <a:rPr lang="hu-HU" dirty="0">
                <a:solidFill>
                  <a:srgbClr val="969696"/>
                </a:solidFill>
                <a:latin typeface="Courier New" pitchFamily="49" charset="0"/>
              </a:rPr>
              <a:t>//segédváltozók</a:t>
            </a:r>
            <a:br>
              <a:rPr lang="hu-HU" sz="2000" dirty="0">
                <a:latin typeface="Courier New" pitchFamily="49" charset="0"/>
              </a:rPr>
            </a:br>
            <a:r>
              <a:rPr lang="hu-HU" sz="2000" dirty="0">
                <a:latin typeface="Courier New" pitchFamily="49" charset="0"/>
              </a:rPr>
              <a:t> S=</a:t>
            </a:r>
            <a:r>
              <a:rPr lang="hu-HU" sz="2000" dirty="0" err="1">
                <a:latin typeface="Courier New" pitchFamily="49" charset="0"/>
                <a:sym typeface="Symbol" pitchFamily="18" charset="2"/>
              </a:rPr>
              <a:t>p.y</a:t>
            </a:r>
            <a:r>
              <a:rPr lang="hu-HU" sz="2000" dirty="0">
                <a:latin typeface="Courier New" pitchFamily="49" charset="0"/>
                <a:sym typeface="Symbol" pitchFamily="18" charset="2"/>
              </a:rPr>
              <a:t>*</a:t>
            </a:r>
            <a:r>
              <a:rPr lang="hu-HU" sz="2000" dirty="0" err="1">
                <a:latin typeface="Courier New" pitchFamily="49" charset="0"/>
                <a:sym typeface="Symbol" pitchFamily="18" charset="2"/>
              </a:rPr>
              <a:t>q.x-q.y</a:t>
            </a:r>
            <a:r>
              <a:rPr lang="hu-HU" sz="2000" dirty="0">
                <a:latin typeface="Courier New" pitchFamily="49" charset="0"/>
                <a:sym typeface="Symbol" pitchFamily="18" charset="2"/>
              </a:rPr>
              <a:t>*</a:t>
            </a:r>
            <a:r>
              <a:rPr lang="hu-HU" sz="2000" dirty="0" err="1">
                <a:latin typeface="Courier New" pitchFamily="49" charset="0"/>
                <a:sym typeface="Symbol" pitchFamily="18" charset="2"/>
              </a:rPr>
              <a:t>p.x</a:t>
            </a:r>
            <a:r>
              <a:rPr lang="hu-HU" sz="2000" dirty="0">
                <a:latin typeface="Courier New" pitchFamily="49" charset="0"/>
                <a:sym typeface="Symbol" pitchFamily="18" charset="2"/>
              </a:rPr>
              <a:t>;</a:t>
            </a:r>
            <a:endParaRPr lang="hu-HU" dirty="0">
              <a:solidFill>
                <a:srgbClr val="969696"/>
              </a:solidFill>
              <a:latin typeface="Courier New" pitchFamily="49" charset="0"/>
            </a:endParaRPr>
          </a:p>
          <a:p>
            <a:pPr algn="l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b="1" dirty="0" err="1">
                <a:latin typeface="Courier New" pitchFamily="49" charset="0"/>
              </a:rPr>
              <a:t>if</a:t>
            </a:r>
            <a:r>
              <a:rPr lang="hu-HU" sz="2000" b="1" dirty="0">
                <a:latin typeface="Courier New" pitchFamily="49" charset="0"/>
              </a:rPr>
              <a:t> </a:t>
            </a:r>
            <a:r>
              <a:rPr lang="hu-HU" sz="2000" dirty="0">
                <a:latin typeface="Courier New" pitchFamily="49" charset="0"/>
              </a:rPr>
              <a:t>(S&lt;0) F=-1;</a:t>
            </a:r>
            <a:br>
              <a:rPr lang="hu-HU" sz="2000" dirty="0">
                <a:latin typeface="Courier New" pitchFamily="49" charset="0"/>
              </a:rPr>
            </a:b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b="1" dirty="0" err="1">
                <a:latin typeface="Courier New" pitchFamily="49" charset="0"/>
              </a:rPr>
              <a:t>else</a:t>
            </a: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b="1" dirty="0" err="1">
                <a:latin typeface="Courier New" pitchFamily="49" charset="0"/>
              </a:rPr>
              <a:t>if</a:t>
            </a:r>
            <a:r>
              <a:rPr lang="hu-HU" sz="2000" b="1" dirty="0">
                <a:latin typeface="Courier New" pitchFamily="49" charset="0"/>
              </a:rPr>
              <a:t> </a:t>
            </a:r>
            <a:r>
              <a:rPr lang="hu-HU" sz="2000" dirty="0">
                <a:latin typeface="Courier New" pitchFamily="49" charset="0"/>
              </a:rPr>
              <a:t>(S==0) F=0;</a:t>
            </a:r>
            <a:br>
              <a:rPr lang="hu-HU" sz="2000" dirty="0">
                <a:latin typeface="Courier New" pitchFamily="49" charset="0"/>
              </a:rPr>
            </a:b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b="1" dirty="0" err="1">
                <a:latin typeface="Courier New" pitchFamily="49" charset="0"/>
              </a:rPr>
              <a:t>else</a:t>
            </a: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b="1" dirty="0" err="1">
                <a:latin typeface="Courier New" pitchFamily="49" charset="0"/>
              </a:rPr>
              <a:t>if</a:t>
            </a:r>
            <a:r>
              <a:rPr lang="hu-HU" sz="2000" b="1" dirty="0">
                <a:latin typeface="Courier New" pitchFamily="49" charset="0"/>
              </a:rPr>
              <a:t> </a:t>
            </a:r>
            <a:r>
              <a:rPr lang="hu-HU" sz="2000" dirty="0">
                <a:latin typeface="Courier New" pitchFamily="49" charset="0"/>
              </a:rPr>
              <a:t>(S&gt;0) F=1;</a:t>
            </a:r>
            <a:br>
              <a:rPr lang="hu-HU" sz="2000" dirty="0">
                <a:latin typeface="Courier New" pitchFamily="49" charset="0"/>
              </a:rPr>
            </a:b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b="1" dirty="0" err="1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hu-HU" sz="2000" dirty="0">
                <a:solidFill>
                  <a:srgbClr val="0000FF"/>
                </a:solidFill>
                <a:latin typeface="Courier New" pitchFamily="49" charset="0"/>
              </a:rPr>
              <a:t> F;</a:t>
            </a:r>
            <a:br>
              <a:rPr lang="hu-HU" sz="2000" dirty="0">
                <a:latin typeface="Courier New" pitchFamily="49" charset="0"/>
              </a:rPr>
            </a:br>
            <a:r>
              <a:rPr lang="hu-HU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28679" name="Téglalap 14"/>
          <p:cNvSpPr>
            <a:spLocks noChangeArrowheads="1"/>
          </p:cNvSpPr>
          <p:nvPr/>
        </p:nvSpPr>
        <p:spPr bwMode="auto">
          <a:xfrm>
            <a:off x="3238500" y="2323554"/>
            <a:ext cx="5399088" cy="396875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000">
                <a:latin typeface="Courier New" pitchFamily="49" charset="0"/>
              </a:rPr>
              <a:t>Ir=</a:t>
            </a:r>
            <a:r>
              <a:rPr lang="hu-HU" sz="2000">
                <a:solidFill>
                  <a:srgbClr val="0000FF"/>
                </a:solidFill>
                <a:latin typeface="Courier New" pitchFamily="49" charset="0"/>
              </a:rPr>
              <a:t>Irany</a:t>
            </a:r>
            <a:r>
              <a:rPr lang="hu-HU" sz="2000">
                <a:latin typeface="Courier New" pitchFamily="49" charset="0"/>
              </a:rPr>
              <a:t>(P,Q);</a:t>
            </a:r>
          </a:p>
        </p:txBody>
      </p:sp>
      <p:pic>
        <p:nvPicPr>
          <p:cNvPr id="28680" name="Picture 6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1" y="2361307"/>
            <a:ext cx="2231925" cy="323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681" name="Cím 1"/>
          <p:cNvSpPr>
            <a:spLocks/>
          </p:cNvSpPr>
          <p:nvPr/>
        </p:nvSpPr>
        <p:spPr bwMode="auto">
          <a:xfrm>
            <a:off x="35496" y="85725"/>
            <a:ext cx="7574979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(irány)</a:t>
            </a:r>
          </a:p>
        </p:txBody>
      </p:sp>
      <p:sp>
        <p:nvSpPr>
          <p:cNvPr id="28682" name="Line 69"/>
          <p:cNvSpPr>
            <a:spLocks noChangeShapeType="1"/>
          </p:cNvSpPr>
          <p:nvPr/>
        </p:nvSpPr>
        <p:spPr bwMode="auto">
          <a:xfrm>
            <a:off x="4788024" y="2634251"/>
            <a:ext cx="1007939" cy="7921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28683" name="Line 70"/>
          <p:cNvSpPr>
            <a:spLocks noChangeShapeType="1"/>
          </p:cNvSpPr>
          <p:nvPr/>
        </p:nvSpPr>
        <p:spPr bwMode="auto">
          <a:xfrm>
            <a:off x="5148065" y="2634251"/>
            <a:ext cx="1944886" cy="7921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3356992"/>
            <a:ext cx="3094070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1554DE79-1225-4EDB-BE6D-4FAEA826BE39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34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uiExpand="1" build="p"/>
      <p:bldP spid="28678" grpId="0" animBg="1"/>
      <p:bldP spid="28682" grpId="0" animBg="1"/>
      <p:bldP spid="2868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C++ tudnivalók – összefoglalás:</a:t>
            </a:r>
            <a:r>
              <a:rPr lang="hu-HU" dirty="0"/>
              <a:t>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Függvényfej-definíció </a:t>
            </a:r>
            <a:r>
              <a:rPr lang="hu-HU" sz="2800" dirty="0"/>
              <a:t>(</a:t>
            </a:r>
            <a:r>
              <a:rPr lang="hu-HU" sz="2200" dirty="0"/>
              <a:t>prototípus</a:t>
            </a:r>
            <a:r>
              <a:rPr lang="hu-HU" sz="2800" dirty="0"/>
              <a:t>):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ts val="360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Függvény-definíció</a:t>
            </a:r>
            <a:r>
              <a:rPr lang="hu-HU" sz="2800" dirty="0"/>
              <a:t>:</a:t>
            </a:r>
          </a:p>
        </p:txBody>
      </p:sp>
      <p:sp>
        <p:nvSpPr>
          <p:cNvPr id="7" name="Téglalap 6"/>
          <p:cNvSpPr>
            <a:spLocks noChangeArrowheads="1"/>
          </p:cNvSpPr>
          <p:nvPr/>
        </p:nvSpPr>
        <p:spPr bwMode="auto">
          <a:xfrm>
            <a:off x="971600" y="2293202"/>
            <a:ext cx="6624736" cy="1395413"/>
          </a:xfrm>
          <a:prstGeom prst="rect">
            <a:avLst/>
          </a:prstGeom>
          <a:solidFill>
            <a:srgbClr val="D9D9D9"/>
          </a:solidFill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000" dirty="0" err="1">
                <a:latin typeface="Courier New" pitchFamily="49" charset="0"/>
              </a:rPr>
              <a:t>fvTíp</a:t>
            </a: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dirty="0" err="1">
                <a:latin typeface="Courier New" pitchFamily="49" charset="0"/>
              </a:rPr>
              <a:t>fvAzon</a:t>
            </a:r>
            <a:r>
              <a:rPr lang="hu-HU" sz="2000" b="1" dirty="0">
                <a:latin typeface="Courier New" pitchFamily="49" charset="0"/>
              </a:rPr>
              <a:t>(</a:t>
            </a:r>
            <a:r>
              <a:rPr lang="hu-HU" sz="2000" dirty="0" err="1">
                <a:latin typeface="Courier New" pitchFamily="49" charset="0"/>
              </a:rPr>
              <a:t>parTíp</a:t>
            </a: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dirty="0" err="1">
                <a:latin typeface="Courier New" pitchFamily="49" charset="0"/>
              </a:rPr>
              <a:t>formParAzon</a:t>
            </a:r>
            <a:r>
              <a:rPr lang="hu-HU" sz="2000" b="1" dirty="0">
                <a:latin typeface="Courier New" pitchFamily="49" charset="0"/>
              </a:rPr>
              <a:t>,…)</a:t>
            </a:r>
            <a:r>
              <a:rPr lang="hu-HU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000" b="1" dirty="0">
                <a:solidFill>
                  <a:srgbClr val="FF0000"/>
                </a:solidFill>
              </a:rPr>
              <a:t>	</a:t>
            </a:r>
            <a:r>
              <a:rPr lang="hu-HU" sz="2000" b="1" dirty="0"/>
              <a:t>vagy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000" b="1" dirty="0" err="1">
                <a:latin typeface="Courier New" pitchFamily="49" charset="0"/>
              </a:rPr>
              <a:t>void</a:t>
            </a: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dirty="0" err="1">
                <a:latin typeface="Courier New" pitchFamily="49" charset="0"/>
              </a:rPr>
              <a:t>fvAzon</a:t>
            </a:r>
            <a:r>
              <a:rPr lang="hu-HU" sz="2000" b="1" dirty="0">
                <a:latin typeface="Courier New" pitchFamily="49" charset="0"/>
              </a:rPr>
              <a:t>(</a:t>
            </a:r>
            <a:r>
              <a:rPr lang="hu-HU" sz="2000" dirty="0" err="1">
                <a:latin typeface="Courier New" pitchFamily="49" charset="0"/>
              </a:rPr>
              <a:t>parTíp</a:t>
            </a: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dirty="0" err="1">
                <a:latin typeface="Courier New" pitchFamily="49" charset="0"/>
              </a:rPr>
              <a:t>formParAzon</a:t>
            </a:r>
            <a:r>
              <a:rPr lang="hu-HU" sz="2000" b="1" dirty="0">
                <a:latin typeface="Courier New" pitchFamily="49" charset="0"/>
              </a:rPr>
              <a:t>,…)</a:t>
            </a:r>
            <a:r>
              <a:rPr lang="hu-HU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b="1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>
                <a:solidFill>
                  <a:srgbClr val="FF0000"/>
                </a:solidFill>
              </a:rPr>
              <a:t>A formális paraméterek elmaradhatnak, de a zárójelek nem!</a:t>
            </a:r>
            <a:endParaRPr lang="hu-HU" sz="2000" b="1" dirty="0">
              <a:solidFill>
                <a:srgbClr val="FF0000"/>
              </a:solidFill>
            </a:endParaRPr>
          </a:p>
        </p:txBody>
      </p:sp>
      <p:sp>
        <p:nvSpPr>
          <p:cNvPr id="2" name="Téglalap 6"/>
          <p:cNvSpPr>
            <a:spLocks noChangeArrowheads="1"/>
          </p:cNvSpPr>
          <p:nvPr/>
        </p:nvSpPr>
        <p:spPr bwMode="auto">
          <a:xfrm>
            <a:off x="971600" y="4426128"/>
            <a:ext cx="6624736" cy="2099215"/>
          </a:xfrm>
          <a:prstGeom prst="rect">
            <a:avLst/>
          </a:prstGeom>
          <a:solidFill>
            <a:srgbClr val="D9D9D9"/>
          </a:solidFill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36000" rIns="36000" anchor="ctr"/>
          <a:lstStyle/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tabLst>
                <a:tab pos="355600" algn="l"/>
              </a:tabLst>
            </a:pPr>
            <a:r>
              <a:rPr lang="hu-HU" sz="2000" b="1" dirty="0"/>
              <a:t>A fejsor, a végén pontosvessző </a:t>
            </a:r>
            <a:r>
              <a:rPr lang="hu-HU" sz="2000" b="1" dirty="0">
                <a:solidFill>
                  <a:srgbClr val="FF0000"/>
                </a:solidFill>
              </a:rPr>
              <a:t>nélkül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tabLst>
                <a:tab pos="355600" algn="l"/>
              </a:tabLst>
            </a:pPr>
            <a:r>
              <a:rPr lang="hu-HU" sz="2000" b="1" dirty="0">
                <a:latin typeface="Courier New" pitchFamily="49" charset="0"/>
              </a:rPr>
              <a:t>{</a:t>
            </a:r>
            <a:br>
              <a:rPr lang="hu-HU" sz="2000" b="1" dirty="0">
                <a:latin typeface="Courier New" pitchFamily="49" charset="0"/>
              </a:rPr>
            </a:br>
            <a:r>
              <a:rPr lang="hu-HU" sz="2000" b="1" dirty="0">
                <a:latin typeface="Courier New" pitchFamily="49" charset="0"/>
              </a:rPr>
              <a:t>	… </a:t>
            </a:r>
            <a:r>
              <a:rPr lang="hu-HU" sz="2000" dirty="0">
                <a:latin typeface="Courier New" pitchFamily="49" charset="0"/>
              </a:rPr>
              <a:t>//</a:t>
            </a:r>
            <a:r>
              <a:rPr lang="hu-HU" sz="2000" dirty="0" err="1">
                <a:latin typeface="Courier New" pitchFamily="49" charset="0"/>
              </a:rPr>
              <a:t>fvtörzs</a:t>
            </a:r>
            <a:br>
              <a:rPr lang="hu-HU" sz="2000" b="1" dirty="0">
                <a:latin typeface="Courier New" pitchFamily="49" charset="0"/>
              </a:rPr>
            </a:br>
            <a:r>
              <a:rPr lang="hu-HU" sz="2000" b="1" dirty="0">
                <a:latin typeface="Courier New" pitchFamily="49" charset="0"/>
              </a:rPr>
              <a:t>	</a:t>
            </a:r>
            <a:r>
              <a:rPr lang="hu-HU" sz="2000" b="1" dirty="0" err="1">
                <a:latin typeface="Courier New" pitchFamily="49" charset="0"/>
              </a:rPr>
              <a:t>return</a:t>
            </a:r>
            <a:r>
              <a:rPr lang="hu-HU" sz="2000" b="1" dirty="0">
                <a:latin typeface="Courier New" pitchFamily="49" charset="0"/>
              </a:rPr>
              <a:t> </a:t>
            </a:r>
            <a:r>
              <a:rPr lang="hu-HU" sz="2000" dirty="0" err="1">
                <a:latin typeface="Courier New" pitchFamily="49" charset="0"/>
              </a:rPr>
              <a:t>fvÉrték</a:t>
            </a:r>
            <a:r>
              <a:rPr lang="hu-HU" sz="20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tabLst>
                <a:tab pos="355600" algn="l"/>
              </a:tabLst>
            </a:pPr>
            <a:r>
              <a:rPr lang="hu-HU" sz="20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tabLst>
                <a:tab pos="355600" algn="l"/>
              </a:tabLst>
            </a:pPr>
            <a:endParaRPr lang="hu-HU" sz="2000" b="1" dirty="0">
              <a:latin typeface="Courier New" pitchFamily="49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tabLst>
                <a:tab pos="355600" algn="l"/>
              </a:tabLst>
            </a:pP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hu-HU" b="1" dirty="0">
                <a:solidFill>
                  <a:srgbClr val="FF0000"/>
                </a:solidFill>
              </a:rPr>
              <a:t>esetén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Courier New" pitchFamily="49" charset="0"/>
              </a:rPr>
              <a:t>fvÉrték</a:t>
            </a:r>
            <a:r>
              <a:rPr lang="hu-HU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hu-HU" b="1" dirty="0">
                <a:solidFill>
                  <a:srgbClr val="FF0000"/>
                </a:solidFill>
              </a:rPr>
              <a:t>nélküli</a:t>
            </a:r>
            <a:r>
              <a:rPr lang="hu-HU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hu-HU" b="1" dirty="0">
                <a:solidFill>
                  <a:srgbClr val="FF0000"/>
                </a:solidFill>
              </a:rPr>
              <a:t>, vagy</a:t>
            </a:r>
            <a:r>
              <a:rPr lang="hu-HU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hu-HU" b="1" dirty="0">
                <a:solidFill>
                  <a:srgbClr val="FF0000"/>
                </a:solidFill>
              </a:rPr>
              <a:t>nélkül</a:t>
            </a:r>
            <a:r>
              <a:rPr lang="hu-HU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4824" name="Cím 1"/>
          <p:cNvSpPr>
            <a:spLocks/>
          </p:cNvSpPr>
          <p:nvPr/>
        </p:nvSpPr>
        <p:spPr bwMode="auto">
          <a:xfrm>
            <a:off x="35496" y="85725"/>
            <a:ext cx="7574979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endParaRPr lang="hu-HU" sz="2800" b="1" dirty="0">
              <a:solidFill>
                <a:srgbClr val="663300"/>
              </a:solidFill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17EFED03-F0E2-42DA-82F9-DF3050E7EF35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35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build="p"/>
      <p:bldP spid="7" grpId="0" animBg="1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2155825" algn="l"/>
              </a:tabLst>
            </a:pPr>
            <a:r>
              <a:rPr lang="hu-HU" b="1" dirty="0"/>
              <a:t>C++ tudnivalók – összefoglalás:</a:t>
            </a:r>
            <a:r>
              <a:rPr lang="hu-HU" dirty="0"/>
              <a:t>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2155825" algn="l"/>
              </a:tabLst>
            </a:pPr>
            <a:r>
              <a:rPr lang="hu-HU" sz="2800" b="1" dirty="0"/>
              <a:t>Formális</a:t>
            </a:r>
            <a:r>
              <a:rPr lang="hu-HU" sz="2800" dirty="0"/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skalár</a:t>
            </a:r>
            <a:r>
              <a:rPr lang="hu-HU" sz="2800" dirty="0"/>
              <a:t> paraméter: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Tx/>
              <a:buChar char="o"/>
              <a:tabLst>
                <a:tab pos="2155825" algn="l"/>
              </a:tabLst>
            </a:pPr>
            <a:r>
              <a:rPr lang="hu-HU" sz="2400" dirty="0"/>
              <a:t>bemeneti	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FF0000"/>
                </a:solidFill>
              </a:rPr>
              <a:t>nincs</a:t>
            </a:r>
            <a:r>
              <a:rPr lang="hu-HU" sz="2400" dirty="0"/>
              <a:t> speciális kulcsszó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Tx/>
              <a:buChar char="o"/>
              <a:tabLst>
                <a:tab pos="2155825" algn="l"/>
              </a:tabLst>
            </a:pPr>
            <a:r>
              <a:rPr lang="hu-HU" sz="2400" dirty="0"/>
              <a:t>kimeneti	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FF0000"/>
                </a:solidFill>
              </a:rPr>
              <a:t>&amp;</a:t>
            </a:r>
            <a:r>
              <a:rPr lang="hu-HU" sz="2400" dirty="0"/>
              <a:t> a speciális prefix „kulcsszó”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2155825" algn="l"/>
              </a:tabLst>
            </a:pPr>
            <a:r>
              <a:rPr lang="hu-HU" sz="2800" b="1" dirty="0"/>
              <a:t>Aktuális</a:t>
            </a:r>
            <a:r>
              <a:rPr lang="hu-HU" sz="2800" dirty="0"/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skalár</a:t>
            </a:r>
            <a:r>
              <a:rPr lang="hu-HU" sz="2800" dirty="0"/>
              <a:t> paraméter: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2155825" algn="l"/>
              </a:tabLst>
            </a:pPr>
            <a:r>
              <a:rPr lang="hu-HU" sz="2800" dirty="0"/>
              <a:t>	ha a megfelelő formális paraméter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Tx/>
              <a:buChar char="o"/>
              <a:tabLst>
                <a:tab pos="2155825" algn="l"/>
              </a:tabLst>
            </a:pPr>
            <a:r>
              <a:rPr lang="hu-HU" sz="2400" dirty="0"/>
              <a:t>bemeneti	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FF0000"/>
                </a:solidFill>
              </a:rPr>
              <a:t>akár</a:t>
            </a:r>
            <a:r>
              <a:rPr lang="hu-HU" sz="2400" dirty="0"/>
              <a:t> konstans, </a:t>
            </a:r>
            <a:r>
              <a:rPr lang="hu-HU" sz="2400" dirty="0">
                <a:solidFill>
                  <a:srgbClr val="FF0000"/>
                </a:solidFill>
              </a:rPr>
              <a:t>akár</a:t>
            </a:r>
            <a:r>
              <a:rPr lang="hu-HU" sz="2400" dirty="0"/>
              <a:t> változó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Tx/>
              <a:buChar char="o"/>
              <a:tabLst>
                <a:tab pos="2155825" algn="l"/>
              </a:tabLst>
            </a:pPr>
            <a:r>
              <a:rPr lang="hu-HU" sz="2400" dirty="0"/>
              <a:t>kimeneti	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b="1" dirty="0">
                <a:solidFill>
                  <a:srgbClr val="FF0000"/>
                </a:solidFill>
              </a:rPr>
              <a:t>csak</a:t>
            </a:r>
            <a:r>
              <a:rPr lang="hu-HU" sz="2400" dirty="0"/>
              <a:t> változó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2155825" algn="l"/>
              </a:tabLst>
            </a:pPr>
            <a:r>
              <a:rPr lang="hu-HU" sz="2800" dirty="0"/>
              <a:t>	lehet.</a:t>
            </a:r>
          </a:p>
        </p:txBody>
      </p:sp>
      <p:sp>
        <p:nvSpPr>
          <p:cNvPr id="35846" name="Cím 1"/>
          <p:cNvSpPr>
            <a:spLocks/>
          </p:cNvSpPr>
          <p:nvPr/>
        </p:nvSpPr>
        <p:spPr bwMode="auto">
          <a:xfrm>
            <a:off x="107504" y="85725"/>
            <a:ext cx="7502971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endParaRPr lang="hu-HU" sz="2800" b="1">
              <a:solidFill>
                <a:srgbClr val="663300"/>
              </a:solidFill>
            </a:endParaRPr>
          </a:p>
        </p:txBody>
      </p:sp>
      <p:sp>
        <p:nvSpPr>
          <p:cNvPr id="107537" name="AutoShape 17"/>
          <p:cNvSpPr>
            <a:spLocks noChangeArrowheads="1"/>
          </p:cNvSpPr>
          <p:nvPr/>
        </p:nvSpPr>
        <p:spPr bwMode="auto">
          <a:xfrm>
            <a:off x="6097314" y="1625600"/>
            <a:ext cx="2124075" cy="503237"/>
          </a:xfrm>
          <a:prstGeom prst="wedgeRectCallout">
            <a:avLst>
              <a:gd name="adj1" fmla="val -135541"/>
              <a:gd name="adj2" fmla="val 42852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dirty="0"/>
              <a:t>Pontosabban: 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 tömb</a:t>
            </a:r>
          </a:p>
        </p:txBody>
      </p:sp>
      <p:sp>
        <p:nvSpPr>
          <p:cNvPr id="2" name="AutoShape 17"/>
          <p:cNvSpPr>
            <a:spLocks noChangeArrowheads="1"/>
          </p:cNvSpPr>
          <p:nvPr/>
        </p:nvSpPr>
        <p:spPr bwMode="auto">
          <a:xfrm>
            <a:off x="6115975" y="3187247"/>
            <a:ext cx="2124076" cy="503237"/>
          </a:xfrm>
          <a:prstGeom prst="wedgeRectCallout">
            <a:avLst>
              <a:gd name="adj1" fmla="val -141691"/>
              <a:gd name="adj2" fmla="val -42809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dirty="0"/>
              <a:t>Pontosabban: 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 tömb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F36732A6-2CCB-4544-8459-51534BF9E731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36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7" grpId="0" animBg="1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hu-HU" kern="1200" dirty="0">
                <a:latin typeface="Garamond" pitchFamily="18" charset="0"/>
                <a:ea typeface="+mn-ea"/>
                <a:cs typeface="+mn-cs"/>
              </a:rPr>
              <a:t>Függvények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/>
              <a:t>C++ tudnivalók – összefoglalás:</a:t>
            </a:r>
            <a:endParaRPr lang="hu-HU" dirty="0"/>
          </a:p>
          <a:p>
            <a:pPr marL="342900" indent="-342900">
              <a:lnSpc>
                <a:spcPct val="90000"/>
              </a:lnSpc>
              <a:spcBef>
                <a:spcPct val="0"/>
              </a:spcBef>
              <a:tabLst>
                <a:tab pos="3406775" algn="l"/>
              </a:tabLst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Skalár</a:t>
            </a:r>
            <a:r>
              <a:rPr lang="hu-HU" sz="2800" dirty="0"/>
              <a:t> paraméterátadás: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Tx/>
              <a:buChar char="o"/>
              <a:tabLst>
                <a:tab pos="3406775" algn="l"/>
              </a:tabLst>
            </a:pPr>
            <a:r>
              <a:rPr lang="hu-HU" sz="2600" b="1" dirty="0"/>
              <a:t>Értékszerinti</a:t>
            </a:r>
            <a:r>
              <a:rPr lang="hu-HU" sz="2600" dirty="0"/>
              <a:t> </a:t>
            </a:r>
            <a:r>
              <a:rPr lang="hu-HU" dirty="0"/>
              <a:t>− </a:t>
            </a:r>
            <a:r>
              <a:rPr lang="hu-HU" sz="2400" dirty="0"/>
              <a:t>a formális paraméterből „keletkezett”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lokális változó</a:t>
            </a:r>
            <a:r>
              <a:rPr lang="hu-HU" sz="2400" dirty="0"/>
              <a:t>ba másolódik a híváskor az aktuális paraméter </a:t>
            </a:r>
            <a:r>
              <a:rPr 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értéke</a:t>
            </a:r>
            <a:r>
              <a:rPr lang="hu-HU" sz="2400" dirty="0"/>
              <a:t>, így ennek a törzsön belüli megváltozása nincs hatással az aktuális paraméterre. Pl.: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tabLst>
                <a:tab pos="3406775" algn="l"/>
              </a:tabLst>
            </a:pPr>
            <a:endParaRPr lang="hu-HU" sz="2400" dirty="0"/>
          </a:p>
          <a:p>
            <a:pPr marL="742950" lvl="1">
              <a:lnSpc>
                <a:spcPct val="90000"/>
              </a:lnSpc>
              <a:spcBef>
                <a:spcPct val="40000"/>
              </a:spcBef>
              <a:buFontTx/>
              <a:buChar char="o"/>
              <a:tabLst>
                <a:tab pos="3406775" algn="l"/>
              </a:tabLst>
            </a:pPr>
            <a:r>
              <a:rPr lang="hu-HU" sz="2600" b="1" dirty="0"/>
              <a:t>Hivatkozás szerinti</a:t>
            </a:r>
            <a:r>
              <a:rPr lang="hu-HU" sz="2600" dirty="0"/>
              <a:t> </a:t>
            </a:r>
            <a:r>
              <a:rPr lang="hu-HU" dirty="0"/>
              <a:t>− </a:t>
            </a:r>
            <a:r>
              <a:rPr lang="hu-HU" sz="2400" dirty="0"/>
              <a:t>a formális paraméterbe az aktuális paraméter </a:t>
            </a:r>
            <a:r>
              <a:rPr 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címe</a:t>
            </a:r>
            <a:r>
              <a:rPr lang="hu-HU" sz="2400" dirty="0"/>
              <a:t> (</a:t>
            </a:r>
            <a:r>
              <a:rPr lang="hu-HU" sz="2400" i="1" dirty="0"/>
              <a:t>rá való hivatkozás</a:t>
            </a:r>
            <a:r>
              <a:rPr lang="hu-HU" sz="2400" dirty="0"/>
              <a:t>) kerül, a lokális néven </a:t>
            </a:r>
            <a:r>
              <a:rPr lang="hu-HU" sz="2400" i="1" dirty="0"/>
              <a:t>is</a:t>
            </a:r>
            <a:r>
              <a:rPr lang="hu-HU" sz="2400" dirty="0"/>
              <a:t> elérhetővé válik. Pl.: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2878138" y="3645024"/>
            <a:ext cx="5438775" cy="358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>
                <a:latin typeface="Courier New" pitchFamily="49" charset="0"/>
              </a:rPr>
              <a:t>int</a:t>
            </a:r>
            <a:r>
              <a:rPr lang="hu-HU" i="1" dirty="0">
                <a:latin typeface="Courier New" pitchFamily="49" charset="0"/>
              </a:rPr>
              <a:t> </a:t>
            </a:r>
            <a:r>
              <a:rPr lang="hu-HU" dirty="0" err="1">
                <a:latin typeface="Courier New" pitchFamily="49" charset="0"/>
              </a:rPr>
              <a:t>max</a:t>
            </a:r>
            <a:r>
              <a:rPr lang="hu-HU" b="1" dirty="0">
                <a:latin typeface="Courier New" pitchFamily="49" charset="0"/>
              </a:rPr>
              <a:t>(int</a:t>
            </a:r>
            <a:r>
              <a:rPr lang="hu-HU" dirty="0">
                <a:latin typeface="Courier New" pitchFamily="49" charset="0"/>
              </a:rPr>
              <a:t> x</a:t>
            </a:r>
            <a:r>
              <a:rPr lang="hu-HU" b="1" dirty="0">
                <a:latin typeface="Courier New" pitchFamily="49" charset="0"/>
              </a:rPr>
              <a:t>, int</a:t>
            </a:r>
            <a:r>
              <a:rPr lang="hu-HU" dirty="0">
                <a:latin typeface="Courier New" pitchFamily="49" charset="0"/>
              </a:rPr>
              <a:t> y</a:t>
            </a:r>
            <a:r>
              <a:rPr lang="hu-HU" b="1" dirty="0">
                <a:latin typeface="Courier New" pitchFamily="49" charset="0"/>
              </a:rPr>
              <a:t>)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2887663" y="5301208"/>
            <a:ext cx="5438775" cy="358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hu-HU" i="1" dirty="0">
                <a:latin typeface="Courier New" pitchFamily="49" charset="0"/>
              </a:rPr>
              <a:t> </a:t>
            </a:r>
            <a:r>
              <a:rPr lang="hu-HU" dirty="0" err="1">
                <a:latin typeface="Courier New" pitchFamily="49" charset="0"/>
              </a:rPr>
              <a:t>max</a:t>
            </a:r>
            <a:r>
              <a:rPr lang="hu-HU" b="1" dirty="0">
                <a:latin typeface="Courier New" pitchFamily="49" charset="0"/>
              </a:rPr>
              <a:t>(int</a:t>
            </a:r>
            <a:r>
              <a:rPr lang="hu-HU" dirty="0">
                <a:latin typeface="Courier New" pitchFamily="49" charset="0"/>
              </a:rPr>
              <a:t> x</a:t>
            </a:r>
            <a:r>
              <a:rPr lang="hu-HU" b="1" dirty="0">
                <a:latin typeface="Courier New" pitchFamily="49" charset="0"/>
              </a:rPr>
              <a:t>, int</a:t>
            </a:r>
            <a:r>
              <a:rPr lang="hu-HU" dirty="0">
                <a:latin typeface="Courier New" pitchFamily="49" charset="0"/>
              </a:rPr>
              <a:t> y</a:t>
            </a:r>
            <a:r>
              <a:rPr lang="hu-HU" b="1" dirty="0">
                <a:latin typeface="Courier New" pitchFamily="49" charset="0"/>
              </a:rPr>
              <a:t>, </a:t>
            </a:r>
            <a:r>
              <a:rPr lang="hu-HU" b="1" dirty="0" err="1">
                <a:latin typeface="Courier New" pitchFamily="49" charset="0"/>
              </a:rPr>
              <a:t>int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hu-HU" dirty="0" err="1">
                <a:latin typeface="Courier New" pitchFamily="49" charset="0"/>
              </a:rPr>
              <a:t>max</a:t>
            </a:r>
            <a:r>
              <a:rPr lang="hu-HU" dirty="0">
                <a:latin typeface="Courier New" pitchFamily="49" charset="0"/>
              </a:rPr>
              <a:t>_xy</a:t>
            </a:r>
            <a:r>
              <a:rPr lang="hu-HU" b="1" dirty="0">
                <a:latin typeface="Courier New" pitchFamily="49" charset="0"/>
              </a:rPr>
              <a:t>)</a:t>
            </a:r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6988714" y="3265257"/>
            <a:ext cx="1979613" cy="288925"/>
          </a:xfrm>
          <a:prstGeom prst="wedgeRectCallout">
            <a:avLst>
              <a:gd name="adj1" fmla="val -160581"/>
              <a:gd name="adj2" fmla="val 13233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Input-paraméterek.</a:t>
            </a:r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>
            <a:off x="288131" y="6092403"/>
            <a:ext cx="1979613" cy="288925"/>
          </a:xfrm>
          <a:prstGeom prst="wedgeRectCallout">
            <a:avLst>
              <a:gd name="adj1" fmla="val 189300"/>
              <a:gd name="adj2" fmla="val -24886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>
                <a:effectLst>
                  <a:outerShdw blurRad="38100" dist="38100" dir="2700000" algn="tl">
                    <a:srgbClr val="FFFFFF"/>
                  </a:outerShdw>
                </a:effectLst>
              </a:rPr>
              <a:t>Input-paraméterek.</a:t>
            </a:r>
          </a:p>
        </p:txBody>
      </p:sp>
      <p:sp>
        <p:nvSpPr>
          <p:cNvPr id="115720" name="AutoShape 8"/>
          <p:cNvSpPr>
            <a:spLocks noChangeArrowheads="1"/>
          </p:cNvSpPr>
          <p:nvPr/>
        </p:nvSpPr>
        <p:spPr bwMode="auto">
          <a:xfrm>
            <a:off x="5724128" y="6093296"/>
            <a:ext cx="2520950" cy="287338"/>
          </a:xfrm>
          <a:prstGeom prst="wedgeRectCallout">
            <a:avLst>
              <a:gd name="adj1" fmla="val -29218"/>
              <a:gd name="adj2" fmla="val -19419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>
                <a:effectLst>
                  <a:outerShdw blurRad="38100" dist="38100" dir="2700000" algn="tl">
                    <a:srgbClr val="FFFFFF"/>
                  </a:outerShdw>
                </a:effectLst>
              </a:rPr>
              <a:t>In-/Output-paraméter.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EF855F35-62A2-4200-8EB9-04E4882322B3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37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bldLvl="2"/>
      <p:bldP spid="115716" grpId="0" animBg="1"/>
      <p:bldP spid="115717" grpId="0" animBg="1"/>
      <p:bldP spid="115718" grpId="0" animBg="1"/>
      <p:bldP spid="115719" grpId="0" animBg="1"/>
      <p:bldP spid="1157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2155825" algn="l"/>
              </a:tabLst>
            </a:pPr>
            <a:r>
              <a:rPr lang="hu-HU" b="1" dirty="0"/>
              <a:t>C++ tudnivalók – összefoglalás:</a:t>
            </a:r>
            <a:r>
              <a:rPr lang="hu-HU" dirty="0"/>
              <a:t> </a:t>
            </a: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Tömb</a:t>
            </a:r>
            <a:r>
              <a:rPr lang="hu-HU" sz="2800" dirty="0"/>
              <a:t> paraméterátadás:</a:t>
            </a:r>
          </a:p>
          <a:p>
            <a:pPr marL="457200" lvl="1" indent="0">
              <a:lnSpc>
                <a:spcPct val="85000"/>
              </a:lnSpc>
              <a:spcBef>
                <a:spcPct val="0"/>
              </a:spcBef>
              <a:buNone/>
              <a:tabLst>
                <a:tab pos="3406775" algn="l"/>
              </a:tabLst>
            </a:pPr>
            <a:r>
              <a:rPr lang="hu-HU" b="1" dirty="0"/>
              <a:t>Alapelv</a:t>
            </a:r>
            <a:r>
              <a:rPr lang="hu-HU" dirty="0"/>
              <a:t>: </a:t>
            </a:r>
            <a:r>
              <a:rPr lang="hu-HU" sz="2400" dirty="0">
                <a:solidFill>
                  <a:srgbClr val="FF0000"/>
                </a:solidFill>
              </a:rPr>
              <a:t>a tömbök mindig hivatkozás szerint adódnak át!</a:t>
            </a:r>
            <a:br>
              <a:rPr lang="hu-HU" sz="2400" dirty="0">
                <a:solidFill>
                  <a:srgbClr val="FF0000"/>
                </a:solidFill>
              </a:rPr>
            </a:br>
            <a:endParaRPr lang="hu-HU" sz="2400" dirty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2155825" algn="l"/>
              </a:tabLst>
            </a:pPr>
            <a:r>
              <a:rPr lang="hu-HU" sz="2800" b="1" dirty="0"/>
              <a:t>Formális</a:t>
            </a:r>
            <a:r>
              <a:rPr lang="hu-HU" sz="2800" dirty="0"/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tömb</a:t>
            </a:r>
            <a:r>
              <a:rPr lang="hu-HU" sz="2800" dirty="0"/>
              <a:t> paraméter: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Tx/>
              <a:buChar char="o"/>
              <a:tabLst>
                <a:tab pos="2155825" algn="l"/>
              </a:tabLst>
            </a:pPr>
            <a:r>
              <a:rPr lang="hu-HU" sz="2400" dirty="0"/>
              <a:t>bemeneti	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b="1" dirty="0">
                <a:solidFill>
                  <a:srgbClr val="FF0000"/>
                </a:solidFill>
              </a:rPr>
              <a:t>const</a:t>
            </a:r>
            <a:r>
              <a:rPr lang="hu-HU" sz="2400" dirty="0"/>
              <a:t> </a:t>
            </a:r>
            <a:r>
              <a:rPr lang="hu-HU" sz="2400" dirty="0" err="1"/>
              <a:t>prefix</a:t>
            </a:r>
            <a:r>
              <a:rPr lang="hu-HU" sz="2400" dirty="0"/>
              <a:t> kulcsszó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Tx/>
              <a:buChar char="o"/>
              <a:tabLst>
                <a:tab pos="2155825" algn="l"/>
              </a:tabLst>
            </a:pPr>
            <a:r>
              <a:rPr lang="hu-HU" sz="2400" dirty="0"/>
              <a:t>kimeneti	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FF0000"/>
                </a:solidFill>
              </a:rPr>
              <a:t>nincs</a:t>
            </a:r>
            <a:r>
              <a:rPr lang="hu-HU" sz="2400" dirty="0"/>
              <a:t> speciális kulcsszó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2155825" algn="l"/>
              </a:tabLst>
            </a:pPr>
            <a:r>
              <a:rPr lang="hu-HU" sz="2800" b="1" dirty="0"/>
              <a:t>Aktuális</a:t>
            </a:r>
            <a:r>
              <a:rPr lang="hu-HU" sz="2800" dirty="0"/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tömb</a:t>
            </a:r>
            <a:r>
              <a:rPr lang="hu-HU" sz="2800" dirty="0"/>
              <a:t> paraméter: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2155825" algn="l"/>
              </a:tabLst>
            </a:pPr>
            <a:r>
              <a:rPr lang="hu-HU" sz="2800" dirty="0"/>
              <a:t>	ha a megfelelő formális paraméter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Tx/>
              <a:buChar char="o"/>
              <a:tabLst>
                <a:tab pos="2155825" algn="l"/>
              </a:tabLst>
            </a:pPr>
            <a:r>
              <a:rPr lang="hu-HU" sz="2400" dirty="0"/>
              <a:t>bemeneti	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FF0000"/>
                </a:solidFill>
              </a:rPr>
              <a:t>akár</a:t>
            </a:r>
            <a:r>
              <a:rPr lang="hu-HU" sz="2400" dirty="0"/>
              <a:t> konstans, </a:t>
            </a:r>
            <a:r>
              <a:rPr lang="hu-HU" sz="2400" dirty="0">
                <a:solidFill>
                  <a:srgbClr val="FF0000"/>
                </a:solidFill>
              </a:rPr>
              <a:t>akár</a:t>
            </a:r>
            <a:r>
              <a:rPr lang="hu-HU" sz="2400" dirty="0"/>
              <a:t> változó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Tx/>
              <a:buChar char="o"/>
              <a:tabLst>
                <a:tab pos="2155825" algn="l"/>
              </a:tabLst>
            </a:pPr>
            <a:r>
              <a:rPr lang="hu-HU" sz="2400" dirty="0"/>
              <a:t>kimeneti	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b="1" dirty="0">
                <a:solidFill>
                  <a:srgbClr val="FF0000"/>
                </a:solidFill>
              </a:rPr>
              <a:t>csak</a:t>
            </a:r>
            <a:r>
              <a:rPr lang="hu-HU" sz="2400" dirty="0"/>
              <a:t> változó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2155825" algn="l"/>
              </a:tabLst>
            </a:pPr>
            <a:r>
              <a:rPr lang="hu-HU" sz="2800" dirty="0"/>
              <a:t>	lehet.</a:t>
            </a:r>
          </a:p>
        </p:txBody>
      </p:sp>
      <p:sp>
        <p:nvSpPr>
          <p:cNvPr id="37894" name="Cím 1"/>
          <p:cNvSpPr>
            <a:spLocks/>
          </p:cNvSpPr>
          <p:nvPr/>
        </p:nvSpPr>
        <p:spPr bwMode="auto">
          <a:xfrm>
            <a:off x="179512" y="85725"/>
            <a:ext cx="7430963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endParaRPr lang="hu-HU" sz="2800" b="1" dirty="0">
              <a:solidFill>
                <a:srgbClr val="663300"/>
              </a:solidFill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42EC7694-21F5-4CD5-A36D-DDE95C2EB001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38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hu-HU" dirty="0"/>
              <a:t>Finomítások a C++ kódban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/>
              <a:t>C++ tudnivalók – összefoglalás:</a:t>
            </a:r>
            <a:r>
              <a:rPr lang="hu-HU" dirty="0"/>
              <a:t> </a:t>
            </a:r>
          </a:p>
          <a:p>
            <a:pPr marL="382587" indent="-457200">
              <a:lnSpc>
                <a:spcPct val="85000"/>
              </a:lnSpc>
              <a:spcBef>
                <a:spcPct val="0"/>
              </a:spcBef>
              <a:tabLst>
                <a:tab pos="3406775" algn="l"/>
              </a:tabLst>
            </a:pPr>
            <a:r>
              <a:rPr lang="hu-HU" dirty="0"/>
              <a:t>Bemeneti paraméter −</a:t>
            </a:r>
            <a:r>
              <a:rPr lang="hu-HU" sz="4000" dirty="0"/>
              <a:t> </a:t>
            </a:r>
            <a:r>
              <a:rPr lang="hu-HU" sz="2800" dirty="0"/>
              <a:t>példa a fejsorra:</a:t>
            </a:r>
          </a:p>
          <a:p>
            <a:pPr marL="742950" lvl="1">
              <a:lnSpc>
                <a:spcPct val="90000"/>
              </a:lnSpc>
              <a:spcBef>
                <a:spcPct val="5000"/>
              </a:spcBef>
              <a:tabLst>
                <a:tab pos="3406775" algn="l"/>
              </a:tabLst>
            </a:pPr>
            <a:endParaRPr lang="hu-HU" sz="3200" dirty="0"/>
          </a:p>
          <a:p>
            <a:pPr marL="742950" lvl="1">
              <a:lnSpc>
                <a:spcPct val="90000"/>
              </a:lnSpc>
              <a:spcBef>
                <a:spcPct val="5000"/>
              </a:spcBef>
              <a:tabLst>
                <a:tab pos="3406775" algn="l"/>
              </a:tabLst>
            </a:pPr>
            <a:endParaRPr lang="hu-HU" dirty="0"/>
          </a:p>
          <a:p>
            <a:pPr marL="742950" lvl="1">
              <a:lnSpc>
                <a:spcPct val="90000"/>
              </a:lnSpc>
              <a:spcBef>
                <a:spcPct val="5000"/>
              </a:spcBef>
              <a:tabLst>
                <a:tab pos="3406775" algn="l"/>
              </a:tabLst>
            </a:pPr>
            <a:endParaRPr lang="hu-HU" dirty="0"/>
          </a:p>
          <a:p>
            <a:pPr marL="382587" indent="-457200">
              <a:lnSpc>
                <a:spcPct val="90000"/>
              </a:lnSpc>
              <a:spcBef>
                <a:spcPct val="15000"/>
              </a:spcBef>
              <a:tabLst>
                <a:tab pos="3406775" algn="l"/>
              </a:tabLst>
            </a:pPr>
            <a:r>
              <a:rPr lang="hu-HU" dirty="0"/>
              <a:t>Kimeneti paraméter −</a:t>
            </a:r>
            <a:r>
              <a:rPr lang="hu-HU" sz="4000" dirty="0"/>
              <a:t> </a:t>
            </a:r>
            <a:r>
              <a:rPr lang="hu-HU" sz="2800" dirty="0"/>
              <a:t>példa a fejsorra: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835150" y="2594263"/>
            <a:ext cx="7269163" cy="9350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0000" rIns="54000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err="1">
                <a:latin typeface="Courier New" pitchFamily="49" charset="0"/>
              </a:rPr>
              <a:t>void</a:t>
            </a:r>
            <a:r>
              <a:rPr lang="hu-HU" i="1" dirty="0">
                <a:latin typeface="Courier New" pitchFamily="49" charset="0"/>
              </a:rPr>
              <a:t> </a:t>
            </a:r>
            <a:r>
              <a:rPr lang="hu-HU" dirty="0">
                <a:latin typeface="Courier New" pitchFamily="49" charset="0"/>
              </a:rPr>
              <a:t>ki_int_</a:t>
            </a:r>
            <a:r>
              <a:rPr lang="hu-HU" dirty="0" err="1">
                <a:latin typeface="Courier New" pitchFamily="49" charset="0"/>
              </a:rPr>
              <a:t>tomb</a:t>
            </a:r>
            <a:r>
              <a:rPr lang="hu-HU" b="1" dirty="0">
                <a:latin typeface="Courier New" pitchFamily="49" charset="0"/>
              </a:rPr>
              <a:t>(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int</a:t>
            </a:r>
            <a:r>
              <a:rPr lang="hu-HU" dirty="0">
                <a:latin typeface="Courier New" pitchFamily="49" charset="0"/>
              </a:rPr>
              <a:t> x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hu-HU" b="1" dirty="0">
                <a:latin typeface="Courier New" pitchFamily="49" charset="0"/>
              </a:rPr>
              <a:t>, int</a:t>
            </a:r>
            <a:r>
              <a:rPr lang="hu-HU" dirty="0">
                <a:latin typeface="Courier New" pitchFamily="49" charset="0"/>
              </a:rPr>
              <a:t> n</a:t>
            </a:r>
            <a:r>
              <a:rPr lang="hu-HU" b="1" dirty="0"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/>
              <a:t>vagy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err="1">
                <a:latin typeface="Courier New" pitchFamily="49" charset="0"/>
              </a:rPr>
              <a:t>void</a:t>
            </a:r>
            <a:r>
              <a:rPr lang="hu-HU" i="1" dirty="0">
                <a:latin typeface="Courier New" pitchFamily="49" charset="0"/>
              </a:rPr>
              <a:t> </a:t>
            </a:r>
            <a:r>
              <a:rPr lang="hu-HU" dirty="0">
                <a:latin typeface="Courier New" pitchFamily="49" charset="0"/>
              </a:rPr>
              <a:t>ki_int_</a:t>
            </a:r>
            <a:r>
              <a:rPr lang="hu-HU" dirty="0" err="1">
                <a:latin typeface="Courier New" pitchFamily="49" charset="0"/>
              </a:rPr>
              <a:t>tomb</a:t>
            </a:r>
            <a:r>
              <a:rPr lang="hu-HU" b="1" dirty="0">
                <a:latin typeface="Courier New" pitchFamily="49" charset="0"/>
              </a:rPr>
              <a:t>(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int</a:t>
            </a:r>
            <a:r>
              <a:rPr lang="hu-HU" dirty="0">
                <a:latin typeface="Courier New" pitchFamily="49" charset="0"/>
              </a:rPr>
              <a:t> x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hu-HU" dirty="0" err="1">
                <a:solidFill>
                  <a:srgbClr val="FF0000"/>
                </a:solidFill>
                <a:latin typeface="Courier New" pitchFamily="49" charset="0"/>
              </a:rPr>
              <a:t>maxN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]</a:t>
            </a:r>
            <a:r>
              <a:rPr lang="hu-HU" b="1" dirty="0">
                <a:latin typeface="Courier New" pitchFamily="49" charset="0"/>
              </a:rPr>
              <a:t>, int</a:t>
            </a:r>
            <a:r>
              <a:rPr lang="hu-HU" dirty="0">
                <a:latin typeface="Courier New" pitchFamily="49" charset="0"/>
              </a:rPr>
              <a:t> n</a:t>
            </a:r>
            <a:r>
              <a:rPr lang="hu-HU" b="1" dirty="0">
                <a:latin typeface="Courier New" pitchFamily="49" charset="0"/>
              </a:rPr>
              <a:t>)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1812925" y="4465727"/>
            <a:ext cx="7269163" cy="9350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lIns="90000" rIns="54000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err="1">
                <a:latin typeface="Courier New" pitchFamily="49" charset="0"/>
              </a:rPr>
              <a:t>void</a:t>
            </a:r>
            <a:r>
              <a:rPr lang="hu-HU" dirty="0">
                <a:latin typeface="Courier New" pitchFamily="49" charset="0"/>
              </a:rPr>
              <a:t> be_int_</a:t>
            </a:r>
            <a:r>
              <a:rPr lang="hu-HU" dirty="0" err="1">
                <a:latin typeface="Courier New" pitchFamily="49" charset="0"/>
              </a:rPr>
              <a:t>tomb</a:t>
            </a:r>
            <a:r>
              <a:rPr lang="hu-HU" b="1" dirty="0">
                <a:latin typeface="Courier New" pitchFamily="49" charset="0"/>
              </a:rPr>
              <a:t>(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hu-HU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int</a:t>
            </a:r>
            <a:r>
              <a:rPr lang="hu-HU" dirty="0">
                <a:latin typeface="Courier New" pitchFamily="49" charset="0"/>
              </a:rPr>
              <a:t> x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hu-HU" dirty="0">
                <a:latin typeface="Courier New" pitchFamily="49" charset="0"/>
              </a:rPr>
              <a:t>, </a:t>
            </a:r>
            <a:r>
              <a:rPr lang="hu-HU" b="1" dirty="0" err="1">
                <a:latin typeface="Courier New" pitchFamily="49" charset="0"/>
              </a:rPr>
              <a:t>int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hu-HU" dirty="0">
                <a:latin typeface="Courier New" pitchFamily="49" charset="0"/>
              </a:rPr>
              <a:t>n, </a:t>
            </a:r>
            <a:r>
              <a:rPr lang="hu-HU" b="1" dirty="0">
                <a:latin typeface="Courier New" pitchFamily="49" charset="0"/>
              </a:rPr>
              <a:t>int</a:t>
            </a:r>
            <a:r>
              <a:rPr lang="hu-HU" dirty="0">
                <a:latin typeface="Courier New" pitchFamily="49" charset="0"/>
              </a:rPr>
              <a:t> </a:t>
            </a:r>
            <a:r>
              <a:rPr lang="hu-HU" dirty="0" err="1">
                <a:latin typeface="Courier New" pitchFamily="49" charset="0"/>
              </a:rPr>
              <a:t>maxN</a:t>
            </a:r>
            <a:r>
              <a:rPr lang="hu-HU" b="1" dirty="0"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/>
              <a:t>vagy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err="1">
                <a:latin typeface="Courier New" pitchFamily="49" charset="0"/>
              </a:rPr>
              <a:t>void</a:t>
            </a:r>
            <a:r>
              <a:rPr lang="hu-HU" dirty="0">
                <a:latin typeface="Courier New" pitchFamily="49" charset="0"/>
              </a:rPr>
              <a:t> be_int_</a:t>
            </a:r>
            <a:r>
              <a:rPr lang="hu-HU" dirty="0" err="1">
                <a:latin typeface="Courier New" pitchFamily="49" charset="0"/>
              </a:rPr>
              <a:t>tomb</a:t>
            </a:r>
            <a:r>
              <a:rPr lang="hu-HU" b="1" dirty="0">
                <a:latin typeface="Courier New" pitchFamily="49" charset="0"/>
              </a:rPr>
              <a:t>(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hu-HU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int</a:t>
            </a:r>
            <a:r>
              <a:rPr lang="hu-HU" dirty="0">
                <a:latin typeface="Courier New" pitchFamily="49" charset="0"/>
              </a:rPr>
              <a:t> x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hu-HU" dirty="0" err="1">
                <a:solidFill>
                  <a:srgbClr val="FF0000"/>
                </a:solidFill>
                <a:latin typeface="Courier New" pitchFamily="49" charset="0"/>
              </a:rPr>
              <a:t>maxN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]</a:t>
            </a:r>
            <a:r>
              <a:rPr lang="hu-HU" dirty="0">
                <a:latin typeface="Courier New" pitchFamily="49" charset="0"/>
              </a:rPr>
              <a:t>,</a:t>
            </a:r>
            <a:r>
              <a:rPr lang="hu-HU" b="1" dirty="0" err="1">
                <a:latin typeface="Courier New" pitchFamily="49" charset="0"/>
              </a:rPr>
              <a:t>int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hu-HU" dirty="0">
                <a:latin typeface="Courier New" pitchFamily="49" charset="0"/>
              </a:rPr>
              <a:t>n, </a:t>
            </a:r>
            <a:r>
              <a:rPr lang="hu-HU" b="1" dirty="0">
                <a:latin typeface="Courier New" pitchFamily="49" charset="0"/>
              </a:rPr>
              <a:t>int</a:t>
            </a:r>
            <a:r>
              <a:rPr lang="hu-HU" dirty="0">
                <a:latin typeface="Courier New" pitchFamily="49" charset="0"/>
              </a:rPr>
              <a:t> </a:t>
            </a:r>
            <a:r>
              <a:rPr lang="hu-HU" dirty="0" err="1">
                <a:latin typeface="Courier New" pitchFamily="49" charset="0"/>
              </a:rPr>
              <a:t>maxN</a:t>
            </a:r>
            <a:r>
              <a:rPr lang="hu-HU" b="1" dirty="0">
                <a:latin typeface="Courier New" pitchFamily="49" charset="0"/>
              </a:rPr>
              <a:t>)</a:t>
            </a:r>
          </a:p>
        </p:txBody>
      </p:sp>
      <p:sp>
        <p:nvSpPr>
          <p:cNvPr id="117766" name="AutoShape 6"/>
          <p:cNvSpPr>
            <a:spLocks noChangeArrowheads="1"/>
          </p:cNvSpPr>
          <p:nvPr/>
        </p:nvSpPr>
        <p:spPr bwMode="auto">
          <a:xfrm>
            <a:off x="0" y="2305338"/>
            <a:ext cx="1979613" cy="288925"/>
          </a:xfrm>
          <a:prstGeom prst="wedgeRectCallout">
            <a:avLst>
              <a:gd name="adj1" fmla="val 221303"/>
              <a:gd name="adj2" fmla="val 58275"/>
            </a:avLst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Input-paraméterek.</a:t>
            </a:r>
          </a:p>
        </p:txBody>
      </p:sp>
      <p:sp>
        <p:nvSpPr>
          <p:cNvPr id="117767" name="AutoShape 7"/>
          <p:cNvSpPr>
            <a:spLocks noChangeArrowheads="1"/>
          </p:cNvSpPr>
          <p:nvPr/>
        </p:nvSpPr>
        <p:spPr bwMode="auto">
          <a:xfrm>
            <a:off x="0" y="5402500"/>
            <a:ext cx="2087563" cy="503238"/>
          </a:xfrm>
          <a:prstGeom prst="wedgeRectCallout">
            <a:avLst>
              <a:gd name="adj1" fmla="val 153766"/>
              <a:gd name="adj2" fmla="val -79691"/>
            </a:avLst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In-/</a:t>
            </a:r>
            <a:b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Output-paraméterek.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56088" y="4478427"/>
            <a:ext cx="649287" cy="360363"/>
            <a:chOff x="3560" y="2704"/>
            <a:chExt cx="409" cy="227"/>
          </a:xfrm>
        </p:grpSpPr>
        <p:sp>
          <p:nvSpPr>
            <p:cNvPr id="38933" name="Line 9"/>
            <p:cNvSpPr>
              <a:spLocks noChangeShapeType="1"/>
            </p:cNvSpPr>
            <p:nvPr/>
          </p:nvSpPr>
          <p:spPr bwMode="auto">
            <a:xfrm>
              <a:off x="3606" y="2704"/>
              <a:ext cx="363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8934" name="Line 10"/>
            <p:cNvSpPr>
              <a:spLocks noChangeShapeType="1"/>
            </p:cNvSpPr>
            <p:nvPr/>
          </p:nvSpPr>
          <p:spPr bwMode="auto">
            <a:xfrm flipH="1">
              <a:off x="3560" y="2704"/>
              <a:ext cx="39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4232275" y="4508590"/>
            <a:ext cx="2879725" cy="287337"/>
          </a:xfrm>
          <a:prstGeom prst="rect">
            <a:avLst/>
          </a:prstGeom>
          <a:noFill/>
          <a:ln w="28575" cap="rnd">
            <a:solidFill>
              <a:srgbClr val="0000FF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4213224" y="2637125"/>
            <a:ext cx="2772000" cy="301625"/>
          </a:xfrm>
          <a:prstGeom prst="rect">
            <a:avLst/>
          </a:prstGeom>
          <a:noFill/>
          <a:ln w="28575" cap="rnd">
            <a:solidFill>
              <a:srgbClr val="0000FF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17775" name="AutoShape 15"/>
          <p:cNvSpPr>
            <a:spLocks noChangeArrowheads="1"/>
          </p:cNvSpPr>
          <p:nvPr/>
        </p:nvSpPr>
        <p:spPr bwMode="auto">
          <a:xfrm>
            <a:off x="7524750" y="3873925"/>
            <a:ext cx="1619250" cy="288925"/>
          </a:xfrm>
          <a:prstGeom prst="wedgeRectCallout">
            <a:avLst>
              <a:gd name="adj1" fmla="val -16542"/>
              <a:gd name="adj2" fmla="val 19128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rIns="54000"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>
                <a:effectLst>
                  <a:outerShdw blurRad="38100" dist="38100" dir="2700000" algn="tl">
                    <a:srgbClr val="FFFFFF"/>
                  </a:outerShdw>
                </a:effectLst>
              </a:rPr>
              <a:t>Ellenőrzési céllal</a:t>
            </a:r>
          </a:p>
        </p:txBody>
      </p:sp>
      <p:sp>
        <p:nvSpPr>
          <p:cNvPr id="117776" name="AutoShape 16"/>
          <p:cNvSpPr>
            <a:spLocks noChangeArrowheads="1"/>
          </p:cNvSpPr>
          <p:nvPr/>
        </p:nvSpPr>
        <p:spPr bwMode="auto">
          <a:xfrm>
            <a:off x="7380312" y="3873925"/>
            <a:ext cx="1763688" cy="505693"/>
          </a:xfrm>
          <a:prstGeom prst="wedgeRectCallout">
            <a:avLst>
              <a:gd name="adj1" fmla="val 19662"/>
              <a:gd name="adj2" fmla="val 20976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rIns="54000"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Ellenőrzési céllal, input-paraméter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240213" y="5011827"/>
            <a:ext cx="649287" cy="360363"/>
            <a:chOff x="3560" y="2704"/>
            <a:chExt cx="409" cy="227"/>
          </a:xfrm>
        </p:grpSpPr>
        <p:sp>
          <p:nvSpPr>
            <p:cNvPr id="38931" name="Line 9"/>
            <p:cNvSpPr>
              <a:spLocks noChangeShapeType="1"/>
            </p:cNvSpPr>
            <p:nvPr/>
          </p:nvSpPr>
          <p:spPr bwMode="auto">
            <a:xfrm>
              <a:off x="3606" y="2704"/>
              <a:ext cx="363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8932" name="Line 10"/>
            <p:cNvSpPr>
              <a:spLocks noChangeShapeType="1"/>
            </p:cNvSpPr>
            <p:nvPr/>
          </p:nvSpPr>
          <p:spPr bwMode="auto">
            <a:xfrm flipH="1">
              <a:off x="3560" y="2704"/>
              <a:ext cx="39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B9B9B159-781D-44DC-91E6-A4630E1B59FF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39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1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uiExpand="1" build="allAtOnce"/>
      <p:bldP spid="117764" grpId="0" uiExpand="1" animBg="1"/>
      <p:bldP spid="117765" grpId="0" animBg="1"/>
      <p:bldP spid="117766" grpId="0" uiExpand="1" animBg="1"/>
      <p:bldP spid="117767" grpId="0" animBg="1"/>
      <p:bldP spid="117771" grpId="0" animBg="1"/>
      <p:bldP spid="117772" grpId="0" uiExpand="1" animBg="1"/>
      <p:bldP spid="117775" grpId="0" animBg="1"/>
      <p:bldP spid="1177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A típus fogalma</a:t>
            </a:r>
            <a:br>
              <a:rPr lang="hu-HU" dirty="0"/>
            </a:br>
            <a:r>
              <a:rPr lang="hu-HU" sz="2400" dirty="0"/>
              <a:t>egy kis összefoglaló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23529" y="1352839"/>
            <a:ext cx="4104455" cy="47654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" rIns="36000" rtlCol="0">
            <a:spAutoFit/>
          </a:bodyPr>
          <a:lstStyle/>
          <a:p>
            <a:pPr algn="l">
              <a:buNone/>
            </a:pPr>
            <a:r>
              <a:rPr lang="hu-HU" dirty="0"/>
              <a:t> </a:t>
            </a:r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Rekord-típus</a:t>
            </a:r>
            <a:r>
              <a:rPr lang="hu-HU" sz="3200" b="1" dirty="0"/>
              <a:t>:</a:t>
            </a:r>
          </a:p>
          <a:p>
            <a:pPr marL="363538" indent="-350838" algn="l">
              <a:spcBef>
                <a:spcPts val="600"/>
              </a:spcBef>
            </a:pPr>
            <a:r>
              <a:rPr lang="hu-HU" sz="2800" b="1" dirty="0"/>
              <a:t>Típus</a:t>
            </a:r>
            <a:br>
              <a:rPr lang="hu-HU" sz="2800" dirty="0"/>
            </a:br>
            <a:r>
              <a:rPr lang="hu-HU" sz="2800" dirty="0"/>
              <a:t>  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hu-HU" sz="2800" dirty="0"/>
              <a:t>=</a:t>
            </a:r>
            <a:r>
              <a:rPr lang="hu-HU" sz="2800" b="1" dirty="0">
                <a:solidFill>
                  <a:srgbClr val="FF0000"/>
                </a:solidFill>
              </a:rPr>
              <a:t>Rekord(</a:t>
            </a:r>
            <a:br>
              <a:rPr lang="hu-HU" sz="2800" dirty="0"/>
            </a:br>
            <a:r>
              <a:rPr lang="hu-HU" sz="2800" dirty="0"/>
              <a:t>		</a:t>
            </a:r>
            <a:r>
              <a:rPr lang="hu-HU" sz="2800" dirty="0">
                <a:solidFill>
                  <a:srgbClr val="FF0000"/>
                </a:solidFill>
              </a:rPr>
              <a:t>m</a:t>
            </a:r>
            <a:r>
              <a:rPr lang="hu-HU" sz="2800" baseline="-25000" dirty="0">
                <a:solidFill>
                  <a:srgbClr val="FF0000"/>
                </a:solidFill>
              </a:rPr>
              <a:t>1</a:t>
            </a:r>
            <a:r>
              <a:rPr lang="hu-HU" sz="2800" dirty="0"/>
              <a:t>:TM</a:t>
            </a:r>
            <a:r>
              <a:rPr lang="hu-HU" sz="2800" baseline="-25000" dirty="0"/>
              <a:t>1</a:t>
            </a:r>
            <a:r>
              <a:rPr lang="hu-HU" sz="2800" b="1" dirty="0">
                <a:solidFill>
                  <a:srgbClr val="FF0000"/>
                </a:solidFill>
              </a:rPr>
              <a:t>,</a:t>
            </a:r>
            <a:br>
              <a:rPr lang="hu-HU" sz="2800" dirty="0"/>
            </a:br>
            <a:r>
              <a:rPr lang="hu-HU" sz="2800" dirty="0"/>
              <a:t>		…</a:t>
            </a:r>
            <a:br>
              <a:rPr lang="hu-HU" sz="2800" dirty="0"/>
            </a:br>
            <a:r>
              <a:rPr lang="hu-HU" sz="2800" dirty="0"/>
              <a:t>		</a:t>
            </a:r>
            <a:r>
              <a:rPr lang="hu-HU" sz="2800" dirty="0" err="1">
                <a:solidFill>
                  <a:srgbClr val="FF0000"/>
                </a:solidFill>
              </a:rPr>
              <a:t>m</a:t>
            </a:r>
            <a:r>
              <a:rPr lang="hu-HU" sz="2800" baseline="-25000" dirty="0" err="1">
                <a:solidFill>
                  <a:srgbClr val="FF0000"/>
                </a:solidFill>
              </a:rPr>
              <a:t>N</a:t>
            </a:r>
            <a:r>
              <a:rPr lang="hu-HU" sz="2800" dirty="0"/>
              <a:t>:TM</a:t>
            </a:r>
            <a:r>
              <a:rPr lang="hu-HU" sz="2800" baseline="-25000" dirty="0"/>
              <a:t>N</a:t>
            </a:r>
            <a:r>
              <a:rPr lang="hu-HU" sz="2800" b="1" dirty="0">
                <a:solidFill>
                  <a:srgbClr val="FF0000"/>
                </a:solidFill>
              </a:rPr>
              <a:t>)</a:t>
            </a:r>
          </a:p>
          <a:p>
            <a:pPr marL="363538" indent="-350838" algn="l">
              <a:lnSpc>
                <a:spcPts val="3200"/>
              </a:lnSpc>
              <a:spcBef>
                <a:spcPts val="2400"/>
              </a:spcBef>
            </a:pPr>
            <a:r>
              <a:rPr lang="hu-HU" sz="2800" dirty="0"/>
              <a:t> </a:t>
            </a:r>
            <a:r>
              <a:rPr lang="hu-HU" sz="2400" dirty="0"/>
              <a:t>• </a:t>
            </a:r>
            <a:r>
              <a:rPr lang="hu-HU" sz="2800" b="1" dirty="0">
                <a:solidFill>
                  <a:srgbClr val="FF0000"/>
                </a:solidFill>
              </a:rPr>
              <a:t>:=</a:t>
            </a:r>
            <a:r>
              <a:rPr lang="hu-HU" sz="3200" b="1" dirty="0">
                <a:solidFill>
                  <a:srgbClr val="FF0000"/>
                </a:solidFill>
              </a:rPr>
              <a:t> </a:t>
            </a:r>
            <a:r>
              <a:rPr lang="hu-HU" sz="2400" dirty="0"/>
              <a:t>•</a:t>
            </a:r>
            <a:r>
              <a:rPr lang="hu-HU" sz="3200" dirty="0"/>
              <a:t> </a:t>
            </a:r>
            <a:br>
              <a:rPr lang="hu-HU" sz="3200" dirty="0"/>
            </a:br>
            <a:r>
              <a:rPr lang="hu-HU" sz="3200" dirty="0"/>
              <a:t> </a:t>
            </a:r>
            <a:r>
              <a:rPr lang="hu-HU" sz="2400" dirty="0"/>
              <a:t>• </a:t>
            </a:r>
            <a:r>
              <a:rPr lang="hu-HU" sz="2800" b="1" dirty="0">
                <a:solidFill>
                  <a:srgbClr val="FF0000"/>
                </a:solidFill>
              </a:rPr>
              <a:t>.</a:t>
            </a:r>
            <a:r>
              <a:rPr lang="hu-HU" sz="2800" dirty="0">
                <a:solidFill>
                  <a:srgbClr val="FF0000"/>
                </a:solidFill>
              </a:rPr>
              <a:t>m</a:t>
            </a:r>
            <a:r>
              <a:rPr lang="hu-HU" sz="2800" baseline="-25000" dirty="0">
                <a:solidFill>
                  <a:srgbClr val="FF0000"/>
                </a:solidFill>
              </a:rPr>
              <a:t>1</a:t>
            </a:r>
            <a:br>
              <a:rPr lang="hu-HU" sz="3200" baseline="-25000" dirty="0">
                <a:solidFill>
                  <a:srgbClr val="FF0000"/>
                </a:solidFill>
              </a:rPr>
            </a:br>
            <a:r>
              <a:rPr lang="hu-HU" sz="2800" dirty="0"/>
              <a:t> </a:t>
            </a:r>
            <a:r>
              <a:rPr lang="hu-HU" sz="2800" baseline="-25000" dirty="0"/>
              <a:t>…</a:t>
            </a:r>
            <a:br>
              <a:rPr lang="hu-HU" sz="2800" baseline="-25000" dirty="0"/>
            </a:br>
            <a:r>
              <a:rPr lang="hu-HU" sz="2800" dirty="0"/>
              <a:t> </a:t>
            </a:r>
            <a:r>
              <a:rPr lang="hu-HU" sz="2400" dirty="0"/>
              <a:t>• </a:t>
            </a:r>
            <a:r>
              <a:rPr lang="hu-HU" sz="2800" b="1" dirty="0">
                <a:solidFill>
                  <a:srgbClr val="FF0000"/>
                </a:solidFill>
              </a:rPr>
              <a:t>.</a:t>
            </a:r>
            <a:r>
              <a:rPr lang="hu-HU" sz="2800" dirty="0" err="1">
                <a:solidFill>
                  <a:srgbClr val="FF0000"/>
                </a:solidFill>
              </a:rPr>
              <a:t>m</a:t>
            </a:r>
            <a:r>
              <a:rPr lang="hu-HU" sz="2800" baseline="-25000" dirty="0" err="1">
                <a:solidFill>
                  <a:srgbClr val="FF0000"/>
                </a:solidFill>
              </a:rPr>
              <a:t>N</a:t>
            </a:r>
            <a:endParaRPr lang="hu-HU" sz="2800" baseline="-25000" dirty="0">
              <a:solidFill>
                <a:srgbClr val="FF0000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4716017" y="1371941"/>
            <a:ext cx="4517180" cy="47654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6000" rIns="36000" rtlCol="0">
            <a:spAutoFit/>
          </a:bodyPr>
          <a:lstStyle/>
          <a:p>
            <a:pPr algn="l">
              <a:buNone/>
            </a:pPr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 struktúra-típus</a:t>
            </a:r>
            <a:r>
              <a:rPr lang="hu-HU" sz="3200" b="1" dirty="0"/>
              <a:t>:</a:t>
            </a:r>
          </a:p>
          <a:p>
            <a:pPr marL="363538" indent="-350838" algn="l">
              <a:spcBef>
                <a:spcPts val="600"/>
              </a:spcBef>
            </a:pPr>
            <a:r>
              <a:rPr lang="hu-HU" sz="2800" b="1" dirty="0" err="1"/>
              <a:t>typedef</a:t>
            </a:r>
            <a:br>
              <a:rPr lang="hu-HU" sz="2800" dirty="0"/>
            </a:br>
            <a:r>
              <a:rPr lang="hu-HU" sz="2800" dirty="0"/>
              <a:t>    </a:t>
            </a:r>
            <a:r>
              <a:rPr lang="hu-HU" sz="2800" b="1" dirty="0" err="1">
                <a:solidFill>
                  <a:srgbClr val="FF0000"/>
                </a:solidFill>
              </a:rPr>
              <a:t>struct</a:t>
            </a:r>
            <a:r>
              <a:rPr lang="hu-HU" sz="2800" b="1" dirty="0">
                <a:solidFill>
                  <a:srgbClr val="FF0000"/>
                </a:solidFill>
              </a:rPr>
              <a:t> {</a:t>
            </a:r>
            <a:br>
              <a:rPr lang="hu-HU" sz="2800" dirty="0"/>
            </a:br>
            <a:r>
              <a:rPr lang="hu-HU" sz="2800" dirty="0"/>
              <a:t>	TM</a:t>
            </a:r>
            <a:r>
              <a:rPr lang="hu-HU" sz="2800" baseline="-25000" dirty="0"/>
              <a:t>1</a:t>
            </a:r>
            <a:r>
              <a:rPr lang="hu-HU" sz="2800" dirty="0"/>
              <a:t> </a:t>
            </a:r>
            <a:r>
              <a:rPr lang="hu-HU" sz="2800" dirty="0">
                <a:solidFill>
                  <a:srgbClr val="FF0000"/>
                </a:solidFill>
              </a:rPr>
              <a:t>m</a:t>
            </a:r>
            <a:r>
              <a:rPr lang="hu-HU" sz="2800" baseline="-25000" dirty="0">
                <a:solidFill>
                  <a:srgbClr val="FF0000"/>
                </a:solidFill>
              </a:rPr>
              <a:t>1</a:t>
            </a:r>
            <a:r>
              <a:rPr lang="hu-HU" sz="2800" b="1" dirty="0">
                <a:solidFill>
                  <a:srgbClr val="FF0000"/>
                </a:solidFill>
              </a:rPr>
              <a:t>;</a:t>
            </a:r>
            <a:br>
              <a:rPr lang="hu-HU" sz="2800" dirty="0"/>
            </a:br>
            <a:r>
              <a:rPr lang="hu-HU" sz="2800" dirty="0"/>
              <a:t>	…</a:t>
            </a:r>
            <a:br>
              <a:rPr lang="hu-HU" sz="2800" dirty="0"/>
            </a:br>
            <a:r>
              <a:rPr lang="hu-HU" sz="2800" dirty="0"/>
              <a:t>	TM</a:t>
            </a:r>
            <a:r>
              <a:rPr lang="hu-HU" sz="2800" baseline="-25000" dirty="0"/>
              <a:t>N</a:t>
            </a:r>
            <a:r>
              <a:rPr lang="hu-HU" sz="2800" dirty="0"/>
              <a:t> </a:t>
            </a:r>
            <a:r>
              <a:rPr lang="hu-HU" sz="2800" dirty="0" err="1">
                <a:solidFill>
                  <a:srgbClr val="FF0000"/>
                </a:solidFill>
              </a:rPr>
              <a:t>m</a:t>
            </a:r>
            <a:r>
              <a:rPr lang="hu-HU" sz="2800" baseline="-25000" dirty="0" err="1">
                <a:solidFill>
                  <a:srgbClr val="FF0000"/>
                </a:solidFill>
              </a:rPr>
              <a:t>N</a:t>
            </a:r>
            <a:r>
              <a:rPr lang="hu-HU" sz="2800" b="1" dirty="0">
                <a:solidFill>
                  <a:srgbClr val="FF0000"/>
                </a:solidFill>
              </a:rPr>
              <a:t>;}</a:t>
            </a:r>
            <a:r>
              <a:rPr lang="hu-HU" sz="2800" dirty="0"/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hu-HU" sz="2800" b="1" dirty="0">
                <a:solidFill>
                  <a:srgbClr val="FF0000"/>
                </a:solidFill>
              </a:rPr>
              <a:t>;</a:t>
            </a:r>
          </a:p>
          <a:p>
            <a:pPr marL="363538" indent="-350838" algn="l">
              <a:lnSpc>
                <a:spcPts val="3200"/>
              </a:lnSpc>
              <a:spcBef>
                <a:spcPts val="2400"/>
              </a:spcBef>
            </a:pPr>
            <a:r>
              <a:rPr lang="hu-HU" sz="2800" dirty="0"/>
              <a:t> </a:t>
            </a:r>
            <a:r>
              <a:rPr lang="hu-HU" sz="2400" dirty="0"/>
              <a:t>• </a:t>
            </a:r>
            <a:r>
              <a:rPr lang="hu-HU" sz="2800" b="1" dirty="0">
                <a:solidFill>
                  <a:srgbClr val="FF0000"/>
                </a:solidFill>
              </a:rPr>
              <a:t>=</a:t>
            </a:r>
            <a:r>
              <a:rPr lang="hu-HU" sz="3200" b="1" dirty="0">
                <a:solidFill>
                  <a:srgbClr val="FF0000"/>
                </a:solidFill>
              </a:rPr>
              <a:t> </a:t>
            </a:r>
            <a:r>
              <a:rPr lang="hu-HU" sz="2400" dirty="0"/>
              <a:t>•</a:t>
            </a:r>
            <a:r>
              <a:rPr lang="hu-HU" sz="3200" dirty="0"/>
              <a:t> </a:t>
            </a:r>
            <a:br>
              <a:rPr lang="hu-HU" sz="3200" dirty="0"/>
            </a:br>
            <a:r>
              <a:rPr lang="hu-HU" sz="3200" dirty="0"/>
              <a:t> </a:t>
            </a:r>
            <a:r>
              <a:rPr lang="hu-HU" sz="2400" dirty="0"/>
              <a:t>• </a:t>
            </a:r>
            <a:r>
              <a:rPr lang="hu-HU" sz="2800" b="1" dirty="0">
                <a:solidFill>
                  <a:srgbClr val="FF0000"/>
                </a:solidFill>
              </a:rPr>
              <a:t>.</a:t>
            </a:r>
            <a:r>
              <a:rPr lang="hu-HU" sz="2800" dirty="0">
                <a:solidFill>
                  <a:srgbClr val="FF0000"/>
                </a:solidFill>
              </a:rPr>
              <a:t>m</a:t>
            </a:r>
            <a:r>
              <a:rPr lang="hu-HU" sz="2800" baseline="-25000" dirty="0">
                <a:solidFill>
                  <a:srgbClr val="FF0000"/>
                </a:solidFill>
              </a:rPr>
              <a:t>1</a:t>
            </a:r>
            <a:br>
              <a:rPr lang="hu-HU" sz="3200" baseline="-25000" dirty="0">
                <a:solidFill>
                  <a:srgbClr val="FF0000"/>
                </a:solidFill>
              </a:rPr>
            </a:br>
            <a:r>
              <a:rPr lang="hu-HU" sz="2800" dirty="0"/>
              <a:t> </a:t>
            </a:r>
            <a:r>
              <a:rPr lang="hu-HU" sz="2800" baseline="-25000" dirty="0"/>
              <a:t>…</a:t>
            </a:r>
            <a:br>
              <a:rPr lang="hu-HU" sz="2800" baseline="-25000" dirty="0"/>
            </a:br>
            <a:r>
              <a:rPr lang="hu-HU" sz="2800" dirty="0"/>
              <a:t> </a:t>
            </a:r>
            <a:r>
              <a:rPr lang="hu-HU" sz="2400" dirty="0"/>
              <a:t>• </a:t>
            </a:r>
            <a:r>
              <a:rPr lang="hu-HU" sz="2800" b="1" dirty="0">
                <a:solidFill>
                  <a:srgbClr val="FF0000"/>
                </a:solidFill>
              </a:rPr>
              <a:t>.</a:t>
            </a:r>
            <a:r>
              <a:rPr lang="hu-HU" sz="2800" dirty="0" err="1">
                <a:solidFill>
                  <a:srgbClr val="FF0000"/>
                </a:solidFill>
              </a:rPr>
              <a:t>m</a:t>
            </a:r>
            <a:r>
              <a:rPr lang="hu-HU" sz="2800" baseline="-25000" dirty="0" err="1">
                <a:solidFill>
                  <a:srgbClr val="FF0000"/>
                </a:solidFill>
              </a:rPr>
              <a:t>N</a:t>
            </a:r>
            <a:endParaRPr lang="hu-HU" sz="2800" baseline="-25000" dirty="0">
              <a:solidFill>
                <a:srgbClr val="FF0000"/>
              </a:solidFill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1B144982-4CAB-4930-9947-0ED36F600D3C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611539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hu-HU" dirty="0"/>
              <a:t>Finomítások a C++ kódban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/>
              <a:t>C++ tudnivalók – összefoglalás:</a:t>
            </a:r>
            <a:r>
              <a:rPr lang="hu-HU" dirty="0"/>
              <a:t> </a:t>
            </a:r>
          </a:p>
          <a:p>
            <a:pPr marL="382587" indent="-457200">
              <a:lnSpc>
                <a:spcPct val="85000"/>
              </a:lnSpc>
              <a:spcBef>
                <a:spcPct val="0"/>
              </a:spcBef>
              <a:tabLst>
                <a:tab pos="3406775" algn="l"/>
              </a:tabLst>
            </a:pPr>
            <a:r>
              <a:rPr lang="hu-HU" dirty="0"/>
              <a:t>Bemeneti paraméter −</a:t>
            </a:r>
            <a:r>
              <a:rPr lang="hu-HU" sz="4000" dirty="0"/>
              <a:t> </a:t>
            </a:r>
            <a:r>
              <a:rPr lang="hu-HU" sz="2800" dirty="0"/>
              <a:t>példa a fejsorra:</a:t>
            </a:r>
          </a:p>
          <a:p>
            <a:pPr marL="742950" lvl="1">
              <a:lnSpc>
                <a:spcPct val="90000"/>
              </a:lnSpc>
              <a:spcBef>
                <a:spcPct val="5000"/>
              </a:spcBef>
              <a:tabLst>
                <a:tab pos="3406775" algn="l"/>
              </a:tabLst>
            </a:pPr>
            <a:endParaRPr lang="hu-HU" sz="3200" dirty="0"/>
          </a:p>
          <a:p>
            <a:pPr marL="742950" lvl="1">
              <a:lnSpc>
                <a:spcPct val="90000"/>
              </a:lnSpc>
              <a:spcBef>
                <a:spcPct val="5000"/>
              </a:spcBef>
              <a:tabLst>
                <a:tab pos="3406775" algn="l"/>
              </a:tabLst>
            </a:pPr>
            <a:endParaRPr lang="hu-HU" dirty="0">
              <a:latin typeface="Arial" pitchFamily="34" charset="0"/>
            </a:endParaRPr>
          </a:p>
          <a:p>
            <a:pPr marL="742950" lvl="1">
              <a:lnSpc>
                <a:spcPct val="90000"/>
              </a:lnSpc>
              <a:spcBef>
                <a:spcPct val="5000"/>
              </a:spcBef>
              <a:tabLst>
                <a:tab pos="3406775" algn="l"/>
              </a:tabLst>
            </a:pPr>
            <a:endParaRPr lang="hu-HU" dirty="0">
              <a:latin typeface="Arial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ct val="15000"/>
              </a:spcBef>
              <a:tabLst>
                <a:tab pos="3406775" algn="l"/>
              </a:tabLst>
            </a:pPr>
            <a:r>
              <a:rPr lang="hu-HU" dirty="0"/>
              <a:t>Kimeneti paraméter −</a:t>
            </a:r>
            <a:r>
              <a:rPr lang="hu-HU" sz="4000" dirty="0"/>
              <a:t> </a:t>
            </a:r>
            <a:r>
              <a:rPr lang="hu-HU" sz="2800" dirty="0"/>
              <a:t>példa a fejsorra:</a:t>
            </a:r>
          </a:p>
          <a:p>
            <a:pPr marL="742950" lvl="1">
              <a:lnSpc>
                <a:spcPct val="90000"/>
              </a:lnSpc>
              <a:spcBef>
                <a:spcPct val="15000"/>
              </a:spcBef>
              <a:buFontTx/>
              <a:buChar char="o"/>
              <a:tabLst>
                <a:tab pos="3406775" algn="l"/>
              </a:tabLst>
            </a:pPr>
            <a:endParaRPr lang="hu-HU" sz="2400" dirty="0"/>
          </a:p>
          <a:p>
            <a:pPr marL="742950" lvl="1">
              <a:lnSpc>
                <a:spcPct val="90000"/>
              </a:lnSpc>
              <a:spcBef>
                <a:spcPct val="15000"/>
              </a:spcBef>
              <a:buFontTx/>
              <a:buChar char="o"/>
              <a:tabLst>
                <a:tab pos="3406775" algn="l"/>
              </a:tabLst>
            </a:pPr>
            <a:endParaRPr lang="hu-HU" sz="2400" dirty="0"/>
          </a:p>
          <a:p>
            <a:pPr marL="742950" lvl="1">
              <a:lnSpc>
                <a:spcPct val="90000"/>
              </a:lnSpc>
              <a:spcBef>
                <a:spcPts val="4200"/>
              </a:spcBef>
              <a:buFontTx/>
              <a:buNone/>
              <a:tabLst>
                <a:tab pos="3406775" algn="l"/>
              </a:tabLst>
            </a:pP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Megjegyzés</a:t>
            </a:r>
            <a:r>
              <a:rPr lang="hu-HU" dirty="0">
                <a:solidFill>
                  <a:srgbClr val="FF0000"/>
                </a:solidFill>
              </a:rPr>
              <a:t>: az 1. változat 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mátrix</a:t>
            </a:r>
            <a:r>
              <a:rPr lang="hu-HU" dirty="0">
                <a:solidFill>
                  <a:srgbClr val="FF0000"/>
                </a:solidFill>
              </a:rPr>
              <a:t>okra 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</a:t>
            </a:r>
            <a:r>
              <a:rPr lang="hu-HU" dirty="0">
                <a:solidFill>
                  <a:srgbClr val="FF0000"/>
                </a:solidFill>
              </a:rPr>
              <a:t> működik!</a:t>
            </a:r>
          </a:p>
        </p:txBody>
      </p:sp>
      <p:sp>
        <p:nvSpPr>
          <p:cNvPr id="39943" name="Text Box 4"/>
          <p:cNvSpPr txBox="1">
            <a:spLocks noChangeArrowheads="1"/>
          </p:cNvSpPr>
          <p:nvPr/>
        </p:nvSpPr>
        <p:spPr bwMode="auto">
          <a:xfrm>
            <a:off x="1835150" y="2574035"/>
            <a:ext cx="7269163" cy="93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0000" rIns="54000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err="1">
                <a:latin typeface="Courier New" pitchFamily="49" charset="0"/>
              </a:rPr>
              <a:t>void</a:t>
            </a:r>
            <a:r>
              <a:rPr lang="hu-HU" i="1" dirty="0">
                <a:latin typeface="Courier New" pitchFamily="49" charset="0"/>
              </a:rPr>
              <a:t> </a:t>
            </a:r>
            <a:r>
              <a:rPr lang="hu-HU" dirty="0">
                <a:latin typeface="Courier New" pitchFamily="49" charset="0"/>
              </a:rPr>
              <a:t>ki_int_</a:t>
            </a:r>
            <a:r>
              <a:rPr lang="hu-HU" dirty="0" err="1">
                <a:latin typeface="Courier New" pitchFamily="49" charset="0"/>
              </a:rPr>
              <a:t>tomb</a:t>
            </a:r>
            <a:r>
              <a:rPr lang="hu-HU" b="1" dirty="0">
                <a:latin typeface="Courier New" pitchFamily="49" charset="0"/>
              </a:rPr>
              <a:t>(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int</a:t>
            </a:r>
            <a:r>
              <a:rPr lang="hu-HU" dirty="0">
                <a:latin typeface="Courier New" pitchFamily="49" charset="0"/>
              </a:rPr>
              <a:t> x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hu-HU" b="1" dirty="0">
                <a:latin typeface="Courier New" pitchFamily="49" charset="0"/>
              </a:rPr>
              <a:t>, int</a:t>
            </a:r>
            <a:r>
              <a:rPr lang="hu-HU" dirty="0">
                <a:latin typeface="Courier New" pitchFamily="49" charset="0"/>
              </a:rPr>
              <a:t> n</a:t>
            </a:r>
            <a:r>
              <a:rPr lang="hu-HU" b="1" dirty="0"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/>
              <a:t>vagy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err="1">
                <a:latin typeface="Courier New" pitchFamily="49" charset="0"/>
              </a:rPr>
              <a:t>void</a:t>
            </a:r>
            <a:r>
              <a:rPr lang="hu-HU" dirty="0">
                <a:latin typeface="Courier New" pitchFamily="49" charset="0"/>
              </a:rPr>
              <a:t> ki_int_</a:t>
            </a:r>
            <a:r>
              <a:rPr lang="hu-HU" dirty="0" err="1">
                <a:latin typeface="Courier New" pitchFamily="49" charset="0"/>
              </a:rPr>
              <a:t>tomb</a:t>
            </a:r>
            <a:r>
              <a:rPr lang="hu-HU" b="1" dirty="0">
                <a:latin typeface="Courier New" pitchFamily="49" charset="0"/>
              </a:rPr>
              <a:t>(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int</a:t>
            </a:r>
            <a:r>
              <a:rPr lang="hu-HU" dirty="0">
                <a:latin typeface="Courier New" pitchFamily="49" charset="0"/>
              </a:rPr>
              <a:t> x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hu-HU" dirty="0" err="1">
                <a:solidFill>
                  <a:srgbClr val="FF0000"/>
                </a:solidFill>
                <a:latin typeface="Courier New" pitchFamily="49" charset="0"/>
              </a:rPr>
              <a:t>maxN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]</a:t>
            </a:r>
            <a:r>
              <a:rPr lang="hu-HU" b="1" dirty="0">
                <a:latin typeface="Courier New" pitchFamily="49" charset="0"/>
              </a:rPr>
              <a:t>, int</a:t>
            </a:r>
            <a:r>
              <a:rPr lang="hu-HU" dirty="0">
                <a:latin typeface="Courier New" pitchFamily="49" charset="0"/>
              </a:rPr>
              <a:t> n</a:t>
            </a:r>
            <a:r>
              <a:rPr lang="hu-HU" b="1" dirty="0">
                <a:latin typeface="Courier New" pitchFamily="49" charset="0"/>
              </a:rPr>
              <a:t>)</a:t>
            </a:r>
          </a:p>
        </p:txBody>
      </p:sp>
      <p:sp>
        <p:nvSpPr>
          <p:cNvPr id="39945" name="Text Box 6"/>
          <p:cNvSpPr txBox="1">
            <a:spLocks noChangeArrowheads="1"/>
          </p:cNvSpPr>
          <p:nvPr/>
        </p:nvSpPr>
        <p:spPr bwMode="auto">
          <a:xfrm>
            <a:off x="1812925" y="4479203"/>
            <a:ext cx="7269163" cy="93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lIns="90000" rIns="54000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err="1">
                <a:latin typeface="Courier New" pitchFamily="49" charset="0"/>
              </a:rPr>
              <a:t>void</a:t>
            </a:r>
            <a:r>
              <a:rPr lang="hu-HU" dirty="0">
                <a:latin typeface="Courier New" pitchFamily="49" charset="0"/>
              </a:rPr>
              <a:t> be_int_</a:t>
            </a:r>
            <a:r>
              <a:rPr lang="hu-HU" dirty="0" err="1">
                <a:latin typeface="Courier New" pitchFamily="49" charset="0"/>
              </a:rPr>
              <a:t>tomb</a:t>
            </a:r>
            <a:r>
              <a:rPr lang="hu-HU" b="1" dirty="0">
                <a:latin typeface="Courier New" pitchFamily="49" charset="0"/>
              </a:rPr>
              <a:t>(</a:t>
            </a:r>
            <a:r>
              <a:rPr lang="hu-HU" b="1" dirty="0" err="1">
                <a:latin typeface="Courier New" pitchFamily="49" charset="0"/>
              </a:rPr>
              <a:t>int</a:t>
            </a:r>
            <a:r>
              <a:rPr lang="hu-HU" dirty="0">
                <a:latin typeface="Courier New" pitchFamily="49" charset="0"/>
              </a:rPr>
              <a:t> x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hu-HU" dirty="0">
                <a:latin typeface="Courier New" pitchFamily="49" charset="0"/>
              </a:rPr>
              <a:t>, </a:t>
            </a:r>
            <a:r>
              <a:rPr lang="hu-HU" b="1" dirty="0">
                <a:latin typeface="Courier New" pitchFamily="49" charset="0"/>
              </a:rPr>
              <a:t>int</a:t>
            </a:r>
            <a:r>
              <a:rPr lang="hu-HU" dirty="0">
                <a:latin typeface="Courier New" pitchFamily="49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hu-HU" dirty="0" err="1">
                <a:latin typeface="Courier New" pitchFamily="49" charset="0"/>
              </a:rPr>
              <a:t>n</a:t>
            </a:r>
            <a:r>
              <a:rPr lang="hu-HU" dirty="0">
                <a:latin typeface="Courier New" pitchFamily="49" charset="0"/>
              </a:rPr>
              <a:t>, </a:t>
            </a:r>
            <a:r>
              <a:rPr lang="hu-HU" b="1" dirty="0" err="1">
                <a:latin typeface="Courier New" pitchFamily="49" charset="0"/>
              </a:rPr>
              <a:t>int</a:t>
            </a:r>
            <a:r>
              <a:rPr lang="hu-HU" dirty="0">
                <a:latin typeface="Courier New" pitchFamily="49" charset="0"/>
              </a:rPr>
              <a:t> </a:t>
            </a:r>
            <a:r>
              <a:rPr lang="hu-HU" dirty="0" err="1">
                <a:latin typeface="Courier New" pitchFamily="49" charset="0"/>
              </a:rPr>
              <a:t>maxN</a:t>
            </a:r>
            <a:r>
              <a:rPr lang="hu-HU" b="1" dirty="0"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/>
              <a:t>vagy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err="1">
                <a:latin typeface="Courier New" pitchFamily="49" charset="0"/>
              </a:rPr>
              <a:t>void</a:t>
            </a:r>
            <a:r>
              <a:rPr lang="hu-HU" dirty="0">
                <a:latin typeface="Courier New" pitchFamily="49" charset="0"/>
              </a:rPr>
              <a:t> be_int_</a:t>
            </a:r>
            <a:r>
              <a:rPr lang="hu-HU" dirty="0" err="1">
                <a:latin typeface="Courier New" pitchFamily="49" charset="0"/>
              </a:rPr>
              <a:t>tomb</a:t>
            </a:r>
            <a:r>
              <a:rPr lang="hu-HU" b="1" dirty="0">
                <a:latin typeface="Courier New" pitchFamily="49" charset="0"/>
              </a:rPr>
              <a:t>(</a:t>
            </a:r>
            <a:r>
              <a:rPr lang="hu-HU" b="1" dirty="0" err="1">
                <a:latin typeface="Courier New" pitchFamily="49" charset="0"/>
              </a:rPr>
              <a:t>int</a:t>
            </a:r>
            <a:r>
              <a:rPr lang="hu-HU" dirty="0">
                <a:latin typeface="Courier New" pitchFamily="49" charset="0"/>
              </a:rPr>
              <a:t> x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hu-HU" dirty="0" err="1">
                <a:solidFill>
                  <a:srgbClr val="FF0000"/>
                </a:solidFill>
                <a:latin typeface="Courier New" pitchFamily="49" charset="0"/>
              </a:rPr>
              <a:t>maxN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]</a:t>
            </a:r>
            <a:r>
              <a:rPr lang="hu-HU" dirty="0">
                <a:latin typeface="Courier New" pitchFamily="49" charset="0"/>
              </a:rPr>
              <a:t>,</a:t>
            </a:r>
            <a:r>
              <a:rPr lang="hu-HU" b="1" dirty="0" err="1">
                <a:latin typeface="Courier New" pitchFamily="49" charset="0"/>
              </a:rPr>
              <a:t>int</a:t>
            </a:r>
            <a:r>
              <a:rPr lang="hu-HU" dirty="0">
                <a:latin typeface="Courier New" pitchFamily="49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hu-HU" dirty="0" err="1">
                <a:latin typeface="Courier New" pitchFamily="49" charset="0"/>
              </a:rPr>
              <a:t>n</a:t>
            </a:r>
            <a:r>
              <a:rPr lang="hu-HU" dirty="0">
                <a:latin typeface="Courier New" pitchFamily="49" charset="0"/>
              </a:rPr>
              <a:t>, </a:t>
            </a:r>
            <a:r>
              <a:rPr lang="hu-HU" b="1" dirty="0">
                <a:latin typeface="Courier New" pitchFamily="49" charset="0"/>
              </a:rPr>
              <a:t>int</a:t>
            </a:r>
            <a:r>
              <a:rPr lang="hu-HU" dirty="0">
                <a:latin typeface="Courier New" pitchFamily="49" charset="0"/>
              </a:rPr>
              <a:t> </a:t>
            </a:r>
            <a:r>
              <a:rPr lang="hu-HU" dirty="0" err="1">
                <a:latin typeface="Courier New" pitchFamily="49" charset="0"/>
              </a:rPr>
              <a:t>maxN</a:t>
            </a:r>
            <a:r>
              <a:rPr lang="hu-HU" b="1" dirty="0">
                <a:latin typeface="Courier New" pitchFamily="49" charset="0"/>
              </a:rPr>
              <a:t>)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1F644CD3-437A-487C-927E-1585D783A751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40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artalom helye 2"/>
          <p:cNvSpPr>
            <a:spLocks noGrp="1"/>
          </p:cNvSpPr>
          <p:nvPr>
            <p:ph idx="1"/>
          </p:nvPr>
        </p:nvSpPr>
        <p:spPr>
          <a:xfrm>
            <a:off x="35496" y="3429000"/>
            <a:ext cx="8929117" cy="2768963"/>
          </a:xfrm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Megoldásötlet: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Toljuk el az </a:t>
            </a:r>
            <a:r>
              <a:rPr lang="hu-HU" sz="2800" b="1" dirty="0"/>
              <a:t>s</a:t>
            </a:r>
            <a:r>
              <a:rPr lang="hu-HU" sz="2800" dirty="0"/>
              <a:t>-t és a </a:t>
            </a:r>
            <a:r>
              <a:rPr lang="hu-HU" sz="2800" b="1" dirty="0"/>
              <a:t>t</a:t>
            </a:r>
            <a:r>
              <a:rPr lang="hu-HU" sz="2800" dirty="0"/>
              <a:t>-t úgy, hogy az A pont az origóba kerüljön! Ezzel visszavezetjük az „irányos” feladatra!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Fordul(A,B,C)=</a:t>
            </a:r>
            <a:r>
              <a:rPr lang="hu-HU" sz="2800" dirty="0">
                <a:hlinkClick r:id="rId3" action="ppaction://hlinksldjump"/>
              </a:rPr>
              <a:t>Irány</a:t>
            </a:r>
            <a:r>
              <a:rPr lang="hu-HU" sz="2800" dirty="0"/>
              <a:t>(B–A,C–A)</a:t>
            </a:r>
          </a:p>
        </p:txBody>
      </p:sp>
      <p:sp>
        <p:nvSpPr>
          <p:cNvPr id="4102" name="Tartalom helye 2"/>
          <p:cNvSpPr>
            <a:spLocks noGrp="1"/>
          </p:cNvSpPr>
          <p:nvPr>
            <p:ph idx="4294967295"/>
          </p:nvPr>
        </p:nvSpPr>
        <p:spPr>
          <a:xfrm>
            <a:off x="10343" y="1397022"/>
            <a:ext cx="5953697" cy="2447925"/>
          </a:xfrm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Egy </a:t>
            </a:r>
            <a:r>
              <a:rPr lang="hu-HU" sz="2800" b="1" dirty="0"/>
              <a:t>s</a:t>
            </a:r>
            <a:r>
              <a:rPr lang="hu-HU" sz="2800" dirty="0"/>
              <a:t> (A</a:t>
            </a:r>
            <a:r>
              <a:rPr lang="hu-HU" sz="2800" dirty="0">
                <a:sym typeface="Symbol" pitchFamily="18" charset="2"/>
              </a:rPr>
              <a:t>B) szakaszhoz képest egy </a:t>
            </a:r>
            <a:r>
              <a:rPr lang="hu-HU" sz="2800" b="1" dirty="0">
                <a:sym typeface="Symbol" pitchFamily="18" charset="2"/>
              </a:rPr>
              <a:t>t</a:t>
            </a:r>
            <a:r>
              <a:rPr lang="hu-HU" sz="2800" dirty="0">
                <a:sym typeface="Symbol" pitchFamily="18" charset="2"/>
              </a:rPr>
              <a:t> (BC) szakasz milyen irányban fordul?</a:t>
            </a:r>
          </a:p>
        </p:txBody>
      </p:sp>
      <p:sp>
        <p:nvSpPr>
          <p:cNvPr id="4104" name="Cím 1"/>
          <p:cNvSpPr>
            <a:spLocks/>
          </p:cNvSpPr>
          <p:nvPr/>
        </p:nvSpPr>
        <p:spPr bwMode="auto">
          <a:xfrm>
            <a:off x="251520" y="85725"/>
            <a:ext cx="7358955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(fordul)</a:t>
            </a:r>
          </a:p>
        </p:txBody>
      </p:sp>
      <p:pic>
        <p:nvPicPr>
          <p:cNvPr id="4129" name="Picture 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041" y="1492279"/>
            <a:ext cx="3000447" cy="2257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93293D6-7895-42EE-AA57-F55BE246AB91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41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A,B,C</a:t>
            </a:r>
            <a:r>
              <a:rPr lang="hu-HU" sz="2800" dirty="0">
                <a:sym typeface="Symbol" pitchFamily="18" charset="2"/>
              </a:rPr>
              <a:t></a:t>
            </a:r>
            <a:r>
              <a:rPr lang="hu-HU" sz="2800" dirty="0"/>
              <a:t>Pont, </a:t>
            </a:r>
            <a:r>
              <a:rPr lang="hu-HU" sz="2800" dirty="0" err="1"/>
              <a:t>Pont</a:t>
            </a:r>
            <a:r>
              <a:rPr lang="hu-HU" sz="2800" dirty="0"/>
              <a:t>=</a:t>
            </a:r>
            <a:r>
              <a:rPr lang="hu-HU" sz="2800" dirty="0">
                <a:hlinkClick r:id="rId3" action="ppaction://hlinksldjump"/>
              </a:rPr>
              <a:t>…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Kimenet:	Ford</a:t>
            </a:r>
            <a:r>
              <a:rPr lang="hu-HU" sz="2800" dirty="0"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–</a:t>
            </a:r>
            <a:endParaRPr lang="hu-HU" sz="20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Ford=Fordul(A,B,C)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Definíció:	Fordul:Pont</a:t>
            </a:r>
            <a:r>
              <a:rPr lang="hu-HU" sz="2800" baseline="30000" dirty="0">
                <a:sym typeface="Symbol" pitchFamily="18" charset="2"/>
              </a:rPr>
              <a:t>3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Fordul(a,b,c):=</a:t>
            </a:r>
            <a:r>
              <a:rPr lang="hu-HU" sz="2800" dirty="0"/>
              <a:t>Irány(b–a,c–a)</a:t>
            </a:r>
            <a:endParaRPr lang="hu-HU" sz="22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Megjegyzés:</a:t>
            </a:r>
          </a:p>
          <a:p>
            <a:pPr marL="25400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Ezzel ekvivalens feladat: </a:t>
            </a:r>
            <a:r>
              <a:rPr lang="hu-HU" sz="2800" i="1" dirty="0">
                <a:sym typeface="Symbol" pitchFamily="18" charset="2"/>
              </a:rPr>
              <a:t>Az (A,B)</a:t>
            </a:r>
            <a:r>
              <a:rPr lang="hu-HU" sz="2800" i="1" dirty="0" err="1">
                <a:sym typeface="Symbol" pitchFamily="18" charset="2"/>
              </a:rPr>
              <a:t>-n</a:t>
            </a:r>
            <a:r>
              <a:rPr lang="hu-HU" sz="2800" i="1" dirty="0">
                <a:sym typeface="Symbol" pitchFamily="18" charset="2"/>
              </a:rPr>
              <a:t> átmenő egyenestől a C pont balra van, vagy jobbra van, vagy az (A,B)</a:t>
            </a:r>
            <a:r>
              <a:rPr lang="hu-HU" sz="2800" i="1" dirty="0" err="1">
                <a:sym typeface="Symbol" pitchFamily="18" charset="2"/>
              </a:rPr>
              <a:t>-re</a:t>
            </a:r>
            <a:r>
              <a:rPr lang="hu-HU" sz="2800" i="1" dirty="0">
                <a:sym typeface="Symbol" pitchFamily="18" charset="2"/>
              </a:rPr>
              <a:t> illeszkedő egyenesen van?</a:t>
            </a:r>
          </a:p>
        </p:txBody>
      </p:sp>
      <p:sp>
        <p:nvSpPr>
          <p:cNvPr id="51206" name="Cím 1"/>
          <p:cNvSpPr>
            <a:spLocks/>
          </p:cNvSpPr>
          <p:nvPr/>
        </p:nvSpPr>
        <p:spPr bwMode="auto">
          <a:xfrm>
            <a:off x="107504" y="85725"/>
            <a:ext cx="7502971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(fordul)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2ADE70FA-FAB8-4E26-826C-22273629503A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pic>
        <p:nvPicPr>
          <p:cNvPr id="9" name="Picture 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041" y="1492279"/>
            <a:ext cx="3000447" cy="2257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42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Algoritmus:</a:t>
            </a:r>
          </a:p>
          <a:p>
            <a:pPr marL="173038" indent="12700">
              <a:lnSpc>
                <a:spcPct val="95000"/>
              </a:lnSpc>
              <a:spcBef>
                <a:spcPct val="5000"/>
              </a:spcBef>
              <a:buNone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marL="173038" indent="12700">
              <a:lnSpc>
                <a:spcPct val="95000"/>
              </a:lnSpc>
              <a:spcBef>
                <a:spcPct val="5000"/>
              </a:spcBef>
              <a:buNone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229" name="Tartalom helye 2"/>
          <p:cNvSpPr>
            <a:spLocks noGrp="1"/>
          </p:cNvSpPr>
          <p:nvPr>
            <p:ph idx="4294967295"/>
          </p:nvPr>
        </p:nvSpPr>
        <p:spPr>
          <a:xfrm>
            <a:off x="35497" y="2276475"/>
            <a:ext cx="9108504" cy="574675"/>
          </a:xfrm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A megoldásban hívjuk az Irány függvényt!</a:t>
            </a:r>
            <a:br>
              <a:rPr lang="hu-HU" sz="2800" dirty="0">
                <a:sym typeface="Symbol" pitchFamily="18" charset="2"/>
              </a:rPr>
            </a:br>
            <a:r>
              <a:rPr lang="hu-HU" sz="2800" b="1" dirty="0">
                <a:sym typeface="Symbol" pitchFamily="18" charset="2"/>
              </a:rPr>
              <a:t>Finomítás:</a:t>
            </a:r>
          </a:p>
        </p:txBody>
      </p:sp>
      <p:graphicFrame>
        <p:nvGraphicFramePr>
          <p:cNvPr id="2462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542352"/>
              </p:ext>
            </p:extLst>
          </p:nvPr>
        </p:nvGraphicFramePr>
        <p:xfrm>
          <a:off x="1375906" y="3183074"/>
          <a:ext cx="3284537" cy="3066581"/>
        </p:xfrm>
        <a:graphic>
          <a:graphicData uri="http://schemas.openxmlformats.org/drawingml/2006/table">
            <a:tbl>
              <a:tblPr/>
              <a:tblGrid>
                <a:gridCol w="16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978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Fordul(a,b,c:</a:t>
                      </a:r>
                      <a:r>
                        <a:rPr kumimoji="0" lang="hu-H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TPont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):Egész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2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438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p.x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b.x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a.x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p.y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b.y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 – 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a.y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q.x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c.x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– 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a.x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q.y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c.y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 – 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a.y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399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Fordul:=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hlinkClick r:id="rId3" action="ppaction://hlinksldjump"/>
                        </a:rPr>
                        <a:t>Irány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(p,q)</a:t>
                      </a:r>
                    </a:p>
                  </a:txBody>
                  <a:tcPr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128" name="Oval 43"/>
          <p:cNvSpPr>
            <a:spLocks noChangeArrowheads="1"/>
          </p:cNvSpPr>
          <p:nvPr/>
        </p:nvSpPr>
        <p:spPr bwMode="auto">
          <a:xfrm>
            <a:off x="1345743" y="3195445"/>
            <a:ext cx="3344863" cy="487196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u-HU" sz="3600"/>
          </a:p>
        </p:txBody>
      </p:sp>
      <p:sp>
        <p:nvSpPr>
          <p:cNvPr id="52255" name="Cím 1"/>
          <p:cNvSpPr>
            <a:spLocks/>
          </p:cNvSpPr>
          <p:nvPr/>
        </p:nvSpPr>
        <p:spPr bwMode="auto">
          <a:xfrm>
            <a:off x="107504" y="85725"/>
            <a:ext cx="7502971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(fordul)</a:t>
            </a:r>
          </a:p>
        </p:txBody>
      </p:sp>
      <p:sp>
        <p:nvSpPr>
          <p:cNvPr id="52256" name="Szövegdoboz 13"/>
          <p:cNvSpPr txBox="1">
            <a:spLocks noChangeArrowheads="1"/>
          </p:cNvSpPr>
          <p:nvPr/>
        </p:nvSpPr>
        <p:spPr bwMode="auto">
          <a:xfrm>
            <a:off x="4657268" y="3570258"/>
            <a:ext cx="1036637" cy="53436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0" tIns="36000" rIns="0" bIns="36000">
            <a:spAutoFit/>
          </a:bodyPr>
          <a:lstStyle/>
          <a:p>
            <a:pPr algn="l">
              <a:lnSpc>
                <a:spcPts val="1800"/>
              </a:lnSpc>
              <a:buFont typeface="Wingdings" pitchFamily="2" charset="2"/>
              <a:buNone/>
            </a:pPr>
            <a:r>
              <a:rPr lang="hu-HU" b="1" dirty="0"/>
              <a:t>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p,q:</a:t>
            </a:r>
            <a:r>
              <a:rPr lang="hu-HU" dirty="0" err="1"/>
              <a:t>TPont</a:t>
            </a:r>
            <a:endParaRPr lang="hu-HU" dirty="0"/>
          </a:p>
        </p:txBody>
      </p:sp>
      <p:sp>
        <p:nvSpPr>
          <p:cNvPr id="2" name="Téglalap 9"/>
          <p:cNvSpPr>
            <a:spLocks noChangeArrowheads="1"/>
          </p:cNvSpPr>
          <p:nvPr/>
        </p:nvSpPr>
        <p:spPr bwMode="auto">
          <a:xfrm>
            <a:off x="5699858" y="3219129"/>
            <a:ext cx="3456000" cy="3162199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0" bIns="36000" anchor="ctr">
            <a:noAutofit/>
          </a:bodyPr>
          <a:lstStyle/>
          <a:p>
            <a:pPr algn="l">
              <a:lnSpc>
                <a:spcPts val="18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Fordul</a:t>
            </a: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</a:t>
            </a:r>
            <a:r>
              <a:rPr lang="hu-HU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</a:t>
            </a:r>
            <a:b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hu-HU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p,q;</a:t>
            </a:r>
          </a:p>
          <a:p>
            <a:pPr algn="l">
              <a:lnSpc>
                <a:spcPts val="26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b.x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b.y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ts val="3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c.x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ts val="3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c.y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ts val="3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Irany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(p,q)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40" y="1357918"/>
            <a:ext cx="2563823" cy="1331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60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33005"/>
              </p:ext>
            </p:extLst>
          </p:nvPr>
        </p:nvGraphicFramePr>
        <p:xfrm>
          <a:off x="2267744" y="1757759"/>
          <a:ext cx="3816350" cy="519113"/>
        </p:xfrm>
        <a:graphic>
          <a:graphicData uri="http://schemas.openxmlformats.org/drawingml/2006/table">
            <a:tbl>
              <a:tblPr/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Ford:=Fordul(A,B,C)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7DF36FE0-D9BC-4DDE-981E-41E629C9E224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43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build="p"/>
      <p:bldP spid="47128" grpId="0" animBg="1"/>
      <p:bldP spid="52256" grpId="0" animBg="1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Döntsük el, hogy egy C pont rajta van-e egy (A,B) szakaszon!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Bemenet:	A,B,CPont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Kimenet:	</a:t>
            </a:r>
            <a:r>
              <a:rPr lang="hu-HU" sz="2800" dirty="0" err="1">
                <a:sym typeface="Symbol" pitchFamily="18" charset="2"/>
              </a:rPr>
              <a:t>RajtaE</a:t>
            </a:r>
            <a:r>
              <a:rPr lang="hu-HU" sz="2800" dirty="0"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Előfeltétel: 	</a:t>
            </a:r>
            <a:r>
              <a:rPr lang="hu-HU" sz="2800" dirty="0"/>
              <a:t>–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</a:t>
            </a:r>
            <a:r>
              <a:rPr lang="hu-HU" sz="2800" dirty="0" err="1">
                <a:sym typeface="Symbol" pitchFamily="18" charset="2"/>
              </a:rPr>
              <a:t>RajtaE</a:t>
            </a:r>
            <a:r>
              <a:rPr lang="hu-HU" sz="2800" dirty="0">
                <a:sym typeface="Symbol" pitchFamily="18" charset="2"/>
              </a:rPr>
              <a:t>=Rajta(A,B,C)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Definíció: 	Rajta:Pont</a:t>
            </a:r>
            <a:r>
              <a:rPr lang="hu-HU" sz="2800" baseline="30000" dirty="0">
                <a:sym typeface="Symbol" pitchFamily="18" charset="2"/>
              </a:rPr>
              <a:t>3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Rajta(a,b,c):=…</a:t>
            </a:r>
          </a:p>
        </p:txBody>
      </p:sp>
      <p:sp>
        <p:nvSpPr>
          <p:cNvPr id="5127" name="Cím 1"/>
          <p:cNvSpPr>
            <a:spLocks/>
          </p:cNvSpPr>
          <p:nvPr/>
        </p:nvSpPr>
        <p:spPr bwMode="auto">
          <a:xfrm>
            <a:off x="107504" y="85725"/>
            <a:ext cx="7502971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(rajta?)</a:t>
            </a:r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6099026" y="3525936"/>
            <a:ext cx="2649438" cy="839168"/>
            <a:chOff x="5474196" y="5551140"/>
            <a:chExt cx="2649438" cy="839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Ellipszis 1"/>
            <p:cNvSpPr/>
            <p:nvPr/>
          </p:nvSpPr>
          <p:spPr>
            <a:xfrm>
              <a:off x="5868144" y="628230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Ellipszis 8"/>
            <p:cNvSpPr/>
            <p:nvPr/>
          </p:nvSpPr>
          <p:spPr>
            <a:xfrm>
              <a:off x="6804248" y="6072683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Ellipszis 9"/>
            <p:cNvSpPr/>
            <p:nvPr/>
          </p:nvSpPr>
          <p:spPr>
            <a:xfrm>
              <a:off x="7629525" y="589632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4" name="Egyenes összekötő nyíllal 3"/>
            <p:cNvCxnSpPr>
              <a:endCxn id="10" idx="2"/>
            </p:cNvCxnSpPr>
            <p:nvPr/>
          </p:nvCxnSpPr>
          <p:spPr>
            <a:xfrm flipV="1">
              <a:off x="5976144" y="5950322"/>
              <a:ext cx="1653381" cy="3859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églalap 7"/>
            <p:cNvSpPr/>
            <p:nvPr/>
          </p:nvSpPr>
          <p:spPr>
            <a:xfrm>
              <a:off x="5474196" y="5942384"/>
              <a:ext cx="432048" cy="3859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buNone/>
              </a:pPr>
              <a:r>
                <a:rPr lang="hu-HU" sz="3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4" name="Téglalap 13"/>
            <p:cNvSpPr/>
            <p:nvPr/>
          </p:nvSpPr>
          <p:spPr>
            <a:xfrm>
              <a:off x="6425158" y="5733256"/>
              <a:ext cx="432048" cy="3859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buNone/>
              </a:pPr>
              <a:r>
                <a:rPr lang="hu-HU" sz="32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5" name="Téglalap 14"/>
            <p:cNvSpPr/>
            <p:nvPr/>
          </p:nvSpPr>
          <p:spPr>
            <a:xfrm>
              <a:off x="7691586" y="5551140"/>
              <a:ext cx="432048" cy="3859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buNone/>
              </a:pPr>
              <a:r>
                <a:rPr lang="hu-HU" sz="32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203B90B7-61CE-49C6-AF20-08E1468AFAE1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13" name="Élőláb helye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44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Definíció </a:t>
            </a:r>
            <a:r>
              <a:rPr lang="hu-HU" dirty="0">
                <a:sym typeface="Symbol" pitchFamily="18" charset="2"/>
              </a:rPr>
              <a:t>(</a:t>
            </a:r>
            <a:r>
              <a:rPr lang="hu-HU" sz="2400" dirty="0">
                <a:sym typeface="Symbol" pitchFamily="18" charset="2"/>
              </a:rPr>
              <a:t>ami egyben a két függvény specifikációja – utófeltétele</a:t>
            </a:r>
            <a:r>
              <a:rPr lang="hu-HU" dirty="0">
                <a:sym typeface="Symbol" pitchFamily="18" charset="2"/>
              </a:rPr>
              <a:t>)</a:t>
            </a:r>
            <a:r>
              <a:rPr lang="hu-HU" b="1" dirty="0">
                <a:sym typeface="Symbol" pitchFamily="18" charset="2"/>
              </a:rPr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   Rajta:Pont</a:t>
            </a:r>
            <a:r>
              <a:rPr lang="hu-HU" sz="2800" baseline="30000" dirty="0">
                <a:sym typeface="Symbol" pitchFamily="18" charset="2"/>
              </a:rPr>
              <a:t>3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Rajta(a,b,c):= Fordul(</a:t>
            </a:r>
            <a:r>
              <a:rPr lang="hu-HU" sz="2800" dirty="0" err="1">
                <a:sym typeface="Symbol" pitchFamily="18" charset="2"/>
              </a:rPr>
              <a:t>a,c,b</a:t>
            </a:r>
            <a:r>
              <a:rPr lang="hu-HU" sz="2800" dirty="0">
                <a:sym typeface="Symbol" pitchFamily="18" charset="2"/>
              </a:rPr>
              <a:t>)=0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   Közte(</a:t>
            </a:r>
            <a:r>
              <a:rPr lang="hu-HU" sz="2800" dirty="0" err="1">
                <a:sym typeface="Symbol" pitchFamily="18" charset="2"/>
              </a:rPr>
              <a:t>a.x,c.x,b.x</a:t>
            </a:r>
            <a:r>
              <a:rPr lang="hu-HU" sz="2800" dirty="0">
                <a:sym typeface="Symbol" pitchFamily="18" charset="2"/>
              </a:rPr>
              <a:t>)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   Közte(</a:t>
            </a:r>
            <a:r>
              <a:rPr lang="hu-HU" sz="2800" dirty="0" err="1">
                <a:sym typeface="Symbol" pitchFamily="18" charset="2"/>
              </a:rPr>
              <a:t>a.y,c.y,b.y</a:t>
            </a:r>
            <a:r>
              <a:rPr lang="hu-HU" sz="2800" dirty="0"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</a:t>
            </a:r>
            <a:r>
              <a:rPr lang="hu-HU" sz="2800" i="1" dirty="0">
                <a:sym typeface="Symbol" pitchFamily="18" charset="2"/>
              </a:rPr>
              <a:t>Azaz még egy függvényt kell definiálnunk, ami eldönti, hogy a második paramétere a másik kettő között van-e!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   Közte: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>
                <a:sym typeface="Symbol" pitchFamily="18" charset="2"/>
              </a:rPr>
              <a:t>3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Közte(r,s,t):= r ≤ s ≤ t   vagy   t ≤ s ≤ r</a:t>
            </a:r>
          </a:p>
        </p:txBody>
      </p:sp>
      <p:sp>
        <p:nvSpPr>
          <p:cNvPr id="6151" name="Cím 1"/>
          <p:cNvSpPr>
            <a:spLocks/>
          </p:cNvSpPr>
          <p:nvPr/>
        </p:nvSpPr>
        <p:spPr bwMode="auto">
          <a:xfrm>
            <a:off x="35496" y="85725"/>
            <a:ext cx="7574979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(rajta?)</a:t>
            </a:r>
          </a:p>
        </p:txBody>
      </p:sp>
      <p:pic>
        <p:nvPicPr>
          <p:cNvPr id="6162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2" y="2025402"/>
            <a:ext cx="2657475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F4062B5E-764F-446A-B37C-D503C9229F93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45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2" name="Oval 30"/>
          <p:cNvSpPr>
            <a:spLocks noChangeArrowheads="1"/>
          </p:cNvSpPr>
          <p:nvPr/>
        </p:nvSpPr>
        <p:spPr bwMode="auto">
          <a:xfrm>
            <a:off x="2098328" y="5128320"/>
            <a:ext cx="4826000" cy="53975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u-HU" dirty="0"/>
          </a:p>
        </p:txBody>
      </p:sp>
      <p:sp>
        <p:nvSpPr>
          <p:cNvPr id="11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Algoritmus:</a:t>
            </a:r>
          </a:p>
          <a:p>
            <a:pPr marL="173038" indent="12700">
              <a:lnSpc>
                <a:spcPct val="95000"/>
              </a:lnSpc>
              <a:spcBef>
                <a:spcPct val="5000"/>
              </a:spcBef>
              <a:buNone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indent="-266700">
              <a:lnSpc>
                <a:spcPct val="95000"/>
              </a:lnSpc>
              <a:spcBef>
                <a:spcPts val="1200"/>
              </a:spcBef>
            </a:pPr>
            <a:r>
              <a:rPr lang="hu-HU" b="1" dirty="0"/>
              <a:t>Finomítások</a:t>
            </a:r>
            <a:r>
              <a:rPr lang="hu-HU" sz="2400" dirty="0"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  <p:sp>
        <p:nvSpPr>
          <p:cNvPr id="53253" name="Tartalom helye 2"/>
          <p:cNvSpPr>
            <a:spLocks noGrp="1"/>
          </p:cNvSpPr>
          <p:nvPr>
            <p:ph idx="4294967295"/>
          </p:nvPr>
        </p:nvSpPr>
        <p:spPr>
          <a:xfrm>
            <a:off x="2593975" y="1700213"/>
            <a:ext cx="6550025" cy="4751387"/>
          </a:xfrm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>
                <a:sym typeface="Symbol" pitchFamily="18" charset="2"/>
              </a:rPr>
              <a:t> </a:t>
            </a:r>
          </a:p>
        </p:txBody>
      </p:sp>
      <p:graphicFrame>
        <p:nvGraphicFramePr>
          <p:cNvPr id="26669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41539"/>
              </p:ext>
            </p:extLst>
          </p:nvPr>
        </p:nvGraphicFramePr>
        <p:xfrm>
          <a:off x="2108870" y="5157837"/>
          <a:ext cx="4826000" cy="1367507"/>
        </p:xfrm>
        <a:graphic>
          <a:graphicData uri="http://schemas.openxmlformats.org/drawingml/2006/table">
            <a:tbl>
              <a:tblPr/>
              <a:tblGrid>
                <a:gridCol w="2411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55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Közte(r,s,t: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Egész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):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Logikai</a:t>
                      </a:r>
                    </a:p>
                  </a:txBody>
                  <a:tcPr marL="90000" marR="90000" marT="46801" marB="468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96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559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6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Közte:=r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s és st vagy ts és sr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66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044278"/>
              </p:ext>
            </p:extLst>
          </p:nvPr>
        </p:nvGraphicFramePr>
        <p:xfrm>
          <a:off x="2066007" y="2875957"/>
          <a:ext cx="4824413" cy="2079725"/>
        </p:xfrm>
        <a:graphic>
          <a:graphicData uri="http://schemas.openxmlformats.org/drawingml/2006/table">
            <a:tbl>
              <a:tblPr/>
              <a:tblGrid>
                <a:gridCol w="240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62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Rajta(a,b,c: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TPont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):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Logikai</a:t>
                      </a:r>
                    </a:p>
                  </a:txBody>
                  <a:tcPr marL="90000" marR="90000" marT="46789" marB="467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98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9" marB="4570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778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Rajta:=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Fordul(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a,c,b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)=0 és</a:t>
                      </a:r>
                      <a:b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           Közte(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a.x,c.x,b.x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 és</a:t>
                      </a:r>
                      <a:b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           Közte(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a.y,c.y,b.y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203" name="Oval 48"/>
          <p:cNvSpPr>
            <a:spLocks noChangeArrowheads="1"/>
          </p:cNvSpPr>
          <p:nvPr/>
        </p:nvSpPr>
        <p:spPr bwMode="auto">
          <a:xfrm>
            <a:off x="2051720" y="2850557"/>
            <a:ext cx="4857750" cy="53975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u-HU" dirty="0"/>
          </a:p>
        </p:txBody>
      </p:sp>
      <p:sp>
        <p:nvSpPr>
          <p:cNvPr id="53275" name="Cím 1"/>
          <p:cNvSpPr>
            <a:spLocks/>
          </p:cNvSpPr>
          <p:nvPr/>
        </p:nvSpPr>
        <p:spPr bwMode="auto">
          <a:xfrm>
            <a:off x="35496" y="85725"/>
            <a:ext cx="7574979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(rajta?)</a:t>
            </a:r>
          </a:p>
        </p:txBody>
      </p:sp>
      <p:graphicFrame>
        <p:nvGraphicFramePr>
          <p:cNvPr id="12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69731"/>
              </p:ext>
            </p:extLst>
          </p:nvPr>
        </p:nvGraphicFramePr>
        <p:xfrm>
          <a:off x="2195736" y="1829767"/>
          <a:ext cx="3816350" cy="519113"/>
        </p:xfrm>
        <a:graphic>
          <a:graphicData uri="http://schemas.openxmlformats.org/drawingml/2006/table">
            <a:tbl>
              <a:tblPr/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hu-HU" sz="2800" dirty="0" err="1">
                          <a:latin typeface="+mj-lt"/>
                          <a:cs typeface="Courier New" pitchFamily="49" charset="0"/>
                        </a:rPr>
                        <a:t>RajtaE</a:t>
                      </a:r>
                      <a:r>
                        <a:rPr lang="hu-HU" sz="2800" dirty="0">
                          <a:latin typeface="+mj-lt"/>
                          <a:cs typeface="Courier New" pitchFamily="49" charset="0"/>
                        </a:rPr>
                        <a:t>:=Rajta(A,B,C)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3" y="1434033"/>
            <a:ext cx="2312984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83C2FA4-6BD7-4109-AE94-A812E0E516DB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46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6" name="Picture 1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18152"/>
            <a:ext cx="5357341" cy="3632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/>
              <a:t>Függvények</a:t>
            </a:r>
            <a:br>
              <a:rPr lang="hu-HU" sz="3200"/>
            </a:br>
            <a:r>
              <a:rPr lang="hu-HU" sz="2800"/>
              <a:t>(metszi?)</a:t>
            </a:r>
          </a:p>
        </p:txBody>
      </p:sp>
      <p:sp>
        <p:nvSpPr>
          <p:cNvPr id="7179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Döntsük el, hogy az (A,B) szakasz metszi-e a (C,D) szakaszt! Lehetséges esetek: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17C6503E-EC34-4BAF-961B-97548AF2280C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47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Bemenet:   A,B,C,DPont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Kimenet:   </a:t>
            </a:r>
            <a:r>
              <a:rPr lang="hu-HU" sz="2800" dirty="0" err="1">
                <a:sym typeface="Symbol" pitchFamily="18" charset="2"/>
              </a:rPr>
              <a:t>MetsziE</a:t>
            </a:r>
            <a:r>
              <a:rPr lang="hu-HU" sz="2800" dirty="0"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Előfeltétel: A</a:t>
            </a:r>
            <a:r>
              <a:rPr lang="hu-HU" sz="2800" dirty="0">
                <a:sym typeface="Symbol"/>
              </a:rPr>
              <a:t></a:t>
            </a:r>
            <a:r>
              <a:rPr lang="hu-HU" sz="2800" dirty="0">
                <a:sym typeface="Symbol" pitchFamily="18" charset="2"/>
              </a:rPr>
              <a:t>B és C</a:t>
            </a:r>
            <a:r>
              <a:rPr lang="hu-HU" sz="2800" dirty="0">
                <a:sym typeface="Symbol"/>
              </a:rPr>
              <a:t></a:t>
            </a:r>
            <a:r>
              <a:rPr lang="hu-HU" sz="2800" dirty="0">
                <a:sym typeface="Symbol" pitchFamily="18" charset="2"/>
              </a:rPr>
              <a:t>D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Utófeltétel: </a:t>
            </a:r>
            <a:r>
              <a:rPr lang="hu-HU" sz="2800" dirty="0" err="1">
                <a:sym typeface="Symbol" pitchFamily="18" charset="2"/>
              </a:rPr>
              <a:t>MetsziE</a:t>
            </a:r>
            <a:r>
              <a:rPr lang="hu-HU" sz="2800" dirty="0">
                <a:sym typeface="Symbol" pitchFamily="18" charset="2"/>
              </a:rPr>
              <a:t>=</a:t>
            </a:r>
            <a:br>
              <a:rPr lang="hu-HU" sz="2800" dirty="0">
                <a:sym typeface="Symbol" pitchFamily="18" charset="2"/>
              </a:rPr>
            </a:b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( </a:t>
            </a:r>
            <a:r>
              <a:rPr lang="hu-HU" sz="2800" dirty="0">
                <a:sym typeface="Symbol" pitchFamily="18" charset="2"/>
                <a:hlinkClick r:id="rId3" action="ppaction://hlinksldjump"/>
              </a:rPr>
              <a:t>Fordul</a:t>
            </a:r>
            <a:r>
              <a:rPr lang="hu-HU" sz="2800" dirty="0">
                <a:sym typeface="Symbol" pitchFamily="18" charset="2"/>
              </a:rPr>
              <a:t>(A,B,C)*Fordul(A,B,D)&lt;0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  Fordul(C,D,A)*Fordul(C,D,B)&lt;0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</a:t>
            </a:r>
            <a:r>
              <a:rPr lang="hu-HU" sz="2800" dirty="0"/>
              <a:t>vagy</a:t>
            </a:r>
            <a:br>
              <a:rPr lang="hu-HU" sz="2800" dirty="0"/>
            </a:br>
            <a:r>
              <a:rPr lang="hu-HU" sz="2800" dirty="0"/>
              <a:t>	  </a:t>
            </a:r>
            <a:r>
              <a:rPr lang="hu-HU" sz="2800" dirty="0">
                <a:hlinkClick r:id="rId4" action="ppaction://hlinksldjump"/>
              </a:rPr>
              <a:t>Rajta</a:t>
            </a:r>
            <a:r>
              <a:rPr lang="hu-HU" sz="2800" dirty="0"/>
              <a:t>(A,B,C) vagy Rajta(C,D,A) </a:t>
            </a:r>
            <a:br>
              <a:rPr lang="hu-HU" sz="2800" dirty="0"/>
            </a:br>
            <a:r>
              <a:rPr lang="hu-HU" sz="2800" dirty="0"/>
              <a:t>		vagy</a:t>
            </a:r>
            <a:br>
              <a:rPr lang="hu-HU" sz="2800" dirty="0"/>
            </a:br>
            <a:r>
              <a:rPr lang="hu-HU" sz="2800" dirty="0"/>
              <a:t>	  Rajta(A,B,D) vagy Rajta(C,D,B) )</a:t>
            </a:r>
            <a:endParaRPr lang="hu-HU" sz="2800" dirty="0">
              <a:sym typeface="Symbol" pitchFamily="18" charset="2"/>
            </a:endParaRPr>
          </a:p>
        </p:txBody>
      </p:sp>
      <p:sp>
        <p:nvSpPr>
          <p:cNvPr id="8203" name="Cím 1"/>
          <p:cNvSpPr>
            <a:spLocks/>
          </p:cNvSpPr>
          <p:nvPr/>
        </p:nvSpPr>
        <p:spPr bwMode="auto">
          <a:xfrm>
            <a:off x="46382" y="44450"/>
            <a:ext cx="7578381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(metszi?)</a:t>
            </a:r>
          </a:p>
        </p:txBody>
      </p:sp>
      <p:sp>
        <p:nvSpPr>
          <p:cNvPr id="18" name="Téglalap 17"/>
          <p:cNvSpPr/>
          <p:nvPr/>
        </p:nvSpPr>
        <p:spPr>
          <a:xfrm>
            <a:off x="1043409" y="3933825"/>
            <a:ext cx="5184775" cy="251936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u-HU">
              <a:solidFill>
                <a:srgbClr val="FFFFFF"/>
              </a:solidFill>
            </a:endParaRPr>
          </a:p>
        </p:txBody>
      </p:sp>
      <p:sp>
        <p:nvSpPr>
          <p:cNvPr id="19" name="1. sz. felirat 18"/>
          <p:cNvSpPr/>
          <p:nvPr/>
        </p:nvSpPr>
        <p:spPr>
          <a:xfrm>
            <a:off x="3491880" y="3095625"/>
            <a:ext cx="2555875" cy="504825"/>
          </a:xfrm>
          <a:prstGeom prst="borderCallout1">
            <a:avLst>
              <a:gd name="adj1" fmla="val 99978"/>
              <a:gd name="adj2" fmla="val 48527"/>
              <a:gd name="adj3" fmla="val 161237"/>
              <a:gd name="adj4" fmla="val -7461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Wingdings" pitchFamily="2" charset="2"/>
              <a:buNone/>
              <a:defRPr/>
            </a:pPr>
            <a:r>
              <a:rPr lang="hu-HU" sz="2800" dirty="0">
                <a:solidFill>
                  <a:schemeClr val="tx1"/>
                </a:solidFill>
              </a:rPr>
              <a:t>Metszi(A,B,C,D)</a:t>
            </a:r>
          </a:p>
        </p:txBody>
      </p:sp>
      <p:pic>
        <p:nvPicPr>
          <p:cNvPr id="8351" name="Picture 15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504" y="4004361"/>
            <a:ext cx="1296000" cy="792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934443"/>
            <a:ext cx="2880000" cy="799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60" name="Picture 16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778767"/>
            <a:ext cx="2876550" cy="687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31A59490-38FC-46E3-A09B-976B347A8A31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48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/>
              <a:t>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/>
          </a:p>
        </p:txBody>
      </p:sp>
      <p:graphicFrame>
        <p:nvGraphicFramePr>
          <p:cNvPr id="2871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643240"/>
              </p:ext>
            </p:extLst>
          </p:nvPr>
        </p:nvGraphicFramePr>
        <p:xfrm>
          <a:off x="755576" y="2416323"/>
          <a:ext cx="5832475" cy="3056262"/>
        </p:xfrm>
        <a:graphic>
          <a:graphicData uri="http://schemas.openxmlformats.org/drawingml/2006/table">
            <a:tbl>
              <a:tblPr/>
              <a:tblGrid>
                <a:gridCol w="291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312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Metszi(a,b,c,d: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TPont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):</a:t>
                      </a:r>
                      <a:r>
                        <a:rPr kumimoji="0" lang="hu-H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Logikai</a:t>
                      </a:r>
                    </a:p>
                  </a:txBody>
                  <a:tcPr marL="90000" marR="90000" marT="46801" marB="468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79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8323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Metszi:=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Fordul(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a,b,c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*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Fordul(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a,b,d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&lt;0 és </a:t>
                      </a:r>
                      <a:b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           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Fordul(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c,d,a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*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Fordul(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c,d,b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&lt;0</a:t>
                      </a:r>
                      <a:b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                 vagy </a:t>
                      </a:r>
                      <a:b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           Rajta(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a,b,c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 vagy Rajta(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a,b,d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  <a:b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                 vagy</a:t>
                      </a:r>
                      <a:b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           Rajta(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c,d,a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 vagy Rajta(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c,d,b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272" name="Oval 30"/>
          <p:cNvSpPr>
            <a:spLocks noChangeArrowheads="1"/>
          </p:cNvSpPr>
          <p:nvPr/>
        </p:nvSpPr>
        <p:spPr bwMode="auto">
          <a:xfrm>
            <a:off x="866701" y="2409973"/>
            <a:ext cx="5541962" cy="503238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u-HU"/>
          </a:p>
        </p:txBody>
      </p:sp>
      <p:sp>
        <p:nvSpPr>
          <p:cNvPr id="54297" name="Tartalom helye 2"/>
          <p:cNvSpPr>
            <a:spLocks/>
          </p:cNvSpPr>
          <p:nvPr/>
        </p:nvSpPr>
        <p:spPr bwMode="auto">
          <a:xfrm>
            <a:off x="35496" y="1268413"/>
            <a:ext cx="8959279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4000" indent="-254000" algn="l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200" b="1" dirty="0">
                <a:sym typeface="Symbol" pitchFamily="18" charset="2"/>
              </a:rPr>
              <a:t>Algoritmus-finomítás:</a:t>
            </a:r>
            <a:endParaRPr lang="hu-HU" sz="2800" dirty="0">
              <a:sym typeface="Symbol" pitchFamily="18" charset="2"/>
            </a:endParaRPr>
          </a:p>
        </p:txBody>
      </p:sp>
      <p:sp>
        <p:nvSpPr>
          <p:cNvPr id="54298" name="Cím 1"/>
          <p:cNvSpPr>
            <a:spLocks/>
          </p:cNvSpPr>
          <p:nvPr/>
        </p:nvSpPr>
        <p:spPr bwMode="auto">
          <a:xfrm>
            <a:off x="35496" y="85725"/>
            <a:ext cx="7574979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(metszi?)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788" y="1394353"/>
            <a:ext cx="2579371" cy="1178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87FF43FF-1F43-4CFF-AD5D-F98DBDF0D1BB}" type="datetime8">
              <a:rPr lang="hu-HU" smtClean="0"/>
              <a:t>2018. 10. 10. 15:37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49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A típus fogalma</a:t>
            </a:r>
            <a:br>
              <a:rPr lang="hu-HU" dirty="0"/>
            </a:br>
            <a:r>
              <a:rPr lang="hu-HU" sz="2400" dirty="0"/>
              <a:t>egy kis összefoglaló</a:t>
            </a:r>
            <a:endParaRPr lang="hu-HU" dirty="0"/>
          </a:p>
        </p:txBody>
      </p:sp>
      <p:sp>
        <p:nvSpPr>
          <p:cNvPr id="20511" name="Rectangle 3"/>
          <p:cNvSpPr>
            <a:spLocks noChangeArrowheads="1"/>
          </p:cNvSpPr>
          <p:nvPr/>
        </p:nvSpPr>
        <p:spPr bwMode="auto">
          <a:xfrm>
            <a:off x="395536" y="1341438"/>
            <a:ext cx="8569077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algn="l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200" b="1" dirty="0"/>
              <a:t>A típus:</a:t>
            </a:r>
          </a:p>
          <a:p>
            <a:pPr marL="363538" indent="-350838" algn="l">
              <a:lnSpc>
                <a:spcPct val="95000"/>
              </a:lnSpc>
              <a:spcBef>
                <a:spcPts val="600"/>
              </a:spcBef>
            </a:pPr>
            <a:r>
              <a:rPr lang="hu-HU" sz="3200" dirty="0"/>
              <a:t>értékhalmaz</a:t>
            </a:r>
          </a:p>
          <a:p>
            <a:pPr marL="469900" indent="-457200" algn="l">
              <a:lnSpc>
                <a:spcPct val="95000"/>
              </a:lnSpc>
              <a:spcBef>
                <a:spcPct val="5000"/>
              </a:spcBef>
            </a:pPr>
            <a:endParaRPr lang="hu-HU" sz="3200" dirty="0"/>
          </a:p>
          <a:p>
            <a:pPr marL="469900" indent="-457200" algn="l">
              <a:lnSpc>
                <a:spcPct val="95000"/>
              </a:lnSpc>
              <a:spcBef>
                <a:spcPct val="5000"/>
              </a:spcBef>
            </a:pPr>
            <a:endParaRPr lang="hu-HU" sz="3200" dirty="0"/>
          </a:p>
          <a:p>
            <a:pPr marL="469900" indent="-457200" algn="l">
              <a:lnSpc>
                <a:spcPct val="95000"/>
              </a:lnSpc>
              <a:spcBef>
                <a:spcPct val="5000"/>
              </a:spcBef>
            </a:pPr>
            <a:endParaRPr lang="hu-HU" sz="3200" dirty="0"/>
          </a:p>
          <a:p>
            <a:pPr marL="363538" indent="-350838" algn="l">
              <a:lnSpc>
                <a:spcPct val="95000"/>
              </a:lnSpc>
              <a:spcBef>
                <a:spcPts val="600"/>
              </a:spcBef>
            </a:pPr>
            <a:r>
              <a:rPr lang="hu-HU" sz="3200" dirty="0"/>
              <a:t>művelethalmaz</a:t>
            </a:r>
          </a:p>
          <a:p>
            <a:pPr marL="266700" indent="-254000" algn="l">
              <a:lnSpc>
                <a:spcPct val="95000"/>
              </a:lnSpc>
              <a:spcBef>
                <a:spcPct val="5000"/>
              </a:spcBef>
            </a:pPr>
            <a:endParaRPr lang="hu-HU" sz="3200" b="1" dirty="0">
              <a:latin typeface="Arial" pitchFamily="34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4283969" y="1363230"/>
            <a:ext cx="4860032" cy="3513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" rIns="36000" rtlCol="0">
            <a:spAutoFit/>
          </a:bodyPr>
          <a:lstStyle/>
          <a:p>
            <a:pPr algn="l">
              <a:buNone/>
            </a:pPr>
            <a:r>
              <a:rPr lang="hu-HU" dirty="0"/>
              <a:t> </a:t>
            </a:r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Tömb-típus</a:t>
            </a:r>
            <a:r>
              <a:rPr lang="hu-HU" sz="3200" b="1" dirty="0"/>
              <a:t>:</a:t>
            </a:r>
          </a:p>
          <a:p>
            <a:pPr marL="363538" indent="-350838" algn="l">
              <a:spcBef>
                <a:spcPts val="600"/>
              </a:spcBef>
            </a:pPr>
            <a:r>
              <a:rPr lang="hu-HU" sz="2800" b="1" dirty="0"/>
              <a:t>Típus</a:t>
            </a:r>
            <a:br>
              <a:rPr lang="hu-HU" sz="2800" dirty="0"/>
            </a:br>
            <a:r>
              <a:rPr lang="hu-HU" sz="2800" dirty="0"/>
              <a:t>   TT=</a:t>
            </a:r>
            <a:r>
              <a:rPr lang="hu-HU" sz="2800" b="1" dirty="0">
                <a:solidFill>
                  <a:srgbClr val="FF0000"/>
                </a:solidFill>
              </a:rPr>
              <a:t>Tömb[</a:t>
            </a:r>
            <a:br>
              <a:rPr lang="hu-HU" sz="2800" dirty="0"/>
            </a:br>
            <a:r>
              <a:rPr lang="hu-HU" sz="2800" dirty="0"/>
              <a:t>		</a:t>
            </a:r>
            <a:r>
              <a:rPr lang="hu-HU" sz="2800" dirty="0" err="1"/>
              <a:t>TInd</a:t>
            </a:r>
            <a:r>
              <a:rPr lang="hu-HU" sz="2800" b="1" dirty="0">
                <a:solidFill>
                  <a:srgbClr val="FF0000"/>
                </a:solidFill>
              </a:rPr>
              <a:t>:</a:t>
            </a:r>
            <a:br>
              <a:rPr lang="hu-HU" sz="2800" dirty="0"/>
            </a:br>
            <a:r>
              <a:rPr lang="hu-HU" sz="2800" dirty="0"/>
              <a:t>		</a:t>
            </a:r>
            <a:r>
              <a:rPr lang="hu-HU" sz="2800" dirty="0" err="1"/>
              <a:t>TElem</a:t>
            </a:r>
            <a:r>
              <a:rPr lang="hu-HU" sz="2800" b="1" dirty="0">
                <a:solidFill>
                  <a:srgbClr val="FF0000"/>
                </a:solidFill>
              </a:rPr>
              <a:t>]</a:t>
            </a:r>
          </a:p>
          <a:p>
            <a:pPr marL="363538" indent="-350838" algn="l">
              <a:lnSpc>
                <a:spcPts val="3200"/>
              </a:lnSpc>
              <a:spcBef>
                <a:spcPts val="2400"/>
              </a:spcBef>
            </a:pPr>
            <a:r>
              <a:rPr lang="hu-HU" sz="2800" dirty="0"/>
              <a:t> </a:t>
            </a:r>
            <a:r>
              <a:rPr lang="hu-HU" sz="2400" dirty="0"/>
              <a:t>•</a:t>
            </a:r>
            <a:r>
              <a:rPr lang="hu-HU" sz="3200" dirty="0"/>
              <a:t> </a:t>
            </a:r>
            <a:r>
              <a:rPr lang="hu-HU" sz="2800" b="1" dirty="0">
                <a:solidFill>
                  <a:srgbClr val="FF0000"/>
                </a:solidFill>
              </a:rPr>
              <a:t>:=</a:t>
            </a:r>
            <a:r>
              <a:rPr lang="hu-HU" sz="3200" b="1" dirty="0">
                <a:solidFill>
                  <a:srgbClr val="FF0000"/>
                </a:solidFill>
              </a:rPr>
              <a:t> </a:t>
            </a:r>
            <a:r>
              <a:rPr lang="hu-HU" sz="2400" dirty="0"/>
              <a:t>•</a:t>
            </a:r>
            <a:r>
              <a:rPr lang="hu-HU" sz="3200" dirty="0"/>
              <a:t> </a:t>
            </a:r>
            <a:br>
              <a:rPr lang="hu-HU" sz="3200" dirty="0"/>
            </a:br>
            <a:r>
              <a:rPr lang="hu-HU" sz="3200" dirty="0"/>
              <a:t> </a:t>
            </a:r>
            <a:r>
              <a:rPr lang="hu-HU" sz="2400" dirty="0"/>
              <a:t>•</a:t>
            </a:r>
            <a:r>
              <a:rPr lang="hu-HU" sz="3200" dirty="0"/>
              <a:t> </a:t>
            </a:r>
            <a:r>
              <a:rPr lang="hu-HU" sz="2400" b="1" dirty="0">
                <a:solidFill>
                  <a:srgbClr val="FF0000"/>
                </a:solidFill>
              </a:rPr>
              <a:t>[ </a:t>
            </a:r>
            <a:r>
              <a:rPr lang="hu-HU" sz="2400" dirty="0"/>
              <a:t>• </a:t>
            </a:r>
            <a:r>
              <a:rPr lang="hu-HU" sz="2800" b="1" dirty="0">
                <a:solidFill>
                  <a:srgbClr val="FF0000"/>
                </a:solidFill>
              </a:rPr>
              <a:t>]</a:t>
            </a:r>
            <a:endParaRPr lang="hu-HU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F37897C8-D71B-43AB-A7E5-0D14B9ECB6BF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5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92841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Döntsük el, hogy a D pont az (A,B,C) háromszög belsejében van-e!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Megoldásötlet: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Belül van, ha a háromszöget A</a:t>
            </a:r>
            <a:r>
              <a:rPr lang="hu-HU" sz="2800" dirty="0">
                <a:sym typeface="Symbol" pitchFamily="18" charset="2"/>
              </a:rPr>
              <a:t>BCA sorrendben körbejárva a D pont vagy mindig balra, vagy mindig jobbra van.</a:t>
            </a:r>
          </a:p>
        </p:txBody>
      </p:sp>
      <p:sp>
        <p:nvSpPr>
          <p:cNvPr id="55302" name="Cím 1"/>
          <p:cNvSpPr>
            <a:spLocks/>
          </p:cNvSpPr>
          <p:nvPr/>
        </p:nvSpPr>
        <p:spPr bwMode="auto">
          <a:xfrm>
            <a:off x="107504" y="85725"/>
            <a:ext cx="7502971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(háromszögben?)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93096"/>
            <a:ext cx="3705225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7E2F5295-5878-4E5F-92CC-D9E8450F66D5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50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</a:pPr>
            <a:r>
              <a:rPr lang="hu-HU" sz="2800" dirty="0"/>
              <a:t>Bemenet:	A,B,C,D</a:t>
            </a:r>
            <a:r>
              <a:rPr lang="hu-HU" sz="2800" dirty="0">
                <a:sym typeface="Symbol" pitchFamily="18" charset="2"/>
              </a:rPr>
              <a:t></a:t>
            </a:r>
            <a:r>
              <a:rPr lang="hu-HU" sz="2800" dirty="0"/>
              <a:t>Pont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</a:pPr>
            <a:r>
              <a:rPr lang="hu-HU" sz="2800" dirty="0"/>
              <a:t>Kimenet:	</a:t>
            </a:r>
            <a:r>
              <a:rPr lang="hu-HU" sz="2800" dirty="0" err="1"/>
              <a:t>BentE</a:t>
            </a:r>
            <a:r>
              <a:rPr lang="hu-HU" sz="2800" dirty="0"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</a:pPr>
            <a:r>
              <a:rPr lang="hu-HU" sz="2800" dirty="0"/>
              <a:t>Előfeltétel:	A</a:t>
            </a:r>
            <a:r>
              <a:rPr lang="hu-HU" sz="2800" dirty="0">
                <a:sym typeface="Symbol"/>
              </a:rPr>
              <a:t></a:t>
            </a:r>
            <a:r>
              <a:rPr lang="hu-HU" sz="2800" dirty="0"/>
              <a:t>B és B</a:t>
            </a:r>
            <a:r>
              <a:rPr lang="hu-HU" sz="2800" dirty="0">
                <a:sym typeface="Symbol"/>
              </a:rPr>
              <a:t></a:t>
            </a:r>
            <a:r>
              <a:rPr lang="hu-HU" sz="2800" dirty="0"/>
              <a:t>C és C</a:t>
            </a:r>
            <a:r>
              <a:rPr lang="hu-HU" sz="2800" dirty="0">
                <a:sym typeface="Symbol"/>
              </a:rPr>
              <a:t></a:t>
            </a:r>
            <a:r>
              <a:rPr lang="hu-HU" sz="2800" dirty="0"/>
              <a:t>A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</a:pPr>
            <a:r>
              <a:rPr lang="hu-HU" sz="2800" dirty="0">
                <a:sym typeface="Symbol" pitchFamily="18" charset="2"/>
              </a:rPr>
              <a:t>Utófeltétel:	</a:t>
            </a:r>
            <a:r>
              <a:rPr lang="hu-HU" sz="2800" dirty="0" err="1">
                <a:sym typeface="Symbol" pitchFamily="18" charset="2"/>
              </a:rPr>
              <a:t>BentE</a:t>
            </a:r>
            <a:r>
              <a:rPr lang="hu-HU" sz="2800" dirty="0">
                <a:sym typeface="Symbol" pitchFamily="18" charset="2"/>
              </a:rPr>
              <a:t>=Belül(A,B,C,D)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Definíció: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Belül:Pont</a:t>
            </a:r>
            <a:r>
              <a:rPr lang="hu-HU" sz="2800" baseline="30000" dirty="0">
                <a:sym typeface="Symbol" pitchFamily="18" charset="2"/>
              </a:rPr>
              <a:t>4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Belül(a,b,c,d):=</a:t>
            </a:r>
            <a:r>
              <a:rPr lang="hu-HU" sz="2800" dirty="0">
                <a:sym typeface="Symbol" pitchFamily="18" charset="2"/>
                <a:hlinkClick r:id="rId3" action="ppaction://hlinksldjump"/>
              </a:rPr>
              <a:t>Fordul</a:t>
            </a:r>
            <a:r>
              <a:rPr lang="hu-HU" sz="2800" dirty="0">
                <a:sym typeface="Symbol" pitchFamily="18" charset="2"/>
              </a:rPr>
              <a:t>(a,b,d)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hu-HU" sz="2800" dirty="0">
                <a:sym typeface="Symbol" pitchFamily="18" charset="2"/>
              </a:rPr>
              <a:t>Fordul(b,c,d)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   és Fordul(b,c,d)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hu-HU" sz="2800" dirty="0">
                <a:sym typeface="Symbol" pitchFamily="18" charset="2"/>
              </a:rPr>
              <a:t>Fordul(c,a,d)</a:t>
            </a:r>
          </a:p>
        </p:txBody>
      </p:sp>
      <p:sp>
        <p:nvSpPr>
          <p:cNvPr id="56337" name="Cím 1"/>
          <p:cNvSpPr>
            <a:spLocks/>
          </p:cNvSpPr>
          <p:nvPr/>
        </p:nvSpPr>
        <p:spPr bwMode="auto">
          <a:xfrm>
            <a:off x="35496" y="85725"/>
            <a:ext cx="7574979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(háromszögben?)</a:t>
            </a:r>
          </a:p>
        </p:txBody>
      </p:sp>
      <p:pic>
        <p:nvPicPr>
          <p:cNvPr id="56339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718719"/>
            <a:ext cx="1868488" cy="935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CAB50B9C-07B4-44B3-B65C-1E0753E15DBD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51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Algoritmus-finomítás:</a:t>
            </a:r>
          </a:p>
        </p:txBody>
      </p:sp>
      <p:graphicFrame>
        <p:nvGraphicFramePr>
          <p:cNvPr id="2972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07603"/>
              </p:ext>
            </p:extLst>
          </p:nvPr>
        </p:nvGraphicFramePr>
        <p:xfrm>
          <a:off x="2700338" y="1973982"/>
          <a:ext cx="6048375" cy="1603375"/>
        </p:xfrm>
        <a:graphic>
          <a:graphicData uri="http://schemas.openxmlformats.org/drawingml/2006/table">
            <a:tbl>
              <a:tblPr/>
              <a:tblGrid>
                <a:gridCol w="294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0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75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Belül(a,b,c,d: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TPont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):</a:t>
                      </a:r>
                      <a:r>
                        <a:rPr kumimoji="0" lang="hu-H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Logikai</a:t>
                      </a:r>
                    </a:p>
                  </a:txBody>
                  <a:tcPr marL="90000" marR="90000" marT="46807" marB="468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55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Belül:=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  <a:hlinkClick r:id="rId3" action="ppaction://hlinksldjump"/>
                        </a:rPr>
                        <a:t>Fordul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(a,b,d)=Fordul(b,c,d)</a:t>
                      </a:r>
                      <a:b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      és Fordul(b,c,d)=Fordul(c,a,d)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713" name="Oval 23"/>
          <p:cNvSpPr>
            <a:spLocks noChangeArrowheads="1"/>
          </p:cNvSpPr>
          <p:nvPr/>
        </p:nvSpPr>
        <p:spPr bwMode="auto">
          <a:xfrm>
            <a:off x="3089275" y="1968356"/>
            <a:ext cx="5111750" cy="484907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u-HU"/>
          </a:p>
        </p:txBody>
      </p:sp>
      <p:sp>
        <p:nvSpPr>
          <p:cNvPr id="56337" name="Cím 1"/>
          <p:cNvSpPr>
            <a:spLocks/>
          </p:cNvSpPr>
          <p:nvPr/>
        </p:nvSpPr>
        <p:spPr bwMode="auto">
          <a:xfrm>
            <a:off x="107950" y="85725"/>
            <a:ext cx="7502525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(háromszögben?)</a:t>
            </a:r>
          </a:p>
        </p:txBody>
      </p:sp>
      <p:pic>
        <p:nvPicPr>
          <p:cNvPr id="56339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4209901"/>
            <a:ext cx="1868488" cy="935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AB80F719-9301-4EEF-84B1-897FB66431F6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52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297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3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Függvények</a:t>
            </a:r>
          </a:p>
        </p:txBody>
      </p:sp>
      <p:sp>
        <p:nvSpPr>
          <p:cNvPr id="9244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>
                <a:sym typeface="Symbol" pitchFamily="18" charset="2"/>
              </a:rPr>
              <a:t> 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877694102"/>
              </p:ext>
            </p:extLst>
          </p:nvPr>
        </p:nvGraphicFramePr>
        <p:xfrm>
          <a:off x="1619672" y="2492896"/>
          <a:ext cx="2579687" cy="374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902365532"/>
              </p:ext>
            </p:extLst>
          </p:nvPr>
        </p:nvGraphicFramePr>
        <p:xfrm>
          <a:off x="4427984" y="2852936"/>
          <a:ext cx="3959225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245" name="Tartalom helye 2"/>
          <p:cNvSpPr>
            <a:spLocks/>
          </p:cNvSpPr>
          <p:nvPr/>
        </p:nvSpPr>
        <p:spPr bwMode="auto">
          <a:xfrm>
            <a:off x="251520" y="1341438"/>
            <a:ext cx="8713093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4000" indent="-254000" algn="l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200" b="1" dirty="0">
                <a:sym typeface="Symbol" pitchFamily="18" charset="2"/>
              </a:rPr>
              <a:t>A </a:t>
            </a:r>
            <a:r>
              <a:rPr lang="hu-HU" sz="2400" b="1" dirty="0">
                <a:sym typeface="Symbol" pitchFamily="18" charset="2"/>
              </a:rPr>
              <a:t>(lényegi)</a:t>
            </a:r>
            <a:r>
              <a:rPr lang="hu-HU" sz="3200" b="1" dirty="0">
                <a:sym typeface="Symbol" pitchFamily="18" charset="2"/>
              </a:rPr>
              <a:t> függvények egymásra épülése </a:t>
            </a:r>
            <a:r>
              <a:rPr lang="hu-HU" sz="3200" dirty="0">
                <a:sym typeface="Symbol" pitchFamily="18" charset="2"/>
              </a:rPr>
              <a:t>– </a:t>
            </a:r>
            <a:r>
              <a:rPr lang="hu-HU" sz="2800" dirty="0">
                <a:sym typeface="Symbol" pitchFamily="18" charset="2"/>
              </a:rPr>
              <a:t>a programok makrószerkezete: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A047C66E-F7A8-4862-B3D8-7EF634F4589B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53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/>
              <a:t>Tartalom</a:t>
            </a:r>
            <a:endParaRPr lang="hu-HU" sz="28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3" action="ppaction://hlinksldjump"/>
              </a:rPr>
              <a:t>Típusdefiniálás</a:t>
            </a:r>
            <a:r>
              <a:rPr lang="hu-HU" dirty="0"/>
              <a:t> – </a:t>
            </a:r>
            <a:br>
              <a:rPr lang="hu-HU" dirty="0"/>
            </a:br>
            <a:r>
              <a:rPr lang="hu-HU" dirty="0"/>
              <a:t>	</a:t>
            </a:r>
            <a:r>
              <a:rPr lang="hu-HU" sz="2800" dirty="0"/>
              <a:t>adatabsztrakció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4" action="ppaction://hlinksldjump"/>
              </a:rPr>
              <a:t>Szöveg és tömb</a:t>
            </a:r>
            <a:r>
              <a:rPr lang="hu-HU" dirty="0"/>
              <a:t> –</a:t>
            </a:r>
            <a:br>
              <a:rPr lang="hu-HU" dirty="0"/>
            </a:br>
            <a:r>
              <a:rPr lang="hu-HU" dirty="0"/>
              <a:t>	összevetés + szöveg feladatok</a:t>
            </a:r>
            <a:endParaRPr lang="hu-HU" dirty="0">
              <a:hlinkClick r:id="rId5" action="ppaction://hlinksldjump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5" action="ppaction://hlinksldjump"/>
              </a:rPr>
              <a:t>Összetett típusok</a:t>
            </a:r>
            <a:r>
              <a:rPr lang="hu-HU" dirty="0"/>
              <a:t> –</a:t>
            </a:r>
            <a:br>
              <a:rPr lang="hu-HU" dirty="0"/>
            </a:br>
            <a:r>
              <a:rPr lang="hu-HU" dirty="0"/>
              <a:t>	</a:t>
            </a:r>
            <a:r>
              <a:rPr lang="hu-HU" sz="2800" dirty="0"/>
              <a:t>kitekintés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6" action="ppaction://hlinksldjump"/>
              </a:rPr>
              <a:t>Függvények</a:t>
            </a:r>
            <a:r>
              <a:rPr lang="hu-HU" dirty="0"/>
              <a:t> – </a:t>
            </a:r>
            <a:br>
              <a:rPr lang="hu-HU" dirty="0"/>
            </a:br>
            <a:r>
              <a:rPr lang="hu-HU" dirty="0"/>
              <a:t>	</a:t>
            </a:r>
            <a:r>
              <a:rPr lang="hu-HU" sz="2800" dirty="0"/>
              <a:t>algoritmikus absztrakció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A5DBDE2A-754B-4B64-B5E3-9C833D8FD1D6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54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703861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A típus fogalma</a:t>
            </a:r>
            <a:br>
              <a:rPr lang="hu-HU" dirty="0"/>
            </a:br>
            <a:r>
              <a:rPr lang="hu-HU" sz="2400" dirty="0"/>
              <a:t>egy kis összefoglaló</a:t>
            </a:r>
            <a:endParaRPr lang="hu-HU" dirty="0"/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>
                <a:latin typeface="Arial" pitchFamily="34" charset="0"/>
              </a:rPr>
              <a:t> 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251520" y="1384012"/>
            <a:ext cx="3691857" cy="3513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" rIns="36000" rtlCol="0">
            <a:spAutoFit/>
          </a:bodyPr>
          <a:lstStyle/>
          <a:p>
            <a:pPr algn="l">
              <a:buNone/>
            </a:pPr>
            <a:r>
              <a:rPr lang="hu-HU" dirty="0"/>
              <a:t> </a:t>
            </a:r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Tömb-típus</a:t>
            </a:r>
            <a:r>
              <a:rPr lang="hu-HU" sz="3200" b="1" dirty="0"/>
              <a:t>:</a:t>
            </a:r>
          </a:p>
          <a:p>
            <a:pPr marL="363538" indent="-350838" algn="l">
              <a:spcBef>
                <a:spcPts val="600"/>
              </a:spcBef>
            </a:pPr>
            <a:r>
              <a:rPr lang="hu-HU" sz="2800" b="1" dirty="0"/>
              <a:t>Típus</a:t>
            </a:r>
            <a:br>
              <a:rPr lang="hu-HU" sz="2800" dirty="0"/>
            </a:br>
            <a:r>
              <a:rPr lang="hu-HU" sz="2800" dirty="0"/>
              <a:t>  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TT</a:t>
            </a:r>
            <a:r>
              <a:rPr lang="hu-HU" sz="2800" dirty="0"/>
              <a:t>=</a:t>
            </a:r>
            <a:r>
              <a:rPr lang="hu-HU" sz="2800" b="1" dirty="0">
                <a:solidFill>
                  <a:srgbClr val="FF0000"/>
                </a:solidFill>
              </a:rPr>
              <a:t>Tömb[</a:t>
            </a:r>
            <a:br>
              <a:rPr lang="hu-HU" sz="2800" dirty="0"/>
            </a:br>
            <a:r>
              <a:rPr lang="hu-HU" sz="2800" dirty="0"/>
              <a:t>		</a:t>
            </a:r>
            <a:r>
              <a:rPr lang="hu-HU" sz="2800" dirty="0" err="1"/>
              <a:t>TInd</a:t>
            </a:r>
            <a:r>
              <a:rPr lang="hu-HU" sz="2800" b="1" dirty="0">
                <a:solidFill>
                  <a:srgbClr val="FF0000"/>
                </a:solidFill>
              </a:rPr>
              <a:t>:</a:t>
            </a:r>
            <a:br>
              <a:rPr lang="hu-HU" sz="2800" dirty="0"/>
            </a:br>
            <a:r>
              <a:rPr lang="hu-HU" sz="2800" dirty="0"/>
              <a:t>		</a:t>
            </a:r>
            <a:r>
              <a:rPr lang="hu-HU" sz="2800" dirty="0" err="1"/>
              <a:t>TElem</a:t>
            </a:r>
            <a:r>
              <a:rPr lang="hu-HU" sz="2800" b="1" dirty="0">
                <a:solidFill>
                  <a:srgbClr val="FF0000"/>
                </a:solidFill>
              </a:rPr>
              <a:t>]</a:t>
            </a:r>
          </a:p>
          <a:p>
            <a:pPr marL="363538" indent="-350838" algn="l">
              <a:lnSpc>
                <a:spcPts val="3200"/>
              </a:lnSpc>
              <a:spcBef>
                <a:spcPts val="2400"/>
              </a:spcBef>
            </a:pPr>
            <a:r>
              <a:rPr lang="hu-HU" sz="2800" dirty="0"/>
              <a:t> </a:t>
            </a:r>
            <a:r>
              <a:rPr lang="hu-HU" sz="2400" dirty="0"/>
              <a:t>•</a:t>
            </a:r>
            <a:r>
              <a:rPr lang="hu-HU" sz="3200" dirty="0"/>
              <a:t> </a:t>
            </a:r>
            <a:r>
              <a:rPr lang="hu-HU" sz="2800" b="1" dirty="0">
                <a:solidFill>
                  <a:srgbClr val="FF0000"/>
                </a:solidFill>
              </a:rPr>
              <a:t>:=</a:t>
            </a:r>
            <a:r>
              <a:rPr lang="hu-HU" sz="3200" b="1" dirty="0">
                <a:solidFill>
                  <a:srgbClr val="FF0000"/>
                </a:solidFill>
              </a:rPr>
              <a:t> </a:t>
            </a:r>
            <a:r>
              <a:rPr lang="hu-HU" sz="2400" dirty="0"/>
              <a:t>•</a:t>
            </a:r>
            <a:r>
              <a:rPr lang="hu-HU" sz="3200" dirty="0"/>
              <a:t> </a:t>
            </a:r>
            <a:br>
              <a:rPr lang="hu-HU" sz="3200" dirty="0"/>
            </a:br>
            <a:r>
              <a:rPr lang="hu-HU" sz="3200" dirty="0"/>
              <a:t> </a:t>
            </a:r>
            <a:r>
              <a:rPr lang="hu-HU" sz="2800" dirty="0"/>
              <a:t>•</a:t>
            </a:r>
            <a:r>
              <a:rPr lang="hu-HU" sz="3200" dirty="0"/>
              <a:t> </a:t>
            </a:r>
            <a:r>
              <a:rPr lang="hu-HU" sz="2400" b="1" dirty="0">
                <a:solidFill>
                  <a:srgbClr val="FF0000"/>
                </a:solidFill>
              </a:rPr>
              <a:t>[ </a:t>
            </a:r>
            <a:r>
              <a:rPr lang="hu-HU" sz="2400" dirty="0"/>
              <a:t>• </a:t>
            </a:r>
            <a:r>
              <a:rPr lang="hu-HU" sz="2800" b="1" dirty="0">
                <a:solidFill>
                  <a:srgbClr val="FF0000"/>
                </a:solidFill>
              </a:rPr>
              <a:t>]</a:t>
            </a:r>
            <a:endParaRPr lang="hu-HU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4211961" y="1382332"/>
            <a:ext cx="5021236" cy="35189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6000" rIns="36000" rtlCol="0">
            <a:spAutoFit/>
          </a:bodyPr>
          <a:lstStyle/>
          <a:p>
            <a:pPr algn="l">
              <a:buNone/>
            </a:pPr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 tömb-típus</a:t>
            </a:r>
            <a:r>
              <a:rPr lang="hu-HU" sz="3200" b="1" dirty="0"/>
              <a:t>:</a:t>
            </a:r>
          </a:p>
          <a:p>
            <a:pPr marL="363538" indent="-350838" algn="l">
              <a:spcBef>
                <a:spcPts val="600"/>
              </a:spcBef>
            </a:pPr>
            <a:r>
              <a:rPr lang="hu-HU" sz="2800" b="1" dirty="0" err="1"/>
              <a:t>typedef</a:t>
            </a:r>
            <a:br>
              <a:rPr lang="hu-HU" sz="2800" dirty="0"/>
            </a:br>
            <a:r>
              <a:rPr lang="hu-HU" sz="2800" dirty="0"/>
              <a:t>    </a:t>
            </a:r>
            <a:r>
              <a:rPr lang="hu-HU" sz="2800" dirty="0" err="1"/>
              <a:t>TElem</a:t>
            </a:r>
            <a:r>
              <a:rPr lang="hu-HU" sz="2800" dirty="0"/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TT</a:t>
            </a:r>
            <a:r>
              <a:rPr lang="hu-HU" sz="2800" b="1" dirty="0">
                <a:solidFill>
                  <a:srgbClr val="FF0000"/>
                </a:solidFill>
              </a:rPr>
              <a:t>[</a:t>
            </a:r>
            <a:br>
              <a:rPr lang="hu-HU" sz="2800" dirty="0"/>
            </a:br>
            <a:r>
              <a:rPr lang="hu-HU" sz="2800" dirty="0"/>
              <a:t>	</a:t>
            </a:r>
            <a:r>
              <a:rPr lang="hu-HU" sz="2800" dirty="0" err="1"/>
              <a:t>Számosság’TInd</a:t>
            </a:r>
            <a:r>
              <a:rPr lang="hu-HU" sz="2800" b="1" dirty="0">
                <a:solidFill>
                  <a:srgbClr val="FF0000"/>
                </a:solidFill>
              </a:rPr>
              <a:t>];</a:t>
            </a:r>
          </a:p>
          <a:p>
            <a:pPr marL="363538" indent="-350838" algn="l">
              <a:lnSpc>
                <a:spcPts val="3200"/>
              </a:lnSpc>
              <a:spcBef>
                <a:spcPts val="5800"/>
              </a:spcBef>
            </a:pPr>
            <a:r>
              <a:rPr lang="hu-HU" sz="2800" dirty="0"/>
              <a:t> </a:t>
            </a:r>
            <a:r>
              <a:rPr lang="hu-HU" sz="2400" dirty="0"/>
              <a:t>• </a:t>
            </a:r>
            <a:r>
              <a:rPr lang="hu-HU" sz="2800" b="1" dirty="0">
                <a:solidFill>
                  <a:srgbClr val="FF0000"/>
                </a:solidFill>
              </a:rPr>
              <a:t>=</a:t>
            </a:r>
            <a:r>
              <a:rPr lang="hu-HU" sz="3200" b="1" dirty="0">
                <a:solidFill>
                  <a:srgbClr val="FF0000"/>
                </a:solidFill>
              </a:rPr>
              <a:t> </a:t>
            </a:r>
            <a:r>
              <a:rPr lang="hu-HU" sz="2400" dirty="0"/>
              <a:t>•</a:t>
            </a:r>
            <a:r>
              <a:rPr lang="hu-HU" sz="3200" dirty="0"/>
              <a:t> </a:t>
            </a:r>
            <a:br>
              <a:rPr lang="hu-HU" sz="3200" dirty="0"/>
            </a:br>
            <a:r>
              <a:rPr lang="hu-HU" sz="3200" dirty="0"/>
              <a:t> </a:t>
            </a:r>
            <a:r>
              <a:rPr lang="hu-HU" sz="2400" dirty="0"/>
              <a:t>• </a:t>
            </a:r>
            <a:r>
              <a:rPr lang="hu-HU" sz="2800" b="1" dirty="0">
                <a:solidFill>
                  <a:srgbClr val="FF0000"/>
                </a:solidFill>
              </a:rPr>
              <a:t>[</a:t>
            </a:r>
            <a:r>
              <a:rPr lang="hu-HU" sz="2400" b="1" dirty="0">
                <a:solidFill>
                  <a:srgbClr val="FF0000"/>
                </a:solidFill>
              </a:rPr>
              <a:t> </a:t>
            </a:r>
            <a:r>
              <a:rPr lang="hu-HU" sz="2400" dirty="0"/>
              <a:t>• </a:t>
            </a:r>
            <a:r>
              <a:rPr lang="hu-HU" sz="2800" dirty="0">
                <a:sym typeface="Symbol" panose="05050102010706020507" pitchFamily="18" charset="2"/>
              </a:rPr>
              <a:t></a:t>
            </a:r>
            <a:r>
              <a:rPr lang="hu-HU" sz="2800" dirty="0"/>
              <a:t> </a:t>
            </a:r>
            <a:r>
              <a:rPr lang="hu-HU" sz="2800" dirty="0" err="1"/>
              <a:t>Min’TInd</a:t>
            </a:r>
            <a:r>
              <a:rPr lang="hu-HU" sz="2800" b="1" dirty="0">
                <a:solidFill>
                  <a:srgbClr val="FF0000"/>
                </a:solidFill>
              </a:rPr>
              <a:t>]</a:t>
            </a:r>
            <a:endParaRPr lang="hu-HU" sz="2800" baseline="-25000" dirty="0">
              <a:solidFill>
                <a:srgbClr val="FF0000"/>
              </a:solidFill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7E25F99C-3432-47F5-BEEE-85DDA6868B3F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6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611539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A típus fogalma</a:t>
            </a:r>
            <a:br>
              <a:rPr lang="hu-HU" dirty="0"/>
            </a:br>
            <a:r>
              <a:rPr lang="hu-HU" dirty="0"/>
              <a:t>példa</a:t>
            </a:r>
          </a:p>
        </p:txBody>
      </p:sp>
      <p:sp>
        <p:nvSpPr>
          <p:cNvPr id="106500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</a:t>
            </a:r>
            <a:r>
              <a:rPr lang="hu-HU" sz="2800" dirty="0">
                <a:solidFill>
                  <a:srgbClr val="0000FF"/>
                </a:solidFill>
              </a:rPr>
              <a:t>Szül</a:t>
            </a:r>
            <a:r>
              <a:rPr lang="hu-HU" sz="2800" baseline="-25000" dirty="0">
                <a:solidFill>
                  <a:srgbClr val="0000FF"/>
                </a:solidFill>
              </a:rPr>
              <a:t>1..N</a:t>
            </a:r>
            <a:r>
              <a:rPr lang="hu-HU" sz="2800" dirty="0">
                <a:solidFill>
                  <a:srgbClr val="0000FF"/>
                </a:solidFill>
                <a:sym typeface="Symbol"/>
              </a:rPr>
              <a:t></a:t>
            </a:r>
            <a:r>
              <a:rPr lang="hu-HU" sz="2800" dirty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(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hu-HU" sz="2800" dirty="0" err="1">
                <a:solidFill>
                  <a:srgbClr val="0000FF"/>
                </a:solidFill>
              </a:rPr>
              <a:t>ó</a:t>
            </a:r>
            <a:r>
              <a:rPr lang="hu-HU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hu-HU" sz="2800" dirty="0" err="1">
                <a:solidFill>
                  <a:srgbClr val="0000FF"/>
                </a:solidFill>
              </a:rPr>
              <a:t>nap</a:t>
            </a:r>
            <a:r>
              <a:rPr lang="hu-HU" sz="2800" dirty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)</a:t>
            </a:r>
            <a:r>
              <a:rPr lang="hu-HU" sz="2800" baseline="30000" dirty="0"/>
              <a:t>N</a:t>
            </a:r>
            <a:r>
              <a:rPr lang="hu-HU" sz="2800" dirty="0">
                <a:solidFill>
                  <a:srgbClr val="0000FF"/>
                </a:solidFill>
              </a:rPr>
              <a:t>, </a:t>
            </a:r>
            <a:r>
              <a:rPr lang="hu-HU" sz="2800" dirty="0" err="1">
                <a:solidFill>
                  <a:srgbClr val="0000FF"/>
                </a:solidFill>
              </a:rPr>
              <a:t>hó,nap</a:t>
            </a:r>
            <a:r>
              <a:rPr lang="hu-HU" sz="2800" dirty="0">
                <a:solidFill>
                  <a:srgbClr val="0000FF"/>
                </a:solidFill>
              </a:rPr>
              <a:t>=</a:t>
            </a:r>
            <a:r>
              <a:rPr lang="hu-HU" sz="2800" dirty="0">
                <a:solidFill>
                  <a:srgbClr val="002060"/>
                </a:solidFill>
                <a:latin typeface="Imprint MT Shadow" pitchFamily="82" charset="0"/>
                <a:sym typeface="Symbol" pitchFamily="18" charset="2"/>
              </a:rPr>
              <a:t>N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Kimenet:	</a:t>
            </a:r>
            <a:r>
              <a:rPr lang="hu-HU" sz="2800" dirty="0">
                <a:solidFill>
                  <a:srgbClr val="0000FF"/>
                </a:solidFill>
              </a:rPr>
              <a:t>Első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N&gt;0 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és</a:t>
            </a:r>
            <a:br>
              <a:rPr lang="hu-HU" sz="2800" dirty="0">
                <a:solidFill>
                  <a:srgbClr val="0000FF"/>
                </a:solidFill>
                <a:sym typeface="Symbol" pitchFamily="18" charset="2"/>
              </a:rPr>
            </a:b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	i(1iN): (</a:t>
            </a:r>
            <a:r>
              <a:rPr lang="hu-HU" sz="2800" dirty="0" err="1">
                <a:solidFill>
                  <a:srgbClr val="0000FF"/>
                </a:solidFill>
              </a:rPr>
              <a:t>Szül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.hó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[1..12] és</a:t>
            </a:r>
            <a:br>
              <a:rPr lang="hu-HU" sz="2800" dirty="0">
                <a:solidFill>
                  <a:srgbClr val="0000FF"/>
                </a:solidFill>
                <a:sym typeface="Symbol" pitchFamily="18" charset="2"/>
              </a:rPr>
            </a:b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			</a:t>
            </a:r>
            <a:r>
              <a:rPr lang="hu-HU" sz="2800" dirty="0" err="1">
                <a:solidFill>
                  <a:srgbClr val="0000FF"/>
                </a:solidFill>
              </a:rPr>
              <a:t>Szül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.nap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[1..31])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1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Első</a:t>
            </a:r>
            <a:r>
              <a:rPr lang="hu-HU" sz="2800" dirty="0">
                <a:sym typeface="Symbol" pitchFamily="18" charset="2"/>
              </a:rPr>
              <a:t>N és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    i(1iN): (</a:t>
            </a:r>
            <a:r>
              <a:rPr lang="hu-HU" sz="2800" dirty="0" err="1">
                <a:solidFill>
                  <a:srgbClr val="0000FF"/>
                </a:solidFill>
              </a:rPr>
              <a:t>Szül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Első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.hó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&lt;</a:t>
            </a:r>
            <a:r>
              <a:rPr lang="hu-HU" sz="2800" dirty="0">
                <a:solidFill>
                  <a:srgbClr val="0000FF"/>
                </a:solidFill>
              </a:rPr>
              <a:t>Szül 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.hó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 vagy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                           </a:t>
            </a:r>
            <a:r>
              <a:rPr lang="hu-HU" sz="2800" dirty="0" err="1">
                <a:solidFill>
                  <a:srgbClr val="0000FF"/>
                </a:solidFill>
              </a:rPr>
              <a:t>Szül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Első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.hó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=</a:t>
            </a:r>
            <a:r>
              <a:rPr lang="hu-HU" sz="2800" dirty="0" err="1">
                <a:solidFill>
                  <a:srgbClr val="0000FF"/>
                </a:solidFill>
              </a:rPr>
              <a:t>Szül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.hó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 és </a:t>
            </a:r>
            <a:br>
              <a:rPr lang="hu-HU" sz="2800" dirty="0">
                <a:solidFill>
                  <a:srgbClr val="0000FF"/>
                </a:solidFill>
                <a:sym typeface="Symbol" pitchFamily="18" charset="2"/>
              </a:rPr>
            </a:b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	                 </a:t>
            </a:r>
            <a:r>
              <a:rPr lang="hu-HU" sz="2800" dirty="0" err="1">
                <a:solidFill>
                  <a:srgbClr val="0000FF"/>
                </a:solidFill>
              </a:rPr>
              <a:t>Szül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Első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.nap</a:t>
            </a:r>
            <a:r>
              <a:rPr lang="hu-HU" sz="2800" dirty="0" err="1">
                <a:solidFill>
                  <a:srgbClr val="0000FF"/>
                </a:solidFill>
              </a:rPr>
              <a:t>Szül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.nap</a:t>
            </a:r>
            <a:r>
              <a:rPr lang="hu-HU" sz="2800" dirty="0">
                <a:sym typeface="Symbol" pitchFamily="18" charset="2"/>
              </a:rPr>
              <a:t>)</a:t>
            </a:r>
          </a:p>
        </p:txBody>
      </p:sp>
      <p:pic>
        <p:nvPicPr>
          <p:cNvPr id="30727" name="Picture 3"/>
          <p:cNvPicPr>
            <a:picLocks noChangeAspect="1" noChangeArrowheads="1"/>
          </p:cNvPicPr>
          <p:nvPr/>
        </p:nvPicPr>
        <p:blipFill>
          <a:blip r:embed="rId3" cstate="print"/>
          <a:srcRect t="2686" b="-2686"/>
          <a:stretch>
            <a:fillRect/>
          </a:stretch>
        </p:blipFill>
        <p:spPr bwMode="auto">
          <a:xfrm>
            <a:off x="4926013" y="1425134"/>
            <a:ext cx="4038600" cy="5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410" y="3032829"/>
            <a:ext cx="2199203" cy="1371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89BBAF2D-C77C-4F6A-9FFE-A8DA2AE01276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7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46380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A típus fogalma</a:t>
            </a:r>
            <a:br>
              <a:rPr lang="hu-HU" dirty="0"/>
            </a:br>
            <a:r>
              <a:rPr lang="hu-HU" dirty="0"/>
              <a:t>példa</a:t>
            </a:r>
            <a:endParaRPr lang="hu-HU" sz="2800" dirty="0"/>
          </a:p>
        </p:txBody>
      </p:sp>
      <p:sp>
        <p:nvSpPr>
          <p:cNvPr id="74755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</a:t>
            </a:r>
            <a:r>
              <a:rPr lang="hu-HU" b="1" baseline="-25000" dirty="0"/>
              <a:t>2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>
                <a:solidFill>
                  <a:srgbClr val="FF0000"/>
                </a:solidFill>
              </a:rPr>
              <a:t>	       	</a:t>
            </a:r>
            <a:r>
              <a:rPr lang="hu-HU" sz="2800" dirty="0"/>
              <a:t>Szül</a:t>
            </a:r>
            <a:r>
              <a:rPr lang="hu-HU" sz="2800" baseline="-25000" dirty="0"/>
              <a:t>1..N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solidFill>
                  <a:srgbClr val="FF0000"/>
                </a:solidFill>
              </a:rPr>
              <a:t>Dátum</a:t>
            </a:r>
            <a:r>
              <a:rPr lang="hu-HU" altLang="hu-HU" sz="2800" baseline="30000" dirty="0">
                <a:latin typeface="Garamond" pitchFamily="18" charset="0"/>
              </a:rPr>
              <a:t>N</a:t>
            </a:r>
            <a:r>
              <a:rPr lang="hu-HU" sz="2800" dirty="0"/>
              <a:t>,</a:t>
            </a:r>
            <a:r>
              <a:rPr lang="hu-HU" sz="2800" dirty="0">
                <a:solidFill>
                  <a:srgbClr val="FF0000"/>
                </a:solidFill>
              </a:rPr>
              <a:t> Dátum=</a:t>
            </a:r>
            <a:r>
              <a:rPr lang="hu-HU" sz="2800" dirty="0" err="1">
                <a:solidFill>
                  <a:srgbClr val="FF0000"/>
                </a:solidFill>
              </a:rPr>
              <a:t>hó</a:t>
            </a:r>
            <a:r>
              <a:rPr lang="hu-HU" sz="2800" dirty="0" err="1">
                <a:solidFill>
                  <a:srgbClr val="FF0000"/>
                </a:solidFill>
                <a:sym typeface="Symbol"/>
              </a:rPr>
              <a:t></a:t>
            </a:r>
            <a:r>
              <a:rPr lang="hu-HU" sz="2800" dirty="0" err="1">
                <a:solidFill>
                  <a:srgbClr val="FF0000"/>
                </a:solidFill>
              </a:rPr>
              <a:t>nap</a:t>
            </a:r>
            <a:r>
              <a:rPr lang="hu-HU" sz="2800" dirty="0"/>
              <a:t>, </a:t>
            </a:r>
            <a:r>
              <a:rPr lang="hu-HU" sz="2800" dirty="0" err="1"/>
              <a:t>hó,nap</a:t>
            </a:r>
            <a:r>
              <a:rPr lang="hu-HU" sz="2800" dirty="0"/>
              <a:t>=</a:t>
            </a:r>
            <a:r>
              <a:rPr lang="hu-HU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</a:t>
            </a:r>
            <a:r>
              <a:rPr lang="hu-HU" sz="2800" dirty="0" err="1"/>
              <a:t>Első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N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N&gt;0</a:t>
            </a:r>
            <a:r>
              <a:rPr lang="hu-HU" sz="2800" dirty="0">
                <a:latin typeface="Arial" charset="0"/>
                <a:sym typeface="Symbol" pitchFamily="18" charset="2"/>
              </a:rPr>
              <a:t> …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  <a:tabLst>
                <a:tab pos="990600" algn="l"/>
              </a:tabLst>
            </a:pPr>
            <a:r>
              <a:rPr lang="hu-HU" sz="2000" dirty="0"/>
              <a:t>	     		   	     N</a:t>
            </a:r>
          </a:p>
          <a:p>
            <a:pPr indent="-266700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tabLst>
                <a:tab pos="990600" algn="l"/>
              </a:tabLst>
            </a:pPr>
            <a:r>
              <a:rPr lang="hu-HU" sz="2800" dirty="0"/>
              <a:t>Utófeltétel:	Első=</a:t>
            </a:r>
            <a:r>
              <a:rPr lang="hu-HU" sz="2800" dirty="0" err="1">
                <a:solidFill>
                  <a:srgbClr val="FF0000"/>
                </a:solidFill>
              </a:rPr>
              <a:t>Min</a:t>
            </a:r>
            <a:r>
              <a:rPr lang="hu-HU" sz="2800" dirty="0" err="1"/>
              <a:t>Ind</a:t>
            </a:r>
            <a:r>
              <a:rPr lang="hu-HU" sz="2800" dirty="0"/>
              <a:t> Szül</a:t>
            </a:r>
            <a:r>
              <a:rPr lang="hu-HU" sz="2800" baseline="-25000" dirty="0"/>
              <a:t>i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90600" algn="l"/>
              </a:tabLst>
            </a:pPr>
            <a:r>
              <a:rPr lang="hu-HU" sz="2000" dirty="0"/>
              <a:t>				    i=1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990600" algn="l"/>
              </a:tabLst>
            </a:pPr>
            <a:r>
              <a:rPr lang="hu-HU" sz="2800" dirty="0"/>
              <a:t>Definíció:	</a:t>
            </a:r>
            <a:br>
              <a:rPr lang="hu-HU" sz="2800" dirty="0"/>
            </a:b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u-HU" sz="2800" dirty="0">
                <a:sym typeface="Symbol" pitchFamily="18" charset="2"/>
              </a:rPr>
              <a:t>: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Dátum</a:t>
            </a:r>
            <a:r>
              <a:rPr lang="hu-HU" sz="2800" dirty="0" err="1">
                <a:sym typeface="Symbol" pitchFamily="18" charset="2"/>
              </a:rPr>
              <a:t>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Dátum</a:t>
            </a:r>
            <a:r>
              <a:rPr lang="hu-HU" sz="2800" dirty="0" err="1">
                <a:sym typeface="Symbol" pitchFamily="18" charset="2"/>
              </a:rPr>
              <a:t>L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/>
              <a:t>d1</a:t>
            </a:r>
            <a:r>
              <a:rPr lang="hu-HU" sz="2800" dirty="0">
                <a:sym typeface="Symbol" pitchFamily="18" charset="2"/>
              </a:rPr>
              <a:t></a:t>
            </a:r>
            <a:r>
              <a:rPr lang="hu-HU" sz="2800" dirty="0"/>
              <a:t>d2  </a:t>
            </a:r>
            <a:r>
              <a:rPr lang="hu-HU" sz="2800" dirty="0">
                <a:sym typeface="Symbol"/>
              </a:rPr>
              <a:t></a:t>
            </a:r>
            <a:r>
              <a:rPr lang="hu-HU" sz="2800" dirty="0"/>
              <a:t>  d1</a:t>
            </a:r>
            <a:r>
              <a:rPr lang="hu-HU" sz="2800" dirty="0">
                <a:sym typeface="Symbol" pitchFamily="18" charset="2"/>
              </a:rPr>
              <a:t>.hó&lt;</a:t>
            </a:r>
            <a:r>
              <a:rPr lang="hu-HU" sz="2800" dirty="0"/>
              <a:t>d2</a:t>
            </a:r>
            <a:r>
              <a:rPr lang="hu-HU" sz="2800" dirty="0">
                <a:sym typeface="Symbol" pitchFamily="18" charset="2"/>
              </a:rPr>
              <a:t>.hó vagy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          </a:t>
            </a:r>
            <a:r>
              <a:rPr lang="hu-HU" sz="2800" dirty="0"/>
              <a:t>d1</a:t>
            </a:r>
            <a:r>
              <a:rPr lang="hu-HU" sz="2800" dirty="0">
                <a:sym typeface="Symbol" pitchFamily="18" charset="2"/>
              </a:rPr>
              <a:t>.hó=</a:t>
            </a:r>
            <a:r>
              <a:rPr lang="hu-HU" sz="2800" dirty="0"/>
              <a:t>d2</a:t>
            </a:r>
            <a:r>
              <a:rPr lang="hu-HU" sz="2800" dirty="0">
                <a:sym typeface="Symbol" pitchFamily="18" charset="2"/>
              </a:rPr>
              <a:t>.hó és </a:t>
            </a:r>
            <a:r>
              <a:rPr lang="hu-HU" sz="2800" dirty="0"/>
              <a:t>d1</a:t>
            </a:r>
            <a:r>
              <a:rPr lang="hu-HU" sz="2800" dirty="0">
                <a:sym typeface="Symbol" pitchFamily="18" charset="2"/>
              </a:rPr>
              <a:t>.nap</a:t>
            </a:r>
            <a:r>
              <a:rPr lang="hu-HU" sz="2800" dirty="0"/>
              <a:t>d2</a:t>
            </a:r>
            <a:r>
              <a:rPr lang="hu-HU" sz="2800" dirty="0">
                <a:sym typeface="Symbol" pitchFamily="18" charset="2"/>
              </a:rPr>
              <a:t>.nap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90600" algn="l"/>
              </a:tabLst>
            </a:pPr>
            <a:endParaRPr lang="hu-HU" sz="2800" dirty="0">
              <a:sym typeface="Symbol" pitchFamily="18" charset="2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DE0BA64A-7B17-4533-9990-6FA96BFBEFF2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8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002923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Cím 1"/>
          <p:cNvSpPr>
            <a:spLocks noGrp="1"/>
          </p:cNvSpPr>
          <p:nvPr>
            <p:ph type="title"/>
          </p:nvPr>
        </p:nvSpPr>
        <p:spPr>
          <a:xfrm>
            <a:off x="3995936" y="85725"/>
            <a:ext cx="3528814" cy="1111250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A típus fogalma</a:t>
            </a:r>
            <a:br>
              <a:rPr lang="hu-HU" dirty="0"/>
            </a:br>
            <a:r>
              <a:rPr lang="hu-HU" dirty="0"/>
              <a:t>példa</a:t>
            </a:r>
          </a:p>
        </p:txBody>
      </p:sp>
      <p:sp>
        <p:nvSpPr>
          <p:cNvPr id="31749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Természetesen meg kell még írni a </a:t>
            </a:r>
            <a:r>
              <a:rPr lang="hu-HU" sz="2800" b="1" dirty="0">
                <a:solidFill>
                  <a:srgbClr val="FF0000"/>
                </a:solidFill>
              </a:rPr>
              <a:t>Dátum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típus</a:t>
            </a:r>
            <a:r>
              <a:rPr lang="hu-HU" sz="2800" dirty="0">
                <a:sym typeface="Symbol" pitchFamily="18" charset="2"/>
              </a:rPr>
              <a:t>hoz a </a:t>
            </a:r>
            <a:r>
              <a:rPr lang="hu-HU" sz="2800" b="1" dirty="0">
                <a:solidFill>
                  <a:srgbClr val="FF3300"/>
                </a:solidFill>
                <a:sym typeface="Symbol" pitchFamily="18" charset="2"/>
              </a:rPr>
              <a:t>&lt;</a:t>
            </a:r>
            <a:r>
              <a:rPr lang="hu-HU" sz="2800" dirty="0">
                <a:sym typeface="Symbol" pitchFamily="18" charset="2"/>
              </a:rPr>
              <a:t> relációt megvalósító függvényt (operátort). </a:t>
            </a:r>
            <a:br>
              <a:rPr lang="hu-HU" sz="2800" dirty="0">
                <a:sym typeface="Symbol" pitchFamily="18" charset="2"/>
              </a:rPr>
            </a:br>
            <a:r>
              <a:rPr lang="hu-HU" sz="2400" dirty="0">
                <a:sym typeface="Symbol" pitchFamily="18" charset="2"/>
              </a:rPr>
              <a:t>Az világos, hogy a specifikációban felbukkanó </a:t>
            </a:r>
            <a:r>
              <a:rPr lang="hu-HU" sz="2400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u-HU" sz="24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u-HU" sz="2400" dirty="0">
                <a:sym typeface="Symbol" pitchFamily="18" charset="2"/>
              </a:rPr>
              <a:t>és az </a:t>
            </a:r>
            <a:r>
              <a:rPr lang="hu-HU" sz="2400" dirty="0" err="1">
                <a:sym typeface="Symbol" pitchFamily="18" charset="2"/>
              </a:rPr>
              <a:t>algoritmusbeli</a:t>
            </a:r>
            <a:r>
              <a:rPr lang="hu-HU" sz="2400" dirty="0">
                <a:sym typeface="Symbol" pitchFamily="18" charset="2"/>
              </a:rPr>
              <a:t> </a:t>
            </a:r>
            <a:r>
              <a:rPr lang="hu-HU" sz="2400" b="1" dirty="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hu-HU" sz="2400" dirty="0">
                <a:sym typeface="Symbol" pitchFamily="18" charset="2"/>
              </a:rPr>
              <a:t> a relációk egymással kifejezhetők.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400" dirty="0">
              <a:sym typeface="Symbol" pitchFamily="18" charset="2"/>
            </a:endParaRPr>
          </a:p>
        </p:txBody>
      </p:sp>
      <p:graphicFrame>
        <p:nvGraphicFramePr>
          <p:cNvPr id="114715" name="Group 27"/>
          <p:cNvGraphicFramePr>
            <a:graphicFrameLocks noGrp="1"/>
          </p:cNvGraphicFramePr>
          <p:nvPr>
            <p:extLst/>
          </p:nvPr>
        </p:nvGraphicFramePr>
        <p:xfrm>
          <a:off x="3308350" y="1858963"/>
          <a:ext cx="4854575" cy="2247352"/>
        </p:xfrm>
        <a:graphic>
          <a:graphicData uri="http://schemas.openxmlformats.org/drawingml/2006/table">
            <a:tbl>
              <a:tblPr/>
              <a:tblGrid>
                <a:gridCol w="747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46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Első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:=1</a:t>
                      </a:r>
                    </a:p>
                  </a:txBody>
                  <a:tcPr marL="91453" marR="91453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46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2..N</a:t>
                      </a:r>
                    </a:p>
                  </a:txBody>
                  <a:tcPr marL="91453" marR="91453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761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299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Első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</a:p>
                  </a:txBody>
                  <a:tcPr marL="91453" marR="91453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marL="91453" marR="91453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767" name="Line 24"/>
          <p:cNvSpPr>
            <a:spLocks noChangeShapeType="1"/>
          </p:cNvSpPr>
          <p:nvPr/>
        </p:nvSpPr>
        <p:spPr bwMode="auto">
          <a:xfrm>
            <a:off x="4060825" y="2906713"/>
            <a:ext cx="311497" cy="66630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68" name="Line 25"/>
          <p:cNvSpPr>
            <a:spLocks noChangeShapeType="1"/>
          </p:cNvSpPr>
          <p:nvPr/>
        </p:nvSpPr>
        <p:spPr bwMode="auto">
          <a:xfrm flipH="1">
            <a:off x="7883474" y="2907748"/>
            <a:ext cx="246113" cy="66526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70" name="Text Box 30"/>
          <p:cNvSpPr txBox="1">
            <a:spLocks noChangeArrowheads="1"/>
          </p:cNvSpPr>
          <p:nvPr/>
        </p:nvSpPr>
        <p:spPr bwMode="auto">
          <a:xfrm>
            <a:off x="3995936" y="3284984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31771" name="Text Box 31"/>
          <p:cNvSpPr txBox="1">
            <a:spLocks noChangeArrowheads="1"/>
          </p:cNvSpPr>
          <p:nvPr/>
        </p:nvSpPr>
        <p:spPr bwMode="auto">
          <a:xfrm>
            <a:off x="7883475" y="3284984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pic>
        <p:nvPicPr>
          <p:cNvPr id="31773" name="Picture 3"/>
          <p:cNvPicPr>
            <a:picLocks noChangeAspect="1" noChangeArrowheads="1"/>
          </p:cNvPicPr>
          <p:nvPr/>
        </p:nvPicPr>
        <p:blipFill>
          <a:blip r:embed="rId3" cstate="print"/>
          <a:srcRect t="2686" b="-2686"/>
          <a:stretch>
            <a:fillRect/>
          </a:stretch>
        </p:blipFill>
        <p:spPr bwMode="auto">
          <a:xfrm>
            <a:off x="0" y="0"/>
            <a:ext cx="4038600" cy="5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776" name="Szövegdoboz 13"/>
          <p:cNvSpPr txBox="1">
            <a:spLocks noChangeArrowheads="1"/>
          </p:cNvSpPr>
          <p:nvPr/>
        </p:nvSpPr>
        <p:spPr bwMode="auto">
          <a:xfrm>
            <a:off x="8153400" y="1543050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2" y="2345252"/>
            <a:ext cx="2199203" cy="1371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4" name="Picture 4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1844824"/>
            <a:ext cx="1673225" cy="962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AutoShape 12" descr="Zsákvászon"/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6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hu-HU" sz="1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Kóddarab </a:t>
            </a:r>
            <a:br>
              <a:rPr lang="hu-HU" sz="1200" dirty="0"/>
            </a:b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jegyzet-</a:t>
            </a:r>
            <a:b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ként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3F33D8C4-3815-489C-93DC-A544762025D2}" type="datetime8">
              <a:rPr lang="hu-HU" smtClean="0"/>
              <a:t>2018. 10. 10. 15:28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Papné – Szlávi – Zsakó: Programozás 5.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9</a:t>
            </a:fld>
            <a:r>
              <a:rPr lang="hu-HU"/>
              <a:t>/54</a:t>
            </a:r>
            <a:endParaRPr lang="hu-HU" dirty="0"/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A38287EA-112A-444E-A2B2-2F81F6B3FCE2}"/>
              </a:ext>
            </a:extLst>
          </p:cNvPr>
          <p:cNvSpPr/>
          <p:nvPr/>
        </p:nvSpPr>
        <p:spPr>
          <a:xfrm>
            <a:off x="4574830" y="3068960"/>
            <a:ext cx="3024187" cy="372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ts val="2600"/>
              </a:lnSpc>
              <a:spcBef>
                <a:spcPts val="0"/>
              </a:spcBef>
              <a:buNone/>
            </a:pPr>
            <a:r>
              <a:rPr lang="hu-HU" sz="2600" dirty="0">
                <a:solidFill>
                  <a:srgbClr val="0000FF"/>
                </a:solidFill>
              </a:rPr>
              <a:t>Szül[i]</a:t>
            </a:r>
            <a:r>
              <a:rPr lang="hu-HU" sz="2600" b="1" dirty="0">
                <a:solidFill>
                  <a:srgbClr val="FF0000"/>
                </a:solidFill>
              </a:rPr>
              <a:t>&lt;</a:t>
            </a:r>
            <a:r>
              <a:rPr lang="hu-HU" sz="2600" dirty="0">
                <a:solidFill>
                  <a:srgbClr val="0000FF"/>
                </a:solidFill>
              </a:rPr>
              <a:t>Szül[Első]</a:t>
            </a:r>
            <a:endParaRPr lang="hu-HU" sz="2600" dirty="0">
              <a:solidFill>
                <a:srgbClr val="FF0000"/>
              </a:solidFill>
            </a:endParaRPr>
          </a:p>
          <a:p>
            <a:pPr algn="ctr">
              <a:buNone/>
            </a:pPr>
            <a:endParaRPr lang="hu-HU" sz="2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92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2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8248</TotalTime>
  <Words>3568</Words>
  <Application>Microsoft Office PowerPoint</Application>
  <PresentationFormat>Diavetítés a képernyőre (4:3 oldalarány)</PresentationFormat>
  <Paragraphs>923</Paragraphs>
  <Slides>54</Slides>
  <Notes>54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3</vt:i4>
      </vt:variant>
      <vt:variant>
        <vt:lpstr>Diacímek</vt:lpstr>
      </vt:variant>
      <vt:variant>
        <vt:i4>54</vt:i4>
      </vt:variant>
    </vt:vector>
  </HeadingPairs>
  <TitlesOfParts>
    <vt:vector size="64" baseType="lpstr">
      <vt:lpstr>Arial</vt:lpstr>
      <vt:lpstr>Courier New</vt:lpstr>
      <vt:lpstr>Garamond</vt:lpstr>
      <vt:lpstr>Imprint MT Shadow</vt:lpstr>
      <vt:lpstr>Symbol</vt:lpstr>
      <vt:lpstr>Wingdings</vt:lpstr>
      <vt:lpstr>2_Montázs</vt:lpstr>
      <vt:lpstr>Equation</vt:lpstr>
      <vt:lpstr>CorelDRAW</vt:lpstr>
      <vt:lpstr>Egyenlet</vt:lpstr>
      <vt:lpstr>Programozás 5. előadás</vt:lpstr>
      <vt:lpstr>Tartalom</vt:lpstr>
      <vt:lpstr>A típus fogalma egy kis összefoglaló</vt:lpstr>
      <vt:lpstr>A típus fogalma egy kis összefoglaló</vt:lpstr>
      <vt:lpstr>A típus fogalma egy kis összefoglaló</vt:lpstr>
      <vt:lpstr>A típus fogalma egy kis összefoglaló</vt:lpstr>
      <vt:lpstr>A típus fogalma példa</vt:lpstr>
      <vt:lpstr>A típus fogalma példa</vt:lpstr>
      <vt:lpstr>A típus fogalma példa</vt:lpstr>
      <vt:lpstr>Szöveg típus</vt:lpstr>
      <vt:lpstr>Szöveg típus (C++)</vt:lpstr>
      <vt:lpstr>Szöveg típus (C++)</vt:lpstr>
      <vt:lpstr>Szöveg feladatok</vt:lpstr>
      <vt:lpstr>Szöveg feladatok</vt:lpstr>
      <vt:lpstr>Szöveg feladatok</vt:lpstr>
      <vt:lpstr>Szöveg feladatok</vt:lpstr>
      <vt:lpstr>Szöveg feladatok</vt:lpstr>
      <vt:lpstr>Szöveg feladatok</vt:lpstr>
      <vt:lpstr>Szöveg feladatok</vt:lpstr>
      <vt:lpstr>Szöveg feladatok</vt:lpstr>
      <vt:lpstr>Szöveg feladatok</vt:lpstr>
      <vt:lpstr>Karakter- rendezés</vt:lpstr>
      <vt:lpstr>Karakter- rendezés</vt:lpstr>
      <vt:lpstr>Karakter- rendezés</vt:lpstr>
      <vt:lpstr>Összetett típusok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Függvények</vt:lpstr>
      <vt:lpstr>PowerPoint-bemutató</vt:lpstr>
      <vt:lpstr>Finomítások a C++ kódban</vt:lpstr>
      <vt:lpstr>Finomítások a C++ kódban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Függvények (metszi?)</vt:lpstr>
      <vt:lpstr>PowerPoint-bemutató</vt:lpstr>
      <vt:lpstr>PowerPoint-bemutató</vt:lpstr>
      <vt:lpstr>PowerPoint-bemutató</vt:lpstr>
      <vt:lpstr>PowerPoint-bemutató</vt:lpstr>
      <vt:lpstr>PowerPoint-bemutató</vt:lpstr>
      <vt:lpstr>Függvények</vt:lpstr>
      <vt:lpstr>Tartalom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6. előadás</dc:title>
  <dc:creator>Szlávi - Zsakó</dc:creator>
  <cp:lastModifiedBy>Péter Szlávi</cp:lastModifiedBy>
  <cp:revision>686</cp:revision>
  <dcterms:created xsi:type="dcterms:W3CDTF">2005-10-16T14:08:29Z</dcterms:created>
  <dcterms:modified xsi:type="dcterms:W3CDTF">2018-10-10T13:39:41Z</dcterms:modified>
</cp:coreProperties>
</file>