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55"/>
  </p:notesMasterIdLst>
  <p:handoutMasterIdLst>
    <p:handoutMasterId r:id="rId56"/>
  </p:handoutMasterIdLst>
  <p:sldIdLst>
    <p:sldId id="367" r:id="rId3"/>
    <p:sldId id="361" r:id="rId4"/>
    <p:sldId id="407" r:id="rId5"/>
    <p:sldId id="360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85" r:id="rId14"/>
    <p:sldId id="387" r:id="rId15"/>
    <p:sldId id="344" r:id="rId16"/>
    <p:sldId id="345" r:id="rId17"/>
    <p:sldId id="346" r:id="rId18"/>
    <p:sldId id="347" r:id="rId19"/>
    <p:sldId id="333" r:id="rId20"/>
    <p:sldId id="349" r:id="rId21"/>
    <p:sldId id="350" r:id="rId22"/>
    <p:sldId id="406" r:id="rId23"/>
    <p:sldId id="351" r:id="rId24"/>
    <p:sldId id="365" r:id="rId25"/>
    <p:sldId id="382" r:id="rId26"/>
    <p:sldId id="388" r:id="rId27"/>
    <p:sldId id="408" r:id="rId28"/>
    <p:sldId id="409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4" r:id="rId50"/>
    <p:sldId id="435" r:id="rId51"/>
    <p:sldId id="436" r:id="rId52"/>
    <p:sldId id="437" r:id="rId53"/>
    <p:sldId id="412" r:id="rId54"/>
  </p:sldIdLst>
  <p:sldSz cx="9144000" cy="6858000" type="screen4x3"/>
  <p:notesSz cx="7086600" cy="10210800"/>
  <p:custShowLst>
    <p:custShow name="Ajándék" id="0">
      <p:sldLst/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7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0000FF"/>
    <a:srgbClr val="006600"/>
    <a:srgbClr val="FF6600"/>
    <a:srgbClr val="969696"/>
    <a:srgbClr val="663300"/>
    <a:srgbClr val="008000"/>
    <a:srgbClr val="FFEAD5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6364" autoAdjust="0"/>
  </p:normalViewPr>
  <p:slideViewPr>
    <p:cSldViewPr showGuides="1">
      <p:cViewPr varScale="1">
        <p:scale>
          <a:sx n="78" d="100"/>
          <a:sy n="78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216" y="210"/>
      </p:cViewPr>
      <p:guideLst>
        <p:guide orient="horz" pos="3217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940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2009/2010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9625"/>
            <a:ext cx="36179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Szlávi-Zsakó: Programozási alapismeretek 7.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699625"/>
            <a:ext cx="30702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7530C6FE-5B5A-4F3E-B52C-04FC08D0515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021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06988" cy="3830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hu-HU"/>
              <a:t>Szlávi-Zsakó: Programozási alapismeretek 7.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C3AC3FFA-A8F7-48B1-9A46-07715204109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1446" name="Élőfej helye 3"/>
          <p:cNvSpPr>
            <a:spLocks noGrp="1"/>
          </p:cNvSpPr>
          <p:nvPr/>
        </p:nvSpPr>
        <p:spPr bwMode="auto">
          <a:xfrm>
            <a:off x="0" y="-3175"/>
            <a:ext cx="307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61447" name="Dátum helye 4"/>
          <p:cNvSpPr>
            <a:spLocks noGrp="1"/>
          </p:cNvSpPr>
          <p:nvPr/>
        </p:nvSpPr>
        <p:spPr bwMode="auto">
          <a:xfrm>
            <a:off x="4014788" y="-3175"/>
            <a:ext cx="307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2009/2010</a:t>
            </a:r>
          </a:p>
        </p:txBody>
      </p:sp>
    </p:spTree>
    <p:extLst>
      <p:ext uri="{BB962C8B-B14F-4D97-AF65-F5344CB8AC3E}">
        <p14:creationId xmlns:p14="http://schemas.microsoft.com/office/powerpoint/2010/main" val="12714538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25195-219D-44F9-BE25-822B6C92182A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225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0BAF5-BAA0-4FC1-8968-E15C6CDEAB43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819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311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F2A9D-B444-4691-A00B-AFFD09ECBCDC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829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666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Szlávi-Zsakó: Programozási alapismeretek 7. előadás</a:t>
            </a:r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fld id="{8F62B052-C631-4347-B786-5F0110FC7CAF}" type="slidenum">
              <a:rPr lang="hu-HU" sz="1000"/>
              <a:pPr algn="r" defTabSz="94615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hu-HU" sz="1000"/>
          </a:p>
        </p:txBody>
      </p:sp>
      <p:sp>
        <p:nvSpPr>
          <p:cNvPr id="839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239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Szlávi-Zsakó: Programozási alapismeretek 7. előadás</a:t>
            </a:r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fld id="{C0476CC0-5371-4D95-8910-26DED1E1BACD}" type="slidenum">
              <a:rPr lang="hu-HU" sz="1000"/>
              <a:pPr algn="r" defTabSz="94615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hu-HU" sz="1000"/>
          </a:p>
        </p:txBody>
      </p:sp>
      <p:sp>
        <p:nvSpPr>
          <p:cNvPr id="849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232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C43E4-B023-4F62-8974-3940C396D890}" type="slidenum">
              <a:rPr lang="hu-HU" smtClean="0"/>
              <a:pPr/>
              <a:t>14</a:t>
            </a:fld>
            <a:endParaRPr lang="hu-HU"/>
          </a:p>
        </p:txBody>
      </p:sp>
      <p:sp>
        <p:nvSpPr>
          <p:cNvPr id="860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04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0EFA4-3E2F-45CB-BCB1-C3DE4213C26D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870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/>
              <a:t>A Belső és a Fehér két logikai függvény, nevük alapján kitalálható szemantikával.</a:t>
            </a:r>
          </a:p>
        </p:txBody>
      </p:sp>
    </p:spTree>
    <p:extLst>
      <p:ext uri="{BB962C8B-B14F-4D97-AF65-F5344CB8AC3E}">
        <p14:creationId xmlns:p14="http://schemas.microsoft.com/office/powerpoint/2010/main" val="311217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A2BF8-0ADB-4935-B1E9-CC43FBEA0BEE}" type="slidenum">
              <a:rPr lang="hu-HU" smtClean="0"/>
              <a:pPr/>
              <a:t>16</a:t>
            </a:fld>
            <a:endParaRPr lang="hu-HU"/>
          </a:p>
        </p:txBody>
      </p:sp>
      <p:sp>
        <p:nvSpPr>
          <p:cNvPr id="8806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A Festés eljárás az indexpárból</a:t>
            </a:r>
            <a:r>
              <a:rPr lang="hu-HU" baseline="0" dirty="0"/>
              <a:t> kiindulva befesti a </a:t>
            </a:r>
            <a:r>
              <a:rPr lang="hu-HU" baseline="0" dirty="0" err="1"/>
              <a:t>KK-ban</a:t>
            </a:r>
            <a:r>
              <a:rPr lang="hu-HU" baseline="0" dirty="0"/>
              <a:t> tárolt tartományt, amelyet globálisan ér 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345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3B2A3-7309-43D7-BBD4-D9E31551DE25}" type="slidenum">
              <a:rPr lang="hu-HU" smtClean="0"/>
              <a:pPr/>
              <a:t>17</a:t>
            </a:fld>
            <a:endParaRPr lang="hu-HU"/>
          </a:p>
        </p:txBody>
      </p:sp>
      <p:sp>
        <p:nvSpPr>
          <p:cNvPr id="8909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A specifikációbeli alapgondolat, „az (i,j) belső pont-e”, helyett az algoritmusban „az (i,j) pont egyes szomszédjai belső pontok-e” szerepel.</a:t>
            </a:r>
          </a:p>
          <a:p>
            <a:r>
              <a:rPr lang="hu-HU" dirty="0"/>
              <a:t>Ez magyarázza a formális különbséget.</a:t>
            </a:r>
          </a:p>
          <a:p>
            <a:endParaRPr lang="hu-HU" dirty="0"/>
          </a:p>
          <a:p>
            <a:r>
              <a:rPr lang="hu-HU" dirty="0"/>
              <a:t>Az „animáció” helye: http://progalap.elte.hu/downloads/eloadas/festes.pdf .</a:t>
            </a:r>
          </a:p>
        </p:txBody>
      </p:sp>
    </p:spTree>
    <p:extLst>
      <p:ext uri="{BB962C8B-B14F-4D97-AF65-F5344CB8AC3E}">
        <p14:creationId xmlns:p14="http://schemas.microsoft.com/office/powerpoint/2010/main" val="1600153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1054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3D9D5-21C8-4C7B-8193-3AF6D2047FD7}" type="slidenum">
              <a:rPr lang="hu-HU" smtClean="0"/>
              <a:pPr/>
              <a:t>18</a:t>
            </a:fld>
            <a:endParaRPr lang="hu-HU"/>
          </a:p>
        </p:txBody>
      </p:sp>
      <p:sp>
        <p:nvSpPr>
          <p:cNvPr id="10547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5441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DEE80-7D1D-45A2-84C8-164D6D8A5D4E}" type="slidenum">
              <a:rPr lang="hu-HU" smtClean="0"/>
              <a:pPr/>
              <a:t>19</a:t>
            </a:fld>
            <a:endParaRPr lang="hu-HU"/>
          </a:p>
        </p:txBody>
      </p:sp>
      <p:sp>
        <p:nvSpPr>
          <p:cNvPr id="1065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/>
              <a:t>N=0 és N=1 esetén a kimenet üres!</a:t>
            </a:r>
          </a:p>
        </p:txBody>
      </p:sp>
    </p:spTree>
    <p:extLst>
      <p:ext uri="{BB962C8B-B14F-4D97-AF65-F5344CB8AC3E}">
        <p14:creationId xmlns:p14="http://schemas.microsoft.com/office/powerpoint/2010/main" val="99686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3D120-E33E-4563-8008-A438CE968FF7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964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1075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8E9C8-2E99-4CA4-BFC3-03CD4285E066}" type="slidenum">
              <a:rPr lang="hu-HU" smtClean="0"/>
              <a:pPr/>
              <a:t>20</a:t>
            </a:fld>
            <a:endParaRPr lang="hu-HU"/>
          </a:p>
        </p:txBody>
      </p:sp>
      <p:sp>
        <p:nvSpPr>
          <p:cNvPr id="1075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364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DEE80-7D1D-45A2-84C8-164D6D8A5D4E}" type="slidenum">
              <a:rPr lang="hu-HU" smtClean="0"/>
              <a:pPr/>
              <a:t>21</a:t>
            </a:fld>
            <a:endParaRPr lang="hu-HU"/>
          </a:p>
        </p:txBody>
      </p:sp>
      <p:sp>
        <p:nvSpPr>
          <p:cNvPr id="1065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/>
              <a:t>N=0 és N=1 esetén a kimenet üres!</a:t>
            </a:r>
          </a:p>
        </p:txBody>
      </p:sp>
    </p:spTree>
    <p:extLst>
      <p:ext uri="{BB962C8B-B14F-4D97-AF65-F5344CB8AC3E}">
        <p14:creationId xmlns:p14="http://schemas.microsoft.com/office/powerpoint/2010/main" val="4225712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1095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EBAEA-B3D8-4AA8-9522-B6F308B8AFD8}" type="slidenum">
              <a:rPr lang="hu-HU" smtClean="0"/>
              <a:pPr/>
              <a:t>22</a:t>
            </a:fld>
            <a:endParaRPr lang="hu-HU"/>
          </a:p>
        </p:txBody>
      </p:sp>
      <p:sp>
        <p:nvSpPr>
          <p:cNvPr id="1095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6371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1105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1D9F9-9745-4509-BB46-41F086C67DF4}" type="slidenum">
              <a:rPr lang="hu-HU" smtClean="0"/>
              <a:pPr/>
              <a:t>23</a:t>
            </a:fld>
            <a:endParaRPr lang="hu-HU"/>
          </a:p>
        </p:txBody>
      </p:sp>
      <p:sp>
        <p:nvSpPr>
          <p:cNvPr id="1105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Nyilván az előző megoldásnál rosszabbnak tűnik a végrehajtási időt tekintve, hiszen a függvény paraméter-átadás megszervezése is időbe telik. Persze csökkenti az időigényt az, h. az előző megoldással ellentétben csak egy indexelés van, még a hívást megelőzően. A hívás többletidején a C++ esetében lehet segíteni így (igaz ekkor pont ott vagyunk, ahol az előző esetben):</a:t>
            </a:r>
          </a:p>
          <a:p>
            <a:r>
              <a:rPr lang="hu-HU" b="1" dirty="0" err="1"/>
              <a:t>inline</a:t>
            </a:r>
            <a:r>
              <a:rPr lang="hu-HU" dirty="0"/>
              <a:t> </a:t>
            </a:r>
            <a:r>
              <a:rPr lang="hu-HU" b="1" dirty="0"/>
              <a:t>int</a:t>
            </a:r>
            <a:r>
              <a:rPr lang="hu-HU" dirty="0"/>
              <a:t> </a:t>
            </a:r>
            <a:r>
              <a:rPr lang="hu-HU" dirty="0" err="1"/>
              <a:t>masodpercben</a:t>
            </a:r>
            <a:r>
              <a:rPr lang="hu-HU" dirty="0"/>
              <a:t>(</a:t>
            </a:r>
            <a:r>
              <a:rPr lang="hu-HU" dirty="0" err="1"/>
              <a:t>TIdo</a:t>
            </a:r>
            <a:r>
              <a:rPr lang="hu-HU" dirty="0"/>
              <a:t> i)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   </a:t>
            </a:r>
            <a:r>
              <a:rPr lang="hu-HU" b="1" dirty="0" err="1"/>
              <a:t>return</a:t>
            </a:r>
            <a:r>
              <a:rPr lang="hu-HU" dirty="0"/>
              <a:t> </a:t>
            </a:r>
            <a:r>
              <a:rPr lang="hu-HU" dirty="0" err="1">
                <a:solidFill>
                  <a:srgbClr val="FF0000"/>
                </a:solidFill>
                <a:sym typeface="Symbol" pitchFamily="18" charset="2"/>
              </a:rPr>
              <a:t>i.o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*3600+</a:t>
            </a:r>
            <a:r>
              <a:rPr lang="hu-HU" dirty="0" err="1">
                <a:solidFill>
                  <a:srgbClr val="FF0000"/>
                </a:solidFill>
                <a:sym typeface="Symbol" pitchFamily="18" charset="2"/>
              </a:rPr>
              <a:t>i.p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*60+</a:t>
            </a:r>
            <a:r>
              <a:rPr lang="hu-HU" dirty="0" err="1">
                <a:solidFill>
                  <a:srgbClr val="FF0000"/>
                </a:solidFill>
                <a:sym typeface="Symbol" pitchFamily="18" charset="2"/>
              </a:rPr>
              <a:t>i.mp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;</a:t>
            </a:r>
            <a:endParaRPr lang="hu-HU" dirty="0"/>
          </a:p>
          <a:p>
            <a:r>
              <a:rPr lang="hu-HU" dirty="0"/>
              <a:t>}</a:t>
            </a:r>
          </a:p>
          <a:p>
            <a:r>
              <a:rPr lang="hu-HU" dirty="0"/>
              <a:t>Ekkor maga a fordító fogja, fordítás időben, elvégezni a függvénytörzsének a beillesztését, természetesen a megfelelő paraméterekkel. Így tehát a forráskód lényegében az előzővel azonos lesz.</a:t>
            </a:r>
          </a:p>
        </p:txBody>
      </p:sp>
    </p:spTree>
    <p:extLst>
      <p:ext uri="{BB962C8B-B14F-4D97-AF65-F5344CB8AC3E}">
        <p14:creationId xmlns:p14="http://schemas.microsoft.com/office/powerpoint/2010/main" val="2667076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BEDB1-3272-4BDE-B634-1F8BBA326A3D}" type="slidenum">
              <a:rPr lang="hu-HU" smtClean="0"/>
              <a:pPr/>
              <a:t>24</a:t>
            </a:fld>
            <a:endParaRPr lang="hu-HU"/>
          </a:p>
        </p:txBody>
      </p:sp>
      <p:sp>
        <p:nvSpPr>
          <p:cNvPr id="1116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2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652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 txBox="1">
            <a:spLocks noGrp="1" noChangeArrowheads="1"/>
          </p:cNvSpPr>
          <p:nvPr/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Szlávi-Zsakó: Programozási alapismeretek 7. előadás</a:t>
            </a:r>
          </a:p>
        </p:txBody>
      </p:sp>
      <p:sp>
        <p:nvSpPr>
          <p:cNvPr id="112643" name="Rectangle 7"/>
          <p:cNvSpPr txBox="1">
            <a:spLocks noGrp="1" noChangeArrowheads="1"/>
          </p:cNvSpPr>
          <p:nvPr/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fld id="{6B03A1A1-D088-4CCE-B08F-6EF5C3699FF8}" type="slidenum">
              <a:rPr lang="hu-HU" sz="1000"/>
              <a:pPr algn="r" defTabSz="94615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hu-HU" sz="1000"/>
          </a:p>
        </p:txBody>
      </p:sp>
      <p:sp>
        <p:nvSpPr>
          <p:cNvPr id="1126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503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26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3732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27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T(Db)</a:t>
            </a:r>
            <a:r>
              <a:rPr lang="hu-HU" baseline="0" dirty="0"/>
              <a:t> helyett T(j) is lehetne.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1779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b="1" dirty="0">
                <a:latin typeface="Arial" panose="020B0604020202020204" pitchFamily="34" charset="0"/>
              </a:rPr>
              <a:t>Diszkrét típus</a:t>
            </a:r>
            <a:r>
              <a:rPr lang="hu-HU" altLang="hu-HU" dirty="0">
                <a:latin typeface="Arial" panose="020B0604020202020204" pitchFamily="34" charset="0"/>
              </a:rPr>
              <a:t>: egyértelmű az elem rákövetkezője és a megelőzője (kivéve persze a minimum, ill. a maximum elemet)</a:t>
            </a:r>
          </a:p>
        </p:txBody>
      </p:sp>
      <p:sp>
        <p:nvSpPr>
          <p:cNvPr id="11674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1674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1674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1674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F34E5A6-F633-451C-91F3-21A8C96C69A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28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77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177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177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177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E517E9B-6765-4EE3-AA8F-C0FDE6472B8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1490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878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1878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1879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1879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BBC040C-E9B1-49C4-82F9-6A16857012F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59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981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1981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1981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1981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CFD5FE2-497F-4170-BEEE-E92397904A51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93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2083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083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083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083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A7631C1-7202-4091-A6CC-FB9EAEF91B32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86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2186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186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186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186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11018AC-C037-437E-8AF2-7B7C4EA97B9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764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2288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288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288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288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9510D92-742D-4028-9F81-478E2B865FFE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616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Eldöntés tétel</a:t>
            </a:r>
          </a:p>
        </p:txBody>
      </p:sp>
      <p:sp>
        <p:nvSpPr>
          <p:cNvPr id="1239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39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391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391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9D210AF-048A-4623-83A4-288CBA6B19C7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83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Keresés tétel</a:t>
            </a:r>
          </a:p>
        </p:txBody>
      </p:sp>
      <p:sp>
        <p:nvSpPr>
          <p:cNvPr id="12493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493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493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493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AEA0B3D-AB8E-4573-87E2-21F9956215D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698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Eldöntés tétel</a:t>
            </a:r>
          </a:p>
        </p:txBody>
      </p:sp>
      <p:sp>
        <p:nvSpPr>
          <p:cNvPr id="1259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59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59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59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162C5FC-917D-44A9-AD91-E98F7C269FDD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781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Eldöntés</a:t>
            </a:r>
            <a:r>
              <a:rPr lang="hu-HU" altLang="hu-HU" baseline="0" dirty="0">
                <a:latin typeface="Arial" panose="020B0604020202020204" pitchFamily="34" charset="0"/>
              </a:rPr>
              <a:t> tétel (eldöntés tulajdonsággal)</a:t>
            </a:r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12698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698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698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69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CDB0A28-1AAC-4EC8-9537-2AD3AA456641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888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err="1">
                <a:latin typeface="Arial" panose="020B0604020202020204" pitchFamily="34" charset="0"/>
              </a:rPr>
              <a:t>Másolás+kiválogatás+eldöntés</a:t>
            </a:r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1280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80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80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80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0803831-C315-495F-AF74-1481973C3C3B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3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892B2-5AB1-454A-B419-A4BD8C468D20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747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107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err="1">
                <a:latin typeface="Arial" panose="020B0604020202020204" pitchFamily="34" charset="0"/>
              </a:rPr>
              <a:t>Kiválogatás+eldöntés</a:t>
            </a:r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12902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902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903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90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1DCC399-995E-4BDC-99F5-17C271F3651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90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1300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00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005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00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AAC6558-F2F2-4F0E-A7C3-4ABA66C726D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501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107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107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107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10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1B9205C-E2F9-4860-9716-2A1F98B90D1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5442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21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21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21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21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2D9F8C2-F310-4785-9801-9F3C64BBAEE9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078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312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312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312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312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AA7C8B7-A5B6-4013-B80C-67566E8B31E6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73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414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414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415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415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895F3F1-A540-486D-B759-3F5C0E0204BF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676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Eldöntés</a:t>
            </a:r>
            <a:r>
              <a:rPr lang="hu-HU" altLang="hu-HU" baseline="0" dirty="0">
                <a:latin typeface="Arial" panose="020B0604020202020204" pitchFamily="34" charset="0"/>
              </a:rPr>
              <a:t> tétel</a:t>
            </a:r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13517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517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517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517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3B4EC40-1FB2-4093-ADCB-6B14B9A47352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185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619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619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619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619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C1182B8-BCBB-431A-9B2A-642181848427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28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824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824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824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824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7D36DD3-6F0A-4F9D-9736-1585D0993FA4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945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Eldöntés tétel</a:t>
            </a:r>
          </a:p>
        </p:txBody>
      </p:sp>
      <p:sp>
        <p:nvSpPr>
          <p:cNvPr id="13926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926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927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927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B7282FD-784D-495B-989E-C6825F839D4F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2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F621B-FA39-48FF-AB26-CB1EA29ACD71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7578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… vagy 4 darab másolás tétel!</a:t>
            </a:r>
          </a:p>
        </p:txBody>
      </p:sp>
    </p:spTree>
    <p:extLst>
      <p:ext uri="{BB962C8B-B14F-4D97-AF65-F5344CB8AC3E}">
        <p14:creationId xmlns:p14="http://schemas.microsoft.com/office/powerpoint/2010/main" val="25165641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Sorozatszámítás tétel</a:t>
            </a:r>
          </a:p>
        </p:txBody>
      </p:sp>
      <p:sp>
        <p:nvSpPr>
          <p:cNvPr id="14029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4029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4029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4029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FFE4C74-CA29-45B4-BC43-09ECF527D6D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549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dirty="0">
                <a:latin typeface="Arial" panose="020B0604020202020204" pitchFamily="34" charset="0"/>
              </a:rPr>
              <a:t>Sorozatszámítás tétel</a:t>
            </a:r>
          </a:p>
        </p:txBody>
      </p:sp>
      <p:sp>
        <p:nvSpPr>
          <p:cNvPr id="14131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4131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4131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4131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7519468-D91E-476F-B24E-A70674F32F74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357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3D120-E33E-4563-8008-A438CE968FF7}" type="slidenum">
              <a:rPr lang="hu-HU" smtClean="0"/>
              <a:pPr/>
              <a:t>52</a:t>
            </a:fld>
            <a:endParaRPr lang="hu-HU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99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BA5CB-1DE3-4685-BCA0-99B4D9EE1792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7680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98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D9104-4ABC-41DB-9E08-4F399A0A5ACD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7885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971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5698E-3657-4895-9497-26016D5949C8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7987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38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80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B574F-A158-4E1F-84F7-C5AA5141B9BE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809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66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2700" y="125730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6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/52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87F32A4D-6D69-41BF-985B-2B604704624A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 dirty="0"/>
              <a:t>Horváth-Papné-Szlávi-Zsakó: Programozás 6. előadás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993A1FC9-BD24-4B48-97BE-66F06E05CCCF}" type="datetime8">
              <a:rPr lang="hu-HU" smtClean="0"/>
              <a:t>2018. 10. 17. 17:22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Horváth-Papné-Szlávi-Zsakó: Programozás 6.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8A5B784D-C525-4D04-9367-1F24D9CB582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downloads/eloadas/festes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4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18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4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18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47813" y="278130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ln algn="ctr">
            <a:miter lim="800000"/>
            <a:headEnd/>
            <a:tailEnd/>
          </a:ln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6.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458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A Rák-köd képére alkalmazzunk egyféle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-szűrő</a:t>
            </a:r>
            <a:r>
              <a:rPr lang="hu-HU" sz="2800" dirty="0"/>
              <a:t>t!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Minden pontot helyettesítsünk magának és a 8 szomszédjának maximumával!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                     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				  </a:t>
            </a:r>
            <a:r>
              <a:rPr lang="hu-HU" dirty="0">
                <a:sym typeface="Symbol" pitchFamily="18" charset="2"/>
              </a:rPr>
              <a:t></a:t>
            </a:r>
          </a:p>
        </p:txBody>
      </p:sp>
      <p:sp>
        <p:nvSpPr>
          <p:cNvPr id="14" name="Dátum helye 1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D32D84D-3748-4EE5-8CE1-6B8483368DBF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24672" name="Picture 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26670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74" name="Picture 9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27" y="3413580"/>
            <a:ext cx="268605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560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 </a:t>
            </a:r>
            <a:r>
              <a:rPr lang="hu-HU" sz="2800" b="1" dirty="0"/>
              <a:t>(</a:t>
            </a:r>
            <a:r>
              <a:rPr lang="hu-HU" sz="2800" b="1" dirty="0" err="1"/>
              <a:t>másolás+maximum-kiválasztás</a:t>
            </a:r>
            <a:r>
              <a:rPr lang="hu-HU" sz="2800" b="1" dirty="0"/>
              <a:t>)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 K</a:t>
            </a:r>
            <a:r>
              <a:rPr lang="hu-HU" sz="2800" baseline="-25000" dirty="0"/>
              <a:t>1..N,1..M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RK</a:t>
            </a:r>
            <a:r>
              <a:rPr lang="hu-HU" sz="2800" baseline="-25000" dirty="0"/>
              <a:t>1..N,1..M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i(1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i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N): j(1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j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M):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sz="2800" dirty="0">
                <a:sym typeface="Symbol" pitchFamily="18" charset="2"/>
              </a:rPr>
              <a:t>		     </a:t>
            </a:r>
            <a:r>
              <a:rPr lang="hu-HU" sz="2800" dirty="0" err="1">
                <a:sym typeface="Symbol" pitchFamily="18" charset="2"/>
              </a:rPr>
              <a:t>RK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aseline="-25000" dirty="0">
                <a:sym typeface="Symbol" pitchFamily="18" charset="2"/>
              </a:rPr>
              <a:t>,j</a:t>
            </a:r>
            <a:r>
              <a:rPr lang="hu-HU" sz="2800" dirty="0">
                <a:sym typeface="Symbol" pitchFamily="18" charset="2"/>
              </a:rPr>
              <a:t>=                        és</a:t>
            </a:r>
          </a:p>
          <a:p>
            <a:pPr marL="254000">
              <a:lnSpc>
                <a:spcPct val="95000"/>
              </a:lnSpc>
              <a:spcBef>
                <a:spcPct val="30000"/>
              </a:spcBef>
              <a:buNone/>
            </a:pPr>
            <a:r>
              <a:rPr lang="hu-HU" sz="2800" dirty="0">
                <a:sym typeface="Symbol" pitchFamily="18" charset="2"/>
              </a:rPr>
              <a:t>			j(1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j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M): RK</a:t>
            </a:r>
            <a:r>
              <a:rPr lang="hu-HU" sz="2800" baseline="-25000" dirty="0">
                <a:sym typeface="Symbol" pitchFamily="18" charset="2"/>
              </a:rPr>
              <a:t>1,j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1,j</a:t>
            </a:r>
            <a:r>
              <a:rPr lang="hu-HU" sz="2800" dirty="0">
                <a:sym typeface="Symbol" pitchFamily="18" charset="2"/>
              </a:rPr>
              <a:t>   és   RK</a:t>
            </a:r>
            <a:r>
              <a:rPr lang="hu-HU" sz="2800" baseline="-25000" dirty="0">
                <a:sym typeface="Symbol" pitchFamily="18" charset="2"/>
              </a:rPr>
              <a:t>N,j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N,j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30000"/>
              </a:spcBef>
              <a:buNone/>
            </a:pPr>
            <a:r>
              <a:rPr lang="hu-HU" sz="2800" dirty="0">
                <a:sym typeface="Symbol" pitchFamily="18" charset="2"/>
              </a:rPr>
              <a:t>			i(1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i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N): RK</a:t>
            </a:r>
            <a:r>
              <a:rPr lang="hu-HU" sz="2800" baseline="-25000" dirty="0">
                <a:sym typeface="Symbol" pitchFamily="18" charset="2"/>
              </a:rPr>
              <a:t>i,1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i,1</a:t>
            </a:r>
            <a:r>
              <a:rPr lang="hu-HU" sz="2800" dirty="0">
                <a:sym typeface="Symbol" pitchFamily="18" charset="2"/>
              </a:rPr>
              <a:t>   és   </a:t>
            </a:r>
            <a:r>
              <a:rPr lang="hu-HU" sz="2800" dirty="0" err="1">
                <a:sym typeface="Symbol" pitchFamily="18" charset="2"/>
              </a:rPr>
              <a:t>RK</a:t>
            </a:r>
            <a:r>
              <a:rPr lang="hu-HU" sz="2800" baseline="-25000" dirty="0" err="1">
                <a:sym typeface="Symbol" pitchFamily="18" charset="2"/>
              </a:rPr>
              <a:t>i,M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i,M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9C6251A-E6D1-40EC-9E9C-2C90AE76CC6D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989925"/>
              </p:ext>
            </p:extLst>
          </p:nvPr>
        </p:nvGraphicFramePr>
        <p:xfrm>
          <a:off x="3347864" y="3501008"/>
          <a:ext cx="1971822" cy="75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9" name="Equation" r:id="rId4" imgW="1129810" imgH="431613" progId="Equation.3">
                  <p:embed/>
                </p:oleObj>
              </mc:Choice>
              <mc:Fallback>
                <p:oleObj name="Equation" r:id="rId4" imgW="1129810" imgH="431613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501008"/>
                        <a:ext cx="1971822" cy="753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66" name="Picture 6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36" y="2101900"/>
            <a:ext cx="2880000" cy="94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66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/>
              <a:t>Algoritmus:</a:t>
            </a:r>
            <a:endParaRPr lang="hu-HU" b="1">
              <a:sym typeface="Symbol" pitchFamily="18" charset="2"/>
            </a:endParaRPr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99AC26E-1E4F-4B43-A9B3-ED7E85436B18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20" name="Élőláb hely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11682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52737"/>
              </p:ext>
            </p:extLst>
          </p:nvPr>
        </p:nvGraphicFramePr>
        <p:xfrm>
          <a:off x="3132138" y="1871663"/>
          <a:ext cx="4940211" cy="4668841"/>
        </p:xfrm>
        <a:graphic>
          <a:graphicData uri="http://schemas.openxmlformats.org/drawingml/2006/table">
            <a:tbl>
              <a:tblPr/>
              <a:tblGrid>
                <a:gridCol w="46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9113">
                <a:tc gridSpan="6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2..N–1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2..M–1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i–1..i+1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q=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j–1..j+1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K[p,q]&gt;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K[p,q]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RK[i,j]:=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76" name="Line 103"/>
          <p:cNvSpPr>
            <a:spLocks noChangeShapeType="1"/>
          </p:cNvSpPr>
          <p:nvPr/>
        </p:nvSpPr>
        <p:spPr bwMode="auto">
          <a:xfrm>
            <a:off x="4807274" y="44656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6677" name="Line 104"/>
          <p:cNvSpPr>
            <a:spLocks noChangeShapeType="1"/>
          </p:cNvSpPr>
          <p:nvPr/>
        </p:nvSpPr>
        <p:spPr bwMode="auto">
          <a:xfrm flipH="1">
            <a:off x="7840715" y="44656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6678" name="Text Box 55"/>
          <p:cNvSpPr txBox="1">
            <a:spLocks noChangeArrowheads="1"/>
          </p:cNvSpPr>
          <p:nvPr/>
        </p:nvSpPr>
        <p:spPr bwMode="auto">
          <a:xfrm>
            <a:off x="4725641" y="47307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6679" name="Text Box 56"/>
          <p:cNvSpPr txBox="1">
            <a:spLocks noChangeArrowheads="1"/>
          </p:cNvSpPr>
          <p:nvPr/>
        </p:nvSpPr>
        <p:spPr bwMode="auto">
          <a:xfrm>
            <a:off x="7826428" y="47339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6680" name="Rectangle 62"/>
          <p:cNvSpPr>
            <a:spLocks noChangeArrowheads="1"/>
          </p:cNvSpPr>
          <p:nvPr/>
        </p:nvSpPr>
        <p:spPr bwMode="auto">
          <a:xfrm>
            <a:off x="4011124" y="2979260"/>
            <a:ext cx="4050000" cy="2521049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hu-HU" sz="2800" dirty="0">
                <a:solidFill>
                  <a:srgbClr val="FF0000"/>
                </a:solidFill>
              </a:rPr>
              <a:t> Max:=</a:t>
            </a:r>
            <a:r>
              <a:rPr lang="hu-HU" sz="2400" dirty="0">
                <a:solidFill>
                  <a:srgbClr val="FF0000"/>
                </a:solidFill>
              </a:rPr>
              <a:t>…(</a:t>
            </a:r>
            <a:r>
              <a:rPr lang="hu-HU" sz="2400" dirty="0" err="1">
                <a:solidFill>
                  <a:srgbClr val="FF0000"/>
                </a:solidFill>
              </a:rPr>
              <a:t>i,j</a:t>
            </a:r>
            <a:r>
              <a:rPr lang="hu-HU" sz="2400" dirty="0">
                <a:solidFill>
                  <a:srgbClr val="FF0000"/>
                </a:solidFill>
              </a:rPr>
              <a:t>) körüli 3</a:t>
            </a:r>
            <a:r>
              <a:rPr lang="hu-HU" sz="2400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hu-HU" sz="2400" dirty="0">
                <a:solidFill>
                  <a:srgbClr val="FF0000"/>
                </a:solidFill>
              </a:rPr>
              <a:t>3-as</a:t>
            </a:r>
            <a:br>
              <a:rPr lang="hu-HU" sz="2400" dirty="0">
                <a:solidFill>
                  <a:srgbClr val="FF0000"/>
                </a:solidFill>
              </a:rPr>
            </a:br>
            <a:r>
              <a:rPr lang="hu-HU" sz="2400" dirty="0">
                <a:solidFill>
                  <a:srgbClr val="FF0000"/>
                </a:solidFill>
              </a:rPr>
              <a:t>             részmátrix maximuma…</a:t>
            </a:r>
          </a:p>
        </p:txBody>
      </p:sp>
      <p:sp>
        <p:nvSpPr>
          <p:cNvPr id="16" name="Szövegdoboz 13"/>
          <p:cNvSpPr txBox="1">
            <a:spLocks noChangeArrowheads="1"/>
          </p:cNvSpPr>
          <p:nvPr/>
        </p:nvSpPr>
        <p:spPr bwMode="auto">
          <a:xfrm>
            <a:off x="8072349" y="1520223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035747"/>
            <a:ext cx="2627313" cy="103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Csoportba foglalás 2"/>
          <p:cNvGrpSpPr/>
          <p:nvPr/>
        </p:nvGrpSpPr>
        <p:grpSpPr>
          <a:xfrm>
            <a:off x="34925" y="2269133"/>
            <a:ext cx="2627313" cy="871835"/>
            <a:chOff x="34925" y="2052340"/>
            <a:chExt cx="2627313" cy="871835"/>
          </a:xfrm>
        </p:grpSpPr>
        <p:sp>
          <p:nvSpPr>
            <p:cNvPr id="2" name="Téglalap 1"/>
            <p:cNvSpPr/>
            <p:nvPr/>
          </p:nvSpPr>
          <p:spPr>
            <a:xfrm>
              <a:off x="1399456" y="2052340"/>
              <a:ext cx="1224000" cy="29654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/>
            <p:cNvSpPr/>
            <p:nvPr/>
          </p:nvSpPr>
          <p:spPr>
            <a:xfrm>
              <a:off x="34925" y="2348880"/>
              <a:ext cx="2627313" cy="5752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765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/>
              <a:t>Algoritmus:</a:t>
            </a:r>
            <a:endParaRPr lang="hu-HU" b="1">
              <a:sym typeface="Symbol" pitchFamily="18" charset="2"/>
            </a:endParaRPr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34C9B81-5C59-41A4-86B9-1B1129C3C600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25" name="Élőláb helye 2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11682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7574"/>
              </p:ext>
            </p:extLst>
          </p:nvPr>
        </p:nvGraphicFramePr>
        <p:xfrm>
          <a:off x="3132138" y="1871663"/>
          <a:ext cx="4968347" cy="4668841"/>
        </p:xfrm>
        <a:graphic>
          <a:graphicData uri="http://schemas.openxmlformats.org/drawingml/2006/table">
            <a:tbl>
              <a:tblPr/>
              <a:tblGrid>
                <a:gridCol w="46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4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9113">
                <a:tc gridSpan="6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2..N–1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2..M–1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i–1..i+1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q=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j–1..j+1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K[p,q]&gt;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K[p,q]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RK[i,j]:=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701" name="Line 103"/>
          <p:cNvSpPr>
            <a:spLocks noChangeShapeType="1"/>
          </p:cNvSpPr>
          <p:nvPr/>
        </p:nvSpPr>
        <p:spPr bwMode="auto">
          <a:xfrm>
            <a:off x="4807789" y="44656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702" name="Line 104"/>
          <p:cNvSpPr>
            <a:spLocks noChangeShapeType="1"/>
          </p:cNvSpPr>
          <p:nvPr/>
        </p:nvSpPr>
        <p:spPr bwMode="auto">
          <a:xfrm flipH="1">
            <a:off x="7878367" y="44529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4745038" y="47307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7704" name="Text Box 56"/>
          <p:cNvSpPr txBox="1">
            <a:spLocks noChangeArrowheads="1"/>
          </p:cNvSpPr>
          <p:nvPr/>
        </p:nvSpPr>
        <p:spPr bwMode="auto">
          <a:xfrm>
            <a:off x="7853806" y="47212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20CC435-DF5D-46D1-B061-1D978B74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470499"/>
            <a:ext cx="1752600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" y="3103612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66771" y="5945026"/>
            <a:ext cx="2117725" cy="604838"/>
          </a:xfrm>
          <a:prstGeom prst="wedgeRectCallout">
            <a:avLst>
              <a:gd name="adj1" fmla="val -13343"/>
              <a:gd name="adj2" fmla="val -308387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Maximumérték-kiválasztás tétel.</a:t>
            </a:r>
          </a:p>
        </p:txBody>
      </p:sp>
      <p:sp>
        <p:nvSpPr>
          <p:cNvPr id="27708" name="Rectangle 61"/>
          <p:cNvSpPr>
            <a:spLocks noChangeArrowheads="1"/>
          </p:cNvSpPr>
          <p:nvPr/>
        </p:nvSpPr>
        <p:spPr bwMode="auto">
          <a:xfrm>
            <a:off x="3132138" y="1889125"/>
            <a:ext cx="4954281" cy="963613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7709" name="Rectangle 62"/>
          <p:cNvSpPr>
            <a:spLocks noChangeArrowheads="1"/>
          </p:cNvSpPr>
          <p:nvPr/>
        </p:nvSpPr>
        <p:spPr bwMode="auto">
          <a:xfrm>
            <a:off x="3132138" y="2852738"/>
            <a:ext cx="846000" cy="3167062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7710" name="Rectangle 63"/>
          <p:cNvSpPr>
            <a:spLocks noChangeArrowheads="1"/>
          </p:cNvSpPr>
          <p:nvPr/>
        </p:nvSpPr>
        <p:spPr bwMode="auto">
          <a:xfrm>
            <a:off x="3121200" y="6050756"/>
            <a:ext cx="4932000" cy="481807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" name="Szövegdoboz 13"/>
          <p:cNvSpPr txBox="1">
            <a:spLocks noChangeArrowheads="1"/>
          </p:cNvSpPr>
          <p:nvPr/>
        </p:nvSpPr>
        <p:spPr bwMode="auto">
          <a:xfrm>
            <a:off x="8100485" y="1520223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70224"/>
            <a:ext cx="2627313" cy="103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12" name="Rectangle 65"/>
          <p:cNvSpPr>
            <a:spLocks noChangeArrowheads="1"/>
          </p:cNvSpPr>
          <p:nvPr/>
        </p:nvSpPr>
        <p:spPr bwMode="auto">
          <a:xfrm>
            <a:off x="835025" y="1857648"/>
            <a:ext cx="1655763" cy="2159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" name="Rectangle 65"/>
          <p:cNvSpPr>
            <a:spLocks noChangeArrowheads="1"/>
          </p:cNvSpPr>
          <p:nvPr/>
        </p:nvSpPr>
        <p:spPr bwMode="auto">
          <a:xfrm>
            <a:off x="827584" y="2376000"/>
            <a:ext cx="1834654" cy="504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4" name="Rectangle 61">
            <a:extLst>
              <a:ext uri="{FF2B5EF4-FFF2-40B4-BE49-F238E27FC236}">
                <a16:creationId xmlns:a16="http://schemas.microsoft.com/office/drawing/2014/main" id="{7AF60881-06BA-433A-BACB-91A9D712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5518629"/>
            <a:ext cx="4023249" cy="504000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867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/>
              <a:t>Algoritmus </a:t>
            </a:r>
            <a:r>
              <a:rPr lang="hu-HU" sz="2000" b="1"/>
              <a:t>(folytatás)</a:t>
            </a:r>
            <a:r>
              <a:rPr lang="hu-HU" b="1"/>
              <a:t>:</a:t>
            </a:r>
            <a:endParaRPr lang="hu-HU" b="1">
              <a:sym typeface="Symbol" pitchFamily="18" charset="2"/>
            </a:endParaRPr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612B751-216C-4B63-A334-6E681723EBE4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266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64232"/>
              </p:ext>
            </p:extLst>
          </p:nvPr>
        </p:nvGraphicFramePr>
        <p:xfrm>
          <a:off x="3132138" y="3929063"/>
          <a:ext cx="4536206" cy="1557336"/>
        </p:xfrm>
        <a:graphic>
          <a:graphicData uri="http://schemas.openxmlformats.org/drawingml/2006/table">
            <a:tbl>
              <a:tblPr/>
              <a:tblGrid>
                <a:gridCol w="428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RK[i,1]:=K[i,1]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RK[i,M]:=K[i,M]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71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22823"/>
              </p:ext>
            </p:extLst>
          </p:nvPr>
        </p:nvGraphicFramePr>
        <p:xfrm>
          <a:off x="3132138" y="1858963"/>
          <a:ext cx="4536206" cy="2076452"/>
        </p:xfrm>
        <a:graphic>
          <a:graphicData uri="http://schemas.openxmlformats.org/drawingml/2006/table">
            <a:tbl>
              <a:tblPr/>
              <a:tblGrid>
                <a:gridCol w="428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1..M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RK[1,j]:=K[1,j]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RK[N,j]:=K[N,j]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Szövegdoboz 13"/>
          <p:cNvSpPr txBox="1">
            <a:spLocks noChangeArrowheads="1"/>
          </p:cNvSpPr>
          <p:nvPr/>
        </p:nvSpPr>
        <p:spPr bwMode="auto">
          <a:xfrm>
            <a:off x="7668344" y="1534291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51540"/>
          <a:stretch/>
        </p:blipFill>
        <p:spPr bwMode="auto">
          <a:xfrm>
            <a:off x="34925" y="1857824"/>
            <a:ext cx="2627313" cy="500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8"/>
          <a:stretch/>
        </p:blipFill>
        <p:spPr bwMode="auto">
          <a:xfrm>
            <a:off x="36000" y="2358505"/>
            <a:ext cx="2628000" cy="781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827584" y="1889274"/>
            <a:ext cx="1834654" cy="504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35496" y="2022624"/>
            <a:ext cx="917327" cy="360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970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/>
              <a:t>	Egy kép egy adott (fehér színű) tartományát egy (A,B) belső pontjából kiindulva fessük be világoskékre!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600" dirty="0"/>
          </a:p>
          <a:p>
            <a:pPr marL="254000" algn="ctr">
              <a:lnSpc>
                <a:spcPct val="9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sz="2600" dirty="0">
                <a:sym typeface="Symbol" pitchFamily="18" charset="2"/>
              </a:rPr>
              <a:t>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br>
              <a:rPr lang="hu-HU" sz="2600" dirty="0">
                <a:sym typeface="Symbol" pitchFamily="18" charset="2"/>
              </a:rPr>
            </a:br>
            <a:endParaRPr lang="hu-HU" sz="26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2600" dirty="0">
                <a:sym typeface="Symbol" pitchFamily="18" charset="2"/>
              </a:rPr>
              <a:t>	</a:t>
            </a:r>
            <a:r>
              <a:rPr lang="hu-HU" sz="2200" dirty="0">
                <a:sym typeface="Symbol" pitchFamily="18" charset="2"/>
              </a:rPr>
              <a:t>Festendők a „</a:t>
            </a:r>
            <a:r>
              <a:rPr lang="hu-HU" sz="2200" b="1" dirty="0">
                <a:sym typeface="Symbol" pitchFamily="18" charset="2"/>
              </a:rPr>
              <a:t>belső pontok</a:t>
            </a:r>
            <a:r>
              <a:rPr lang="hu-HU" sz="2200" dirty="0">
                <a:sym typeface="Symbol" pitchFamily="18" charset="2"/>
              </a:rPr>
              <a:t>”, ha Belső(i,j)=Igaz. 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buNone/>
            </a:pPr>
            <a:r>
              <a:rPr lang="hu-HU" sz="2200" dirty="0">
                <a:sym typeface="Symbol" pitchFamily="18" charset="2"/>
              </a:rPr>
              <a:t>	Ahol	Belső: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dirty="0">
                <a:latin typeface="Imprint MT Shadow" pitchFamily="82" charset="0"/>
                <a:sym typeface="Symbol"/>
              </a:rPr>
              <a:t></a:t>
            </a:r>
            <a:r>
              <a:rPr lang="hu-HU" sz="24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600" dirty="0">
                <a:sym typeface="Symbol" pitchFamily="18" charset="2"/>
              </a:rPr>
            </a:br>
            <a:r>
              <a:rPr lang="hu-HU" sz="2600" dirty="0">
                <a:sym typeface="Symbol" pitchFamily="18" charset="2"/>
              </a:rPr>
              <a:t>	</a:t>
            </a:r>
            <a:r>
              <a:rPr lang="hu-HU" sz="2200" dirty="0">
                <a:sym typeface="Symbol" pitchFamily="18" charset="2"/>
              </a:rPr>
              <a:t>Belső(i,j)=(i=A és j=B vagy</a:t>
            </a:r>
            <a:br>
              <a:rPr lang="hu-HU" sz="2200" dirty="0">
                <a:sym typeface="Symbol" pitchFamily="18" charset="2"/>
              </a:rPr>
            </a:br>
            <a:r>
              <a:rPr lang="hu-HU" sz="2200" dirty="0">
                <a:sym typeface="Symbol" pitchFamily="18" charset="2"/>
              </a:rPr>
              <a:t>	 	   Fehér(i,j) és </a:t>
            </a:r>
            <a:br>
              <a:rPr lang="hu-HU" sz="2200" dirty="0">
                <a:sym typeface="Symbol" pitchFamily="18" charset="2"/>
              </a:rPr>
            </a:br>
            <a:r>
              <a:rPr lang="hu-HU" sz="2200" dirty="0">
                <a:sym typeface="Symbol" pitchFamily="18" charset="2"/>
              </a:rPr>
              <a:t>		   ( Belső(i–1,j) vagy Belső(i+1,j) vagy</a:t>
            </a:r>
            <a:br>
              <a:rPr lang="hu-HU" sz="2200" dirty="0">
                <a:sym typeface="Symbol" pitchFamily="18" charset="2"/>
              </a:rPr>
            </a:br>
            <a:r>
              <a:rPr lang="hu-HU" sz="2200" dirty="0">
                <a:sym typeface="Symbol" pitchFamily="18" charset="2"/>
              </a:rPr>
              <a:t>		     Belső(i,j–1) vagy Belső(i,j+1)) )</a:t>
            </a:r>
          </a:p>
        </p:txBody>
      </p:sp>
      <p:sp>
        <p:nvSpPr>
          <p:cNvPr id="14" name="Dátum helye 1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0815C2C-754F-476F-83B4-F63E66A25046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29800" name="Picture 1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79202"/>
            <a:ext cx="193357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802" name="Picture 1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60152"/>
            <a:ext cx="193357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/>
              <a:t>/52</a:t>
            </a:r>
            <a:endParaRPr lang="hu-HU" dirty="0"/>
          </a:p>
        </p:txBody>
      </p:sp>
      <p:sp>
        <p:nvSpPr>
          <p:cNvPr id="2" name="Folyamatábra: Bekötés 1">
            <a:extLst>
              <a:ext uri="{FF2B5EF4-FFF2-40B4-BE49-F238E27FC236}">
                <a16:creationId xmlns:a16="http://schemas.microsoft.com/office/drawing/2014/main" id="{53171DFA-7A3B-4793-A7CE-381514E5B5F0}"/>
              </a:ext>
            </a:extLst>
          </p:cNvPr>
          <p:cNvSpPr/>
          <p:nvPr/>
        </p:nvSpPr>
        <p:spPr>
          <a:xfrm>
            <a:off x="1620256" y="3138808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178DBB26-1B7A-47D1-AB5A-0FD73C44FD81}"/>
              </a:ext>
            </a:extLst>
          </p:cNvPr>
          <p:cNvSpPr/>
          <p:nvPr/>
        </p:nvSpPr>
        <p:spPr>
          <a:xfrm>
            <a:off x="637088" y="2930016"/>
            <a:ext cx="978408" cy="484632"/>
          </a:xfrm>
          <a:prstGeom prst="rightArrow">
            <a:avLst>
              <a:gd name="adj1" fmla="val 50000"/>
              <a:gd name="adj2" fmla="val 927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rgbClr val="FF0000"/>
                </a:solidFill>
              </a:rPr>
              <a:t>(A,B)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3072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 K</a:t>
            </a:r>
            <a:r>
              <a:rPr lang="hu-HU" sz="2800" baseline="-25000" dirty="0"/>
              <a:t>1..N,1..M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latin typeface="+mj-lt"/>
                <a:sym typeface="Symbol" pitchFamily="18" charset="2"/>
              </a:rPr>
              <a:t>N</a:t>
            </a:r>
            <a:r>
              <a:rPr lang="hu-HU" sz="2800" baseline="30000" dirty="0">
                <a:latin typeface="+mj-lt"/>
                <a:sym typeface="Symbol"/>
              </a:rPr>
              <a:t>M</a:t>
            </a:r>
            <a:r>
              <a:rPr lang="hu-HU" sz="2800" dirty="0"/>
              <a:t>,  A,B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KK</a:t>
            </a:r>
            <a:r>
              <a:rPr lang="hu-HU" sz="2800" baseline="-25000" dirty="0"/>
              <a:t>1..N,1..M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ym typeface="Symbol" pitchFamily="18" charset="2"/>
              </a:rPr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A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(1..N) és </a:t>
            </a:r>
            <a:r>
              <a:rPr lang="hu-HU" sz="2800" dirty="0"/>
              <a:t>B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(1..M) és </a:t>
            </a:r>
            <a:br>
              <a:rPr lang="hu-HU" sz="2800" dirty="0">
                <a:latin typeface="Garamond" pitchFamily="18" charset="0"/>
                <a:sym typeface="Symbol" pitchFamily="18" charset="2"/>
              </a:rPr>
            </a:br>
            <a:r>
              <a:rPr lang="hu-HU" sz="2800" dirty="0">
                <a:latin typeface="Garamond" pitchFamily="18" charset="0"/>
                <a:sym typeface="Symbol" pitchFamily="18" charset="2"/>
              </a:rPr>
              <a:t>		  K</a:t>
            </a:r>
            <a:r>
              <a:rPr lang="hu-HU" sz="2800" baseline="-25000" dirty="0">
                <a:latin typeface="Garamond" pitchFamily="18" charset="0"/>
                <a:sym typeface="Symbol" pitchFamily="18" charset="2"/>
              </a:rPr>
              <a:t>A,B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=fehér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i(1≤i≤N): j(1≤j≤M):</a:t>
            </a:r>
            <a:br>
              <a:rPr lang="hu-HU" sz="28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		  Belső(i,j)  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KK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baseline="-25000" dirty="0">
                <a:solidFill>
                  <a:srgbClr val="FF0000"/>
                </a:solidFill>
                <a:sym typeface="Symbol" pitchFamily="18" charset="2"/>
              </a:rPr>
              <a:t>,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=világoskék </a:t>
            </a:r>
            <a:r>
              <a:rPr lang="hu-HU" sz="2800" dirty="0">
                <a:sym typeface="Symbol" pitchFamily="18" charset="2"/>
              </a:rPr>
              <a:t>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nem Belső(i,j)  </a:t>
            </a:r>
            <a:r>
              <a:rPr lang="hu-HU" sz="2800" dirty="0" err="1">
                <a:sym typeface="Symbol" pitchFamily="18" charset="2"/>
              </a:rPr>
              <a:t>KK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aseline="-25000" dirty="0">
                <a:sym typeface="Symbol" pitchFamily="18" charset="2"/>
              </a:rPr>
              <a:t>,</a:t>
            </a:r>
            <a:r>
              <a:rPr lang="hu-HU" sz="2800" baseline="-25000" dirty="0" err="1">
                <a:sym typeface="Symbol" pitchFamily="18" charset="2"/>
              </a:rPr>
              <a:t>j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i,j</a:t>
            </a: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1800"/>
              </a:spcBef>
              <a:buNone/>
            </a:pPr>
            <a:r>
              <a:rPr lang="hu-HU" b="1" dirty="0">
                <a:sym typeface="Symbol" pitchFamily="18" charset="2"/>
              </a:rPr>
              <a:t>Algoritmus</a:t>
            </a:r>
            <a:r>
              <a:rPr lang="hu-HU" sz="2800" b="1" dirty="0">
                <a:sym typeface="Symbol" pitchFamily="18" charset="2"/>
              </a:rPr>
              <a:t>: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00A3995-9D8D-4E5B-94FE-F4385311B8FC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25319"/>
              </p:ext>
            </p:extLst>
          </p:nvPr>
        </p:nvGraphicFramePr>
        <p:xfrm>
          <a:off x="2209428" y="5538936"/>
          <a:ext cx="17145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KK:=K</a:t>
                      </a:r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rgbClr val="FF0000"/>
                          </a:solidFill>
                        </a:rPr>
                        <a:t>Festés(A,B)</a:t>
                      </a:r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3175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/>
          </a:p>
        </p:txBody>
      </p:sp>
      <p:sp>
        <p:nvSpPr>
          <p:cNvPr id="33" name="Dátum helye 3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68927B-F597-4ED4-840C-724A1A2C5A33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32" name="Élőláb helye 3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25692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83538"/>
              </p:ext>
            </p:extLst>
          </p:nvPr>
        </p:nvGraphicFramePr>
        <p:xfrm>
          <a:off x="3059113" y="1711325"/>
          <a:ext cx="5327650" cy="4741866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49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Festés(i,j: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Egész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KK[i,j]:=világoskék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KK[i–1,j]=fehér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Festés(i–1,j)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KK[i+1,j]=fehér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Festés(i+1,j)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KK[i,j–1]=fehér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Festés(i,j–1)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KK[i,j+1]=fehér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Festés(i,j+1)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782" name="Line 51"/>
          <p:cNvSpPr>
            <a:spLocks noChangeShapeType="1"/>
          </p:cNvSpPr>
          <p:nvPr/>
        </p:nvSpPr>
        <p:spPr bwMode="auto">
          <a:xfrm>
            <a:off x="3059113" y="2800350"/>
            <a:ext cx="252412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3" name="Line 52"/>
          <p:cNvSpPr>
            <a:spLocks noChangeShapeType="1"/>
          </p:cNvSpPr>
          <p:nvPr/>
        </p:nvSpPr>
        <p:spPr bwMode="auto">
          <a:xfrm flipH="1">
            <a:off x="8129588" y="2800350"/>
            <a:ext cx="252412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4" name="Oval 144"/>
          <p:cNvSpPr>
            <a:spLocks noChangeArrowheads="1"/>
          </p:cNvSpPr>
          <p:nvPr/>
        </p:nvSpPr>
        <p:spPr bwMode="auto">
          <a:xfrm>
            <a:off x="4041775" y="1719263"/>
            <a:ext cx="3354388" cy="43021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1785" name="Line 157"/>
          <p:cNvSpPr>
            <a:spLocks noChangeShapeType="1"/>
          </p:cNvSpPr>
          <p:nvPr/>
        </p:nvSpPr>
        <p:spPr bwMode="auto">
          <a:xfrm flipV="1">
            <a:off x="5724525" y="2136775"/>
            <a:ext cx="0" cy="18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6" name="Line 188"/>
          <p:cNvSpPr>
            <a:spLocks noChangeShapeType="1"/>
          </p:cNvSpPr>
          <p:nvPr/>
        </p:nvSpPr>
        <p:spPr bwMode="auto">
          <a:xfrm flipH="1">
            <a:off x="8129588" y="3706813"/>
            <a:ext cx="252412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7" name="Line 189"/>
          <p:cNvSpPr>
            <a:spLocks noChangeShapeType="1"/>
          </p:cNvSpPr>
          <p:nvPr/>
        </p:nvSpPr>
        <p:spPr bwMode="auto">
          <a:xfrm flipH="1">
            <a:off x="8115300" y="4614863"/>
            <a:ext cx="252413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8" name="Line 190"/>
          <p:cNvSpPr>
            <a:spLocks noChangeShapeType="1"/>
          </p:cNvSpPr>
          <p:nvPr/>
        </p:nvSpPr>
        <p:spPr bwMode="auto">
          <a:xfrm flipH="1">
            <a:off x="8115300" y="5535613"/>
            <a:ext cx="252413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9" name="Line 191"/>
          <p:cNvSpPr>
            <a:spLocks noChangeShapeType="1"/>
          </p:cNvSpPr>
          <p:nvPr/>
        </p:nvSpPr>
        <p:spPr bwMode="auto">
          <a:xfrm>
            <a:off x="3059113" y="3706813"/>
            <a:ext cx="252412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90" name="Line 192"/>
          <p:cNvSpPr>
            <a:spLocks noChangeShapeType="1"/>
          </p:cNvSpPr>
          <p:nvPr/>
        </p:nvSpPr>
        <p:spPr bwMode="auto">
          <a:xfrm>
            <a:off x="3059113" y="4629150"/>
            <a:ext cx="252412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91" name="Line 193"/>
          <p:cNvSpPr>
            <a:spLocks noChangeShapeType="1"/>
          </p:cNvSpPr>
          <p:nvPr/>
        </p:nvSpPr>
        <p:spPr bwMode="auto">
          <a:xfrm>
            <a:off x="3059113" y="5535613"/>
            <a:ext cx="252412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92" name="Text Box 93"/>
          <p:cNvSpPr txBox="1">
            <a:spLocks noChangeArrowheads="1"/>
          </p:cNvSpPr>
          <p:nvPr/>
        </p:nvSpPr>
        <p:spPr bwMode="auto">
          <a:xfrm>
            <a:off x="3001963" y="30162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93" name="Text Box 94"/>
          <p:cNvSpPr txBox="1">
            <a:spLocks noChangeArrowheads="1"/>
          </p:cNvSpPr>
          <p:nvPr/>
        </p:nvSpPr>
        <p:spPr bwMode="auto">
          <a:xfrm>
            <a:off x="8143875" y="30194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4" name="Text Box 95"/>
          <p:cNvSpPr txBox="1">
            <a:spLocks noChangeArrowheads="1"/>
          </p:cNvSpPr>
          <p:nvPr/>
        </p:nvSpPr>
        <p:spPr bwMode="auto">
          <a:xfrm>
            <a:off x="3001963" y="39100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95" name="Text Box 96"/>
          <p:cNvSpPr txBox="1">
            <a:spLocks noChangeArrowheads="1"/>
          </p:cNvSpPr>
          <p:nvPr/>
        </p:nvSpPr>
        <p:spPr bwMode="auto">
          <a:xfrm>
            <a:off x="8143875" y="39131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6" name="Text Box 97"/>
          <p:cNvSpPr txBox="1">
            <a:spLocks noChangeArrowheads="1"/>
          </p:cNvSpPr>
          <p:nvPr/>
        </p:nvSpPr>
        <p:spPr bwMode="auto">
          <a:xfrm>
            <a:off x="3001963" y="48323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97" name="Text Box 98"/>
          <p:cNvSpPr txBox="1">
            <a:spLocks noChangeArrowheads="1"/>
          </p:cNvSpPr>
          <p:nvPr/>
        </p:nvSpPr>
        <p:spPr bwMode="auto">
          <a:xfrm>
            <a:off x="8143875" y="48355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8" name="Text Box 99"/>
          <p:cNvSpPr txBox="1">
            <a:spLocks noChangeArrowheads="1"/>
          </p:cNvSpPr>
          <p:nvPr/>
        </p:nvSpPr>
        <p:spPr bwMode="auto">
          <a:xfrm>
            <a:off x="2987675" y="57531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99" name="Text Box 100"/>
          <p:cNvSpPr txBox="1">
            <a:spLocks noChangeArrowheads="1"/>
          </p:cNvSpPr>
          <p:nvPr/>
        </p:nvSpPr>
        <p:spPr bwMode="auto">
          <a:xfrm>
            <a:off x="8129588" y="575627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graphicFrame>
        <p:nvGraphicFramePr>
          <p:cNvPr id="29763" name="Group 67"/>
          <p:cNvGraphicFramePr>
            <a:graphicFrameLocks noGrp="1"/>
          </p:cNvGraphicFramePr>
          <p:nvPr/>
        </p:nvGraphicFramePr>
        <p:xfrm>
          <a:off x="6858000" y="2357438"/>
          <a:ext cx="1476375" cy="3657600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 i&gt;1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 i&lt;N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 j&gt;1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 j&lt;M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Akciógomb: Tovább vagy Következő 28">
            <a:hlinkClick r:id="rId3" highlightClick="1"/>
          </p:cNvPr>
          <p:cNvSpPr/>
          <p:nvPr/>
        </p:nvSpPr>
        <p:spPr>
          <a:xfrm>
            <a:off x="588731" y="4947074"/>
            <a:ext cx="1152128" cy="115212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freezing" dir="t">
              <a:rot lat="0" lon="0" rev="1800000"/>
            </a:lightRig>
          </a:scene3d>
          <a:sp3d extrusionH="82550" contourW="63500" prstMaterial="flat">
            <a:bevelT prst="angle"/>
            <a:bevelB/>
            <a:extrusionClr>
              <a:schemeClr val="tx1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4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animáció</a:t>
            </a:r>
            <a:endParaRPr lang="hu-HU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1232"/>
            <a:ext cx="3001963" cy="593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églalap 3"/>
          <p:cNvSpPr/>
          <p:nvPr/>
        </p:nvSpPr>
        <p:spPr>
          <a:xfrm>
            <a:off x="-324544" y="3049910"/>
            <a:ext cx="3111573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486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1" b="1489"/>
          <a:stretch/>
        </p:blipFill>
        <p:spPr bwMode="auto">
          <a:xfrm>
            <a:off x="1" y="3069332"/>
            <a:ext cx="683568" cy="75780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3237866"/>
            <a:ext cx="3183581" cy="69519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Rekordok</a:t>
            </a:r>
            <a:r>
              <a:rPr lang="hu-HU" dirty="0"/>
              <a:t> </a:t>
            </a:r>
            <a:r>
              <a:rPr lang="hu-HU" dirty="0" err="1">
                <a:solidFill>
                  <a:srgbClr val="FF0000"/>
                </a:solidFill>
              </a:rPr>
              <a:t>vektora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Egy adott napon N-szer volt földrengés. Ismerjük az egyes rengések időpontját (időrendben). Mondjuk meg, hogy hány másodpercenként volt földrengés!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Megoldás felé: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Definiálni kellene, mi az idő!</a:t>
            </a:r>
            <a:br>
              <a:rPr lang="hu-HU" sz="2800" dirty="0"/>
            </a:br>
            <a:r>
              <a:rPr lang="hu-HU" sz="2800" dirty="0"/>
              <a:t>Az időt megadhatjuk az (óra, perc, másodperc) hármassal, azaz az idő: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>
                <a:solidFill>
                  <a:srgbClr val="FF0000"/>
                </a:solidFill>
              </a:rPr>
              <a:t>Idő=Ó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</a:rPr>
              <a:t>P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</a:rPr>
              <a:t>Mp,  Ó,P,Mp=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endParaRPr lang="hu-HU" sz="2800" dirty="0">
              <a:solidFill>
                <a:srgbClr val="FF0000"/>
              </a:solidFill>
            </a:endParaRPr>
          </a:p>
          <a:p>
            <a:pPr indent="-2667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Algoritmikus sablon: </a:t>
            </a:r>
            <a:r>
              <a:rPr lang="hu-HU" sz="2800" b="1" dirty="0"/>
              <a:t>Másolás</a:t>
            </a:r>
            <a:r>
              <a:rPr lang="hu-HU" sz="2800" dirty="0"/>
              <a:t> tétel!</a:t>
            </a:r>
          </a:p>
        </p:txBody>
      </p:sp>
      <p:sp>
        <p:nvSpPr>
          <p:cNvPr id="10" name="Dátum helye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03B0EC3-301A-4F2D-B7CC-C97B2C05406B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 vektora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Bemenet:	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R</a:t>
            </a:r>
            <a:r>
              <a:rPr lang="hu-HU" sz="2800" baseline="-25000" dirty="0"/>
              <a:t>1..N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</a:rPr>
              <a:t>Idő</a:t>
            </a:r>
            <a:r>
              <a:rPr lang="hu-HU" sz="2800" baseline="30000" dirty="0"/>
              <a:t>N</a:t>
            </a:r>
            <a:br>
              <a:rPr lang="hu-HU" sz="2800" dirty="0"/>
            </a:br>
            <a:r>
              <a:rPr lang="hu-HU" sz="2800" dirty="0"/>
              <a:t>	       	</a:t>
            </a:r>
            <a:r>
              <a:rPr lang="hu-HU" sz="2800" dirty="0">
                <a:solidFill>
                  <a:srgbClr val="FF0000"/>
                </a:solidFill>
              </a:rPr>
              <a:t>Idő=Ó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</a:rPr>
              <a:t>P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</a:rPr>
              <a:t>Mp,  Ó,P,Mp=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/>
              <a:t>Kimenet:	T</a:t>
            </a:r>
            <a:r>
              <a:rPr lang="hu-HU" sz="2800" baseline="-25000" dirty="0"/>
              <a:t>1..N-1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–1</a:t>
            </a:r>
            <a:endParaRPr lang="hu-HU" sz="28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i(1≤i≤N): 0≤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.ó</a:t>
            </a:r>
            <a:r>
              <a:rPr lang="hu-HU" sz="2800" dirty="0">
                <a:sym typeface="Symbol" pitchFamily="18" charset="2"/>
              </a:rPr>
              <a:t>≤23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0≤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.p</a:t>
            </a:r>
            <a:r>
              <a:rPr lang="hu-HU" sz="2800" dirty="0">
                <a:sym typeface="Symbol" pitchFamily="18" charset="2"/>
              </a:rPr>
              <a:t>≤59 és 0≤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.mp</a:t>
            </a:r>
            <a:r>
              <a:rPr lang="hu-HU" sz="2800" dirty="0">
                <a:sym typeface="Symbol" pitchFamily="18" charset="2"/>
              </a:rPr>
              <a:t>≤59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i(1≤i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N): 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aseline="-25000" dirty="0">
                <a:sym typeface="Symbol" pitchFamily="18" charset="2"/>
              </a:rPr>
              <a:t>+1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	i(1≤i≤N–1): T</a:t>
            </a:r>
            <a:r>
              <a:rPr lang="hu-HU" sz="2800" baseline="-25000" dirty="0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aseline="-25000" dirty="0">
                <a:sym typeface="Symbol" pitchFamily="18" charset="2"/>
              </a:rPr>
              <a:t>+1</a:t>
            </a:r>
            <a:r>
              <a:rPr lang="hu-HU" sz="2800" b="1" dirty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>
                <a:sym typeface="Symbol" pitchFamily="18" charset="2"/>
              </a:rPr>
              <a:t>Definíció: 	</a:t>
            </a:r>
            <a:r>
              <a:rPr lang="hu-HU" sz="2800" b="1" dirty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:IdőIdő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i1 </a:t>
            </a:r>
            <a:r>
              <a:rPr lang="hu-HU" sz="2800" b="1" dirty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>
                <a:sym typeface="Symbol" pitchFamily="18" charset="2"/>
              </a:rPr>
              <a:t> i2 := 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… ??? …</a:t>
            </a:r>
            <a:br>
              <a:rPr lang="hu-HU" sz="2800" dirty="0">
                <a:solidFill>
                  <a:srgbClr val="FF330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 	</a:t>
            </a:r>
            <a:r>
              <a:rPr lang="hu-HU" sz="2800" b="1" dirty="0">
                <a:solidFill>
                  <a:srgbClr val="FF3300"/>
                </a:solidFill>
                <a:sym typeface="Symbol" pitchFamily="18" charset="2"/>
              </a:rPr>
              <a:t>&lt;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:Idő</a:t>
            </a:r>
            <a:r>
              <a:rPr lang="hu-HU" sz="2800" dirty="0" err="1">
                <a:sym typeface="Symbol" pitchFamily="18" charset="2"/>
              </a:rPr>
              <a:t>Idő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i1 </a:t>
            </a:r>
            <a:r>
              <a:rPr lang="hu-HU" sz="2800" b="1" dirty="0">
                <a:solidFill>
                  <a:srgbClr val="FF3300"/>
                </a:solidFill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 i2 := 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… ??? …</a:t>
            </a:r>
            <a:r>
              <a:rPr lang="hu-HU" sz="2800" dirty="0">
                <a:sym typeface="Symbol" pitchFamily="18" charset="2"/>
              </a:rPr>
              <a:t> 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B9153EA-2290-4AAD-A1CD-A200CC43ECED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pic>
        <p:nvPicPr>
          <p:cNvPr id="4916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4080" y="1484784"/>
            <a:ext cx="280035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614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Összetett adatszerkezetek halmozása</a:t>
            </a:r>
            <a:endParaRPr lang="hu-HU" dirty="0">
              <a:hlinkClick r:id="rId4" action="ppaction://hlinksldjump"/>
            </a:endParaRPr>
          </a:p>
          <a:p>
            <a:pPr marL="719138" lvl="1" indent="-374650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Char char="ü"/>
            </a:pPr>
            <a:r>
              <a:rPr lang="hu-HU" dirty="0">
                <a:hlinkClick r:id="rId3" action="ppaction://hlinksldjump"/>
              </a:rPr>
              <a:t>Mátrixok</a:t>
            </a:r>
            <a:r>
              <a:rPr lang="hu-HU" dirty="0"/>
              <a:t> </a:t>
            </a:r>
            <a:r>
              <a:rPr lang="hu-HU" sz="2400" dirty="0"/>
              <a:t>– vektorok </a:t>
            </a:r>
            <a:r>
              <a:rPr lang="hu-HU" sz="2400" dirty="0" err="1"/>
              <a:t>vektora</a:t>
            </a:r>
            <a:r>
              <a:rPr lang="hu-HU" sz="2400" dirty="0"/>
              <a:t> </a:t>
            </a:r>
          </a:p>
          <a:p>
            <a:pPr marL="719138" lvl="1" indent="-374650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Char char="ü"/>
            </a:pPr>
            <a:r>
              <a:rPr lang="hu-HU" dirty="0">
                <a:hlinkClick r:id="rId5" action="ppaction://hlinksldjump"/>
              </a:rPr>
              <a:t>Rekordok </a:t>
            </a:r>
            <a:r>
              <a:rPr lang="hu-HU" dirty="0" err="1">
                <a:hlinkClick r:id="rId5" action="ppaction://hlinksldjump"/>
              </a:rPr>
              <a:t>vektora</a:t>
            </a:r>
            <a:r>
              <a:rPr lang="hu-HU" dirty="0"/>
              <a:t> 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Halmazzá alakítás</a:t>
            </a:r>
            <a:endParaRPr lang="hu-HU" dirty="0"/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Halmaz típus elemek felsorolásával</a:t>
            </a:r>
            <a:endParaRPr lang="hu-HU" dirty="0"/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7" action="ppaction://hlinksldjump"/>
              </a:rPr>
              <a:t>Halmaz típus logikai vektorral</a:t>
            </a:r>
            <a:endParaRPr lang="hu-HU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dirty="0"/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8B07A82-2F9E-472E-ABEB-97AE5107FA1F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 vektora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Idők különbsége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>
                <a:sym typeface="Symbol" pitchFamily="18" charset="2"/>
              </a:rPr>
              <a:t>megoldási ötlet: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Felfoghatjuk úgy, mint két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háromjegyű szám</a:t>
            </a:r>
            <a:r>
              <a:rPr lang="hu-HU" sz="2800" dirty="0">
                <a:sym typeface="Symbol" pitchFamily="18" charset="2"/>
              </a:rPr>
              <a:t> különbsége, ahol a három jegy nem azonos alapú. (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Vegyes alapú számrendszer</a:t>
            </a:r>
            <a:r>
              <a:rPr lang="hu-HU" sz="2400" dirty="0">
                <a:sym typeface="Symbol" pitchFamily="18" charset="2"/>
              </a:rPr>
              <a:t>.</a:t>
            </a:r>
            <a:r>
              <a:rPr lang="hu-HU" sz="2800" dirty="0">
                <a:sym typeface="Symbol" pitchFamily="18" charset="2"/>
              </a:rPr>
              <a:t>)</a:t>
            </a:r>
            <a:r>
              <a:rPr lang="hu-HU" sz="2800" dirty="0">
                <a:latin typeface="Arial" charset="0"/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Majd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másodpercekké</a:t>
            </a:r>
            <a:r>
              <a:rPr lang="hu-HU" sz="2800" dirty="0">
                <a:sym typeface="Symbol" pitchFamily="18" charset="2"/>
              </a:rPr>
              <a:t> konvertáljuk.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AutoNum type="arabicPeriod" startAt="2"/>
            </a:pPr>
            <a:r>
              <a:rPr lang="hu-HU" sz="2800" dirty="0">
                <a:sym typeface="Symbol" pitchFamily="18" charset="2"/>
              </a:rPr>
              <a:t>megoldási ötlet: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Kifejezzük az időket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másodpercben</a:t>
            </a:r>
            <a:r>
              <a:rPr lang="hu-HU" sz="2800" dirty="0">
                <a:sym typeface="Symbol" pitchFamily="18" charset="2"/>
              </a:rPr>
              <a:t>, így már két egész szám különbségét kell kiszámolni.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	  másodpercben(i):=idő.ó*3600+idő.p*60+idő.mp</a:t>
            </a:r>
            <a:endParaRPr lang="hu-HU" sz="2800" dirty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Meggondolandó, hogy mekkora egész szám kell hozzá? </a:t>
            </a:r>
            <a:r>
              <a:rPr lang="hu-HU" sz="2400" dirty="0">
                <a:sym typeface="Symbol" pitchFamily="18" charset="2"/>
              </a:rPr>
              <a:t>(</a:t>
            </a:r>
            <a:r>
              <a:rPr lang="hu-HU" sz="1800" dirty="0">
                <a:sym typeface="Symbol" pitchFamily="18" charset="2"/>
              </a:rPr>
              <a:t>24*3600=86</a:t>
            </a:r>
            <a:r>
              <a:rPr lang="hu-HU" sz="1050" dirty="0">
                <a:sym typeface="Symbol" pitchFamily="18" charset="2"/>
              </a:rPr>
              <a:t> </a:t>
            </a:r>
            <a:r>
              <a:rPr lang="hu-HU" sz="1800" dirty="0">
                <a:sym typeface="Symbol" pitchFamily="18" charset="2"/>
              </a:rPr>
              <a:t>400</a:t>
            </a:r>
            <a:r>
              <a:rPr lang="hu-HU" sz="2400" dirty="0">
                <a:sym typeface="Symbol" pitchFamily="18" charset="2"/>
              </a:rPr>
              <a:t>) </a:t>
            </a:r>
            <a:r>
              <a:rPr lang="hu-HU" sz="2800" dirty="0">
                <a:sym typeface="Symbol" pitchFamily="18" charset="2"/>
              </a:rPr>
              <a:t>Milyen típusú lehet? </a:t>
            </a:r>
            <a:r>
              <a:rPr lang="hu-HU" sz="2400" dirty="0">
                <a:sym typeface="Symbol" pitchFamily="18" charset="2"/>
              </a:rPr>
              <a:t>(</a:t>
            </a:r>
            <a:r>
              <a:rPr lang="hu-HU" sz="1800" dirty="0">
                <a:sym typeface="Symbol" pitchFamily="18" charset="2"/>
              </a:rPr>
              <a:t>&gt;2 byte</a:t>
            </a:r>
            <a:r>
              <a:rPr lang="hu-HU" sz="2400" dirty="0">
                <a:sym typeface="Symbol" pitchFamily="18" charset="2"/>
              </a:rPr>
              <a:t>)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90741D1-C6BA-44EF-9C74-28A8C3407D2C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 vektora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Bemenet:	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R</a:t>
            </a:r>
            <a:r>
              <a:rPr lang="hu-HU" sz="2800" baseline="-25000" dirty="0"/>
              <a:t>1..N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</a:rPr>
              <a:t>Idő</a:t>
            </a:r>
            <a:r>
              <a:rPr lang="hu-HU" sz="2800" baseline="30000" dirty="0"/>
              <a:t>N</a:t>
            </a:r>
            <a:br>
              <a:rPr lang="hu-HU" sz="2800" dirty="0"/>
            </a:br>
            <a:r>
              <a:rPr lang="hu-HU" sz="2800" dirty="0"/>
              <a:t>	       	</a:t>
            </a:r>
            <a:r>
              <a:rPr lang="hu-HU" sz="2800" dirty="0">
                <a:solidFill>
                  <a:srgbClr val="FF0000"/>
                </a:solidFill>
              </a:rPr>
              <a:t>Idő=Ó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</a:rPr>
              <a:t>P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</a:rPr>
              <a:t>Mp,  Ó,P,Mp=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/>
              <a:t>Kimenet:	T</a:t>
            </a:r>
            <a:r>
              <a:rPr lang="hu-HU" sz="2800" baseline="-25000" dirty="0"/>
              <a:t>1..N-1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–1</a:t>
            </a:r>
            <a:endParaRPr lang="hu-HU" sz="28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i(1≤i≤N): 0≤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.ó</a:t>
            </a:r>
            <a:r>
              <a:rPr lang="hu-HU" sz="2800" dirty="0">
                <a:sym typeface="Symbol" pitchFamily="18" charset="2"/>
              </a:rPr>
              <a:t>≤23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0≤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.p</a:t>
            </a:r>
            <a:r>
              <a:rPr lang="hu-HU" sz="2800" dirty="0">
                <a:sym typeface="Symbol" pitchFamily="18" charset="2"/>
              </a:rPr>
              <a:t>≤59 és 0≤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.mp</a:t>
            </a:r>
            <a:r>
              <a:rPr lang="hu-HU" sz="2800" dirty="0">
                <a:sym typeface="Symbol" pitchFamily="18" charset="2"/>
              </a:rPr>
              <a:t>≤59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i(1≤i</a:t>
            </a:r>
            <a:r>
              <a:rPr lang="hu-HU" sz="2800" b="1" dirty="0"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N): 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="1" dirty="0">
                <a:sym typeface="Symbol" pitchFamily="18" charset="2"/>
              </a:rPr>
              <a:t>&lt;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aseline="-25000" dirty="0">
                <a:sym typeface="Symbol" pitchFamily="18" charset="2"/>
              </a:rPr>
              <a:t>+1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	i(1≤i≤N–1): T</a:t>
            </a:r>
            <a:r>
              <a:rPr lang="hu-HU" sz="2800" baseline="-25000" dirty="0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aseline="-25000" dirty="0">
                <a:sym typeface="Symbol" pitchFamily="18" charset="2"/>
              </a:rPr>
              <a:t>+1</a:t>
            </a:r>
            <a:r>
              <a:rPr lang="hu-HU" sz="2800" b="1" dirty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>
                <a:sym typeface="Symbol" pitchFamily="18" charset="2"/>
              </a:rPr>
              <a:t>Definíció: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  <a:r>
              <a:rPr lang="hu-HU" sz="2800" b="1" dirty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:IdőIdő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i1 </a:t>
            </a:r>
            <a:r>
              <a:rPr lang="hu-HU" sz="2800" b="1" dirty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>
                <a:sym typeface="Symbol" pitchFamily="18" charset="2"/>
              </a:rPr>
              <a:t> i2 :=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i1.ó*3600+i1.p*60+i1.mp –</a:t>
            </a:r>
            <a:br>
              <a:rPr lang="hu-HU" sz="28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		     (i2.ó*3600+i2.p*60+i2.mp)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D401CF4-682F-4E3E-85F3-D1E3AAD6309B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814392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 vektora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</a:t>
            </a:r>
            <a:r>
              <a:rPr lang="hu-HU" b="1" baseline="-25000" dirty="0">
                <a:sym typeface="Symbol" pitchFamily="18" charset="2"/>
              </a:rPr>
              <a:t>1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Megjegyzések: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>
                <a:sym typeface="Symbol" pitchFamily="18" charset="2"/>
              </a:rPr>
              <a:t>Egy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hu-HU" sz="2800" dirty="0">
                <a:sym typeface="Symbol" pitchFamily="18" charset="2"/>
              </a:rPr>
              <a:t> segédtömböt használunk.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>
                <a:sym typeface="Symbol" pitchFamily="18" charset="2"/>
              </a:rPr>
              <a:t>A </a:t>
            </a:r>
            <a:r>
              <a:rPr lang="hu-HU" sz="2800" dirty="0" err="1">
                <a:sym typeface="Symbol" pitchFamily="18" charset="2"/>
              </a:rPr>
              <a:t>TIdők</a:t>
            </a:r>
            <a:r>
              <a:rPr lang="hu-HU" sz="2800" dirty="0">
                <a:sym typeface="Symbol" pitchFamily="18" charset="2"/>
              </a:rPr>
              <a:t> közötti „</a:t>
            </a:r>
            <a:r>
              <a:rPr lang="hu-HU" sz="2800" b="1" dirty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>
                <a:sym typeface="Symbol" pitchFamily="18" charset="2"/>
              </a:rPr>
              <a:t>” operátor az S-en keresztül, közvetve kerül az algoritmusba.</a:t>
            </a:r>
            <a:endParaRPr lang="hu-HU" sz="3600" dirty="0">
              <a:sym typeface="Symbol" pitchFamily="18" charset="2"/>
            </a:endParaRPr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BE04242-D96F-4F81-8348-23EAFF097E89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3076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46949"/>
              </p:ext>
            </p:extLst>
          </p:nvPr>
        </p:nvGraphicFramePr>
        <p:xfrm>
          <a:off x="3502025" y="1916113"/>
          <a:ext cx="4244538" cy="2497138"/>
        </p:xfrm>
        <a:graphic>
          <a:graphicData uri="http://schemas.openxmlformats.org/drawingml/2006/table">
            <a:tbl>
              <a:tblPr/>
              <a:tblGrid>
                <a:gridCol w="49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627">
                  <a:extLst>
                    <a:ext uri="{9D8B030D-6E8A-4147-A177-3AD203B41FA5}">
                      <a16:colId xmlns:a16="http://schemas.microsoft.com/office/drawing/2014/main" val="1700446082"/>
                    </a:ext>
                  </a:extLst>
                </a:gridCol>
              </a:tblGrid>
              <a:tr h="5175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S[i]:=R[i].ó*3600+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R[i].p*60+R[i].mp</a:t>
                      </a:r>
                      <a:endParaRPr kumimoji="0" lang="hu-H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S[i+1]–S[i]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zövegdoboz 13"/>
          <p:cNvSpPr txBox="1">
            <a:spLocks noChangeArrowheads="1"/>
          </p:cNvSpPr>
          <p:nvPr/>
        </p:nvSpPr>
        <p:spPr bwMode="auto">
          <a:xfrm>
            <a:off x="7730827" y="1578163"/>
            <a:ext cx="1403648" cy="8421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>
                <a:solidFill>
                  <a:srgbClr val="FF0000"/>
                </a:solidFill>
              </a:rPr>
              <a:t>S</a:t>
            </a:r>
            <a:r>
              <a:rPr lang="hu-HU" sz="1800" dirty="0"/>
              <a:t>:Tömb[…]</a:t>
            </a: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" y="1891432"/>
            <a:ext cx="2719115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 vektora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>
                <a:sym typeface="Symbol" pitchFamily="18" charset="2"/>
              </a:rPr>
              <a:t>Algoritmus</a:t>
            </a:r>
            <a:r>
              <a:rPr lang="hu-HU" b="1" baseline="-25000">
                <a:sym typeface="Symbol" pitchFamily="18" charset="2"/>
              </a:rPr>
              <a:t>2</a:t>
            </a:r>
            <a:r>
              <a:rPr lang="hu-HU" b="1">
                <a:sym typeface="Symbol" pitchFamily="18" charset="2"/>
              </a:rPr>
              <a:t>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hu-HU" b="1">
                <a:sym typeface="Symbol" pitchFamily="18" charset="2"/>
              </a:rPr>
              <a:t>Megjegyzések: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>
                <a:sym typeface="Symbol" pitchFamily="18" charset="2"/>
              </a:rPr>
              <a:t>A </a:t>
            </a:r>
            <a:r>
              <a:rPr lang="hu-HU" sz="2800">
                <a:solidFill>
                  <a:srgbClr val="FF0000"/>
                </a:solidFill>
                <a:sym typeface="Symbol" pitchFamily="18" charset="2"/>
              </a:rPr>
              <a:t>másodpercben</a:t>
            </a:r>
            <a:r>
              <a:rPr lang="hu-HU" sz="2800">
                <a:sym typeface="Symbol" pitchFamily="18" charset="2"/>
              </a:rPr>
              <a:t> fv. megvalósítandó!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>
                <a:solidFill>
                  <a:srgbClr val="0000FF"/>
                </a:solidFill>
                <a:sym typeface="Symbol" pitchFamily="18" charset="2"/>
              </a:rPr>
              <a:t>Ha a különbség (óra, perc, másodperc)-ben kell, akkor T[i]-ből vissza kell alakítani! </a:t>
            </a:r>
            <a:r>
              <a:rPr lang="hu-HU" sz="2800" b="1">
                <a:solidFill>
                  <a:srgbClr val="0000FF"/>
                </a:solidFill>
                <a:sym typeface="Symbol" pitchFamily="18" charset="2"/>
              </a:rPr>
              <a:t>Újabb művelet.</a:t>
            </a:r>
            <a:endParaRPr lang="hu-HU" sz="3600" b="1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E3E01EB-5376-4F2F-9C9B-7818485FFC69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788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07264"/>
              </p:ext>
            </p:extLst>
          </p:nvPr>
        </p:nvGraphicFramePr>
        <p:xfrm>
          <a:off x="3131840" y="1892173"/>
          <a:ext cx="4608810" cy="204946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746">
                  <a:extLst>
                    <a:ext uri="{9D8B030D-6E8A-4147-A177-3AD203B41FA5}">
                      <a16:colId xmlns:a16="http://schemas.microsoft.com/office/drawing/2014/main" val="4096076783"/>
                    </a:ext>
                  </a:extLst>
                </a:gridCol>
              </a:tblGrid>
              <a:tr h="51754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másodpercben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(R[i])</a:t>
                      </a:r>
                      <a:endParaRPr kumimoji="0" lang="hu-H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4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T[i]:=S[i+1]–S[i] 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" y="1891433"/>
            <a:ext cx="2700000" cy="920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zövegdoboz 13"/>
          <p:cNvSpPr txBox="1">
            <a:spLocks noChangeArrowheads="1"/>
          </p:cNvSpPr>
          <p:nvPr/>
        </p:nvSpPr>
        <p:spPr bwMode="auto">
          <a:xfrm>
            <a:off x="7740352" y="1583676"/>
            <a:ext cx="1403648" cy="8421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>
                <a:solidFill>
                  <a:srgbClr val="FF0000"/>
                </a:solidFill>
              </a:rPr>
              <a:t>S</a:t>
            </a:r>
            <a:r>
              <a:rPr lang="hu-HU" sz="1800" dirty="0"/>
              <a:t>:Tömb[…]</a:t>
            </a:r>
          </a:p>
        </p:txBody>
      </p:sp>
      <p:sp>
        <p:nvSpPr>
          <p:cNvPr id="2" name="Téglalap 1"/>
          <p:cNvSpPr/>
          <p:nvPr/>
        </p:nvSpPr>
        <p:spPr>
          <a:xfrm>
            <a:off x="31304" y="2276872"/>
            <a:ext cx="2700000" cy="54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-23740" r="-182" b="-1258"/>
          <a:stretch/>
        </p:blipFill>
        <p:spPr bwMode="auto">
          <a:xfrm>
            <a:off x="35496" y="2420888"/>
            <a:ext cx="27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 vektora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</a:t>
            </a:r>
            <a:r>
              <a:rPr lang="hu-HU" b="1" baseline="-25000" dirty="0">
                <a:sym typeface="Symbol" pitchFamily="18" charset="2"/>
              </a:rPr>
              <a:t>3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Megjegyzés: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A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másodpercben</a:t>
            </a: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 err="1">
                <a:sym typeface="Symbol" pitchFamily="18" charset="2"/>
              </a:rPr>
              <a:t>fv</a:t>
            </a:r>
            <a:r>
              <a:rPr lang="hu-HU" sz="2800" dirty="0">
                <a:sym typeface="Symbol" pitchFamily="18" charset="2"/>
              </a:rPr>
              <a:t>. segítségével (</a:t>
            </a:r>
            <a:r>
              <a:rPr lang="hu-HU" sz="2400" dirty="0">
                <a:sym typeface="Symbol" pitchFamily="18" charset="2"/>
              </a:rPr>
              <a:t>sőt anélkül is</a:t>
            </a:r>
            <a:r>
              <a:rPr lang="hu-HU" sz="2800" dirty="0">
                <a:sym typeface="Symbol" pitchFamily="18" charset="2"/>
              </a:rPr>
              <a:t>)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megspórolható az S </a:t>
            </a:r>
            <a:r>
              <a:rPr lang="hu-HU" sz="2800" dirty="0">
                <a:sym typeface="Symbol" pitchFamily="18" charset="2"/>
              </a:rPr>
              <a:t>segédtömb; és így az előkészítő ciklus… de cserében majdnem minden R[i]-t kétszer számítunk át másodpercekre.</a:t>
            </a:r>
            <a:endParaRPr lang="hu-HU" sz="3600" dirty="0">
              <a:sym typeface="Symbol" pitchFamily="18" charset="2"/>
            </a:endParaRPr>
          </a:p>
        </p:txBody>
      </p:sp>
      <p:sp>
        <p:nvSpPr>
          <p:cNvPr id="17" name="Dátum helye 1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A5C3118-DD86-4F3B-9CC4-71FF6C450A04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11369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67968"/>
              </p:ext>
            </p:extLst>
          </p:nvPr>
        </p:nvGraphicFramePr>
        <p:xfrm>
          <a:off x="3124851" y="1896975"/>
          <a:ext cx="4814888" cy="1419280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1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másodpercben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(R[i+1])–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másodpercben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(R[i]) 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zövegdoboz 13"/>
          <p:cNvSpPr txBox="1">
            <a:spLocks noChangeArrowheads="1"/>
          </p:cNvSpPr>
          <p:nvPr/>
        </p:nvSpPr>
        <p:spPr bwMode="auto">
          <a:xfrm>
            <a:off x="7935999" y="1466950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" y="1891433"/>
            <a:ext cx="2700000" cy="920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églalap 14"/>
          <p:cNvSpPr/>
          <p:nvPr/>
        </p:nvSpPr>
        <p:spPr>
          <a:xfrm>
            <a:off x="31304" y="2276872"/>
            <a:ext cx="2700000" cy="54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-23740" r="-182" b="-1258"/>
          <a:stretch/>
        </p:blipFill>
        <p:spPr bwMode="auto">
          <a:xfrm>
            <a:off x="35496" y="2420888"/>
            <a:ext cx="27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 vektora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</a:t>
            </a:r>
            <a:r>
              <a:rPr lang="hu-HU" b="1" baseline="-25000" dirty="0">
                <a:sym typeface="Symbol" pitchFamily="18" charset="2"/>
              </a:rPr>
              <a:t>4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Megjegyzés: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A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– </a:t>
            </a:r>
            <a:r>
              <a:rPr lang="hu-HU" sz="2800" dirty="0">
                <a:sym typeface="Symbol" pitchFamily="18" charset="2"/>
              </a:rPr>
              <a:t> operátort definiálni kell, amelyben a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másodpercekben</a:t>
            </a:r>
            <a:r>
              <a:rPr lang="hu-HU" sz="2800" dirty="0">
                <a:sym typeface="Symbol" pitchFamily="18" charset="2"/>
              </a:rPr>
              <a:t> függvény (vagy annak törzse) felhasználható!</a:t>
            </a:r>
            <a:endParaRPr lang="hu-HU" sz="3600" dirty="0">
              <a:sym typeface="Symbol" pitchFamily="18" charset="2"/>
            </a:endParaRPr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B16F38E-25D3-46A3-A2B7-BAAE84B376C7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6" name="Élőláb helye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12085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31400"/>
              </p:ext>
            </p:extLst>
          </p:nvPr>
        </p:nvGraphicFramePr>
        <p:xfrm>
          <a:off x="3131417" y="1896975"/>
          <a:ext cx="4710417" cy="1035050"/>
        </p:xfrm>
        <a:graphic>
          <a:graphicData uri="http://schemas.openxmlformats.org/drawingml/2006/table">
            <a:tbl>
              <a:tblPr/>
              <a:tblGrid>
                <a:gridCol w="48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T[i]:=R[i+1]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R[i]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Szövegdoboz 13"/>
          <p:cNvSpPr txBox="1">
            <a:spLocks noChangeArrowheads="1"/>
          </p:cNvSpPr>
          <p:nvPr/>
        </p:nvSpPr>
        <p:spPr bwMode="auto">
          <a:xfrm>
            <a:off x="7827766" y="1466950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" y="1891433"/>
            <a:ext cx="2700000" cy="920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églalap 17"/>
          <p:cNvSpPr/>
          <p:nvPr/>
        </p:nvSpPr>
        <p:spPr>
          <a:xfrm>
            <a:off x="31304" y="2276872"/>
            <a:ext cx="2700000" cy="54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-23740" r="-182" b="-1258"/>
          <a:stretch/>
        </p:blipFill>
        <p:spPr bwMode="auto">
          <a:xfrm>
            <a:off x="35496" y="2420888"/>
            <a:ext cx="27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Sorozat</a:t>
            </a:r>
            <a:r>
              <a:rPr lang="hu-HU" dirty="0"/>
              <a:t> </a:t>
            </a:r>
            <a:r>
              <a:rPr lang="hu-HU" dirty="0">
                <a:solidFill>
                  <a:srgbClr val="FF0000"/>
                </a:solidFill>
              </a:rPr>
              <a:t>→</a:t>
            </a:r>
            <a:r>
              <a:rPr lang="hu-HU" dirty="0"/>
              <a:t> </a:t>
            </a:r>
            <a:r>
              <a:rPr lang="hu-HU" dirty="0">
                <a:solidFill>
                  <a:srgbClr val="FF0000"/>
                </a:solidFill>
              </a:rPr>
              <a:t>halmaz</a:t>
            </a:r>
            <a:r>
              <a:rPr lang="hu-HU" dirty="0"/>
              <a:t> transzformáció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Egyes feladatoknál, mint pl. a metszet és unió tételnél a kiinduló adatok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halmaz</a:t>
            </a:r>
            <a:r>
              <a:rPr lang="hu-HU" sz="2800" dirty="0"/>
              <a:t>ban vannak. Ha a bemeneten tetszőleges sorozatot kapunk, akkor szükség lehet rá, hogy abból halmazt készítsünk.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/>
              <a:t>Példa:</a:t>
            </a:r>
            <a:r>
              <a:rPr lang="hu-HU" sz="2800" dirty="0"/>
              <a:t> N vásárlásról ismerjük, hogy egy vásárló milyen terméket vásárolt (Be[1..N]). Adjuk meg a vásárlásokban szereplő termékeket (T[1..Db])!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A megoldás egy </a:t>
            </a:r>
            <a:r>
              <a:rPr lang="hu-HU" sz="2800" b="1" dirty="0"/>
              <a:t>kiválogatás tétel</a:t>
            </a:r>
            <a:r>
              <a:rPr lang="hu-HU" sz="2800" dirty="0"/>
              <a:t>: válogassuk ki a bemenet azon elemeit, amelyek a kiválogatás eredményében </a:t>
            </a:r>
            <a:r>
              <a:rPr lang="hu-HU" sz="2800" dirty="0">
                <a:solidFill>
                  <a:srgbClr val="FF0000"/>
                </a:solidFill>
              </a:rPr>
              <a:t>még nem szerepeltek </a:t>
            </a:r>
            <a:r>
              <a:rPr lang="hu-HU" sz="2800" dirty="0"/>
              <a:t>(</a:t>
            </a:r>
            <a:r>
              <a:rPr lang="hu-HU" sz="2800" b="1" dirty="0">
                <a:solidFill>
                  <a:srgbClr val="FF0000"/>
                </a:solidFill>
              </a:rPr>
              <a:t>eldöntés</a:t>
            </a:r>
            <a:r>
              <a:rPr lang="hu-HU" sz="2800" dirty="0"/>
              <a:t>)!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D6CFFFF-572C-4B28-93F7-A93C4214877A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97160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Sorozat → halmaz transzformáció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DD538AA-6426-4875-8678-BB62091BACD9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8" name="Group 54"/>
          <p:cNvGraphicFramePr>
            <a:graphicFrameLocks noGrp="1"/>
          </p:cNvGraphicFramePr>
          <p:nvPr>
            <p:extLst/>
          </p:nvPr>
        </p:nvGraphicFramePr>
        <p:xfrm>
          <a:off x="2915816" y="1942976"/>
          <a:ext cx="4895850" cy="3783804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817">
                  <a:extLst>
                    <a:ext uri="{9D8B030D-6E8A-4147-A177-3AD203B41FA5}">
                      <a16:colId xmlns:a16="http://schemas.microsoft.com/office/drawing/2014/main" val="2726347253"/>
                    </a:ext>
                  </a:extLst>
                </a:gridCol>
                <a:gridCol w="2097881">
                  <a:extLst>
                    <a:ext uri="{9D8B030D-6E8A-4147-A177-3AD203B41FA5}">
                      <a16:colId xmlns:a16="http://schemas.microsoft.com/office/drawing/2014/main" val="2850654850"/>
                    </a:ext>
                  </a:extLst>
                </a:gridCol>
              </a:tblGrid>
              <a:tr h="446984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Db:=0</a:t>
                      </a: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84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 i=1..N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itchFamily="18" charset="2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84">
                <a:tc row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j:=1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         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</a:t>
                      </a:r>
                      <a:r>
                        <a:rPr lang="hu-HU" sz="2800" dirty="0" err="1">
                          <a:solidFill>
                            <a:srgbClr val="FF0000"/>
                          </a:solidFill>
                          <a:latin typeface="+mj-lt"/>
                          <a:cs typeface="Courier New" pitchFamily="49" charset="0"/>
                        </a:rPr>
                        <a:t>≤Db</a:t>
                      </a:r>
                      <a:r>
                        <a:rPr lang="hu-HU" sz="2800" dirty="0">
                          <a:solidFill>
                            <a:srgbClr val="FF0000"/>
                          </a:solidFill>
                          <a:latin typeface="+mj-lt"/>
                          <a:cs typeface="Courier New" pitchFamily="49" charset="0"/>
                        </a:rPr>
                        <a:t> és Be[i]≠T[j]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95535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j:=j+1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95523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j&gt;Db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194267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dirty="0">
                          <a:latin typeface="+mj-lt"/>
                          <a:cs typeface="Courier New" pitchFamily="49" charset="0"/>
                        </a:rPr>
                        <a:t>Db:=Db+1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T[Db]:=Be[i]</a:t>
                      </a:r>
                      <a:endParaRPr lang="hu-HU" sz="28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sz="28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773583"/>
                  </a:ext>
                </a:extLst>
              </a:tr>
            </a:tbl>
          </a:graphicData>
        </a:graphic>
      </p:graphicFrame>
      <p:sp>
        <p:nvSpPr>
          <p:cNvPr id="9" name="Line 24"/>
          <p:cNvSpPr>
            <a:spLocks noChangeShapeType="1"/>
          </p:cNvSpPr>
          <p:nvPr/>
        </p:nvSpPr>
        <p:spPr bwMode="auto">
          <a:xfrm>
            <a:off x="3614028" y="4228405"/>
            <a:ext cx="289351" cy="4687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7515038" y="4224391"/>
            <a:ext cx="288000" cy="46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3543430" y="4425701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7573870" y="442510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3">
            <a:extLst>
              <a:ext uri="{FF2B5EF4-FFF2-40B4-BE49-F238E27FC236}">
                <a16:creationId xmlns:a16="http://schemas.microsoft.com/office/drawing/2014/main" id="{2271784A-5D86-4FF2-BC97-A4B37684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335" y="1622998"/>
            <a:ext cx="1222375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93159FF0-2992-4EDE-A45D-E37E20CBF7A5}"/>
              </a:ext>
            </a:extLst>
          </p:cNvPr>
          <p:cNvGrpSpPr/>
          <p:nvPr/>
        </p:nvGrpSpPr>
        <p:grpSpPr>
          <a:xfrm>
            <a:off x="3615172" y="2855932"/>
            <a:ext cx="4198332" cy="1870356"/>
            <a:chOff x="3614028" y="2836894"/>
            <a:chExt cx="4198332" cy="1870356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8FEBB87B-A118-47CD-BF18-9E34DC6F6022}"/>
                </a:ext>
              </a:extLst>
            </p:cNvPr>
            <p:cNvSpPr/>
            <p:nvPr/>
          </p:nvSpPr>
          <p:spPr>
            <a:xfrm>
              <a:off x="3614028" y="2836894"/>
              <a:ext cx="4189010" cy="18595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FF0000"/>
                  </a:solidFill>
                </a:rPr>
                <a:t>Be[i]</a:t>
              </a:r>
              <a:r>
                <a:rPr lang="hu-HU" dirty="0">
                  <a:solidFill>
                    <a:srgbClr val="FF0000"/>
                  </a:solidFill>
                  <a:sym typeface="Symbol" panose="05050102010706020507" pitchFamily="18" charset="2"/>
                </a:rPr>
                <a:t>T[1..Db]</a:t>
              </a:r>
            </a:p>
          </p:txBody>
        </p:sp>
        <p:cxnSp>
          <p:nvCxnSpPr>
            <p:cNvPr id="4" name="Egyenes összekötő 3">
              <a:extLst>
                <a:ext uri="{FF2B5EF4-FFF2-40B4-BE49-F238E27FC236}">
                  <a16:creationId xmlns:a16="http://schemas.microsoft.com/office/drawing/2014/main" id="{28A4D09B-088D-4B49-AD92-8E940D9ABE0D}"/>
                </a:ext>
              </a:extLst>
            </p:cNvPr>
            <p:cNvCxnSpPr>
              <a:cxnSpLocks/>
            </p:cNvCxnSpPr>
            <p:nvPr/>
          </p:nvCxnSpPr>
          <p:spPr>
            <a:xfrm>
              <a:off x="3619126" y="2847669"/>
              <a:ext cx="608864" cy="18595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C9ED1A4E-FF7B-4D1D-ABDD-E2A1D06F5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2140" y="2852936"/>
              <a:ext cx="608864" cy="1839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5EEF5C7B-9E70-47A7-9F4D-A4116734F962}"/>
                </a:ext>
              </a:extLst>
            </p:cNvPr>
            <p:cNvSpPr txBox="1"/>
            <p:nvPr/>
          </p:nvSpPr>
          <p:spPr>
            <a:xfrm>
              <a:off x="3614029" y="4107318"/>
              <a:ext cx="525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0D31476C-E30F-42A8-9E35-09C98EE42957}"/>
                </a:ext>
              </a:extLst>
            </p:cNvPr>
            <p:cNvSpPr txBox="1"/>
            <p:nvPr/>
          </p:nvSpPr>
          <p:spPr>
            <a:xfrm>
              <a:off x="7286436" y="4099106"/>
              <a:ext cx="525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3486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</a:rPr>
              <a:t>Halmaz</a:t>
            </a:r>
            <a:r>
              <a:rPr lang="hu-HU" altLang="hu-HU" dirty="0"/>
              <a:t> típus</a:t>
            </a:r>
          </a:p>
        </p:txBody>
      </p:sp>
      <p:sp>
        <p:nvSpPr>
          <p:cNvPr id="6147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392F0BA4-C1E1-401E-B98F-E9F68C9C9DBF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6149" name="Élőláb helye 1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6148" name="Rectangle 26"/>
          <p:cNvSpPr>
            <a:spLocks noChangeArrowheads="1"/>
          </p:cNvSpPr>
          <p:nvPr/>
        </p:nvSpPr>
        <p:spPr bwMode="auto">
          <a:xfrm>
            <a:off x="35496" y="1504172"/>
            <a:ext cx="9108504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3200" b="1" dirty="0"/>
              <a:t>Értékhalmaz: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/>
              <a:t>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alaphalmaz</a:t>
            </a:r>
            <a:r>
              <a:rPr lang="hu-HU" altLang="hu-HU" sz="2800" dirty="0"/>
              <a:t> (amely az Elemtípus által van meghatározva)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iteráltja</a:t>
            </a:r>
            <a:r>
              <a:rPr lang="hu-HU" altLang="hu-HU" sz="2800" dirty="0"/>
              <a:t> („mely elemek lehetnek benne a halmazban”).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800" dirty="0"/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/>
              <a:t>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Elemtípus</a:t>
            </a:r>
            <a:r>
              <a:rPr lang="hu-HU" altLang="hu-HU" sz="2800" dirty="0"/>
              <a:t> általában valamely véges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diszkrét</a:t>
            </a:r>
            <a:r>
              <a:rPr lang="hu-HU" altLang="hu-HU" sz="2800" dirty="0"/>
              <a:t> típus lehet, legtöbbször még az elemszámát is korlátozzák (&lt;256).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800" dirty="0"/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/>
              <a:t>Ha nyelvi elemként nem létezik, akkor a megvalósításunkban lehet nagyobb elemszámú is.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231364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Halmaz típus</a:t>
            </a:r>
          </a:p>
        </p:txBody>
      </p:sp>
      <p:sp>
        <p:nvSpPr>
          <p:cNvPr id="7171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99F29592-ACE2-44F6-BBB7-37FF1F8BF0E6}" type="datetime8">
              <a:rPr lang="hu-HU" altLang="hu-HU" smtClean="0"/>
              <a:t>2018. 10. 17. 17:23</a:t>
            </a:fld>
            <a:endParaRPr lang="en-US" altLang="hu-HU"/>
          </a:p>
        </p:txBody>
      </p:sp>
      <p:sp>
        <p:nvSpPr>
          <p:cNvPr id="7173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412875"/>
            <a:ext cx="8964488" cy="368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cs typeface="+mn-cs"/>
              </a:rPr>
              <a:t>Műveletek (matematika)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metszet</a:t>
            </a:r>
            <a:r>
              <a:rPr lang="hu-HU" sz="2800" dirty="0">
                <a:cs typeface="+mn-cs"/>
              </a:rPr>
              <a:t> ( </a:t>
            </a:r>
            <a:r>
              <a:rPr lang="hu-HU" sz="2800" dirty="0">
                <a:latin typeface="Symbol"/>
                <a:cs typeface="+mn-cs"/>
                <a:sym typeface="Symbol" panose="05050102010706020507" pitchFamily="18" charset="2"/>
              </a:rPr>
              <a:t></a:t>
            </a:r>
            <a:r>
              <a:rPr lang="hu-HU" sz="2800" dirty="0">
                <a:latin typeface="Symbol"/>
                <a:cs typeface="+mn-cs"/>
              </a:rPr>
              <a:t> 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unió</a:t>
            </a:r>
            <a:r>
              <a:rPr lang="hu-HU" sz="2800" dirty="0">
                <a:cs typeface="+mn-cs"/>
              </a:rPr>
              <a:t> ( </a:t>
            </a:r>
            <a:r>
              <a:rPr lang="hu-HU" sz="2800" dirty="0">
                <a:latin typeface="Symbol"/>
                <a:sym typeface="Symbol" panose="05050102010706020507" pitchFamily="18" charset="2"/>
              </a:rPr>
              <a:t> 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különbség</a:t>
            </a:r>
            <a:r>
              <a:rPr lang="hu-HU" sz="2800" dirty="0">
                <a:cs typeface="+mn-cs"/>
              </a:rPr>
              <a:t> ( </a:t>
            </a:r>
            <a:r>
              <a:rPr lang="hu-HU" sz="2800" dirty="0">
                <a:latin typeface="Times New Roman"/>
                <a:cs typeface="+mn-cs"/>
              </a:rPr>
              <a:t>\ 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komplemens</a:t>
            </a:r>
            <a:r>
              <a:rPr lang="hu-HU" sz="2800" dirty="0">
                <a:cs typeface="+mn-cs"/>
              </a:rPr>
              <a:t> – </a:t>
            </a:r>
            <a:r>
              <a:rPr lang="hu-HU" sz="2800" dirty="0">
                <a:solidFill>
                  <a:srgbClr val="FF0000"/>
                </a:solidFill>
                <a:cs typeface="+mn-cs"/>
              </a:rPr>
              <a:t>nem mindig valósítható meg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eleme</a:t>
            </a:r>
            <a:r>
              <a:rPr lang="hu-HU" sz="2800" dirty="0">
                <a:cs typeface="+mn-cs"/>
              </a:rPr>
              <a:t> (elem benne van-e a halmazban) ( </a:t>
            </a:r>
            <a:r>
              <a:rPr lang="hu-HU" sz="2800" dirty="0">
                <a:latin typeface="Symbol"/>
                <a:cs typeface="+mn-cs"/>
              </a:rPr>
              <a:t>Î 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része</a:t>
            </a:r>
            <a:r>
              <a:rPr lang="hu-HU" sz="2800" dirty="0">
                <a:cs typeface="+mn-cs"/>
              </a:rPr>
              <a:t> (egyik halmaz részhalmaza-e a másiknak) ( </a:t>
            </a:r>
            <a:r>
              <a:rPr lang="hu-HU" sz="2800" dirty="0">
                <a:latin typeface="Symbol"/>
                <a:cs typeface="+mn-cs"/>
                <a:sym typeface="Symbol" panose="05050102010706020507" pitchFamily="18" charset="2"/>
              </a:rPr>
              <a:t></a:t>
            </a:r>
            <a:r>
              <a:rPr lang="hu-HU" sz="2800" dirty="0">
                <a:latin typeface="Symbol"/>
                <a:cs typeface="+mn-cs"/>
              </a:rPr>
              <a:t>,Í </a:t>
            </a:r>
            <a:r>
              <a:rPr lang="hu-HU" sz="2800" dirty="0">
                <a:cs typeface="+mn-cs"/>
              </a:rPr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48848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Mátrixok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2800" dirty="0"/>
              <a:t>Egy N</a:t>
            </a:r>
            <a:r>
              <a:rPr lang="hu-HU" altLang="hu-HU" sz="2800" dirty="0">
                <a:solidFill>
                  <a:schemeClr val="bg2"/>
                </a:solidFill>
                <a:latin typeface="Garamond" pitchFamily="18" charset="0"/>
                <a:sym typeface="Symbol"/>
              </a:rPr>
              <a:t></a:t>
            </a:r>
            <a:r>
              <a:rPr lang="hu-HU" sz="2800" dirty="0"/>
              <a:t>M-es raszterképet nagyítsunk a kétszeresére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pontsokszorozás</a:t>
            </a:r>
            <a:r>
              <a:rPr lang="hu-HU" sz="2800" dirty="0"/>
              <a:t>sal: minden régi pont helyébe 2</a:t>
            </a:r>
            <a:r>
              <a:rPr lang="hu-HU" altLang="hu-HU" sz="2800" dirty="0">
                <a:solidFill>
                  <a:schemeClr val="bg2"/>
                </a:solidFill>
                <a:latin typeface="Garamond" pitchFamily="18" charset="0"/>
                <a:sym typeface="Symbol"/>
              </a:rPr>
              <a:t></a:t>
            </a:r>
            <a:r>
              <a:rPr lang="hu-HU" sz="2800" dirty="0"/>
              <a:t>2 azonos színű pontot rajzolunk a nagyított képen.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                           </a:t>
            </a:r>
            <a:r>
              <a:rPr lang="hu-HU" dirty="0">
                <a:sym typeface="Symbol" pitchFamily="18" charset="2"/>
              </a:rPr>
              <a:t>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9D171FF-3F86-4436-B69B-020524073744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pic>
        <p:nvPicPr>
          <p:cNvPr id="16391" name="Picture 7" descr="࡛"/>
          <p:cNvPicPr>
            <a:picLocks noChangeAspect="1" noChangeArrowheads="1"/>
          </p:cNvPicPr>
          <p:nvPr/>
        </p:nvPicPr>
        <p:blipFill>
          <a:blip r:embed="rId3" cstate="print"/>
          <a:srcRect r="1852"/>
          <a:stretch>
            <a:fillRect/>
          </a:stretch>
        </p:blipFill>
        <p:spPr bwMode="auto">
          <a:xfrm>
            <a:off x="1259632" y="4076700"/>
            <a:ext cx="9525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92" name="Picture 8" descr="գ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121" y="4076700"/>
            <a:ext cx="187642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Halmaz típus</a:t>
            </a:r>
          </a:p>
        </p:txBody>
      </p:sp>
      <p:sp>
        <p:nvSpPr>
          <p:cNvPr id="8195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61D68B44-8B4E-42BA-8ECE-08E6730C5ABE}" type="datetime8">
              <a:rPr lang="hu-HU" altLang="hu-HU" smtClean="0"/>
              <a:t>2018. 10. 17. 17:24</a:t>
            </a:fld>
            <a:endParaRPr lang="en-US" altLang="hu-HU"/>
          </a:p>
        </p:txBody>
      </p:sp>
      <p:sp>
        <p:nvSpPr>
          <p:cNvPr id="8197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251520" y="1412875"/>
            <a:ext cx="8892480" cy="411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cs typeface="+mn-cs"/>
              </a:rPr>
              <a:t>Műveletek (megvalósítás)</a:t>
            </a:r>
          </a:p>
          <a:p>
            <a:pPr marL="365125" indent="-365125"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Halmazba</a:t>
            </a:r>
            <a:r>
              <a:rPr lang="hu-HU" sz="2800" dirty="0">
                <a:cs typeface="+mn-cs"/>
              </a:rPr>
              <a:t> (elem hozzá vétele egy halmazhoz): H:=H </a:t>
            </a:r>
            <a:r>
              <a:rPr lang="hu-HU" sz="2800" dirty="0">
                <a:latin typeface="Symbol"/>
                <a:sym typeface="Symbol" panose="05050102010706020507" pitchFamily="18" charset="2"/>
              </a:rPr>
              <a:t></a:t>
            </a:r>
            <a:r>
              <a:rPr lang="hu-HU" sz="2800" dirty="0">
                <a:latin typeface="Symbol"/>
                <a:cs typeface="+mn-cs"/>
              </a:rPr>
              <a:t> {</a:t>
            </a:r>
            <a:r>
              <a:rPr lang="hu-HU" sz="2800" dirty="0">
                <a:solidFill>
                  <a:srgbClr val="000000"/>
                </a:solidFill>
                <a:latin typeface="Garamond"/>
                <a:cs typeface="+mn-cs"/>
              </a:rPr>
              <a:t>e</a:t>
            </a:r>
            <a:r>
              <a:rPr lang="hu-HU" sz="2800" dirty="0">
                <a:latin typeface="Symbol"/>
                <a:cs typeface="+mn-cs"/>
              </a:rPr>
              <a:t>}</a:t>
            </a:r>
            <a:endParaRPr lang="hu-HU" sz="2800" dirty="0">
              <a:cs typeface="+mn-cs"/>
            </a:endParaRP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Halmazból</a:t>
            </a:r>
            <a:r>
              <a:rPr lang="hu-HU" sz="2800" dirty="0">
                <a:cs typeface="+mn-cs"/>
              </a:rPr>
              <a:t> (elem elhagyása egy halmazból): H:=H </a:t>
            </a:r>
            <a:r>
              <a:rPr lang="hu-HU" sz="2800" dirty="0">
                <a:latin typeface="Times New Roman"/>
                <a:cs typeface="+mn-cs"/>
              </a:rPr>
              <a:t>\ </a:t>
            </a:r>
            <a:r>
              <a:rPr lang="hu-HU" sz="2800" dirty="0">
                <a:latin typeface="Symbol"/>
                <a:cs typeface="+mn-cs"/>
              </a:rPr>
              <a:t>{</a:t>
            </a:r>
            <a:r>
              <a:rPr lang="hu-HU" sz="2800" dirty="0">
                <a:solidFill>
                  <a:srgbClr val="000000"/>
                </a:solidFill>
                <a:latin typeface="Garamond"/>
                <a:cs typeface="+mn-cs"/>
              </a:rPr>
              <a:t>e</a:t>
            </a:r>
            <a:r>
              <a:rPr lang="hu-HU" sz="2800" dirty="0">
                <a:latin typeface="Symbol"/>
                <a:cs typeface="+mn-cs"/>
              </a:rPr>
              <a:t>}</a:t>
            </a:r>
            <a:endParaRPr lang="hu-HU" sz="2800" dirty="0">
              <a:cs typeface="+mn-cs"/>
            </a:endParaRP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Beolvasás</a:t>
            </a:r>
            <a:r>
              <a:rPr lang="hu-HU" sz="2800" dirty="0">
                <a:cs typeface="+mn-cs"/>
              </a:rPr>
              <a:t> (halmaz beolvasása)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Kiírás</a:t>
            </a:r>
            <a:r>
              <a:rPr lang="hu-HU" sz="2800" dirty="0">
                <a:cs typeface="+mn-cs"/>
              </a:rPr>
              <a:t> (halmaz kiírása),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Üres</a:t>
            </a:r>
            <a:r>
              <a:rPr lang="hu-HU" sz="2800" dirty="0">
                <a:cs typeface="+mn-cs"/>
              </a:rPr>
              <a:t> (</a:t>
            </a:r>
            <a:r>
              <a:rPr lang="hu-HU" sz="2800" dirty="0" err="1">
                <a:cs typeface="+mn-cs"/>
              </a:rPr>
              <a:t>üres</a:t>
            </a:r>
            <a:r>
              <a:rPr lang="hu-HU" sz="2800" dirty="0">
                <a:cs typeface="+mn-cs"/>
              </a:rPr>
              <a:t> halmaz létrehozás eljárás), vagy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Üres'Halmaztípus</a:t>
            </a:r>
            <a:r>
              <a:rPr lang="hu-HU" sz="2800" dirty="0">
                <a:cs typeface="+mn-cs"/>
              </a:rPr>
              <a:t> előre definiált konstans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Üres</a:t>
            </a:r>
            <a:r>
              <a:rPr lang="hu-HU" sz="2800" dirty="0">
                <a:cs typeface="+mn-cs"/>
              </a:rPr>
              <a:t>? (logikai értékű függvény).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359434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 </a:t>
            </a:r>
            <a:br>
              <a:rPr lang="hu-HU" altLang="hu-HU" dirty="0"/>
            </a:br>
            <a:r>
              <a:rPr lang="hu-HU" altLang="hu-HU" dirty="0">
                <a:solidFill>
                  <a:srgbClr val="FF0000"/>
                </a:solidFill>
              </a:rPr>
              <a:t>ábrázolása</a:t>
            </a:r>
            <a:r>
              <a:rPr lang="hu-HU" altLang="hu-HU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19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C7833F9B-4F1E-4C81-8446-A38F8DDCF65A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9221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8929117" cy="3859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solidFill>
                  <a:srgbClr val="FF0000"/>
                </a:solidFill>
                <a:cs typeface="+mn-cs"/>
              </a:rPr>
              <a:t>Elemek felsorolása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Halmaz(Elemtípus)=</a:t>
            </a:r>
            <a:br>
              <a:rPr lang="hu-HU" sz="2800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    </a:t>
            </a:r>
            <a:r>
              <a:rPr lang="hu-HU" sz="2800" b="1" dirty="0">
                <a:latin typeface="+mn-lt"/>
                <a:cs typeface="Courier New" pitchFamily="49" charset="0"/>
              </a:rPr>
              <a:t>Rekord</a:t>
            </a:r>
            <a:r>
              <a:rPr lang="hu-HU" sz="2800" dirty="0">
                <a:latin typeface="+mn-lt"/>
                <a:cs typeface="Courier New" pitchFamily="49" charset="0"/>
              </a:rPr>
              <a:t>(db: Egész,</a:t>
            </a:r>
            <a:br>
              <a:rPr lang="hu-HU" sz="2800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                 elem: </a:t>
            </a:r>
            <a:r>
              <a:rPr lang="hu-HU" sz="2800" b="1" dirty="0">
                <a:latin typeface="+mn-lt"/>
                <a:cs typeface="Courier New" pitchFamily="49" charset="0"/>
              </a:rPr>
              <a:t>Tömb</a:t>
            </a:r>
            <a:r>
              <a:rPr lang="hu-HU" sz="2800" dirty="0">
                <a:latin typeface="+mn-lt"/>
                <a:cs typeface="Courier New" pitchFamily="49" charset="0"/>
              </a:rPr>
              <a:t>[1..MaxDb:Elemtípus])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halmaz elemeinek felsorolásá</a:t>
            </a:r>
            <a:r>
              <a:rPr lang="hu-HU" sz="2800" dirty="0">
                <a:cs typeface="+mn-cs"/>
              </a:rPr>
              <a:t>val adjuk meg a halmazt, annyi elemű tömbben, ahány elemű éppen a halmaz (pontosabban az első db darab elemében).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59867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0243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FD2E3640-418F-466D-B2F5-AEBEF57A1F84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10245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519736"/>
            <a:ext cx="8929117" cy="45735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Feltesszük, hogy „</a:t>
            </a:r>
            <a:r>
              <a:rPr lang="hu-HU" sz="2800" dirty="0" err="1">
                <a:latin typeface="+mn-lt"/>
                <a:cs typeface="Courier New" pitchFamily="49" charset="0"/>
              </a:rPr>
              <a:t>halmazság</a:t>
            </a:r>
            <a:r>
              <a:rPr lang="hu-HU" sz="2800" dirty="0">
                <a:latin typeface="+mn-lt"/>
                <a:cs typeface="Courier New" pitchFamily="49" charset="0"/>
              </a:rPr>
              <a:t>” teljesül.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 halmaz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elemszám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45043"/>
              </p:ext>
            </p:extLst>
          </p:nvPr>
        </p:nvGraphicFramePr>
        <p:xfrm>
          <a:off x="2411760" y="2333734"/>
          <a:ext cx="432048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Be:h.db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[elemszám]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i=1..h.db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Be:h.elem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40198" y="177261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Beolvasás(h)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730858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1267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B2DD055C-4A9F-464E-A7EC-F03B5A6D357D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11269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7504" y="1412875"/>
            <a:ext cx="8857109" cy="420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18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 halmaz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elemszám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49700"/>
              </p:ext>
            </p:extLst>
          </p:nvPr>
        </p:nvGraphicFramePr>
        <p:xfrm>
          <a:off x="2411760" y="2333734"/>
          <a:ext cx="432048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Ki:h.db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[elemszám]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i=1..h.db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Ki:h.elem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40198" y="177261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Kiírás(h)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3576047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2291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76F71E94-C860-4D12-885E-69771C56A9BC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12293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734599"/>
            <a:ext cx="8785101" cy="48043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N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em</a:t>
            </a:r>
            <a:r>
              <a:rPr lang="pt-BR" sz="2800" dirty="0">
                <a:latin typeface="+mn-lt"/>
                <a:cs typeface="Courier New" pitchFamily="49" charset="0"/>
              </a:rPr>
              <a:t> függ a halmaz elemszámától.</a:t>
            </a: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cs typeface="Courier New" pitchFamily="49" charset="0"/>
            </a:endParaRPr>
          </a:p>
          <a:p>
            <a:pPr eaLnBrk="0" hangingPunct="0">
              <a:spcBef>
                <a:spcPts val="18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N</a:t>
            </a:r>
            <a:r>
              <a:rPr lang="pt-BR" sz="2800" dirty="0">
                <a:cs typeface="Courier New" pitchFamily="49" charset="0"/>
              </a:rPr>
              <a:t>em függ a halmaz elemszámától.</a:t>
            </a:r>
            <a:endParaRPr lang="hu-HU" sz="2800" dirty="0">
              <a:cs typeface="Courier New" pitchFamily="49" charset="0"/>
            </a:endParaRP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48420"/>
              </p:ext>
            </p:extLst>
          </p:nvPr>
        </p:nvGraphicFramePr>
        <p:xfrm>
          <a:off x="2403478" y="2026548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7680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25853"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28006" y="146543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Üres(h)</a:t>
            </a:r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16788"/>
              </p:ext>
            </p:extLst>
          </p:nvPr>
        </p:nvGraphicFramePr>
        <p:xfrm>
          <a:off x="2403478" y="4613803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7244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191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Üres?:=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2340198" y="405268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Üres?(h): Logikai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4320027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3315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B9EA0560-C605-4E75-8B3C-4DE6A7AEC72F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13317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52014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Az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Eldöntés</a:t>
            </a:r>
            <a:r>
              <a:rPr lang="hu-HU" sz="2400" dirty="0">
                <a:cs typeface="Courier New" pitchFamily="49" charset="0"/>
              </a:rPr>
              <a:t> programozási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A ciklus a halmaz elemeinek számaszor 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elemszám</a:t>
            </a:r>
            <a:r>
              <a:rPr lang="hu-HU" sz="2800" dirty="0">
                <a:cs typeface="Courier New" pitchFamily="49" charset="0"/>
              </a:rPr>
              <a:t>ával arányos.</a:t>
            </a:r>
            <a:endParaRPr lang="hu-HU" sz="2800" dirty="0">
              <a:latin typeface="+mn-lt"/>
              <a:cs typeface="Courier New" pitchFamily="49" charset="0"/>
            </a:endParaRP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1781"/>
              </p:ext>
            </p:extLst>
          </p:nvPr>
        </p:nvGraphicFramePr>
        <p:xfrm>
          <a:off x="4669982" y="2045180"/>
          <a:ext cx="4320480" cy="304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9459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1214264">
                  <a:extLst>
                    <a:ext uri="{9D8B030D-6E8A-4147-A177-3AD203B41FA5}">
                      <a16:colId xmlns:a16="http://schemas.microsoft.com/office/drawing/2014/main" val="1701761859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i≤h.db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[i]≠e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i&gt;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:=h.db+1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27528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]:=e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32988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4597974" y="148406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Halmazba(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Egyenes összekötő 5"/>
          <p:cNvCxnSpPr/>
          <p:nvPr/>
        </p:nvCxnSpPr>
        <p:spPr>
          <a:xfrm>
            <a:off x="4669982" y="3703247"/>
            <a:ext cx="360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8628876" y="3692973"/>
            <a:ext cx="360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/>
              <a:t>/52</a:t>
            </a:r>
            <a:endParaRPr lang="hu-HU" dirty="0"/>
          </a:p>
        </p:txBody>
      </p:sp>
      <p:sp>
        <p:nvSpPr>
          <p:cNvPr id="12" name="Text Box 55">
            <a:extLst>
              <a:ext uri="{FF2B5EF4-FFF2-40B4-BE49-F238E27FC236}">
                <a16:creationId xmlns:a16="http://schemas.microsoft.com/office/drawing/2014/main" id="{682D8A71-DC9D-453F-96CB-DD83F9AC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548" y="392203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3EEC142D-CB61-47F3-88C4-4B5B3739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571" y="391250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413674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4339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955CE6C7-0976-4BE3-8707-E3F5018E4289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14341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8929117" cy="529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Keresés</a:t>
            </a:r>
            <a:r>
              <a:rPr lang="hu-HU" sz="2400" dirty="0">
                <a:cs typeface="Courier New" pitchFamily="49" charset="0"/>
              </a:rPr>
              <a:t> 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programozási 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</a:t>
            </a: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 halmaz elemeinek </a:t>
            </a:r>
            <a:r>
              <a:rPr lang="hu-HU" sz="2800" dirty="0" err="1">
                <a:latin typeface="+mn-lt"/>
                <a:cs typeface="Courier New" pitchFamily="49" charset="0"/>
              </a:rPr>
              <a:t>számaszor</a:t>
            </a:r>
            <a:r>
              <a:rPr lang="hu-HU" sz="2800" dirty="0">
                <a:latin typeface="+mn-lt"/>
                <a:cs typeface="Courier New" pitchFamily="49" charset="0"/>
              </a:rPr>
              <a:t>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elemszám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228"/>
              </p:ext>
            </p:extLst>
          </p:nvPr>
        </p:nvGraphicFramePr>
        <p:xfrm>
          <a:off x="2676552" y="1962844"/>
          <a:ext cx="6408712" cy="304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0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605052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128338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1920976">
                  <a:extLst>
                    <a:ext uri="{9D8B030D-6E8A-4147-A177-3AD203B41FA5}">
                      <a16:colId xmlns:a16="http://schemas.microsoft.com/office/drawing/2014/main" val="1701761859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i≤h.db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[i]≠e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i≤h.db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[i]:=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27528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:=h.db-1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1210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649678" y="140172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Halmazból(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2674634" y="3622829"/>
            <a:ext cx="288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8784638" y="3622829"/>
            <a:ext cx="288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/>
              <a:t>/52</a:t>
            </a:r>
            <a:endParaRPr lang="hu-HU" dirty="0"/>
          </a:p>
        </p:txBody>
      </p:sp>
      <p:sp>
        <p:nvSpPr>
          <p:cNvPr id="12" name="Text Box 55">
            <a:extLst>
              <a:ext uri="{FF2B5EF4-FFF2-40B4-BE49-F238E27FC236}">
                <a16:creationId xmlns:a16="http://schemas.microsoft.com/office/drawing/2014/main" id="{D13484F1-A174-4091-BFF3-6EF541EE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236" y="383966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EDF5A77B-6809-428D-9F81-CEA3BB232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127" y="383013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01618527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5363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3489C1A2-98AA-4747-9B46-8AE4E615AE30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15365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412875"/>
            <a:ext cx="8964488" cy="4351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Az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Eldöntés</a:t>
            </a:r>
            <a:r>
              <a:rPr lang="hu-HU" sz="2400" dirty="0">
                <a:cs typeface="Courier New" pitchFamily="49" charset="0"/>
              </a:rPr>
              <a:t> programozási 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 halmaz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elemszám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67352"/>
              </p:ext>
            </p:extLst>
          </p:nvPr>
        </p:nvGraphicFramePr>
        <p:xfrm>
          <a:off x="4644454" y="2261924"/>
          <a:ext cx="4320480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1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656630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i≤h.db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[i]≠e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Eleme:=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i≤h.db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4572446" y="170080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Eleme(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e,h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7650301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6387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11F5E9D6-85A6-4430-BE27-7259E467B1F6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16389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268760"/>
            <a:ext cx="8964488" cy="53491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Az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Eldöntés</a:t>
            </a:r>
            <a:r>
              <a:rPr lang="hu-HU" sz="2400" dirty="0">
                <a:cs typeface="Courier New" pitchFamily="49" charset="0"/>
              </a:rPr>
              <a:t> programozási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alkalmazása, 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eldöntés tulajdonsággal</a:t>
            </a: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ciklus az A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 fut le, az eleme függvény pedig a B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, azaz a futási idő a két halmaz elemszámának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szorzat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76285"/>
              </p:ext>
            </p:extLst>
          </p:nvPr>
        </p:nvGraphicFramePr>
        <p:xfrm>
          <a:off x="3635896" y="2261924"/>
          <a:ext cx="5472608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Eleme(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[i],b)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Része:=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i&gt;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4140398" y="170080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Része(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9563286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7411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FC007A9B-C956-4FAC-B34F-0CFE58E05190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17413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7504" y="1340768"/>
            <a:ext cx="9036496" cy="50706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Másolás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+Kiválogatás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+Eldöntés</a:t>
            </a:r>
          </a:p>
          <a:p>
            <a:pPr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külső ciklus a B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 fut le, az eleme függvény pedig az A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, azaz a futási </a:t>
            </a:r>
            <a:br>
              <a:rPr lang="hu-HU" sz="2800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idő a két halmaz elemszámának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szorzat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36201"/>
              </p:ext>
            </p:extLst>
          </p:nvPr>
        </p:nvGraphicFramePr>
        <p:xfrm>
          <a:off x="3588271" y="1938460"/>
          <a:ext cx="5472609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81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006623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30215345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c:=a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i=1..b.db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nem Eleme(b.elem[i],a)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Halmazba(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c,b.elem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4104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Unió:=c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4092773" y="137734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Unió(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7" name="Egyenes összekötő 6"/>
          <p:cNvCxnSpPr/>
          <p:nvPr/>
        </p:nvCxnSpPr>
        <p:spPr>
          <a:xfrm>
            <a:off x="4308186" y="3131393"/>
            <a:ext cx="288032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H="1">
            <a:off x="8760490" y="3129755"/>
            <a:ext cx="288033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/>
              <a:t>/52</a:t>
            </a:r>
            <a:endParaRPr lang="hu-HU" dirty="0"/>
          </a:p>
        </p:txBody>
      </p:sp>
      <p:sp>
        <p:nvSpPr>
          <p:cNvPr id="11" name="Text Box 55">
            <a:extLst>
              <a:ext uri="{FF2B5EF4-FFF2-40B4-BE49-F238E27FC236}">
                <a16:creationId xmlns:a16="http://schemas.microsoft.com/office/drawing/2014/main" id="{05B095FF-45B8-4418-8FBE-8689B8982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508" y="336651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42F7E492-B719-44AF-A96F-7BB9713C2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9579" y="335699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629264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1741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Problémák/</a:t>
            </a:r>
            <a:r>
              <a:rPr lang="hu-HU" b="1" dirty="0">
                <a:solidFill>
                  <a:srgbClr val="0000FF"/>
                </a:solidFill>
              </a:rPr>
              <a:t>válaszok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Hogyan ábrázoljunk egy képet?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0000FF"/>
                </a:solidFill>
              </a:rPr>
              <a:t>	A kép rendezett pontokból áll, azaz biztosan valamilyen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</a:t>
            </a:r>
            <a:r>
              <a:rPr lang="hu-HU" sz="2800" dirty="0">
                <a:solidFill>
                  <a:srgbClr val="0000FF"/>
                </a:solidFill>
              </a:rPr>
              <a:t>ként adható meg.</a:t>
            </a:r>
            <a:r>
              <a:rPr lang="hu-HU" sz="2800" dirty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Nehézkes lenne azonban a pontokra egy sorszámozást adni.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Kézenfekvőbb azt megmondani, hogy egy képpont a kép hányadik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</a:t>
            </a:r>
            <a:r>
              <a:rPr lang="hu-HU" sz="2800" dirty="0">
                <a:solidFill>
                  <a:srgbClr val="0000FF"/>
                </a:solidFill>
              </a:rPr>
              <a:t>ában, illetve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oszlop</a:t>
            </a:r>
            <a:r>
              <a:rPr lang="hu-HU" sz="2800" dirty="0">
                <a:solidFill>
                  <a:srgbClr val="0000FF"/>
                </a:solidFill>
              </a:rPr>
              <a:t>ában található, azaz alkalmazzunk </a:t>
            </a:r>
            <a:r>
              <a:rPr lang="hu-H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dupla indexelés</a:t>
            </a:r>
            <a:r>
              <a:rPr lang="hu-HU" sz="2800" dirty="0">
                <a:solidFill>
                  <a:srgbClr val="0000FF"/>
                </a:solidFill>
              </a:rPr>
              <a:t>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A kétindexes tömböket hívjuk </a:t>
            </a:r>
            <a:r>
              <a:rPr lang="hu-H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mátrix</a:t>
            </a:r>
            <a:r>
              <a:rPr lang="hu-HU" sz="2800" dirty="0">
                <a:solidFill>
                  <a:srgbClr val="0000FF"/>
                </a:solidFill>
              </a:rPr>
              <a:t>nak.</a:t>
            </a:r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D0C04D1-9A29-4ABF-A7C0-26ACCCB63FEB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pic>
        <p:nvPicPr>
          <p:cNvPr id="17415" name="Picture 7" descr="࡛"/>
          <p:cNvPicPr>
            <a:picLocks noChangeAspect="1" noChangeArrowheads="1"/>
          </p:cNvPicPr>
          <p:nvPr/>
        </p:nvPicPr>
        <p:blipFill>
          <a:blip r:embed="rId3" cstate="print"/>
          <a:srcRect r="3705"/>
          <a:stretch>
            <a:fillRect/>
          </a:stretch>
        </p:blipFill>
        <p:spPr bwMode="auto">
          <a:xfrm>
            <a:off x="8201025" y="1384300"/>
            <a:ext cx="796925" cy="82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8435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00C07229-EEB3-4C16-8432-F7CC9C1F265F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18437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340768"/>
            <a:ext cx="9108504" cy="493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Kiválogatás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+Eldöntés</a:t>
            </a:r>
            <a:endParaRPr lang="hu-HU" sz="2800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3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az A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 fut le, az eleme pedig legrosszabb esetben a B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, azaz a </a:t>
            </a:r>
            <a:br>
              <a:rPr lang="hu-HU" sz="2800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futási idő a két </a:t>
            </a:r>
            <a:r>
              <a:rPr lang="hu-HU" sz="2800" dirty="0">
                <a:cs typeface="Courier New" pitchFamily="49" charset="0"/>
              </a:rPr>
              <a:t>halmaz elem</a:t>
            </a:r>
            <a:r>
              <a:rPr lang="hu-HU" sz="2800" dirty="0">
                <a:latin typeface="+mn-lt"/>
                <a:cs typeface="Courier New" pitchFamily="49" charset="0"/>
              </a:rPr>
              <a:t>számának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szorzat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05122"/>
              </p:ext>
            </p:extLst>
          </p:nvPr>
        </p:nvGraphicFramePr>
        <p:xfrm>
          <a:off x="3563887" y="1973892"/>
          <a:ext cx="5472609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81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006623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30215345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i=1..a.db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Eleme(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a.elem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[i],b)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Halmazba(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c,h.elem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4104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Unió:=c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4068389" y="14127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Metszet(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4283967" y="3154633"/>
            <a:ext cx="288032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8748463" y="3154633"/>
            <a:ext cx="288033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/>
              <a:t>/52</a:t>
            </a:r>
            <a:endParaRPr lang="hu-HU" dirty="0"/>
          </a:p>
        </p:txBody>
      </p:sp>
      <p:sp>
        <p:nvSpPr>
          <p:cNvPr id="12" name="Text Box 55">
            <a:extLst>
              <a:ext uri="{FF2B5EF4-FFF2-40B4-BE49-F238E27FC236}">
                <a16:creationId xmlns:a16="http://schemas.microsoft.com/office/drawing/2014/main" id="{36F0753B-75A5-4A4D-883E-F8F7BF88A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338498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4F8C1723-E537-4524-85E2-04CF97ED5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667" y="337545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57277668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9459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8ACD31FF-9876-46F2-A2A8-5E8E5BF03786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19461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9108504" cy="4221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Megjegyzések: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megoldás alapvető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problémá</a:t>
            </a:r>
            <a:r>
              <a:rPr lang="hu-HU" sz="2800" dirty="0">
                <a:latin typeface="+mn-lt"/>
                <a:cs typeface="Courier New" pitchFamily="49" charset="0"/>
              </a:rPr>
              <a:t>ja, hogy sehol sem ellenőrizhető, hogy a halmazban valóban csak a benne előfordulható elemek vannak.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Az így ábrázolt halmazok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elemtípusára semmilyen megkötés</a:t>
            </a:r>
            <a:r>
              <a:rPr lang="hu-HU" sz="2800" dirty="0">
                <a:latin typeface="+mn-lt"/>
                <a:cs typeface="Courier New" pitchFamily="49" charset="0"/>
              </a:rPr>
              <a:t>t nem kell tennünk, hiszen egy tömbben bármilyen elem elhelyez-</a:t>
            </a:r>
            <a:r>
              <a:rPr lang="hu-HU" sz="2800" dirty="0" err="1">
                <a:latin typeface="+mn-lt"/>
                <a:cs typeface="Courier New" pitchFamily="49" charset="0"/>
              </a:rPr>
              <a:t>hető</a:t>
            </a:r>
            <a:r>
              <a:rPr lang="hu-HU" sz="2800" dirty="0">
                <a:latin typeface="+mn-lt"/>
                <a:cs typeface="Courier New" pitchFamily="49" charset="0"/>
              </a:rPr>
              <a:t>.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Arra sincs korlátozás, hogy mekkora lehet az alaphalmaz </a:t>
            </a:r>
            <a:r>
              <a:rPr lang="hu-HU" sz="2800" dirty="0" err="1">
                <a:latin typeface="+mn-lt"/>
                <a:cs typeface="Courier New" pitchFamily="49" charset="0"/>
              </a:rPr>
              <a:t>szá-mossága</a:t>
            </a:r>
            <a:r>
              <a:rPr lang="hu-HU" sz="2800" dirty="0">
                <a:latin typeface="+mn-lt"/>
                <a:cs typeface="Courier New" pitchFamily="49" charset="0"/>
              </a:rPr>
              <a:t>, amiből a halmaz elemei származnak. Csak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a konkrét halmazok elemszámát korlátozzuk</a:t>
            </a:r>
            <a:r>
              <a:rPr lang="hu-HU" sz="2800" dirty="0">
                <a:latin typeface="+mn-lt"/>
                <a:cs typeface="Courier New" pitchFamily="49" charset="0"/>
              </a:rPr>
              <a:t>. 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4028888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  <a:br>
              <a:rPr lang="hu-HU" altLang="hu-HU" dirty="0"/>
            </a:br>
            <a:r>
              <a:rPr lang="hu-HU" altLang="hu-HU" dirty="0">
                <a:solidFill>
                  <a:srgbClr val="FF0000"/>
                </a:solidFill>
              </a:rPr>
              <a:t>ábrázolása</a:t>
            </a:r>
            <a:r>
              <a:rPr lang="hu-HU" altLang="hu-HU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483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AA8E3CFE-C0E0-4BA0-9808-37875EFEAA85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20485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9108504" cy="299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solidFill>
                  <a:srgbClr val="FF0000"/>
                </a:solidFill>
                <a:cs typeface="+mn-cs"/>
              </a:rPr>
              <a:t>Bittérkép</a:t>
            </a:r>
            <a:r>
              <a:rPr lang="hu-HU" sz="3200" b="1" dirty="0">
                <a:cs typeface="+mn-cs"/>
              </a:rPr>
              <a:t> – logikai vektor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Halmaz(Elemtípus)=</a:t>
            </a:r>
            <a:br>
              <a:rPr lang="hu-HU" sz="2800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    </a:t>
            </a:r>
            <a:r>
              <a:rPr lang="hu-HU" sz="2800" b="1" dirty="0">
                <a:latin typeface="+mn-lt"/>
                <a:cs typeface="Courier New" pitchFamily="49" charset="0"/>
              </a:rPr>
              <a:t>Tömb</a:t>
            </a:r>
            <a:r>
              <a:rPr lang="hu-HU" sz="2800" dirty="0">
                <a:latin typeface="+mn-lt"/>
                <a:cs typeface="Courier New" pitchFamily="49" charset="0"/>
              </a:rPr>
              <a:t>[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Min'Elemtípus..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Max'Elemtípus</a:t>
            </a:r>
            <a:r>
              <a:rPr lang="hu-HU" sz="2800" dirty="0" err="1">
                <a:latin typeface="+mn-lt"/>
                <a:cs typeface="Courier New" pitchFamily="49" charset="0"/>
              </a:rPr>
              <a:t>:Logikai</a:t>
            </a:r>
            <a:r>
              <a:rPr lang="hu-HU" sz="2800" dirty="0">
                <a:latin typeface="+mn-lt"/>
                <a:cs typeface="Courier New" pitchFamily="49" charset="0"/>
              </a:rPr>
              <a:t>]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A halmazt {igaz,hamis} elemekből álló vektorként értelmezzük, ahol indexként használjuk az elem típusú értéket.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+mn-cs"/>
              </a:rPr>
              <a:t>Az ilyen halmaz mindig rendezett halmaz.</a:t>
            </a:r>
            <a:endParaRPr lang="hu-HU" sz="2800" dirty="0">
              <a:latin typeface="+mn-lt"/>
              <a:cs typeface="Courier New" pitchFamily="49" charset="0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6713322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1507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79D94CF5-F259-493A-A49A-1A73FDD3347F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21509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8929117" cy="50044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Az Üres műveletigénye + a ciklus. A ciklus a halmaz elemeinek számaszor fut le, ami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elemszám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24412"/>
              </p:ext>
            </p:extLst>
          </p:nvPr>
        </p:nvGraphicFramePr>
        <p:xfrm>
          <a:off x="4418558" y="1973892"/>
          <a:ext cx="4320480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7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71876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r>
                        <a:rPr lang="hu-HU" sz="24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Üres(h)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Be:N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56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h[e]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:=igaz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319319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4356422" y="14127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Beolvasás(h)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682118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2531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002864C5-8DFF-4515-86A7-87AAE6BBE503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22533" name="Élőláb helye 1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23528" y="1412875"/>
            <a:ext cx="8641085" cy="50906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 halmaz lehetséges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elemtípusának számosságá</a:t>
            </a:r>
            <a:r>
              <a:rPr lang="hu-HU" sz="2800" dirty="0">
                <a:latin typeface="+mn-lt"/>
                <a:cs typeface="Courier New" pitchFamily="49" charset="0"/>
              </a:rPr>
              <a:t>val arányos.</a:t>
            </a:r>
          </a:p>
          <a:p>
            <a:pPr>
              <a:defRPr/>
            </a:pPr>
            <a:r>
              <a:rPr lang="hu-HU" altLang="hu-HU" sz="2800" i="1" dirty="0">
                <a:cs typeface="Courier New" panose="02070309020205020404" pitchFamily="49" charset="0"/>
              </a:rPr>
              <a:t>Mi lenne, ha tárolnánk a halmaz legkisebb és legnagyobb elemét is?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82987"/>
              </p:ext>
            </p:extLst>
          </p:nvPr>
        </p:nvGraphicFramePr>
        <p:xfrm>
          <a:off x="1604048" y="2480300"/>
          <a:ext cx="5976663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8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91443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180021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30215345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Min'Elemtípus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h[i]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Ki:i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4104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60006" y="191918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Kiírás(h)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2386232" y="3212811"/>
            <a:ext cx="360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7221813" y="3212811"/>
            <a:ext cx="360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/>
              <a:t>/52</a:t>
            </a:r>
            <a:endParaRPr lang="hu-HU" dirty="0"/>
          </a:p>
        </p:txBody>
      </p:sp>
      <p:sp>
        <p:nvSpPr>
          <p:cNvPr id="12" name="Text Box 55">
            <a:extLst>
              <a:ext uri="{FF2B5EF4-FFF2-40B4-BE49-F238E27FC236}">
                <a16:creationId xmlns:a16="http://schemas.microsoft.com/office/drawing/2014/main" id="{AD843DCF-5774-4468-805E-64824E6A1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204" y="343644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F1510D42-DE85-4BD2-A42B-117D4ED8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323" y="342691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70355545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3555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5BAC53D3-565A-42B1-B0F2-B03EEB8C9EC9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23557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8929117" cy="41426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Másolás</a:t>
            </a:r>
            <a:r>
              <a:rPr lang="hu-HU" sz="2400" dirty="0">
                <a:cs typeface="Courier New" pitchFamily="49" charset="0"/>
              </a:rPr>
              <a:t> </a:t>
            </a:r>
            <a:r>
              <a:rPr lang="hu-HU" sz="2400" dirty="0" err="1">
                <a:cs typeface="Courier New" pitchFamily="49" charset="0"/>
              </a:rPr>
              <a:t>programo</a:t>
            </a:r>
            <a:r>
              <a:rPr lang="hu-HU" sz="2400" dirty="0">
                <a:cs typeface="Courier New" pitchFamily="49" charset="0"/>
              </a:rPr>
              <a:t>-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 err="1">
                <a:cs typeface="Courier New" pitchFamily="49" charset="0"/>
              </a:rPr>
              <a:t>zási</a:t>
            </a:r>
            <a:r>
              <a:rPr lang="hu-HU" sz="2400" dirty="0">
                <a:cs typeface="Courier New" pitchFamily="49" charset="0"/>
              </a:rPr>
              <a:t> tétel alkalmazása</a:t>
            </a:r>
            <a:endParaRPr lang="hu-HU" sz="2800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A ciklus a halmaz lehetséges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elemtípusának számosságá</a:t>
            </a:r>
            <a:r>
              <a:rPr lang="hu-HU" sz="2800" dirty="0">
                <a:cs typeface="Courier New" pitchFamily="49" charset="0"/>
              </a:rPr>
              <a:t>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47934"/>
              </p:ext>
            </p:extLst>
          </p:nvPr>
        </p:nvGraphicFramePr>
        <p:xfrm>
          <a:off x="3131841" y="2505452"/>
          <a:ext cx="5976663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Min'Elemtípus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h[i]:=hamis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899991" y="194433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Üres(h)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0083113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4579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02266741-9D86-41EF-A4DE-3CB2770C2E07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24581" name="Élőláb helye 1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24580" name="Rectangle 26"/>
          <p:cNvSpPr>
            <a:spLocks noChangeArrowheads="1"/>
          </p:cNvSpPr>
          <p:nvPr/>
        </p:nvSpPr>
        <p:spPr bwMode="auto">
          <a:xfrm>
            <a:off x="35496" y="1412875"/>
            <a:ext cx="8929117" cy="500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hu-HU" sz="2800" dirty="0">
              <a:cs typeface="Courier New" pitchFamily="49" charset="0"/>
            </a:endParaRPr>
          </a:p>
          <a:p>
            <a:endParaRPr lang="hu-HU" sz="2800" dirty="0">
              <a:cs typeface="Courier New" pitchFamily="49" charset="0"/>
            </a:endParaRPr>
          </a:p>
          <a:p>
            <a:endParaRPr lang="hu-HU" sz="2800" dirty="0">
              <a:cs typeface="Courier New" pitchFamily="49" charset="0"/>
            </a:endParaRPr>
          </a:p>
          <a:p>
            <a:r>
              <a:rPr lang="hu-HU" sz="2400" dirty="0">
                <a:cs typeface="Courier New" pitchFamily="49" charset="0"/>
              </a:rPr>
              <a:t>Az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Eldöntés</a:t>
            </a:r>
            <a:r>
              <a:rPr lang="hu-HU" sz="2400" dirty="0">
                <a:cs typeface="Courier New" pitchFamily="49" charset="0"/>
              </a:rPr>
              <a:t> programozási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800" b="1" dirty="0"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800" b="1" dirty="0"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>
                <a:cs typeface="Courier New" panose="02070309020205020404" pitchFamily="49" charset="0"/>
              </a:rPr>
              <a:t>A ciklus a halmaz lehetséges elemeinek </a:t>
            </a:r>
            <a:r>
              <a:rPr lang="hu-HU" altLang="hu-HU" sz="2800" dirty="0" err="1">
                <a:cs typeface="Courier New" panose="02070309020205020404" pitchFamily="49" charset="0"/>
              </a:rPr>
              <a:t>számaszor</a:t>
            </a:r>
            <a:r>
              <a:rPr lang="hu-HU" altLang="hu-HU" sz="2800" dirty="0">
                <a:cs typeface="Courier New" panose="02070309020205020404" pitchFamily="49" charset="0"/>
              </a:rPr>
              <a:t> fut le, azaz a futási idő a halmaz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elemtípusának számosságá</a:t>
            </a:r>
            <a:r>
              <a:rPr lang="hu-HU" altLang="hu-HU" sz="2800" dirty="0">
                <a:cs typeface="Courier New" panose="02070309020205020404" pitchFamily="49" charset="0"/>
              </a:rPr>
              <a:t>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16055"/>
              </p:ext>
            </p:extLst>
          </p:nvPr>
        </p:nvGraphicFramePr>
        <p:xfrm>
          <a:off x="3563888" y="2477948"/>
          <a:ext cx="5472608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i:=Min'Elemtípus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i≤Max'Elemtípus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nem h[i]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Üres?:=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Max'Elemtípus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4068390" y="191683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Üres?(h)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3879082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5603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F06140E3-1929-4FB8-9F4D-34300E01A174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25605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5693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N</a:t>
            </a:r>
            <a:r>
              <a:rPr lang="pt-BR" sz="2800" dirty="0">
                <a:latin typeface="+mn-lt"/>
                <a:cs typeface="Courier New" pitchFamily="49" charset="0"/>
              </a:rPr>
              <a:t>em függ a halmaz elemszámától.</a:t>
            </a:r>
            <a:endParaRPr lang="hu-HU" sz="2800" dirty="0">
              <a:latin typeface="+mn-lt"/>
              <a:cs typeface="Courier New" pitchFamily="49" charset="0"/>
            </a:endParaRPr>
          </a:p>
          <a:p>
            <a:pPr>
              <a:defRPr/>
            </a:pPr>
            <a:endParaRPr lang="hu-HU" sz="2800" b="1" dirty="0">
              <a:cs typeface="Courier New" pitchFamily="49" charset="0"/>
            </a:endParaRPr>
          </a:p>
          <a:p>
            <a:pPr>
              <a:defRPr/>
            </a:pPr>
            <a:endParaRPr lang="hu-HU" sz="2800" b="1" dirty="0">
              <a:cs typeface="Courier New" pitchFamily="49" charset="0"/>
            </a:endParaRPr>
          </a:p>
          <a:p>
            <a:pPr>
              <a:defRPr/>
            </a:pPr>
            <a:endParaRPr lang="hu-HU" sz="2800" b="1" dirty="0">
              <a:cs typeface="Courier New" pitchFamily="49" charset="0"/>
            </a:endParaRPr>
          </a:p>
          <a:p>
            <a:pPr>
              <a:defRPr/>
            </a:pPr>
            <a:r>
              <a:rPr lang="hu-HU" sz="2800" b="1" dirty="0">
                <a:cs typeface="Courier New" pitchFamily="49" charset="0"/>
              </a:rPr>
              <a:t>Műveletigény számítása: </a:t>
            </a:r>
          </a:p>
          <a:p>
            <a:pPr>
              <a:defRPr/>
            </a:pPr>
            <a:r>
              <a:rPr lang="hu-HU" sz="2800" dirty="0">
                <a:cs typeface="Courier New" pitchFamily="49" charset="0"/>
              </a:rPr>
              <a:t>N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em</a:t>
            </a:r>
            <a:r>
              <a:rPr lang="pt-BR" sz="2800" dirty="0">
                <a:cs typeface="Courier New" pitchFamily="49" charset="0"/>
              </a:rPr>
              <a:t> függ a halmaz elemszámától</a:t>
            </a: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42195"/>
              </p:ext>
            </p:extLst>
          </p:nvPr>
        </p:nvGraphicFramePr>
        <p:xfrm>
          <a:off x="2391286" y="2170564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h[e]:=igaz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40198" y="160944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Halmazba(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26220"/>
              </p:ext>
            </p:extLst>
          </p:nvPr>
        </p:nvGraphicFramePr>
        <p:xfrm>
          <a:off x="2396206" y="4696560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h[e]:=hamis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2340198" y="413544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Halmazból(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409505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7651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ACC13754-FDF3-4AE4-AC29-944B3FEC0BEE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27653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412875"/>
            <a:ext cx="8964488" cy="3108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N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em</a:t>
            </a:r>
            <a:r>
              <a:rPr lang="pt-BR" sz="2800" dirty="0">
                <a:cs typeface="Courier New" pitchFamily="49" charset="0"/>
              </a:rPr>
              <a:t> függ a halmaz elemszámától.</a:t>
            </a:r>
            <a:endParaRPr lang="hu-HU" sz="2800" dirty="0">
              <a:cs typeface="Courier New" pitchFamily="49" charset="0"/>
            </a:endParaRP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73574"/>
              </p:ext>
            </p:extLst>
          </p:nvPr>
        </p:nvGraphicFramePr>
        <p:xfrm>
          <a:off x="2391286" y="2458596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Eleme:=h[e]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40198" y="189748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Eleme(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8764676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8675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2D535D7C-A37B-4DBD-A3D0-DB2D232661DA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28677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340768"/>
            <a:ext cx="8964488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Az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Eldöntés</a:t>
            </a:r>
            <a:r>
              <a:rPr lang="hu-HU" sz="2400" dirty="0">
                <a:cs typeface="Courier New" pitchFamily="49" charset="0"/>
              </a:rPr>
              <a:t> programozási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3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A ciklus a halmaz lehetséges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elemtípusának számosságá</a:t>
            </a:r>
            <a:r>
              <a:rPr lang="hu-HU" sz="2800" dirty="0">
                <a:cs typeface="Courier New" pitchFamily="49" charset="0"/>
              </a:rPr>
              <a:t>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99435"/>
              </p:ext>
            </p:extLst>
          </p:nvPr>
        </p:nvGraphicFramePr>
        <p:xfrm>
          <a:off x="4139952" y="2045900"/>
          <a:ext cx="4824536" cy="249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i:=Min'Elemtípus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i≤Max'Elemtípus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</a:t>
                      </a:r>
                      <a:b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nem (a[i] és nem b[i])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Része:=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Max'Elemtípus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4308798" y="148478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Része(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827051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Mátrixok</a:t>
            </a:r>
          </a:p>
        </p:txBody>
      </p:sp>
      <p:sp>
        <p:nvSpPr>
          <p:cNvPr id="1843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K</a:t>
            </a:r>
            <a:r>
              <a:rPr lang="hu-HU" sz="2800" baseline="-25000" dirty="0"/>
              <a:t>1..N,1..M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baseline="30000" dirty="0">
                <a:latin typeface="Garamond" pitchFamily="18" charset="0"/>
              </a:rPr>
              <a:t>N</a:t>
            </a:r>
            <a:r>
              <a:rPr lang="hu-HU" altLang="hu-HU" sz="2800" baseline="300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</a:t>
            </a:r>
            <a:r>
              <a:rPr lang="hu-HU" altLang="hu-HU" sz="2800" baseline="30000" dirty="0">
                <a:latin typeface="Garamond" pitchFamily="18" charset="0"/>
                <a:sym typeface="Symbol"/>
              </a:rPr>
              <a:t>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NK</a:t>
            </a:r>
            <a:r>
              <a:rPr lang="hu-HU" sz="2800" baseline="-25000" dirty="0"/>
              <a:t>1..2*N,1..2*M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baseline="30000" dirty="0">
                <a:latin typeface="Garamond" pitchFamily="18" charset="0"/>
              </a:rPr>
              <a:t>2</a:t>
            </a:r>
            <a:r>
              <a:rPr lang="hu-HU" sz="2800" baseline="30000" dirty="0">
                <a:sym typeface="Symbol"/>
              </a:rPr>
              <a:t></a:t>
            </a:r>
            <a:r>
              <a:rPr lang="hu-HU" altLang="hu-HU" sz="2800" baseline="30000" dirty="0">
                <a:latin typeface="Garamond" pitchFamily="18" charset="0"/>
              </a:rPr>
              <a:t>N</a:t>
            </a:r>
            <a:r>
              <a:rPr lang="hu-HU" altLang="hu-HU" sz="2800" baseline="300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</a:t>
            </a:r>
            <a:r>
              <a:rPr lang="hu-HU" altLang="hu-HU" sz="2800" baseline="30000" dirty="0">
                <a:latin typeface="Garamond" pitchFamily="18" charset="0"/>
                <a:sym typeface="Symbol"/>
              </a:rPr>
              <a:t>2</a:t>
            </a:r>
            <a:r>
              <a:rPr lang="hu-HU" sz="2800" baseline="30000" dirty="0">
                <a:sym typeface="Symbol"/>
              </a:rPr>
              <a:t></a:t>
            </a:r>
            <a:r>
              <a:rPr lang="hu-HU" altLang="hu-HU" sz="2800" baseline="30000" dirty="0">
                <a:latin typeface="Garamond" pitchFamily="18" charset="0"/>
                <a:sym typeface="Symbol"/>
              </a:rPr>
              <a:t>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i(1iN): j(1jM):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NK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baseline="-25000" dirty="0">
                <a:sym typeface="Symbol"/>
              </a:rPr>
              <a:t></a:t>
            </a:r>
            <a:r>
              <a:rPr lang="hu-HU" sz="2800" baseline="-25000" dirty="0">
                <a:sym typeface="Symbol" pitchFamily="18" charset="2"/>
              </a:rPr>
              <a:t>i,2</a:t>
            </a:r>
            <a:r>
              <a:rPr lang="hu-HU" sz="2800" baseline="-25000" dirty="0">
                <a:sym typeface="Symbol"/>
              </a:rPr>
              <a:t></a:t>
            </a:r>
            <a:r>
              <a:rPr lang="hu-HU" sz="2800" baseline="-25000" dirty="0">
                <a:sym typeface="Symbol" pitchFamily="18" charset="2"/>
              </a:rPr>
              <a:t>j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i,j</a:t>
            </a:r>
            <a:r>
              <a:rPr lang="hu-HU" sz="2800" dirty="0">
                <a:sym typeface="Symbol" pitchFamily="18" charset="2"/>
              </a:rPr>
              <a:t>   </a:t>
            </a:r>
            <a:r>
              <a:rPr lang="hu-HU" sz="2800" baseline="-25000" dirty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NK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baseline="-25000" dirty="0">
                <a:sym typeface="Symbol"/>
              </a:rPr>
              <a:t></a:t>
            </a:r>
            <a:r>
              <a:rPr lang="hu-HU" sz="2800" baseline="-25000" dirty="0">
                <a:sym typeface="Symbol" pitchFamily="18" charset="2"/>
              </a:rPr>
              <a:t>i–1,2</a:t>
            </a:r>
            <a:r>
              <a:rPr lang="hu-HU" sz="2800" baseline="-25000" dirty="0">
                <a:sym typeface="Symbol"/>
              </a:rPr>
              <a:t></a:t>
            </a:r>
            <a:r>
              <a:rPr lang="hu-HU" sz="2800" baseline="-25000" dirty="0">
                <a:sym typeface="Symbol" pitchFamily="18" charset="2"/>
              </a:rPr>
              <a:t>j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i,j</a:t>
            </a:r>
            <a:r>
              <a:rPr lang="hu-HU" sz="2800" dirty="0">
                <a:sym typeface="Symbol" pitchFamily="18" charset="2"/>
              </a:rPr>
              <a:t>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NK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baseline="-25000" dirty="0">
                <a:sym typeface="Symbol"/>
              </a:rPr>
              <a:t></a:t>
            </a:r>
            <a:r>
              <a:rPr lang="hu-HU" sz="2800" baseline="-25000" dirty="0">
                <a:sym typeface="Symbol" pitchFamily="18" charset="2"/>
              </a:rPr>
              <a:t>i,2</a:t>
            </a:r>
            <a:r>
              <a:rPr lang="hu-HU" sz="2800" baseline="-25000" dirty="0">
                <a:sym typeface="Symbol"/>
              </a:rPr>
              <a:t></a:t>
            </a:r>
            <a:r>
              <a:rPr lang="hu-HU" sz="2800" baseline="-25000" dirty="0">
                <a:sym typeface="Symbol" pitchFamily="18" charset="2"/>
              </a:rPr>
              <a:t>j–1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i,j</a:t>
            </a:r>
            <a:r>
              <a:rPr lang="hu-HU" sz="2800" dirty="0">
                <a:sym typeface="Symbol" pitchFamily="18" charset="2"/>
              </a:rPr>
              <a:t>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NK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baseline="-25000" dirty="0">
                <a:sym typeface="Symbol"/>
              </a:rPr>
              <a:t></a:t>
            </a:r>
            <a:r>
              <a:rPr lang="hu-HU" sz="2800" baseline="-25000" dirty="0">
                <a:sym typeface="Symbol" pitchFamily="18" charset="2"/>
              </a:rPr>
              <a:t>i–1,2</a:t>
            </a:r>
            <a:r>
              <a:rPr lang="hu-HU" sz="2800" baseline="-25000" dirty="0">
                <a:sym typeface="Symbol"/>
              </a:rPr>
              <a:t></a:t>
            </a:r>
            <a:r>
              <a:rPr lang="hu-HU" sz="2800" baseline="-25000" dirty="0">
                <a:sym typeface="Symbol" pitchFamily="18" charset="2"/>
              </a:rPr>
              <a:t>j–1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i,j</a:t>
            </a: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800" dirty="0">
                <a:sym typeface="Symbol" pitchFamily="18" charset="2"/>
              </a:rPr>
              <a:t>Ez a </a:t>
            </a:r>
            <a:r>
              <a:rPr lang="hu-HU" sz="2800" b="1" dirty="0">
                <a:sym typeface="Symbol" pitchFamily="18" charset="2"/>
              </a:rPr>
              <a:t>másolás</a:t>
            </a:r>
            <a:r>
              <a:rPr lang="hu-HU" sz="2800" dirty="0">
                <a:sym typeface="Symbol" pitchFamily="18" charset="2"/>
              </a:rPr>
              <a:t> tétel egy variációja, csak egy elemből négy elem keletkezik.</a:t>
            </a:r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BB0B0CA-97FC-459A-A098-9EAEE2040081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516216" y="2420888"/>
            <a:ext cx="2664296" cy="936104"/>
          </a:xfrm>
          <a:prstGeom prst="wedgeRectCallout">
            <a:avLst>
              <a:gd name="adj1" fmla="val -87711"/>
              <a:gd name="adj2" fmla="val -81499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altLang="hu-HU" sz="2000" dirty="0">
                <a:latin typeface="Imprint MT Shadow" pitchFamily="82" charset="0"/>
                <a:sym typeface="Symbol" pitchFamily="18" charset="2"/>
              </a:rPr>
              <a:t>:=</a:t>
            </a:r>
            <a:r>
              <a:rPr lang="hu-HU" altLang="hu-HU" sz="2000" dirty="0">
                <a:latin typeface="+mj-lt"/>
                <a:sym typeface="Symbol" pitchFamily="18" charset="2"/>
              </a:rPr>
              <a:t>(</a:t>
            </a:r>
            <a:r>
              <a:rPr lang="hu-HU" altLang="hu-HU" sz="20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000" baseline="30000" dirty="0"/>
              <a:t>M</a:t>
            </a:r>
            <a:r>
              <a:rPr lang="hu-HU" altLang="hu-HU" sz="2000" dirty="0">
                <a:latin typeface="+mj-lt"/>
                <a:sym typeface="Symbol" pitchFamily="18" charset="2"/>
              </a:rPr>
              <a:t>)</a:t>
            </a:r>
            <a:r>
              <a:rPr lang="hu-HU" altLang="hu-HU" sz="2000" baseline="30000" dirty="0">
                <a:sym typeface="Symbol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/>
              </a:rPr>
              <a:t>N – a sorok, </a:t>
            </a:r>
            <a:b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/>
              </a:rPr>
            </a:br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/>
              </a:rPr>
              <a:t>M – az oszlopok száma</a:t>
            </a:r>
            <a:endParaRPr lang="hu-HU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00" y="1341438"/>
            <a:ext cx="2880000" cy="96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uiExpand="1" build="p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9699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6EFBC9E6-25B7-46C2-924B-7AEAEDED10E5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29701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9108504" cy="45858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Másolás</a:t>
            </a:r>
            <a:r>
              <a:rPr lang="hu-HU" sz="2400" dirty="0">
                <a:cs typeface="Courier New" pitchFamily="49" charset="0"/>
              </a:rPr>
              <a:t> </a:t>
            </a:r>
            <a:r>
              <a:rPr lang="hu-HU" sz="2400" dirty="0" err="1">
                <a:cs typeface="Courier New" pitchFamily="49" charset="0"/>
              </a:rPr>
              <a:t>programo</a:t>
            </a:r>
            <a:r>
              <a:rPr lang="hu-HU" sz="2400" dirty="0">
                <a:cs typeface="Courier New" pitchFamily="49" charset="0"/>
              </a:rPr>
              <a:t>-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 err="1">
                <a:cs typeface="Courier New" pitchFamily="49" charset="0"/>
              </a:rPr>
              <a:t>zási</a:t>
            </a:r>
            <a:r>
              <a:rPr lang="hu-HU" sz="2400" dirty="0">
                <a:cs typeface="Courier New" pitchFamily="49" charset="0"/>
              </a:rPr>
              <a:t> tétel alkalmazása: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A ciklus a halmaz lehetséges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elemtípusának számosságá</a:t>
            </a:r>
            <a:r>
              <a:rPr lang="hu-HU" sz="2800" dirty="0">
                <a:cs typeface="Courier New" pitchFamily="49" charset="0"/>
              </a:rPr>
              <a:t>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13586"/>
              </p:ext>
            </p:extLst>
          </p:nvPr>
        </p:nvGraphicFramePr>
        <p:xfrm>
          <a:off x="2930328" y="2673084"/>
          <a:ext cx="6130552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52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503724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0652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Min'Elemtípus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</a:t>
                      </a:r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:=a[i] vagy b[i]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Unió:=c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8155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770486" y="211196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Unió(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4693640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30723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98B8B650-4C51-42DA-B3AD-56AE0E98AF0D}" type="datetime8">
              <a:rPr lang="hu-HU" altLang="hu-HU" smtClean="0"/>
              <a:t>2018. 10. 17. 17:22</a:t>
            </a:fld>
            <a:endParaRPr lang="en-US" altLang="hu-HU"/>
          </a:p>
        </p:txBody>
      </p:sp>
      <p:sp>
        <p:nvSpPr>
          <p:cNvPr id="30725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Horváth-Papné-Szlávi-Zsakó: Programozás 6.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7504" y="1412875"/>
            <a:ext cx="9036496" cy="45858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Másolás</a:t>
            </a:r>
            <a:r>
              <a:rPr lang="hu-HU" sz="2400" dirty="0">
                <a:cs typeface="Courier New" pitchFamily="49" charset="0"/>
              </a:rPr>
              <a:t> </a:t>
            </a:r>
            <a:r>
              <a:rPr lang="hu-HU" sz="2400" dirty="0" err="1">
                <a:cs typeface="Courier New" pitchFamily="49" charset="0"/>
              </a:rPr>
              <a:t>programo</a:t>
            </a:r>
            <a:r>
              <a:rPr lang="hu-HU" sz="2400" dirty="0">
                <a:cs typeface="Courier New" pitchFamily="49" charset="0"/>
              </a:rPr>
              <a:t>-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 err="1">
                <a:cs typeface="Courier New" pitchFamily="49" charset="0"/>
              </a:rPr>
              <a:t>zási</a:t>
            </a:r>
            <a:r>
              <a:rPr lang="hu-HU" sz="2400" dirty="0">
                <a:cs typeface="Courier New" pitchFamily="49" charset="0"/>
              </a:rPr>
              <a:t> tétel alkalmazása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A ciklus a halmaz lehetséges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elemtípusának számosságá</a:t>
            </a:r>
            <a:r>
              <a:rPr lang="hu-HU" sz="2800" dirty="0">
                <a:cs typeface="Courier New" pitchFamily="49" charset="0"/>
              </a:rPr>
              <a:t>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09742"/>
              </p:ext>
            </p:extLst>
          </p:nvPr>
        </p:nvGraphicFramePr>
        <p:xfrm>
          <a:off x="2942520" y="2696324"/>
          <a:ext cx="6130552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6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51591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0652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Min'Elemtípus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</a:t>
                      </a:r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:=a[i] és b[i]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Unió:=c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8155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770486" y="213520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Metszet(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5216884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Áttekintés</a:t>
            </a:r>
            <a:endParaRPr lang="hu-HU" sz="2800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Összetett adatszerkezetek halmozása</a:t>
            </a:r>
            <a:endParaRPr lang="hu-HU" dirty="0">
              <a:hlinkClick r:id="rId4" action="ppaction://hlinksldjump"/>
            </a:endParaRPr>
          </a:p>
          <a:p>
            <a:pPr marL="719138" lvl="1" indent="-374650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Char char="ü"/>
            </a:pPr>
            <a:r>
              <a:rPr lang="hu-HU" dirty="0">
                <a:hlinkClick r:id="rId3" action="ppaction://hlinksldjump"/>
              </a:rPr>
              <a:t>Mátrixok</a:t>
            </a:r>
            <a:r>
              <a:rPr lang="hu-HU" dirty="0"/>
              <a:t> </a:t>
            </a:r>
            <a:r>
              <a:rPr lang="hu-HU" sz="2400" dirty="0"/>
              <a:t>– vektorok </a:t>
            </a:r>
            <a:r>
              <a:rPr lang="hu-HU" sz="2400" dirty="0" err="1"/>
              <a:t>vektora</a:t>
            </a:r>
            <a:r>
              <a:rPr lang="hu-HU" sz="2400" dirty="0"/>
              <a:t> </a:t>
            </a:r>
          </a:p>
          <a:p>
            <a:pPr marL="719138" lvl="1" indent="-374650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Char char="ü"/>
            </a:pPr>
            <a:r>
              <a:rPr lang="hu-HU" dirty="0">
                <a:hlinkClick r:id="rId5" action="ppaction://hlinksldjump"/>
              </a:rPr>
              <a:t>Rekordok </a:t>
            </a:r>
            <a:r>
              <a:rPr lang="hu-HU" dirty="0" err="1">
                <a:hlinkClick r:id="rId5" action="ppaction://hlinksldjump"/>
              </a:rPr>
              <a:t>vektora</a:t>
            </a:r>
            <a:r>
              <a:rPr lang="hu-HU" dirty="0"/>
              <a:t> 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Halmazzá alakítás</a:t>
            </a:r>
            <a:endParaRPr lang="hu-HU" dirty="0"/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Halmaz típus elemek felsorolásával</a:t>
            </a:r>
            <a:endParaRPr lang="hu-HU" dirty="0"/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7" action="ppaction://hlinksldjump"/>
              </a:rPr>
              <a:t>Halmaz típus logikai vektorral</a:t>
            </a:r>
            <a:endParaRPr lang="hu-HU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dirty="0"/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4C71E62-5850-444A-A536-BAB0555D49CF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/>
              <a:t>/52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769308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1946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b="1" dirty="0"/>
              <a:t>Megjegyzés:</a:t>
            </a:r>
            <a:r>
              <a:rPr lang="hu-HU" sz="2800" dirty="0"/>
              <a:t> programozási nyelvekben a mátrix elemének elérésére más jelölés is lehet, pl.: C++ esetén K[i</a:t>
            </a:r>
            <a:r>
              <a:rPr lang="hu-HU" sz="2800" dirty="0">
                <a:solidFill>
                  <a:srgbClr val="FF0000"/>
                </a:solidFill>
              </a:rPr>
              <a:t>][</a:t>
            </a:r>
            <a:r>
              <a:rPr lang="hu-HU" sz="2800" dirty="0"/>
              <a:t>j].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7B0E104-507F-40A3-9F11-7E5F3F458FFC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1949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27165"/>
              </p:ext>
            </p:extLst>
          </p:nvPr>
        </p:nvGraphicFramePr>
        <p:xfrm>
          <a:off x="3205163" y="1844675"/>
          <a:ext cx="4823221" cy="3111502"/>
        </p:xfrm>
        <a:graphic>
          <a:graphicData uri="http://schemas.openxmlformats.org/drawingml/2006/table">
            <a:tbl>
              <a:tblPr/>
              <a:tblGrid>
                <a:gridCol w="52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5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NK[2*i,2*j]:=K[i,j]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</a:t>
                      </a: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1,2*j]:=K[i,j]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NK[2*i,2*j</a:t>
                      </a: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1,2*j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zövegdoboz 13"/>
          <p:cNvSpPr txBox="1">
            <a:spLocks noChangeArrowheads="1"/>
          </p:cNvSpPr>
          <p:nvPr/>
        </p:nvSpPr>
        <p:spPr bwMode="auto">
          <a:xfrm>
            <a:off x="8017445" y="1520223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1" y="2035448"/>
            <a:ext cx="2650760" cy="1897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151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2800" dirty="0"/>
              <a:t>Egy N</a:t>
            </a:r>
            <a:r>
              <a:rPr lang="hu-HU" altLang="hu-HU" sz="2800" dirty="0">
                <a:solidFill>
                  <a:schemeClr val="bg2"/>
                </a:solidFill>
                <a:latin typeface="Garamond" pitchFamily="18" charset="0"/>
                <a:sym typeface="Symbol"/>
              </a:rPr>
              <a:t></a:t>
            </a:r>
            <a:r>
              <a:rPr lang="hu-HU" sz="2800" dirty="0"/>
              <a:t>M-es raszterképet kicsinyítsünk a felére (N/2</a:t>
            </a:r>
            <a:r>
              <a:rPr lang="hu-HU" altLang="hu-HU" sz="2800" dirty="0">
                <a:solidFill>
                  <a:schemeClr val="bg2"/>
                </a:solidFill>
                <a:latin typeface="Garamond" pitchFamily="18" charset="0"/>
                <a:sym typeface="Symbol"/>
              </a:rPr>
              <a:t></a:t>
            </a:r>
            <a:r>
              <a:rPr lang="hu-HU" sz="2800" dirty="0"/>
              <a:t>M/2 méretűre)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pontátlagolás</a:t>
            </a:r>
            <a:r>
              <a:rPr lang="hu-HU" sz="2800" dirty="0"/>
              <a:t>sal: a kicsinyített kép minden pontja az eredeti kép 2</a:t>
            </a:r>
            <a:r>
              <a:rPr lang="hu-HU" altLang="hu-HU" sz="2800" dirty="0">
                <a:solidFill>
                  <a:schemeClr val="bg2"/>
                </a:solidFill>
                <a:latin typeface="Garamond" pitchFamily="18" charset="0"/>
                <a:sym typeface="Symbol"/>
              </a:rPr>
              <a:t></a:t>
            </a:r>
            <a:r>
              <a:rPr lang="hu-HU" sz="2800" dirty="0"/>
              <a:t>2 pontjának „átlaga” legyen!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dirty="0"/>
              <a:t>                  	       </a:t>
            </a:r>
            <a:r>
              <a:rPr lang="hu-HU" dirty="0">
                <a:sym typeface="Symbol" pitchFamily="18" charset="2"/>
              </a:rPr>
              <a:t>		</a:t>
            </a:r>
          </a:p>
        </p:txBody>
      </p:sp>
      <p:sp>
        <p:nvSpPr>
          <p:cNvPr id="14" name="Dátum helye 1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E045BED-1FB0-4CDE-ACAE-C30E8F2866CF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pic>
        <p:nvPicPr>
          <p:cNvPr id="21511" name="Picture 7" descr="࡛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005263"/>
            <a:ext cx="19431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2" name="Picture 9" descr="գ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4633" y="4096667"/>
            <a:ext cx="2009775" cy="1852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3" name="Picture 9" descr="գ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011068"/>
            <a:ext cx="1017587" cy="938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514" name="AutoShape 11"/>
          <p:cNvSpPr>
            <a:spLocks noChangeArrowheads="1"/>
          </p:cNvSpPr>
          <p:nvPr/>
        </p:nvSpPr>
        <p:spPr bwMode="auto">
          <a:xfrm>
            <a:off x="323850" y="3356992"/>
            <a:ext cx="1800225" cy="539750"/>
          </a:xfrm>
          <a:prstGeom prst="wedgeRectCallout">
            <a:avLst>
              <a:gd name="adj1" fmla="val 213237"/>
              <a:gd name="adj2" fmla="val -115541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„átlag”: színkódok átlaga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253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 </a:t>
            </a:r>
            <a:r>
              <a:rPr lang="hu-HU" sz="2800" b="1" dirty="0"/>
              <a:t>(másolás)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K</a:t>
            </a:r>
            <a:r>
              <a:rPr lang="hu-HU" sz="2800" baseline="-25000" dirty="0"/>
              <a:t>1..N,1..M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KK</a:t>
            </a:r>
            <a:r>
              <a:rPr lang="hu-HU" sz="2800" baseline="-25000" dirty="0"/>
              <a:t>1..N/2,1..M/2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N/2</a:t>
            </a:r>
            <a:r>
              <a:rPr lang="hu-HU" sz="2800" baseline="30000" dirty="0">
                <a:sym typeface="Symbol"/>
              </a:rPr>
              <a:t>M/2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600" dirty="0" err="1">
                <a:sym typeface="Symbol" pitchFamily="18" charset="2"/>
              </a:rPr>
              <a:t>PárosE</a:t>
            </a:r>
            <a:r>
              <a:rPr lang="hu-HU" sz="2600" dirty="0">
                <a:sym typeface="Symbol" pitchFamily="18" charset="2"/>
              </a:rPr>
              <a:t>(N) és </a:t>
            </a:r>
            <a:r>
              <a:rPr lang="hu-HU" sz="2600" dirty="0" err="1">
                <a:sym typeface="Symbol" pitchFamily="18" charset="2"/>
              </a:rPr>
              <a:t>PárosE</a:t>
            </a:r>
            <a:r>
              <a:rPr lang="hu-HU" sz="2600" dirty="0">
                <a:sym typeface="Symbol" pitchFamily="18" charset="2"/>
              </a:rPr>
              <a:t>(M)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i(1iN/2): j(1jM/2):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 </a:t>
            </a:r>
            <a:r>
              <a:rPr lang="hu-HU" sz="2800" dirty="0" err="1">
                <a:sym typeface="Symbol" pitchFamily="18" charset="2"/>
              </a:rPr>
              <a:t>KK</a:t>
            </a:r>
            <a:r>
              <a:rPr lang="hu-HU" sz="2800" baseline="-25000" dirty="0" err="1">
                <a:sym typeface="Symbol" pitchFamily="18" charset="2"/>
              </a:rPr>
              <a:t>i,j</a:t>
            </a:r>
            <a:r>
              <a:rPr lang="hu-HU" sz="2800" dirty="0">
                <a:sym typeface="Symbol" pitchFamily="18" charset="2"/>
              </a:rPr>
              <a:t>=(K</a:t>
            </a:r>
            <a:r>
              <a:rPr lang="hu-HU" sz="2800" baseline="-25000" dirty="0">
                <a:sym typeface="Symbol" pitchFamily="18" charset="2"/>
              </a:rPr>
              <a:t>2*i,2*j</a:t>
            </a:r>
            <a:r>
              <a:rPr lang="hu-HU" sz="2800" dirty="0">
                <a:sym typeface="Symbol" pitchFamily="18" charset="2"/>
              </a:rPr>
              <a:t>+K</a:t>
            </a:r>
            <a:r>
              <a:rPr lang="hu-HU" sz="2800" baseline="-25000" dirty="0">
                <a:sym typeface="Symbol" pitchFamily="18" charset="2"/>
              </a:rPr>
              <a:t>2*i-1,2*j</a:t>
            </a:r>
            <a:r>
              <a:rPr lang="hu-HU" sz="2800" dirty="0">
                <a:sym typeface="Symbol" pitchFamily="18" charset="2"/>
              </a:rPr>
              <a:t>+K</a:t>
            </a:r>
            <a:r>
              <a:rPr lang="hu-HU" sz="2800" baseline="-25000" dirty="0">
                <a:sym typeface="Symbol" pitchFamily="18" charset="2"/>
              </a:rPr>
              <a:t>2*i,2*j-1</a:t>
            </a:r>
            <a:r>
              <a:rPr lang="hu-HU" sz="2800" dirty="0">
                <a:sym typeface="Symbol" pitchFamily="18" charset="2"/>
              </a:rPr>
              <a:t>+K</a:t>
            </a:r>
            <a:r>
              <a:rPr lang="hu-HU" sz="2800" baseline="-25000" dirty="0">
                <a:sym typeface="Symbol" pitchFamily="18" charset="2"/>
              </a:rPr>
              <a:t>2*i-1,2*j-1</a:t>
            </a:r>
            <a:r>
              <a:rPr lang="hu-HU" sz="2800" dirty="0">
                <a:sym typeface="Symbol" pitchFamily="18" charset="2"/>
              </a:rPr>
              <a:t>)/4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Definíció:	</a:t>
            </a:r>
            <a:r>
              <a:rPr lang="hu-HU" sz="2800" dirty="0" err="1">
                <a:sym typeface="Symbol" pitchFamily="18" charset="2"/>
              </a:rPr>
              <a:t>PárosE: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err="1">
                <a:sym typeface="Symbol"/>
              </a:rPr>
              <a:t>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 err="1">
                <a:sym typeface="Symbol" pitchFamily="18" charset="2"/>
              </a:rPr>
              <a:t>PárosE</a:t>
            </a:r>
            <a:r>
              <a:rPr lang="hu-HU" sz="2800" dirty="0">
                <a:sym typeface="Symbol" pitchFamily="18" charset="2"/>
              </a:rPr>
              <a:t>(x):=(x </a:t>
            </a:r>
            <a:r>
              <a:rPr lang="hu-HU" sz="2800" dirty="0" err="1">
                <a:sym typeface="Symbol" pitchFamily="18" charset="2"/>
              </a:rPr>
              <a:t>Mod</a:t>
            </a:r>
            <a:r>
              <a:rPr lang="hu-HU" sz="2800" dirty="0">
                <a:sym typeface="Symbol" pitchFamily="18" charset="2"/>
              </a:rPr>
              <a:t> 2)=0</a:t>
            </a:r>
            <a:endParaRPr lang="hu-HU" sz="2800" dirty="0">
              <a:sym typeface="Symbol"/>
            </a:endParaRPr>
          </a:p>
        </p:txBody>
      </p:sp>
      <p:sp>
        <p:nvSpPr>
          <p:cNvPr id="10" name="Dátum helye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DC19435-DEE2-425C-9E9E-7F02ECB80797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76" y="1484784"/>
            <a:ext cx="2880000" cy="952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3558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56199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dirty="0"/>
              <a:t>Megjegyzés: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1) a színes képeknél az átlagolással baj lehet!</a:t>
            </a:r>
            <a:r>
              <a:rPr lang="hu-HU" sz="2800" dirty="0">
                <a:sym typeface="Symbol" pitchFamily="18" charset="2"/>
              </a:rPr>
              <a:t> Milyen szín egy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piros</a:t>
            </a:r>
            <a:r>
              <a:rPr lang="hu-HU" sz="2800" dirty="0">
                <a:sym typeface="Symbol" pitchFamily="18" charset="2"/>
              </a:rPr>
              <a:t> és egy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kék</a:t>
            </a:r>
            <a:r>
              <a:rPr lang="hu-HU" sz="2800" dirty="0">
                <a:sym typeface="Symbol" pitchFamily="18" charset="2"/>
              </a:rPr>
              <a:t> színű pont </a:t>
            </a:r>
            <a:r>
              <a:rPr lang="hu-HU" sz="2800" dirty="0">
                <a:solidFill>
                  <a:srgbClr val="8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átlaga</a:t>
            </a:r>
            <a:r>
              <a:rPr lang="hu-HU" sz="2800" dirty="0">
                <a:sym typeface="Symbol" pitchFamily="18" charset="2"/>
              </a:rPr>
              <a:t>? (hamis színek)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2) RGB esetén a szín: </a:t>
            </a: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Rekord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(piros,zöld,kék:Egész)</a:t>
            </a:r>
            <a:r>
              <a:rPr lang="hu-HU" sz="2800" dirty="0">
                <a:sym typeface="Symbol" pitchFamily="18" charset="2"/>
              </a:rPr>
              <a:t>; és az átlag? (</a:t>
            </a:r>
            <a:r>
              <a:rPr lang="hu-HU" sz="2800" dirty="0" err="1">
                <a:sym typeface="Symbol" pitchFamily="18" charset="2"/>
              </a:rPr>
              <a:t>komponensenkénti</a:t>
            </a:r>
            <a:r>
              <a:rPr lang="hu-HU" sz="2800" dirty="0">
                <a:sym typeface="Symbol" pitchFamily="18" charset="2"/>
              </a:rPr>
              <a:t> átlag)</a:t>
            </a:r>
            <a:endParaRPr lang="hu-HU" sz="2800" dirty="0"/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ACF1927-F567-4102-9E16-FD230E1A19CF}" type="datetime8">
              <a:rPr lang="hu-HU" smtClean="0"/>
              <a:t>2018. 10. 17. 17:22</a:t>
            </a:fld>
            <a:endParaRPr lang="en-US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6. előadás</a:t>
            </a:r>
            <a:endParaRPr lang="en-US" dirty="0"/>
          </a:p>
        </p:txBody>
      </p:sp>
      <p:graphicFrame>
        <p:nvGraphicFramePr>
          <p:cNvPr id="2255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02404"/>
              </p:ext>
            </p:extLst>
          </p:nvPr>
        </p:nvGraphicFramePr>
        <p:xfrm>
          <a:off x="2699792" y="1973263"/>
          <a:ext cx="5654302" cy="1982786"/>
        </p:xfrm>
        <a:graphic>
          <a:graphicData uri="http://schemas.openxmlformats.org/drawingml/2006/table">
            <a:tbl>
              <a:tblPr/>
              <a:tblGrid>
                <a:gridCol w="40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2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5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KK[i,j]:=(K[2*i,2*j]+K[2*i–1,2*j]+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K[2*i,2*j–1]+K[2*i–1,2*j–1])/4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zövegdoboz 13"/>
          <p:cNvSpPr txBox="1">
            <a:spLocks noChangeArrowheads="1"/>
          </p:cNvSpPr>
          <p:nvPr/>
        </p:nvSpPr>
        <p:spPr bwMode="auto">
          <a:xfrm>
            <a:off x="8344645" y="1650171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i,j:</a:t>
            </a:r>
            <a:r>
              <a:rPr lang="hu-HU" sz="1800" b="1" dirty="0"/>
              <a:t>Egész</a:t>
            </a: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" y="2242529"/>
            <a:ext cx="2469479" cy="754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/>
              <a:t>/52</a:t>
            </a:r>
            <a:endParaRPr lang="hu-HU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13066</TotalTime>
  <Words>3190</Words>
  <Application>Microsoft Office PowerPoint</Application>
  <PresentationFormat>Diavetítés a képernyőre (4:3 oldalarány)</PresentationFormat>
  <Paragraphs>922</Paragraphs>
  <Slides>52</Slides>
  <Notes>52</Notes>
  <HiddenSlides>0</HiddenSlides>
  <MMClips>0</MMClips>
  <ScaleCrop>false</ScaleCrop>
  <HeadingPairs>
    <vt:vector size="10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52</vt:i4>
      </vt:variant>
      <vt:variant>
        <vt:lpstr>Egyéni diasorok</vt:lpstr>
      </vt:variant>
      <vt:variant>
        <vt:i4>1</vt:i4>
      </vt:variant>
    </vt:vector>
  </HeadingPairs>
  <TitlesOfParts>
    <vt:vector size="63" baseType="lpstr">
      <vt:lpstr>Arial</vt:lpstr>
      <vt:lpstr>Courier New</vt:lpstr>
      <vt:lpstr>Garamond</vt:lpstr>
      <vt:lpstr>Imprint MT Shadow</vt:lpstr>
      <vt:lpstr>Symbol</vt:lpstr>
      <vt:lpstr>Times New Roman</vt:lpstr>
      <vt:lpstr>Wingdings</vt:lpstr>
      <vt:lpstr>1_Montázs</vt:lpstr>
      <vt:lpstr>2_Montázs</vt:lpstr>
      <vt:lpstr>Equation</vt:lpstr>
      <vt:lpstr>Programozás 6. előadás</vt:lpstr>
      <vt:lpstr>Tartalom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Rekordok vektora</vt:lpstr>
      <vt:lpstr>Rekordok vektora</vt:lpstr>
      <vt:lpstr>Rekordok vektora</vt:lpstr>
      <vt:lpstr>Rekordok vektora</vt:lpstr>
      <vt:lpstr>Rekordok vektora</vt:lpstr>
      <vt:lpstr>Rekordok vektora</vt:lpstr>
      <vt:lpstr>Rekordok vektora</vt:lpstr>
      <vt:lpstr>Rekordok vektora</vt:lpstr>
      <vt:lpstr>Sorozat → halmaz transzformáció</vt:lpstr>
      <vt:lpstr>Sorozat → halmaz transzformáció</vt:lpstr>
      <vt:lpstr>Halmaz típus</vt:lpstr>
      <vt:lpstr>Halmaz típus</vt:lpstr>
      <vt:lpstr>Halmaz típus</vt:lpstr>
      <vt:lpstr>Halmaz típus  ábrázolása1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 ábrázolása2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Áttekintés</vt:lpstr>
      <vt:lpstr>Ajándék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7. előadás</dc:title>
  <dc:creator>Szlávi-Zsakó</dc:creator>
  <cp:lastModifiedBy>Péter Szlávi</cp:lastModifiedBy>
  <cp:revision>1040</cp:revision>
  <dcterms:created xsi:type="dcterms:W3CDTF">2005-10-16T14:08:29Z</dcterms:created>
  <dcterms:modified xsi:type="dcterms:W3CDTF">2018-10-17T15:25:16Z</dcterms:modified>
</cp:coreProperties>
</file>