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3" r:id="rId1"/>
    <p:sldMasterId id="2147483833" r:id="rId2"/>
  </p:sldMasterIdLst>
  <p:notesMasterIdLst>
    <p:notesMasterId r:id="rId64"/>
  </p:notesMasterIdLst>
  <p:handoutMasterIdLst>
    <p:handoutMasterId r:id="rId65"/>
  </p:handoutMasterIdLst>
  <p:sldIdLst>
    <p:sldId id="367" r:id="rId3"/>
    <p:sldId id="407" r:id="rId4"/>
    <p:sldId id="408" r:id="rId5"/>
    <p:sldId id="409" r:id="rId6"/>
    <p:sldId id="361" r:id="rId7"/>
    <p:sldId id="389" r:id="rId8"/>
    <p:sldId id="400" r:id="rId9"/>
    <p:sldId id="368" r:id="rId10"/>
    <p:sldId id="396" r:id="rId11"/>
    <p:sldId id="404" r:id="rId12"/>
    <p:sldId id="369" r:id="rId13"/>
    <p:sldId id="410" r:id="rId14"/>
    <p:sldId id="432" r:id="rId15"/>
    <p:sldId id="398" r:id="rId16"/>
    <p:sldId id="433" r:id="rId17"/>
    <p:sldId id="399" r:id="rId18"/>
    <p:sldId id="438" r:id="rId19"/>
    <p:sldId id="371" r:id="rId20"/>
    <p:sldId id="372" r:id="rId21"/>
    <p:sldId id="413" r:id="rId22"/>
    <p:sldId id="414" r:id="rId23"/>
    <p:sldId id="415" r:id="rId24"/>
    <p:sldId id="416" r:id="rId25"/>
    <p:sldId id="427" r:id="rId26"/>
    <p:sldId id="373" r:id="rId27"/>
    <p:sldId id="422" r:id="rId28"/>
    <p:sldId id="423" r:id="rId29"/>
    <p:sldId id="424" r:id="rId30"/>
    <p:sldId id="425" r:id="rId31"/>
    <p:sldId id="426" r:id="rId32"/>
    <p:sldId id="439" r:id="rId33"/>
    <p:sldId id="440" r:id="rId34"/>
    <p:sldId id="441" r:id="rId35"/>
    <p:sldId id="417" r:id="rId36"/>
    <p:sldId id="374" r:id="rId37"/>
    <p:sldId id="418" r:id="rId38"/>
    <p:sldId id="431" r:id="rId39"/>
    <p:sldId id="419" r:id="rId40"/>
    <p:sldId id="420" r:id="rId41"/>
    <p:sldId id="401" r:id="rId42"/>
    <p:sldId id="430" r:id="rId43"/>
    <p:sldId id="429" r:id="rId44"/>
    <p:sldId id="375" r:id="rId45"/>
    <p:sldId id="421" r:id="rId46"/>
    <p:sldId id="376" r:id="rId47"/>
    <p:sldId id="377" r:id="rId48"/>
    <p:sldId id="442" r:id="rId49"/>
    <p:sldId id="443" r:id="rId50"/>
    <p:sldId id="444" r:id="rId51"/>
    <p:sldId id="445" r:id="rId52"/>
    <p:sldId id="446" r:id="rId53"/>
    <p:sldId id="447" r:id="rId54"/>
    <p:sldId id="378" r:id="rId55"/>
    <p:sldId id="379" r:id="rId56"/>
    <p:sldId id="403" r:id="rId57"/>
    <p:sldId id="380" r:id="rId58"/>
    <p:sldId id="381" r:id="rId59"/>
    <p:sldId id="382" r:id="rId60"/>
    <p:sldId id="383" r:id="rId61"/>
    <p:sldId id="384" r:id="rId62"/>
    <p:sldId id="448" r:id="rId63"/>
  </p:sldIdLst>
  <p:sldSz cx="9144000" cy="6858000" type="screen4x3"/>
  <p:notesSz cx="6797675" cy="9926638"/>
  <p:custShowLst>
    <p:custShow name="KódStilizálás" id="0">
      <p:sldLst/>
    </p:custShow>
    <p:custShow name="Tévedni emberi dolog" id="1">
      <p:sldLst>
        <p:sld r:id="rId5"/>
      </p:sldLst>
    </p:custShow>
    <p:custShow name="Minden feladat papírmunkával ér" id="2">
      <p:sldLst>
        <p:sld r:id="rId6"/>
      </p:sldLst>
    </p:custShow>
    <p:custShow name="Inicializálatlan változó" id="3">
      <p:sldLst>
        <p:sld r:id="rId14"/>
      </p:sldLst>
    </p:custShow>
    <p:custShow name="Programgráf" id="4">
      <p:sldLst>
        <p:sld r:id="rId39"/>
      </p:sldLst>
    </p:custShow>
    <p:custShow name="Más szemében a ..." id="5">
      <p:sldLst>
        <p:sld r:id="rId6"/>
      </p:sldLst>
    </p:custShow>
    <p:custShow name="Papírmunkával ..." id="6">
      <p:sldLst/>
    </p:custShow>
  </p:custShowLst>
  <p:defaultTextStyle>
    <a:defPPr>
      <a:defRPr lang="hu-HU"/>
    </a:defPPr>
    <a:lvl1pPr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4B645"/>
    <a:srgbClr val="CCD600"/>
    <a:srgbClr val="808000"/>
    <a:srgbClr val="006600"/>
    <a:srgbClr val="FF0000"/>
    <a:srgbClr val="663300"/>
    <a:srgbClr val="008000"/>
    <a:srgbClr val="969696"/>
    <a:srgbClr val="FFE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2" autoAdjust="0"/>
    <p:restoredTop sz="87150" autoAdjust="0"/>
  </p:normalViewPr>
  <p:slideViewPr>
    <p:cSldViewPr>
      <p:cViewPr varScale="1">
        <p:scale>
          <a:sx n="79" d="100"/>
          <a:sy n="79" d="100"/>
        </p:scale>
        <p:origin x="174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3180"/>
    </p:cViewPr>
  </p:sorterViewPr>
  <p:notesViewPr>
    <p:cSldViewPr>
      <p:cViewPr varScale="1">
        <p:scale>
          <a:sx n="56" d="100"/>
          <a:sy n="56" d="100"/>
        </p:scale>
        <p:origin x="-2508" y="-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559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/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/>
            </a:lvl1pPr>
          </a:lstStyle>
          <a:p>
            <a:pPr>
              <a:defRPr/>
            </a:pPr>
            <a:r>
              <a:rPr lang="hu-HU"/>
              <a:t>2012/2013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34702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/>
            </a:lvl1pPr>
          </a:lstStyle>
          <a:p>
            <a:r>
              <a:rPr lang="hu-HU"/>
              <a:t>Horváth-Papné-Szlávi-Zsakó: Programozási alapismeretek 9. előadás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/>
            </a:lvl1pPr>
          </a:lstStyle>
          <a:p>
            <a:fld id="{31E9A5A2-8B70-434E-B848-F26C6BD9AF26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92463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/>
              <a:t>2012/2013</a:t>
            </a:r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32938"/>
            <a:ext cx="4046538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/>
            </a:lvl1pPr>
          </a:lstStyle>
          <a:p>
            <a:r>
              <a:rPr lang="hu-HU"/>
              <a:t>Horváth-Papné-Szlávi-Zsakó: Programozási alapismeretek 9. előadás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1775" y="9532938"/>
            <a:ext cx="2779713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1"/>
            </a:lvl1pPr>
          </a:lstStyle>
          <a:p>
            <a:fld id="{0B97D217-AE08-4277-84E4-3A1A84E270E0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519438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8FA2D05-64A1-43CA-B7C0-8A5A3D3428DE}" type="slidenum">
              <a:rPr lang="hu-HU" sz="1200"/>
              <a:pPr/>
              <a:t>1</a:t>
            </a:fld>
            <a:endParaRPr lang="hu-HU" sz="1200"/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200"/>
              </a:spcBef>
            </a:pPr>
            <a:endParaRPr lang="hu-HU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109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501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72B5404-F0C2-4160-BC9C-A4C1C2381736}" type="slidenum">
              <a:rPr lang="hu-HU" sz="1200"/>
              <a:pPr/>
              <a:t>13</a:t>
            </a:fld>
            <a:endParaRPr lang="hu-HU" sz="1200"/>
          </a:p>
        </p:txBody>
      </p:sp>
      <p:sp>
        <p:nvSpPr>
          <p:cNvPr id="5018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8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0182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5018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3324309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2011/12</a:t>
            </a:r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097EF70-83B9-4F3A-A54D-56ECBF9684DA}" type="slidenum">
              <a:rPr lang="hu-HU" sz="1200"/>
              <a:pPr/>
              <a:t>14</a:t>
            </a:fld>
            <a:endParaRPr lang="hu-HU" sz="1200"/>
          </a:p>
        </p:txBody>
      </p:sp>
      <p:sp>
        <p:nvSpPr>
          <p:cNvPr id="5120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206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5120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3771747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2011/12</a:t>
            </a:r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097EF70-83B9-4F3A-A54D-56ECBF9684DA}" type="slidenum">
              <a:rPr lang="hu-HU" sz="1200"/>
              <a:pPr/>
              <a:t>15</a:t>
            </a:fld>
            <a:endParaRPr lang="hu-HU" sz="1200"/>
          </a:p>
        </p:txBody>
      </p:sp>
      <p:sp>
        <p:nvSpPr>
          <p:cNvPr id="5120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206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5120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3300232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2011/12</a:t>
            </a:r>
          </a:p>
        </p:txBody>
      </p:sp>
      <p:sp>
        <p:nvSpPr>
          <p:cNvPr id="522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507DBDE-EE6C-484D-B8ED-52AB8302D57F}" type="slidenum">
              <a:rPr lang="hu-HU" sz="1200"/>
              <a:pPr/>
              <a:t>16</a:t>
            </a:fld>
            <a:endParaRPr lang="hu-HU" sz="1200"/>
          </a:p>
        </p:txBody>
      </p:sp>
      <p:sp>
        <p:nvSpPr>
          <p:cNvPr id="5222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/>
              <a:t>Trigonometrikus azonosság: sin(2•x)=2•sin(x)•cos(x)</a:t>
            </a:r>
          </a:p>
        </p:txBody>
      </p:sp>
      <p:sp>
        <p:nvSpPr>
          <p:cNvPr id="52230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5223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710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3376653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2011/12</a:t>
            </a:r>
          </a:p>
        </p:txBody>
      </p:sp>
      <p:sp>
        <p:nvSpPr>
          <p:cNvPr id="522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507DBDE-EE6C-484D-B8ED-52AB8302D57F}" type="slidenum">
              <a:rPr lang="hu-HU" sz="1200"/>
              <a:pPr/>
              <a:t>17</a:t>
            </a:fld>
            <a:endParaRPr lang="hu-HU" sz="1200"/>
          </a:p>
        </p:txBody>
      </p:sp>
      <p:sp>
        <p:nvSpPr>
          <p:cNvPr id="5222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/>
              <a:t>Trigonometrikus azonosság: sin(2•x)=2•sin(x)•cos(x)</a:t>
            </a:r>
          </a:p>
        </p:txBody>
      </p:sp>
      <p:sp>
        <p:nvSpPr>
          <p:cNvPr id="52230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5223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710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589531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33CD88D-3410-4244-AAAA-762590347D86}" type="slidenum">
              <a:rPr lang="hu-HU" sz="1200"/>
              <a:pPr/>
              <a:t>18</a:t>
            </a:fld>
            <a:endParaRPr lang="hu-HU" sz="1200"/>
          </a:p>
        </p:txBody>
      </p:sp>
      <p:sp>
        <p:nvSpPr>
          <p:cNvPr id="5325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3254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5325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230804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542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D85157F-DBF6-401D-A1BC-722CB477290A}" type="slidenum">
              <a:rPr lang="hu-HU" sz="1200"/>
              <a:pPr/>
              <a:t>19</a:t>
            </a:fld>
            <a:endParaRPr lang="hu-HU" sz="1200"/>
          </a:p>
        </p:txBody>
      </p:sp>
      <p:sp>
        <p:nvSpPr>
          <p:cNvPr id="5427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4278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5427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1633029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32772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INFOÉRA 2006</a:t>
            </a:r>
          </a:p>
        </p:txBody>
      </p:sp>
      <p:sp>
        <p:nvSpPr>
          <p:cNvPr id="32773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2006.11.18</a:t>
            </a:r>
          </a:p>
        </p:txBody>
      </p:sp>
      <p:sp>
        <p:nvSpPr>
          <p:cNvPr id="32774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Juhász István-Zsakó László: Informatikai képzések a ELTE-n</a:t>
            </a:r>
          </a:p>
        </p:txBody>
      </p:sp>
      <p:sp>
        <p:nvSpPr>
          <p:cNvPr id="32775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B544129-4BCC-4E55-BCB0-F61920C23C69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hu-HU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116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33796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INFOÉRA 2006</a:t>
            </a:r>
          </a:p>
        </p:txBody>
      </p:sp>
      <p:sp>
        <p:nvSpPr>
          <p:cNvPr id="33797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2006.11.18</a:t>
            </a:r>
          </a:p>
        </p:txBody>
      </p:sp>
      <p:sp>
        <p:nvSpPr>
          <p:cNvPr id="33798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Juhász István-Zsakó László: Informatikai képzések a ELTE-n</a:t>
            </a:r>
          </a:p>
        </p:txBody>
      </p:sp>
      <p:sp>
        <p:nvSpPr>
          <p:cNvPr id="33799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E6AAEAF-F4B2-4B6D-9081-6CDD4021FD72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hu-HU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734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sz="1200" b="1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Példafeladat</a:t>
            </a:r>
          </a:p>
          <a:p>
            <a:r>
              <a:rPr lang="hu-HU" sz="1200" b="1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Bemenet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 dátum (év+hó+nap)</a:t>
            </a:r>
            <a:b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</a:br>
            <a:r>
              <a:rPr lang="hu-HU" sz="1200" b="1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Kimenet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: A) hányadik napja az évnek; B) évszak; …</a:t>
            </a:r>
          </a:p>
          <a:p>
            <a:r>
              <a:rPr lang="hu-HU" sz="1200" b="1" kern="1200" dirty="0" err="1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Ekvivalenciaosztályok</a:t>
            </a:r>
            <a:endParaRPr lang="hu-HU" sz="1200" b="1" kern="1200" dirty="0">
              <a:solidFill>
                <a:schemeClr val="tx1"/>
              </a:solidFill>
              <a:effectLst/>
              <a:latin typeface="Garamond" panose="02020404030301010803" pitchFamily="18" charset="0"/>
              <a:ea typeface="+mn-ea"/>
              <a:cs typeface="+mn-cs"/>
            </a:endParaRPr>
          </a:p>
          <a:p>
            <a:r>
              <a:rPr lang="hu-HU" sz="1200" b="1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Érvényes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 (kimenet szerint osztályozva):</a:t>
            </a:r>
          </a:p>
          <a:p>
            <a:r>
              <a:rPr lang="hu-HU" sz="1200" b="1" kern="1200" dirty="0" err="1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év</a:t>
            </a:r>
            <a:r>
              <a:rPr lang="hu-HU" sz="1200" b="1" kern="1200" baseline="-25000" dirty="0" err="1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A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:	1) 400|év, </a:t>
            </a:r>
            <a:b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</a:b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	2) nem 100|év és 4|év, </a:t>
            </a:r>
            <a:b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</a:b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	3) nem 4|év</a:t>
            </a:r>
            <a:b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</a:b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	(Szökőév: 1), 2))</a:t>
            </a:r>
          </a:p>
          <a:p>
            <a:r>
              <a:rPr lang="hu-HU" sz="1200" b="1" kern="1200" dirty="0" err="1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hó</a:t>
            </a:r>
            <a:r>
              <a:rPr lang="hu-HU" sz="1200" b="1" kern="1200" baseline="-25000" dirty="0" err="1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B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:	1) {12,1,2}, </a:t>
            </a:r>
            <a:b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</a:b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	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2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) {3..5}, </a:t>
            </a:r>
            <a:b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</a:b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	3) {6..8}, </a:t>
            </a:r>
            <a:b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</a:b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	4) {9..11}</a:t>
            </a:r>
          </a:p>
          <a:p>
            <a:r>
              <a:rPr lang="hu-HU" sz="1200" b="1" kern="1200" dirty="0" err="1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nap</a:t>
            </a:r>
            <a:r>
              <a:rPr lang="hu-HU" sz="1200" b="1" kern="1200" baseline="-25000" dirty="0" err="1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A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:	1) Szökőév(év) és hó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  <a:sym typeface="Symbol" panose="05050102010706020507" pitchFamily="18" charset="2"/>
              </a:rPr>
              <a:t>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{3..12}, </a:t>
            </a:r>
            <a:b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</a:b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	2) Szökőév(év) és hó=2 és nap=29, </a:t>
            </a:r>
            <a:b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</a:b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	3) nem Szökőév(év)</a:t>
            </a:r>
          </a:p>
          <a:p>
            <a:r>
              <a:rPr lang="hu-HU" sz="1200" b="1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Érvénytelen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:</a:t>
            </a:r>
          </a:p>
          <a:p>
            <a:r>
              <a:rPr lang="hu-HU" sz="1200" b="1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év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: 	a) nem természetes szám, </a:t>
            </a:r>
            <a:b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</a:b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	b) {..1581}, </a:t>
            </a:r>
            <a:b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</a:b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	c) {1582..2017}, </a:t>
            </a:r>
            <a:b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</a:b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	d) {2018..}</a:t>
            </a:r>
          </a:p>
          <a:p>
            <a:r>
              <a:rPr lang="hu-HU" sz="1200" b="1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hó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:	a) nem természetes szám, </a:t>
            </a:r>
            <a:b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</a:b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	b) {..0}, </a:t>
            </a:r>
            <a:b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</a:b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	c) {1..12}, </a:t>
            </a:r>
            <a:b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</a:b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	d) {13..}</a:t>
            </a:r>
          </a:p>
          <a:p>
            <a:r>
              <a:rPr lang="hu-HU" sz="1200" b="1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nap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:	a) nem természetes szám, </a:t>
            </a:r>
            <a:b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</a:b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	b) hó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  <a:sym typeface="Symbol" panose="05050102010706020507" pitchFamily="18" charset="2"/>
              </a:rPr>
              <a:t>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{4,6,9,11}→{1..30}, </a:t>
            </a:r>
            <a:b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</a:b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	c) hó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  <a:sym typeface="Symbol" panose="05050102010706020507" pitchFamily="18" charset="2"/>
              </a:rPr>
              <a:t>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{1,3,5,7,8,10,12}→{1..31}, </a:t>
            </a:r>
            <a:b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</a:b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	d) Szökőév(év) és hó=2→{1..29}, </a:t>
            </a:r>
            <a:b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</a:b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	e) nem Szökőév(év) és hó=2→{1..28}</a:t>
            </a:r>
          </a:p>
          <a:p>
            <a:r>
              <a:rPr lang="hu-HU" sz="1200" b="1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Tesztek</a:t>
            </a:r>
          </a:p>
          <a:p>
            <a:r>
              <a:rPr lang="hu-HU" sz="1200" b="1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Érvényesek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re:</a:t>
            </a:r>
          </a:p>
          <a:p>
            <a:r>
              <a:rPr lang="hu-HU" sz="1200" b="1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2016 2 29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 reprezentálja az év/2, hó/1, nap/2 (nap/d)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ekvivalenciaosztályokat</a:t>
            </a:r>
            <a:endParaRPr lang="hu-HU" sz="1200" kern="1200" dirty="0">
              <a:solidFill>
                <a:schemeClr val="tx1"/>
              </a:solidFill>
              <a:effectLst/>
              <a:latin typeface="Garamond" panose="02020404030301010803" pitchFamily="18" charset="0"/>
              <a:ea typeface="+mn-ea"/>
              <a:cs typeface="+mn-cs"/>
            </a:endParaRPr>
          </a:p>
          <a:p>
            <a:r>
              <a:rPr lang="hu-HU" sz="1200" b="1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2017 3 31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 reprezentálja az év/3, hó/2, nap/3 (év/c, nap/c)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ekvivalenciaosztályokat</a:t>
            </a:r>
            <a:endParaRPr lang="hu-HU" sz="1200" kern="1200" dirty="0">
              <a:solidFill>
                <a:schemeClr val="tx1"/>
              </a:solidFill>
              <a:effectLst/>
              <a:latin typeface="Garamond" panose="02020404030301010803" pitchFamily="18" charset="0"/>
              <a:ea typeface="+mn-ea"/>
              <a:cs typeface="+mn-cs"/>
            </a:endParaRPr>
          </a:p>
          <a:p>
            <a:r>
              <a:rPr lang="hu-HU" sz="1200" b="1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2015 6 30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 reprezentálja a(z év/3,) hó/3 (nap/3, év/c, nap/c)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ekvivalenciaosztályokat</a:t>
            </a:r>
            <a:endParaRPr lang="hu-HU" sz="1200" kern="1200" dirty="0">
              <a:solidFill>
                <a:schemeClr val="tx1"/>
              </a:solidFill>
              <a:effectLst/>
              <a:latin typeface="Garamond" panose="02020404030301010803" pitchFamily="18" charset="0"/>
              <a:ea typeface="+mn-ea"/>
              <a:cs typeface="+mn-cs"/>
            </a:endParaRP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…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De </a:t>
            </a:r>
            <a:r>
              <a:rPr lang="hu-HU" sz="1200" b="1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érvénytelenek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re:</a:t>
            </a:r>
          </a:p>
          <a:p>
            <a:r>
              <a:rPr lang="hu-HU" sz="1200" b="1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2016 2 29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-on túl: 201</a:t>
            </a:r>
            <a:r>
              <a:rPr lang="hu-HU" sz="1200" b="1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6 2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 30, 201</a:t>
            </a:r>
            <a:r>
              <a:rPr lang="hu-HU" sz="1200" b="1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6 2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 1, 201</a:t>
            </a:r>
            <a:r>
              <a:rPr lang="hu-HU" sz="1200" b="1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6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 </a:t>
            </a:r>
            <a:r>
              <a:rPr lang="hu-HU" sz="1200" b="1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2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 0</a:t>
            </a:r>
          </a:p>
          <a:p>
            <a:r>
              <a:rPr lang="hu-HU" sz="1200" b="1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…</a:t>
            </a:r>
            <a:endParaRPr lang="hu-HU" sz="1200" kern="1200" dirty="0">
              <a:solidFill>
                <a:schemeClr val="tx1"/>
              </a:solidFill>
              <a:effectLst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34820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INFOÉRA 2006</a:t>
            </a:r>
          </a:p>
        </p:txBody>
      </p:sp>
      <p:sp>
        <p:nvSpPr>
          <p:cNvPr id="34821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2006.11.18</a:t>
            </a:r>
          </a:p>
        </p:txBody>
      </p:sp>
      <p:sp>
        <p:nvSpPr>
          <p:cNvPr id="34822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Juhász István-Zsakó László: Informatikai képzések a ELTE-n</a:t>
            </a:r>
          </a:p>
        </p:txBody>
      </p:sp>
      <p:sp>
        <p:nvSpPr>
          <p:cNvPr id="3482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F9AF6BF-3C5C-4264-B6BF-68323A361FC0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hu-HU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015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957521C-354F-4BDB-A9F8-4A1D2983687D}" type="slidenum">
              <a:rPr lang="hu-HU" sz="1200"/>
              <a:pPr/>
              <a:t>5</a:t>
            </a:fld>
            <a:endParaRPr lang="hu-HU" sz="1200"/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403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2854986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3584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INFOÉRA 2006</a:t>
            </a:r>
          </a:p>
        </p:txBody>
      </p:sp>
      <p:sp>
        <p:nvSpPr>
          <p:cNvPr id="3584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2006.11.18</a:t>
            </a:r>
          </a:p>
        </p:txBody>
      </p:sp>
      <p:sp>
        <p:nvSpPr>
          <p:cNvPr id="3584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Juhász István-Zsakó László: Informatikai képzések a ELTE-n</a:t>
            </a:r>
          </a:p>
        </p:txBody>
      </p:sp>
      <p:sp>
        <p:nvSpPr>
          <p:cNvPr id="3584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6C18542-F40E-4931-A35F-6E27540D7BCE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hu-HU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698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https://inf.mit.bme.hu/sites/default/files/materials/category/kateg%C3%B3ria/oktat%C3%A1s/msc-t%C3%A1rgyak/szoftverellen%C5%91rz%C3%A9si-technik%C3%A1k/12/SZET-2012_07a_specifikacio_alapu_teszteles.pdf</a:t>
            </a:r>
            <a:endParaRPr lang="hu-HU" dirty="0"/>
          </a:p>
        </p:txBody>
      </p:sp>
      <p:sp>
        <p:nvSpPr>
          <p:cNvPr id="3584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INFOÉRA 2006</a:t>
            </a:r>
          </a:p>
        </p:txBody>
      </p:sp>
      <p:sp>
        <p:nvSpPr>
          <p:cNvPr id="3584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2006.11.18</a:t>
            </a:r>
          </a:p>
        </p:txBody>
      </p:sp>
      <p:sp>
        <p:nvSpPr>
          <p:cNvPr id="3584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Juhász István-Zsakó László: Informatikai képzések a ELTE-n</a:t>
            </a:r>
          </a:p>
        </p:txBody>
      </p:sp>
      <p:sp>
        <p:nvSpPr>
          <p:cNvPr id="3584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6C18542-F40E-4931-A35F-6E27540D7BCE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hu-HU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5682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333118B-E7A9-481B-8286-A9252D028B90}" type="slidenum">
              <a:rPr lang="hu-HU" sz="1200"/>
              <a:pPr/>
              <a:t>25</a:t>
            </a:fld>
            <a:endParaRPr lang="hu-HU" sz="1200"/>
          </a:p>
        </p:txBody>
      </p:sp>
      <p:sp>
        <p:nvSpPr>
          <p:cNvPr id="5530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30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Az „N páros” nem valódi osztály, hiszen az előző osztályoknak része…</a:t>
            </a:r>
          </a:p>
          <a:p>
            <a:r>
              <a:rPr lang="hu-HU" dirty="0"/>
              <a:t>Mégis lehet értelme vizsgálni, ha az a feltevésünk, h. a 2-vel való oszthatóságot külön vizsgálja (a „2 az egyetlen páros prím” állítás miatt)</a:t>
            </a:r>
          </a:p>
          <a:p>
            <a:r>
              <a:rPr lang="hu-HU" dirty="0"/>
              <a:t>Pl. </a:t>
            </a:r>
          </a:p>
          <a:p>
            <a:r>
              <a:rPr lang="hu-HU" dirty="0"/>
              <a:t>Érvényes bemenet:</a:t>
            </a:r>
          </a:p>
          <a:p>
            <a:pPr>
              <a:buFontTx/>
              <a:buChar char="•"/>
            </a:pPr>
            <a:r>
              <a:rPr lang="hu-HU" dirty="0"/>
              <a:t>2 (prím)</a:t>
            </a:r>
          </a:p>
          <a:p>
            <a:pPr>
              <a:buFontTx/>
              <a:buChar char="•"/>
            </a:pPr>
            <a:r>
              <a:rPr lang="hu-HU" dirty="0"/>
              <a:t>4 = 2*</a:t>
            </a:r>
            <a:r>
              <a:rPr lang="hu-HU" dirty="0" err="1"/>
              <a:t>2</a:t>
            </a:r>
            <a:r>
              <a:rPr lang="hu-HU" dirty="0"/>
              <a:t> (egyetlen, kettős osztó)</a:t>
            </a:r>
          </a:p>
          <a:p>
            <a:pPr>
              <a:buFontTx/>
              <a:buChar char="•"/>
            </a:pPr>
            <a:r>
              <a:rPr lang="hu-HU" dirty="0"/>
              <a:t>6 = 2*3 (több, különböző osztó)</a:t>
            </a:r>
          </a:p>
          <a:p>
            <a:pPr>
              <a:buFontTx/>
              <a:buChar char="•"/>
            </a:pPr>
            <a:r>
              <a:rPr lang="hu-HU" dirty="0"/>
              <a:t>8 = 2*4 (a 6 is páros, tehát nincs újdonsága)</a:t>
            </a:r>
          </a:p>
          <a:p>
            <a:r>
              <a:rPr lang="hu-HU" dirty="0"/>
              <a:t>Érvénytelen bemenet:</a:t>
            </a:r>
          </a:p>
          <a:p>
            <a:pPr>
              <a:buFontTx/>
              <a:buChar char="•"/>
            </a:pPr>
            <a:r>
              <a:rPr lang="hu-HU" dirty="0"/>
              <a:t>-2 és/vagy 3.14 és/vagy „kettő”</a:t>
            </a:r>
          </a:p>
        </p:txBody>
      </p:sp>
      <p:sp>
        <p:nvSpPr>
          <p:cNvPr id="55302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5530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32509079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dirty="0"/>
          </a:p>
        </p:txBody>
      </p:sp>
      <p:sp>
        <p:nvSpPr>
          <p:cNvPr id="109572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92F6A67-8CB6-4875-8FB0-3FBD339341D3}" type="slidenum">
              <a:rPr lang="hu-HU" altLang="hu-HU" sz="1200" smtClean="0">
                <a:latin typeface="Arial" charset="0"/>
              </a:rPr>
              <a:pPr/>
              <a:t>26</a:t>
            </a:fld>
            <a:endParaRPr lang="hu-HU" altLang="hu-HU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2211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dirty="0"/>
          </a:p>
        </p:txBody>
      </p:sp>
      <p:sp>
        <p:nvSpPr>
          <p:cNvPr id="109572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92F6A67-8CB6-4875-8FB0-3FBD339341D3}" type="slidenum">
              <a:rPr lang="hu-HU" altLang="hu-HU" sz="1200" smtClean="0">
                <a:latin typeface="Arial" charset="0"/>
              </a:rPr>
              <a:pPr/>
              <a:t>27</a:t>
            </a:fld>
            <a:endParaRPr lang="hu-HU" altLang="hu-HU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607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dirty="0"/>
          </a:p>
        </p:txBody>
      </p:sp>
      <p:sp>
        <p:nvSpPr>
          <p:cNvPr id="109572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92F6A67-8CB6-4875-8FB0-3FBD339341D3}" type="slidenum">
              <a:rPr lang="hu-HU" altLang="hu-HU" sz="1200" smtClean="0">
                <a:latin typeface="Arial" charset="0"/>
              </a:rPr>
              <a:pPr/>
              <a:t>28</a:t>
            </a:fld>
            <a:endParaRPr lang="hu-HU" altLang="hu-HU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5126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/>
              <a:t>Van sziget – nincs sziget esete?</a:t>
            </a:r>
          </a:p>
          <a:p>
            <a:r>
              <a:rPr lang="hu-HU" altLang="hu-HU" dirty="0"/>
              <a:t>1 sziget – több sziget esete?</a:t>
            </a:r>
          </a:p>
        </p:txBody>
      </p:sp>
      <p:sp>
        <p:nvSpPr>
          <p:cNvPr id="109572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92F6A67-8CB6-4875-8FB0-3FBD339341D3}" type="slidenum">
              <a:rPr lang="hu-HU" altLang="hu-HU" sz="1200" smtClean="0">
                <a:latin typeface="Arial" charset="0"/>
              </a:rPr>
              <a:pPr/>
              <a:t>29</a:t>
            </a:fld>
            <a:endParaRPr lang="hu-HU" altLang="hu-HU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446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hu-HU" altLang="hu-HU" dirty="0"/>
              <a:t>példához: a (N/2-re vagy N-10-re) csökkentett tartományban van az, amire a teszt fókuszál, akkor ez a hiba nem </a:t>
            </a:r>
            <a:r>
              <a:rPr lang="hu-HU" altLang="hu-HU" dirty="0" err="1"/>
              <a:t>vevődik</a:t>
            </a:r>
            <a:r>
              <a:rPr lang="hu-HU" altLang="hu-HU" dirty="0"/>
              <a:t> észre.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hu-HU" altLang="hu-HU" dirty="0"/>
              <a:t>példához: ha olyan teszteset nincs, amelyben a legszélesebbnél szélesebb valamelyik kontinens, akkor ez a hiba nem </a:t>
            </a:r>
            <a:r>
              <a:rPr lang="hu-HU" altLang="hu-HU" dirty="0" err="1"/>
              <a:t>vevődik</a:t>
            </a:r>
            <a:r>
              <a:rPr lang="hu-HU" altLang="hu-HU" dirty="0"/>
              <a:t> észre.</a:t>
            </a:r>
          </a:p>
        </p:txBody>
      </p:sp>
      <p:sp>
        <p:nvSpPr>
          <p:cNvPr id="109572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92F6A67-8CB6-4875-8FB0-3FBD339341D3}" type="slidenum">
              <a:rPr lang="hu-HU" altLang="hu-HU" sz="1200" smtClean="0">
                <a:latin typeface="Arial" charset="0"/>
              </a:rPr>
              <a:pPr/>
              <a:t>30</a:t>
            </a:fld>
            <a:endParaRPr lang="hu-HU" altLang="hu-HU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1233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333118B-E7A9-481B-8286-A9252D028B90}" type="slidenum">
              <a:rPr lang="hu-HU" sz="1200"/>
              <a:pPr/>
              <a:t>31</a:t>
            </a:fld>
            <a:endParaRPr lang="hu-HU" sz="1200"/>
          </a:p>
        </p:txBody>
      </p:sp>
      <p:sp>
        <p:nvSpPr>
          <p:cNvPr id="5530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30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55302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5530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5505796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333118B-E7A9-481B-8286-A9252D028B90}" type="slidenum">
              <a:rPr lang="hu-HU" sz="1200"/>
              <a:pPr/>
              <a:t>32</a:t>
            </a:fld>
            <a:endParaRPr lang="hu-HU" sz="1200"/>
          </a:p>
        </p:txBody>
      </p:sp>
      <p:sp>
        <p:nvSpPr>
          <p:cNvPr id="5530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30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55302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5530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2736210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8D206CF-ADED-4A2B-A776-52973B37731A}" type="slidenum">
              <a:rPr lang="hu-HU" sz="1200"/>
              <a:pPr/>
              <a:t>6</a:t>
            </a:fld>
            <a:endParaRPr lang="hu-HU" sz="1200"/>
          </a:p>
        </p:txBody>
      </p:sp>
      <p:sp>
        <p:nvSpPr>
          <p:cNvPr id="4506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6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Ad Ideális próba:</a:t>
            </a:r>
          </a:p>
          <a:p>
            <a:pPr lvl="1"/>
            <a:r>
              <a:rPr lang="hu-HU" dirty="0"/>
              <a:t>Ilyen próba minden (csak a bemeneti paraméterektől függő) programhoz készíthető.</a:t>
            </a:r>
            <a:r>
              <a:rPr lang="hu-HU" baseline="0" dirty="0"/>
              <a:t> Hiszen a minden lehetséges bemenetet felsoroló teszteset-halmaz ilyen. </a:t>
            </a:r>
          </a:p>
          <a:p>
            <a:pPr lvl="1"/>
            <a:r>
              <a:rPr lang="hu-HU" baseline="0" dirty="0"/>
              <a:t>Nyilvánvaló persze, hogy ez csak elvileg lehetséges a nagy bemeneti állapotszám miatt.</a:t>
            </a:r>
          </a:p>
          <a:p>
            <a:pPr lvl="0"/>
            <a:r>
              <a:rPr lang="hu-HU" baseline="0" dirty="0"/>
              <a:t>Ad Próba:</a:t>
            </a:r>
          </a:p>
          <a:p>
            <a:pPr lvl="1"/>
            <a:r>
              <a:rPr lang="hu-HU" baseline="0" dirty="0"/>
              <a:t>… áll eleve tervezett tesztesetekből, és a tesztelés során tapasztalt hibákhoz létrehozott, időleges tesztesetekből.</a:t>
            </a:r>
          </a:p>
          <a:p>
            <a:pPr lvl="1"/>
            <a:r>
              <a:rPr lang="hu-HU" baseline="0" dirty="0"/>
              <a:t>A dokumentációba –természetesen– a helyes program működését demonstráló tesztesetek kerülnek.</a:t>
            </a:r>
          </a:p>
        </p:txBody>
      </p:sp>
      <p:sp>
        <p:nvSpPr>
          <p:cNvPr id="45062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4506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27017300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333118B-E7A9-481B-8286-A9252D028B90}" type="slidenum">
              <a:rPr lang="hu-HU" sz="1200"/>
              <a:pPr/>
              <a:t>33</a:t>
            </a:fld>
            <a:endParaRPr lang="hu-HU" sz="1200"/>
          </a:p>
        </p:txBody>
      </p:sp>
      <p:sp>
        <p:nvSpPr>
          <p:cNvPr id="5530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30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55302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5530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11179941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36868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INFOÉRA 2006</a:t>
            </a:r>
          </a:p>
        </p:txBody>
      </p:sp>
      <p:sp>
        <p:nvSpPr>
          <p:cNvPr id="36869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2006.11.18</a:t>
            </a:r>
          </a:p>
        </p:txBody>
      </p:sp>
      <p:sp>
        <p:nvSpPr>
          <p:cNvPr id="36870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Juhász István-Zsakó László: Informatikai képzések a ELTE-n</a:t>
            </a:r>
          </a:p>
        </p:txBody>
      </p:sp>
      <p:sp>
        <p:nvSpPr>
          <p:cNvPr id="36871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1E4C755-12C3-47A5-B41A-7555815F10BD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hu-HU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5859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563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0B9B238-0E2D-4E00-9065-C6A07B526188}" type="slidenum">
              <a:rPr lang="hu-HU" sz="1200"/>
              <a:pPr/>
              <a:t>35</a:t>
            </a:fld>
            <a:endParaRPr lang="hu-HU" sz="1200"/>
          </a:p>
        </p:txBody>
      </p:sp>
      <p:sp>
        <p:nvSpPr>
          <p:cNvPr id="5632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6326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5632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17500286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38916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INFOÉRA 2006</a:t>
            </a:r>
          </a:p>
        </p:txBody>
      </p:sp>
      <p:sp>
        <p:nvSpPr>
          <p:cNvPr id="38917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2006.11.18</a:t>
            </a:r>
          </a:p>
        </p:txBody>
      </p:sp>
      <p:sp>
        <p:nvSpPr>
          <p:cNvPr id="38918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Juhász István-Zsakó László: Informatikai képzések a ELTE-n</a:t>
            </a:r>
          </a:p>
        </p:txBody>
      </p:sp>
      <p:sp>
        <p:nvSpPr>
          <p:cNvPr id="38919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48286B1-A748-4236-A9C6-21922001BAEA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hu-HU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532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4096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INFOÉRA 2006</a:t>
            </a:r>
          </a:p>
        </p:txBody>
      </p:sp>
      <p:sp>
        <p:nvSpPr>
          <p:cNvPr id="4096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2006.11.18</a:t>
            </a:r>
          </a:p>
        </p:txBody>
      </p:sp>
      <p:sp>
        <p:nvSpPr>
          <p:cNvPr id="4096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Juhász István-Zsakó László: Informatikai képzések a ELTE-n</a:t>
            </a:r>
          </a:p>
        </p:txBody>
      </p:sp>
      <p:sp>
        <p:nvSpPr>
          <p:cNvPr id="4096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3074FD0-0A92-4EBC-A407-1457439C9EA3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hu-HU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3331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39940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INFOÉRA 2006</a:t>
            </a:r>
          </a:p>
        </p:txBody>
      </p:sp>
      <p:sp>
        <p:nvSpPr>
          <p:cNvPr id="39941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2006.11.18</a:t>
            </a:r>
          </a:p>
        </p:txBody>
      </p:sp>
      <p:sp>
        <p:nvSpPr>
          <p:cNvPr id="39942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Juhász István-Zsakó László: Informatikai képzések a ELTE-n</a:t>
            </a:r>
          </a:p>
        </p:txBody>
      </p:sp>
      <p:sp>
        <p:nvSpPr>
          <p:cNvPr id="3994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63A351F-3243-45D4-B75E-8B63B619AC50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hu-HU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015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4096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INFOÉRA 2006</a:t>
            </a:r>
          </a:p>
        </p:txBody>
      </p:sp>
      <p:sp>
        <p:nvSpPr>
          <p:cNvPr id="4096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2006.11.18</a:t>
            </a:r>
          </a:p>
        </p:txBody>
      </p:sp>
      <p:sp>
        <p:nvSpPr>
          <p:cNvPr id="4096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Juhász István-Zsakó László: Informatikai képzések a ELTE-n</a:t>
            </a:r>
          </a:p>
        </p:txBody>
      </p:sp>
      <p:sp>
        <p:nvSpPr>
          <p:cNvPr id="4096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3074FD0-0A92-4EBC-A407-1457439C9EA3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hu-HU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7047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573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7C3F34B-5FF3-4D3F-969F-2CCC209B3B30}" type="slidenum">
              <a:rPr lang="hu-HU" sz="1200"/>
              <a:pPr/>
              <a:t>40</a:t>
            </a:fld>
            <a:endParaRPr lang="hu-HU" sz="1200"/>
          </a:p>
        </p:txBody>
      </p:sp>
      <p:sp>
        <p:nvSpPr>
          <p:cNvPr id="5734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7350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5735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3002219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4096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INFOÉRA 2006</a:t>
            </a:r>
          </a:p>
        </p:txBody>
      </p:sp>
      <p:sp>
        <p:nvSpPr>
          <p:cNvPr id="4096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2006.11.18</a:t>
            </a:r>
          </a:p>
        </p:txBody>
      </p:sp>
      <p:sp>
        <p:nvSpPr>
          <p:cNvPr id="4096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Juhász István-Zsakó László: Informatikai képzések a ELTE-n</a:t>
            </a:r>
          </a:p>
        </p:txBody>
      </p:sp>
      <p:sp>
        <p:nvSpPr>
          <p:cNvPr id="4096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3074FD0-0A92-4EBC-A407-1457439C9EA3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hu-HU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1216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4096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INFOÉRA 2006</a:t>
            </a:r>
          </a:p>
        </p:txBody>
      </p:sp>
      <p:sp>
        <p:nvSpPr>
          <p:cNvPr id="4096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2006.11.18</a:t>
            </a:r>
          </a:p>
        </p:txBody>
      </p:sp>
      <p:sp>
        <p:nvSpPr>
          <p:cNvPr id="4096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Juhász István-Zsakó László: Informatikai képzések a ELTE-n</a:t>
            </a:r>
          </a:p>
        </p:txBody>
      </p:sp>
      <p:sp>
        <p:nvSpPr>
          <p:cNvPr id="4096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3074FD0-0A92-4EBC-A407-1457439C9EA3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hu-HU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799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917F25C-2993-466C-82B8-6A1806291353}" type="slidenum">
              <a:rPr lang="hu-HU" sz="1200"/>
              <a:pPr/>
              <a:t>7</a:t>
            </a:fld>
            <a:endParaRPr lang="hu-HU" sz="1200"/>
          </a:p>
        </p:txBody>
      </p:sp>
      <p:sp>
        <p:nvSpPr>
          <p:cNvPr id="4608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Ad „… meg nem ismételhető teszteset”:</a:t>
            </a:r>
          </a:p>
          <a:p>
            <a:pPr lvl="1"/>
            <a:r>
              <a:rPr lang="hu-HU" dirty="0"/>
              <a:t>Akkor nem ismételhető meg (garantáltan) egy teszteset, ha a program nem csak</a:t>
            </a:r>
            <a:r>
              <a:rPr lang="hu-HU" baseline="0" dirty="0"/>
              <a:t> a bemeneti paramétereitől függ. Például függhet </a:t>
            </a:r>
            <a:r>
              <a:rPr lang="hu-HU" baseline="0" dirty="0" err="1"/>
              <a:t>véletlenszámoktól</a:t>
            </a:r>
            <a:r>
              <a:rPr lang="hu-HU" baseline="0" dirty="0"/>
              <a:t>, időzítéstől (külső folyamatoktól) stb.</a:t>
            </a:r>
          </a:p>
          <a:p>
            <a:pPr lvl="1"/>
            <a:r>
              <a:rPr lang="hu-HU" baseline="0" dirty="0"/>
              <a:t>Tehát az elv megvalósítása: a tesztelés idejére garantáljuk (ha lehet), hogy csak a bemenettől függjön a futás.</a:t>
            </a:r>
            <a:endParaRPr lang="hu-HU" dirty="0"/>
          </a:p>
        </p:txBody>
      </p:sp>
      <p:sp>
        <p:nvSpPr>
          <p:cNvPr id="46086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4608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39729819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583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3DAA7DC-19F7-4F33-BD34-8570A60EC9DC}" type="slidenum">
              <a:rPr lang="hu-HU" sz="1200"/>
              <a:pPr/>
              <a:t>43</a:t>
            </a:fld>
            <a:endParaRPr lang="hu-HU" sz="1200"/>
          </a:p>
        </p:txBody>
      </p:sp>
      <p:sp>
        <p:nvSpPr>
          <p:cNvPr id="5837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Ad Hatékonysági teszt:</a:t>
            </a:r>
          </a:p>
          <a:p>
            <a:pPr lvl="1"/>
            <a:r>
              <a:rPr lang="hu-HU" dirty="0"/>
              <a:t>Általában ki kell egészíteni ehhez a kódot az időt, ill. a helyfoglalást „mérő” kódkellékekkel, bár léteznek olyan fejlesztői</a:t>
            </a:r>
            <a:r>
              <a:rPr lang="hu-HU" baseline="0" dirty="0"/>
              <a:t> környezetek, amelyek a kód megváltoztatása nélkül is segítenek ebben. (</a:t>
            </a:r>
            <a:r>
              <a:rPr lang="hu-HU" baseline="0" dirty="0" err="1"/>
              <a:t>Profiler</a:t>
            </a:r>
            <a:r>
              <a:rPr lang="hu-HU" baseline="0" dirty="0"/>
              <a:t>)</a:t>
            </a:r>
            <a:endParaRPr lang="hu-HU" dirty="0"/>
          </a:p>
        </p:txBody>
      </p:sp>
      <p:sp>
        <p:nvSpPr>
          <p:cNvPr id="58374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5837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25820684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583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3DAA7DC-19F7-4F33-BD34-8570A60EC9DC}" type="slidenum">
              <a:rPr lang="hu-HU" sz="1200"/>
              <a:pPr/>
              <a:t>44</a:t>
            </a:fld>
            <a:endParaRPr lang="hu-HU" sz="1200"/>
          </a:p>
        </p:txBody>
      </p:sp>
      <p:sp>
        <p:nvSpPr>
          <p:cNvPr id="5837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Lásd: Bíró.</a:t>
            </a:r>
          </a:p>
        </p:txBody>
      </p:sp>
      <p:sp>
        <p:nvSpPr>
          <p:cNvPr id="58374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5837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25820684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593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EE3D537-D7DE-4BA2-817E-90F4144B9944}" type="slidenum">
              <a:rPr lang="hu-HU" sz="1200"/>
              <a:pPr/>
              <a:t>45</a:t>
            </a:fld>
            <a:endParaRPr lang="hu-HU" sz="1200"/>
          </a:p>
        </p:txBody>
      </p:sp>
      <p:sp>
        <p:nvSpPr>
          <p:cNvPr id="5939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A szerkezeti azonosság azt jelenti, hogy pontosan ott van és pontosan az az elválasztójel, ami a konzolos inputnál/outputnál.</a:t>
            </a:r>
          </a:p>
          <a:p>
            <a:endParaRPr lang="hu-HU" dirty="0"/>
          </a:p>
          <a:p>
            <a:r>
              <a:rPr lang="hu-HU" dirty="0"/>
              <a:t>Figyelem:</a:t>
            </a:r>
          </a:p>
          <a:p>
            <a:pPr>
              <a:buFontTx/>
              <a:buChar char="•"/>
            </a:pPr>
            <a:r>
              <a:rPr lang="hu-HU" dirty="0"/>
              <a:t>Az outputfájlba kerül –természetesen– a bemenet megszervezéséhez kiírt kérdés és a kimenet szervezéséhez írt kísérő szöveg is!</a:t>
            </a:r>
          </a:p>
          <a:p>
            <a:pPr>
              <a:buFontTx/>
              <a:buChar char="•"/>
            </a:pPr>
            <a:r>
              <a:rPr lang="hu-HU" dirty="0"/>
              <a:t>Ezt a „keveredést” el lehet kerülni úgy, h. ez utóbbi „sallangokat” az ún. hibakonzolra (</a:t>
            </a:r>
            <a:r>
              <a:rPr lang="hu-HU" b="1" dirty="0" err="1"/>
              <a:t>clog</a:t>
            </a:r>
            <a:r>
              <a:rPr lang="hu-HU" dirty="0"/>
              <a:t> és/vagy </a:t>
            </a:r>
            <a:r>
              <a:rPr lang="hu-HU" b="1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hu-HU" dirty="0"/>
              <a:t> folyamba) írjuk. Amennyiben az output nem fájl, akkor változatlanul minden kiírás a képernyőn jelenik meg.</a:t>
            </a:r>
          </a:p>
          <a:p>
            <a:r>
              <a:rPr lang="hu-HU" dirty="0"/>
              <a:t>Pl.:</a:t>
            </a:r>
          </a:p>
          <a:p>
            <a:r>
              <a:rPr lang="hu-HU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hu-HU" dirty="0">
                <a:latin typeface="Courier New" pitchFamily="49" charset="0"/>
                <a:cs typeface="Courier New" pitchFamily="49" charset="0"/>
              </a:rPr>
              <a:t> &lt;&lt; "Az N értéke:"; </a:t>
            </a:r>
            <a:r>
              <a:rPr lang="hu-HU" b="1" dirty="0">
                <a:latin typeface="Courier New" pitchFamily="49" charset="0"/>
                <a:cs typeface="Courier New" pitchFamily="49" charset="0"/>
              </a:rPr>
              <a:t>cin</a:t>
            </a:r>
            <a:r>
              <a:rPr lang="hu-HU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r>
              <a:rPr lang="hu-HU" dirty="0"/>
              <a:t>helyett</a:t>
            </a:r>
          </a:p>
          <a:p>
            <a:r>
              <a:rPr lang="hu-HU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b="1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hu-HU" dirty="0">
                <a:latin typeface="Courier New" pitchFamily="49" charset="0"/>
                <a:cs typeface="Courier New" pitchFamily="49" charset="0"/>
              </a:rPr>
              <a:t> &lt;&lt; "Az N értéke:"; </a:t>
            </a:r>
            <a:r>
              <a:rPr lang="hu-HU" b="1" dirty="0">
                <a:latin typeface="Courier New" pitchFamily="49" charset="0"/>
                <a:cs typeface="Courier New" pitchFamily="49" charset="0"/>
              </a:rPr>
              <a:t>cin</a:t>
            </a:r>
            <a:r>
              <a:rPr lang="hu-HU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r>
              <a:rPr lang="hu-HU" dirty="0"/>
              <a:t>írva,</a:t>
            </a:r>
          </a:p>
          <a:p>
            <a:pPr>
              <a:buFontTx/>
              <a:buChar char="•"/>
            </a:pPr>
            <a:r>
              <a:rPr lang="hu-HU" dirty="0"/>
              <a:t>képernyőoutput estén ekvivalensek lesznek;</a:t>
            </a:r>
          </a:p>
          <a:p>
            <a:pPr>
              <a:buFontTx/>
              <a:buChar char="•"/>
            </a:pPr>
            <a:r>
              <a:rPr lang="hu-HU" dirty="0"/>
              <a:t>fájloutput esetén a kérdés szöveg nem kerül az outputfájlba.</a:t>
            </a:r>
          </a:p>
          <a:p>
            <a:endParaRPr lang="hu-HU" dirty="0"/>
          </a:p>
        </p:txBody>
      </p:sp>
      <p:sp>
        <p:nvSpPr>
          <p:cNvPr id="59398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5939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9873246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604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1D648A8-41F1-46AB-9C48-9D9FB6AF90B7}" type="slidenum">
              <a:rPr lang="hu-HU" sz="1200"/>
              <a:pPr/>
              <a:t>46</a:t>
            </a:fld>
            <a:endParaRPr lang="hu-HU" sz="1200"/>
          </a:p>
        </p:txBody>
      </p:sp>
      <p:sp>
        <p:nvSpPr>
          <p:cNvPr id="6042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2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A használt –nem túl intelligens– batch-fájl (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szkript-program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), a 2. változat: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echo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Eggyel 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kijjebbrol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kell 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inditani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. (Pl. 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magabol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pptx-bol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.)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cd Eloadas7hez/</a:t>
            </a:r>
          </a:p>
          <a:p>
            <a:r>
              <a:rPr lang="hu-HU" sz="800" dirty="0" err="1">
                <a:latin typeface="Courier New" pitchFamily="49" charset="0"/>
                <a:cs typeface="Courier New" pitchFamily="49" charset="0"/>
              </a:rPr>
              <a:t>cls</a:t>
            </a:r>
            <a:endParaRPr lang="hu-HU" sz="800" dirty="0">
              <a:latin typeface="Courier New" pitchFamily="49" charset="0"/>
              <a:cs typeface="Courier New" pitchFamily="49" charset="0"/>
            </a:endParaRP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echo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A programban a 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lenyegi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kiirasok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cout-ba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tortennek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echo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kerdes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szovegek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kiirasa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pedig 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cerr-be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, azaz 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echo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fajlba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iranyitasakor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cerr-es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output a 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command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ablakban,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echo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cout-beliek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fajlban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jelenik meg.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pause</a:t>
            </a:r>
            <a:endParaRPr lang="hu-HU" sz="800" dirty="0">
              <a:latin typeface="Courier New" pitchFamily="49" charset="0"/>
              <a:cs typeface="Courier New" pitchFamily="49" charset="0"/>
            </a:endParaRPr>
          </a:p>
          <a:p>
            <a:r>
              <a:rPr lang="hu-HU" sz="800" dirty="0" err="1">
                <a:latin typeface="Courier New" pitchFamily="49" charset="0"/>
                <a:cs typeface="Courier New" pitchFamily="49" charset="0"/>
              </a:rPr>
              <a:t>cls</a:t>
            </a:r>
            <a:endParaRPr lang="hu-HU" sz="800" dirty="0">
              <a:latin typeface="Courier New" pitchFamily="49" charset="0"/>
              <a:cs typeface="Courier New" pitchFamily="49" charset="0"/>
            </a:endParaRP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echo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Konzolos 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proba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... a 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parameterek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legyenek: P=(1,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1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); Q=(2,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2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echo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Jegyezze meg az 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eredmenyt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hu-HU" sz="800" dirty="0" err="1">
                <a:latin typeface="Courier New" pitchFamily="49" charset="0"/>
                <a:cs typeface="Courier New" pitchFamily="49" charset="0"/>
              </a:rPr>
              <a:t>irany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_2.exe</a:t>
            </a:r>
          </a:p>
          <a:p>
            <a:r>
              <a:rPr lang="hu-HU" sz="800" dirty="0" err="1">
                <a:latin typeface="Courier New" pitchFamily="49" charset="0"/>
                <a:cs typeface="Courier New" pitchFamily="49" charset="0"/>
              </a:rPr>
              <a:t>cls</a:t>
            </a:r>
            <a:endParaRPr lang="hu-HU" sz="800" dirty="0">
              <a:latin typeface="Courier New" pitchFamily="49" charset="0"/>
              <a:cs typeface="Courier New" pitchFamily="49" charset="0"/>
            </a:endParaRP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echo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Ugyanez 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fajlbol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jon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... 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hasonlitsa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az 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elobbihoz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hu-HU" sz="800" dirty="0" err="1">
                <a:latin typeface="Courier New" pitchFamily="49" charset="0"/>
                <a:cs typeface="Courier New" pitchFamily="49" charset="0"/>
              </a:rPr>
              <a:t>irany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_2.exe &lt;1_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1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_2_2.be &gt;1_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1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_2_2.ki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echo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a kimeneti 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fajl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tartalma: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echo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*****************************************************************************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1_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1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_2_2.ki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echo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*****************************************************************************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pause</a:t>
            </a:r>
            <a:endParaRPr lang="hu-HU" sz="800" dirty="0">
              <a:latin typeface="Courier New" pitchFamily="49" charset="0"/>
              <a:cs typeface="Courier New" pitchFamily="49" charset="0"/>
            </a:endParaRPr>
          </a:p>
          <a:p>
            <a:r>
              <a:rPr lang="hu-HU" sz="800" dirty="0" err="1">
                <a:latin typeface="Courier New" pitchFamily="49" charset="0"/>
                <a:cs typeface="Courier New" pitchFamily="49" charset="0"/>
              </a:rPr>
              <a:t>cls</a:t>
            </a:r>
            <a:endParaRPr lang="hu-HU" sz="800" dirty="0">
              <a:latin typeface="Courier New" pitchFamily="49" charset="0"/>
              <a:cs typeface="Courier New" pitchFamily="49" charset="0"/>
            </a:endParaRPr>
          </a:p>
          <a:p>
            <a:endParaRPr lang="hu-HU" sz="800" dirty="0">
              <a:latin typeface="Courier New" pitchFamily="49" charset="0"/>
              <a:cs typeface="Courier New" pitchFamily="49" charset="0"/>
            </a:endParaRPr>
          </a:p>
          <a:p>
            <a:r>
              <a:rPr lang="hu-HU" sz="800" dirty="0" err="1">
                <a:latin typeface="Courier New" pitchFamily="49" charset="0"/>
                <a:cs typeface="Courier New" pitchFamily="49" charset="0"/>
              </a:rPr>
              <a:t>irany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_2.exe &lt;1_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1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_2_1.be &gt;1_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1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_2_1.ki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echo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a kimeneti 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fajl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tartalma: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echo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*****************************************************************************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1_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1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_2_1.ki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echo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*****************************************************************************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pause</a:t>
            </a:r>
            <a:endParaRPr lang="hu-HU" sz="800" dirty="0">
              <a:latin typeface="Courier New" pitchFamily="49" charset="0"/>
              <a:cs typeface="Courier New" pitchFamily="49" charset="0"/>
            </a:endParaRPr>
          </a:p>
          <a:p>
            <a:r>
              <a:rPr lang="hu-HU" sz="800" dirty="0" err="1">
                <a:latin typeface="Courier New" pitchFamily="49" charset="0"/>
                <a:cs typeface="Courier New" pitchFamily="49" charset="0"/>
              </a:rPr>
              <a:t>cls</a:t>
            </a:r>
            <a:endParaRPr lang="hu-HU" sz="800" dirty="0">
              <a:latin typeface="Courier New" pitchFamily="49" charset="0"/>
              <a:cs typeface="Courier New" pitchFamily="49" charset="0"/>
            </a:endParaRPr>
          </a:p>
          <a:p>
            <a:endParaRPr lang="hu-HU" sz="800" dirty="0">
              <a:latin typeface="Courier New" pitchFamily="49" charset="0"/>
              <a:cs typeface="Courier New" pitchFamily="49" charset="0"/>
            </a:endParaRPr>
          </a:p>
          <a:p>
            <a:r>
              <a:rPr lang="hu-HU" sz="800" dirty="0" err="1">
                <a:latin typeface="Courier New" pitchFamily="49" charset="0"/>
                <a:cs typeface="Courier New" pitchFamily="49" charset="0"/>
              </a:rPr>
              <a:t>irany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_2.exe &lt;1_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1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1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_2.be &gt;1_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1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1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_2.ki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echo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a kimeneti 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fajl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tartalma: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echo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*****************************************************************************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1_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1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1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_2.ki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echo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*****************************************************************************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pause</a:t>
            </a:r>
            <a:endParaRPr lang="hu-HU" sz="800" dirty="0">
              <a:latin typeface="Courier New" pitchFamily="49" charset="0"/>
              <a:cs typeface="Courier New" pitchFamily="49" charset="0"/>
            </a:endParaRPr>
          </a:p>
          <a:p>
            <a:endParaRPr lang="hu-HU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422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6042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42199833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D0D92C6-AD1F-4594-8C2D-4FB2345ADBA7}" type="slidenum">
              <a:rPr lang="hu-HU" sz="1200" smtClean="0"/>
              <a:pPr/>
              <a:t>47</a:t>
            </a:fld>
            <a:endParaRPr lang="hu-HU" sz="1200"/>
          </a:p>
        </p:txBody>
      </p:sp>
      <p:sp>
        <p:nvSpPr>
          <p:cNvPr id="8807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8807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54715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B929791-8F5E-4448-9485-175E9BD3FE05}" type="slidenum">
              <a:rPr lang="hu-HU" sz="1200" smtClean="0"/>
              <a:pPr/>
              <a:t>48</a:t>
            </a:fld>
            <a:endParaRPr lang="hu-HU" sz="1200"/>
          </a:p>
        </p:txBody>
      </p:sp>
      <p:sp>
        <p:nvSpPr>
          <p:cNvPr id="8909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8909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8106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901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901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C2C690B-A163-410B-94FD-906F565181D6}" type="slidenum">
              <a:rPr lang="hu-HU" sz="1200" smtClean="0"/>
              <a:pPr/>
              <a:t>49</a:t>
            </a:fld>
            <a:endParaRPr lang="hu-HU" sz="1200"/>
          </a:p>
        </p:txBody>
      </p:sp>
      <p:sp>
        <p:nvSpPr>
          <p:cNvPr id="9011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9011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/>
              <a:t>Ezt a „filozófiát” követve, hogy tegyünk bele szigeteket?</a:t>
            </a:r>
          </a:p>
        </p:txBody>
      </p:sp>
    </p:spTree>
    <p:extLst>
      <p:ext uri="{BB962C8B-B14F-4D97-AF65-F5344CB8AC3E}">
        <p14:creationId xmlns:p14="http://schemas.microsoft.com/office/powerpoint/2010/main" val="34794169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911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911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670B6E5-BC27-4FB9-A7FB-278BBD2062CE}" type="slidenum">
              <a:rPr lang="hu-HU" sz="1200" smtClean="0"/>
              <a:pPr/>
              <a:t>50</a:t>
            </a:fld>
            <a:endParaRPr lang="hu-HU" sz="1200"/>
          </a:p>
        </p:txBody>
      </p:sp>
      <p:sp>
        <p:nvSpPr>
          <p:cNvPr id="9114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9114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84373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17D70CC-47E9-4576-9821-F37DEEFA4739}" type="slidenum">
              <a:rPr lang="hu-HU" sz="1200" smtClean="0"/>
              <a:pPr/>
              <a:t>51</a:t>
            </a:fld>
            <a:endParaRPr lang="hu-HU" sz="1200"/>
          </a:p>
        </p:txBody>
      </p:sp>
      <p:sp>
        <p:nvSpPr>
          <p:cNvPr id="9216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9216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92417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B8036E1-A3CC-42FD-9B27-82D8D2883AB8}" type="slidenum">
              <a:rPr lang="hu-HU" sz="1200" smtClean="0"/>
              <a:pPr/>
              <a:t>52</a:t>
            </a:fld>
            <a:endParaRPr lang="hu-HU" sz="1200"/>
          </a:p>
        </p:txBody>
      </p:sp>
      <p:sp>
        <p:nvSpPr>
          <p:cNvPr id="9319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9319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8454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D7453D6-FA38-4FC9-8E92-F0455D8C7424}" type="slidenum">
              <a:rPr lang="hu-HU" sz="1200"/>
              <a:pPr/>
              <a:t>8</a:t>
            </a:fld>
            <a:endParaRPr lang="hu-HU" sz="1200"/>
          </a:p>
        </p:txBody>
      </p:sp>
      <p:sp>
        <p:nvSpPr>
          <p:cNvPr id="4710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7110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4711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31769935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1444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61445" name="Dátum helye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61446" name="Dia számának helye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0D451EF-9C60-4929-B349-E418C69B1614}" type="slidenum">
              <a:rPr lang="hu-HU" sz="1200"/>
              <a:pPr/>
              <a:t>53</a:t>
            </a:fld>
            <a:endParaRPr lang="hu-HU" sz="1200"/>
          </a:p>
        </p:txBody>
      </p:sp>
      <p:sp>
        <p:nvSpPr>
          <p:cNvPr id="6144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33735730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2468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62469" name="Dátum helye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62470" name="Dia számának helye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11253B7-7985-4EE2-89D7-2143002CFF10}" type="slidenum">
              <a:rPr lang="hu-HU" sz="1200"/>
              <a:pPr/>
              <a:t>54</a:t>
            </a:fld>
            <a:endParaRPr lang="hu-HU" sz="1200"/>
          </a:p>
        </p:txBody>
      </p:sp>
      <p:sp>
        <p:nvSpPr>
          <p:cNvPr id="6247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26998228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b="1" dirty="0"/>
              <a:t>Adat-nyomkövetés</a:t>
            </a:r>
            <a:r>
              <a:rPr lang="hu-HU" dirty="0"/>
              <a:t>: egy kijelölt változó érték</a:t>
            </a:r>
            <a:r>
              <a:rPr lang="hu-HU" i="1" dirty="0"/>
              <a:t>változásá</a:t>
            </a:r>
            <a:r>
              <a:rPr lang="hu-HU" dirty="0"/>
              <a:t>nak a jelzése (a kódban is).</a:t>
            </a:r>
          </a:p>
          <a:p>
            <a:r>
              <a:rPr lang="hu-HU" b="1" dirty="0"/>
              <a:t>Állapot-nyomkövetés</a:t>
            </a:r>
            <a:r>
              <a:rPr lang="hu-HU" dirty="0"/>
              <a:t>: a program adott pontjaihoz rendelt </a:t>
            </a:r>
            <a:r>
              <a:rPr lang="hu-HU" i="1" dirty="0"/>
              <a:t>állítások nem teljesülésekor </a:t>
            </a:r>
            <a:r>
              <a:rPr lang="hu-HU" dirty="0"/>
              <a:t>jelzés.</a:t>
            </a:r>
          </a:p>
          <a:p>
            <a:r>
              <a:rPr lang="hu-HU" dirty="0"/>
              <a:t>A </a:t>
            </a:r>
            <a:r>
              <a:rPr lang="hu-HU" b="1" dirty="0"/>
              <a:t>feltételes fordítás</a:t>
            </a:r>
            <a:r>
              <a:rPr lang="hu-HU" dirty="0"/>
              <a:t>hoz –többek közt– rövid és jó leírás: http://hu.wikipedia.org/wiki/C_el%C5%91ford%C3%ADt%C3%B3</a:t>
            </a:r>
          </a:p>
        </p:txBody>
      </p:sp>
      <p:sp>
        <p:nvSpPr>
          <p:cNvPr id="63492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63493" name="Dátum helye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63494" name="Dia számának helye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0527006-2517-4663-8482-6403CB486E75}" type="slidenum">
              <a:rPr lang="hu-HU" sz="1200"/>
              <a:pPr/>
              <a:t>55</a:t>
            </a:fld>
            <a:endParaRPr lang="hu-HU" sz="1200"/>
          </a:p>
        </p:txBody>
      </p:sp>
      <p:sp>
        <p:nvSpPr>
          <p:cNvPr id="6349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266610299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L. http://www.cplusplus.com/reference/cassert/assert/</a:t>
            </a:r>
          </a:p>
          <a:p>
            <a:r>
              <a:rPr lang="hu-HU"/>
              <a:t>és</a:t>
            </a:r>
            <a:r>
              <a:rPr lang="hu-HU" baseline="0"/>
              <a:t> http://en.wikipedia.org/wiki/Assert.h</a:t>
            </a:r>
            <a:endParaRPr lang="hu-HU" dirty="0"/>
          </a:p>
        </p:txBody>
      </p:sp>
      <p:sp>
        <p:nvSpPr>
          <p:cNvPr id="63492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63493" name="Dátum helye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63494" name="Dia számának helye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0527006-2517-4663-8482-6403CB486E75}" type="slidenum">
              <a:rPr lang="hu-HU" sz="1200"/>
              <a:pPr/>
              <a:t>56</a:t>
            </a:fld>
            <a:endParaRPr lang="hu-HU" sz="1200"/>
          </a:p>
        </p:txBody>
      </p:sp>
      <p:sp>
        <p:nvSpPr>
          <p:cNvPr id="6349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35841983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4516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64517" name="Dátum helye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64518" name="Dia számának helye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6DC4C50-3DE3-4D4E-94E7-0537AA2D8003}" type="slidenum">
              <a:rPr lang="hu-HU" sz="1200"/>
              <a:pPr/>
              <a:t>57</a:t>
            </a:fld>
            <a:endParaRPr lang="hu-HU" sz="1200"/>
          </a:p>
        </p:txBody>
      </p:sp>
      <p:sp>
        <p:nvSpPr>
          <p:cNvPr id="6451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4534174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5540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65541" name="Dátum helye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65542" name="Dia számának helye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4BE6E63-4D97-400D-A7EE-8A7C8D5EFC53}" type="slidenum">
              <a:rPr lang="hu-HU" sz="1200"/>
              <a:pPr/>
              <a:t>58</a:t>
            </a:fld>
            <a:endParaRPr lang="hu-HU" sz="1200"/>
          </a:p>
        </p:txBody>
      </p:sp>
      <p:sp>
        <p:nvSpPr>
          <p:cNvPr id="6554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396742750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z="1000">
                <a:sym typeface="Symbol" pitchFamily="18" charset="2"/>
              </a:rPr>
              <a:t>„Minden </a:t>
            </a:r>
            <a:r>
              <a:rPr lang="hu-HU" sz="1000" b="1" i="1">
                <a:solidFill>
                  <a:srgbClr val="FF0000"/>
                </a:solidFill>
                <a:sym typeface="Symbol" pitchFamily="18" charset="2"/>
              </a:rPr>
              <a:t>nem jóra</a:t>
            </a:r>
            <a:r>
              <a:rPr lang="hu-HU" sz="1000">
                <a:sym typeface="Symbol" pitchFamily="18" charset="2"/>
              </a:rPr>
              <a:t> hibás”: amire </a:t>
            </a:r>
            <a:r>
              <a:rPr lang="hu-HU" sz="1000" b="1" i="1">
                <a:sym typeface="Symbol" pitchFamily="18" charset="2"/>
              </a:rPr>
              <a:t>teszteltük és hibás</a:t>
            </a:r>
            <a:r>
              <a:rPr lang="hu-HU" sz="1000">
                <a:sym typeface="Symbol" pitchFamily="18" charset="2"/>
              </a:rPr>
              <a:t>, és amire </a:t>
            </a:r>
            <a:r>
              <a:rPr lang="hu-HU" sz="1000" b="1" i="1">
                <a:sym typeface="Symbol" pitchFamily="18" charset="2"/>
              </a:rPr>
              <a:t>még nem teszteltük </a:t>
            </a:r>
            <a:r>
              <a:rPr lang="hu-HU" sz="1000">
                <a:sym typeface="Symbol" pitchFamily="18" charset="2"/>
              </a:rPr>
              <a:t>arra is tegyük föl, h. hibás…</a:t>
            </a:r>
          </a:p>
        </p:txBody>
      </p:sp>
      <p:sp>
        <p:nvSpPr>
          <p:cNvPr id="66564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66565" name="Dátum helye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66566" name="Dia számának helye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FA86209-E28C-4BBE-BBE4-7224EED258C4}" type="slidenum">
              <a:rPr lang="hu-HU" sz="1200"/>
              <a:pPr/>
              <a:t>59</a:t>
            </a:fld>
            <a:endParaRPr lang="hu-HU" sz="1200"/>
          </a:p>
        </p:txBody>
      </p:sp>
      <p:sp>
        <p:nvSpPr>
          <p:cNvPr id="6656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6798450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ad „… tesztelés megismételendő”:</a:t>
            </a:r>
          </a:p>
          <a:p>
            <a:r>
              <a:rPr lang="hu-HU" dirty="0"/>
              <a:t>Ez is indokolja a bemenet-kimenet átirányítás</a:t>
            </a:r>
            <a:r>
              <a:rPr lang="hu-HU" baseline="0" dirty="0"/>
              <a:t> technikáját.</a:t>
            </a:r>
            <a:endParaRPr lang="hu-HU" dirty="0"/>
          </a:p>
        </p:txBody>
      </p:sp>
      <p:sp>
        <p:nvSpPr>
          <p:cNvPr id="67588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67589" name="Dátum helye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67590" name="Dia számának helye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8363B3B-2757-4004-834F-21125D5C69F0}" type="slidenum">
              <a:rPr lang="hu-HU" sz="1200"/>
              <a:pPr/>
              <a:t>60</a:t>
            </a:fld>
            <a:endParaRPr lang="hu-HU" sz="1200"/>
          </a:p>
        </p:txBody>
      </p:sp>
      <p:sp>
        <p:nvSpPr>
          <p:cNvPr id="6759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23412615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957521C-354F-4BDB-A9F8-4A1D2983687D}" type="slidenum">
              <a:rPr lang="hu-HU" sz="1200"/>
              <a:pPr/>
              <a:t>61</a:t>
            </a:fld>
            <a:endParaRPr lang="hu-HU" sz="1200"/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403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235469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481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EB9FFCB-454A-4130-A5C1-E83CA148707D}" type="slidenum">
              <a:rPr lang="hu-HU" sz="1200"/>
              <a:pPr/>
              <a:t>9</a:t>
            </a:fld>
            <a:endParaRPr lang="hu-HU" sz="1200"/>
          </a:p>
        </p:txBody>
      </p:sp>
      <p:sp>
        <p:nvSpPr>
          <p:cNvPr id="4813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8134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4813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736321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481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EB9FFCB-454A-4130-A5C1-E83CA148707D}" type="slidenum">
              <a:rPr lang="hu-HU" sz="1200"/>
              <a:pPr/>
              <a:t>10</a:t>
            </a:fld>
            <a:endParaRPr lang="hu-HU" sz="1200"/>
          </a:p>
        </p:txBody>
      </p:sp>
      <p:sp>
        <p:nvSpPr>
          <p:cNvPr id="4813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8134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4813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1099243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84F85D5-F045-4F8D-A1AB-FE634DFBB33A}" type="slidenum">
              <a:rPr lang="hu-HU" sz="1200"/>
              <a:pPr/>
              <a:t>11</a:t>
            </a:fld>
            <a:endParaRPr lang="hu-HU" sz="1200"/>
          </a:p>
        </p:txBody>
      </p:sp>
      <p:sp>
        <p:nvSpPr>
          <p:cNvPr id="4915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9158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4915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2257677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84F85D5-F045-4F8D-A1AB-FE634DFBB33A}" type="slidenum">
              <a:rPr lang="hu-HU" sz="1200"/>
              <a:pPr/>
              <a:t>12</a:t>
            </a:fld>
            <a:endParaRPr lang="hu-HU" sz="1200"/>
          </a:p>
        </p:txBody>
      </p:sp>
      <p:sp>
        <p:nvSpPr>
          <p:cNvPr id="4915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 err="1"/>
              <a:t>Code</a:t>
            </a:r>
            <a:r>
              <a:rPr lang="hu-HU" dirty="0"/>
              <a:t>::</a:t>
            </a:r>
            <a:r>
              <a:rPr lang="hu-HU" dirty="0" err="1"/>
              <a:t>Blocks</a:t>
            </a:r>
            <a:r>
              <a:rPr lang="hu-HU" baseline="0" dirty="0"/>
              <a:t> 13.12</a:t>
            </a:r>
            <a:endParaRPr lang="hu-HU" dirty="0"/>
          </a:p>
        </p:txBody>
      </p:sp>
      <p:sp>
        <p:nvSpPr>
          <p:cNvPr id="49158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4915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2257677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slide" Target="../slides/slide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897352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7" descr="BD10308_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81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7" descr="BD10308_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1257300"/>
            <a:ext cx="2781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cimerr2.jpg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" descr="Photograph">
            <a:hlinkClick r:id="rId4" action="ppaction://hlinksldjump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479" y="5860298"/>
            <a:ext cx="827584" cy="101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ím 1"/>
          <p:cNvSpPr>
            <a:spLocks noGrp="1"/>
          </p:cNvSpPr>
          <p:nvPr>
            <p:ph type="title"/>
          </p:nvPr>
        </p:nvSpPr>
        <p:spPr>
          <a:xfrm>
            <a:off x="0" y="85725"/>
            <a:ext cx="7524750" cy="1111250"/>
          </a:xfrm>
        </p:spPr>
        <p:txBody>
          <a:bodyPr/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16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4754562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17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</p:spPr>
        <p:txBody>
          <a:bodyPr/>
          <a:lstStyle>
            <a:lvl1pPr>
              <a:defRPr>
                <a:effectLst/>
                <a:latin typeface="Garamond" pitchFamily="18" charset="0"/>
              </a:defRPr>
            </a:lvl1pPr>
          </a:lstStyle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‹#›</a:t>
            </a:fld>
            <a:r>
              <a:rPr lang="hu-HU" dirty="0"/>
              <a:t>/61</a:t>
            </a:r>
          </a:p>
        </p:txBody>
      </p:sp>
      <p:sp>
        <p:nvSpPr>
          <p:cNvPr id="18" name="Rectangle 7"/>
          <p:cNvSpPr>
            <a:spLocks noGrp="1" noChangeArrowheads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>
            <a:lvl1pPr>
              <a:defRPr>
                <a:effectLst/>
                <a:latin typeface="Garamond" pitchFamily="18" charset="0"/>
              </a:defRPr>
            </a:lvl1pPr>
          </a:lstStyle>
          <a:p>
            <a:pPr>
              <a:defRPr/>
            </a:pPr>
            <a:fld id="{316C170F-1FA6-481E-BB71-A7F28DDABAF8}" type="datetime8">
              <a:rPr lang="hu-HU" smtClean="0"/>
              <a:t>2018. 10. 24. 15:11</a:t>
            </a:fld>
            <a:endParaRPr lang="en-US"/>
          </a:p>
        </p:txBody>
      </p:sp>
      <p:sp>
        <p:nvSpPr>
          <p:cNvPr id="19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1940496" y="6524625"/>
            <a:ext cx="4287688" cy="333375"/>
          </a:xfrm>
        </p:spPr>
        <p:txBody>
          <a:bodyPr/>
          <a:lstStyle>
            <a:lvl1pPr>
              <a:defRPr sz="1200">
                <a:effectLst/>
                <a:latin typeface="+mj-lt"/>
              </a:defRPr>
            </a:lvl1pPr>
          </a:lstStyle>
          <a:p>
            <a:pPr>
              <a:defRPr/>
            </a:pPr>
            <a:r>
              <a:rPr lang="hu-HU" dirty="0"/>
              <a:t>Horváth-Papné-Szlávi-Zsakó: Programozás 7. előadás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10168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581539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ELTE"/>
          <p:cNvPicPr>
            <a:picLocks noChangeAspect="1" noChangeArrowheads="1"/>
          </p:cNvPicPr>
          <p:nvPr/>
        </p:nvPicPr>
        <p:blipFill>
          <a:blip r:embed="rId4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cimerr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3150" y="85725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Mintacím szerkesztése</a:t>
            </a:r>
            <a:br>
              <a:rPr lang="hu-HU"/>
            </a:br>
            <a:endParaRPr lang="en-US"/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Mintaszöveg szerkesztése</a:t>
            </a:r>
          </a:p>
          <a:p>
            <a:pPr lvl="1"/>
            <a:r>
              <a:rPr lang="en-US"/>
              <a:t>Második szint</a:t>
            </a:r>
          </a:p>
          <a:p>
            <a:pPr lvl="2"/>
            <a:r>
              <a:rPr lang="en-US"/>
              <a:t>Harmadik szint</a:t>
            </a:r>
          </a:p>
          <a:p>
            <a:pPr lvl="3"/>
            <a:r>
              <a:rPr lang="en-US"/>
              <a:t>Negyedik szint</a:t>
            </a:r>
          </a:p>
          <a:p>
            <a:pPr lvl="4"/>
            <a:r>
              <a:rPr lang="en-US"/>
              <a:t>Ötödik szint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DC3E46EC-57C5-43A6-8224-75A227C99B27}" type="datetime8">
              <a:rPr lang="hu-HU" smtClean="0"/>
              <a:t>2018. 10. 24. 15:11</a:t>
            </a:fld>
            <a:r>
              <a:rPr lang="en-US"/>
              <a:t>200</a:t>
            </a:r>
            <a:r>
              <a:rPr lang="hu-HU"/>
              <a:t>7</a:t>
            </a:r>
            <a:r>
              <a:rPr lang="en-US"/>
              <a:t>.</a:t>
            </a:r>
            <a:r>
              <a:rPr lang="hu-HU"/>
              <a:t>09</a:t>
            </a:r>
            <a:r>
              <a:rPr lang="en-US"/>
              <a:t>.</a:t>
            </a:r>
            <a:r>
              <a:rPr lang="hu-HU"/>
              <a:t>28</a:t>
            </a:r>
            <a:r>
              <a:rPr lang="en-US"/>
              <a:t>.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r>
              <a:rPr lang="hu-HU"/>
              <a:t>Horváth-Papné-Szlávi-Zsakó: Programozás 7. előadás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fld id="{D2AF9583-0324-4CC0-B6C9-4DB8A57CF6F7}" type="slidenum">
              <a:rPr lang="hu-HU"/>
              <a:pPr/>
              <a:t>‹#›</a:t>
            </a:fld>
            <a:endParaRPr lang="hu-HU"/>
          </a:p>
        </p:txBody>
      </p:sp>
      <p:pic>
        <p:nvPicPr>
          <p:cNvPr id="2057" name="Picture 7" descr="ELTE"/>
          <p:cNvPicPr>
            <a:picLocks noChangeAspect="1" noChangeArrowheads="1"/>
          </p:cNvPicPr>
          <p:nvPr userDrawn="1"/>
        </p:nvPicPr>
        <p:blipFill>
          <a:blip r:embed="rId4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4" descr="cimerr2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ELTE"/>
          <p:cNvPicPr>
            <a:picLocks noChangeAspect="1" noChangeArrowheads="1"/>
          </p:cNvPicPr>
          <p:nvPr/>
        </p:nvPicPr>
        <p:blipFill>
          <a:blip r:embed="rId3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4" descr="cimerr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7" descr="ELTE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1000125"/>
            <a:ext cx="9136063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4" descr="cimerr2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nf.elte.hu/szlavi/PrM1felev/Pdf/PrTea7.pdf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Eloadas7hez/futtat.bat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hyperlink" Target="Eloadas9hez/futtat.bat" TargetMode="External"/><Relationship Id="rId4" Type="http://schemas.openxmlformats.org/officeDocument/2006/relationships/hyperlink" Target="Eloadas7hez/futtat_2.bat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0.xml"/><Relationship Id="rId5" Type="http://schemas.openxmlformats.org/officeDocument/2006/relationships/slide" Target="slide53.xml"/><Relationship Id="rId4" Type="http://schemas.openxmlformats.org/officeDocument/2006/relationships/slide" Target="slide4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hu.wikipedia.org/wiki/C_el%C5%91ford%C3%ADt%C3%B3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0.xml"/><Relationship Id="rId5" Type="http://schemas.openxmlformats.org/officeDocument/2006/relationships/slide" Target="slide53.xml"/><Relationship Id="rId4" Type="http://schemas.openxmlformats.org/officeDocument/2006/relationships/slide" Target="slide4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66950" y="2051050"/>
            <a:ext cx="6118225" cy="2879725"/>
          </a:xfrm>
          <a:prstGeom prst="rect">
            <a:avLst/>
          </a:prstGeom>
          <a:solidFill>
            <a:schemeClr val="bg1">
              <a:alpha val="70195"/>
            </a:schemeClr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indent="12700" eaLnBrk="1" hangingPunct="1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0" dirty="0">
                <a:solidFill>
                  <a:schemeClr val="tx1"/>
                </a:solidFill>
              </a:rPr>
              <a:t>Programozás</a:t>
            </a:r>
            <a:br>
              <a:rPr lang="hu-HU" b="0" dirty="0">
                <a:solidFill>
                  <a:schemeClr val="tx1"/>
                </a:solidFill>
              </a:rPr>
            </a:br>
            <a:r>
              <a:rPr lang="hu-HU" b="0" dirty="0">
                <a:solidFill>
                  <a:schemeClr val="tx1"/>
                </a:solidFill>
              </a:rPr>
              <a:t>7. előadás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Statikus tesztelés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hu-HU" dirty="0"/>
              <a:t>Szemantikus ellenőrzés, ellentmondás keresés:</a:t>
            </a:r>
          </a:p>
          <a:p>
            <a:pPr lvl="1">
              <a:spcBef>
                <a:spcPct val="5000"/>
              </a:spcBef>
              <a:buFontTx/>
              <a:buChar char="o"/>
            </a:pPr>
            <a:r>
              <a:rPr lang="hu-HU" dirty="0"/>
              <a:t>felhasználatlan változó/érték</a:t>
            </a:r>
          </a:p>
          <a:p>
            <a:pPr marL="544513" lvl="1" indent="0">
              <a:spcBef>
                <a:spcPct val="5000"/>
              </a:spcBef>
              <a:buNone/>
            </a:pPr>
            <a:r>
              <a:rPr lang="hu-HU" dirty="0"/>
              <a:t>	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i=1; </a:t>
            </a:r>
            <a:b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</a:b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	</a:t>
            </a:r>
            <a:r>
              <a:rPr lang="hu-HU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for</a:t>
            </a: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(i=2;…)</a:t>
            </a:r>
            <a:b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</a:b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	{ … }</a:t>
            </a:r>
            <a:endParaRPr lang="hu-HU" dirty="0"/>
          </a:p>
          <a:p>
            <a:pPr lvl="1">
              <a:spcBef>
                <a:spcPct val="5000"/>
              </a:spcBef>
              <a:buFontTx/>
              <a:buChar char="o"/>
            </a:pPr>
            <a:r>
              <a:rPr lang="hu-HU" dirty="0"/>
              <a:t>„gyanús” változóhasználat </a:t>
            </a:r>
          </a:p>
          <a:p>
            <a:pPr marL="544513" lvl="1" indent="0">
              <a:spcBef>
                <a:spcPct val="5000"/>
              </a:spcBef>
              <a:buNone/>
            </a:pPr>
            <a:r>
              <a:rPr lang="hu-HU" dirty="0"/>
              <a:t>	</a:t>
            </a:r>
            <a:r>
              <a:rPr 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=…; </a:t>
            </a:r>
            <a:r>
              <a:rPr lang="hu-HU" sz="1800" dirty="0">
                <a:latin typeface="Courier New" pitchFamily="49" charset="0"/>
              </a:rPr>
              <a:t>//ez esetleg jóval előbb található </a:t>
            </a:r>
            <a:b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</a:b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	</a:t>
            </a:r>
            <a:r>
              <a:rPr lang="hu-HU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for</a:t>
            </a: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(</a:t>
            </a: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int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r>
              <a:rPr lang="hu-HU" sz="1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=2;…)</a:t>
            </a:r>
            <a:b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</a:b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	{ … </a:t>
            </a:r>
            <a:r>
              <a:rPr lang="hu-HU" sz="1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 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… }</a:t>
            </a:r>
            <a:b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</a:b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	… </a:t>
            </a:r>
            <a:r>
              <a:rPr lang="hu-HU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</a:t>
            </a:r>
            <a:r>
              <a:rPr 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…</a:t>
            </a:r>
            <a:endParaRPr lang="hu-HU" dirty="0"/>
          </a:p>
          <a:p>
            <a:pPr lvl="1">
              <a:spcBef>
                <a:spcPct val="5000"/>
              </a:spcBef>
              <a:buFontTx/>
              <a:buChar char="o"/>
            </a:pPr>
            <a:r>
              <a:rPr lang="hu-HU" dirty="0"/>
              <a:t>„identikus” transzformáció </a:t>
            </a:r>
          </a:p>
          <a:p>
            <a:pPr marL="544513" lvl="1" indent="0">
              <a:spcBef>
                <a:spcPct val="5000"/>
              </a:spcBef>
              <a:buNone/>
            </a:pPr>
            <a:r>
              <a:rPr lang="hu-HU" dirty="0"/>
              <a:t>	</a:t>
            </a:r>
            <a:r>
              <a:rPr lang="hu-HU" sz="1800" dirty="0"/>
              <a:t> 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i=</a:t>
            </a:r>
            <a:r>
              <a:rPr 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1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*i+</a:t>
            </a:r>
            <a:r>
              <a:rPr 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0</a:t>
            </a:r>
            <a:r>
              <a:rPr lang="hu-HU" sz="1800" dirty="0">
                <a:latin typeface="Courier New" pitchFamily="49" charset="0"/>
              </a:rPr>
              <a:t>; //n</a:t>
            </a:r>
            <a:r>
              <a:rPr lang="hu-HU" sz="1800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hu-HU" sz="1800" dirty="0">
                <a:latin typeface="Courier New" pitchFamily="49" charset="0"/>
              </a:rPr>
              <a:t>? K</a:t>
            </a:r>
            <a:r>
              <a:rPr lang="hu-HU" sz="1800" dirty="0">
                <a:solidFill>
                  <a:srgbClr val="FF0000"/>
                </a:solidFill>
                <a:latin typeface="Courier New" pitchFamily="49" charset="0"/>
              </a:rPr>
              <a:t>0</a:t>
            </a:r>
            <a:r>
              <a:rPr lang="hu-HU" sz="1800" dirty="0">
                <a:latin typeface="Courier New" pitchFamily="49" charset="0"/>
              </a:rPr>
              <a:t>? </a:t>
            </a:r>
            <a:r>
              <a:rPr lang="hu-HU" sz="1800" dirty="0">
                <a:solidFill>
                  <a:srgbClr val="FF0000"/>
                </a:solidFill>
                <a:latin typeface="Courier New" pitchFamily="49" charset="0"/>
              </a:rPr>
              <a:t>O</a:t>
            </a:r>
            <a:r>
              <a:rPr lang="hu-HU" sz="1800" dirty="0">
                <a:latin typeface="Courier New" pitchFamily="49" charset="0"/>
              </a:rPr>
              <a:t>? </a:t>
            </a:r>
            <a:endParaRPr lang="hu-HU" dirty="0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863812C-EC01-4C95-82E5-3055DF94ABC5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10</a:t>
            </a:fld>
            <a:r>
              <a:rPr lang="hu-HU"/>
              <a:t>/61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4409622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Statikus tesztelés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hu-HU" dirty="0"/>
              <a:t>Szemantikus ellenőrzés, ellentmondás keresés  </a:t>
            </a:r>
            <a:r>
              <a:rPr lang="hu-HU" sz="2800" dirty="0"/>
              <a:t>(</a:t>
            </a:r>
            <a:r>
              <a:rPr lang="hu-HU" sz="2400" dirty="0"/>
              <a:t>folytatás</a:t>
            </a:r>
            <a:r>
              <a:rPr lang="hu-HU" sz="2800" dirty="0"/>
              <a:t>)</a:t>
            </a:r>
            <a:r>
              <a:rPr lang="hu-HU" dirty="0"/>
              <a:t>:</a:t>
            </a:r>
          </a:p>
          <a:p>
            <a:pPr lvl="1">
              <a:lnSpc>
                <a:spcPct val="90000"/>
              </a:lnSpc>
              <a:spcBef>
                <a:spcPct val="5000"/>
              </a:spcBef>
              <a:buFontTx/>
              <a:buChar char="o"/>
            </a:pPr>
            <a:r>
              <a:rPr lang="hu-HU" dirty="0">
                <a:hlinkClick r:id="" action="ppaction://customshow?id=3&amp;return=true"/>
              </a:rPr>
              <a:t>inicializálatlan változó</a:t>
            </a:r>
            <a:endParaRPr lang="hu-HU" dirty="0"/>
          </a:p>
          <a:p>
            <a:pPr marL="544513" lvl="1" indent="0">
              <a:lnSpc>
                <a:spcPct val="90000"/>
              </a:lnSpc>
              <a:spcBef>
                <a:spcPct val="5000"/>
              </a:spcBef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n;   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//meggondolatlan kódolása</a:t>
            </a:r>
            <a:b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k[</a:t>
            </a:r>
            <a:r>
              <a:rPr 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;//a </a:t>
            </a:r>
            <a:r>
              <a:rPr lang="hu-H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specifikációbeli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adatleírásnak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Tx/>
              <a:buChar char="o"/>
            </a:pPr>
            <a:r>
              <a:rPr lang="hu-HU" dirty="0"/>
              <a:t>definiálatlan (?) értékű kifejezés:</a:t>
            </a:r>
          </a:p>
          <a:p>
            <a:pPr lvl="1">
              <a:lnSpc>
                <a:spcPct val="90000"/>
              </a:lnSpc>
              <a:spcBef>
                <a:spcPct val="5000"/>
              </a:spcBef>
              <a:buFontTx/>
              <a:buChar char="o"/>
            </a:pPr>
            <a:endParaRPr lang="hu-HU" dirty="0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BC32BE8-2F1C-45D2-8959-3A1207FA1A4C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sp>
        <p:nvSpPr>
          <p:cNvPr id="12295" name="Szövegdoboz 1"/>
          <p:cNvSpPr txBox="1">
            <a:spLocks noChangeArrowheads="1"/>
          </p:cNvSpPr>
          <p:nvPr/>
        </p:nvSpPr>
        <p:spPr bwMode="auto">
          <a:xfrm>
            <a:off x="1043608" y="3930903"/>
            <a:ext cx="532765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800" dirty="0"/>
              <a:t>←</a:t>
            </a:r>
            <a:r>
              <a:rPr lang="hu-HU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hu-HU" sz="1800" i="1" dirty="0">
                <a:solidFill>
                  <a:srgbClr val="FF0000"/>
                </a:solidFill>
                <a:cs typeface="Courier New" pitchFamily="49" charset="0"/>
                <a:sym typeface="Wingdings" pitchFamily="2" charset="2"/>
              </a:rPr>
              <a:t>globális</a:t>
            </a:r>
            <a:r>
              <a:rPr lang="hu-HU" sz="1800" i="1" dirty="0">
                <a:cs typeface="Courier New" pitchFamily="49" charset="0"/>
                <a:sym typeface="Wingdings" pitchFamily="2" charset="2"/>
              </a:rPr>
              <a:t> n</a:t>
            </a:r>
            <a:endParaRPr lang="hu-HU" sz="1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…</a:t>
            </a: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fv()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=0;</a:t>
            </a:r>
            <a:r>
              <a:rPr lang="pt-BR" sz="1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&lt;9;++</a:t>
            </a:r>
            <a:r>
              <a:rPr lang="pt-BR" sz="1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800" dirty="0"/>
              <a:t>←</a:t>
            </a:r>
            <a:r>
              <a:rPr lang="hu-HU" sz="1800" i="1" dirty="0">
                <a:cs typeface="Courier New" pitchFamily="49" charset="0"/>
                <a:sym typeface="Wingdings" pitchFamily="2" charset="2"/>
              </a:rPr>
              <a:t> </a:t>
            </a:r>
            <a:r>
              <a:rPr lang="hu-HU" sz="1800" i="1" dirty="0">
                <a:solidFill>
                  <a:schemeClr val="accent2">
                    <a:lumMod val="75000"/>
                  </a:schemeClr>
                </a:solidFill>
                <a:cs typeface="Courier New" pitchFamily="49" charset="0"/>
                <a:sym typeface="Wingdings" pitchFamily="2" charset="2"/>
              </a:rPr>
              <a:t>lokális</a:t>
            </a:r>
            <a:r>
              <a:rPr lang="hu-HU" sz="1800" i="1" dirty="0">
                <a:cs typeface="Courier New" pitchFamily="49" charset="0"/>
                <a:sym typeface="Wingdings" pitchFamily="2" charset="2"/>
              </a:rPr>
              <a:t> n</a:t>
            </a:r>
            <a:endParaRPr lang="pt-BR" sz="1800" i="1" dirty="0">
              <a:cs typeface="Courier New" pitchFamily="49" charset="0"/>
            </a:endParaRP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    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… </a:t>
            </a:r>
            <a:r>
              <a:rPr lang="pt-BR" sz="1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… 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800" dirty="0"/>
              <a:t>←</a:t>
            </a:r>
            <a:r>
              <a:rPr lang="hu-HU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hu-HU" sz="1800" i="1" dirty="0">
                <a:cs typeface="Courier New" pitchFamily="49" charset="0"/>
                <a:sym typeface="Wingdings" pitchFamily="2" charset="2"/>
              </a:rPr>
              <a:t>a </a:t>
            </a:r>
            <a:r>
              <a:rPr lang="hu-HU" sz="1800" i="1" dirty="0">
                <a:solidFill>
                  <a:schemeClr val="accent2">
                    <a:lumMod val="75000"/>
                  </a:schemeClr>
                </a:solidFill>
                <a:cs typeface="Courier New" pitchFamily="49" charset="0"/>
                <a:sym typeface="Wingdings" pitchFamily="2" charset="2"/>
              </a:rPr>
              <a:t>lokális</a:t>
            </a:r>
            <a:r>
              <a:rPr lang="hu-HU" sz="1800" i="1" dirty="0">
                <a:cs typeface="Courier New" pitchFamily="49" charset="0"/>
                <a:sym typeface="Wingdings" pitchFamily="2" charset="2"/>
              </a:rPr>
              <a:t> n felhasználása</a:t>
            </a:r>
            <a:endParaRPr lang="pt-BR" sz="1800" i="1" dirty="0">
              <a:cs typeface="Courier New" pitchFamily="49" charset="0"/>
            </a:endParaRP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…</a:t>
            </a:r>
            <a:r>
              <a:rPr lang="pt-BR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…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hu-HU" sz="1800" dirty="0"/>
              <a:t>←</a:t>
            </a:r>
            <a:r>
              <a:rPr lang="hu-HU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hu-HU" sz="1800" i="1" dirty="0">
                <a:cs typeface="Courier New" pitchFamily="49" charset="0"/>
                <a:sym typeface="Wingdings" pitchFamily="2" charset="2"/>
              </a:rPr>
              <a:t>a </a:t>
            </a:r>
            <a:r>
              <a:rPr lang="hu-HU" sz="1800" i="1" dirty="0">
                <a:solidFill>
                  <a:srgbClr val="FF0000"/>
                </a:solidFill>
                <a:cs typeface="Courier New" pitchFamily="49" charset="0"/>
                <a:sym typeface="Wingdings" pitchFamily="2" charset="2"/>
              </a:rPr>
              <a:t>globális</a:t>
            </a:r>
            <a:r>
              <a:rPr lang="hu-HU" sz="1800" i="1" dirty="0">
                <a:cs typeface="Courier New" pitchFamily="49" charset="0"/>
                <a:sym typeface="Wingdings" pitchFamily="2" charset="2"/>
              </a:rPr>
              <a:t> </a:t>
            </a:r>
            <a:r>
              <a:rPr lang="hu-HU" sz="1800" i="1" dirty="0" err="1">
                <a:cs typeface="Courier New" pitchFamily="49" charset="0"/>
                <a:sym typeface="Wingdings" pitchFamily="2" charset="2"/>
              </a:rPr>
              <a:t>n-et</a:t>
            </a:r>
            <a:r>
              <a:rPr lang="hu-HU" sz="1800" i="1" dirty="0">
                <a:cs typeface="Courier New" pitchFamily="49" charset="0"/>
                <a:sym typeface="Wingdings" pitchFamily="2" charset="2"/>
              </a:rPr>
              <a:t> tartalmazó formula</a:t>
            </a:r>
            <a:endParaRPr lang="pt-BR" sz="1800" i="1" dirty="0">
              <a:cs typeface="Courier New" pitchFamily="49" charset="0"/>
            </a:endParaRP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11</a:t>
            </a:fld>
            <a:r>
              <a:rPr lang="hu-HU"/>
              <a:t>/61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Statikus tesztelés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spcBef>
                <a:spcPct val="5000"/>
              </a:spcBef>
              <a:buFontTx/>
              <a:buChar char="o"/>
            </a:pPr>
            <a:r>
              <a:rPr lang="hu-HU" dirty="0"/>
              <a:t>Az ‚inicializálatlan változó’ témához:</a:t>
            </a:r>
          </a:p>
          <a:p>
            <a:pPr marL="544513" lvl="1" indent="0">
              <a:lnSpc>
                <a:spcPct val="90000"/>
              </a:lnSpc>
              <a:spcBef>
                <a:spcPct val="5000"/>
              </a:spcBef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n;   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//meggondolatlan kódolása</a:t>
            </a:r>
            <a:b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k[</a:t>
            </a:r>
            <a:r>
              <a:rPr 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;//a </a:t>
            </a:r>
            <a:r>
              <a:rPr lang="hu-H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spec.-beli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adatleírásnak</a:t>
            </a:r>
          </a:p>
        </p:txBody>
      </p:sp>
      <p:sp>
        <p:nvSpPr>
          <p:cNvPr id="15" name="Dátum helye 1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A300B08-A187-4E26-8602-3D309306E6DF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11" name="Élőláb helye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sp>
        <p:nvSpPr>
          <p:cNvPr id="2" name="Téglalap 1"/>
          <p:cNvSpPr/>
          <p:nvPr/>
        </p:nvSpPr>
        <p:spPr>
          <a:xfrm>
            <a:off x="1709936" y="2647476"/>
            <a:ext cx="7398568" cy="3157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hu-HU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2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2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hu-HU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hu-HU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///globális n</a:t>
            </a:r>
            <a:endParaRPr lang="hu-HU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t[n];///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error: array bound is not an integer constant before ']' token</a:t>
            </a:r>
          </a:p>
          <a:p>
            <a:r>
              <a:rPr lang="hu-HU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hu-HU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hu-HU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hu-HU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cout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"n:"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endl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pt-BR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///n=0</a:t>
            </a:r>
          </a:p>
          <a:p>
            <a:r>
              <a:rPr lang="hu-H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hu-HU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hu-HU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hu-HU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///0 elemű tömb létrehozása</a:t>
            </a:r>
          </a:p>
          <a:p>
            <a:r>
              <a:rPr lang="hu-H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</a:t>
            </a:r>
            <a:r>
              <a:rPr lang="hu-HU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hu-HU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///lokális m</a:t>
            </a:r>
            <a:endParaRPr lang="hu-HU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hu-H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"m:"</a:t>
            </a:r>
            <a:r>
              <a:rPr lang="hu-H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hu-H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hu-H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hu-H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hu-HU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hu-HU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///</a:t>
            </a:r>
            <a:r>
              <a:rPr lang="hu-HU" sz="1200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hu-HU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=véletlenszerű érték, általában jó nagy szám</a:t>
            </a:r>
          </a:p>
          <a:p>
            <a:r>
              <a:rPr lang="hu-H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ttt</a:t>
            </a:r>
            <a:r>
              <a:rPr lang="hu-HU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hu-HU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hu-HU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///nagyon nagy elemszámú tömb létrehozása</a:t>
            </a:r>
          </a:p>
          <a:p>
            <a:r>
              <a:rPr lang="hu-H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hu-HU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63166"/>
            <a:ext cx="570547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83" y="5156841"/>
            <a:ext cx="5580000" cy="1555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églalap 13"/>
          <p:cNvSpPr/>
          <p:nvPr/>
        </p:nvSpPr>
        <p:spPr>
          <a:xfrm>
            <a:off x="1712000" y="2647960"/>
            <a:ext cx="7398568" cy="3157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hu-HU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2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2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hu-HU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hu-HU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///globális n</a:t>
            </a:r>
          </a:p>
          <a:p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t[n];/</a:t>
            </a:r>
            <a:r>
              <a:rPr lang="hu-HU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error: array bound is not an integer constant before ']' token</a:t>
            </a:r>
          </a:p>
          <a:p>
            <a:r>
              <a:rPr lang="hu-HU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hu-HU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hu-HU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hu-HU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cout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"n:"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endl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pt-BR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///n=0</a:t>
            </a:r>
          </a:p>
          <a:p>
            <a:r>
              <a:rPr lang="hu-H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hu-HU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hu-HU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hu-HU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///0 elemű tömb létrehozása</a:t>
            </a:r>
          </a:p>
          <a:p>
            <a:r>
              <a:rPr lang="hu-H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</a:t>
            </a:r>
            <a:r>
              <a:rPr lang="hu-HU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hu-HU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///lokális m</a:t>
            </a:r>
            <a:endParaRPr lang="hu-HU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hu-H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"m:"</a:t>
            </a:r>
            <a:r>
              <a:rPr lang="hu-H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hu-H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 </a:t>
            </a:r>
            <a:r>
              <a:rPr lang="hu-HU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hu-H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hu-HU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hu-HU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///m=véletlenszerű érték, általában jó nagy szám</a:t>
            </a:r>
          </a:p>
          <a:p>
            <a:r>
              <a:rPr lang="hu-H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ttt</a:t>
            </a:r>
            <a:r>
              <a:rPr lang="hu-HU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hu-HU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hu-HU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///nagyon nagy elemszámú tömb létrehozása</a:t>
            </a:r>
          </a:p>
          <a:p>
            <a:r>
              <a:rPr lang="hu-H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hu-HU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12</a:t>
            </a:fld>
            <a:r>
              <a:rPr lang="hu-HU"/>
              <a:t>/61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241848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Statikus tesztelés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hu-HU" dirty="0"/>
              <a:t>Szemantikus ellenőrzés, ellentmondás keresés  </a:t>
            </a:r>
            <a:r>
              <a:rPr lang="hu-HU" sz="2800" dirty="0"/>
              <a:t>(</a:t>
            </a:r>
            <a:r>
              <a:rPr lang="hu-HU" sz="2400" dirty="0"/>
              <a:t>folytatás</a:t>
            </a:r>
            <a:r>
              <a:rPr lang="hu-HU" sz="2800" dirty="0"/>
              <a:t>)</a:t>
            </a:r>
            <a:r>
              <a:rPr lang="hu-HU" dirty="0"/>
              <a:t>:</a:t>
            </a:r>
          </a:p>
          <a:p>
            <a:pPr lvl="1">
              <a:lnSpc>
                <a:spcPct val="90000"/>
              </a:lnSpc>
              <a:spcBef>
                <a:spcPct val="5000"/>
              </a:spcBef>
              <a:buFontTx/>
              <a:buChar char="o"/>
            </a:pPr>
            <a:r>
              <a:rPr lang="hu-HU" dirty="0"/>
              <a:t>érték nélküli függvény</a:t>
            </a:r>
          </a:p>
        </p:txBody>
      </p:sp>
      <p:sp>
        <p:nvSpPr>
          <p:cNvPr id="9" name="Dátum helye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23B638-0A7D-490A-B9A5-CB515DE29326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8" name="Élőláb helye 8">
            <a:extLst>
              <a:ext uri="{FF2B5EF4-FFF2-40B4-BE49-F238E27FC236}">
                <a16:creationId xmlns:a16="http://schemas.microsoft.com/office/drawing/2014/main" id="{7CDBA754-F6DD-4653-A0EE-F069308633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sp>
        <p:nvSpPr>
          <p:cNvPr id="13319" name="Szövegdoboz 1"/>
          <p:cNvSpPr txBox="1">
            <a:spLocks noChangeArrowheads="1"/>
          </p:cNvSpPr>
          <p:nvPr/>
        </p:nvSpPr>
        <p:spPr bwMode="auto">
          <a:xfrm>
            <a:off x="1043609" y="2678113"/>
            <a:ext cx="7776542" cy="3643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hu-HU" sz="2200" dirty="0"/>
              <a:t>szintaktikusan </a:t>
            </a:r>
            <a:r>
              <a:rPr lang="hu-HU" sz="2200" dirty="0">
                <a:solidFill>
                  <a:srgbClr val="FF0000"/>
                </a:solidFill>
              </a:rPr>
              <a:t>hibás</a:t>
            </a:r>
            <a:r>
              <a:rPr lang="hu-HU" sz="2200" dirty="0"/>
              <a:t> a C++ nyelvben:</a:t>
            </a:r>
          </a:p>
          <a:p>
            <a:pPr>
              <a:spcBef>
                <a:spcPct val="0"/>
              </a:spcBef>
            </a:pPr>
            <a:endParaRPr lang="hu-HU" sz="1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fv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return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 </a:t>
            </a:r>
            <a:r>
              <a:rPr lang="hu-HU" sz="1800" dirty="0"/>
              <a:t>←</a:t>
            </a:r>
            <a:r>
              <a:rPr lang="hu-HU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… </a:t>
            </a:r>
            <a:r>
              <a:rPr lang="hu-HU" sz="1800" i="1" dirty="0" err="1">
                <a:solidFill>
                  <a:srgbClr val="FF0000"/>
                </a:solidFill>
                <a:cs typeface="Courier New" pitchFamily="49" charset="0"/>
                <a:sym typeface="Wingdings" pitchFamily="2" charset="2"/>
              </a:rPr>
              <a:t>error</a:t>
            </a:r>
            <a:r>
              <a:rPr lang="hu-HU" sz="1800" i="1" dirty="0">
                <a:solidFill>
                  <a:srgbClr val="FF0000"/>
                </a:solidFill>
                <a:cs typeface="Courier New" pitchFamily="49" charset="0"/>
                <a:sym typeface="Wingdings" pitchFamily="2" charset="2"/>
              </a:rPr>
              <a:t>: </a:t>
            </a:r>
            <a:r>
              <a:rPr lang="hu-HU" sz="1800" i="1" dirty="0" err="1">
                <a:solidFill>
                  <a:srgbClr val="FF0000"/>
                </a:solidFill>
                <a:cs typeface="Courier New" pitchFamily="49" charset="0"/>
                <a:sym typeface="Wingdings" pitchFamily="2" charset="2"/>
              </a:rPr>
              <a:t>return-statement</a:t>
            </a:r>
            <a:r>
              <a:rPr lang="hu-HU" sz="1800" i="1" dirty="0">
                <a:solidFill>
                  <a:srgbClr val="FF0000"/>
                </a:solidFill>
                <a:cs typeface="Courier New" pitchFamily="49" charset="0"/>
                <a:sym typeface="Wingdings" pitchFamily="2" charset="2"/>
              </a:rPr>
              <a:t> </a:t>
            </a:r>
            <a:r>
              <a:rPr lang="hu-HU" sz="1800" i="1" dirty="0" err="1">
                <a:solidFill>
                  <a:srgbClr val="FF0000"/>
                </a:solidFill>
                <a:cs typeface="Courier New" pitchFamily="49" charset="0"/>
                <a:sym typeface="Wingdings" pitchFamily="2" charset="2"/>
              </a:rPr>
              <a:t>with</a:t>
            </a:r>
            <a:r>
              <a:rPr lang="hu-HU" sz="1800" i="1" dirty="0">
                <a:solidFill>
                  <a:srgbClr val="FF0000"/>
                </a:solidFill>
                <a:cs typeface="Courier New" pitchFamily="49" charset="0"/>
                <a:sym typeface="Wingdings" pitchFamily="2" charset="2"/>
              </a:rPr>
              <a:t> no </a:t>
            </a:r>
            <a:r>
              <a:rPr lang="hu-HU" sz="1800" i="1" dirty="0" err="1">
                <a:solidFill>
                  <a:srgbClr val="FF0000"/>
                </a:solidFill>
                <a:cs typeface="Courier New" pitchFamily="49" charset="0"/>
                <a:sym typeface="Wingdings" pitchFamily="2" charset="2"/>
              </a:rPr>
              <a:t>value</a:t>
            </a:r>
            <a:r>
              <a:rPr lang="hu-HU" sz="1800" i="1" dirty="0">
                <a:solidFill>
                  <a:srgbClr val="FF0000"/>
                </a:solidFill>
                <a:cs typeface="Courier New" pitchFamily="49" charset="0"/>
                <a:sym typeface="Wingdings" pitchFamily="2" charset="2"/>
              </a:rPr>
              <a:t>, </a:t>
            </a:r>
            <a:r>
              <a:rPr lang="hu-HU" sz="1800" i="1" dirty="0" err="1">
                <a:solidFill>
                  <a:srgbClr val="FF0000"/>
                </a:solidFill>
                <a:cs typeface="Courier New" pitchFamily="49" charset="0"/>
                <a:sym typeface="Wingdings" pitchFamily="2" charset="2"/>
              </a:rPr>
              <a:t>in</a:t>
            </a:r>
            <a:br>
              <a:rPr lang="hu-HU" sz="1800" i="1" dirty="0">
                <a:solidFill>
                  <a:srgbClr val="FF0000"/>
                </a:solidFill>
                <a:cs typeface="Courier New" pitchFamily="49" charset="0"/>
                <a:sym typeface="Wingdings" pitchFamily="2" charset="2"/>
              </a:rPr>
            </a:br>
            <a:r>
              <a:rPr lang="hu-HU" sz="1800" i="1" dirty="0">
                <a:solidFill>
                  <a:srgbClr val="FF0000"/>
                </a:solidFill>
                <a:cs typeface="Courier New" pitchFamily="49" charset="0"/>
                <a:sym typeface="Wingdings" pitchFamily="2" charset="2"/>
              </a:rPr>
              <a:t>		   </a:t>
            </a:r>
            <a:r>
              <a:rPr lang="hu-HU" sz="1800" i="1" dirty="0" err="1">
                <a:solidFill>
                  <a:srgbClr val="FF0000"/>
                </a:solidFill>
                <a:cs typeface="Courier New" pitchFamily="49" charset="0"/>
                <a:sym typeface="Wingdings" pitchFamily="2" charset="2"/>
              </a:rPr>
              <a:t>function</a:t>
            </a:r>
            <a:r>
              <a:rPr lang="hu-HU" sz="1800" i="1" dirty="0">
                <a:solidFill>
                  <a:srgbClr val="FF0000"/>
                </a:solidFill>
                <a:cs typeface="Courier New" pitchFamily="49" charset="0"/>
                <a:sym typeface="Wingdings" pitchFamily="2" charset="2"/>
              </a:rPr>
              <a:t> </a:t>
            </a:r>
            <a:r>
              <a:rPr lang="hu-HU" sz="1800" i="1" dirty="0" err="1">
                <a:solidFill>
                  <a:srgbClr val="FF0000"/>
                </a:solidFill>
                <a:cs typeface="Courier New" pitchFamily="49" charset="0"/>
                <a:sym typeface="Wingdings" pitchFamily="2" charset="2"/>
              </a:rPr>
              <a:t>returning</a:t>
            </a:r>
            <a:r>
              <a:rPr lang="hu-HU" sz="1800" i="1" dirty="0">
                <a:solidFill>
                  <a:srgbClr val="FF0000"/>
                </a:solidFill>
                <a:cs typeface="Courier New" pitchFamily="49" charset="0"/>
                <a:sym typeface="Wingdings" pitchFamily="2" charset="2"/>
              </a:rPr>
              <a:t> 'int'|</a:t>
            </a:r>
            <a:endParaRPr lang="hu-HU" sz="1800" i="1" dirty="0">
              <a:solidFill>
                <a:srgbClr val="FF0000"/>
              </a:solidFill>
              <a:cs typeface="Courier New" pitchFamily="49" charset="0"/>
            </a:endParaRP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ct val="0"/>
              </a:spcBef>
            </a:pPr>
            <a:endParaRPr lang="hu-HU" sz="1200" dirty="0"/>
          </a:p>
          <a:p>
            <a:pPr>
              <a:spcBef>
                <a:spcPct val="0"/>
              </a:spcBef>
            </a:pPr>
            <a:r>
              <a:rPr lang="hu-HU" sz="2200" dirty="0"/>
              <a:t>… de az alábbi csak </a:t>
            </a:r>
            <a:r>
              <a:rPr lang="hu-HU" sz="2200" dirty="0">
                <a:solidFill>
                  <a:srgbClr val="0000FF"/>
                </a:solidFill>
              </a:rPr>
              <a:t>figyelmeztetés</a:t>
            </a:r>
            <a:r>
              <a:rPr lang="hu-HU" sz="2200" dirty="0"/>
              <a:t>t vált ki:</a:t>
            </a:r>
          </a:p>
          <a:p>
            <a:pPr>
              <a:spcBef>
                <a:spcPct val="0"/>
              </a:spcBef>
            </a:pPr>
            <a:endParaRPr lang="hu-HU" sz="1200" dirty="0"/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fv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…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800" dirty="0"/>
              <a:t>← </a:t>
            </a:r>
            <a:r>
              <a:rPr lang="hu-HU" sz="1800" dirty="0">
                <a:solidFill>
                  <a:srgbClr val="3C00B3"/>
                </a:solidFill>
                <a:sym typeface="Wingdings" pitchFamily="2" charset="2"/>
              </a:rPr>
              <a:t>… </a:t>
            </a:r>
            <a:r>
              <a:rPr lang="hu-HU" sz="1800" i="1" dirty="0" err="1">
                <a:solidFill>
                  <a:srgbClr val="3C00B3"/>
                </a:solidFill>
                <a:sym typeface="Wingdings" pitchFamily="2" charset="2"/>
              </a:rPr>
              <a:t>warning</a:t>
            </a:r>
            <a:r>
              <a:rPr lang="hu-HU" sz="1800" i="1" dirty="0">
                <a:solidFill>
                  <a:srgbClr val="3C00B3"/>
                </a:solidFill>
                <a:sym typeface="Wingdings" pitchFamily="2" charset="2"/>
              </a:rPr>
              <a:t>: </a:t>
            </a:r>
            <a:r>
              <a:rPr lang="hu-HU" sz="1800" i="1" dirty="0" err="1">
                <a:solidFill>
                  <a:srgbClr val="3C00B3"/>
                </a:solidFill>
                <a:sym typeface="Wingdings" pitchFamily="2" charset="2"/>
              </a:rPr>
              <a:t>control</a:t>
            </a:r>
            <a:r>
              <a:rPr lang="hu-HU" sz="1800" i="1" dirty="0">
                <a:solidFill>
                  <a:srgbClr val="3C00B3"/>
                </a:solidFill>
                <a:sym typeface="Wingdings" pitchFamily="2" charset="2"/>
              </a:rPr>
              <a:t> </a:t>
            </a:r>
            <a:r>
              <a:rPr lang="hu-HU" sz="1800" i="1" dirty="0" err="1">
                <a:solidFill>
                  <a:srgbClr val="3C00B3"/>
                </a:solidFill>
                <a:sym typeface="Wingdings" pitchFamily="2" charset="2"/>
              </a:rPr>
              <a:t>reaches</a:t>
            </a:r>
            <a:r>
              <a:rPr lang="hu-HU" sz="1800" i="1" dirty="0">
                <a:solidFill>
                  <a:srgbClr val="3C00B3"/>
                </a:solidFill>
                <a:sym typeface="Wingdings" pitchFamily="2" charset="2"/>
              </a:rPr>
              <a:t> end of </a:t>
            </a:r>
            <a:r>
              <a:rPr lang="hu-HU" sz="1800" i="1" dirty="0" err="1">
                <a:solidFill>
                  <a:srgbClr val="3C00B3"/>
                </a:solidFill>
                <a:sym typeface="Wingdings" pitchFamily="2" charset="2"/>
              </a:rPr>
              <a:t>non-void</a:t>
            </a:r>
            <a:r>
              <a:rPr lang="hu-HU" sz="1800" i="1" dirty="0">
                <a:solidFill>
                  <a:srgbClr val="3C00B3"/>
                </a:solidFill>
                <a:sym typeface="Wingdings" pitchFamily="2" charset="2"/>
              </a:rPr>
              <a:t> </a:t>
            </a:r>
            <a:r>
              <a:rPr lang="hu-HU" sz="1800" i="1" dirty="0" err="1">
                <a:solidFill>
                  <a:srgbClr val="3C00B3"/>
                </a:solidFill>
                <a:sym typeface="Wingdings" pitchFamily="2" charset="2"/>
              </a:rPr>
              <a:t>function</a:t>
            </a:r>
            <a:r>
              <a:rPr lang="hu-HU" sz="1800" i="1" dirty="0">
                <a:solidFill>
                  <a:srgbClr val="3C00B3"/>
                </a:solidFill>
                <a:sym typeface="Wingdings" pitchFamily="2" charset="2"/>
              </a:rPr>
              <a:t>|</a:t>
            </a:r>
            <a:endParaRPr lang="hu-HU" sz="1800" i="1" dirty="0">
              <a:solidFill>
                <a:srgbClr val="3C00B3"/>
              </a:solidFill>
            </a:endParaRP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13</a:t>
            </a:fld>
            <a:r>
              <a:rPr lang="hu-HU"/>
              <a:t>/61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917927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Statikus tesztelés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hu-HU" dirty="0"/>
              <a:t>Szemantikus ellenőrzés, ellentmondás keresés </a:t>
            </a:r>
            <a:r>
              <a:rPr lang="hu-HU" sz="2400" dirty="0"/>
              <a:t>(folytatás)</a:t>
            </a:r>
            <a:r>
              <a:rPr lang="hu-HU" dirty="0"/>
              <a:t>:</a:t>
            </a:r>
          </a:p>
          <a:p>
            <a:pPr marL="827088" lvl="1" indent="-288925">
              <a:lnSpc>
                <a:spcPct val="90000"/>
              </a:lnSpc>
              <a:buFontTx/>
              <a:buChar char="o"/>
              <a:defRPr/>
            </a:pPr>
            <a:r>
              <a:rPr lang="hu-HU" dirty="0"/>
              <a:t>azonosan igaz/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</a:rPr>
              <a:t>hamis</a:t>
            </a:r>
            <a:r>
              <a:rPr lang="hu-HU" dirty="0"/>
              <a:t> feltétel</a:t>
            </a:r>
            <a:br>
              <a:rPr lang="hu-HU" dirty="0"/>
            </a:br>
            <a:r>
              <a:rPr lang="hu-H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N&gt;1 </a:t>
            </a:r>
            <a:r>
              <a:rPr 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||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N&lt;100</a:t>
            </a:r>
            <a:r>
              <a:rPr lang="hu-H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r>
              <a:rPr lang="hu-H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hu-H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000" dirty="0">
                <a:latin typeface="+mj-lt"/>
                <a:cs typeface="Courier New" pitchFamily="49" charset="0"/>
              </a:rPr>
              <a:t>/</a:t>
            </a:r>
            <a:r>
              <a:rPr lang="hu-H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hu-H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N&lt;1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N&gt;</a:t>
            </a:r>
            <a:r>
              <a:rPr lang="hu-HU" sz="18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maxN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828000" lvl="1" indent="-288000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hu-HU" dirty="0"/>
              <a:t>	</a:t>
            </a:r>
            <a:r>
              <a:rPr lang="hu-HU" sz="2000" dirty="0"/>
              <a:t>Gyakori hiba a </a:t>
            </a:r>
            <a:r>
              <a:rPr lang="hu-HU" sz="2000" b="1" dirty="0"/>
              <a:t>beolvasás-ellenőrzés</a:t>
            </a:r>
            <a:r>
              <a:rPr lang="hu-HU" sz="2000" dirty="0"/>
              <a:t> kódolásakor.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ts val="1200"/>
              </a:spcBef>
              <a:buFontTx/>
              <a:buChar char="o"/>
              <a:defRPr/>
            </a:pPr>
            <a:r>
              <a:rPr lang="hu-HU" dirty="0"/>
              <a:t>végtelen számlálós ciklus</a:t>
            </a: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B51D04D-E131-4720-A36D-08BDCBD0AEAF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sp>
        <p:nvSpPr>
          <p:cNvPr id="14343" name="Szövegdoboz 7"/>
          <p:cNvSpPr txBox="1">
            <a:spLocks noChangeArrowheads="1"/>
          </p:cNvSpPr>
          <p:nvPr/>
        </p:nvSpPr>
        <p:spPr bwMode="auto">
          <a:xfrm>
            <a:off x="899592" y="4275136"/>
            <a:ext cx="7626349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=0;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  <a:r>
              <a:rPr lang="pt-BR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++</a:t>
            </a:r>
            <a:r>
              <a:rPr 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</a:t>
            </a: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…</a:t>
            </a:r>
            <a:b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--</a:t>
            </a:r>
            <a:r>
              <a:rPr 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1800" dirty="0"/>
              <a:t>← </a:t>
            </a:r>
            <a:r>
              <a:rPr lang="hu-HU" sz="1800" i="1" dirty="0">
                <a:solidFill>
                  <a:srgbClr val="3C00B3"/>
                </a:solidFill>
                <a:sym typeface="Wingdings" pitchFamily="2" charset="2"/>
              </a:rPr>
              <a:t>nem vált ki fordítási hibaüzenetet</a:t>
            </a:r>
            <a:endParaRPr lang="pt-BR" sz="1800" i="1" dirty="0">
              <a:solidFill>
                <a:srgbClr val="3C00B3"/>
              </a:solidFill>
            </a:endParaRP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  <a:endParaRPr lang="hu-HU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spcBef>
                <a:spcPct val="0"/>
              </a:spcBef>
            </a:pPr>
            <a:endParaRPr lang="hu-HU" sz="1800" dirty="0"/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2000" dirty="0"/>
              <a:t>Talán egy</a:t>
            </a:r>
            <a:r>
              <a:rPr lang="hu-H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while</a:t>
            </a:r>
            <a:r>
              <a:rPr lang="hu-HU" sz="2000" dirty="0" err="1"/>
              <a:t>-os</a:t>
            </a:r>
            <a:r>
              <a:rPr lang="hu-HU" sz="2000" dirty="0"/>
              <a:t> ciklus átírása során maradhatott benn.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14</a:t>
            </a:fld>
            <a:r>
              <a:rPr lang="hu-HU"/>
              <a:t>/61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Statikus tesztelés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hu-HU" dirty="0"/>
              <a:t>Szemantikus ellenőrzés, ellentmondás keresés </a:t>
            </a:r>
            <a:r>
              <a:rPr lang="hu-HU" sz="2400" dirty="0"/>
              <a:t>(folytatás)</a:t>
            </a:r>
            <a:r>
              <a:rPr lang="hu-HU" dirty="0"/>
              <a:t>:</a:t>
            </a:r>
          </a:p>
          <a:p>
            <a:pPr lvl="1">
              <a:lnSpc>
                <a:spcPct val="90000"/>
              </a:lnSpc>
              <a:buFontTx/>
              <a:buChar char="o"/>
              <a:defRPr/>
            </a:pPr>
            <a:r>
              <a:rPr lang="hu-HU" dirty="0"/>
              <a:t>pontatlan ciklus-szervezés</a:t>
            </a:r>
          </a:p>
          <a:p>
            <a:pPr lvl="1">
              <a:lnSpc>
                <a:spcPct val="90000"/>
              </a:lnSpc>
              <a:buFontTx/>
              <a:buChar char="o"/>
              <a:defRPr/>
            </a:pPr>
            <a:endParaRPr lang="hu-HU" dirty="0"/>
          </a:p>
          <a:p>
            <a:pPr lvl="1">
              <a:lnSpc>
                <a:spcPct val="90000"/>
              </a:lnSpc>
              <a:buFontTx/>
              <a:buChar char="o"/>
              <a:defRPr/>
            </a:pPr>
            <a:endParaRPr lang="hu-HU" dirty="0"/>
          </a:p>
          <a:p>
            <a:pPr lvl="1">
              <a:lnSpc>
                <a:spcPct val="90000"/>
              </a:lnSpc>
              <a:buFontTx/>
              <a:buChar char="o"/>
              <a:defRPr/>
            </a:pPr>
            <a:endParaRPr lang="hu-HU" dirty="0"/>
          </a:p>
          <a:p>
            <a:pPr lvl="1">
              <a:lnSpc>
                <a:spcPct val="90000"/>
              </a:lnSpc>
              <a:buFontTx/>
              <a:buChar char="o"/>
              <a:defRPr/>
            </a:pPr>
            <a:endParaRPr lang="hu-HU" dirty="0"/>
          </a:p>
          <a:p>
            <a:pPr lvl="1">
              <a:lnSpc>
                <a:spcPct val="90000"/>
              </a:lnSpc>
              <a:spcBef>
                <a:spcPts val="1200"/>
              </a:spcBef>
              <a:buFontTx/>
              <a:buChar char="o"/>
            </a:pPr>
            <a:r>
              <a:rPr lang="hu-HU" dirty="0"/>
              <a:t>konstans értékű, (</a:t>
            </a:r>
            <a:r>
              <a:rPr lang="hu-HU" sz="2400" dirty="0"/>
              <a:t>bár</a:t>
            </a:r>
            <a:r>
              <a:rPr lang="hu-HU" dirty="0"/>
              <a:t>) változókat tartalmazó kifejezés</a:t>
            </a:r>
          </a:p>
          <a:p>
            <a:pPr lvl="1">
              <a:buNone/>
            </a:pPr>
            <a:r>
              <a:rPr lang="hu-HU" sz="1800" dirty="0">
                <a:latin typeface="Courier New" pitchFamily="49" charset="0"/>
              </a:rPr>
              <a:t>	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y=sin(x)*cos(x)-sin(2*x)/2</a:t>
            </a:r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Dátum helye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C73CB7C-F827-4688-A93C-B796E1938E6D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8" name="Élőláb helye 8">
            <a:extLst>
              <a:ext uri="{FF2B5EF4-FFF2-40B4-BE49-F238E27FC236}">
                <a16:creationId xmlns:a16="http://schemas.microsoft.com/office/drawing/2014/main" id="{3ED7CBC1-8050-4FFE-B788-CCC7B466E2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sp>
        <p:nvSpPr>
          <p:cNvPr id="14343" name="Szövegdoboz 7"/>
          <p:cNvSpPr txBox="1">
            <a:spLocks noChangeArrowheads="1"/>
          </p:cNvSpPr>
          <p:nvPr/>
        </p:nvSpPr>
        <p:spPr bwMode="auto">
          <a:xfrm>
            <a:off x="899592" y="2801710"/>
            <a:ext cx="7588771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=0;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  <a:r>
              <a:rPr lang="pt-BR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++</a:t>
            </a:r>
            <a:r>
              <a:rPr 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</a:t>
            </a: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…</a:t>
            </a:r>
            <a:b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</a:t>
            </a:r>
            <a:r>
              <a:rPr 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++i</a:t>
            </a: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1800" dirty="0"/>
              <a:t>← </a:t>
            </a:r>
            <a:r>
              <a:rPr lang="hu-HU" sz="1800" i="1" dirty="0">
                <a:solidFill>
                  <a:srgbClr val="3C00B3"/>
                </a:solidFill>
                <a:sym typeface="Wingdings" pitchFamily="2" charset="2"/>
              </a:rPr>
              <a:t>nem okoz fordítási hibaüzenetet</a:t>
            </a:r>
            <a:endParaRPr lang="pt-BR" sz="1800" i="1" dirty="0">
              <a:solidFill>
                <a:srgbClr val="3C00B3"/>
              </a:solidFill>
            </a:endParaRP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  <a:endParaRPr lang="hu-HU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spcBef>
                <a:spcPct val="0"/>
              </a:spcBef>
            </a:pPr>
            <a:endParaRPr lang="hu-HU" sz="1800" dirty="0"/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2000" dirty="0"/>
              <a:t>Egy</a:t>
            </a:r>
            <a:r>
              <a:rPr lang="hu-H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while</a:t>
            </a:r>
            <a:r>
              <a:rPr lang="hu-HU" sz="2000" dirty="0" err="1"/>
              <a:t>-os</a:t>
            </a:r>
            <a:r>
              <a:rPr lang="hu-HU" sz="2000" dirty="0"/>
              <a:t> ciklus következetlen átírása során maradhatott benn.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15</a:t>
            </a:fld>
            <a:r>
              <a:rPr lang="hu-HU"/>
              <a:t>/61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68662399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Statikus tesztelés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Szemantikus ellenőrzés, ellentmondás keresés </a:t>
            </a:r>
            <a:r>
              <a:rPr lang="hu-HU" sz="2400" dirty="0"/>
              <a:t>(folytatás)</a:t>
            </a:r>
            <a:r>
              <a:rPr lang="hu-HU" dirty="0"/>
              <a:t>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Tx/>
              <a:buChar char="o"/>
            </a:pPr>
            <a:r>
              <a:rPr lang="hu-HU" dirty="0"/>
              <a:t>végtelen feltételes ciklus (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i&lt;N </a:t>
            </a:r>
            <a:r>
              <a:rPr lang="hu-HU" sz="2400" dirty="0"/>
              <a:t>feltételű</a:t>
            </a:r>
            <a:r>
              <a:rPr lang="hu-HU" dirty="0"/>
              <a:t> </a:t>
            </a:r>
            <a:r>
              <a:rPr lang="hu-HU" sz="2400" dirty="0"/>
              <a:t>ciklusban sem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hu-HU" sz="2400" dirty="0"/>
              <a:t>, sem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hu-HU" sz="2400" dirty="0"/>
              <a:t>nem változik, vagy „szinkronban” változik</a:t>
            </a:r>
            <a:r>
              <a:rPr lang="hu-HU" dirty="0"/>
              <a:t>)</a:t>
            </a: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95E3AFD-5825-4F00-A615-7FD6B6719617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sp>
        <p:nvSpPr>
          <p:cNvPr id="15367" name="Szövegdoboz 7"/>
          <p:cNvSpPr txBox="1">
            <a:spLocks noChangeArrowheads="1"/>
          </p:cNvSpPr>
          <p:nvPr/>
        </p:nvSpPr>
        <p:spPr bwMode="auto">
          <a:xfrm>
            <a:off x="827584" y="3604260"/>
            <a:ext cx="7663001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i=1;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while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(i&lt;=N)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…</a:t>
            </a:r>
            <a:b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i=+1;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1800" dirty="0"/>
              <a:t>← </a:t>
            </a:r>
            <a:r>
              <a:rPr lang="hu-HU" sz="1800" i="1" dirty="0">
                <a:solidFill>
                  <a:srgbClr val="3C00B3"/>
                </a:solidFill>
              </a:rPr>
              <a:t>talán</a:t>
            </a:r>
            <a:r>
              <a:rPr lang="hu-HU" sz="1800" b="1" dirty="0">
                <a:latin typeface="Courier New" pitchFamily="49" charset="0"/>
                <a:cs typeface="Courier New" pitchFamily="49" charset="0"/>
              </a:rPr>
              <a:t> i+=1 </a:t>
            </a:r>
            <a:r>
              <a:rPr lang="hu-HU" sz="1800" i="1" dirty="0">
                <a:solidFill>
                  <a:srgbClr val="3C00B3"/>
                </a:solidFill>
              </a:rPr>
              <a:t>akart lenni?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16</a:t>
            </a:fld>
            <a:r>
              <a:rPr lang="hu-HU"/>
              <a:t>/61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Statikus tesztelés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Szemantikus ellenőrzés, ellentmondás keresés </a:t>
            </a:r>
            <a:r>
              <a:rPr lang="hu-HU" sz="2400" dirty="0"/>
              <a:t>(folytatás)</a:t>
            </a:r>
            <a:r>
              <a:rPr lang="hu-HU" dirty="0"/>
              <a:t>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Tx/>
              <a:buChar char="o"/>
            </a:pPr>
            <a:r>
              <a:rPr lang="hu-HU" dirty="0"/>
              <a:t>végtelen feltételes ciklus (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i&lt;N </a:t>
            </a:r>
            <a:r>
              <a:rPr lang="hu-HU" sz="2400" dirty="0"/>
              <a:t>feltételű ciklusban sem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hu-HU" sz="2400" dirty="0"/>
              <a:t>, sem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>
                <a:latin typeface="Courier New" pitchFamily="49" charset="0"/>
              </a:rPr>
              <a:t>N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400" dirty="0"/>
              <a:t>nem változik, vagy „szinkronban” változik</a:t>
            </a:r>
            <a:r>
              <a:rPr lang="hu-HU" dirty="0"/>
              <a:t>)</a:t>
            </a:r>
          </a:p>
          <a:p>
            <a:pPr marL="544513" lvl="1" indent="0">
              <a:lnSpc>
                <a:spcPct val="90000"/>
              </a:lnSpc>
              <a:buNone/>
            </a:pPr>
            <a:endParaRPr lang="hu-HU" dirty="0"/>
          </a:p>
        </p:txBody>
      </p:sp>
      <p:sp>
        <p:nvSpPr>
          <p:cNvPr id="9" name="Dátum helye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039F810-68B5-4C63-B68C-795E28C43053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11" name="Élőláb helye 8">
            <a:extLst>
              <a:ext uri="{FF2B5EF4-FFF2-40B4-BE49-F238E27FC236}">
                <a16:creationId xmlns:a16="http://schemas.microsoft.com/office/drawing/2014/main" id="{B74A4E79-5F89-45AC-9B1A-CD2EEFF01C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9F16B725-6DBC-4617-86B7-52EB1B4EE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3607221"/>
            <a:ext cx="7582693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i=1;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while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(i&lt;=N)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…</a:t>
            </a:r>
            <a:b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</a:t>
            </a:r>
            <a:r>
              <a:rPr lang="hu-HU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i=i++</a:t>
            </a: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1800" dirty="0"/>
              <a:t>← </a:t>
            </a:r>
            <a:r>
              <a:rPr lang="hu-HU" sz="1800" i="1" dirty="0">
                <a:solidFill>
                  <a:srgbClr val="3C00B3"/>
                </a:solidFill>
              </a:rPr>
              <a:t>talán</a:t>
            </a:r>
            <a:r>
              <a:rPr lang="hu-HU" sz="1800" b="1" dirty="0">
                <a:latin typeface="Courier New" pitchFamily="49" charset="0"/>
                <a:cs typeface="Courier New" pitchFamily="49" charset="0"/>
              </a:rPr>
              <a:t> i++ </a:t>
            </a:r>
            <a:r>
              <a:rPr lang="hu-HU" sz="1800" i="1" dirty="0">
                <a:solidFill>
                  <a:srgbClr val="3C00B3"/>
                </a:solidFill>
              </a:rPr>
              <a:t>vagy </a:t>
            </a:r>
            <a:r>
              <a:rPr lang="hu-HU" sz="1800" b="1" dirty="0">
                <a:latin typeface="Courier New" pitchFamily="49" charset="0"/>
                <a:cs typeface="Courier New" pitchFamily="49" charset="0"/>
              </a:rPr>
              <a:t>i=i+1 </a:t>
            </a:r>
            <a:r>
              <a:rPr lang="hu-HU" sz="1800" i="1" dirty="0">
                <a:solidFill>
                  <a:srgbClr val="3C00B3"/>
                </a:solidFill>
              </a:rPr>
              <a:t>akart lenni?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17</a:t>
            </a:fld>
            <a:r>
              <a:rPr lang="hu-HU"/>
              <a:t>/61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78800597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Dinamikus</a:t>
            </a:r>
            <a:r>
              <a:rPr lang="hu-HU" dirty="0"/>
              <a:t> tesztelés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/>
              <a:t>Tesztelési módszerek:</a:t>
            </a:r>
          </a:p>
          <a:p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Fekete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doboz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800" dirty="0"/>
              <a:t>módszerek (←</a:t>
            </a:r>
            <a:r>
              <a:rPr lang="hu-HU" sz="2800" dirty="0">
                <a:solidFill>
                  <a:srgbClr val="0000FF"/>
                </a:solidFill>
              </a:rPr>
              <a:t>nincs </a:t>
            </a:r>
            <a:r>
              <a:rPr lang="hu-HU" sz="2800" i="1" dirty="0">
                <a:solidFill>
                  <a:srgbClr val="0000FF"/>
                </a:solidFill>
              </a:rPr>
              <a:t>kimerítő bemenet</a:t>
            </a:r>
            <a:r>
              <a:rPr lang="hu-HU" sz="2800" dirty="0">
                <a:solidFill>
                  <a:srgbClr val="0000FF"/>
                </a:solidFill>
              </a:rPr>
              <a:t> </a:t>
            </a:r>
            <a:r>
              <a:rPr lang="hu-HU" sz="2800" dirty="0"/>
              <a:t>– nem lehet minden lehetséges bemenetre kipróbálni): a teszteseteket a program </a:t>
            </a:r>
            <a:r>
              <a:rPr lang="hu-HU" sz="2800" dirty="0">
                <a:solidFill>
                  <a:srgbClr val="FF3300"/>
                </a:solidFill>
              </a:rPr>
              <a:t>specifikációja </a:t>
            </a:r>
            <a:r>
              <a:rPr lang="hu-HU" sz="2800" dirty="0"/>
              <a:t>alapján</a:t>
            </a:r>
            <a:r>
              <a:rPr lang="hu-HU" sz="2800" dirty="0">
                <a:solidFill>
                  <a:srgbClr val="FF3300"/>
                </a:solidFill>
              </a:rPr>
              <a:t> </a:t>
            </a:r>
            <a:r>
              <a:rPr lang="hu-HU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optimálisan</a:t>
            </a:r>
            <a:r>
              <a:rPr lang="hu-HU" sz="2800" dirty="0">
                <a:solidFill>
                  <a:srgbClr val="FF3300"/>
                </a:solidFill>
              </a:rPr>
              <a:t> </a:t>
            </a:r>
            <a:r>
              <a:rPr lang="hu-HU" sz="2800" dirty="0"/>
              <a:t>választjuk. </a:t>
            </a:r>
          </a:p>
          <a:p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Fehér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doboz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800" dirty="0"/>
              <a:t>módszerek (←</a:t>
            </a:r>
            <a:r>
              <a:rPr lang="hu-HU" sz="2800" dirty="0">
                <a:solidFill>
                  <a:srgbClr val="0000FF"/>
                </a:solidFill>
              </a:rPr>
              <a:t>nincs </a:t>
            </a:r>
            <a:r>
              <a:rPr lang="hu-HU" sz="2800" i="1" dirty="0">
                <a:solidFill>
                  <a:srgbClr val="0000FF"/>
                </a:solidFill>
              </a:rPr>
              <a:t>kimerítő út</a:t>
            </a:r>
            <a:r>
              <a:rPr lang="hu-HU" sz="2800" dirty="0">
                <a:solidFill>
                  <a:srgbClr val="0000FF"/>
                </a:solidFill>
              </a:rPr>
              <a:t> </a:t>
            </a:r>
            <a:r>
              <a:rPr lang="hu-HU" sz="2800" dirty="0"/>
              <a:t>– nem lehet minden végrehajtási sorrendre kipróbálni): a teszteseteket a </a:t>
            </a:r>
            <a:r>
              <a:rPr lang="hu-HU" sz="2800" dirty="0">
                <a:solidFill>
                  <a:srgbClr val="FF3300"/>
                </a:solidFill>
              </a:rPr>
              <a:t>program struktúrája</a:t>
            </a:r>
            <a:r>
              <a:rPr lang="hu-HU" sz="2800" dirty="0"/>
              <a:t> alapján </a:t>
            </a:r>
            <a:r>
              <a:rPr lang="hu-HU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optimálisan</a:t>
            </a:r>
            <a:r>
              <a:rPr lang="hu-HU" sz="2800" dirty="0"/>
              <a:t> választjuk. </a:t>
            </a:r>
          </a:p>
          <a:p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Szürke doboz </a:t>
            </a:r>
            <a:r>
              <a:rPr lang="hu-HU" sz="2800" dirty="0"/>
              <a:t>módszerek – a konkrét algoritmust nem ismerjük, de a típusát igen, a tesztelést erre alapozzuk. </a:t>
            </a: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A206CA8-B4CC-44DC-88A9-90A135FA868F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18</a:t>
            </a:fld>
            <a:r>
              <a:rPr lang="hu-HU"/>
              <a:t>/61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hu-HU" dirty="0"/>
              <a:t>Dinamikus tesztelés:</a:t>
            </a:r>
            <a:br>
              <a:rPr lang="hu-HU" dirty="0"/>
            </a:br>
            <a:r>
              <a:rPr lang="hu-HU" sz="3200" dirty="0">
                <a:solidFill>
                  <a:srgbClr val="FF0000"/>
                </a:solidFill>
              </a:rPr>
              <a:t>fekete doboz </a:t>
            </a:r>
            <a:r>
              <a:rPr lang="hu-HU" sz="3200" dirty="0"/>
              <a:t>módszerek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Ekvivalencia-osztályok módszere</a:t>
            </a:r>
            <a:r>
              <a:rPr lang="hu-HU" dirty="0"/>
              <a:t>: </a:t>
            </a:r>
            <a:r>
              <a:rPr lang="hu-HU" sz="2800" dirty="0"/>
              <a:t>a bemeneteket (vagy a kimeneteket) soroljuk olyan </a:t>
            </a:r>
            <a:r>
              <a:rPr lang="hu-HU" sz="2800" dirty="0" err="1"/>
              <a:t>diszjunkt</a:t>
            </a:r>
            <a:r>
              <a:rPr lang="hu-HU" sz="2800" dirty="0"/>
              <a:t> osztályokba, amelyekre a program várhatóan egyformán működik; ezután osztályonként egy tesztesetet válasszunk!</a:t>
            </a:r>
          </a:p>
          <a:p>
            <a:r>
              <a:rPr lang="hu-HU" b="1" dirty="0"/>
              <a:t>Határeset elemzés módszere</a:t>
            </a:r>
            <a:r>
              <a:rPr lang="hu-HU" dirty="0"/>
              <a:t>: </a:t>
            </a:r>
            <a:r>
              <a:rPr lang="hu-HU" sz="2800" dirty="0"/>
              <a:t>az ekvivalencia-osztályok határáról válasszunk tesztesetet (be- és kimeneti osztályokra is)!</a:t>
            </a:r>
          </a:p>
          <a:p>
            <a:r>
              <a:rPr lang="hu-HU" b="1" dirty="0"/>
              <a:t>Ok-hatás analízis</a:t>
            </a:r>
            <a:r>
              <a:rPr lang="hu-HU" sz="2800" dirty="0"/>
              <a:t>: ekvivalencia osztályt leíró bemeneti feltételek (ok) és kimeneti feltételek (hatás) kombinálása.</a:t>
            </a: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532B722-A00F-48B4-B9E2-2C3F53C75EB5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19</a:t>
            </a:fld>
            <a:r>
              <a:rPr lang="hu-HU"/>
              <a:t>/61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mai előadás </a:t>
            </a:r>
            <a:r>
              <a:rPr lang="hu-HU" dirty="0" err="1"/>
              <a:t>foglalata</a:t>
            </a:r>
            <a:r>
              <a:rPr lang="hu-HU" dirty="0"/>
              <a:t> </a:t>
            </a:r>
            <a:r>
              <a:rPr lang="hu-HU" sz="2800" dirty="0"/>
              <a:t>képekben,</a:t>
            </a:r>
            <a:r>
              <a:rPr lang="hu-HU" dirty="0"/>
              <a:t> </a:t>
            </a:r>
            <a:r>
              <a:rPr lang="hu-HU" sz="2800" dirty="0"/>
              <a:t>szólásokkal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„Tévedni emberi (dolog).”</a:t>
            </a:r>
            <a:br>
              <a:rPr lang="hu-HU" dirty="0"/>
            </a:br>
            <a:r>
              <a:rPr lang="hu-HU" sz="1200" dirty="0"/>
              <a:t>- Seneca</a:t>
            </a:r>
            <a:br>
              <a:rPr lang="hu-HU" sz="1200" dirty="0"/>
            </a:br>
            <a:br>
              <a:rPr lang="hu-HU" sz="1200" dirty="0"/>
            </a:br>
            <a:endParaRPr lang="hu-HU" sz="1200" dirty="0"/>
          </a:p>
          <a:p>
            <a:r>
              <a:rPr lang="hu-HU" dirty="0"/>
              <a:t>„Más szemében meglátja a szálkát, </a:t>
            </a:r>
            <a:br>
              <a:rPr lang="hu-HU" dirty="0"/>
            </a:br>
            <a:r>
              <a:rPr lang="hu-HU" dirty="0"/>
              <a:t>a magáéban a gerendát sem veszi észre.”</a:t>
            </a:r>
            <a:br>
              <a:rPr lang="hu-HU" dirty="0"/>
            </a:br>
            <a:r>
              <a:rPr lang="hu-HU" sz="1200" dirty="0"/>
              <a:t>- Mt. 7,3/</a:t>
            </a:r>
            <a:r>
              <a:rPr lang="hu-HU" sz="1200" dirty="0" err="1"/>
              <a:t>Lk</a:t>
            </a:r>
            <a:r>
              <a:rPr lang="hu-HU" sz="1200" dirty="0"/>
              <a:t> 6,41</a:t>
            </a:r>
            <a:br>
              <a:rPr lang="hu-HU" sz="1200" dirty="0"/>
            </a:br>
            <a:br>
              <a:rPr lang="hu-HU" sz="1200" dirty="0"/>
            </a:br>
            <a:endParaRPr lang="hu-HU" sz="1200" dirty="0"/>
          </a:p>
          <a:p>
            <a:endParaRPr lang="en-GB" dirty="0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4BDA501-B9B1-41F2-B07D-EAAC1CE2870E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pic>
        <p:nvPicPr>
          <p:cNvPr id="2053" name="Picture 5" descr="http://m.blog.hu/fa/faszkivan/image/26_03_2012/harkaly.jpg">
            <a:hlinkClick r:id="" action="ppaction://customshow?id=1&amp;return=tru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493235"/>
            <a:ext cx="1512168" cy="1083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Kép 9">
            <a:hlinkClick r:id="" action="ppaction://customshow?id=5&amp;return=true"/>
            <a:extLst>
              <a:ext uri="{FF2B5EF4-FFF2-40B4-BE49-F238E27FC236}">
                <a16:creationId xmlns:a16="http://schemas.microsoft.com/office/drawing/2014/main" id="{B5BA8E00-D4DB-4AD5-83FE-17AC1EB6A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806" y="2800149"/>
            <a:ext cx="1809593" cy="1089869"/>
          </a:xfrm>
          <a:prstGeom prst="rect">
            <a:avLst/>
          </a:prstGeom>
        </p:spPr>
      </p:pic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</a:t>
            </a:fld>
            <a:r>
              <a:rPr lang="hu-HU"/>
              <a:t>/61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917563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Ekvivalencia-osztályok módszere </a:t>
            </a:r>
            <a:r>
              <a:rPr lang="hu-HU" dirty="0">
                <a:sym typeface="Symbol" panose="05050102010706020507" pitchFamily="18" charset="2"/>
              </a:rPr>
              <a:t></a:t>
            </a:r>
            <a:r>
              <a:rPr lang="hu-HU" dirty="0"/>
              <a:t> </a:t>
            </a:r>
            <a:r>
              <a:rPr lang="hu-H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osztályozás</a:t>
            </a:r>
            <a:endParaRPr lang="hu-H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Dátum helye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A9B495-396B-4848-8B4D-6D1948ECD5EE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sp>
        <p:nvSpPr>
          <p:cNvPr id="6147" name="Rectangle 26"/>
          <p:cNvSpPr>
            <a:spLocks noChangeArrowheads="1"/>
          </p:cNvSpPr>
          <p:nvPr/>
        </p:nvSpPr>
        <p:spPr bwMode="auto">
          <a:xfrm>
            <a:off x="35496" y="1412875"/>
            <a:ext cx="9073008" cy="3859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rIns="36000">
            <a:spAutoFit/>
          </a:bodyPr>
          <a:lstStyle/>
          <a:p>
            <a:pPr marL="268288" indent="-268288">
              <a:buFont typeface="Wingdings" pitchFamily="2" charset="2"/>
              <a:buChar char="Ø"/>
              <a:defRPr/>
            </a:pPr>
            <a:r>
              <a:rPr lang="hu-HU" sz="2400" dirty="0"/>
              <a:t>Ha a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bemenet</a:t>
            </a:r>
            <a:r>
              <a:rPr lang="hu-HU" sz="2400" dirty="0"/>
              <a:t>i feltétel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értéktartomány</a:t>
            </a:r>
            <a:r>
              <a:rPr lang="hu-HU" sz="2400" dirty="0"/>
              <a:t>t definiál, az érvényes ekvivalencia osztály legyen a megengedett bemenő értékek halmaza, az érvénytelen ekvivalencia osztályok pedig az alsó és a felső határoló tartomány. Pl. ha az adatok osztályzatok (értékük 1 és 5 között van), akkor ezek az ekvivalencia osztályok rendre:  {1≤i≤5}, {i&lt;1} és {i&gt;5}.</a:t>
            </a:r>
          </a:p>
          <a:p>
            <a:pPr marL="268288" indent="-268288">
              <a:buFont typeface="Wingdings" pitchFamily="2" charset="2"/>
              <a:buChar char="Ø"/>
              <a:defRPr/>
            </a:pPr>
            <a:r>
              <a:rPr lang="hu-HU" sz="2400" dirty="0"/>
              <a:t>Ha a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bemenet</a:t>
            </a:r>
            <a:r>
              <a:rPr lang="hu-HU" sz="2400" dirty="0"/>
              <a:t>i feltétel értékek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számá</a:t>
            </a:r>
            <a:r>
              <a:rPr lang="hu-HU" sz="2400" dirty="0"/>
              <a:t>t határozza meg, akkor az előzőhöz hasonlóan járjunk el. Pl. ha be kell olvassunk legfeljebb 6 karaktert, akkor az érvényes ekvivalencia osztály: 0-6 karakter beolvasása, az érvénytelen ekvivalencia osztály: 6-nál több karakter beolvasása. (0-nál kevesebb nem fordulhat elő.)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20</a:t>
            </a:fld>
            <a:r>
              <a:rPr lang="hu-HU"/>
              <a:t>/61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6"/>
          <p:cNvSpPr>
            <a:spLocks noChangeArrowheads="1"/>
          </p:cNvSpPr>
          <p:nvPr/>
        </p:nvSpPr>
        <p:spPr bwMode="auto">
          <a:xfrm>
            <a:off x="179512" y="1412875"/>
            <a:ext cx="8785101" cy="31947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8288" indent="-268288">
              <a:buFont typeface="Wingdings" pitchFamily="2" charset="2"/>
              <a:buChar char="Ø"/>
              <a:defRPr/>
            </a:pPr>
            <a:r>
              <a:rPr lang="hu-HU" sz="2400" dirty="0"/>
              <a:t>Ha a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bemenet</a:t>
            </a:r>
            <a:r>
              <a:rPr lang="hu-HU" sz="2400" dirty="0"/>
              <a:t> feltétele azt mondja ki, hogy a bemenő adatnak valamilyen meghatározott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jellemző</a:t>
            </a:r>
            <a:r>
              <a:rPr lang="hu-HU" sz="2400" dirty="0"/>
              <a:t>vel kell rendelkezni, akkor két ekvivalencia osztályt kell felvenni: egy érvényeset és egy érvénytelent.</a:t>
            </a:r>
          </a:p>
          <a:p>
            <a:pPr marL="268288" indent="-268288">
              <a:buFont typeface="Wingdings" pitchFamily="2" charset="2"/>
              <a:buChar char="Ø"/>
              <a:defRPr/>
            </a:pPr>
            <a:r>
              <a:rPr lang="hu-HU" sz="2400" dirty="0"/>
              <a:t>Ha okunk van feltételezni, hogy a program valamelyik ekvivalencia osztályba eső elemeket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különféleképpen kezeli</a:t>
            </a:r>
            <a:r>
              <a:rPr lang="hu-HU" sz="2400" dirty="0"/>
              <a:t>, akkor a feltételezésnek megfelelően bontsuk az ekvivalencia osztályt további osztályokra.</a:t>
            </a:r>
          </a:p>
          <a:p>
            <a:pPr marL="268288" indent="-268288">
              <a:buFont typeface="Wingdings" pitchFamily="2" charset="2"/>
              <a:buChar char="Ø"/>
              <a:defRPr/>
            </a:pPr>
            <a:r>
              <a:rPr lang="hu-HU" sz="2400" dirty="0"/>
              <a:t>Alkalmazzuk ugyanezeket az elveket a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kimeneti</a:t>
            </a:r>
            <a:r>
              <a:rPr lang="hu-HU" sz="2400" dirty="0"/>
              <a:t> ekvivalencia osztályokra is!</a:t>
            </a:r>
          </a:p>
        </p:txBody>
      </p:sp>
      <p:sp>
        <p:nvSpPr>
          <p:cNvPr id="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Ekvivalencia-osztályok módszere </a:t>
            </a:r>
            <a:r>
              <a:rPr lang="hu-HU" dirty="0">
                <a:sym typeface="Symbol" panose="05050102010706020507" pitchFamily="18" charset="2"/>
              </a:rPr>
              <a:t></a:t>
            </a:r>
            <a:r>
              <a:rPr lang="hu-HU" dirty="0"/>
              <a:t> </a:t>
            </a:r>
            <a:r>
              <a:rPr lang="hu-H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osztályozás</a:t>
            </a:r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F88B636-A952-4630-A0EF-57B82372D05E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21</a:t>
            </a:fld>
            <a:r>
              <a:rPr lang="hu-HU"/>
              <a:t>/61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6"/>
          <p:cNvSpPr>
            <a:spLocks noChangeArrowheads="1"/>
          </p:cNvSpPr>
          <p:nvPr/>
        </p:nvSpPr>
        <p:spPr bwMode="auto">
          <a:xfrm>
            <a:off x="179512" y="1412875"/>
            <a:ext cx="8785101" cy="39949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hu-HU" sz="2800" dirty="0"/>
              <a:t>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tesztesetek</a:t>
            </a:r>
            <a:r>
              <a:rPr lang="hu-HU" sz="2800" dirty="0"/>
              <a:t>et a következő két elv alapján határozhatjuk meg:</a:t>
            </a:r>
          </a:p>
          <a:p>
            <a:pPr marL="268288" indent="-268288">
              <a:buFont typeface="Wingdings" pitchFamily="2" charset="2"/>
              <a:buChar char="Ø"/>
              <a:defRPr/>
            </a:pPr>
            <a:r>
              <a:rPr lang="hu-HU" sz="2400" dirty="0"/>
              <a:t>Amíg az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érvényes</a:t>
            </a:r>
            <a:r>
              <a:rPr lang="hu-HU" sz="2400" dirty="0"/>
              <a:t> ekvivalencia osztályokat le nem fedtük, addig készítsünk olyan teszteseteket, amelyek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minél több </a:t>
            </a:r>
            <a:r>
              <a:rPr lang="hu-HU" sz="2400" dirty="0"/>
              <a:t>érvényes ekvivalencia osztályt lefednek!</a:t>
            </a:r>
          </a:p>
          <a:p>
            <a:pPr marL="268288" indent="-268288">
              <a:buFont typeface="Wingdings" pitchFamily="2" charset="2"/>
              <a:buChar char="Ø"/>
              <a:defRPr/>
            </a:pPr>
            <a:r>
              <a:rPr lang="hu-HU" sz="2400" dirty="0"/>
              <a:t>Minden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érvénytelen</a:t>
            </a:r>
            <a:r>
              <a:rPr lang="hu-HU" sz="2400" dirty="0"/>
              <a:t> ekvivalencia osztályra írjunk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egy-egy</a:t>
            </a:r>
            <a:r>
              <a:rPr lang="hu-HU" sz="2400" dirty="0"/>
              <a:t>, az osztályt lefedő tesztesetet. Több hiba esetén ugyanis előfordulhat, hogy a hibás adatok lefedik egymást, a második hiba kijelzésére az első hibajelzés miatt már nem kerül sor.</a:t>
            </a:r>
            <a:br>
              <a:rPr lang="hu-HU" sz="2400" dirty="0"/>
            </a:br>
            <a:r>
              <a:rPr lang="hu-HU" sz="2400" dirty="0"/>
              <a:t>Megjegyzés: mindegyikhez 1-1 hibajelzésnek kell tartoznia a programban.</a:t>
            </a:r>
          </a:p>
        </p:txBody>
      </p:sp>
      <p:sp>
        <p:nvSpPr>
          <p:cNvPr id="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Ekvivalencia-osztályok módszere</a:t>
            </a:r>
            <a:r>
              <a:rPr lang="hu-HU" dirty="0">
                <a:sym typeface="Symbol" panose="05050102010706020507" pitchFamily="18" charset="2"/>
              </a:rPr>
              <a:t> </a:t>
            </a:r>
            <a:r>
              <a:rPr lang="hu-HU" dirty="0"/>
              <a:t> </a:t>
            </a:r>
            <a:r>
              <a:rPr lang="hu-H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tesztesetek</a:t>
            </a:r>
            <a:endParaRPr lang="hu-H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C184262-0645-4740-98AA-AC341B4412FC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22</a:t>
            </a:fld>
            <a:r>
              <a:rPr lang="hu-HU"/>
              <a:t>/61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6"/>
          <p:cNvSpPr>
            <a:spLocks noChangeArrowheads="1"/>
          </p:cNvSpPr>
          <p:nvPr/>
        </p:nvSpPr>
        <p:spPr bwMode="auto">
          <a:xfrm>
            <a:off x="179512" y="1412875"/>
            <a:ext cx="8785101" cy="31208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8288" indent="-268288">
              <a:buFont typeface="Wingdings" pitchFamily="2" charset="2"/>
              <a:buChar char="Ø"/>
              <a:defRPr/>
            </a:pPr>
            <a:r>
              <a:rPr lang="hu-HU" sz="2400" dirty="0"/>
              <a:t>Ha a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bemenet</a:t>
            </a:r>
            <a:r>
              <a:rPr lang="hu-HU" sz="2400" dirty="0"/>
              <a:t>i feltétel egy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értéktartomány</a:t>
            </a:r>
            <a:r>
              <a:rPr lang="hu-HU" sz="2400" dirty="0"/>
              <a:t>t jelöl meg, írjunk teszteseteket az érvényes tartomány alsó és felső határára és az érvénytelen tartománynak a határ közelébe eső elemére! Pl.: ha a bemeneti tartomány a (0,1) nyílt intervallum, akkor a </a:t>
            </a:r>
            <a:r>
              <a:rPr lang="hu-HU" sz="2400" dirty="0">
                <a:solidFill>
                  <a:srgbClr val="FF0000"/>
                </a:solidFill>
              </a:rPr>
              <a:t>0</a:t>
            </a:r>
            <a:r>
              <a:rPr lang="hu-HU" sz="2400" dirty="0"/>
              <a:t>, </a:t>
            </a:r>
            <a:r>
              <a:rPr lang="hu-HU" sz="2400" dirty="0">
                <a:solidFill>
                  <a:srgbClr val="FF0000"/>
                </a:solidFill>
              </a:rPr>
              <a:t>1</a:t>
            </a:r>
            <a:r>
              <a:rPr lang="hu-HU" sz="2400" dirty="0"/>
              <a:t>, 0.01, 0.99 értékekre érdemes kipróbálni a programot.</a:t>
            </a:r>
          </a:p>
          <a:p>
            <a:pPr marL="268288" indent="-268288">
              <a:buFont typeface="Wingdings" pitchFamily="2" charset="2"/>
              <a:buChar char="Ø"/>
              <a:defRPr/>
            </a:pPr>
            <a:r>
              <a:rPr lang="hu-HU" sz="2400" dirty="0"/>
              <a:t>Ha egy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bemenet</a:t>
            </a:r>
            <a:r>
              <a:rPr lang="hu-HU" sz="2400" dirty="0"/>
              <a:t>i feltétel értékek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számosság</a:t>
            </a:r>
            <a:r>
              <a:rPr lang="hu-HU" sz="2400" dirty="0"/>
              <a:t>át adja meg, akkor hasonlóan járjunk el, mint az előző esetben. Pl.: ha rendeznünk kell 1-128 nevet, akkor célszerű a programot kipróbálni </a:t>
            </a:r>
            <a:r>
              <a:rPr lang="hu-HU" sz="2400" dirty="0">
                <a:solidFill>
                  <a:srgbClr val="FF0000"/>
                </a:solidFill>
              </a:rPr>
              <a:t>0</a:t>
            </a:r>
            <a:r>
              <a:rPr lang="hu-HU" sz="2400" dirty="0"/>
              <a:t>, 1, 128, </a:t>
            </a:r>
            <a:r>
              <a:rPr lang="hu-HU" sz="2400" dirty="0">
                <a:solidFill>
                  <a:srgbClr val="FF0000"/>
                </a:solidFill>
              </a:rPr>
              <a:t>129</a:t>
            </a:r>
            <a:r>
              <a:rPr lang="hu-HU" sz="2400" dirty="0"/>
              <a:t> névvel.</a:t>
            </a:r>
          </a:p>
        </p:txBody>
      </p:sp>
      <p:sp>
        <p:nvSpPr>
          <p:cNvPr id="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Határeset elemzés </a:t>
            </a:r>
            <a:r>
              <a:rPr lang="hu-HU" dirty="0"/>
              <a:t>módszere</a:t>
            </a: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7BFD006-2925-4FF6-984D-8243052BF86B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23</a:t>
            </a:fld>
            <a:r>
              <a:rPr lang="hu-HU"/>
              <a:t>/61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6"/>
          <p:cNvSpPr>
            <a:spLocks noChangeArrowheads="1"/>
          </p:cNvSpPr>
          <p:nvPr/>
        </p:nvSpPr>
        <p:spPr bwMode="auto">
          <a:xfrm>
            <a:off x="179512" y="1412875"/>
            <a:ext cx="8785101" cy="24560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u-HU" sz="2400" b="1" dirty="0"/>
              <a:t>Ok-hatás analízis</a:t>
            </a:r>
            <a:r>
              <a:rPr lang="hu-HU" sz="2400" dirty="0"/>
              <a:t>: ekvivalencia osztályt leíró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bemenet</a:t>
            </a:r>
            <a:r>
              <a:rPr lang="hu-HU" sz="2400" dirty="0"/>
              <a:t>i feltételek (ok) és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kimenet</a:t>
            </a:r>
            <a:r>
              <a:rPr lang="hu-HU" sz="2400" dirty="0"/>
              <a:t>i feltételek (hatás) kombinálása – azaz a bemenetek és kimenetek kapcsolatának vizsgálata.</a:t>
            </a:r>
          </a:p>
          <a:p>
            <a:r>
              <a:rPr lang="hu-HU" sz="2400" dirty="0"/>
              <a:t>Készítsünk egy gráfot, ami a bemeneti feltételeket összeköti a kimeneti feltételekkel, esetenként VAGY, ÉS, illetve NEM kapcsolatokkal.</a:t>
            </a:r>
          </a:p>
          <a:p>
            <a:r>
              <a:rPr lang="hu-HU" sz="2400" dirty="0"/>
              <a:t>A tesztelési terv ennek a gráfnak a teljes bejárása.</a:t>
            </a:r>
          </a:p>
        </p:txBody>
      </p:sp>
      <p:sp>
        <p:nvSpPr>
          <p:cNvPr id="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Ok-hatás elemzés módszere</a:t>
            </a: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7610A13-5352-4C8A-8DAF-ED67048E3A97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24</a:t>
            </a:fld>
            <a:r>
              <a:rPr lang="hu-HU"/>
              <a:t>/61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hu-HU" dirty="0"/>
              <a:t>Dinamikus tesztelés:</a:t>
            </a:r>
            <a:br>
              <a:rPr lang="hu-HU" dirty="0"/>
            </a:br>
            <a:r>
              <a:rPr lang="hu-HU" sz="3200" dirty="0">
                <a:solidFill>
                  <a:srgbClr val="FF0000"/>
                </a:solidFill>
              </a:rPr>
              <a:t>fekete doboz </a:t>
            </a:r>
            <a:r>
              <a:rPr lang="hu-HU" sz="3200" dirty="0"/>
              <a:t>módszerek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12700">
              <a:buNone/>
            </a:pPr>
            <a:r>
              <a:rPr lang="hu-HU" b="1" dirty="0"/>
              <a:t>Feladat:</a:t>
            </a:r>
            <a:r>
              <a:rPr lang="hu-HU" dirty="0"/>
              <a:t> </a:t>
            </a:r>
            <a:r>
              <a:rPr lang="hu-HU" sz="2800" dirty="0"/>
              <a:t>Adjuk meg egy N természetes szám valódi (</a:t>
            </a:r>
            <a:r>
              <a:rPr lang="hu-HU" sz="2400" dirty="0"/>
              <a:t>1-től és önmagától különböző</a:t>
            </a:r>
            <a:r>
              <a:rPr lang="hu-HU" sz="2800" dirty="0"/>
              <a:t>) osztóját!</a:t>
            </a:r>
          </a:p>
          <a:p>
            <a:pPr>
              <a:buFont typeface="Wingdings" pitchFamily="2" charset="2"/>
              <a:buNone/>
            </a:pPr>
            <a:r>
              <a:rPr lang="hu-HU" b="1" dirty="0"/>
              <a:t>	Ekvivalencia osztályok (</a:t>
            </a:r>
            <a:r>
              <a:rPr lang="hu-HU" sz="2000" dirty="0"/>
              <a:t>bemenet alapján</a:t>
            </a:r>
            <a:r>
              <a:rPr lang="hu-HU" b="1" dirty="0"/>
              <a:t>):</a:t>
            </a:r>
          </a:p>
          <a:p>
            <a:pPr marL="810000" lvl="1" indent="-252000">
              <a:buFont typeface="+mj-lt"/>
              <a:buAutoNum type="arabicPeriod"/>
            </a:pPr>
            <a:r>
              <a:rPr lang="hu-HU" dirty="0"/>
              <a:t>N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prímszám</a:t>
            </a:r>
            <a:r>
              <a:rPr lang="hu-HU" dirty="0"/>
              <a:t>: 3</a:t>
            </a:r>
          </a:p>
          <a:p>
            <a:pPr marL="810000" lvl="1" indent="-252000">
              <a:buFont typeface="+mj-lt"/>
              <a:buAutoNum type="arabicPeriod"/>
            </a:pPr>
            <a:r>
              <a:rPr lang="hu-HU" dirty="0"/>
              <a:t>N-nek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egy</a:t>
            </a:r>
            <a:r>
              <a:rPr lang="hu-HU" sz="2000" dirty="0"/>
              <a:t>(</a:t>
            </a:r>
            <a:r>
              <a:rPr lang="hu-HU" sz="2000" dirty="0" err="1"/>
              <a:t>-féle</a:t>
            </a:r>
            <a:r>
              <a:rPr lang="hu-HU" sz="2000" dirty="0"/>
              <a:t>)</a:t>
            </a:r>
            <a:r>
              <a:rPr lang="hu-HU" dirty="0"/>
              <a:t> valódi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osztój</a:t>
            </a:r>
            <a:r>
              <a:rPr lang="hu-HU" dirty="0"/>
              <a:t>a van: 25</a:t>
            </a:r>
            <a:r>
              <a:rPr lang="hu-HU" sz="2400" dirty="0"/>
              <a:t>=5*</a:t>
            </a:r>
            <a:r>
              <a:rPr lang="hu-HU" sz="2400" dirty="0" err="1"/>
              <a:t>5</a:t>
            </a:r>
            <a:endParaRPr lang="hu-HU" sz="2400" dirty="0"/>
          </a:p>
          <a:p>
            <a:pPr marL="810000" lvl="1" indent="-252000">
              <a:buFont typeface="+mj-lt"/>
              <a:buAutoNum type="arabicPeriod"/>
            </a:pPr>
            <a:r>
              <a:rPr lang="hu-HU" dirty="0"/>
              <a:t>N-nek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több</a:t>
            </a:r>
            <a:r>
              <a:rPr lang="hu-HU" dirty="0"/>
              <a:t>, különböző valódi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osztó</a:t>
            </a:r>
            <a:r>
              <a:rPr lang="hu-HU" dirty="0"/>
              <a:t>ja is van: 77</a:t>
            </a:r>
            <a:r>
              <a:rPr lang="hu-HU" sz="2400" dirty="0"/>
              <a:t>=7*11</a:t>
            </a:r>
          </a:p>
          <a:p>
            <a:pPr marL="810000" lvl="1" indent="-252000">
              <a:buFont typeface="+mj-lt"/>
              <a:buAutoNum type="arabicPeriod"/>
            </a:pPr>
            <a:r>
              <a:rPr lang="hu-HU" dirty="0"/>
              <a:t>N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páros</a:t>
            </a:r>
          </a:p>
          <a:p>
            <a:pPr marL="810000" lvl="1" indent="-252000">
              <a:buFont typeface="+mj-lt"/>
              <a:buAutoNum type="arabicPeriod"/>
            </a:pPr>
            <a:r>
              <a:rPr lang="hu-HU" i="1" dirty="0"/>
              <a:t>N=1, vagy bármi, ami nem természetes szám</a:t>
            </a:r>
          </a:p>
        </p:txBody>
      </p:sp>
      <p:sp>
        <p:nvSpPr>
          <p:cNvPr id="18" name="Dátum helye 1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C3EDC78-37CE-410D-B453-C4722B180356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15" name="Élőláb helye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sp>
        <p:nvSpPr>
          <p:cNvPr id="18438" name="Rectangle 8"/>
          <p:cNvSpPr>
            <a:spLocks noChangeArrowheads="1"/>
          </p:cNvSpPr>
          <p:nvPr/>
        </p:nvSpPr>
        <p:spPr bwMode="auto">
          <a:xfrm>
            <a:off x="683568" y="2997200"/>
            <a:ext cx="8281045" cy="2019300"/>
          </a:xfrm>
          <a:prstGeom prst="rect">
            <a:avLst/>
          </a:prstGeom>
          <a:noFill/>
          <a:ln w="12700" cap="rnd" algn="ctr">
            <a:solidFill>
              <a:srgbClr val="0066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39" name="Rectangle 9"/>
          <p:cNvSpPr>
            <a:spLocks noChangeArrowheads="1"/>
          </p:cNvSpPr>
          <p:nvPr/>
        </p:nvSpPr>
        <p:spPr bwMode="auto">
          <a:xfrm>
            <a:off x="683568" y="5073748"/>
            <a:ext cx="5926136" cy="371476"/>
          </a:xfrm>
          <a:prstGeom prst="rect">
            <a:avLst/>
          </a:prstGeom>
          <a:noFill/>
          <a:ln w="12700" cap="rnd" algn="ctr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7658" name="AutoShape 10"/>
          <p:cNvSpPr>
            <a:spLocks noChangeArrowheads="1"/>
          </p:cNvSpPr>
          <p:nvPr/>
        </p:nvSpPr>
        <p:spPr bwMode="auto">
          <a:xfrm>
            <a:off x="6881088" y="3646886"/>
            <a:ext cx="2159000" cy="360363"/>
          </a:xfrm>
          <a:prstGeom prst="wedgeRectCallout">
            <a:avLst>
              <a:gd name="adj1" fmla="val -63262"/>
              <a:gd name="adj2" fmla="val -95787"/>
            </a:avLst>
          </a:prstGeom>
          <a:solidFill>
            <a:srgbClr val="006600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0"/>
              </a:spcBef>
              <a:defRPr/>
            </a:pPr>
            <a:r>
              <a:rPr lang="hu-HU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Érvényes adatokra</a:t>
            </a:r>
          </a:p>
        </p:txBody>
      </p:sp>
      <p:sp>
        <p:nvSpPr>
          <p:cNvPr id="27659" name="AutoShape 11"/>
          <p:cNvSpPr>
            <a:spLocks noChangeArrowheads="1"/>
          </p:cNvSpPr>
          <p:nvPr/>
        </p:nvSpPr>
        <p:spPr bwMode="auto">
          <a:xfrm>
            <a:off x="4571721" y="6167437"/>
            <a:ext cx="2159000" cy="360363"/>
          </a:xfrm>
          <a:prstGeom prst="wedgeRectCallout">
            <a:avLst>
              <a:gd name="adj1" fmla="val -39446"/>
              <a:gd name="adj2" fmla="val -259535"/>
            </a:avLst>
          </a:prstGeom>
          <a:solidFill>
            <a:srgbClr val="FF3300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0"/>
              </a:spcBef>
              <a:defRPr/>
            </a:pPr>
            <a:r>
              <a:rPr lang="hu-HU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Érvénytelen adatokra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927408" y="4484736"/>
            <a:ext cx="7361665" cy="468000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hu-HU" sz="2800" dirty="0"/>
              <a:t> :  2, 4=2*2, 6=2*3                     </a:t>
            </a:r>
            <a:r>
              <a:rPr lang="hu-HU" sz="2800" dirty="0">
                <a:sym typeface="Symbol" panose="05050102010706020507" pitchFamily="18" charset="2"/>
              </a:rPr>
              <a:t>1.</a:t>
            </a:r>
            <a:r>
              <a:rPr lang="hu-HU" sz="2800" dirty="0">
                <a:sym typeface="Symbol"/>
              </a:rPr>
              <a:t> </a:t>
            </a:r>
            <a:r>
              <a:rPr lang="hu-HU" sz="2800" dirty="0">
                <a:sym typeface="Symbol" panose="05050102010706020507" pitchFamily="18" charset="2"/>
              </a:rPr>
              <a:t>2.</a:t>
            </a:r>
            <a:r>
              <a:rPr lang="hu-HU" sz="2800" dirty="0">
                <a:sym typeface="Symbol"/>
              </a:rPr>
              <a:t></a:t>
            </a:r>
            <a:r>
              <a:rPr lang="hu-HU" sz="2800" dirty="0">
                <a:sym typeface="Symbol" panose="05050102010706020507" pitchFamily="18" charset="2"/>
              </a:rPr>
              <a:t>3.</a:t>
            </a:r>
            <a:endParaRPr lang="hu-HU" sz="2800" dirty="0"/>
          </a:p>
        </p:txBody>
      </p:sp>
      <p:pic>
        <p:nvPicPr>
          <p:cNvPr id="14" name="Picture 9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193" y="1913154"/>
            <a:ext cx="2261157" cy="1215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25</a:t>
            </a:fld>
            <a:r>
              <a:rPr lang="hu-HU"/>
              <a:t>/61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 tmFilter="0, 0; .2, .5; .8, .5; 1, 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autoRev="1" fill="hold"/>
                                        <p:tgtEl>
                                          <p:spTgt spid="163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6" grpId="0" animBg="1"/>
      <p:bldP spid="16396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tesztelés:</a:t>
            </a:r>
            <a:br>
              <a:rPr lang="hu-HU" dirty="0"/>
            </a:br>
            <a:r>
              <a:rPr lang="hu-HU" sz="3200" dirty="0">
                <a:solidFill>
                  <a:srgbClr val="FF0000"/>
                </a:solidFill>
              </a:rPr>
              <a:t>fekete doboz </a:t>
            </a:r>
            <a:r>
              <a:rPr lang="hu-HU" sz="3200" dirty="0"/>
              <a:t>módszerek</a:t>
            </a:r>
            <a:endParaRPr lang="hu-HU" altLang="hu-HU" dirty="0">
              <a:latin typeface="Garamond" pitchFamily="18" charset="0"/>
            </a:endParaRPr>
          </a:p>
        </p:txBody>
      </p:sp>
      <p:sp>
        <p:nvSpPr>
          <p:cNvPr id="5222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</a:rPr>
              <a:t>Feladat: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>
                <a:latin typeface="Garamond" pitchFamily="18" charset="0"/>
              </a:rPr>
              <a:t>	</a:t>
            </a:r>
            <a:r>
              <a:rPr lang="da-DK" altLang="hu-HU" sz="2800" dirty="0">
                <a:latin typeface="Garamond" pitchFamily="18" charset="0"/>
              </a:rPr>
              <a:t>Egy repül</a:t>
            </a:r>
            <a:r>
              <a:rPr lang="hu-HU" altLang="hu-HU" sz="2800" dirty="0">
                <a:latin typeface="Garamond" pitchFamily="18" charset="0"/>
              </a:rPr>
              <a:t>ő</a:t>
            </a:r>
            <a:r>
              <a:rPr lang="da-DK" altLang="hu-HU" sz="2800" dirty="0">
                <a:latin typeface="Garamond" pitchFamily="18" charset="0"/>
              </a:rPr>
              <a:t>géppel Európából Amerikába repültünk. Az út során </a:t>
            </a:r>
            <a:r>
              <a:rPr lang="hu-HU" altLang="hu-HU" sz="2800" dirty="0">
                <a:latin typeface="Garamond" pitchFamily="18" charset="0"/>
              </a:rPr>
              <a:t>bizonyos </a:t>
            </a:r>
            <a:r>
              <a:rPr lang="da-DK" altLang="hu-HU" sz="2800" dirty="0">
                <a:latin typeface="Garamond" pitchFamily="18" charset="0"/>
              </a:rPr>
              <a:t> kilométerenként mértük a felszín tengerszint feletti magasságát</a:t>
            </a:r>
            <a:r>
              <a:rPr lang="hu-HU" altLang="hu-HU" sz="2800" dirty="0">
                <a:latin typeface="Garamond" pitchFamily="18" charset="0"/>
              </a:rPr>
              <a:t> (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0</a:t>
            </a:r>
            <a:r>
              <a:rPr lang="hu-HU" altLang="hu-HU" sz="2800" dirty="0">
                <a:latin typeface="Garamond" pitchFamily="18" charset="0"/>
              </a:rPr>
              <a:t>)</a:t>
            </a:r>
            <a:r>
              <a:rPr lang="da-DK" altLang="hu-HU" sz="2800" dirty="0">
                <a:latin typeface="Garamond" pitchFamily="18" charset="0"/>
              </a:rPr>
              <a:t>. 0 magasságot ott mértünk, ahol tenger van, &gt;0-t pedig ott, ahol szárazföld. </a:t>
            </a:r>
            <a:r>
              <a:rPr lang="hu-HU" altLang="hu-HU" sz="2800" dirty="0">
                <a:latin typeface="Garamond" pitchFamily="18" charset="0"/>
              </a:rPr>
              <a:t>Adjuk meg a legszélesebb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szigetet</a:t>
            </a:r>
            <a:r>
              <a:rPr lang="da-DK" altLang="hu-HU" sz="2800" dirty="0">
                <a:latin typeface="Garamond" pitchFamily="18" charset="0"/>
              </a:rPr>
              <a:t>!</a:t>
            </a:r>
            <a:endParaRPr lang="hu-HU" altLang="hu-HU" sz="2800" dirty="0">
              <a:latin typeface="Garamond" pitchFamily="18" charset="0"/>
            </a:endParaRP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F6410E8-DECF-4A92-BF21-B1398E5C4E88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graphicFrame>
        <p:nvGraphicFramePr>
          <p:cNvPr id="5222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88502"/>
              </p:ext>
            </p:extLst>
          </p:nvPr>
        </p:nvGraphicFramePr>
        <p:xfrm>
          <a:off x="1331640" y="4408488"/>
          <a:ext cx="6264275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Chart" r:id="rId4" imgW="3686091" imgH="1152465" progId="">
                  <p:embed/>
                </p:oleObj>
              </mc:Choice>
              <mc:Fallback>
                <p:oleObj name="Chart" r:id="rId4" imgW="3686091" imgH="1152465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408488"/>
                        <a:ext cx="6264275" cy="195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26</a:t>
            </a:fld>
            <a:r>
              <a:rPr lang="hu-HU"/>
              <a:t>/61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tesztelés:</a:t>
            </a:r>
            <a:br>
              <a:rPr lang="hu-HU" dirty="0"/>
            </a:br>
            <a:r>
              <a:rPr lang="hu-HU" sz="3200" dirty="0">
                <a:solidFill>
                  <a:srgbClr val="FF0000"/>
                </a:solidFill>
              </a:rPr>
              <a:t>fekete doboz </a:t>
            </a:r>
            <a:r>
              <a:rPr lang="hu-HU" sz="3200" dirty="0"/>
              <a:t>módszerek</a:t>
            </a:r>
            <a:endParaRPr lang="hu-HU" altLang="hu-HU" dirty="0">
              <a:latin typeface="Garamond" pitchFamily="18" charset="0"/>
            </a:endParaRPr>
          </a:p>
        </p:txBody>
      </p:sp>
      <p:sp>
        <p:nvSpPr>
          <p:cNvPr id="5222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None/>
              <a:defRPr/>
            </a:pPr>
            <a:r>
              <a:rPr lang="hu-HU" b="1" dirty="0">
                <a:latin typeface="Garamond" pitchFamily="18" charset="0"/>
              </a:rPr>
              <a:t>Specifikáció:</a:t>
            </a:r>
          </a:p>
          <a:p>
            <a:pPr>
              <a:spcBef>
                <a:spcPts val="0"/>
              </a:spcBef>
              <a:defRPr/>
            </a:pPr>
            <a:r>
              <a:rPr lang="hu-HU" altLang="hu-HU" sz="2800" dirty="0">
                <a:latin typeface="Garamond" pitchFamily="18" charset="0"/>
              </a:rPr>
              <a:t>Bemenet:	N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altLang="hu-HU" sz="2800" dirty="0">
                <a:latin typeface="Garamond" pitchFamily="18" charset="0"/>
              </a:rPr>
              <a:t>, Mag</a:t>
            </a:r>
            <a:r>
              <a:rPr lang="hu-HU" sz="2800" baseline="-25000" dirty="0"/>
              <a:t>1..N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altLang="hu-HU" sz="2800" baseline="30000" dirty="0">
                <a:latin typeface="Garamond" pitchFamily="18" charset="0"/>
              </a:rPr>
              <a:t>N</a:t>
            </a:r>
          </a:p>
          <a:p>
            <a:pPr>
              <a:spcBef>
                <a:spcPts val="0"/>
              </a:spcBef>
              <a:defRPr/>
            </a:pPr>
            <a:r>
              <a:rPr lang="hu-HU" altLang="hu-HU" sz="2800" dirty="0">
                <a:latin typeface="Garamond" pitchFamily="18" charset="0"/>
              </a:rPr>
              <a:t>Kimenet:	Van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altLang="hu-HU" sz="2800" dirty="0">
                <a:latin typeface="Garamond" pitchFamily="18" charset="0"/>
              </a:rPr>
              <a:t>, K,V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endParaRPr lang="hu-HU" altLang="hu-HU" sz="2800" b="1" baseline="30000" dirty="0">
              <a:latin typeface="Garamond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hu-HU" altLang="hu-HU" sz="2800" dirty="0">
                <a:solidFill>
                  <a:srgbClr val="FF0000"/>
                </a:solidFill>
                <a:latin typeface="Garamond" pitchFamily="18" charset="0"/>
              </a:rPr>
              <a:t>Előfeltétel:</a:t>
            </a:r>
            <a:r>
              <a:rPr lang="hu-HU" altLang="hu-HU" sz="2800" dirty="0">
                <a:latin typeface="Garamond" pitchFamily="18" charset="0"/>
              </a:rPr>
              <a:t>	Mag</a:t>
            </a:r>
            <a:r>
              <a:rPr lang="hu-HU" altLang="hu-HU" sz="2800" baseline="-25000" dirty="0">
                <a:latin typeface="Garamond" pitchFamily="18" charset="0"/>
              </a:rPr>
              <a:t>1</a:t>
            </a:r>
            <a:r>
              <a:rPr lang="hu-HU" altLang="hu-HU" sz="2800" dirty="0">
                <a:latin typeface="Garamond" pitchFamily="18" charset="0"/>
              </a:rPr>
              <a:t>&gt;0 és </a:t>
            </a:r>
            <a:r>
              <a:rPr lang="hu-HU" altLang="hu-HU" sz="2800" dirty="0" err="1">
                <a:latin typeface="Garamond" pitchFamily="18" charset="0"/>
              </a:rPr>
              <a:t>Mag</a:t>
            </a:r>
            <a:r>
              <a:rPr lang="hu-HU" altLang="hu-HU" sz="2800" baseline="-25000" dirty="0" err="1">
                <a:latin typeface="Garamond" pitchFamily="18" charset="0"/>
              </a:rPr>
              <a:t>N</a:t>
            </a:r>
            <a:r>
              <a:rPr lang="hu-HU" altLang="hu-HU" sz="2800" dirty="0">
                <a:latin typeface="Garamond" pitchFamily="18" charset="0"/>
              </a:rPr>
              <a:t>&gt;0 és</a:t>
            </a:r>
            <a:br>
              <a:rPr lang="hu-HU" altLang="hu-HU" sz="2800" dirty="0">
                <a:latin typeface="Garamond" pitchFamily="18" charset="0"/>
              </a:rPr>
            </a:br>
            <a:r>
              <a:rPr lang="hu-HU" altLang="hu-HU" sz="2800" dirty="0">
                <a:latin typeface="Garamond" pitchFamily="18" charset="0"/>
              </a:rPr>
              <a:t>		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i(1&lt;i&lt;N): Mag</a:t>
            </a:r>
            <a:r>
              <a:rPr lang="hu-HU" altLang="hu-HU" sz="2800" baseline="-25000" dirty="0"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0 és</a:t>
            </a:r>
            <a:br>
              <a:rPr lang="hu-HU" altLang="hu-HU" sz="2800" dirty="0">
                <a:latin typeface="Garamond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itchFamily="18" charset="0"/>
              </a:rPr>
              <a:t>		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i(1&lt;i&lt;N): Mag</a:t>
            </a:r>
            <a:r>
              <a:rPr lang="hu-HU" altLang="hu-HU" sz="2800" baseline="-25000" dirty="0"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=0  [</a:t>
            </a:r>
            <a:r>
              <a:rPr lang="hu-HU" altLang="hu-HU" sz="2800" dirty="0">
                <a:latin typeface="Garamond" pitchFamily="18" charset="0"/>
              </a:rPr>
              <a:t>N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3]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Érvénytelen</a:t>
            </a:r>
            <a:r>
              <a:rPr lang="hu-HU" altLang="hu-HU" b="1" dirty="0">
                <a:latin typeface="Garamond" pitchFamily="18" charset="0"/>
              </a:rPr>
              <a:t> ekvivalencia osztályok: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</a:rPr>
              <a:t>N&lt;3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</a:rPr>
              <a:t>Mag</a:t>
            </a:r>
            <a:r>
              <a:rPr lang="hu-HU" altLang="hu-HU" sz="2800" baseline="-25000" dirty="0">
                <a:latin typeface="Garamond" pitchFamily="18" charset="0"/>
              </a:rPr>
              <a:t>1</a:t>
            </a:r>
            <a:r>
              <a:rPr lang="hu-HU" altLang="hu-HU" sz="2800" dirty="0">
                <a:latin typeface="Garamond" pitchFamily="18" charset="0"/>
              </a:rPr>
              <a:t>≤0		</a:t>
            </a:r>
            <a:r>
              <a:rPr lang="hu-HU" altLang="hu-HU" sz="2000" dirty="0">
                <a:solidFill>
                  <a:srgbClr val="006600"/>
                </a:solidFill>
                <a:latin typeface="Garamond" pitchFamily="18" charset="0"/>
                <a:sym typeface="Wingdings"/>
              </a:rPr>
              <a:t> </a:t>
            </a:r>
            <a:r>
              <a:rPr lang="hu-HU" altLang="hu-HU" sz="2800" dirty="0" err="1">
                <a:latin typeface="Garamond" pitchFamily="18" charset="0"/>
              </a:rPr>
              <a:t>Mag</a:t>
            </a:r>
            <a:r>
              <a:rPr lang="hu-HU" altLang="hu-HU" sz="2800" baseline="-25000" dirty="0" err="1">
                <a:latin typeface="Garamond" pitchFamily="18" charset="0"/>
              </a:rPr>
              <a:t>N</a:t>
            </a:r>
            <a:r>
              <a:rPr lang="hu-HU" altLang="hu-HU" sz="2800" dirty="0">
                <a:latin typeface="Garamond" pitchFamily="18" charset="0"/>
              </a:rPr>
              <a:t>≤0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i(1&lt;i&lt;N): Mag</a:t>
            </a:r>
            <a:r>
              <a:rPr lang="hu-HU" altLang="hu-HU" sz="2800" baseline="-25000" dirty="0"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&lt;0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i(1&lt;i&lt;N): Mag</a:t>
            </a:r>
            <a:r>
              <a:rPr lang="hu-HU" altLang="hu-HU" sz="2800" baseline="-25000" dirty="0"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&gt;0</a:t>
            </a:r>
            <a:endParaRPr lang="hu-HU" altLang="hu-HU" sz="2800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</a:endParaRP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F478102-FFB5-4C73-9559-7023B26A4A3A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616DB79-066E-45CB-9022-B78191B32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649" y="1484784"/>
            <a:ext cx="2361406" cy="111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27</a:t>
            </a:fld>
            <a:r>
              <a:rPr lang="hu-HU"/>
              <a:t>/61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tesztelés:</a:t>
            </a:r>
            <a:br>
              <a:rPr lang="hu-HU" dirty="0"/>
            </a:br>
            <a:r>
              <a:rPr lang="hu-HU" sz="3200" dirty="0">
                <a:solidFill>
                  <a:srgbClr val="FF0000"/>
                </a:solidFill>
              </a:rPr>
              <a:t>fekete doboz </a:t>
            </a:r>
            <a:r>
              <a:rPr lang="hu-HU" sz="3200" dirty="0"/>
              <a:t>módszerek</a:t>
            </a:r>
            <a:endParaRPr lang="hu-HU" altLang="hu-HU" dirty="0">
              <a:latin typeface="Garamond" pitchFamily="18" charset="0"/>
            </a:endParaRPr>
          </a:p>
        </p:txBody>
      </p:sp>
      <p:sp>
        <p:nvSpPr>
          <p:cNvPr id="5222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Érvényes</a:t>
            </a:r>
            <a:r>
              <a:rPr lang="hu-HU" altLang="hu-HU" b="1" dirty="0">
                <a:latin typeface="Garamond" pitchFamily="18" charset="0"/>
              </a:rPr>
              <a:t> ekvivalencia osztályok (</a:t>
            </a:r>
            <a:r>
              <a:rPr lang="hu-HU" altLang="hu-HU" sz="2400" b="1" dirty="0">
                <a:latin typeface="Garamond" pitchFamily="18" charset="0"/>
              </a:rPr>
              <a:t>a </a:t>
            </a:r>
            <a:r>
              <a:rPr lang="hu-HU" altLang="hu-H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kimenet</a:t>
            </a:r>
            <a:r>
              <a:rPr lang="hu-HU" altLang="hu-HU" sz="2400" b="1" dirty="0">
                <a:latin typeface="Garamond" pitchFamily="18" charset="0"/>
              </a:rPr>
              <a:t> alapján</a:t>
            </a:r>
            <a:r>
              <a:rPr lang="hu-HU" altLang="hu-HU" b="1" dirty="0">
                <a:latin typeface="Garamond" pitchFamily="18" charset="0"/>
              </a:rPr>
              <a:t>):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</a:rPr>
              <a:t>nincs sziget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</a:rPr>
              <a:t>van sziget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hu-HU" altLang="hu-HU" sz="2400" dirty="0">
                <a:latin typeface="Garamond" pitchFamily="18" charset="0"/>
              </a:rPr>
              <a:t>egy sziget van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hu-HU" altLang="hu-HU" sz="2400" dirty="0">
                <a:latin typeface="Garamond" pitchFamily="18" charset="0"/>
              </a:rPr>
              <a:t>több sziget van</a:t>
            </a:r>
          </a:p>
          <a:p>
            <a:pPr lvl="2">
              <a:lnSpc>
                <a:spcPct val="95000"/>
              </a:lnSpc>
              <a:spcBef>
                <a:spcPct val="5000"/>
              </a:spcBef>
            </a:pPr>
            <a:r>
              <a:rPr lang="hu-HU" altLang="hu-HU" sz="2000" dirty="0">
                <a:latin typeface="Garamond" pitchFamily="18" charset="0"/>
              </a:rPr>
              <a:t>egyforma szélességűek</a:t>
            </a:r>
          </a:p>
          <a:p>
            <a:pPr lvl="2">
              <a:lnSpc>
                <a:spcPct val="95000"/>
              </a:lnSpc>
              <a:spcBef>
                <a:spcPct val="5000"/>
              </a:spcBef>
            </a:pPr>
            <a:r>
              <a:rPr lang="hu-HU" altLang="hu-HU" sz="2000" dirty="0">
                <a:latin typeface="Garamond" pitchFamily="18" charset="0"/>
              </a:rPr>
              <a:t>nem egyforma szélességűek</a:t>
            </a:r>
          </a:p>
          <a:p>
            <a:pPr lvl="3">
              <a:lnSpc>
                <a:spcPct val="95000"/>
              </a:lnSpc>
              <a:spcBef>
                <a:spcPct val="5000"/>
              </a:spcBef>
            </a:pPr>
            <a:r>
              <a:rPr lang="hu-HU" altLang="hu-HU" sz="1600" dirty="0">
                <a:latin typeface="Garamond" pitchFamily="18" charset="0"/>
              </a:rPr>
              <a:t>az első a legszélesebb</a:t>
            </a:r>
          </a:p>
          <a:p>
            <a:pPr lvl="3">
              <a:lnSpc>
                <a:spcPct val="95000"/>
              </a:lnSpc>
              <a:spcBef>
                <a:spcPct val="5000"/>
              </a:spcBef>
            </a:pPr>
            <a:r>
              <a:rPr lang="hu-HU" altLang="hu-HU" sz="1600" dirty="0">
                <a:latin typeface="Garamond" pitchFamily="18" charset="0"/>
              </a:rPr>
              <a:t>az utolsó a legszélesebb</a:t>
            </a:r>
          </a:p>
          <a:p>
            <a:pPr lvl="3">
              <a:lnSpc>
                <a:spcPct val="95000"/>
              </a:lnSpc>
              <a:spcBef>
                <a:spcPct val="5000"/>
              </a:spcBef>
            </a:pPr>
            <a:r>
              <a:rPr lang="hu-HU" altLang="hu-HU" sz="1600" dirty="0">
                <a:latin typeface="Garamond" pitchFamily="18" charset="0"/>
              </a:rPr>
              <a:t>egy közbülső a legszélesebb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</a:endParaRP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D2E128C-AF1B-4313-830B-D65B7B615FE2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8EAEB9B3-B788-4F63-A71C-CED07B4BF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226" y="1844824"/>
            <a:ext cx="2361406" cy="111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28</a:t>
            </a:fld>
            <a:r>
              <a:rPr lang="hu-HU"/>
              <a:t>/61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tesztelés:</a:t>
            </a:r>
            <a:br>
              <a:rPr lang="hu-HU" dirty="0"/>
            </a:br>
            <a:r>
              <a:rPr lang="hu-HU" sz="3200" dirty="0">
                <a:solidFill>
                  <a:srgbClr val="FF0000"/>
                </a:solidFill>
              </a:rPr>
              <a:t>fekete doboz </a:t>
            </a:r>
            <a:r>
              <a:rPr lang="hu-HU" sz="3200" dirty="0"/>
              <a:t>módszerek</a:t>
            </a:r>
            <a:endParaRPr lang="hu-HU" altLang="hu-HU" sz="3200" dirty="0">
              <a:latin typeface="Garamond" pitchFamily="18" charset="0"/>
            </a:endParaRPr>
          </a:p>
        </p:txBody>
      </p:sp>
      <p:sp>
        <p:nvSpPr>
          <p:cNvPr id="5222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Határesetek</a:t>
            </a:r>
            <a:r>
              <a:rPr lang="hu-HU" altLang="hu-HU" b="1" dirty="0">
                <a:latin typeface="Garamond" pitchFamily="18" charset="0"/>
              </a:rPr>
              <a:t>: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</a:rPr>
              <a:t>Európa 1 szélességű, nem 1 szélességű;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</a:rPr>
              <a:t>Amerika 1 szélességű, nem 1 szélességű;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</a:rPr>
              <a:t>a legszélesebb sziget 1 szélességű, nem 1 szélességű;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</a:rPr>
              <a:t>a legszélesebb szigetet (bal, ill. jobb) szomszédjától 1 szélességű tenger választja el, nem 1 szélességű tenger választja el.</a:t>
            </a:r>
          </a:p>
          <a:p>
            <a:pPr marL="0" indent="127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altLang="hu-HU" sz="2800" dirty="0">
                <a:latin typeface="Garamond" pitchFamily="18" charset="0"/>
              </a:rPr>
              <a:t>Ez hány teszteset? Az első kettő négyféleképpen kombinálható. A harmadik ezek számát megduplázza. A negyedik pedig négyszerezi. </a:t>
            </a:r>
          </a:p>
          <a:p>
            <a:pPr marL="0" indent="127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altLang="hu-HU" sz="2800" b="1" dirty="0">
                <a:latin typeface="Garamond" pitchFamily="18" charset="0"/>
              </a:rPr>
              <a:t>32 teszteset!!!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endParaRPr lang="hu-HU" altLang="hu-HU" sz="2800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endParaRPr lang="hu-HU" altLang="hu-HU" sz="2800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endParaRPr lang="hu-HU" altLang="hu-HU" sz="2800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endParaRPr lang="hu-HU" altLang="hu-HU" sz="2800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</a:endParaRP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3CF20BE-CD7B-43B0-99D8-C15E0EED6E08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1110AEC-4A11-483F-8A26-530FCE489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090" y="1412776"/>
            <a:ext cx="2361406" cy="111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29</a:t>
            </a:fld>
            <a:r>
              <a:rPr lang="hu-HU"/>
              <a:t>/61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mai előadás foglalata, </a:t>
            </a:r>
            <a:r>
              <a:rPr lang="hu-HU" sz="2800" dirty="0"/>
              <a:t>mondásokkal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„Tévedni emberi (dolog).”</a:t>
            </a:r>
          </a:p>
          <a:p>
            <a:endParaRPr lang="hu-HU" dirty="0"/>
          </a:p>
          <a:p>
            <a:endParaRPr lang="en-GB" dirty="0"/>
          </a:p>
        </p:txBody>
      </p:sp>
      <p:sp>
        <p:nvSpPr>
          <p:cNvPr id="11" name="Dátum helye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A44D7F4-E863-4E4E-B3D8-8C3E648851B8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pic>
        <p:nvPicPr>
          <p:cNvPr id="2055" name="Picture 7" descr="http://m.blog.hu/fa/faszkivan/image/26_03_2012/harkal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966" y="1988840"/>
            <a:ext cx="5505450" cy="3943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</a:t>
            </a:fld>
            <a:r>
              <a:rPr lang="hu-HU"/>
              <a:t>/61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84542561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tesztelés:</a:t>
            </a:r>
            <a:br>
              <a:rPr lang="hu-HU" dirty="0"/>
            </a:br>
            <a:r>
              <a:rPr lang="hu-HU" sz="3200" dirty="0">
                <a:solidFill>
                  <a:srgbClr val="FF0000"/>
                </a:solidFill>
              </a:rPr>
              <a:t>fekete doboz </a:t>
            </a:r>
            <a:r>
              <a:rPr lang="hu-HU" sz="3200" dirty="0"/>
              <a:t>módszerek</a:t>
            </a:r>
            <a:endParaRPr lang="hu-HU" altLang="hu-HU" dirty="0">
              <a:latin typeface="Garamond" pitchFamily="18" charset="0"/>
            </a:endParaRPr>
          </a:p>
        </p:txBody>
      </p:sp>
      <p:sp>
        <p:nvSpPr>
          <p:cNvPr id="5222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</a:rPr>
              <a:t>Megtaláljuk ezzel az </a:t>
            </a:r>
            <a:r>
              <a:rPr lang="hu-HU" alt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összes</a:t>
            </a:r>
            <a:r>
              <a:rPr lang="hu-HU" altLang="hu-HU" b="1" dirty="0">
                <a:latin typeface="Garamond" pitchFamily="18" charset="0"/>
              </a:rPr>
              <a:t> hibát?</a:t>
            </a:r>
          </a:p>
          <a:p>
            <a:pPr marL="0" indent="127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altLang="hu-HU" sz="2800" dirty="0">
                <a:latin typeface="Garamond" pitchFamily="18" charset="0"/>
              </a:rPr>
              <a:t>Tételezzük fel, hogy a megoldásban először megkeressük Európa utolsó és Amerika első pontját, majd e két pont között keressük a szigeteket.</a:t>
            </a:r>
          </a:p>
          <a:p>
            <a:pPr marL="0" indent="127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altLang="hu-HU" sz="2800" dirty="0">
                <a:latin typeface="Garamond" pitchFamily="18" charset="0"/>
              </a:rPr>
              <a:t>Ha az Amerika első pontját tartalmazó változót elrontjuk, pl. N/2-re vagy N-10-re állítjuk, akkor mi a garancia arra, hogy a korábbi tesztek ezt felfedezik?</a:t>
            </a:r>
          </a:p>
          <a:p>
            <a:pPr marL="0" indent="127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altLang="hu-HU" sz="2800" dirty="0">
                <a:latin typeface="Garamond" pitchFamily="18" charset="0"/>
              </a:rPr>
              <a:t>Mi van, ha a programunk Európát és Amerikát is szigetként veszi számításba, és adja legszélesebb szigetnek?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endParaRPr lang="hu-HU" altLang="hu-HU" sz="2800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endParaRPr lang="hu-HU" altLang="hu-HU" sz="2800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endParaRPr lang="hu-HU" altLang="hu-HU" sz="2800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</a:endParaRP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C7E87CA-C0C2-4A96-85E5-C3DFDF7FBDED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37FB189-6A1E-4D7D-8819-89F5ED74E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594" y="1484784"/>
            <a:ext cx="2361406" cy="111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30</a:t>
            </a:fld>
            <a:r>
              <a:rPr lang="hu-HU"/>
              <a:t>/61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hu-HU" dirty="0"/>
              <a:t>Dinamikus tesztelés:</a:t>
            </a:r>
            <a:br>
              <a:rPr lang="hu-HU" dirty="0"/>
            </a:br>
            <a:r>
              <a:rPr lang="hu-HU" sz="3200" dirty="0">
                <a:solidFill>
                  <a:srgbClr val="FF0000"/>
                </a:solidFill>
              </a:rPr>
              <a:t>szürke doboz </a:t>
            </a:r>
            <a:r>
              <a:rPr lang="hu-HU" sz="3200" dirty="0"/>
              <a:t>módszerek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2700" indent="0">
              <a:buNone/>
            </a:pPr>
            <a:r>
              <a:rPr lang="hu-HU" dirty="0"/>
              <a:t>Határok vizsgálata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sorozatok</a:t>
            </a:r>
            <a:r>
              <a:rPr lang="hu-HU" dirty="0"/>
              <a:t>nál</a:t>
            </a:r>
          </a:p>
          <a:p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Első</a:t>
            </a:r>
            <a:r>
              <a:rPr lang="hu-HU" sz="2400" dirty="0"/>
              <a:t> elem feldolgozásra kerül-e</a:t>
            </a:r>
          </a:p>
          <a:p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Utolsó</a:t>
            </a:r>
            <a:r>
              <a:rPr lang="hu-HU" sz="2400" dirty="0"/>
              <a:t> elem feldolgozásra kerül-e</a:t>
            </a:r>
          </a:p>
          <a:p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Közbenső</a:t>
            </a:r>
            <a:r>
              <a:rPr lang="hu-HU" sz="2400" dirty="0"/>
              <a:t> elem feldolgozásra kerül-e</a:t>
            </a:r>
          </a:p>
          <a:p>
            <a:pPr marL="12700" indent="0">
              <a:buNone/>
            </a:pP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Sorozat méret</a:t>
            </a:r>
            <a:r>
              <a:rPr lang="hu-HU" dirty="0"/>
              <a:t>e szerint:</a:t>
            </a:r>
          </a:p>
          <a:p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Üres</a:t>
            </a:r>
            <a:r>
              <a:rPr lang="hu-HU" sz="2400" dirty="0"/>
              <a:t> sorozat kezelése</a:t>
            </a:r>
          </a:p>
          <a:p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Egy elemű </a:t>
            </a:r>
            <a:r>
              <a:rPr lang="hu-HU" sz="2400" dirty="0"/>
              <a:t>sorozat kezelése</a:t>
            </a:r>
          </a:p>
          <a:p>
            <a:r>
              <a:rPr lang="hu-HU" sz="2400" dirty="0"/>
              <a:t>(Két elemű sorozat kezelése)</a:t>
            </a:r>
          </a:p>
          <a:p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Több</a:t>
            </a:r>
            <a:r>
              <a:rPr lang="hu-HU" sz="2400" dirty="0"/>
              <a:t> elemű sorozat kezelése</a:t>
            </a:r>
          </a:p>
          <a:p>
            <a:pPr marL="12700" indent="0">
              <a:buNone/>
            </a:pPr>
            <a:endParaRPr lang="hu-HU" i="1" dirty="0"/>
          </a:p>
        </p:txBody>
      </p:sp>
      <p:sp>
        <p:nvSpPr>
          <p:cNvPr id="15" name="Dátum helye 1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98C34E-66E9-4450-B8CC-B16A4D0D06DB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Horváth-Papné-Szlávi-Zsakó: Programozás 7. előadás</a:t>
            </a:r>
            <a:endParaRPr lang="en-US" sz="100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31</a:t>
            </a:fld>
            <a:r>
              <a:rPr lang="hu-HU"/>
              <a:t>/61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38005902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hu-HU" dirty="0"/>
              <a:t>Dinamikus tesztelés:</a:t>
            </a:r>
            <a:br>
              <a:rPr lang="hu-HU" dirty="0"/>
            </a:br>
            <a:r>
              <a:rPr lang="hu-HU" sz="3200" dirty="0">
                <a:solidFill>
                  <a:srgbClr val="FF0000"/>
                </a:solidFill>
              </a:rPr>
              <a:t>szürke doboz </a:t>
            </a:r>
            <a:r>
              <a:rPr lang="hu-HU" sz="3200" dirty="0"/>
              <a:t>módszerek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2700" indent="0">
              <a:buNone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Összegzés</a:t>
            </a:r>
          </a:p>
          <a:p>
            <a:r>
              <a:rPr lang="hu-HU" sz="2400" dirty="0"/>
              <a:t>Két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különböző</a:t>
            </a:r>
            <a:r>
              <a:rPr lang="hu-HU" sz="2400" dirty="0"/>
              <a:t> elemet tartalmazó sorozat.</a:t>
            </a:r>
          </a:p>
          <a:p>
            <a:r>
              <a:rPr lang="hu-HU" sz="2400" dirty="0"/>
              <a:t>Terheléses teszt,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túlcsordulás</a:t>
            </a:r>
            <a:r>
              <a:rPr lang="hu-HU" sz="2400" dirty="0"/>
              <a:t> vizsgálat.</a:t>
            </a:r>
          </a:p>
          <a:p>
            <a:pPr marL="12700" indent="0">
              <a:buNone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Megszámolás</a:t>
            </a:r>
          </a:p>
          <a:p>
            <a:r>
              <a:rPr lang="hu-HU" sz="2400" dirty="0"/>
              <a:t>Két elemű sorozat, ahol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mindkét</a:t>
            </a:r>
            <a:r>
              <a:rPr lang="hu-HU" sz="2400" dirty="0"/>
              <a:t> elem kielégíti a számlálás feltételét.</a:t>
            </a:r>
          </a:p>
          <a:p>
            <a:r>
              <a:rPr lang="hu-HU" sz="2400" dirty="0"/>
              <a:t>Az adott tulajdonságnak a sorozatban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nulla</a:t>
            </a:r>
            <a:r>
              <a:rPr lang="hu-HU" sz="2400" dirty="0"/>
              <a:t>,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egy</a:t>
            </a:r>
            <a:r>
              <a:rPr lang="hu-HU" sz="2400" dirty="0"/>
              <a:t>, kettő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vagy több </a:t>
            </a:r>
            <a:r>
              <a:rPr lang="hu-HU" sz="2400" dirty="0"/>
              <a:t>elem tesz eleget.</a:t>
            </a:r>
          </a:p>
          <a:p>
            <a:pPr marL="12700" indent="0">
              <a:buNone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Kiválasztás</a:t>
            </a:r>
          </a:p>
          <a:p>
            <a:r>
              <a:rPr lang="hu-HU" sz="2400" dirty="0"/>
              <a:t>A kiválasztandó elem a sorozat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első</a:t>
            </a:r>
            <a:r>
              <a:rPr lang="hu-HU" sz="2400" dirty="0"/>
              <a:t> eleme.</a:t>
            </a:r>
          </a:p>
          <a:p>
            <a:r>
              <a:rPr lang="hu-HU" sz="2400" dirty="0"/>
              <a:t>A kiválasztandó elem a sorozatnak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</a:t>
            </a:r>
            <a:r>
              <a:rPr lang="hu-HU" sz="2400" dirty="0"/>
              <a:t> az első eleme.</a:t>
            </a:r>
          </a:p>
        </p:txBody>
      </p:sp>
      <p:sp>
        <p:nvSpPr>
          <p:cNvPr id="15" name="Dátum helye 1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A73C42D-2D9F-4C19-AC53-D49E505EC4E5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Horváth-Papné-Szlávi-Zsakó: Programozás 7. előadás</a:t>
            </a:r>
            <a:endParaRPr lang="en-US" sz="100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32</a:t>
            </a:fld>
            <a:r>
              <a:rPr lang="hu-HU"/>
              <a:t>/61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8474451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hu-HU" dirty="0"/>
              <a:t>Dinamikus tesztelés:</a:t>
            </a:r>
            <a:br>
              <a:rPr lang="hu-HU" dirty="0"/>
            </a:br>
            <a:r>
              <a:rPr lang="hu-HU" sz="3200" dirty="0">
                <a:solidFill>
                  <a:srgbClr val="FF0000"/>
                </a:solidFill>
              </a:rPr>
              <a:t>szürke doboz </a:t>
            </a:r>
            <a:r>
              <a:rPr lang="hu-HU" sz="3200" dirty="0"/>
              <a:t>módszerek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2700" indent="0">
              <a:buNone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Keresés</a:t>
            </a:r>
          </a:p>
          <a:p>
            <a:r>
              <a:rPr lang="hu-HU" sz="2400" dirty="0"/>
              <a:t>A keresett elem a sorozat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első</a:t>
            </a:r>
            <a:r>
              <a:rPr lang="hu-HU" sz="2400" dirty="0"/>
              <a:t> eleme.</a:t>
            </a:r>
          </a:p>
          <a:p>
            <a:r>
              <a:rPr lang="hu-HU" sz="2400" dirty="0"/>
              <a:t>A keresett elem a sorozat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utolsó</a:t>
            </a:r>
            <a:r>
              <a:rPr lang="hu-HU" sz="2400" dirty="0"/>
              <a:t> eleme.</a:t>
            </a:r>
          </a:p>
          <a:p>
            <a:r>
              <a:rPr lang="hu-HU" sz="2400" dirty="0"/>
              <a:t>Létezik a keresett tulajdonságnak megfelelő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közbenső</a:t>
            </a:r>
            <a:r>
              <a:rPr lang="hu-HU" sz="2400" dirty="0"/>
              <a:t> elem.</a:t>
            </a:r>
          </a:p>
          <a:p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</a:t>
            </a:r>
            <a:r>
              <a:rPr lang="hu-HU" sz="2400" dirty="0"/>
              <a:t>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létezik</a:t>
            </a:r>
            <a:r>
              <a:rPr lang="hu-HU" sz="2400" dirty="0"/>
              <a:t> a keresett tulajdonságnak megfelelő elem.</a:t>
            </a:r>
          </a:p>
          <a:p>
            <a:pPr marL="12700" indent="0">
              <a:buNone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Maximum-kiválasztás</a:t>
            </a:r>
          </a:p>
          <a:p>
            <a:r>
              <a:rPr lang="hu-HU" sz="2400" dirty="0"/>
              <a:t>Két elemű sorozat,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első</a:t>
            </a:r>
            <a:r>
              <a:rPr lang="hu-HU" sz="2400" dirty="0"/>
              <a:t> eleme a nagyobb.</a:t>
            </a:r>
          </a:p>
          <a:p>
            <a:r>
              <a:rPr lang="hu-HU" sz="2400" dirty="0"/>
              <a:t>Két elemű sorozat,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második</a:t>
            </a:r>
            <a:r>
              <a:rPr lang="hu-HU" sz="2400" dirty="0"/>
              <a:t> eleme a nagyobb.</a:t>
            </a:r>
          </a:p>
          <a:p>
            <a:r>
              <a:rPr lang="hu-HU" sz="2400" dirty="0"/>
              <a:t>Több elemű sorozat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közbenső</a:t>
            </a:r>
            <a:r>
              <a:rPr lang="hu-HU" sz="2400" dirty="0"/>
              <a:t> eleme a legnagyobb.</a:t>
            </a:r>
          </a:p>
          <a:p>
            <a:r>
              <a:rPr lang="hu-HU" sz="2400" dirty="0"/>
              <a:t>Több elemű sorozatban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több</a:t>
            </a:r>
            <a:r>
              <a:rPr lang="hu-HU" sz="2400" dirty="0"/>
              <a:t>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maximális</a:t>
            </a:r>
            <a:r>
              <a:rPr lang="hu-HU" sz="2400" dirty="0"/>
              <a:t> elem van.</a:t>
            </a:r>
          </a:p>
        </p:txBody>
      </p:sp>
      <p:sp>
        <p:nvSpPr>
          <p:cNvPr id="15" name="Dátum helye 1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BF9307E-AAD7-4D58-8751-E825224F9F91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Horváth-Papné-Szlávi-Zsakó: Programozás 7. előadás</a:t>
            </a:r>
            <a:endParaRPr lang="en-US" sz="100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33</a:t>
            </a:fld>
            <a:r>
              <a:rPr lang="hu-HU"/>
              <a:t>/61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67611984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6"/>
          <p:cNvSpPr>
            <a:spLocks noChangeArrowheads="1"/>
          </p:cNvSpPr>
          <p:nvPr/>
        </p:nvSpPr>
        <p:spPr bwMode="auto">
          <a:xfrm>
            <a:off x="179512" y="1412875"/>
            <a:ext cx="8785101" cy="3428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hu-HU" sz="3200" b="1" dirty="0"/>
              <a:t>Fehér doboz módszerek</a:t>
            </a:r>
          </a:p>
          <a:p>
            <a:pPr marL="268288" indent="-268288">
              <a:buFont typeface="Wingdings" pitchFamily="2" charset="2"/>
              <a:buChar char="Ø"/>
              <a:defRPr/>
            </a:pPr>
            <a:r>
              <a:rPr lang="hu-HU" sz="2800" dirty="0"/>
              <a:t>egy kipróbálási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stratégiá</a:t>
            </a:r>
            <a:r>
              <a:rPr lang="hu-HU" sz="2800" dirty="0"/>
              <a:t>t választunk a program szerkezete alapján,</a:t>
            </a:r>
          </a:p>
          <a:p>
            <a:pPr marL="268288" indent="-268288">
              <a:buFont typeface="Wingdings" pitchFamily="2" charset="2"/>
              <a:buChar char="Ø"/>
              <a:defRPr/>
            </a:pPr>
            <a:r>
              <a:rPr lang="hu-HU" sz="2800" dirty="0"/>
              <a:t>a stratégia alapján megadott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tesztutakhoz tesztpredikátumok</a:t>
            </a:r>
            <a:r>
              <a:rPr lang="hu-HU" sz="2800" dirty="0"/>
              <a:t>at rendelünk,</a:t>
            </a:r>
          </a:p>
          <a:p>
            <a:pPr marL="268288" indent="-268288">
              <a:buFont typeface="Wingdings" pitchFamily="2" charset="2"/>
              <a:buChar char="Ø"/>
              <a:defRPr/>
            </a:pPr>
            <a:r>
              <a:rPr lang="hu-HU" sz="2800" dirty="0"/>
              <a:t>a tesztpredikátumok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ekvivalencia osztályok</a:t>
            </a:r>
            <a:r>
              <a:rPr lang="hu-HU" sz="2800" dirty="0"/>
              <a:t>at jelölnek ki, amelyekből egy-egy tesztesetet választunk.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tesztelés:</a:t>
            </a:r>
            <a:br>
              <a:rPr lang="hu-HU" dirty="0"/>
            </a:br>
            <a:r>
              <a:rPr lang="hu-HU" sz="3200" dirty="0">
                <a:solidFill>
                  <a:srgbClr val="FF0000"/>
                </a:solidFill>
              </a:rPr>
              <a:t>fehér</a:t>
            </a:r>
            <a:r>
              <a:rPr lang="hu-HU" sz="2800" dirty="0">
                <a:solidFill>
                  <a:srgbClr val="FF0000"/>
                </a:solidFill>
              </a:rPr>
              <a:t> </a:t>
            </a:r>
            <a:r>
              <a:rPr lang="hu-HU" sz="3200" dirty="0">
                <a:solidFill>
                  <a:srgbClr val="FF0000"/>
                </a:solidFill>
              </a:rPr>
              <a:t>doboz </a:t>
            </a:r>
            <a:r>
              <a:rPr lang="hu-HU" sz="3200" dirty="0"/>
              <a:t>módszerek</a:t>
            </a: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625CBF2-0D7A-496E-8603-F2104F84D18E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34</a:t>
            </a:fld>
            <a:r>
              <a:rPr lang="hu-HU"/>
              <a:t>/61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tesztelés:</a:t>
            </a:r>
            <a:br>
              <a:rPr lang="hu-HU" dirty="0"/>
            </a:br>
            <a:r>
              <a:rPr lang="hu-HU" sz="3200" dirty="0">
                <a:solidFill>
                  <a:srgbClr val="FF0000"/>
                </a:solidFill>
              </a:rPr>
              <a:t>fehér</a:t>
            </a:r>
            <a:r>
              <a:rPr lang="hu-HU" sz="2800" dirty="0">
                <a:solidFill>
                  <a:srgbClr val="FF0000"/>
                </a:solidFill>
              </a:rPr>
              <a:t> </a:t>
            </a:r>
            <a:r>
              <a:rPr lang="hu-HU" sz="3200" dirty="0">
                <a:solidFill>
                  <a:srgbClr val="FF0000"/>
                </a:solidFill>
              </a:rPr>
              <a:t>doboz </a:t>
            </a:r>
            <a:r>
              <a:rPr lang="hu-HU" sz="3200" dirty="0"/>
              <a:t>módszerek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/>
              <a:t>Kipróbálási 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stratégiák</a:t>
            </a:r>
            <a:r>
              <a:rPr lang="hu-HU" b="1" dirty="0"/>
              <a:t>:</a:t>
            </a:r>
          </a:p>
          <a:p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utasítás lefedés</a:t>
            </a:r>
            <a:r>
              <a:rPr lang="hu-HU" sz="2800" dirty="0"/>
              <a:t>: </a:t>
            </a:r>
            <a:r>
              <a:rPr lang="hu-HU" sz="2800" dirty="0">
                <a:solidFill>
                  <a:srgbClr val="FF3300"/>
                </a:solidFill>
              </a:rPr>
              <a:t>minden </a:t>
            </a:r>
            <a:r>
              <a:rPr lang="hu-HU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utasítás</a:t>
            </a:r>
            <a:r>
              <a:rPr lang="hu-HU" sz="2800" dirty="0">
                <a:solidFill>
                  <a:srgbClr val="FF3300"/>
                </a:solidFill>
              </a:rPr>
              <a:t>t legalább egyszer hajtsunk végre!</a:t>
            </a:r>
          </a:p>
          <a:p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feltétel lefedés</a:t>
            </a:r>
            <a:r>
              <a:rPr lang="hu-HU" sz="2800" dirty="0"/>
              <a:t>: </a:t>
            </a:r>
            <a:r>
              <a:rPr lang="hu-HU" sz="2800" dirty="0">
                <a:solidFill>
                  <a:srgbClr val="FF3300"/>
                </a:solidFill>
              </a:rPr>
              <a:t>minden </a:t>
            </a:r>
            <a:r>
              <a:rPr lang="hu-HU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feltétel</a:t>
            </a:r>
            <a:r>
              <a:rPr lang="hu-HU" sz="2800" dirty="0">
                <a:solidFill>
                  <a:srgbClr val="FF3300"/>
                </a:solidFill>
              </a:rPr>
              <a:t> legyen legalább egyszer igaz, illetve hamis!</a:t>
            </a:r>
          </a:p>
          <a:p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részfeltétel lefedés</a:t>
            </a:r>
            <a:r>
              <a:rPr lang="hu-HU" sz="2800" i="1" dirty="0"/>
              <a:t>: </a:t>
            </a:r>
            <a:r>
              <a:rPr lang="hu-HU" sz="2800" dirty="0">
                <a:solidFill>
                  <a:srgbClr val="FF3300"/>
                </a:solidFill>
              </a:rPr>
              <a:t>minden </a:t>
            </a:r>
            <a:r>
              <a:rPr lang="hu-HU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részfeltétel</a:t>
            </a:r>
            <a:r>
              <a:rPr lang="hu-HU" sz="2800" dirty="0">
                <a:solidFill>
                  <a:srgbClr val="FF3300"/>
                </a:solidFill>
              </a:rPr>
              <a:t> legyen legalább egyszer igaz, illetve hamis!</a:t>
            </a:r>
          </a:p>
          <a:p>
            <a:endParaRPr lang="hu-HU" sz="2800" i="1" dirty="0"/>
          </a:p>
        </p:txBody>
      </p:sp>
      <p:sp>
        <p:nvSpPr>
          <p:cNvPr id="13" name="Dátum helye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66917D4-F8EA-4182-AB42-DB2FFD914D01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35</a:t>
            </a:fld>
            <a:r>
              <a:rPr lang="hu-HU"/>
              <a:t>/61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6"/>
          <p:cNvSpPr>
            <a:spLocks noChangeArrowheads="1"/>
          </p:cNvSpPr>
          <p:nvPr/>
        </p:nvSpPr>
        <p:spPr bwMode="auto">
          <a:xfrm>
            <a:off x="179512" y="1412875"/>
            <a:ext cx="8785101" cy="39456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sz="3200" b="1" dirty="0"/>
              <a:t>Teszteset-generálás</a:t>
            </a:r>
          </a:p>
          <a:p>
            <a:pPr>
              <a:buFont typeface="Wingdings" pitchFamily="2" charset="2"/>
              <a:buNone/>
            </a:pPr>
            <a:r>
              <a:rPr lang="hu-HU" sz="2800" b="1" dirty="0"/>
              <a:t>Bázisút</a:t>
            </a:r>
            <a:r>
              <a:rPr lang="hu-HU" sz="2800" dirty="0"/>
              <a:t>nak nevezzük a </a:t>
            </a:r>
            <a:r>
              <a:rPr lang="hu-HU" sz="2800" dirty="0" err="1">
                <a:hlinkClick r:id="" action="ppaction://customshow?id=4&amp;return=true"/>
              </a:rPr>
              <a:t>programgráf</a:t>
            </a:r>
            <a:r>
              <a:rPr lang="hu-HU" sz="2800" dirty="0"/>
              <a:t> olyan útját, amely </a:t>
            </a:r>
          </a:p>
          <a:p>
            <a:pPr marL="268288" indent="-268288">
              <a:buFont typeface="Wingdings" pitchFamily="2" charset="2"/>
              <a:buChar char="Ø"/>
            </a:pPr>
            <a:r>
              <a:rPr lang="hu-HU" sz="2800" dirty="0"/>
              <a:t>a kezdőponttól a legelső elágazás- vagy ciklusfeltétel kiértékeléséig tart,</a:t>
            </a:r>
          </a:p>
          <a:p>
            <a:pPr marL="268288" indent="-268288">
              <a:buFont typeface="Wingdings" pitchFamily="2" charset="2"/>
              <a:buChar char="Ø"/>
            </a:pPr>
            <a:r>
              <a:rPr lang="hu-HU" sz="2800" dirty="0"/>
              <a:t>elágazás- vagy ciklusfeltételtől a következő elágazás- vagy ciklusfeltétel helyéig vezet,</a:t>
            </a:r>
          </a:p>
          <a:p>
            <a:pPr marL="268288" indent="-268288">
              <a:buFont typeface="Wingdings" pitchFamily="2" charset="2"/>
              <a:buChar char="Ø"/>
            </a:pPr>
            <a:r>
              <a:rPr lang="hu-HU" sz="2800" dirty="0"/>
              <a:t>elágazás- vagy ciklusfeltételtől a program végéig tart, s közben más feltétel kiértékelés nincs.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tesztelés:</a:t>
            </a:r>
            <a:br>
              <a:rPr lang="hu-HU" dirty="0"/>
            </a:br>
            <a:r>
              <a:rPr lang="hu-HU" sz="3200" dirty="0">
                <a:solidFill>
                  <a:srgbClr val="FF0000"/>
                </a:solidFill>
              </a:rPr>
              <a:t>fehér</a:t>
            </a:r>
            <a:r>
              <a:rPr lang="hu-HU" sz="2800" dirty="0">
                <a:solidFill>
                  <a:srgbClr val="FF0000"/>
                </a:solidFill>
              </a:rPr>
              <a:t> </a:t>
            </a:r>
            <a:r>
              <a:rPr lang="hu-HU" sz="3200" dirty="0">
                <a:solidFill>
                  <a:srgbClr val="FF0000"/>
                </a:solidFill>
              </a:rPr>
              <a:t>doboz </a:t>
            </a:r>
            <a:r>
              <a:rPr lang="hu-HU" sz="3200" dirty="0"/>
              <a:t>módszerek</a:t>
            </a: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E8694D7-3DA5-4CD4-9A0E-186E1D9D8FEA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36</a:t>
            </a:fld>
            <a:r>
              <a:rPr lang="hu-HU"/>
              <a:t>/61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tesztelés:</a:t>
            </a:r>
            <a:br>
              <a:rPr lang="hu-HU" dirty="0"/>
            </a:br>
            <a:r>
              <a:rPr lang="hu-HU" sz="3200" dirty="0">
                <a:solidFill>
                  <a:srgbClr val="FF0000"/>
                </a:solidFill>
              </a:rPr>
              <a:t>fehér</a:t>
            </a:r>
            <a:r>
              <a:rPr lang="hu-HU" sz="2800" dirty="0">
                <a:solidFill>
                  <a:srgbClr val="FF0000"/>
                </a:solidFill>
              </a:rPr>
              <a:t> </a:t>
            </a:r>
            <a:r>
              <a:rPr lang="hu-HU" sz="3200" dirty="0">
                <a:solidFill>
                  <a:srgbClr val="FF0000"/>
                </a:solidFill>
              </a:rPr>
              <a:t>doboz </a:t>
            </a:r>
            <a:r>
              <a:rPr lang="hu-HU" sz="3200" dirty="0"/>
              <a:t>módszerek</a:t>
            </a: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193D78D-52F9-4327-B386-C546EF50A8AF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14F587E2-CCBC-4470-82D6-071DC0CA4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74412"/>
            <a:ext cx="2325661" cy="1944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1C06D5C4-8533-4B6C-822D-6BA4B4E840EE}"/>
              </a:ext>
            </a:extLst>
          </p:cNvPr>
          <p:cNvSpPr/>
          <p:nvPr/>
        </p:nvSpPr>
        <p:spPr>
          <a:xfrm>
            <a:off x="323529" y="1232952"/>
            <a:ext cx="43832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Programgráf</a:t>
            </a:r>
            <a:endParaRPr lang="hu-HU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3B85654E-4C31-4C37-9949-23CE0546C687}"/>
              </a:ext>
            </a:extLst>
          </p:cNvPr>
          <p:cNvGrpSpPr/>
          <p:nvPr/>
        </p:nvGrpSpPr>
        <p:grpSpPr>
          <a:xfrm>
            <a:off x="4211960" y="1338104"/>
            <a:ext cx="4054944" cy="5477068"/>
            <a:chOff x="5001872" y="1338104"/>
            <a:chExt cx="4054944" cy="5477068"/>
          </a:xfrm>
        </p:grpSpPr>
        <p:sp>
          <p:nvSpPr>
            <p:cNvPr id="18" name="Ellipszis 17">
              <a:extLst>
                <a:ext uri="{FF2B5EF4-FFF2-40B4-BE49-F238E27FC236}">
                  <a16:creationId xmlns:a16="http://schemas.microsoft.com/office/drawing/2014/main" id="{7F568266-9534-46B1-8A8B-ACF684F7BF31}"/>
                </a:ext>
              </a:extLst>
            </p:cNvPr>
            <p:cNvSpPr/>
            <p:nvPr/>
          </p:nvSpPr>
          <p:spPr>
            <a:xfrm>
              <a:off x="5001872" y="3736452"/>
              <a:ext cx="1728192" cy="400596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000" dirty="0">
                  <a:solidFill>
                    <a:schemeClr val="tx1"/>
                  </a:solidFill>
                </a:rPr>
                <a:t>Van:=i&lt;N</a:t>
              </a:r>
            </a:p>
          </p:txBody>
        </p:sp>
        <p:grpSp>
          <p:nvGrpSpPr>
            <p:cNvPr id="4" name="Csoportba foglalás 3">
              <a:extLst>
                <a:ext uri="{FF2B5EF4-FFF2-40B4-BE49-F238E27FC236}">
                  <a16:creationId xmlns:a16="http://schemas.microsoft.com/office/drawing/2014/main" id="{52ED44C3-AF89-44DA-90AB-26180FAF048A}"/>
                </a:ext>
              </a:extLst>
            </p:cNvPr>
            <p:cNvGrpSpPr/>
            <p:nvPr/>
          </p:nvGrpSpPr>
          <p:grpSpPr>
            <a:xfrm>
              <a:off x="5418144" y="1338104"/>
              <a:ext cx="3638672" cy="5477068"/>
              <a:chOff x="5418144" y="1338104"/>
              <a:chExt cx="3638672" cy="5477068"/>
            </a:xfrm>
          </p:grpSpPr>
          <p:sp>
            <p:nvSpPr>
              <p:cNvPr id="2" name="Ellipszis 1">
                <a:extLst>
                  <a:ext uri="{FF2B5EF4-FFF2-40B4-BE49-F238E27FC236}">
                    <a16:creationId xmlns:a16="http://schemas.microsoft.com/office/drawing/2014/main" id="{789D2E1D-2D36-46F4-9CB0-9B3833CD80D1}"/>
                  </a:ext>
                </a:extLst>
              </p:cNvPr>
              <p:cNvSpPr/>
              <p:nvPr/>
            </p:nvSpPr>
            <p:spPr>
              <a:xfrm>
                <a:off x="6688048" y="2058184"/>
                <a:ext cx="914400" cy="400596"/>
              </a:xfrm>
              <a:prstGeom prst="ellipse">
                <a:avLst/>
              </a:prstGeom>
              <a:solidFill>
                <a:schemeClr val="accent3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000" dirty="0">
                    <a:solidFill>
                      <a:schemeClr val="tx1"/>
                    </a:solidFill>
                  </a:rPr>
                  <a:t>i:=2</a:t>
                </a:r>
              </a:p>
            </p:txBody>
          </p:sp>
          <p:sp>
            <p:nvSpPr>
              <p:cNvPr id="16" name="Ellipszis 15">
                <a:extLst>
                  <a:ext uri="{FF2B5EF4-FFF2-40B4-BE49-F238E27FC236}">
                    <a16:creationId xmlns:a16="http://schemas.microsoft.com/office/drawing/2014/main" id="{1FE6F8C8-16E1-49B1-B75D-F43BAF907AD2}"/>
                  </a:ext>
                </a:extLst>
              </p:cNvPr>
              <p:cNvSpPr/>
              <p:nvPr/>
            </p:nvSpPr>
            <p:spPr>
              <a:xfrm>
                <a:off x="5850192" y="2850272"/>
                <a:ext cx="2592288" cy="400596"/>
              </a:xfrm>
              <a:prstGeom prst="ellipse">
                <a:avLst/>
              </a:prstGeom>
              <a:solidFill>
                <a:schemeClr val="accent3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000" dirty="0">
                    <a:solidFill>
                      <a:schemeClr val="tx1"/>
                    </a:solidFill>
                  </a:rPr>
                  <a:t>i&lt;N és nem </a:t>
                </a:r>
                <a:r>
                  <a:rPr lang="hu-HU" sz="2000" dirty="0" err="1">
                    <a:solidFill>
                      <a:schemeClr val="tx1"/>
                    </a:solidFill>
                  </a:rPr>
                  <a:t>i|N</a:t>
                </a:r>
                <a:endParaRPr lang="hu-HU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Ellipszis 16">
                <a:extLst>
                  <a:ext uri="{FF2B5EF4-FFF2-40B4-BE49-F238E27FC236}">
                    <a16:creationId xmlns:a16="http://schemas.microsoft.com/office/drawing/2014/main" id="{C0D09962-159D-44BF-BE7E-A5A1DCD288CB}"/>
                  </a:ext>
                </a:extLst>
              </p:cNvPr>
              <p:cNvSpPr/>
              <p:nvPr/>
            </p:nvSpPr>
            <p:spPr>
              <a:xfrm>
                <a:off x="7854384" y="3762312"/>
                <a:ext cx="1202432" cy="400596"/>
              </a:xfrm>
              <a:prstGeom prst="ellipse">
                <a:avLst/>
              </a:prstGeom>
              <a:solidFill>
                <a:schemeClr val="accent3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000" dirty="0">
                    <a:solidFill>
                      <a:schemeClr val="tx1"/>
                    </a:solidFill>
                  </a:rPr>
                  <a:t>i:=i+1</a:t>
                </a:r>
              </a:p>
            </p:txBody>
          </p:sp>
          <p:sp>
            <p:nvSpPr>
              <p:cNvPr id="19" name="Ellipszis 18">
                <a:extLst>
                  <a:ext uri="{FF2B5EF4-FFF2-40B4-BE49-F238E27FC236}">
                    <a16:creationId xmlns:a16="http://schemas.microsoft.com/office/drawing/2014/main" id="{8625238E-3807-4D64-9F96-6E1F12741C79}"/>
                  </a:ext>
                </a:extLst>
              </p:cNvPr>
              <p:cNvSpPr/>
              <p:nvPr/>
            </p:nvSpPr>
            <p:spPr>
              <a:xfrm>
                <a:off x="6678376" y="4775252"/>
                <a:ext cx="914400" cy="400596"/>
              </a:xfrm>
              <a:prstGeom prst="ellipse">
                <a:avLst/>
              </a:prstGeom>
              <a:solidFill>
                <a:schemeClr val="accent3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000" dirty="0">
                    <a:solidFill>
                      <a:schemeClr val="tx1"/>
                    </a:solidFill>
                  </a:rPr>
                  <a:t>Van</a:t>
                </a:r>
              </a:p>
            </p:txBody>
          </p:sp>
          <p:sp>
            <p:nvSpPr>
              <p:cNvPr id="20" name="Ellipszis 19">
                <a:extLst>
                  <a:ext uri="{FF2B5EF4-FFF2-40B4-BE49-F238E27FC236}">
                    <a16:creationId xmlns:a16="http://schemas.microsoft.com/office/drawing/2014/main" id="{D7048ACC-72DC-4157-B34A-0FC6CEA34F11}"/>
                  </a:ext>
                </a:extLst>
              </p:cNvPr>
              <p:cNvSpPr/>
              <p:nvPr/>
            </p:nvSpPr>
            <p:spPr>
              <a:xfrm>
                <a:off x="5418144" y="5531244"/>
                <a:ext cx="1008112" cy="400596"/>
              </a:xfrm>
              <a:prstGeom prst="ellipse">
                <a:avLst/>
              </a:prstGeom>
              <a:solidFill>
                <a:schemeClr val="accent3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000" dirty="0">
                    <a:solidFill>
                      <a:schemeClr val="tx1"/>
                    </a:solidFill>
                  </a:rPr>
                  <a:t>O:=i</a:t>
                </a:r>
              </a:p>
            </p:txBody>
          </p:sp>
          <p:cxnSp>
            <p:nvCxnSpPr>
              <p:cNvPr id="6" name="Egyenes összekötő nyíllal 5">
                <a:extLst>
                  <a:ext uri="{FF2B5EF4-FFF2-40B4-BE49-F238E27FC236}">
                    <a16:creationId xmlns:a16="http://schemas.microsoft.com/office/drawing/2014/main" id="{3F2BBB98-1442-4B03-B023-5563146F9A7F}"/>
                  </a:ext>
                </a:extLst>
              </p:cNvPr>
              <p:cNvCxnSpPr>
                <a:cxnSpLocks/>
                <a:stCxn id="2" idx="4"/>
                <a:endCxn id="16" idx="0"/>
              </p:cNvCxnSpPr>
              <p:nvPr/>
            </p:nvCxnSpPr>
            <p:spPr>
              <a:xfrm>
                <a:off x="7145248" y="2458780"/>
                <a:ext cx="1088" cy="3914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Egyenes összekötő nyíllal 23">
                <a:extLst>
                  <a:ext uri="{FF2B5EF4-FFF2-40B4-BE49-F238E27FC236}">
                    <a16:creationId xmlns:a16="http://schemas.microsoft.com/office/drawing/2014/main" id="{E6D24E6C-769D-4838-B88A-582DBAD79E38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>
                <a:off x="5850192" y="3050570"/>
                <a:ext cx="0" cy="6802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Egyenes összekötő nyíllal 26">
                <a:extLst>
                  <a:ext uri="{FF2B5EF4-FFF2-40B4-BE49-F238E27FC236}">
                    <a16:creationId xmlns:a16="http://schemas.microsoft.com/office/drawing/2014/main" id="{1CBD85CF-4BF5-4625-9CC9-57687C896716}"/>
                  </a:ext>
                </a:extLst>
              </p:cNvPr>
              <p:cNvCxnSpPr>
                <a:cxnSpLocks/>
                <a:stCxn id="16" idx="6"/>
                <a:endCxn id="17" idx="0"/>
              </p:cNvCxnSpPr>
              <p:nvPr/>
            </p:nvCxnSpPr>
            <p:spPr>
              <a:xfrm>
                <a:off x="8442480" y="3050570"/>
                <a:ext cx="13120" cy="71174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gyenes összekötő nyíllal 29">
                <a:extLst>
                  <a:ext uri="{FF2B5EF4-FFF2-40B4-BE49-F238E27FC236}">
                    <a16:creationId xmlns:a16="http://schemas.microsoft.com/office/drawing/2014/main" id="{2F351B44-C478-4AB2-9491-9E780F6FC8E3}"/>
                  </a:ext>
                </a:extLst>
              </p:cNvPr>
              <p:cNvCxnSpPr>
                <a:cxnSpLocks/>
                <a:stCxn id="17" idx="2"/>
                <a:endCxn id="16" idx="4"/>
              </p:cNvCxnSpPr>
              <p:nvPr/>
            </p:nvCxnSpPr>
            <p:spPr>
              <a:xfrm flipH="1" flipV="1">
                <a:off x="7146336" y="3250868"/>
                <a:ext cx="708048" cy="71174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gyenes összekötő nyíllal 32">
                <a:extLst>
                  <a:ext uri="{FF2B5EF4-FFF2-40B4-BE49-F238E27FC236}">
                    <a16:creationId xmlns:a16="http://schemas.microsoft.com/office/drawing/2014/main" id="{74B6D112-F47B-45F5-BF3C-37EBA6874227}"/>
                  </a:ext>
                </a:extLst>
              </p:cNvPr>
              <p:cNvCxnSpPr>
                <a:cxnSpLocks/>
                <a:endCxn id="19" idx="0"/>
              </p:cNvCxnSpPr>
              <p:nvPr/>
            </p:nvCxnSpPr>
            <p:spPr>
              <a:xfrm>
                <a:off x="5850192" y="4131456"/>
                <a:ext cx="1285384" cy="6437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gyenes összekötő nyíllal 35">
                <a:extLst>
                  <a:ext uri="{FF2B5EF4-FFF2-40B4-BE49-F238E27FC236}">
                    <a16:creationId xmlns:a16="http://schemas.microsoft.com/office/drawing/2014/main" id="{234FBD65-391D-4B11-B3CE-5F00C09C847D}"/>
                  </a:ext>
                </a:extLst>
              </p:cNvPr>
              <p:cNvCxnSpPr>
                <a:cxnSpLocks/>
                <a:stCxn id="19" idx="2"/>
                <a:endCxn id="20" idx="0"/>
              </p:cNvCxnSpPr>
              <p:nvPr/>
            </p:nvCxnSpPr>
            <p:spPr>
              <a:xfrm flipH="1">
                <a:off x="5922200" y="4975550"/>
                <a:ext cx="756176" cy="5556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gyenes összekötő nyíllal 38">
                <a:extLst>
                  <a:ext uri="{FF2B5EF4-FFF2-40B4-BE49-F238E27FC236}">
                    <a16:creationId xmlns:a16="http://schemas.microsoft.com/office/drawing/2014/main" id="{823A05E0-0199-4694-AFD2-3BFA8C55F268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7145248" y="1738923"/>
                <a:ext cx="0" cy="3192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gyenes összekötő nyíllal 39">
                <a:extLst>
                  <a:ext uri="{FF2B5EF4-FFF2-40B4-BE49-F238E27FC236}">
                    <a16:creationId xmlns:a16="http://schemas.microsoft.com/office/drawing/2014/main" id="{8C90B96E-848E-41E2-BF73-ECCFD38EE848}"/>
                  </a:ext>
                </a:extLst>
              </p:cNvPr>
              <p:cNvCxnSpPr>
                <a:cxnSpLocks/>
                <a:stCxn id="19" idx="6"/>
                <a:endCxn id="47" idx="0"/>
              </p:cNvCxnSpPr>
              <p:nvPr/>
            </p:nvCxnSpPr>
            <p:spPr>
              <a:xfrm flipH="1">
                <a:off x="7459520" y="4975550"/>
                <a:ext cx="133256" cy="14390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Egyenes összekötő nyíllal 40">
                <a:extLst>
                  <a:ext uri="{FF2B5EF4-FFF2-40B4-BE49-F238E27FC236}">
                    <a16:creationId xmlns:a16="http://schemas.microsoft.com/office/drawing/2014/main" id="{1501ED43-4EF0-468A-9D35-3162BF50D6E7}"/>
                  </a:ext>
                </a:extLst>
              </p:cNvPr>
              <p:cNvCxnSpPr>
                <a:cxnSpLocks/>
                <a:stCxn id="20" idx="4"/>
                <a:endCxn id="47" idx="0"/>
              </p:cNvCxnSpPr>
              <p:nvPr/>
            </p:nvCxnSpPr>
            <p:spPr>
              <a:xfrm>
                <a:off x="5922200" y="5931840"/>
                <a:ext cx="1537320" cy="4827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Ellipszis 45">
                <a:extLst>
                  <a:ext uri="{FF2B5EF4-FFF2-40B4-BE49-F238E27FC236}">
                    <a16:creationId xmlns:a16="http://schemas.microsoft.com/office/drawing/2014/main" id="{84276EE5-7D6D-4F81-8F5B-DFFAD790E4E6}"/>
                  </a:ext>
                </a:extLst>
              </p:cNvPr>
              <p:cNvSpPr/>
              <p:nvPr/>
            </p:nvSpPr>
            <p:spPr>
              <a:xfrm>
                <a:off x="6601848" y="1338104"/>
                <a:ext cx="1048544" cy="400596"/>
              </a:xfrm>
              <a:prstGeom prst="ellipse">
                <a:avLst/>
              </a:prstGeom>
              <a:solidFill>
                <a:schemeClr val="accent3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000" dirty="0">
                    <a:solidFill>
                      <a:schemeClr val="tx1"/>
                    </a:solidFill>
                  </a:rPr>
                  <a:t>Start</a:t>
                </a:r>
              </a:p>
            </p:txBody>
          </p:sp>
          <p:sp>
            <p:nvSpPr>
              <p:cNvPr id="47" name="Ellipszis 46">
                <a:extLst>
                  <a:ext uri="{FF2B5EF4-FFF2-40B4-BE49-F238E27FC236}">
                    <a16:creationId xmlns:a16="http://schemas.microsoft.com/office/drawing/2014/main" id="{2FC6C031-5453-4D1B-A3D8-00954795E97D}"/>
                  </a:ext>
                </a:extLst>
              </p:cNvPr>
              <p:cNvSpPr/>
              <p:nvPr/>
            </p:nvSpPr>
            <p:spPr>
              <a:xfrm>
                <a:off x="7002320" y="6414576"/>
                <a:ext cx="914400" cy="400596"/>
              </a:xfrm>
              <a:prstGeom prst="ellipse">
                <a:avLst/>
              </a:prstGeom>
              <a:solidFill>
                <a:schemeClr val="accent3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000" dirty="0">
                    <a:solidFill>
                      <a:schemeClr val="tx1"/>
                    </a:solidFill>
                  </a:rPr>
                  <a:t>Stop</a:t>
                </a:r>
              </a:p>
            </p:txBody>
          </p:sp>
          <p:sp>
            <p:nvSpPr>
              <p:cNvPr id="32" name="Ellipszis 31">
                <a:extLst>
                  <a:ext uri="{FF2B5EF4-FFF2-40B4-BE49-F238E27FC236}">
                    <a16:creationId xmlns:a16="http://schemas.microsoft.com/office/drawing/2014/main" id="{53725330-91D4-424F-9546-50C86889D4A1}"/>
                  </a:ext>
                </a:extLst>
              </p:cNvPr>
              <p:cNvSpPr/>
              <p:nvPr/>
            </p:nvSpPr>
            <p:spPr>
              <a:xfrm>
                <a:off x="6692254" y="2063659"/>
                <a:ext cx="914400" cy="400596"/>
              </a:xfrm>
              <a:prstGeom prst="ellipse">
                <a:avLst/>
              </a:prstGeom>
              <a:solidFill>
                <a:schemeClr val="accent3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i:=2</a:t>
                </a:r>
              </a:p>
            </p:txBody>
          </p:sp>
        </p:grpSp>
      </p:grpSp>
      <p:sp>
        <p:nvSpPr>
          <p:cNvPr id="11" name="Dia számának helye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37</a:t>
            </a:fld>
            <a:r>
              <a:rPr lang="hu-HU"/>
              <a:t>/61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68686951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6"/>
          <p:cNvSpPr>
            <a:spLocks noChangeArrowheads="1"/>
          </p:cNvSpPr>
          <p:nvPr/>
        </p:nvSpPr>
        <p:spPr bwMode="auto">
          <a:xfrm>
            <a:off x="179512" y="1268760"/>
            <a:ext cx="8785101" cy="41426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sz="2800" b="1" dirty="0"/>
              <a:t>Tesztut</a:t>
            </a:r>
            <a:r>
              <a:rPr lang="hu-HU" sz="2800" dirty="0"/>
              <a:t>aknak</a:t>
            </a:r>
            <a:r>
              <a:rPr lang="hu-HU" sz="2800" b="1" dirty="0"/>
              <a:t> </a:t>
            </a:r>
            <a:r>
              <a:rPr lang="hu-HU" sz="2800" dirty="0"/>
              <a:t>nevezzük a programgráfon átvezető, a kezdőponttól a végpontig haladó olyan utakat, amelyek minden bennük szereplő élt pontosan egyszer tartalmaznak.</a:t>
            </a:r>
          </a:p>
          <a:p>
            <a:pPr>
              <a:buFont typeface="Wingdings" pitchFamily="2" charset="2"/>
              <a:buNone/>
            </a:pPr>
            <a:r>
              <a:rPr lang="hu-HU" sz="2800" b="1" dirty="0"/>
              <a:t>Tesztpredikátum</a:t>
            </a:r>
            <a:r>
              <a:rPr lang="hu-HU" sz="2800" dirty="0"/>
              <a:t>nak nevezzük azokat a bemenetre vonatkozó feltételeket, amelyek teljesülése esetén pontosan egy tesztúton kell végighaladni.</a:t>
            </a:r>
          </a:p>
          <a:p>
            <a:pPr>
              <a:buFont typeface="Wingdings" pitchFamily="2" charset="2"/>
              <a:buNone/>
            </a:pPr>
            <a:r>
              <a:rPr lang="hu-HU" sz="2800" dirty="0"/>
              <a:t>A teszteset-generálás első lépése a minimális számú olyan tesztút meghatározása, amelyek lefedik a kipróbálási stratégiának megfelelően a programgráfot.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tesztelés:</a:t>
            </a:r>
            <a:br>
              <a:rPr lang="hu-HU" dirty="0"/>
            </a:br>
            <a:r>
              <a:rPr lang="hu-HU" sz="3200" dirty="0">
                <a:solidFill>
                  <a:srgbClr val="FF0000"/>
                </a:solidFill>
              </a:rPr>
              <a:t>fehér</a:t>
            </a:r>
            <a:r>
              <a:rPr lang="hu-HU" sz="2800" dirty="0">
                <a:solidFill>
                  <a:srgbClr val="FF0000"/>
                </a:solidFill>
              </a:rPr>
              <a:t> </a:t>
            </a:r>
            <a:r>
              <a:rPr lang="hu-HU" sz="3200" dirty="0">
                <a:solidFill>
                  <a:srgbClr val="FF0000"/>
                </a:solidFill>
              </a:rPr>
              <a:t>doboz</a:t>
            </a:r>
            <a:r>
              <a:rPr lang="hu-HU" sz="3200" dirty="0"/>
              <a:t> módszerek</a:t>
            </a: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6E25A0B-0637-424E-8843-1BF304290A0F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38</a:t>
            </a:fld>
            <a:r>
              <a:rPr lang="hu-HU"/>
              <a:t>/61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6"/>
          <p:cNvSpPr>
            <a:spLocks noChangeArrowheads="1"/>
          </p:cNvSpPr>
          <p:nvPr/>
        </p:nvSpPr>
        <p:spPr bwMode="auto">
          <a:xfrm>
            <a:off x="179512" y="1412875"/>
            <a:ext cx="8785101" cy="36256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sz="2800" b="1" dirty="0"/>
              <a:t>A tesztpredikátum előállítása: </a:t>
            </a:r>
          </a:p>
          <a:p>
            <a:pPr>
              <a:buFont typeface="Wingdings" pitchFamily="2" charset="2"/>
              <a:buNone/>
            </a:pPr>
            <a:r>
              <a:rPr lang="hu-HU" sz="2800" dirty="0"/>
              <a:t>Ehhez a program </a:t>
            </a:r>
            <a:r>
              <a:rPr lang="hu-HU" sz="2800" b="1" dirty="0"/>
              <a:t>szimbolikus végrehajtá</a:t>
            </a:r>
            <a:r>
              <a:rPr lang="hu-HU" sz="2800" dirty="0"/>
              <a:t>sára van szükség. Induljunk ki az előfeltételből! Haladjunk a programban az első elágazás- vagy ciklusfeltételig, s a formulát a közbülső műveleteknek megfelelően transzformáljuk! A tesztútnak megfelelő ág feltételét </a:t>
            </a:r>
            <a:r>
              <a:rPr lang="hu-HU" sz="2800" b="1" dirty="0"/>
              <a:t>és </a:t>
            </a:r>
            <a:r>
              <a:rPr lang="hu-HU" sz="2800" dirty="0"/>
              <a:t>kapcsolattal kapcsoljuk hozzá a tesztpredikátumhoz, majd folytassuk a szimbolikus végre-hajtást egészen a program végpontjáig!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tesztelés:</a:t>
            </a:r>
            <a:br>
              <a:rPr lang="hu-HU" dirty="0"/>
            </a:br>
            <a:r>
              <a:rPr lang="hu-HU" sz="3200" dirty="0">
                <a:solidFill>
                  <a:srgbClr val="FF0000"/>
                </a:solidFill>
              </a:rPr>
              <a:t>fehér</a:t>
            </a:r>
            <a:r>
              <a:rPr lang="hu-HU" sz="2800" dirty="0">
                <a:solidFill>
                  <a:srgbClr val="FF0000"/>
                </a:solidFill>
              </a:rPr>
              <a:t> </a:t>
            </a:r>
            <a:r>
              <a:rPr lang="hu-HU" sz="3200" dirty="0">
                <a:solidFill>
                  <a:srgbClr val="FF0000"/>
                </a:solidFill>
              </a:rPr>
              <a:t>doboz</a:t>
            </a:r>
            <a:r>
              <a:rPr lang="hu-HU" sz="3200" dirty="0"/>
              <a:t> módszerek</a:t>
            </a: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0D3BC64-DCA1-4ED5-B38C-22BA04DA1F14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39</a:t>
            </a:fld>
            <a:r>
              <a:rPr lang="hu-HU"/>
              <a:t>/61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34C21CE-C52F-482E-BC47-2DBBAFA4BEFA}"/>
              </a:ext>
            </a:extLst>
          </p:cNvPr>
          <p:cNvSpPr/>
          <p:nvPr/>
        </p:nvSpPr>
        <p:spPr>
          <a:xfrm>
            <a:off x="2915816" y="2780928"/>
            <a:ext cx="5760640" cy="3223592"/>
          </a:xfrm>
          <a:prstGeom prst="rect">
            <a:avLst/>
          </a:prstGeom>
          <a:solidFill>
            <a:srgbClr val="808000">
              <a:alpha val="49000"/>
            </a:srgbClr>
          </a:solidFill>
          <a:ln>
            <a:noFill/>
          </a:ln>
          <a:effectLst>
            <a:glow rad="457200">
              <a:srgbClr val="B4B645">
                <a:alpha val="4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mai előadás foglalata, </a:t>
            </a:r>
            <a:r>
              <a:rPr lang="hu-HU" sz="2800" dirty="0"/>
              <a:t>mondásokkal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„Más szemében meglátja a szálkát, a magáéban a gerendát sem veszi észre.”</a:t>
            </a:r>
          </a:p>
        </p:txBody>
      </p:sp>
      <p:sp>
        <p:nvSpPr>
          <p:cNvPr id="11" name="Dátum helye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BB9F16D-2195-4897-8FFF-5B7D7E4E2029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pic>
        <p:nvPicPr>
          <p:cNvPr id="9" name="Picture 4" descr="Kapcsolódó kép">
            <a:extLst>
              <a:ext uri="{FF2B5EF4-FFF2-40B4-BE49-F238E27FC236}">
                <a16:creationId xmlns:a16="http://schemas.microsoft.com/office/drawing/2014/main" id="{33082FA6-7456-4440-B0B1-B705E4248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968" y="3992848"/>
            <a:ext cx="3524800" cy="1980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60B5DD5-29C3-4A7F-82E3-DD7087377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912" y="2811306"/>
            <a:ext cx="3495675" cy="196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Dia számának hely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</a:t>
            </a:fld>
            <a:r>
              <a:rPr lang="hu-HU"/>
              <a:t>/61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8948565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 lIns="72000" rIns="36000"/>
          <a:lstStyle/>
          <a:p>
            <a:pPr marL="0" indent="12700">
              <a:buNone/>
            </a:pPr>
            <a:r>
              <a:rPr lang="hu-HU" b="1" dirty="0"/>
              <a:t>Feladat:</a:t>
            </a:r>
            <a:r>
              <a:rPr lang="hu-HU" dirty="0"/>
              <a:t> </a:t>
            </a:r>
            <a:r>
              <a:rPr lang="hu-HU" sz="2800" dirty="0"/>
              <a:t>Egy N természetes szám valódi (</a:t>
            </a:r>
            <a:r>
              <a:rPr lang="hu-HU" sz="2400" dirty="0"/>
              <a:t>1-től és önmagától különböző</a:t>
            </a:r>
            <a:r>
              <a:rPr lang="hu-HU" sz="2800" dirty="0"/>
              <a:t>) osztója…</a:t>
            </a:r>
          </a:p>
          <a:p>
            <a:pPr>
              <a:buFont typeface="Wingdings" pitchFamily="2" charset="2"/>
              <a:buNone/>
            </a:pPr>
            <a:r>
              <a:rPr lang="hu-HU" b="1" dirty="0"/>
              <a:t>	Utasítás lefedés:</a:t>
            </a:r>
          </a:p>
          <a:p>
            <a:pPr marL="727075" lvl="1" indent="-269875">
              <a:spcBef>
                <a:spcPts val="300"/>
              </a:spcBef>
              <a:buFontTx/>
              <a:buChar char="o"/>
            </a:pPr>
            <a:r>
              <a:rPr lang="hu-HU" dirty="0"/>
              <a:t>i:=i+1 végrehajtandó: N=3</a:t>
            </a:r>
          </a:p>
          <a:p>
            <a:pPr marL="727075" lvl="1" indent="-269875">
              <a:spcBef>
                <a:spcPts val="300"/>
              </a:spcBef>
              <a:buFontTx/>
              <a:buChar char="o"/>
            </a:pPr>
            <a:r>
              <a:rPr lang="hu-HU" dirty="0"/>
              <a:t>O:=i végrehajtandó: (</a:t>
            </a:r>
            <a:r>
              <a:rPr lang="hu-HU" sz="2000" dirty="0">
                <a:sym typeface="Symbol" panose="05050102010706020507" pitchFamily="18" charset="2"/>
              </a:rPr>
              <a:t></a:t>
            </a:r>
            <a:r>
              <a:rPr lang="hu-HU" sz="2400" dirty="0"/>
              <a:t>Van=Igaz</a:t>
            </a:r>
            <a:r>
              <a:rPr lang="hu-HU" dirty="0"/>
              <a:t>) N=4</a:t>
            </a:r>
          </a:p>
          <a:p>
            <a:pPr>
              <a:buFont typeface="Wingdings" pitchFamily="2" charset="2"/>
              <a:buNone/>
            </a:pPr>
            <a:r>
              <a:rPr lang="hu-HU" b="1" dirty="0"/>
              <a:t>	Feltétel lefedés:</a:t>
            </a:r>
          </a:p>
          <a:p>
            <a:pPr marL="727075" lvl="1" indent="-269875">
              <a:spcBef>
                <a:spcPts val="300"/>
              </a:spcBef>
              <a:buFontTx/>
              <a:buChar char="o"/>
            </a:pPr>
            <a:r>
              <a:rPr lang="hu-HU" dirty="0"/>
              <a:t>Ciklusfeltétel igaz: N=3</a:t>
            </a:r>
          </a:p>
          <a:p>
            <a:pPr marL="727075" lvl="1" indent="-269875">
              <a:spcBef>
                <a:spcPts val="300"/>
              </a:spcBef>
              <a:buFontTx/>
              <a:buChar char="o"/>
            </a:pPr>
            <a:r>
              <a:rPr lang="hu-HU" dirty="0"/>
              <a:t>Ciklusfeltétel hamis: N=2 (</a:t>
            </a:r>
            <a:r>
              <a:rPr lang="hu-HU" sz="2400" dirty="0"/>
              <a:t>be sem lép</a:t>
            </a:r>
            <a:r>
              <a:rPr lang="hu-HU" dirty="0"/>
              <a:t>)</a:t>
            </a:r>
          </a:p>
          <a:p>
            <a:pPr marL="727075" lvl="1" indent="-269875">
              <a:spcBef>
                <a:spcPts val="300"/>
              </a:spcBef>
              <a:buFontTx/>
              <a:buChar char="o"/>
            </a:pPr>
            <a:r>
              <a:rPr lang="hu-HU" dirty="0" err="1"/>
              <a:t>Elágazásfeltétel</a:t>
            </a:r>
            <a:r>
              <a:rPr lang="hu-HU" dirty="0"/>
              <a:t> igaz: (</a:t>
            </a:r>
            <a:r>
              <a:rPr lang="hu-HU" sz="2000" dirty="0">
                <a:sym typeface="Symbol" panose="05050102010706020507" pitchFamily="18" charset="2"/>
              </a:rPr>
              <a:t></a:t>
            </a:r>
            <a:r>
              <a:rPr lang="hu-HU" sz="2400" dirty="0"/>
              <a:t>Van=Igaz</a:t>
            </a:r>
            <a:r>
              <a:rPr lang="hu-HU" dirty="0"/>
              <a:t>) N=4</a:t>
            </a:r>
          </a:p>
          <a:p>
            <a:pPr marL="727075" lvl="1" indent="-269875">
              <a:spcBef>
                <a:spcPts val="300"/>
              </a:spcBef>
              <a:buFontTx/>
              <a:buChar char="o"/>
            </a:pPr>
            <a:r>
              <a:rPr lang="hu-HU" dirty="0" err="1"/>
              <a:t>Elágazásfeltétel</a:t>
            </a:r>
            <a:r>
              <a:rPr lang="hu-HU" dirty="0"/>
              <a:t> hamis: (</a:t>
            </a:r>
            <a:r>
              <a:rPr lang="hu-HU" sz="2000" dirty="0">
                <a:sym typeface="Symbol" panose="05050102010706020507" pitchFamily="18" charset="2"/>
              </a:rPr>
              <a:t></a:t>
            </a:r>
            <a:r>
              <a:rPr lang="hu-HU" sz="2400" dirty="0"/>
              <a:t>Van=Hamis</a:t>
            </a:r>
            <a:r>
              <a:rPr lang="hu-HU" dirty="0"/>
              <a:t>) N=2</a:t>
            </a:r>
          </a:p>
        </p:txBody>
      </p:sp>
      <p:sp>
        <p:nvSpPr>
          <p:cNvPr id="23" name="Dátum helye 2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AEA305-4CFF-4E15-8C80-1010830FCA2B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20" name="Élőláb helye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pic>
        <p:nvPicPr>
          <p:cNvPr id="20487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588" y="2367117"/>
            <a:ext cx="1597025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lyamatábra: Bekötés 1"/>
          <p:cNvSpPr/>
          <p:nvPr/>
        </p:nvSpPr>
        <p:spPr>
          <a:xfrm>
            <a:off x="7475537" y="2564904"/>
            <a:ext cx="1381125" cy="215900"/>
          </a:xfrm>
          <a:prstGeom prst="flowChartConnector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hu-HU">
              <a:solidFill>
                <a:srgbClr val="FFFFFF"/>
              </a:solidFill>
            </a:endParaRPr>
          </a:p>
        </p:txBody>
      </p:sp>
      <p:sp>
        <p:nvSpPr>
          <p:cNvPr id="15" name="Folyamatábra: Bekötés 14"/>
          <p:cNvSpPr/>
          <p:nvPr/>
        </p:nvSpPr>
        <p:spPr>
          <a:xfrm>
            <a:off x="7475537" y="3285108"/>
            <a:ext cx="1381125" cy="215900"/>
          </a:xfrm>
          <a:prstGeom prst="flowChartConnector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hu-HU">
              <a:solidFill>
                <a:srgbClr val="FFFFFF"/>
              </a:solidFill>
            </a:endParaRPr>
          </a:p>
        </p:txBody>
      </p:sp>
      <p:sp>
        <p:nvSpPr>
          <p:cNvPr id="16" name="Folyamatábra: Bekötés 15"/>
          <p:cNvSpPr/>
          <p:nvPr/>
        </p:nvSpPr>
        <p:spPr>
          <a:xfrm>
            <a:off x="107504" y="3887788"/>
            <a:ext cx="3206750" cy="576262"/>
          </a:xfrm>
          <a:prstGeom prst="flowChartConnector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hu-HU">
              <a:solidFill>
                <a:srgbClr val="FFFFFF"/>
              </a:solidFill>
            </a:endParaRPr>
          </a:p>
        </p:txBody>
      </p:sp>
      <p:sp>
        <p:nvSpPr>
          <p:cNvPr id="17" name="Folyamatábra: Bekötés 16"/>
          <p:cNvSpPr/>
          <p:nvPr/>
        </p:nvSpPr>
        <p:spPr>
          <a:xfrm>
            <a:off x="7524700" y="2840360"/>
            <a:ext cx="647700" cy="228600"/>
          </a:xfrm>
          <a:prstGeom prst="flowChartConnector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hu-HU">
              <a:solidFill>
                <a:srgbClr val="FFFFFF"/>
              </a:solidFill>
            </a:endParaRPr>
          </a:p>
        </p:txBody>
      </p:sp>
      <p:sp>
        <p:nvSpPr>
          <p:cNvPr id="18" name="Folyamatábra: Bekötés 17"/>
          <p:cNvSpPr/>
          <p:nvPr/>
        </p:nvSpPr>
        <p:spPr>
          <a:xfrm>
            <a:off x="7396152" y="3501008"/>
            <a:ext cx="647700" cy="227013"/>
          </a:xfrm>
          <a:prstGeom prst="flowChartConnector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hu-HU">
              <a:solidFill>
                <a:srgbClr val="FFFFFF"/>
              </a:solidFill>
            </a:endParaRPr>
          </a:p>
        </p:txBody>
      </p:sp>
      <p:sp>
        <p:nvSpPr>
          <p:cNvPr id="19" name="Folyamatábra: Bekötés 18"/>
          <p:cNvSpPr/>
          <p:nvPr/>
        </p:nvSpPr>
        <p:spPr>
          <a:xfrm>
            <a:off x="35496" y="2403475"/>
            <a:ext cx="3455987" cy="504825"/>
          </a:xfrm>
          <a:prstGeom prst="flowChartConnector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hu-HU">
              <a:solidFill>
                <a:srgbClr val="FFFFFF"/>
              </a:solidFill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D0AF93EE-4FE6-438F-8877-1618720FE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85725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3300"/>
                </a:solidFill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3300"/>
                </a:solidFill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3300"/>
                </a:solidFill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3300"/>
                </a:solidFill>
                <a:latin typeface="Garamond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3300"/>
                </a:solidFill>
                <a:latin typeface="Garamond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3300"/>
                </a:solidFill>
                <a:latin typeface="Garamond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3300"/>
                </a:solidFill>
                <a:latin typeface="Garamond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3300"/>
                </a:solidFill>
                <a:latin typeface="Garamond" pitchFamily="18" charset="0"/>
              </a:defRPr>
            </a:lvl9pPr>
          </a:lstStyle>
          <a:p>
            <a:pPr>
              <a:buClrTx/>
              <a:buSzTx/>
              <a:buFontTx/>
            </a:pPr>
            <a:r>
              <a:rPr lang="hu-HU" kern="0" dirty="0"/>
              <a:t>Dinamikus tesztelés:</a:t>
            </a:r>
            <a:br>
              <a:rPr lang="hu-HU" kern="0" dirty="0"/>
            </a:br>
            <a:r>
              <a:rPr lang="hu-HU" sz="3200" kern="0" dirty="0">
                <a:solidFill>
                  <a:srgbClr val="FF0000"/>
                </a:solidFill>
              </a:rPr>
              <a:t>fehér</a:t>
            </a:r>
            <a:r>
              <a:rPr lang="hu-HU" sz="2800" kern="0" dirty="0">
                <a:solidFill>
                  <a:srgbClr val="FF0000"/>
                </a:solidFill>
              </a:rPr>
              <a:t> </a:t>
            </a:r>
            <a:r>
              <a:rPr lang="hu-HU" sz="3200" kern="0" dirty="0">
                <a:solidFill>
                  <a:srgbClr val="FF0000"/>
                </a:solidFill>
              </a:rPr>
              <a:t>doboz</a:t>
            </a:r>
            <a:r>
              <a:rPr lang="hu-HU" sz="3200" kern="0" dirty="0"/>
              <a:t> módszerek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40</a:t>
            </a:fld>
            <a:r>
              <a:rPr lang="hu-HU"/>
              <a:t>/61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uiExpand="1" build="p"/>
      <p:bldP spid="2" grpId="0" animBg="1"/>
      <p:bldP spid="15" grpId="0" animBg="1"/>
      <p:bldP spid="16" grpId="0" animBg="1"/>
      <p:bldP spid="17" grpId="0" uiExpand="1" animBg="1"/>
      <p:bldP spid="17" grpId="1" animBg="1"/>
      <p:bldP spid="18" grpId="0" uiExpand="1" animBg="1"/>
      <p:bldP spid="18" grpId="1" animBg="1"/>
      <p:bldP spid="19" grpId="0" uiExpand="1" animBg="1"/>
      <p:bldP spid="19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tesztelés:</a:t>
            </a:r>
            <a:br>
              <a:rPr lang="hu-HU" dirty="0"/>
            </a:br>
            <a:r>
              <a:rPr lang="hu-HU" sz="3200" dirty="0">
                <a:solidFill>
                  <a:srgbClr val="FF0000"/>
                </a:solidFill>
              </a:rPr>
              <a:t>fehér</a:t>
            </a:r>
            <a:r>
              <a:rPr lang="hu-HU" sz="2800" dirty="0">
                <a:solidFill>
                  <a:srgbClr val="FF0000"/>
                </a:solidFill>
              </a:rPr>
              <a:t> </a:t>
            </a:r>
            <a:r>
              <a:rPr lang="hu-HU" sz="3200" dirty="0">
                <a:solidFill>
                  <a:srgbClr val="FF0000"/>
                </a:solidFill>
              </a:rPr>
              <a:t>doboz </a:t>
            </a:r>
            <a:r>
              <a:rPr lang="hu-HU" sz="3200" dirty="0"/>
              <a:t>módszerek</a:t>
            </a: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4CD363F-5F19-4046-82D8-3B8EF8DB153C}" type="datetime8">
              <a:rPr lang="hu-HU" smtClean="0"/>
              <a:t>2018. 10. 24. 15:24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14F587E2-CCBC-4470-82D6-071DC0CA4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12" y="4078154"/>
            <a:ext cx="1597025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llipszis 1">
            <a:extLst>
              <a:ext uri="{FF2B5EF4-FFF2-40B4-BE49-F238E27FC236}">
                <a16:creationId xmlns:a16="http://schemas.microsoft.com/office/drawing/2014/main" id="{789D2E1D-2D36-46F4-9CB0-9B3833CD80D1}"/>
              </a:ext>
            </a:extLst>
          </p:cNvPr>
          <p:cNvSpPr/>
          <p:nvPr/>
        </p:nvSpPr>
        <p:spPr>
          <a:xfrm>
            <a:off x="4041704" y="1828332"/>
            <a:ext cx="914400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i:=2</a:t>
            </a:r>
          </a:p>
        </p:txBody>
      </p:sp>
      <p:sp>
        <p:nvSpPr>
          <p:cNvPr id="16" name="Ellipszis 15">
            <a:extLst>
              <a:ext uri="{FF2B5EF4-FFF2-40B4-BE49-F238E27FC236}">
                <a16:creationId xmlns:a16="http://schemas.microsoft.com/office/drawing/2014/main" id="{1FE6F8C8-16E1-49B1-B75D-F43BAF907AD2}"/>
              </a:ext>
            </a:extLst>
          </p:cNvPr>
          <p:cNvSpPr/>
          <p:nvPr/>
        </p:nvSpPr>
        <p:spPr>
          <a:xfrm>
            <a:off x="3203848" y="2620420"/>
            <a:ext cx="2592288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i&lt;N és nem </a:t>
            </a:r>
            <a:r>
              <a:rPr lang="hu-HU" sz="2000" dirty="0" err="1">
                <a:solidFill>
                  <a:schemeClr val="tx1"/>
                </a:solidFill>
              </a:rPr>
              <a:t>i|N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C0D09962-159D-44BF-BE7E-A5A1DCD288CB}"/>
              </a:ext>
            </a:extLst>
          </p:cNvPr>
          <p:cNvSpPr/>
          <p:nvPr/>
        </p:nvSpPr>
        <p:spPr>
          <a:xfrm>
            <a:off x="5208040" y="3532460"/>
            <a:ext cx="1202432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i:=i+1</a:t>
            </a:r>
          </a:p>
        </p:txBody>
      </p:sp>
      <p:sp>
        <p:nvSpPr>
          <p:cNvPr id="18" name="Ellipszis 17">
            <a:extLst>
              <a:ext uri="{FF2B5EF4-FFF2-40B4-BE49-F238E27FC236}">
                <a16:creationId xmlns:a16="http://schemas.microsoft.com/office/drawing/2014/main" id="{7F568266-9534-46B1-8A8B-ACF684F7BF31}"/>
              </a:ext>
            </a:extLst>
          </p:cNvPr>
          <p:cNvSpPr/>
          <p:nvPr/>
        </p:nvSpPr>
        <p:spPr>
          <a:xfrm>
            <a:off x="2339752" y="3501008"/>
            <a:ext cx="1728192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Van:=i&lt;N</a:t>
            </a:r>
          </a:p>
        </p:txBody>
      </p:sp>
      <p:sp>
        <p:nvSpPr>
          <p:cNvPr id="19" name="Ellipszis 18">
            <a:extLst>
              <a:ext uri="{FF2B5EF4-FFF2-40B4-BE49-F238E27FC236}">
                <a16:creationId xmlns:a16="http://schemas.microsoft.com/office/drawing/2014/main" id="{8625238E-3807-4D64-9F96-6E1F12741C79}"/>
              </a:ext>
            </a:extLst>
          </p:cNvPr>
          <p:cNvSpPr/>
          <p:nvPr/>
        </p:nvSpPr>
        <p:spPr>
          <a:xfrm>
            <a:off x="4032032" y="4545400"/>
            <a:ext cx="914400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Van</a:t>
            </a:r>
          </a:p>
        </p:txBody>
      </p:sp>
      <p:sp>
        <p:nvSpPr>
          <p:cNvPr id="20" name="Ellipszis 19">
            <a:extLst>
              <a:ext uri="{FF2B5EF4-FFF2-40B4-BE49-F238E27FC236}">
                <a16:creationId xmlns:a16="http://schemas.microsoft.com/office/drawing/2014/main" id="{D7048ACC-72DC-4157-B34A-0FC6CEA34F11}"/>
              </a:ext>
            </a:extLst>
          </p:cNvPr>
          <p:cNvSpPr/>
          <p:nvPr/>
        </p:nvSpPr>
        <p:spPr>
          <a:xfrm>
            <a:off x="2771800" y="5301392"/>
            <a:ext cx="1008112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O:=i</a:t>
            </a:r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3F2BBB98-1442-4B03-B023-5563146F9A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>
            <a:off x="4498904" y="2228928"/>
            <a:ext cx="1088" cy="39149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E6D24E6C-769D-4838-B88A-582DBAD79E38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3203848" y="2820718"/>
            <a:ext cx="0" cy="68029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1CBD85CF-4BF5-4625-9CC9-57687C896716}"/>
              </a:ext>
            </a:extLst>
          </p:cNvPr>
          <p:cNvCxnSpPr>
            <a:cxnSpLocks/>
            <a:stCxn id="16" idx="6"/>
            <a:endCxn id="17" idx="0"/>
          </p:cNvCxnSpPr>
          <p:nvPr/>
        </p:nvCxnSpPr>
        <p:spPr>
          <a:xfrm>
            <a:off x="5796136" y="2820718"/>
            <a:ext cx="13120" cy="71174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id="{2F351B44-C478-4AB2-9491-9E780F6FC8E3}"/>
              </a:ext>
            </a:extLst>
          </p:cNvPr>
          <p:cNvCxnSpPr>
            <a:cxnSpLocks/>
            <a:stCxn id="17" idx="2"/>
            <a:endCxn id="16" idx="4"/>
          </p:cNvCxnSpPr>
          <p:nvPr/>
        </p:nvCxnSpPr>
        <p:spPr>
          <a:xfrm flipH="1" flipV="1">
            <a:off x="4499992" y="3021016"/>
            <a:ext cx="708048" cy="71174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74B6D112-F47B-45F5-BF3C-37EBA687422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3203848" y="3901604"/>
            <a:ext cx="1285384" cy="643796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35">
            <a:extLst>
              <a:ext uri="{FF2B5EF4-FFF2-40B4-BE49-F238E27FC236}">
                <a16:creationId xmlns:a16="http://schemas.microsoft.com/office/drawing/2014/main" id="{234FBD65-391D-4B11-B3CE-5F00C09C847D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3275856" y="4745698"/>
            <a:ext cx="756176" cy="55569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38">
            <a:extLst>
              <a:ext uri="{FF2B5EF4-FFF2-40B4-BE49-F238E27FC236}">
                <a16:creationId xmlns:a16="http://schemas.microsoft.com/office/drawing/2014/main" id="{823A05E0-0199-4694-AFD2-3BFA8C55F268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498904" y="1509071"/>
            <a:ext cx="0" cy="319261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>
            <a:extLst>
              <a:ext uri="{FF2B5EF4-FFF2-40B4-BE49-F238E27FC236}">
                <a16:creationId xmlns:a16="http://schemas.microsoft.com/office/drawing/2014/main" id="{8C90B96E-848E-41E2-BF73-ECCFD38EE848}"/>
              </a:ext>
            </a:extLst>
          </p:cNvPr>
          <p:cNvCxnSpPr>
            <a:cxnSpLocks/>
            <a:stCxn id="19" idx="6"/>
            <a:endCxn id="47" idx="0"/>
          </p:cNvCxnSpPr>
          <p:nvPr/>
        </p:nvCxnSpPr>
        <p:spPr>
          <a:xfrm flipH="1">
            <a:off x="4813176" y="4745698"/>
            <a:ext cx="133256" cy="143902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1501ED43-4EF0-468A-9D35-3162BF50D6E7}"/>
              </a:ext>
            </a:extLst>
          </p:cNvPr>
          <p:cNvCxnSpPr>
            <a:cxnSpLocks/>
            <a:stCxn id="20" idx="4"/>
            <a:endCxn id="47" idx="0"/>
          </p:cNvCxnSpPr>
          <p:nvPr/>
        </p:nvCxnSpPr>
        <p:spPr>
          <a:xfrm>
            <a:off x="3275856" y="5701988"/>
            <a:ext cx="1537320" cy="482736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zis 45">
            <a:extLst>
              <a:ext uri="{FF2B5EF4-FFF2-40B4-BE49-F238E27FC236}">
                <a16:creationId xmlns:a16="http://schemas.microsoft.com/office/drawing/2014/main" id="{84276EE5-7D6D-4F81-8F5B-DFFAD790E4E6}"/>
              </a:ext>
            </a:extLst>
          </p:cNvPr>
          <p:cNvSpPr/>
          <p:nvPr/>
        </p:nvSpPr>
        <p:spPr>
          <a:xfrm>
            <a:off x="3955504" y="1108252"/>
            <a:ext cx="1048544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47" name="Ellipszis 46">
            <a:extLst>
              <a:ext uri="{FF2B5EF4-FFF2-40B4-BE49-F238E27FC236}">
                <a16:creationId xmlns:a16="http://schemas.microsoft.com/office/drawing/2014/main" id="{2FC6C031-5453-4D1B-A3D8-00954795E97D}"/>
              </a:ext>
            </a:extLst>
          </p:cNvPr>
          <p:cNvSpPr/>
          <p:nvPr/>
        </p:nvSpPr>
        <p:spPr>
          <a:xfrm>
            <a:off x="4355976" y="6184724"/>
            <a:ext cx="914400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28" name="Téglalap 27">
            <a:extLst>
              <a:ext uri="{FF2B5EF4-FFF2-40B4-BE49-F238E27FC236}">
                <a16:creationId xmlns:a16="http://schemas.microsoft.com/office/drawing/2014/main" id="{D999A006-6F08-46D4-A710-03EA66250A59}"/>
              </a:ext>
            </a:extLst>
          </p:cNvPr>
          <p:cNvSpPr/>
          <p:nvPr/>
        </p:nvSpPr>
        <p:spPr>
          <a:xfrm>
            <a:off x="2399912" y="1590924"/>
            <a:ext cx="1008112" cy="325908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N=3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1C06D5C4-8533-4B6C-822D-6BA4B4E840EE}"/>
              </a:ext>
            </a:extLst>
          </p:cNvPr>
          <p:cNvSpPr/>
          <p:nvPr/>
        </p:nvSpPr>
        <p:spPr>
          <a:xfrm>
            <a:off x="7475108" y="1340768"/>
            <a:ext cx="16333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solidFill>
                  <a:srgbClr val="0000FF"/>
                </a:solidFill>
              </a:rPr>
              <a:t>Tesztút</a:t>
            </a:r>
            <a:r>
              <a:rPr lang="hu-HU" b="1" baseline="-25000" dirty="0">
                <a:solidFill>
                  <a:srgbClr val="0000FF"/>
                </a:solidFill>
              </a:rPr>
              <a:t>1</a:t>
            </a:r>
            <a:endParaRPr lang="hu-HU" baseline="-25000" dirty="0">
              <a:solidFill>
                <a:srgbClr val="0000FF"/>
              </a:solidFill>
            </a:endParaRPr>
          </a:p>
        </p:txBody>
      </p:sp>
      <p:sp>
        <p:nvSpPr>
          <p:cNvPr id="31" name="Téglalap 30">
            <a:extLst>
              <a:ext uri="{FF2B5EF4-FFF2-40B4-BE49-F238E27FC236}">
                <a16:creationId xmlns:a16="http://schemas.microsoft.com/office/drawing/2014/main" id="{C0AA8C81-2CF5-4632-8918-1B17CC59361D}"/>
              </a:ext>
            </a:extLst>
          </p:cNvPr>
          <p:cNvSpPr/>
          <p:nvPr/>
        </p:nvSpPr>
        <p:spPr>
          <a:xfrm>
            <a:off x="6371778" y="2994326"/>
            <a:ext cx="1944638" cy="325908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2&lt;N és nem 2|N</a:t>
            </a:r>
          </a:p>
        </p:txBody>
      </p:sp>
      <p:sp>
        <p:nvSpPr>
          <p:cNvPr id="32" name="Ellipszis 31">
            <a:extLst>
              <a:ext uri="{FF2B5EF4-FFF2-40B4-BE49-F238E27FC236}">
                <a16:creationId xmlns:a16="http://schemas.microsoft.com/office/drawing/2014/main" id="{53725330-91D4-424F-9546-50C86889D4A1}"/>
              </a:ext>
            </a:extLst>
          </p:cNvPr>
          <p:cNvSpPr/>
          <p:nvPr/>
        </p:nvSpPr>
        <p:spPr>
          <a:xfrm>
            <a:off x="4045910" y="1833807"/>
            <a:ext cx="914400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i:=2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41</a:t>
            </a:fld>
            <a:r>
              <a:rPr lang="hu-HU"/>
              <a:t>/61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420216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tesztelés:</a:t>
            </a:r>
            <a:br>
              <a:rPr lang="hu-HU" dirty="0"/>
            </a:br>
            <a:r>
              <a:rPr lang="hu-HU" sz="3200" dirty="0">
                <a:solidFill>
                  <a:srgbClr val="FF0000"/>
                </a:solidFill>
              </a:rPr>
              <a:t>fehér</a:t>
            </a:r>
            <a:r>
              <a:rPr lang="hu-HU" sz="2800" dirty="0">
                <a:solidFill>
                  <a:srgbClr val="FF0000"/>
                </a:solidFill>
              </a:rPr>
              <a:t> </a:t>
            </a:r>
            <a:r>
              <a:rPr lang="hu-HU" sz="3200" dirty="0">
                <a:solidFill>
                  <a:srgbClr val="FF0000"/>
                </a:solidFill>
              </a:rPr>
              <a:t>doboz</a:t>
            </a:r>
            <a:r>
              <a:rPr lang="hu-HU" sz="3200" dirty="0"/>
              <a:t> módszerek</a:t>
            </a: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145824D-4890-40F8-94BD-9A876E4993B9}" type="datetime8">
              <a:rPr lang="hu-HU" smtClean="0"/>
              <a:t>2018. 10. 24. 15:25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sp>
        <p:nvSpPr>
          <p:cNvPr id="2" name="Ellipszis 1">
            <a:extLst>
              <a:ext uri="{FF2B5EF4-FFF2-40B4-BE49-F238E27FC236}">
                <a16:creationId xmlns:a16="http://schemas.microsoft.com/office/drawing/2014/main" id="{789D2E1D-2D36-46F4-9CB0-9B3833CD80D1}"/>
              </a:ext>
            </a:extLst>
          </p:cNvPr>
          <p:cNvSpPr/>
          <p:nvPr/>
        </p:nvSpPr>
        <p:spPr>
          <a:xfrm>
            <a:off x="4041704" y="1828332"/>
            <a:ext cx="914400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i:=2</a:t>
            </a:r>
          </a:p>
        </p:txBody>
      </p:sp>
      <p:sp>
        <p:nvSpPr>
          <p:cNvPr id="16" name="Ellipszis 15">
            <a:extLst>
              <a:ext uri="{FF2B5EF4-FFF2-40B4-BE49-F238E27FC236}">
                <a16:creationId xmlns:a16="http://schemas.microsoft.com/office/drawing/2014/main" id="{1FE6F8C8-16E1-49B1-B75D-F43BAF907AD2}"/>
              </a:ext>
            </a:extLst>
          </p:cNvPr>
          <p:cNvSpPr/>
          <p:nvPr/>
        </p:nvSpPr>
        <p:spPr>
          <a:xfrm>
            <a:off x="3203848" y="2620420"/>
            <a:ext cx="2592288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i&lt;N és nem </a:t>
            </a:r>
            <a:r>
              <a:rPr lang="hu-HU" sz="2000" dirty="0" err="1">
                <a:solidFill>
                  <a:schemeClr val="tx1"/>
                </a:solidFill>
              </a:rPr>
              <a:t>i|N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C0D09962-159D-44BF-BE7E-A5A1DCD288CB}"/>
              </a:ext>
            </a:extLst>
          </p:cNvPr>
          <p:cNvSpPr/>
          <p:nvPr/>
        </p:nvSpPr>
        <p:spPr>
          <a:xfrm>
            <a:off x="5208040" y="3532460"/>
            <a:ext cx="1202432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i:=i+1</a:t>
            </a:r>
          </a:p>
        </p:txBody>
      </p:sp>
      <p:sp>
        <p:nvSpPr>
          <p:cNvPr id="18" name="Ellipszis 17">
            <a:extLst>
              <a:ext uri="{FF2B5EF4-FFF2-40B4-BE49-F238E27FC236}">
                <a16:creationId xmlns:a16="http://schemas.microsoft.com/office/drawing/2014/main" id="{7F568266-9534-46B1-8A8B-ACF684F7BF31}"/>
              </a:ext>
            </a:extLst>
          </p:cNvPr>
          <p:cNvSpPr/>
          <p:nvPr/>
        </p:nvSpPr>
        <p:spPr>
          <a:xfrm>
            <a:off x="2339752" y="3501008"/>
            <a:ext cx="1728192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Van:=i&lt;N</a:t>
            </a:r>
          </a:p>
        </p:txBody>
      </p:sp>
      <p:sp>
        <p:nvSpPr>
          <p:cNvPr id="19" name="Ellipszis 18">
            <a:extLst>
              <a:ext uri="{FF2B5EF4-FFF2-40B4-BE49-F238E27FC236}">
                <a16:creationId xmlns:a16="http://schemas.microsoft.com/office/drawing/2014/main" id="{8625238E-3807-4D64-9F96-6E1F12741C79}"/>
              </a:ext>
            </a:extLst>
          </p:cNvPr>
          <p:cNvSpPr/>
          <p:nvPr/>
        </p:nvSpPr>
        <p:spPr>
          <a:xfrm>
            <a:off x="4032032" y="4545400"/>
            <a:ext cx="914400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Van</a:t>
            </a:r>
          </a:p>
        </p:txBody>
      </p:sp>
      <p:sp>
        <p:nvSpPr>
          <p:cNvPr id="20" name="Ellipszis 19">
            <a:extLst>
              <a:ext uri="{FF2B5EF4-FFF2-40B4-BE49-F238E27FC236}">
                <a16:creationId xmlns:a16="http://schemas.microsoft.com/office/drawing/2014/main" id="{D7048ACC-72DC-4157-B34A-0FC6CEA34F11}"/>
              </a:ext>
            </a:extLst>
          </p:cNvPr>
          <p:cNvSpPr/>
          <p:nvPr/>
        </p:nvSpPr>
        <p:spPr>
          <a:xfrm>
            <a:off x="2771800" y="5301392"/>
            <a:ext cx="1008112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O:=i</a:t>
            </a:r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3F2BBB98-1442-4B03-B023-5563146F9A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>
            <a:off x="4498904" y="2228928"/>
            <a:ext cx="1088" cy="39149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E6D24E6C-769D-4838-B88A-582DBAD79E38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3203848" y="2820718"/>
            <a:ext cx="0" cy="68029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1CBD85CF-4BF5-4625-9CC9-57687C896716}"/>
              </a:ext>
            </a:extLst>
          </p:cNvPr>
          <p:cNvCxnSpPr>
            <a:cxnSpLocks/>
          </p:cNvCxnSpPr>
          <p:nvPr/>
        </p:nvCxnSpPr>
        <p:spPr>
          <a:xfrm>
            <a:off x="5796136" y="2821444"/>
            <a:ext cx="13120" cy="71174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id="{2F351B44-C478-4AB2-9491-9E780F6FC8E3}"/>
              </a:ext>
            </a:extLst>
          </p:cNvPr>
          <p:cNvCxnSpPr>
            <a:cxnSpLocks/>
            <a:stCxn id="17" idx="2"/>
            <a:endCxn id="16" idx="4"/>
          </p:cNvCxnSpPr>
          <p:nvPr/>
        </p:nvCxnSpPr>
        <p:spPr>
          <a:xfrm flipH="1" flipV="1">
            <a:off x="4499992" y="3021016"/>
            <a:ext cx="708048" cy="71174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74B6D112-F47B-45F5-BF3C-37EBA687422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3203848" y="3901604"/>
            <a:ext cx="1285384" cy="64379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35">
            <a:extLst>
              <a:ext uri="{FF2B5EF4-FFF2-40B4-BE49-F238E27FC236}">
                <a16:creationId xmlns:a16="http://schemas.microsoft.com/office/drawing/2014/main" id="{234FBD65-391D-4B11-B3CE-5F00C09C847D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3275856" y="4745698"/>
            <a:ext cx="756176" cy="5556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38">
            <a:extLst>
              <a:ext uri="{FF2B5EF4-FFF2-40B4-BE49-F238E27FC236}">
                <a16:creationId xmlns:a16="http://schemas.microsoft.com/office/drawing/2014/main" id="{823A05E0-0199-4694-AFD2-3BFA8C55F268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498904" y="1509071"/>
            <a:ext cx="0" cy="31926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>
            <a:extLst>
              <a:ext uri="{FF2B5EF4-FFF2-40B4-BE49-F238E27FC236}">
                <a16:creationId xmlns:a16="http://schemas.microsoft.com/office/drawing/2014/main" id="{8C90B96E-848E-41E2-BF73-ECCFD38EE848}"/>
              </a:ext>
            </a:extLst>
          </p:cNvPr>
          <p:cNvCxnSpPr>
            <a:cxnSpLocks/>
            <a:stCxn id="19" idx="6"/>
            <a:endCxn id="47" idx="0"/>
          </p:cNvCxnSpPr>
          <p:nvPr/>
        </p:nvCxnSpPr>
        <p:spPr>
          <a:xfrm flipH="1">
            <a:off x="4813176" y="4745698"/>
            <a:ext cx="133256" cy="143902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1501ED43-4EF0-468A-9D35-3162BF50D6E7}"/>
              </a:ext>
            </a:extLst>
          </p:cNvPr>
          <p:cNvCxnSpPr>
            <a:cxnSpLocks/>
            <a:stCxn id="20" idx="4"/>
            <a:endCxn id="47" idx="0"/>
          </p:cNvCxnSpPr>
          <p:nvPr/>
        </p:nvCxnSpPr>
        <p:spPr>
          <a:xfrm>
            <a:off x="3275856" y="5701988"/>
            <a:ext cx="1537320" cy="48273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zis 45">
            <a:extLst>
              <a:ext uri="{FF2B5EF4-FFF2-40B4-BE49-F238E27FC236}">
                <a16:creationId xmlns:a16="http://schemas.microsoft.com/office/drawing/2014/main" id="{84276EE5-7D6D-4F81-8F5B-DFFAD790E4E6}"/>
              </a:ext>
            </a:extLst>
          </p:cNvPr>
          <p:cNvSpPr/>
          <p:nvPr/>
        </p:nvSpPr>
        <p:spPr>
          <a:xfrm>
            <a:off x="3955504" y="1108252"/>
            <a:ext cx="1048544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47" name="Ellipszis 46">
            <a:extLst>
              <a:ext uri="{FF2B5EF4-FFF2-40B4-BE49-F238E27FC236}">
                <a16:creationId xmlns:a16="http://schemas.microsoft.com/office/drawing/2014/main" id="{2FC6C031-5453-4D1B-A3D8-00954795E97D}"/>
              </a:ext>
            </a:extLst>
          </p:cNvPr>
          <p:cNvSpPr/>
          <p:nvPr/>
        </p:nvSpPr>
        <p:spPr>
          <a:xfrm>
            <a:off x="4355976" y="6184724"/>
            <a:ext cx="914400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1" name="Téglalap 50">
            <a:extLst>
              <a:ext uri="{FF2B5EF4-FFF2-40B4-BE49-F238E27FC236}">
                <a16:creationId xmlns:a16="http://schemas.microsoft.com/office/drawing/2014/main" id="{57A2B190-CF58-4B87-8491-3A37475F63F7}"/>
              </a:ext>
            </a:extLst>
          </p:cNvPr>
          <p:cNvSpPr/>
          <p:nvPr/>
        </p:nvSpPr>
        <p:spPr>
          <a:xfrm>
            <a:off x="2399912" y="1518916"/>
            <a:ext cx="1008112" cy="32590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N=4</a:t>
            </a:r>
          </a:p>
        </p:txBody>
      </p:sp>
      <p:sp>
        <p:nvSpPr>
          <p:cNvPr id="70" name="Téglalap 69">
            <a:extLst>
              <a:ext uri="{FF2B5EF4-FFF2-40B4-BE49-F238E27FC236}">
                <a16:creationId xmlns:a16="http://schemas.microsoft.com/office/drawing/2014/main" id="{F04291B6-196E-42B7-A583-6DF628DF87DE}"/>
              </a:ext>
            </a:extLst>
          </p:cNvPr>
          <p:cNvSpPr/>
          <p:nvPr/>
        </p:nvSpPr>
        <p:spPr>
          <a:xfrm>
            <a:off x="7475108" y="1340768"/>
            <a:ext cx="16333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Tesztút</a:t>
            </a:r>
            <a:r>
              <a:rPr lang="hu-HU" b="1" baseline="-25000" dirty="0">
                <a:solidFill>
                  <a:srgbClr val="FF0000"/>
                </a:solidFill>
              </a:rPr>
              <a:t>2</a:t>
            </a:r>
            <a:endParaRPr lang="hu-HU" baseline="-25000" dirty="0">
              <a:solidFill>
                <a:srgbClr val="FF0000"/>
              </a:solidFill>
            </a:endParaRPr>
          </a:p>
        </p:txBody>
      </p:sp>
      <p:sp>
        <p:nvSpPr>
          <p:cNvPr id="71" name="Téglalap 70">
            <a:extLst>
              <a:ext uri="{FF2B5EF4-FFF2-40B4-BE49-F238E27FC236}">
                <a16:creationId xmlns:a16="http://schemas.microsoft.com/office/drawing/2014/main" id="{8E83CE2E-84B5-4506-AB99-5D46433D390F}"/>
              </a:ext>
            </a:extLst>
          </p:cNvPr>
          <p:cNvSpPr/>
          <p:nvPr/>
        </p:nvSpPr>
        <p:spPr>
          <a:xfrm>
            <a:off x="395288" y="2994326"/>
            <a:ext cx="2736763" cy="32590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2≥N vagy 2&lt;N és 2|N</a:t>
            </a:r>
          </a:p>
        </p:txBody>
      </p:sp>
      <p:sp>
        <p:nvSpPr>
          <p:cNvPr id="72" name="Ellipszis 71">
            <a:extLst>
              <a:ext uri="{FF2B5EF4-FFF2-40B4-BE49-F238E27FC236}">
                <a16:creationId xmlns:a16="http://schemas.microsoft.com/office/drawing/2014/main" id="{B9D4698A-9241-4A6B-A76F-400AE2B2776D}"/>
              </a:ext>
            </a:extLst>
          </p:cNvPr>
          <p:cNvSpPr/>
          <p:nvPr/>
        </p:nvSpPr>
        <p:spPr>
          <a:xfrm>
            <a:off x="4045910" y="1833807"/>
            <a:ext cx="914400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i:=2</a:t>
            </a:r>
          </a:p>
        </p:txBody>
      </p:sp>
      <p:sp>
        <p:nvSpPr>
          <p:cNvPr id="28" name="AutoShape 8">
            <a:extLst>
              <a:ext uri="{FF2B5EF4-FFF2-40B4-BE49-F238E27FC236}">
                <a16:creationId xmlns:a16="http://schemas.microsoft.com/office/drawing/2014/main" id="{CC68433F-0620-4D72-B325-E59CE9FD5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4581128"/>
            <a:ext cx="2482850" cy="1183615"/>
          </a:xfrm>
          <a:prstGeom prst="wedgeRectCallout">
            <a:avLst>
              <a:gd name="adj1" fmla="val -58876"/>
              <a:gd name="adj2" fmla="val -95201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600" dirty="0"/>
              <a:t>Automatikus tesztbemenet-előállításhoz</a:t>
            </a: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: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hlinkClick r:id="rId3"/>
              </a:rPr>
              <a:t>http://people.inf.elte.hu/szlavi/PrM1felev/Pdf/PrTea7.pdf</a:t>
            </a: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1.3.2. fejezetében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42</a:t>
            </a:fld>
            <a:r>
              <a:rPr lang="hu-HU"/>
              <a:t>/61</a:t>
            </a:r>
            <a:endParaRPr lang="hu-HU" dirty="0"/>
          </a:p>
        </p:txBody>
      </p:sp>
      <p:pic>
        <p:nvPicPr>
          <p:cNvPr id="29" name="Picture 8">
            <a:extLst>
              <a:ext uri="{FF2B5EF4-FFF2-40B4-BE49-F238E27FC236}">
                <a16:creationId xmlns:a16="http://schemas.microsoft.com/office/drawing/2014/main" id="{870A05C8-F2FA-4A38-988C-AF769F4EC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12" y="4078154"/>
            <a:ext cx="1597025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52099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71" grpId="0" animBg="1"/>
      <p:bldP spid="72" grpId="0" animBg="1"/>
      <p:bldP spid="2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Speciális</a:t>
            </a:r>
            <a:r>
              <a:rPr lang="hu-HU" dirty="0"/>
              <a:t> tesztelések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Biztonsági tesz</a:t>
            </a:r>
            <a:r>
              <a:rPr lang="hu-HU" dirty="0"/>
              <a:t>t: ellenőrzések vannak?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Hatékonysági teszt</a:t>
            </a:r>
          </a:p>
          <a:p>
            <a:pPr algn="ctr">
              <a:buFont typeface="Wingdings" pitchFamily="2" charset="2"/>
              <a:buNone/>
            </a:pPr>
            <a:r>
              <a:rPr lang="hu-HU" b="1" dirty="0"/>
              <a:t>Speciális programokhoz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Funkcióteszt:</a:t>
            </a:r>
            <a:r>
              <a:rPr lang="hu-HU" i="1" dirty="0"/>
              <a:t> </a:t>
            </a:r>
            <a:r>
              <a:rPr lang="hu-HU" dirty="0"/>
              <a:t>tud minden funkciót?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Stressz-teszt:</a:t>
            </a:r>
            <a:r>
              <a:rPr lang="hu-HU" dirty="0"/>
              <a:t> gyorsan jönnek a feldolgozandók, ...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Volumen-teszt:</a:t>
            </a:r>
            <a:r>
              <a:rPr lang="hu-HU" dirty="0"/>
              <a:t> sok adat sem zavarja</a:t>
            </a:r>
          </a:p>
          <a:p>
            <a:endParaRPr lang="hu-HU" i="1" dirty="0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4A13EBF-CD2A-4E5D-B468-704244408C03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43</a:t>
            </a:fld>
            <a:r>
              <a:rPr lang="hu-HU"/>
              <a:t>/61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Tesztelés </a:t>
            </a:r>
            <a:r>
              <a:rPr lang="hu-HU" dirty="0">
                <a:solidFill>
                  <a:srgbClr val="FF0000"/>
                </a:solidFill>
              </a:rPr>
              <a:t>automatizálás</a:t>
            </a:r>
            <a:r>
              <a:rPr lang="hu-HU" dirty="0"/>
              <a:t>a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u-HU" dirty="0"/>
              <a:t>Teszt-generálás:</a:t>
            </a:r>
          </a:p>
          <a:p>
            <a:pPr>
              <a:spcBef>
                <a:spcPts val="0"/>
              </a:spcBef>
            </a:pPr>
            <a:r>
              <a:rPr lang="hu-HU" sz="2800" dirty="0"/>
              <a:t>kézi</a:t>
            </a:r>
          </a:p>
          <a:p>
            <a:pPr>
              <a:spcBef>
                <a:spcPts val="0"/>
              </a:spcBef>
            </a:pPr>
            <a:r>
              <a:rPr lang="hu-HU" sz="2800" dirty="0"/>
              <a:t>automatikus (generáló program)</a:t>
            </a:r>
          </a:p>
          <a:p>
            <a:pPr lvl="1">
              <a:spcBef>
                <a:spcPts val="0"/>
              </a:spcBef>
            </a:pPr>
            <a:r>
              <a:rPr lang="hu-HU" sz="2400" dirty="0"/>
              <a:t>szabályos</a:t>
            </a:r>
          </a:p>
          <a:p>
            <a:pPr lvl="1">
              <a:spcBef>
                <a:spcPts val="0"/>
              </a:spcBef>
            </a:pPr>
            <a:r>
              <a:rPr lang="hu-HU" sz="2400" dirty="0"/>
              <a:t>véletlenszerű</a:t>
            </a:r>
          </a:p>
          <a:p>
            <a:pPr>
              <a:buNone/>
            </a:pPr>
            <a:r>
              <a:rPr lang="hu-HU" dirty="0"/>
              <a:t>Teszt-futtatás</a:t>
            </a:r>
          </a:p>
          <a:p>
            <a:r>
              <a:rPr lang="hu-HU" sz="2800" dirty="0"/>
              <a:t>kézi</a:t>
            </a:r>
          </a:p>
          <a:p>
            <a:pPr>
              <a:spcBef>
                <a:spcPts val="0"/>
              </a:spcBef>
            </a:pPr>
            <a:r>
              <a:rPr lang="hu-HU" sz="2800" dirty="0"/>
              <a:t>automatikus (parancsfájl, be- és kimeneti állományok, automatikus értékelés)</a:t>
            </a:r>
          </a:p>
          <a:p>
            <a:pPr>
              <a:buNone/>
            </a:pPr>
            <a:endParaRPr lang="hu-HU" i="1" dirty="0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7139243-1AB7-4F69-A465-CA40821D3D3E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44</a:t>
            </a:fld>
            <a:r>
              <a:rPr lang="hu-HU"/>
              <a:t>/61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9" name="AutoShape 11"/>
          <p:cNvSpPr>
            <a:spLocks noChangeArrowheads="1"/>
          </p:cNvSpPr>
          <p:nvPr/>
        </p:nvSpPr>
        <p:spPr bwMode="auto">
          <a:xfrm>
            <a:off x="5684542" y="6236543"/>
            <a:ext cx="2482850" cy="504825"/>
          </a:xfrm>
          <a:prstGeom prst="wedgeRectCallout">
            <a:avLst>
              <a:gd name="adj1" fmla="val -140864"/>
              <a:gd name="adj2" fmla="val -243156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72000" rIns="72000"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1400" dirty="0" err="1">
                <a:latin typeface="Courier New" pitchFamily="49" charset="0"/>
              </a:rPr>
              <a:t>prog.exe</a:t>
            </a:r>
            <a:r>
              <a:rPr lang="hu-HU" sz="1400" dirty="0">
                <a:latin typeface="Courier New" pitchFamily="49" charset="0"/>
              </a:rPr>
              <a:t> </a:t>
            </a:r>
            <a:r>
              <a:rPr lang="hu-HU" sz="1400" b="1" dirty="0">
                <a:solidFill>
                  <a:srgbClr val="FF0000"/>
                </a:solidFill>
                <a:latin typeface="Courier New" pitchFamily="49" charset="0"/>
              </a:rPr>
              <a:t>&gt;&gt;</a:t>
            </a:r>
            <a:r>
              <a:rPr lang="hu-HU" sz="1400" dirty="0">
                <a:latin typeface="Courier New" pitchFamily="49" charset="0"/>
              </a:rPr>
              <a:t>outputfájl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1600" dirty="0"/>
              <a:t>outputfájl</a:t>
            </a:r>
            <a:r>
              <a:rPr lang="hu-HU" sz="1600" b="1" i="1" dirty="0">
                <a:solidFill>
                  <a:srgbClr val="FF3300"/>
                </a:solidFill>
              </a:rPr>
              <a:t>hoz</a:t>
            </a:r>
            <a:r>
              <a:rPr lang="hu-HU" sz="1600" dirty="0"/>
              <a:t> írás!</a:t>
            </a:r>
          </a:p>
        </p:txBody>
      </p:sp>
      <p:sp>
        <p:nvSpPr>
          <p:cNvPr id="22532" name="Cím 1"/>
          <p:cNvSpPr>
            <a:spLocks/>
          </p:cNvSpPr>
          <p:nvPr/>
        </p:nvSpPr>
        <p:spPr bwMode="auto">
          <a:xfrm>
            <a:off x="35496" y="101600"/>
            <a:ext cx="7632129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>
                <a:solidFill>
                  <a:srgbClr val="663300"/>
                </a:solidFill>
              </a:rPr>
              <a:t>Futtatás </a:t>
            </a:r>
            <a:r>
              <a:rPr lang="hu-HU" sz="3600" b="1" dirty="0">
                <a:solidFill>
                  <a:srgbClr val="FF0000"/>
                </a:solidFill>
              </a:rPr>
              <a:t>adatfájl</a:t>
            </a:r>
            <a:r>
              <a:rPr lang="hu-HU" sz="3600" b="1" dirty="0">
                <a:solidFill>
                  <a:srgbClr val="663300"/>
                </a:solidFill>
              </a:rPr>
              <a:t>lal</a:t>
            </a:r>
            <a:br>
              <a:rPr lang="hu-HU" sz="3600" b="1" dirty="0">
                <a:solidFill>
                  <a:srgbClr val="663300"/>
                </a:solidFill>
              </a:rPr>
            </a:br>
            <a:r>
              <a:rPr lang="hu-HU" sz="2800" b="1" dirty="0">
                <a:solidFill>
                  <a:srgbClr val="663300"/>
                </a:solidFill>
              </a:rPr>
              <a:t>(C++)</a:t>
            </a:r>
          </a:p>
        </p:txBody>
      </p:sp>
      <p:sp>
        <p:nvSpPr>
          <p:cNvPr id="22533" name="Rectangle 3"/>
          <p:cNvSpPr>
            <a:spLocks noChangeArrowheads="1"/>
          </p:cNvSpPr>
          <p:nvPr/>
        </p:nvSpPr>
        <p:spPr bwMode="auto">
          <a:xfrm>
            <a:off x="179512" y="1484313"/>
            <a:ext cx="8853363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54000">
              <a:lnSpc>
                <a:spcPct val="95000"/>
              </a:lnSpc>
              <a:spcBef>
                <a:spcPct val="0"/>
              </a:spcBef>
            </a:pPr>
            <a:r>
              <a:rPr lang="hu-HU" b="1" dirty="0"/>
              <a:t>Elv</a:t>
            </a:r>
            <a:r>
              <a:rPr lang="hu-HU" i="1" dirty="0"/>
              <a:t>:</a:t>
            </a:r>
          </a:p>
          <a:p>
            <a:pPr marL="444500" lvl="1">
              <a:lnSpc>
                <a:spcPct val="95000"/>
              </a:lnSpc>
              <a:spcBef>
                <a:spcPct val="0"/>
              </a:spcBef>
            </a:pPr>
            <a:r>
              <a:rPr lang="hu-HU" sz="2800" dirty="0"/>
              <a:t>A standard input/output átirányítható fájlba. Ekkor a program </a:t>
            </a:r>
            <a:r>
              <a:rPr lang="hu-HU" sz="2800" dirty="0">
                <a:solidFill>
                  <a:srgbClr val="FF0000"/>
                </a:solidFill>
              </a:rPr>
              <a:t>fáj</a:t>
            </a:r>
            <a:r>
              <a:rPr lang="hu-HU" sz="2800" dirty="0"/>
              <a:t>lt használ az inputhoz és az outputhoz. Következmény: </a:t>
            </a:r>
            <a:r>
              <a:rPr lang="hu-HU" sz="2800" dirty="0">
                <a:solidFill>
                  <a:srgbClr val="FF0000"/>
                </a:solidFill>
              </a:rPr>
              <a:t>szerkezetileg a konzol inputtal/outputtal megegyező kell legyen / lesz a megfelelő fájl.</a:t>
            </a:r>
          </a:p>
          <a:p>
            <a:pPr marL="266700" indent="-254000">
              <a:lnSpc>
                <a:spcPct val="95000"/>
              </a:lnSpc>
              <a:spcBef>
                <a:spcPct val="10000"/>
              </a:spcBef>
            </a:pPr>
            <a:r>
              <a:rPr lang="hu-HU" b="1" dirty="0"/>
              <a:t>„Technika”:</a:t>
            </a:r>
          </a:p>
          <a:p>
            <a:pPr marL="363538" lvl="1">
              <a:lnSpc>
                <a:spcPct val="95000"/>
              </a:lnSpc>
              <a:spcBef>
                <a:spcPct val="10000"/>
              </a:spcBef>
            </a:pPr>
            <a:r>
              <a:rPr lang="hu-HU" sz="2800" dirty="0"/>
              <a:t>A lefordított kód mögé kell paraméterként írni a megfelelő fájlok nevét:</a:t>
            </a:r>
          </a:p>
          <a:p>
            <a:pPr marL="742950" lvl="1" indent="-285750">
              <a:lnSpc>
                <a:spcPct val="95000"/>
              </a:lnSpc>
              <a:spcBef>
                <a:spcPct val="10000"/>
              </a:spcBef>
            </a:pPr>
            <a:r>
              <a:rPr lang="hu-HU" sz="2000" dirty="0"/>
              <a:t>	</a:t>
            </a:r>
            <a:r>
              <a:rPr lang="hu-HU" sz="2000" dirty="0" err="1">
                <a:latin typeface="Courier New" pitchFamily="49" charset="0"/>
              </a:rPr>
              <a:t>prog.exe</a:t>
            </a:r>
            <a:r>
              <a:rPr lang="hu-HU" sz="2000" dirty="0">
                <a:latin typeface="Courier New" pitchFamily="49" charset="0"/>
              </a:rPr>
              <a:t> </a:t>
            </a:r>
            <a:r>
              <a:rPr lang="hu-HU" sz="20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hu-HU" sz="2000" dirty="0">
                <a:latin typeface="Courier New" pitchFamily="49" charset="0"/>
              </a:rPr>
              <a:t>inputfájl </a:t>
            </a:r>
            <a:r>
              <a:rPr lang="hu-HU" sz="20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  <a:r>
              <a:rPr lang="hu-HU" sz="2000" dirty="0">
                <a:latin typeface="Courier New" pitchFamily="49" charset="0"/>
              </a:rPr>
              <a:t>outputfájl</a:t>
            </a:r>
          </a:p>
          <a:p>
            <a:pPr marL="266700" indent="-254000">
              <a:lnSpc>
                <a:spcPct val="95000"/>
              </a:lnSpc>
              <a:spcBef>
                <a:spcPct val="10000"/>
              </a:spcBef>
            </a:pPr>
            <a:r>
              <a:rPr lang="hu-HU" b="1" dirty="0"/>
              <a:t>Nyereség:</a:t>
            </a:r>
          </a:p>
          <a:p>
            <a:pPr marL="363538" lvl="1">
              <a:lnSpc>
                <a:spcPct val="95000"/>
              </a:lnSpc>
              <a:spcBef>
                <a:spcPct val="10000"/>
              </a:spcBef>
            </a:pPr>
            <a:r>
              <a:rPr lang="hu-HU" sz="2800" dirty="0"/>
              <a:t>Kényelmes és adminisztrálható tesztelés.</a:t>
            </a:r>
          </a:p>
        </p:txBody>
      </p:sp>
      <p:sp>
        <p:nvSpPr>
          <p:cNvPr id="63498" name="AutoShape 10"/>
          <p:cNvSpPr>
            <a:spLocks noChangeArrowheads="1"/>
          </p:cNvSpPr>
          <p:nvPr/>
        </p:nvSpPr>
        <p:spPr bwMode="auto">
          <a:xfrm>
            <a:off x="6426200" y="4724499"/>
            <a:ext cx="2482850" cy="720725"/>
          </a:xfrm>
          <a:prstGeom prst="wedgeRectCallout">
            <a:avLst>
              <a:gd name="adj1" fmla="val -75317"/>
              <a:gd name="adj2" fmla="val 10429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Figyelem! Ha van outputfájl, akkor a kérdés szövege is abban „jelenik meg”.</a:t>
            </a:r>
          </a:p>
        </p:txBody>
      </p:sp>
      <p:sp>
        <p:nvSpPr>
          <p:cNvPr id="14" name="Dátum helye 1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0ADBFFD-A423-455A-B879-84B0E27F9D54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11" name="Élőláb helye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45</a:t>
            </a:fld>
            <a:r>
              <a:rPr lang="hu-HU"/>
              <a:t>/61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9" grpId="0" animBg="1"/>
      <p:bldP spid="6349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Cím 1"/>
          <p:cNvSpPr>
            <a:spLocks/>
          </p:cNvSpPr>
          <p:nvPr/>
        </p:nvSpPr>
        <p:spPr bwMode="auto">
          <a:xfrm>
            <a:off x="107504" y="101600"/>
            <a:ext cx="7560121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>
                <a:solidFill>
                  <a:srgbClr val="663300"/>
                </a:solidFill>
              </a:rPr>
              <a:t>Futtatás adatfájllal</a:t>
            </a:r>
            <a:br>
              <a:rPr lang="hu-HU" sz="3600" b="1" dirty="0">
                <a:solidFill>
                  <a:srgbClr val="663300"/>
                </a:solidFill>
              </a:rPr>
            </a:br>
            <a:r>
              <a:rPr lang="hu-HU" sz="2800" b="1" dirty="0">
                <a:solidFill>
                  <a:srgbClr val="663300"/>
                </a:solidFill>
              </a:rPr>
              <a:t>(C++)</a:t>
            </a:r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107504" y="1484313"/>
            <a:ext cx="8965059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3050" indent="-273050">
              <a:lnSpc>
                <a:spcPct val="95000"/>
              </a:lnSpc>
              <a:spcBef>
                <a:spcPct val="0"/>
              </a:spcBef>
            </a:pPr>
            <a:r>
              <a:rPr lang="hu-HU" b="1" dirty="0" err="1"/>
              <a:t>Demo</a:t>
            </a:r>
            <a:r>
              <a:rPr lang="hu-HU" b="1" dirty="0"/>
              <a:t>:</a:t>
            </a:r>
          </a:p>
          <a:p>
            <a:pPr marL="723900" lvl="1" indent="-271463">
              <a:lnSpc>
                <a:spcPct val="95000"/>
              </a:lnSpc>
              <a:spcBef>
                <a:spcPct val="0"/>
              </a:spcBef>
              <a:buFont typeface="Wingdings" pitchFamily="2" charset="2"/>
              <a:buAutoNum type="arabicPeriod"/>
            </a:pPr>
            <a:r>
              <a:rPr lang="hu-HU" sz="2800" i="1" dirty="0"/>
              <a:t>Készítsünk néhány bemeneti adatot tartalmazó fájlt (a konzol inputnak megfelelő szerkezetben)!</a:t>
            </a:r>
          </a:p>
          <a:p>
            <a:pPr marL="723900" lvl="1" indent="-271463">
              <a:lnSpc>
                <a:spcPct val="95000"/>
              </a:lnSpc>
              <a:spcBef>
                <a:spcPct val="0"/>
              </a:spcBef>
              <a:buFont typeface="Wingdings" pitchFamily="2" charset="2"/>
              <a:buAutoNum type="arabicPeriod"/>
            </a:pPr>
            <a:r>
              <a:rPr lang="hu-HU" sz="2800" i="1" dirty="0"/>
              <a:t>Futtassuk ezekkel az előbb elmondottak szerint: </a:t>
            </a:r>
          </a:p>
          <a:p>
            <a:pPr marL="1077913" lvl="2" indent="-174625">
              <a:lnSpc>
                <a:spcPct val="95000"/>
              </a:lnSpc>
              <a:spcBef>
                <a:spcPct val="0"/>
              </a:spcBef>
              <a:buFont typeface="Wingdings" pitchFamily="2" charset="2"/>
              <a:buAutoNum type="arabicPeriod"/>
            </a:pPr>
            <a:r>
              <a:rPr lang="hu-HU" sz="2000" dirty="0" err="1">
                <a:latin typeface="Courier New" pitchFamily="49" charset="0"/>
              </a:rPr>
              <a:t>prog.exe</a:t>
            </a:r>
            <a:r>
              <a:rPr lang="hu-HU" sz="2000" dirty="0">
                <a:latin typeface="Courier New" pitchFamily="49" charset="0"/>
              </a:rPr>
              <a:t> &lt;1.be &gt;1.ki</a:t>
            </a:r>
          </a:p>
          <a:p>
            <a:pPr marL="1077913" lvl="2" indent="-174625">
              <a:lnSpc>
                <a:spcPct val="95000"/>
              </a:lnSpc>
              <a:spcBef>
                <a:spcPct val="0"/>
              </a:spcBef>
              <a:buFont typeface="Wingdings" pitchFamily="2" charset="2"/>
              <a:buAutoNum type="arabicPeriod"/>
            </a:pPr>
            <a:r>
              <a:rPr lang="hu-HU" sz="2000" dirty="0" err="1">
                <a:latin typeface="Courier New" pitchFamily="49" charset="0"/>
              </a:rPr>
              <a:t>prog.exe</a:t>
            </a:r>
            <a:r>
              <a:rPr lang="hu-HU" sz="2000" dirty="0">
                <a:latin typeface="Courier New" pitchFamily="49" charset="0"/>
              </a:rPr>
              <a:t> &lt;2.be &gt;2.ki</a:t>
            </a:r>
          </a:p>
          <a:p>
            <a:pPr marL="1077913" lvl="2" indent="-174625">
              <a:lnSpc>
                <a:spcPct val="95000"/>
              </a:lnSpc>
              <a:spcBef>
                <a:spcPct val="0"/>
              </a:spcBef>
              <a:buFont typeface="Wingdings" pitchFamily="2" charset="2"/>
              <a:buAutoNum type="arabicPeriod"/>
            </a:pPr>
            <a:r>
              <a:rPr lang="hu-HU" sz="2000" dirty="0">
                <a:latin typeface="Courier New" pitchFamily="49" charset="0"/>
              </a:rPr>
              <a:t>…</a:t>
            </a:r>
          </a:p>
          <a:p>
            <a:pPr marL="723900" lvl="1" indent="-271463">
              <a:lnSpc>
                <a:spcPct val="95000"/>
              </a:lnSpc>
              <a:spcBef>
                <a:spcPct val="0"/>
              </a:spcBef>
              <a:buFont typeface="Wingdings" pitchFamily="2" charset="2"/>
              <a:buAutoNum type="arabicPeriod"/>
            </a:pPr>
            <a:r>
              <a:rPr lang="hu-HU" sz="2800" i="1" dirty="0"/>
              <a:t>Ellenőrizzük a kimeneti fájlok tartalmát: olyan-e, amilyennek vártuk!</a:t>
            </a:r>
          </a:p>
          <a:p>
            <a:pPr marL="723900" lvl="1" indent="-271463">
              <a:lnSpc>
                <a:spcPct val="95000"/>
              </a:lnSpc>
              <a:spcBef>
                <a:spcPct val="0"/>
              </a:spcBef>
            </a:pPr>
            <a:r>
              <a:rPr lang="hu-HU" sz="2800" i="1" dirty="0"/>
              <a:t>Megjegyzés: tovább egyszerűsíthetjük a tesztelést, ha egy batch állománnyal automatizáljuk a 2.-at!</a:t>
            </a:r>
          </a:p>
          <a:p>
            <a:pPr marL="723900" lvl="1" indent="-271463">
              <a:lnSpc>
                <a:spcPct val="95000"/>
              </a:lnSpc>
              <a:spcBef>
                <a:spcPct val="0"/>
              </a:spcBef>
            </a:pPr>
            <a:r>
              <a:rPr lang="hu-HU" sz="2800" i="1" dirty="0"/>
              <a:t>Valahogy így: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program"/>
              </a:rPr>
              <a:t>próba</a:t>
            </a:r>
            <a:r>
              <a:rPr lang="hu-HU" sz="2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program"/>
              </a:rPr>
              <a:t>1</a:t>
            </a:r>
            <a:r>
              <a:rPr lang="hu-HU" sz="2800" i="1" dirty="0"/>
              <a:t>,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program"/>
              </a:rPr>
              <a:t>próba</a:t>
            </a:r>
            <a:r>
              <a:rPr lang="hu-HU" sz="2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program"/>
              </a:rPr>
              <a:t>2</a:t>
            </a:r>
            <a:r>
              <a:rPr lang="hu-HU" sz="2800" i="1" baseline="-25000" dirty="0">
                <a:hlinkClick r:id="rId5" action="ppaction://program"/>
              </a:rPr>
              <a:t> </a:t>
            </a:r>
            <a:r>
              <a:rPr lang="hu-HU" sz="2800" i="1" dirty="0"/>
              <a:t>…</a:t>
            </a:r>
          </a:p>
        </p:txBody>
      </p:sp>
      <p:sp>
        <p:nvSpPr>
          <p:cNvPr id="69638" name="AutoShape 6" descr="Zsákvászon"/>
          <p:cNvSpPr>
            <a:spLocks noChangeArrowheads="1"/>
          </p:cNvSpPr>
          <p:nvPr/>
        </p:nvSpPr>
        <p:spPr bwMode="auto">
          <a:xfrm>
            <a:off x="7885113" y="6092825"/>
            <a:ext cx="1258887" cy="765175"/>
          </a:xfrm>
          <a:prstGeom prst="downArrow">
            <a:avLst>
              <a:gd name="adj1" fmla="val 50065"/>
              <a:gd name="adj2" fmla="val 66389"/>
            </a:avLst>
          </a:prstGeom>
          <a:blipFill dpi="0" rotWithShape="1">
            <a:blip r:embed="rId6" cstate="print"/>
            <a:srcRect/>
            <a:tile tx="0" ty="0" sx="100000" sy="100000" flip="none" algn="tl"/>
          </a:blipFill>
          <a:ln w="9525" algn="ctr">
            <a:solidFill>
              <a:srgbClr val="0000FF"/>
            </a:solidFill>
            <a:miter lim="800000"/>
            <a:headEnd/>
            <a:tailEnd/>
          </a:ln>
          <a:effectLst>
            <a:outerShdw dist="71842" dir="135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hu-HU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Kód </a:t>
            </a:r>
            <a:br>
              <a:rPr lang="hu-HU" sz="1200" dirty="0"/>
            </a:br>
            <a:r>
              <a:rPr lang="hu-HU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jegyzet-</a:t>
            </a:r>
            <a:br>
              <a:rPr lang="hu-HU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hu-HU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ként</a:t>
            </a:r>
          </a:p>
        </p:txBody>
      </p:sp>
      <p:sp>
        <p:nvSpPr>
          <p:cNvPr id="13" name="Dátum helye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777D5B8-60FC-4332-9815-CB08D05BC5D5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sp>
        <p:nvSpPr>
          <p:cNvPr id="2" name="Beszédbuborék: négyszög 1">
            <a:extLst>
              <a:ext uri="{FF2B5EF4-FFF2-40B4-BE49-F238E27FC236}">
                <a16:creationId xmlns:a16="http://schemas.microsoft.com/office/drawing/2014/main" id="{15540A33-6E5D-44C4-957C-041F9DB3D4AA}"/>
              </a:ext>
            </a:extLst>
          </p:cNvPr>
          <p:cNvSpPr/>
          <p:nvPr/>
        </p:nvSpPr>
        <p:spPr>
          <a:xfrm>
            <a:off x="5785135" y="5474685"/>
            <a:ext cx="1586433" cy="612648"/>
          </a:xfrm>
          <a:prstGeom prst="wedgeRectCallout">
            <a:avLst>
              <a:gd name="adj1" fmla="val -106166"/>
              <a:gd name="adj2" fmla="val 19844"/>
            </a:avLst>
          </a:prstGeom>
          <a:blipFill dpi="0" rotWithShape="1">
            <a:blip r:embed="rId6" cstate="print"/>
            <a:srcRect/>
            <a:tile tx="0" ty="0" sx="100000" sy="100000" flip="none" algn="tl"/>
          </a:blipFill>
          <a:ln w="9525" algn="ctr">
            <a:solidFill>
              <a:srgbClr val="0000FF"/>
            </a:solidFill>
            <a:miter lim="800000"/>
            <a:headEnd/>
            <a:tailEnd/>
          </a:ln>
          <a:effectLst>
            <a:outerShdw dist="71842" dir="135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hu-HU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L. a csatolt </a:t>
            </a:r>
            <a:br>
              <a:rPr lang="hu-HU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</a:br>
            <a:r>
              <a:rPr lang="hu-HU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könyvtárban!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46</a:t>
            </a:fld>
            <a:r>
              <a:rPr lang="hu-HU"/>
              <a:t>/61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Tesztek </a:t>
            </a:r>
            <a:r>
              <a:rPr lang="hu-HU" dirty="0">
                <a:solidFill>
                  <a:srgbClr val="FF0000"/>
                </a:solidFill>
              </a:rPr>
              <a:t>előállítása</a:t>
            </a:r>
          </a:p>
        </p:txBody>
      </p:sp>
      <p:sp>
        <p:nvSpPr>
          <p:cNvPr id="3994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3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b="1" dirty="0"/>
              <a:t>Feladat </a:t>
            </a:r>
            <a:r>
              <a:rPr lang="hu-HU" sz="2400" dirty="0"/>
              <a:t>(teszteléshez)</a:t>
            </a:r>
            <a:r>
              <a:rPr lang="hu-HU" sz="2800" b="1" dirty="0"/>
              <a:t>:</a:t>
            </a:r>
          </a:p>
          <a:p>
            <a:pPr marL="254000">
              <a:lnSpc>
                <a:spcPct val="93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</a:t>
            </a:r>
            <a:r>
              <a:rPr lang="da-DK" sz="2800" dirty="0"/>
              <a:t>Egy repül</a:t>
            </a:r>
            <a:r>
              <a:rPr lang="hu-HU" sz="2800" dirty="0"/>
              <a:t>ő</a:t>
            </a:r>
            <a:r>
              <a:rPr lang="da-DK" sz="2800" dirty="0"/>
              <a:t>géppel Európából Amerikába repültünk. Az út során X kilométerenként mértük a felszín tengerszint feletti magasságát</a:t>
            </a:r>
            <a:r>
              <a:rPr lang="hu-HU" sz="2800" dirty="0"/>
              <a:t> (</a:t>
            </a:r>
            <a:r>
              <a:rPr lang="hu-HU" sz="2800" dirty="0">
                <a:sym typeface="Symbol" pitchFamily="18" charset="2"/>
              </a:rPr>
              <a:t>0</a:t>
            </a:r>
            <a:r>
              <a:rPr lang="hu-HU" sz="2800" dirty="0"/>
              <a:t>)</a:t>
            </a:r>
            <a:r>
              <a:rPr lang="da-DK" sz="2800" dirty="0"/>
              <a:t>. 0 magasságot ott mértünk, ahol tenger van, &gt;0-t pedig ott, ahol szárazföld. </a:t>
            </a:r>
            <a:r>
              <a:rPr lang="hu-HU" sz="2800" dirty="0"/>
              <a:t>Adjuk meg a szigeteket</a:t>
            </a:r>
            <a:r>
              <a:rPr lang="da-DK" sz="2800" dirty="0"/>
              <a:t>!</a:t>
            </a:r>
            <a:endParaRPr lang="hu-HU" sz="2800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0152331-8056-44C7-8052-55606ECCAB04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7. előadás</a:t>
            </a:r>
            <a:endParaRPr lang="en-US" dirty="0"/>
          </a:p>
        </p:txBody>
      </p:sp>
      <p:pic>
        <p:nvPicPr>
          <p:cNvPr id="39994" name="Picture 5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359880"/>
            <a:ext cx="6093601" cy="1877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47</a:t>
            </a:fld>
            <a:r>
              <a:rPr lang="hu-HU"/>
              <a:t>/61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82243849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Tesztek előállítása</a:t>
            </a:r>
          </a:p>
        </p:txBody>
      </p:sp>
      <p:sp>
        <p:nvSpPr>
          <p:cNvPr id="4096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Mag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/>
              <a:t>N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Kimenet:	Db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K</a:t>
            </a:r>
            <a:r>
              <a:rPr lang="hu-HU" sz="2800" baseline="-25000" dirty="0"/>
              <a:t>1..N</a:t>
            </a:r>
            <a:r>
              <a:rPr lang="hu-HU" sz="2800" dirty="0"/>
              <a:t>,V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/>
              <a:t>Db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…</a:t>
            </a:r>
          </a:p>
          <a:p>
            <a:pPr marL="0" indent="0">
              <a:lnSpc>
                <a:spcPct val="95000"/>
              </a:lnSpc>
              <a:spcBef>
                <a:spcPts val="600"/>
              </a:spcBef>
              <a:buNone/>
            </a:pPr>
            <a:r>
              <a:rPr lang="hu-HU" b="1" dirty="0"/>
              <a:t>Tesztelés: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3494088" algn="l"/>
              </a:tabLst>
            </a:pPr>
            <a:r>
              <a:rPr lang="hu-HU" sz="2800" b="1" dirty="0"/>
              <a:t>Kis</a:t>
            </a:r>
            <a:r>
              <a:rPr lang="hu-HU" sz="2800" dirty="0"/>
              <a:t> tesztek a tesztelési elveknek megfelelően, például:</a:t>
            </a:r>
            <a:br>
              <a:rPr lang="hu-HU" sz="2800" dirty="0"/>
            </a:br>
            <a:r>
              <a:rPr lang="hu-HU" sz="2400" dirty="0"/>
              <a:t>N=3, Mag=(1,0,1) 	</a:t>
            </a:r>
            <a:r>
              <a:rPr lang="hu-HU" sz="2400" dirty="0">
                <a:sym typeface="Symbol" pitchFamily="18" charset="2"/>
              </a:rPr>
              <a:t>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nincs</a:t>
            </a:r>
            <a:r>
              <a:rPr lang="hu-HU" sz="2400" dirty="0">
                <a:sym typeface="Symbol" pitchFamily="18" charset="2"/>
              </a:rPr>
              <a:t> sziget</a:t>
            </a:r>
            <a:br>
              <a:rPr lang="hu-HU" sz="2400" dirty="0">
                <a:sym typeface="Symbol" pitchFamily="18" charset="2"/>
              </a:rPr>
            </a:br>
            <a:r>
              <a:rPr lang="hu-HU" sz="2400" dirty="0">
                <a:sym typeface="Symbol" pitchFamily="18" charset="2"/>
              </a:rPr>
              <a:t>N=5, Mag=(1,0,1,0,1) 	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egy</a:t>
            </a:r>
            <a:r>
              <a:rPr lang="hu-HU" sz="2400" dirty="0">
                <a:sym typeface="Symbol" pitchFamily="18" charset="2"/>
              </a:rPr>
              <a:t> „rövid” sziget</a:t>
            </a:r>
            <a:br>
              <a:rPr lang="hu-HU" sz="2400" dirty="0">
                <a:sym typeface="Symbol" pitchFamily="18" charset="2"/>
              </a:rPr>
            </a:br>
            <a:r>
              <a:rPr lang="hu-HU" sz="2400" dirty="0">
                <a:sym typeface="Symbol" pitchFamily="18" charset="2"/>
              </a:rPr>
              <a:t>N=7, Mag=(1,0,1,0,1,0,1) 	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több</a:t>
            </a:r>
            <a:r>
              <a:rPr lang="hu-HU" sz="2400" dirty="0">
                <a:sym typeface="Symbol" pitchFamily="18" charset="2"/>
              </a:rPr>
              <a:t> „rövid” sziget</a:t>
            </a:r>
            <a:br>
              <a:rPr lang="hu-HU" sz="2400" dirty="0">
                <a:sym typeface="Symbol" pitchFamily="18" charset="2"/>
              </a:rPr>
            </a:br>
            <a:r>
              <a:rPr lang="hu-HU" sz="2400" dirty="0">
                <a:sym typeface="Symbol" pitchFamily="18" charset="2"/>
              </a:rPr>
              <a:t>N=7, Mag=(1,0,1,</a:t>
            </a:r>
            <a:r>
              <a:rPr lang="hu-HU" sz="2400" dirty="0" err="1">
                <a:sym typeface="Symbol" pitchFamily="18" charset="2"/>
              </a:rPr>
              <a:t>1</a:t>
            </a:r>
            <a:r>
              <a:rPr lang="hu-HU" sz="2400" dirty="0">
                <a:sym typeface="Symbol" pitchFamily="18" charset="2"/>
              </a:rPr>
              <a:t>,</a:t>
            </a:r>
            <a:r>
              <a:rPr lang="hu-HU" sz="2400" dirty="0" err="1">
                <a:sym typeface="Symbol" pitchFamily="18" charset="2"/>
              </a:rPr>
              <a:t>1</a:t>
            </a:r>
            <a:r>
              <a:rPr lang="hu-HU" sz="2400" dirty="0">
                <a:sym typeface="Symbol" pitchFamily="18" charset="2"/>
              </a:rPr>
              <a:t>,0,1) 	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hosszabb</a:t>
            </a:r>
            <a:r>
              <a:rPr lang="hu-HU" sz="2400" dirty="0">
                <a:sym typeface="Symbol" pitchFamily="18" charset="2"/>
              </a:rPr>
              <a:t> sziget</a:t>
            </a:r>
          </a:p>
          <a:p>
            <a:pPr marL="254000">
              <a:lnSpc>
                <a:spcPct val="95000"/>
              </a:lnSpc>
              <a:spcBef>
                <a:spcPts val="600"/>
              </a:spcBef>
            </a:pPr>
            <a:r>
              <a:rPr lang="hu-HU" sz="2800" dirty="0">
                <a:sym typeface="Symbol" pitchFamily="18" charset="2"/>
              </a:rPr>
              <a:t>Hogyan készítünk </a:t>
            </a:r>
            <a:r>
              <a:rPr lang="hu-HU" sz="2800" b="1" dirty="0">
                <a:sym typeface="Symbol" pitchFamily="18" charset="2"/>
              </a:rPr>
              <a:t>nagy</a:t>
            </a:r>
            <a:r>
              <a:rPr lang="hu-HU" sz="2800" dirty="0">
                <a:sym typeface="Symbol" pitchFamily="18" charset="2"/>
              </a:rPr>
              <a:t> (</a:t>
            </a:r>
            <a:r>
              <a:rPr lang="hu-HU" sz="2000" dirty="0">
                <a:sym typeface="Symbol" pitchFamily="18" charset="2"/>
              </a:rPr>
              <a:t>hatékonysági</a:t>
            </a:r>
            <a:r>
              <a:rPr lang="hu-HU" sz="2800" dirty="0">
                <a:sym typeface="Symbol" pitchFamily="18" charset="2"/>
              </a:rPr>
              <a:t>) teszteket?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6A8621A-564F-4CEB-9A96-12C4FB147358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7.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48</a:t>
            </a:fld>
            <a:r>
              <a:rPr lang="hu-HU"/>
              <a:t>/61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881344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Szabályos</a:t>
            </a:r>
            <a:r>
              <a:rPr lang="hu-HU" dirty="0"/>
              <a:t> tesztek</a:t>
            </a:r>
          </a:p>
        </p:txBody>
      </p:sp>
      <p:sp>
        <p:nvSpPr>
          <p:cNvPr id="4198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/>
              <a:t>Generálhatunk „</a:t>
            </a:r>
            <a:r>
              <a:rPr lang="hu-HU" sz="2800" b="1" dirty="0"/>
              <a:t>szabályos</a:t>
            </a:r>
            <a:r>
              <a:rPr lang="hu-HU" sz="2800" dirty="0"/>
              <a:t>” teszteket (</a:t>
            </a:r>
            <a:r>
              <a:rPr lang="hu-HU" sz="2200" dirty="0"/>
              <a:t>egyszerű ciklusokkal</a:t>
            </a:r>
            <a:r>
              <a:rPr lang="hu-HU" sz="2800" dirty="0"/>
              <a:t>). Például így: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603CEB-DAF9-44A3-AA42-8C0F237093BB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7. előadás</a:t>
            </a:r>
            <a:endParaRPr lang="en-US" dirty="0"/>
          </a:p>
        </p:txBody>
      </p:sp>
      <p:graphicFrame>
        <p:nvGraphicFramePr>
          <p:cNvPr id="30757" name="Group 37"/>
          <p:cNvGraphicFramePr>
            <a:graphicFrameLocks noGrp="1"/>
          </p:cNvGraphicFramePr>
          <p:nvPr>
            <p:extLst/>
          </p:nvPr>
        </p:nvGraphicFramePr>
        <p:xfrm>
          <a:off x="2822575" y="2514600"/>
          <a:ext cx="3095625" cy="3606801"/>
        </p:xfrm>
        <a:graphic>
          <a:graphicData uri="http://schemas.openxmlformats.org/drawingml/2006/table">
            <a:tbl>
              <a:tblPr/>
              <a:tblGrid>
                <a:gridCol w="4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33"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N:=1000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22"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i=1..10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34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Mag[i]:=11–i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22"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i=11..900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34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Mag[i]:=0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34"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i=901..N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122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Mag[i]:=i–900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014" name="Tartalom helye 2"/>
          <p:cNvSpPr>
            <a:spLocks/>
          </p:cNvSpPr>
          <p:nvPr/>
        </p:nvSpPr>
        <p:spPr bwMode="auto">
          <a:xfrm>
            <a:off x="6278563" y="3305175"/>
            <a:ext cx="2160587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54000"/>
            <a:r>
              <a:rPr lang="hu-HU" sz="2800" dirty="0">
                <a:sym typeface="Symbol" pitchFamily="18" charset="2"/>
              </a:rPr>
              <a:t> </a:t>
            </a:r>
            <a:r>
              <a:rPr lang="hu-HU" sz="2800" dirty="0"/>
              <a:t>Európa</a:t>
            </a:r>
          </a:p>
          <a:p>
            <a:pPr marL="266700" indent="-254000"/>
            <a:endParaRPr lang="hu-HU" sz="2800" dirty="0"/>
          </a:p>
          <a:p>
            <a:pPr marL="266700" indent="-254000">
              <a:buFont typeface="Symbol" pitchFamily="18" charset="2"/>
              <a:buNone/>
            </a:pPr>
            <a:r>
              <a:rPr lang="hu-HU" sz="2800" dirty="0">
                <a:sym typeface="Symbol" pitchFamily="18" charset="2"/>
              </a:rPr>
              <a:t></a:t>
            </a:r>
            <a:r>
              <a:rPr lang="hu-HU" sz="2800" dirty="0"/>
              <a:t> tenger</a:t>
            </a:r>
          </a:p>
          <a:p>
            <a:pPr marL="266700" indent="-254000">
              <a:buFont typeface="Symbol" pitchFamily="18" charset="2"/>
              <a:buChar char="Ü"/>
            </a:pPr>
            <a:endParaRPr lang="hu-HU" sz="2800" dirty="0"/>
          </a:p>
          <a:p>
            <a:pPr marL="266700" indent="-254000">
              <a:buFont typeface="Symbol" pitchFamily="18" charset="2"/>
              <a:buNone/>
            </a:pPr>
            <a:r>
              <a:rPr lang="hu-HU" sz="2800" dirty="0">
                <a:sym typeface="Symbol" pitchFamily="18" charset="2"/>
              </a:rPr>
              <a:t></a:t>
            </a:r>
            <a:r>
              <a:rPr lang="hu-HU" sz="2800" dirty="0"/>
              <a:t> Amerika</a:t>
            </a:r>
          </a:p>
        </p:txBody>
      </p:sp>
      <p:sp>
        <p:nvSpPr>
          <p:cNvPr id="42016" name="Szövegdoboz 13"/>
          <p:cNvSpPr txBox="1">
            <a:spLocks noChangeArrowheads="1"/>
          </p:cNvSpPr>
          <p:nvPr/>
        </p:nvSpPr>
        <p:spPr bwMode="auto">
          <a:xfrm>
            <a:off x="5918200" y="2195513"/>
            <a:ext cx="1111250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</a:t>
            </a:r>
            <a:r>
              <a:rPr lang="hu-HU" sz="1800"/>
              <a:t> </a:t>
            </a:r>
            <a:br>
              <a:rPr lang="hu-HU" sz="1800"/>
            </a:br>
            <a:r>
              <a:rPr lang="hu-HU" sz="1800"/>
              <a:t>    i:</a:t>
            </a:r>
            <a:r>
              <a:rPr lang="hu-HU" sz="1800" b="1"/>
              <a:t>Egész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49</a:t>
            </a:fld>
            <a:r>
              <a:rPr lang="hu-HU"/>
              <a:t>/61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3621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14" grpId="0"/>
      <p:bldP spid="420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/>
              <a:t>Tartalom</a:t>
            </a:r>
            <a:endParaRPr lang="hu-HU" sz="2800"/>
          </a:p>
        </p:txBody>
      </p:sp>
      <p:sp>
        <p:nvSpPr>
          <p:cNvPr id="717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3" action="ppaction://hlinksldjump"/>
              </a:rPr>
              <a:t>Tesztelés</a:t>
            </a:r>
            <a:r>
              <a:rPr lang="hu-HU" dirty="0"/>
              <a:t> </a:t>
            </a:r>
          </a:p>
          <a:p>
            <a:pPr marL="817563" lvl="1">
              <a:lnSpc>
                <a:spcPct val="95000"/>
              </a:lnSpc>
              <a:spcBef>
                <a:spcPct val="5000"/>
              </a:spcBef>
            </a:pPr>
            <a:r>
              <a:rPr lang="hu-HU" dirty="0"/>
              <a:t>fogalmak + elvek</a:t>
            </a:r>
          </a:p>
          <a:p>
            <a:pPr marL="817563" lvl="1">
              <a:lnSpc>
                <a:spcPct val="95000"/>
              </a:lnSpc>
              <a:spcBef>
                <a:spcPct val="5000"/>
              </a:spcBef>
            </a:pPr>
            <a:r>
              <a:rPr lang="hu-HU" dirty="0"/>
              <a:t>statikus tesztelés</a:t>
            </a:r>
          </a:p>
          <a:p>
            <a:pPr marL="817563" lvl="1">
              <a:lnSpc>
                <a:spcPct val="95000"/>
              </a:lnSpc>
              <a:spcBef>
                <a:spcPct val="5000"/>
              </a:spcBef>
            </a:pPr>
            <a:r>
              <a:rPr lang="hu-HU" dirty="0"/>
              <a:t>dinamikus tesztelés</a:t>
            </a:r>
          </a:p>
          <a:p>
            <a:pPr marL="1225550" lvl="2">
              <a:lnSpc>
                <a:spcPct val="95000"/>
              </a:lnSpc>
              <a:spcBef>
                <a:spcPct val="5000"/>
              </a:spcBef>
            </a:pPr>
            <a:r>
              <a:rPr lang="hu-HU" dirty="0"/>
              <a:t>fekete doboz módszerek</a:t>
            </a:r>
          </a:p>
          <a:p>
            <a:pPr marL="1225550" lvl="2">
              <a:lnSpc>
                <a:spcPct val="95000"/>
              </a:lnSpc>
              <a:spcBef>
                <a:spcPct val="5000"/>
              </a:spcBef>
            </a:pPr>
            <a:r>
              <a:rPr lang="hu-HU" dirty="0"/>
              <a:t>szürke doboz módszerek</a:t>
            </a:r>
          </a:p>
          <a:p>
            <a:pPr marL="1225550" lvl="2">
              <a:lnSpc>
                <a:spcPct val="95000"/>
              </a:lnSpc>
              <a:spcBef>
                <a:spcPct val="5000"/>
              </a:spcBef>
            </a:pPr>
            <a:r>
              <a:rPr lang="hu-HU" dirty="0"/>
              <a:t>fehér doboz módszerek</a:t>
            </a:r>
          </a:p>
          <a:p>
            <a:pPr marL="817563" lvl="1">
              <a:lnSpc>
                <a:spcPct val="95000"/>
              </a:lnSpc>
              <a:spcBef>
                <a:spcPct val="5000"/>
              </a:spcBef>
            </a:pPr>
            <a:r>
              <a:rPr lang="hu-HU" dirty="0"/>
              <a:t>technika: </a:t>
            </a:r>
            <a:r>
              <a:rPr lang="hu-HU" dirty="0">
                <a:hlinkClick r:id="rId4" action="ppaction://hlinksldjump"/>
              </a:rPr>
              <a:t>futtatás adatfájllal</a:t>
            </a:r>
            <a:r>
              <a:rPr lang="hu-HU" dirty="0"/>
              <a:t> – </a:t>
            </a:r>
            <a:r>
              <a:rPr lang="hu-HU" sz="2400" dirty="0"/>
              <a:t>C++</a:t>
            </a:r>
          </a:p>
          <a:p>
            <a:pPr marL="817563" lvl="1">
              <a:lnSpc>
                <a:spcPct val="95000"/>
              </a:lnSpc>
              <a:spcBef>
                <a:spcPct val="5000"/>
              </a:spcBef>
            </a:pPr>
            <a:r>
              <a:rPr lang="hu-HU" sz="2400" dirty="0"/>
              <a:t>szabályos tesztek, véletlen tesztek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5" action="ppaction://hlinksldjump"/>
              </a:rPr>
              <a:t>Hibakeresés</a:t>
            </a:r>
            <a:endParaRPr lang="hu-HU" dirty="0"/>
          </a:p>
          <a:p>
            <a:pPr marL="817563" lvl="1">
              <a:lnSpc>
                <a:spcPct val="95000"/>
              </a:lnSpc>
              <a:spcBef>
                <a:spcPct val="5000"/>
              </a:spcBef>
            </a:pPr>
            <a:r>
              <a:rPr lang="hu-HU" dirty="0"/>
              <a:t>elvek + eszközök</a:t>
            </a:r>
          </a:p>
          <a:p>
            <a:pPr marL="817563" lvl="1">
              <a:lnSpc>
                <a:spcPct val="95000"/>
              </a:lnSpc>
              <a:spcBef>
                <a:spcPct val="5000"/>
              </a:spcBef>
            </a:pPr>
            <a:r>
              <a:rPr lang="hu-HU" dirty="0"/>
              <a:t>módszerek</a:t>
            </a:r>
          </a:p>
        </p:txBody>
      </p:sp>
      <p:sp>
        <p:nvSpPr>
          <p:cNvPr id="13" name="Dátum helye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6E09632-8F51-41B2-B92A-3DACF3C38BE3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</a:t>
            </a:fld>
            <a:r>
              <a:rPr lang="hu-HU"/>
              <a:t>/61</a:t>
            </a:r>
            <a:endParaRPr lang="hu-HU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5E368022-3E32-4D44-A42D-9C672D8E683F}"/>
              </a:ext>
            </a:extLst>
          </p:cNvPr>
          <p:cNvSpPr txBox="1"/>
          <p:nvPr/>
        </p:nvSpPr>
        <p:spPr>
          <a:xfrm>
            <a:off x="6670156" y="4973985"/>
            <a:ext cx="2510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Wingdings" panose="05000000000000000000" pitchFamily="2" charset="2"/>
              <a:buChar char="Ø"/>
            </a:pPr>
            <a:r>
              <a:rPr lang="hu-HU" dirty="0">
                <a:hlinkClick r:id="rId6" action="ppaction://hlinksldjump"/>
              </a:rPr>
              <a:t>Hibajavítás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Véletlen</a:t>
            </a:r>
            <a:r>
              <a:rPr lang="hu-HU" dirty="0"/>
              <a:t> tesztek</a:t>
            </a:r>
            <a:br>
              <a:rPr lang="hu-HU" dirty="0"/>
            </a:br>
            <a:r>
              <a:rPr lang="hu-HU" sz="2800" dirty="0"/>
              <a:t>(alapok – véletlenszámok)</a:t>
            </a:r>
          </a:p>
        </p:txBody>
      </p:sp>
      <p:sp>
        <p:nvSpPr>
          <p:cNvPr id="4301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/>
              <a:t>A </a:t>
            </a:r>
            <a:r>
              <a:rPr lang="hu-HU" sz="2800" b="1" dirty="0"/>
              <a:t>véletlenszám</a:t>
            </a:r>
            <a:r>
              <a:rPr lang="hu-HU" sz="2800" dirty="0"/>
              <a:t>okat a számítógép egy algoritmussal állítja elő egy kezdőszámból kiindulva.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hu-HU" sz="2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 f(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hu-HU" sz="2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)=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hu-HU" sz="28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 f(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hu-HU" sz="2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)=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hu-HU" sz="28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 …</a:t>
            </a:r>
          </a:p>
          <a:p>
            <a:pPr marL="0" indent="0">
              <a:lnSpc>
                <a:spcPct val="95000"/>
              </a:lnSpc>
              <a:spcBef>
                <a:spcPts val="600"/>
              </a:spcBef>
              <a:buNone/>
            </a:pPr>
            <a:r>
              <a:rPr lang="hu-HU" sz="2800" dirty="0">
                <a:sym typeface="Symbol" pitchFamily="18" charset="2"/>
              </a:rPr>
              <a:t>A „véletlenszerűséghez” megfelelő függvény és jó kezdőszám szükséges.</a:t>
            </a:r>
          </a:p>
          <a:p>
            <a:pPr marL="254000">
              <a:lnSpc>
                <a:spcPct val="95000"/>
              </a:lnSpc>
              <a:spcBef>
                <a:spcPts val="600"/>
              </a:spcBef>
            </a:pPr>
            <a:r>
              <a:rPr lang="hu-HU" sz="2800" b="1" dirty="0">
                <a:sym typeface="Symbol" pitchFamily="18" charset="2"/>
              </a:rPr>
              <a:t>Kezdőszám</a:t>
            </a:r>
            <a:r>
              <a:rPr lang="hu-HU" sz="2800" dirty="0">
                <a:sym typeface="Symbol" pitchFamily="18" charset="2"/>
              </a:rPr>
              <a:t>: (pl.) a belső órából vett érték.</a:t>
            </a:r>
          </a:p>
          <a:p>
            <a:pPr marL="254000">
              <a:lnSpc>
                <a:spcPct val="95000"/>
              </a:lnSpc>
              <a:spcBef>
                <a:spcPts val="600"/>
              </a:spcBef>
            </a:pPr>
            <a:r>
              <a:rPr lang="hu-HU" sz="2800" b="1" dirty="0">
                <a:sym typeface="Symbol" pitchFamily="18" charset="2"/>
              </a:rPr>
              <a:t>Függvény</a:t>
            </a:r>
            <a:r>
              <a:rPr lang="hu-HU" sz="2800" dirty="0">
                <a:sym typeface="Symbol" pitchFamily="18" charset="2"/>
              </a:rPr>
              <a:t> (</a:t>
            </a:r>
            <a:r>
              <a:rPr lang="hu-HU" sz="2200" dirty="0">
                <a:sym typeface="Symbol" pitchFamily="18" charset="2"/>
              </a:rPr>
              <a:t>az ún.</a:t>
            </a:r>
            <a:r>
              <a:rPr lang="hu-HU" sz="2200" dirty="0">
                <a:latin typeface="Arial" charset="0"/>
                <a:sym typeface="Symbol" pitchFamily="18" charset="2"/>
              </a:rPr>
              <a:t> </a:t>
            </a:r>
            <a:r>
              <a:rPr lang="hu-HU" sz="2200" dirty="0">
                <a:sym typeface="Symbol" pitchFamily="18" charset="2"/>
              </a:rPr>
              <a:t>lineáris kongruencia módszernél</a:t>
            </a:r>
            <a:r>
              <a:rPr lang="hu-HU" sz="2800" dirty="0">
                <a:sym typeface="Symbol" pitchFamily="18" charset="2"/>
              </a:rPr>
              <a:t>): </a:t>
            </a:r>
            <a:br>
              <a:rPr lang="hu-HU" sz="2800" dirty="0">
                <a:latin typeface="Arial" charset="0"/>
                <a:sym typeface="Symbol" pitchFamily="18" charset="2"/>
              </a:rPr>
            </a:b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f(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) = (A*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+B) </a:t>
            </a:r>
            <a:r>
              <a:rPr 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Mod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M,</a:t>
            </a:r>
            <a:b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ahol A, B és M a függvény belső konstansai.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9E21BBF-2A25-4D65-8AA0-4CED2617B7FD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7.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50</a:t>
            </a:fld>
            <a:r>
              <a:rPr lang="hu-HU"/>
              <a:t>/61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88879882"/>
      </p:ext>
    </p:extLst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Véletlen tesztek</a:t>
            </a:r>
            <a:br>
              <a:rPr lang="hu-HU"/>
            </a:br>
            <a:r>
              <a:rPr lang="hu-HU" sz="2800"/>
              <a:t>(alapok – C++)</a:t>
            </a:r>
          </a:p>
        </p:txBody>
      </p:sp>
      <p:sp>
        <p:nvSpPr>
          <p:cNvPr id="4403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C++:</a:t>
            </a:r>
            <a:r>
              <a:rPr lang="hu-HU" sz="2800" dirty="0"/>
              <a:t> </a:t>
            </a:r>
            <a:r>
              <a:rPr lang="hu-HU" sz="2800" dirty="0" err="1">
                <a:solidFill>
                  <a:srgbClr val="FF0000"/>
                </a:solidFill>
              </a:rPr>
              <a:t>rand</a:t>
            </a:r>
            <a:r>
              <a:rPr lang="hu-HU" sz="2800" dirty="0">
                <a:solidFill>
                  <a:srgbClr val="FF0000"/>
                </a:solidFill>
              </a:rPr>
              <a:t>()</a:t>
            </a:r>
            <a:r>
              <a:rPr lang="hu-HU" sz="2800" dirty="0"/>
              <a:t> véletlen egész számot ad </a:t>
            </a:r>
            <a:r>
              <a:rPr lang="hu-HU" sz="2800" dirty="0">
                <a:solidFill>
                  <a:srgbClr val="FF0000"/>
                </a:solidFill>
              </a:rPr>
              <a:t>0</a:t>
            </a:r>
            <a:r>
              <a:rPr lang="hu-HU" sz="2800" dirty="0"/>
              <a:t> és egy maximális érték (</a:t>
            </a:r>
            <a:r>
              <a:rPr lang="hu-HU" sz="2800" dirty="0">
                <a:solidFill>
                  <a:srgbClr val="FF0000"/>
                </a:solidFill>
              </a:rPr>
              <a:t>RAND_MAX</a:t>
            </a:r>
            <a:r>
              <a:rPr lang="hu-HU" sz="2800" dirty="0"/>
              <a:t>) között. </a:t>
            </a:r>
            <a:r>
              <a:rPr lang="hu-HU" sz="2800" dirty="0" err="1">
                <a:solidFill>
                  <a:srgbClr val="FF0000"/>
                </a:solidFill>
              </a:rPr>
              <a:t>srand</a:t>
            </a:r>
            <a:r>
              <a:rPr lang="hu-HU" sz="2800" dirty="0">
                <a:solidFill>
                  <a:srgbClr val="FF0000"/>
                </a:solidFill>
              </a:rPr>
              <a:t>(szám)</a:t>
            </a:r>
            <a:r>
              <a:rPr lang="hu-HU" sz="2800" dirty="0"/>
              <a:t> kezdőértéket állít be.</a:t>
            </a:r>
          </a:p>
          <a:p>
            <a:pPr marL="254000">
              <a:lnSpc>
                <a:spcPct val="95000"/>
              </a:lnSpc>
              <a:spcBef>
                <a:spcPct val="30000"/>
              </a:spcBef>
            </a:pPr>
            <a:r>
              <a:rPr lang="hu-HU" sz="2800" dirty="0"/>
              <a:t>Véletlen(</a:t>
            </a:r>
            <a:r>
              <a:rPr lang="hu-HU" sz="2800" dirty="0" err="1"/>
              <a:t>a..b</a:t>
            </a:r>
            <a:r>
              <a:rPr lang="hu-HU" sz="2800" dirty="0"/>
              <a:t>)</a:t>
            </a:r>
            <a:r>
              <a:rPr lang="hu-HU" sz="2800" dirty="0">
                <a:sym typeface="Symbol" pitchFamily="18" charset="2"/>
              </a:rPr>
              <a:t>{a,…,b}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Véletlen(N)</a:t>
            </a:r>
            <a:r>
              <a:rPr lang="hu-HU" sz="2800" dirty="0">
                <a:sym typeface="Symbol" pitchFamily="18" charset="2"/>
              </a:rPr>
              <a:t>{1,…,N}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err="1"/>
              <a:t>véletlenszám</a:t>
            </a:r>
            <a:r>
              <a:rPr lang="hu-HU" sz="2800" dirty="0">
                <a:sym typeface="Symbol" pitchFamily="18" charset="2"/>
              </a:rPr>
              <a:t>[0,1)</a:t>
            </a:r>
            <a:r>
              <a:rPr lang="hu-HU" sz="2800" dirty="0">
                <a:solidFill>
                  <a:srgbClr val="FF3300"/>
                </a:solidFill>
                <a:latin typeface="Imprint MT Shadow" pitchFamily="82" charset="0"/>
                <a:sym typeface="Symbol" pitchFamily="18" charset="2"/>
              </a:rPr>
              <a:t>R</a:t>
            </a:r>
            <a:br>
              <a:rPr lang="hu-HU" sz="2800" dirty="0">
                <a:sym typeface="Symbol" pitchFamily="18" charset="2"/>
              </a:rPr>
            </a:br>
            <a:endParaRPr lang="hu-HU" sz="2800" dirty="0"/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/>
              <a:t>A generátor használata</a:t>
            </a:r>
            <a:r>
              <a:rPr lang="hu-HU" sz="2800" dirty="0">
                <a:latin typeface="Arial" charset="0"/>
              </a:rPr>
              <a:t> </a:t>
            </a:r>
            <a:r>
              <a:rPr lang="hu-HU" sz="2800" dirty="0"/>
              <a:t>kockadobásra: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F620D07-C66A-4FF9-A869-3FB9414FA685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7. előadás</a:t>
            </a:r>
            <a:endParaRPr lang="en-US" dirty="0"/>
          </a:p>
        </p:txBody>
      </p:sp>
      <p:sp>
        <p:nvSpPr>
          <p:cNvPr id="44038" name="Téglalap 6"/>
          <p:cNvSpPr>
            <a:spLocks noChangeArrowheads="1"/>
          </p:cNvSpPr>
          <p:nvPr/>
        </p:nvSpPr>
        <p:spPr bwMode="auto">
          <a:xfrm>
            <a:off x="4355976" y="2420888"/>
            <a:ext cx="3060700" cy="36036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>
              <a:lnSpc>
                <a:spcPts val="2400"/>
              </a:lnSpc>
              <a:spcBef>
                <a:spcPct val="0"/>
              </a:spcBef>
            </a:pPr>
            <a:r>
              <a:rPr lang="hu-HU" sz="2600" dirty="0"/>
              <a:t>v=</a:t>
            </a:r>
            <a:r>
              <a:rPr lang="hu-HU" sz="2600" dirty="0" err="1"/>
              <a:t>rand</a:t>
            </a:r>
            <a:r>
              <a:rPr lang="hu-HU" sz="2600" dirty="0"/>
              <a:t>() % (b-a+1)+a</a:t>
            </a:r>
          </a:p>
        </p:txBody>
      </p:sp>
      <p:sp>
        <p:nvSpPr>
          <p:cNvPr id="44039" name="Téglalap 6"/>
          <p:cNvSpPr>
            <a:spLocks noChangeArrowheads="1"/>
          </p:cNvSpPr>
          <p:nvPr/>
        </p:nvSpPr>
        <p:spPr bwMode="auto">
          <a:xfrm>
            <a:off x="4355976" y="2852936"/>
            <a:ext cx="3060700" cy="36036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>
              <a:lnSpc>
                <a:spcPts val="2400"/>
              </a:lnSpc>
              <a:spcBef>
                <a:spcPct val="0"/>
              </a:spcBef>
            </a:pPr>
            <a:r>
              <a:rPr lang="hu-HU" sz="2600" dirty="0"/>
              <a:t>v=</a:t>
            </a:r>
            <a:r>
              <a:rPr lang="hu-HU" sz="2600" dirty="0" err="1"/>
              <a:t>rand</a:t>
            </a:r>
            <a:r>
              <a:rPr lang="hu-HU" sz="2600" dirty="0"/>
              <a:t>() % N+1</a:t>
            </a:r>
          </a:p>
        </p:txBody>
      </p:sp>
      <p:sp>
        <p:nvSpPr>
          <p:cNvPr id="44040" name="Téglalap 6"/>
          <p:cNvSpPr>
            <a:spLocks noChangeArrowheads="1"/>
          </p:cNvSpPr>
          <p:nvPr/>
        </p:nvSpPr>
        <p:spPr bwMode="auto">
          <a:xfrm>
            <a:off x="4366170" y="3284984"/>
            <a:ext cx="4424363" cy="36036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>
              <a:lnSpc>
                <a:spcPts val="2400"/>
              </a:lnSpc>
              <a:spcBef>
                <a:spcPct val="0"/>
              </a:spcBef>
            </a:pPr>
            <a:r>
              <a:rPr lang="hu-HU" sz="2600" dirty="0"/>
              <a:t>v=</a:t>
            </a:r>
            <a:r>
              <a:rPr lang="hu-HU" sz="2600" dirty="0" err="1"/>
              <a:t>rand</a:t>
            </a:r>
            <a:r>
              <a:rPr lang="hu-HU" sz="2600" dirty="0"/>
              <a:t>()/(RAND_MAX+1</a:t>
            </a:r>
            <a:r>
              <a:rPr lang="hu-HU" sz="2600" b="1" dirty="0">
                <a:solidFill>
                  <a:srgbClr val="FF0000"/>
                </a:solidFill>
              </a:rPr>
              <a:t>.0</a:t>
            </a:r>
            <a:r>
              <a:rPr lang="hu-HU" sz="2600" dirty="0"/>
              <a:t>)</a:t>
            </a:r>
          </a:p>
        </p:txBody>
      </p:sp>
      <p:sp>
        <p:nvSpPr>
          <p:cNvPr id="8" name="Téglalap 6"/>
          <p:cNvSpPr/>
          <p:nvPr/>
        </p:nvSpPr>
        <p:spPr>
          <a:xfrm>
            <a:off x="2699792" y="4724796"/>
            <a:ext cx="3060700" cy="13684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400"/>
              </a:lnSpc>
              <a:spcBef>
                <a:spcPct val="0"/>
              </a:spcBef>
              <a:defRPr/>
            </a:pPr>
            <a:r>
              <a:rPr lang="en-US" sz="2600" dirty="0"/>
              <a:t>#include &lt;</a:t>
            </a:r>
            <a:r>
              <a:rPr lang="en-US" sz="2600" dirty="0" err="1">
                <a:solidFill>
                  <a:srgbClr val="FF0000"/>
                </a:solidFill>
              </a:rPr>
              <a:t>time.h</a:t>
            </a:r>
            <a:r>
              <a:rPr lang="en-US" sz="2600" dirty="0"/>
              <a:t>&gt; </a:t>
            </a:r>
            <a:br>
              <a:rPr lang="hu-HU" sz="2600" dirty="0"/>
            </a:br>
            <a:r>
              <a:rPr lang="hu-HU" sz="2600" dirty="0"/>
              <a:t>…</a:t>
            </a:r>
            <a:r>
              <a:rPr lang="en-US" sz="2600" dirty="0"/>
              <a:t> </a:t>
            </a:r>
            <a:br>
              <a:rPr lang="hu-HU" sz="2600" dirty="0"/>
            </a:br>
            <a:r>
              <a:rPr lang="en-US" sz="2600" dirty="0" err="1"/>
              <a:t>srand</a:t>
            </a:r>
            <a:r>
              <a:rPr lang="en-US" sz="2600" dirty="0"/>
              <a:t>(</a:t>
            </a:r>
            <a:r>
              <a:rPr lang="en-US" sz="2600" dirty="0">
                <a:solidFill>
                  <a:srgbClr val="FF0000"/>
                </a:solidFill>
              </a:rPr>
              <a:t>time(NULL)</a:t>
            </a:r>
            <a:r>
              <a:rPr lang="en-US" sz="2600" dirty="0"/>
              <a:t>)</a:t>
            </a:r>
            <a:r>
              <a:rPr lang="hu-HU" sz="2600" dirty="0"/>
              <a:t>;</a:t>
            </a:r>
          </a:p>
          <a:p>
            <a:pPr>
              <a:lnSpc>
                <a:spcPts val="2700"/>
              </a:lnSpc>
              <a:spcBef>
                <a:spcPct val="0"/>
              </a:spcBef>
              <a:defRPr/>
            </a:pPr>
            <a:r>
              <a:rPr lang="hu-HU" sz="2600" dirty="0"/>
              <a:t>i=</a:t>
            </a:r>
            <a:r>
              <a:rPr lang="en-US" sz="2600" dirty="0"/>
              <a:t>rand() % </a:t>
            </a:r>
            <a:r>
              <a:rPr lang="hu-HU" sz="2600" dirty="0"/>
              <a:t>6 +1</a:t>
            </a:r>
            <a:r>
              <a:rPr lang="en-US" sz="2600" dirty="0"/>
              <a:t>;</a:t>
            </a:r>
            <a:endParaRPr lang="hu-HU" sz="2600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51</a:t>
            </a:fld>
            <a:r>
              <a:rPr lang="hu-HU"/>
              <a:t>/61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51952432"/>
      </p:ext>
    </p:extLst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Véletlen tesztek</a:t>
            </a:r>
          </a:p>
        </p:txBody>
      </p:sp>
      <p:sp>
        <p:nvSpPr>
          <p:cNvPr id="4506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b="1" dirty="0"/>
              <a:t>Véletlen</a:t>
            </a:r>
            <a:r>
              <a:rPr lang="hu-HU" sz="2800" dirty="0"/>
              <a:t> tesztekhez használjunk véletlenszámokat! Például így:</a:t>
            </a:r>
          </a:p>
        </p:txBody>
      </p:sp>
      <p:sp>
        <p:nvSpPr>
          <p:cNvPr id="1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FE16A00-872C-4D0F-9CED-139F33D4DA6A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16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7. előadás</a:t>
            </a:r>
            <a:endParaRPr lang="en-US" dirty="0"/>
          </a:p>
        </p:txBody>
      </p:sp>
      <p:graphicFrame>
        <p:nvGraphicFramePr>
          <p:cNvPr id="33841" name="Group 49"/>
          <p:cNvGraphicFramePr>
            <a:graphicFrameLocks noGrp="1"/>
          </p:cNvGraphicFramePr>
          <p:nvPr>
            <p:extLst/>
          </p:nvPr>
        </p:nvGraphicFramePr>
        <p:xfrm>
          <a:off x="2736850" y="2330450"/>
          <a:ext cx="4067175" cy="4097874"/>
        </p:xfrm>
        <a:graphic>
          <a:graphicData uri="http://schemas.openxmlformats.org/drawingml/2006/table">
            <a:tbl>
              <a:tblPr/>
              <a:tblGrid>
                <a:gridCol w="59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802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N:=1000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829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M:=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Véletlen(9)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829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i=1..M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802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Mag[i]:=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Véletlen(4..10)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802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i=M+1..900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389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véletlenszám&lt;0.5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389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Mag[i]:=0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Mag[i]:=1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802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i=901..N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829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Mag[i]:=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Véletlen(2..8)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5093" name="Tartalom helye 2"/>
          <p:cNvSpPr>
            <a:spLocks/>
          </p:cNvSpPr>
          <p:nvPr/>
        </p:nvSpPr>
        <p:spPr bwMode="auto">
          <a:xfrm>
            <a:off x="6913563" y="3411538"/>
            <a:ext cx="2160587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54000"/>
            <a:r>
              <a:rPr lang="hu-HU" sz="2800" dirty="0">
                <a:sym typeface="Symbol" pitchFamily="18" charset="2"/>
              </a:rPr>
              <a:t> </a:t>
            </a:r>
            <a:r>
              <a:rPr lang="hu-HU" sz="2800" dirty="0"/>
              <a:t>Európa</a:t>
            </a:r>
          </a:p>
        </p:txBody>
      </p:sp>
      <p:sp>
        <p:nvSpPr>
          <p:cNvPr id="45094" name="Rectangle 41"/>
          <p:cNvSpPr>
            <a:spLocks noChangeArrowheads="1"/>
          </p:cNvSpPr>
          <p:nvPr/>
        </p:nvSpPr>
        <p:spPr bwMode="auto">
          <a:xfrm>
            <a:off x="6913563" y="4337050"/>
            <a:ext cx="2159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54000">
              <a:lnSpc>
                <a:spcPct val="95000"/>
              </a:lnSpc>
              <a:spcBef>
                <a:spcPct val="0"/>
              </a:spcBef>
            </a:pPr>
            <a:r>
              <a:rPr lang="hu-HU" sz="2800" dirty="0">
                <a:sym typeface="Symbol" pitchFamily="18" charset="2"/>
              </a:rPr>
              <a:t></a:t>
            </a:r>
            <a:r>
              <a:rPr lang="hu-HU" sz="2800" dirty="0"/>
              <a:t> tenger és</a:t>
            </a:r>
            <a:br>
              <a:rPr lang="hu-HU" sz="2800" dirty="0"/>
            </a:br>
            <a:r>
              <a:rPr lang="hu-HU" sz="2800" dirty="0"/>
              <a:t>  szigetek</a:t>
            </a:r>
          </a:p>
        </p:txBody>
      </p:sp>
      <p:sp>
        <p:nvSpPr>
          <p:cNvPr id="45095" name="Rectangle 42"/>
          <p:cNvSpPr>
            <a:spLocks noChangeArrowheads="1"/>
          </p:cNvSpPr>
          <p:nvPr/>
        </p:nvSpPr>
        <p:spPr bwMode="auto">
          <a:xfrm>
            <a:off x="6913563" y="5445224"/>
            <a:ext cx="181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266700" indent="-254000"/>
            <a:r>
              <a:rPr lang="hu-HU" sz="2800" dirty="0">
                <a:sym typeface="Symbol" pitchFamily="18" charset="2"/>
              </a:rPr>
              <a:t></a:t>
            </a:r>
            <a:r>
              <a:rPr lang="hu-HU" sz="2800" dirty="0"/>
              <a:t> Amerika</a:t>
            </a:r>
          </a:p>
        </p:txBody>
      </p:sp>
      <p:sp>
        <p:nvSpPr>
          <p:cNvPr id="45096" name="Line 54"/>
          <p:cNvSpPr>
            <a:spLocks noChangeShapeType="1"/>
          </p:cNvSpPr>
          <p:nvPr/>
        </p:nvSpPr>
        <p:spPr bwMode="auto">
          <a:xfrm>
            <a:off x="3340100" y="4596590"/>
            <a:ext cx="2159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5097" name="Line 55"/>
          <p:cNvSpPr>
            <a:spLocks noChangeShapeType="1"/>
          </p:cNvSpPr>
          <p:nvPr/>
        </p:nvSpPr>
        <p:spPr bwMode="auto">
          <a:xfrm flipH="1">
            <a:off x="6570663" y="4590240"/>
            <a:ext cx="2159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5098" name="Text Box 45"/>
          <p:cNvSpPr txBox="1">
            <a:spLocks noChangeArrowheads="1"/>
          </p:cNvSpPr>
          <p:nvPr/>
        </p:nvSpPr>
        <p:spPr bwMode="auto">
          <a:xfrm>
            <a:off x="3262792" y="479979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45099" name="Text Box 46"/>
          <p:cNvSpPr txBox="1">
            <a:spLocks noChangeArrowheads="1"/>
          </p:cNvSpPr>
          <p:nvPr/>
        </p:nvSpPr>
        <p:spPr bwMode="auto">
          <a:xfrm>
            <a:off x="6557963" y="480296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45101" name="Szövegdoboz 13"/>
          <p:cNvSpPr txBox="1">
            <a:spLocks noChangeArrowheads="1"/>
          </p:cNvSpPr>
          <p:nvPr/>
        </p:nvSpPr>
        <p:spPr bwMode="auto">
          <a:xfrm>
            <a:off x="6804025" y="2006600"/>
            <a:ext cx="1111250" cy="6270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</a:t>
            </a:r>
            <a:r>
              <a:rPr lang="hu-HU" sz="1800"/>
              <a:t> </a:t>
            </a:r>
            <a:br>
              <a:rPr lang="hu-HU" sz="1800"/>
            </a:br>
            <a:r>
              <a:rPr lang="hu-HU" sz="1800"/>
              <a:t>    i:</a:t>
            </a:r>
            <a:r>
              <a:rPr lang="hu-HU" sz="1800" b="1"/>
              <a:t>Egész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52</a:t>
            </a:fld>
            <a:r>
              <a:rPr lang="hu-HU"/>
              <a:t>/61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9543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93" grpId="0"/>
      <p:bldP spid="45094" grpId="0"/>
      <p:bldP spid="45095" grpId="0"/>
      <p:bldP spid="45096" grpId="0" animBg="1"/>
      <p:bldP spid="45097" grpId="0" animBg="1"/>
      <p:bldP spid="45098" grpId="0"/>
      <p:bldP spid="45099" grpId="0"/>
      <p:bldP spid="4510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Hibakeresés</a:t>
            </a:r>
            <a:endParaRPr lang="hu-HU" sz="2800" dirty="0">
              <a:solidFill>
                <a:srgbClr val="FF0000"/>
              </a:solidFill>
            </a:endParaRPr>
          </a:p>
        </p:txBody>
      </p:sp>
      <p:sp>
        <p:nvSpPr>
          <p:cNvPr id="2458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/>
              <a:t>Hibajelenségek </a:t>
            </a:r>
            <a:r>
              <a:rPr lang="hu-HU" dirty="0"/>
              <a:t>a tesztelés során…</a:t>
            </a:r>
          </a:p>
          <a:p>
            <a:r>
              <a:rPr lang="hu-HU" sz="2800" dirty="0"/>
              <a:t>hibás az eredmény,</a:t>
            </a:r>
          </a:p>
          <a:p>
            <a:r>
              <a:rPr lang="hu-HU" sz="2800" dirty="0"/>
              <a:t>futási hiba keletkezett,</a:t>
            </a:r>
          </a:p>
          <a:p>
            <a:r>
              <a:rPr lang="hu-HU" sz="2800" dirty="0"/>
              <a:t>nincs eredmény,</a:t>
            </a:r>
          </a:p>
          <a:p>
            <a:r>
              <a:rPr lang="hu-HU" sz="2800" dirty="0"/>
              <a:t>részleges eredményt kaptunk,</a:t>
            </a:r>
          </a:p>
          <a:p>
            <a:r>
              <a:rPr lang="hu-HU" sz="2800" dirty="0"/>
              <a:t>olyat is kiír, amit nem vártunk,</a:t>
            </a:r>
          </a:p>
          <a:p>
            <a:r>
              <a:rPr lang="hu-HU" sz="2800" dirty="0"/>
              <a:t>túl sokat (sokszor) ír,</a:t>
            </a:r>
          </a:p>
          <a:p>
            <a:r>
              <a:rPr lang="hu-HU" sz="2800" dirty="0"/>
              <a:t>nem áll le a program,</a:t>
            </a:r>
          </a:p>
          <a:p>
            <a:r>
              <a:rPr lang="hu-HU" sz="2800" dirty="0"/>
              <a:t>…</a:t>
            </a: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8BA5ECD-B320-4564-940B-EB9341E32C89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53</a:t>
            </a:fld>
            <a:r>
              <a:rPr lang="hu-HU"/>
              <a:t>/61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Hibakeresés</a:t>
            </a:r>
          </a:p>
        </p:txBody>
      </p:sp>
      <p:sp>
        <p:nvSpPr>
          <p:cNvPr id="2560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/>
              <a:t>Célja:</a:t>
            </a:r>
          </a:p>
          <a:p>
            <a:pPr>
              <a:buFont typeface="Wingdings" pitchFamily="2" charset="2"/>
              <a:buNone/>
            </a:pPr>
            <a:r>
              <a:rPr lang="hu-HU" sz="2800" i="1" dirty="0"/>
              <a:t>	a felfedett hibajelenség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</a:t>
            </a:r>
            <a:r>
              <a:rPr lang="hu-HU" sz="2800" i="1" dirty="0"/>
              <a:t>ának,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hely</a:t>
            </a:r>
            <a:r>
              <a:rPr lang="hu-HU" sz="2400" i="1" dirty="0"/>
              <a:t>ének</a:t>
            </a:r>
            <a:r>
              <a:rPr lang="hu-HU" sz="2800" i="1" dirty="0"/>
              <a:t> megtalálása.</a:t>
            </a:r>
          </a:p>
          <a:p>
            <a:pPr>
              <a:buFont typeface="Wingdings" pitchFamily="2" charset="2"/>
              <a:buNone/>
            </a:pPr>
            <a:r>
              <a:rPr lang="hu-HU" b="1" dirty="0"/>
              <a:t>Elvek: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600" dirty="0"/>
              <a:t>Eszközök használata előtt alapos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végiggondolás</a:t>
            </a:r>
            <a:r>
              <a:rPr lang="hu-HU" sz="2600" dirty="0"/>
              <a:t>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600" dirty="0"/>
              <a:t>Egy megtalált hiba a program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más</a:t>
            </a:r>
            <a:r>
              <a:rPr lang="hu-HU" sz="2600" dirty="0"/>
              <a:t> részeiben is okozhat hibát.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600" dirty="0"/>
              <a:t>A hibák száma, súlyossága a program méretével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nemlineárisan</a:t>
            </a:r>
            <a:r>
              <a:rPr lang="hu-HU" sz="2600" dirty="0"/>
              <a:t> (</a:t>
            </a:r>
            <a:r>
              <a:rPr lang="hu-HU" sz="2400" dirty="0"/>
              <a:t>annál gyorsabban!</a:t>
            </a:r>
            <a:r>
              <a:rPr lang="hu-HU" sz="2600" dirty="0"/>
              <a:t>) nő.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600" dirty="0"/>
              <a:t>Egyformán fontos, hogy </a:t>
            </a:r>
            <a:r>
              <a:rPr lang="hu-HU" sz="2600" i="1" dirty="0"/>
              <a:t>miért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</a:t>
            </a:r>
            <a:r>
              <a:rPr lang="hu-HU" sz="2600" dirty="0"/>
              <a:t> </a:t>
            </a:r>
            <a:r>
              <a:rPr lang="hu-HU" sz="2600" i="1" dirty="0"/>
              <a:t>csinálja</a:t>
            </a:r>
            <a:r>
              <a:rPr lang="hu-HU" sz="2600" dirty="0"/>
              <a:t> a program, amit </a:t>
            </a:r>
            <a:r>
              <a:rPr lang="hu-HU" sz="2600" i="1" dirty="0"/>
              <a:t>várunk</a:t>
            </a:r>
            <a:r>
              <a:rPr lang="hu-HU" sz="2600" dirty="0"/>
              <a:t>, illetve, hogy </a:t>
            </a:r>
            <a:r>
              <a:rPr lang="hu-HU" sz="2600" i="1" dirty="0"/>
              <a:t>miért csinál</a:t>
            </a:r>
            <a:r>
              <a:rPr lang="hu-HU" sz="2600" dirty="0"/>
              <a:t> olyat, amit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</a:t>
            </a:r>
            <a:r>
              <a:rPr lang="hu-HU" sz="2600" dirty="0"/>
              <a:t> </a:t>
            </a:r>
            <a:r>
              <a:rPr lang="hu-HU" sz="2600" i="1" dirty="0"/>
              <a:t>várunk</a:t>
            </a:r>
            <a:r>
              <a:rPr lang="hu-HU" sz="2600" dirty="0"/>
              <a:t>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Csak</a:t>
            </a:r>
            <a:r>
              <a:rPr lang="hu-HU" sz="2600" dirty="0"/>
              <a:t> akkor javítani,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</a:t>
            </a:r>
            <a:r>
              <a:rPr lang="hu-HU" sz="2600" dirty="0"/>
              <a:t>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megtaláltuk</a:t>
            </a:r>
            <a:r>
              <a:rPr lang="hu-HU" sz="2600" dirty="0"/>
              <a:t> a hibát!</a:t>
            </a: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8E65368-8286-4EC6-BCF4-0A0B4D096012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54</a:t>
            </a:fld>
            <a:r>
              <a:rPr lang="hu-HU"/>
              <a:t>/61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Hibakeresés</a:t>
            </a:r>
            <a:endParaRPr lang="hu-HU" sz="2800"/>
          </a:p>
        </p:txBody>
      </p:sp>
      <p:sp>
        <p:nvSpPr>
          <p:cNvPr id="2662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/>
              <a:t>Hibakeresési eszközök </a:t>
            </a:r>
            <a:r>
              <a:rPr lang="hu-HU" sz="2400" dirty="0"/>
              <a:t>(folytatás)</a:t>
            </a:r>
            <a:r>
              <a:rPr lang="hu-HU" b="1" dirty="0"/>
              <a:t>:</a:t>
            </a:r>
          </a:p>
          <a:p>
            <a:r>
              <a:rPr lang="hu-HU" sz="2800" dirty="0"/>
              <a:t>Változó-, memória-kiírás (</a:t>
            </a:r>
            <a:r>
              <a:rPr lang="hu-HU" sz="2400" dirty="0">
                <a:hlinkClick r:id="rId3"/>
              </a:rPr>
              <a:t>feltételes fordítás</a:t>
            </a:r>
            <a:r>
              <a:rPr lang="hu-HU" sz="2800" dirty="0"/>
              <a:t>)</a:t>
            </a:r>
          </a:p>
          <a:p>
            <a:r>
              <a:rPr lang="hu-HU" sz="2800" dirty="0"/>
              <a:t>Töréspont elhelyezése</a:t>
            </a:r>
          </a:p>
          <a:p>
            <a:r>
              <a:rPr lang="hu-HU" sz="2800" dirty="0"/>
              <a:t>Lépésenkénti végrehajtás</a:t>
            </a:r>
          </a:p>
          <a:p>
            <a:r>
              <a:rPr lang="hu-HU" sz="2800" dirty="0"/>
              <a:t>Adat-nyomkövetés</a:t>
            </a:r>
          </a:p>
          <a:p>
            <a:r>
              <a:rPr lang="hu-HU" sz="2800" dirty="0"/>
              <a:t>Állapot-nyomkövetés</a:t>
            </a:r>
            <a:r>
              <a:rPr lang="hu-HU" sz="2800" dirty="0">
                <a:latin typeface="Arial" charset="0"/>
              </a:rPr>
              <a:t> </a:t>
            </a:r>
            <a:r>
              <a:rPr lang="hu-HU" sz="2800" dirty="0"/>
              <a:t>(</a:t>
            </a:r>
            <a:r>
              <a:rPr lang="hu-HU" sz="2400" dirty="0"/>
              <a:t>pl. paraméterekre vonatkozó előfeltételek, ciklus-invariánsok</a:t>
            </a:r>
            <a:r>
              <a:rPr lang="hu-HU" sz="2800" dirty="0"/>
              <a:t>)</a:t>
            </a:r>
          </a:p>
          <a:p>
            <a:r>
              <a:rPr lang="hu-HU" sz="2800" dirty="0" err="1"/>
              <a:t>Postmortem</a:t>
            </a:r>
            <a:r>
              <a:rPr lang="hu-HU" sz="2800" dirty="0"/>
              <a:t> nyomkövetés: hibától visszafelé</a:t>
            </a:r>
          </a:p>
          <a:p>
            <a:r>
              <a:rPr lang="hu-HU" sz="2800" dirty="0"/>
              <a:t>Speciális ellenőrzések (</a:t>
            </a:r>
            <a:r>
              <a:rPr lang="hu-HU" sz="2400" dirty="0"/>
              <a:t>pl. indexhatár: </a:t>
            </a:r>
            <a:r>
              <a:rPr lang="hu-HU" sz="2400" b="1" dirty="0"/>
              <a:t>.</a:t>
            </a:r>
            <a:r>
              <a:rPr lang="hu-HU" sz="2400" b="1" dirty="0" err="1"/>
              <a:t>at</a:t>
            </a:r>
            <a:r>
              <a:rPr lang="hu-HU" sz="2400" b="1" dirty="0"/>
              <a:t>(</a:t>
            </a:r>
            <a:r>
              <a:rPr lang="hu-HU" sz="2400" dirty="0"/>
              <a:t>.</a:t>
            </a:r>
            <a:r>
              <a:rPr lang="hu-HU" sz="2400" b="1" dirty="0"/>
              <a:t>)</a:t>
            </a:r>
            <a:r>
              <a:rPr lang="hu-HU" sz="2000" dirty="0">
                <a:sym typeface="Symbol"/>
              </a:rPr>
              <a:t></a:t>
            </a:r>
            <a:r>
              <a:rPr lang="hu-HU" sz="2400" b="1" dirty="0"/>
              <a:t>[</a:t>
            </a:r>
            <a:r>
              <a:rPr lang="hu-HU" sz="2400" dirty="0"/>
              <a:t>.</a:t>
            </a:r>
            <a:r>
              <a:rPr lang="hu-HU" sz="2400" b="1" dirty="0"/>
              <a:t>]</a:t>
            </a:r>
            <a:r>
              <a:rPr lang="hu-HU" sz="2800" dirty="0"/>
              <a:t>)</a:t>
            </a: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211E30C-A2EC-41D4-8A9A-5F353A7D461C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55</a:t>
            </a:fld>
            <a:r>
              <a:rPr lang="hu-HU"/>
              <a:t>/61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10208150"/>
      </p:ext>
    </p:extLst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Hibakeresés</a:t>
            </a:r>
            <a:br>
              <a:rPr lang="hu-HU" dirty="0"/>
            </a:br>
            <a:r>
              <a:rPr lang="hu-HU" sz="2800" dirty="0"/>
              <a:t>(C++)</a:t>
            </a:r>
          </a:p>
        </p:txBody>
      </p:sp>
      <p:sp>
        <p:nvSpPr>
          <p:cNvPr id="2662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/>
              <a:t>Hibakeresési eszközök:</a:t>
            </a:r>
          </a:p>
          <a:p>
            <a:r>
              <a:rPr lang="hu-HU" sz="2800" dirty="0"/>
              <a:t>A hiba helyének és okának kijelzése</a:t>
            </a:r>
          </a:p>
          <a:p>
            <a:pPr lvl="1">
              <a:buFont typeface="Wingdings" pitchFamily="2" charset="2"/>
              <a:buChar char="§"/>
            </a:pPr>
            <a:r>
              <a:rPr lang="hu-HU" sz="2400" dirty="0"/>
              <a:t>automatikusan – futási hiba</a:t>
            </a:r>
          </a:p>
          <a:p>
            <a:pPr lvl="1">
              <a:buFont typeface="Wingdings" pitchFamily="2" charset="2"/>
              <a:buChar char="§"/>
            </a:pPr>
            <a:r>
              <a:rPr lang="hu-HU" sz="2400" dirty="0"/>
              <a:t>manuálisan – standard makrókkal 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(__LINE__</a:t>
            </a:r>
            <a:r>
              <a:rPr lang="hu-HU" sz="2400" dirty="0"/>
              <a:t>, 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hu-HU" sz="2400" dirty="0"/>
              <a:t>, 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hu-HU" sz="2400" dirty="0"/>
              <a:t>). Pl.</a:t>
            </a:r>
          </a:p>
          <a:p>
            <a:pPr lvl="1">
              <a:buFont typeface="Wingdings" pitchFamily="2" charset="2"/>
              <a:buChar char="§"/>
            </a:pPr>
            <a:endParaRPr lang="hu-HU" sz="2400" dirty="0"/>
          </a:p>
          <a:p>
            <a:pPr marL="544513" lvl="1" indent="0">
              <a:buNone/>
            </a:pPr>
            <a:endParaRPr lang="hu-HU" sz="2400" dirty="0"/>
          </a:p>
        </p:txBody>
      </p:sp>
      <p:sp>
        <p:nvSpPr>
          <p:cNvPr id="20" name="Dátum helye 19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7B1A557-07CE-4AD2-85CD-8C77EC7D9BB1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sp>
        <p:nvSpPr>
          <p:cNvPr id="3" name="Téglalap 2"/>
          <p:cNvSpPr/>
          <p:nvPr/>
        </p:nvSpPr>
        <p:spPr>
          <a:xfrm>
            <a:off x="1403648" y="3861048"/>
            <a:ext cx="6336704" cy="2520280"/>
          </a:xfrm>
          <a:prstGeom prst="rect">
            <a:avLst/>
          </a:prstGeom>
          <a:solidFill>
            <a:schemeClr val="bg1"/>
          </a:solidFill>
          <a:effectLst>
            <a:outerShdw blurRad="1143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GB" sz="12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GB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GB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GB" sz="12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cassert</a:t>
            </a:r>
            <a:r>
              <a:rPr lang="en-GB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&gt;</a:t>
            </a:r>
            <a:r>
              <a:rPr lang="hu-HU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//</a:t>
            </a:r>
            <a:r>
              <a:rPr lang="hu-HU" sz="12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assert-hez</a:t>
            </a:r>
            <a:endParaRPr lang="en-GB" sz="1200" dirty="0">
              <a:solidFill>
                <a:srgbClr val="804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std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GB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main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()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c</a:t>
            </a:r>
            <a:r>
              <a:rPr lang="hu-HU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err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Fuggveny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:</a:t>
            </a:r>
            <a:r>
              <a:rPr lang="hu-HU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akt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függvény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neve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most: main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c</a:t>
            </a:r>
            <a:r>
              <a:rPr lang="hu-HU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err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</a:t>
            </a:r>
            <a:r>
              <a:rPr lang="hu-HU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sor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:</a:t>
            </a:r>
            <a:r>
              <a:rPr lang="hu-HU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__LINE__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akt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sorszám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most: </a:t>
            </a:r>
            <a:r>
              <a:rPr lang="hu-HU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8</a:t>
            </a:r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assert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==</a:t>
            </a:r>
            <a:r>
              <a:rPr lang="pt-BR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==</a:t>
            </a:r>
            <a:r>
              <a:rPr lang="pt-BR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);</a:t>
            </a:r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</a:t>
            </a:r>
            <a:r>
              <a:rPr lang="hu-HU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egy </a:t>
            </a:r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elvárás (a==0&amp;&amp;b==0) ellenőrzése</a:t>
            </a:r>
            <a:r>
              <a:rPr lang="hu-HU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pt-BR" sz="1200" dirty="0">
              <a:solidFill>
                <a:srgbClr val="008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GB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</a:t>
            </a:r>
            <a:r>
              <a:rPr lang="en-GB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nem</a:t>
            </a:r>
            <a:r>
              <a:rPr lang="en-GB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teljesülés</a:t>
            </a:r>
            <a:r>
              <a:rPr lang="hu-HU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e</a:t>
            </a:r>
            <a:r>
              <a:rPr lang="en-GB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kor</a:t>
            </a:r>
            <a:r>
              <a:rPr lang="en-GB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megállás</a:t>
            </a:r>
            <a:r>
              <a:rPr lang="en-GB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hibaüzenet</a:t>
            </a:r>
            <a:endParaRPr lang="en-GB" sz="1200" dirty="0">
              <a:solidFill>
                <a:srgbClr val="008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hu-H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6124575" cy="828675"/>
          </a:xfrm>
          <a:prstGeom prst="rect">
            <a:avLst/>
          </a:prstGeom>
          <a:solidFill>
            <a:schemeClr val="bg1"/>
          </a:solidFill>
          <a:effectLst>
            <a:outerShdw blurRad="114300" dist="1143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églalap 4"/>
          <p:cNvSpPr/>
          <p:nvPr/>
        </p:nvSpPr>
        <p:spPr>
          <a:xfrm>
            <a:off x="259200" y="2284320"/>
            <a:ext cx="2160000" cy="216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églalap 12"/>
          <p:cNvSpPr/>
          <p:nvPr/>
        </p:nvSpPr>
        <p:spPr>
          <a:xfrm>
            <a:off x="1779127" y="5236817"/>
            <a:ext cx="5882609" cy="4244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églalap 13"/>
          <p:cNvSpPr/>
          <p:nvPr/>
        </p:nvSpPr>
        <p:spPr>
          <a:xfrm>
            <a:off x="265807" y="2457480"/>
            <a:ext cx="5763983" cy="216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églalap 14"/>
          <p:cNvSpPr/>
          <p:nvPr/>
        </p:nvSpPr>
        <p:spPr>
          <a:xfrm>
            <a:off x="1785735" y="5668865"/>
            <a:ext cx="5882609" cy="4244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56</a:t>
            </a:fld>
            <a:r>
              <a:rPr lang="hu-HU"/>
              <a:t>/61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3" grpId="0" animBg="1"/>
      <p:bldP spid="13" grpId="1" animBg="1"/>
      <p:bldP spid="14" grpId="0" animBg="1"/>
      <p:bldP spid="1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Hibakeresési </a:t>
            </a:r>
            <a:r>
              <a:rPr lang="hu-HU" dirty="0">
                <a:solidFill>
                  <a:srgbClr val="FF0000"/>
                </a:solidFill>
              </a:rPr>
              <a:t>módszerek</a:t>
            </a:r>
          </a:p>
        </p:txBody>
      </p:sp>
      <p:sp>
        <p:nvSpPr>
          <p:cNvPr id="2458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Célja: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</a:pP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hu-HU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bemenetnek</a:t>
            </a:r>
            <a:r>
              <a:rPr lang="hu-HU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mely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része, amelyre hibásan működik a program?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</a:pPr>
            <a:r>
              <a:rPr lang="hu-HU" sz="2600" b="1" dirty="0">
                <a:solidFill>
                  <a:srgbClr val="FF6B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Hol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található a </a:t>
            </a:r>
            <a:r>
              <a:rPr lang="hu-HU" sz="2600" b="1" dirty="0">
                <a:solidFill>
                  <a:srgbClr val="FF6B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programban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hibát okozó utasítás?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Módszerfajták: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hu-HU" sz="2600" dirty="0"/>
              <a:t>Indukciós módszer (</a:t>
            </a:r>
            <a:r>
              <a:rPr lang="hu-HU" sz="2400" dirty="0"/>
              <a:t>hibásak körének </a:t>
            </a:r>
            <a:r>
              <a:rPr lang="hu-HU" sz="2400" dirty="0">
                <a:solidFill>
                  <a:srgbClr val="FF0000"/>
                </a:solidFill>
              </a:rPr>
              <a:t>bővítése</a:t>
            </a:r>
            <a:r>
              <a:rPr lang="hu-HU" sz="2600" dirty="0"/>
              <a:t>)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hu-HU" sz="2600" dirty="0"/>
              <a:t>Dedukciós módszer (</a:t>
            </a:r>
            <a:r>
              <a:rPr lang="hu-HU" sz="2400" dirty="0"/>
              <a:t>hibásak körének </a:t>
            </a:r>
            <a:r>
              <a:rPr lang="hu-HU" sz="2400" dirty="0">
                <a:solidFill>
                  <a:srgbClr val="FF0000"/>
                </a:solidFill>
              </a:rPr>
              <a:t>szűkítése</a:t>
            </a:r>
            <a:r>
              <a:rPr lang="hu-HU" sz="2600" dirty="0"/>
              <a:t>)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600" dirty="0">
                <a:solidFill>
                  <a:srgbClr val="FF6BA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</a:t>
            </a:r>
            <a:r>
              <a:rPr lang="hu-HU" sz="2600" dirty="0"/>
              <a:t>Hibakeresés hibától visszafelé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600" dirty="0">
                <a:solidFill>
                  <a:srgbClr val="FF6BA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</a:t>
            </a:r>
            <a:r>
              <a:rPr lang="hu-HU" sz="2600" dirty="0"/>
              <a:t>Teszteléssel segített hibakeresés (</a:t>
            </a:r>
            <a:r>
              <a:rPr lang="hu-HU" sz="2400" dirty="0"/>
              <a:t>olyan teszteset kell,</a:t>
            </a:r>
            <a:br>
              <a:rPr lang="hu-HU" sz="2400" dirty="0"/>
            </a:br>
            <a:r>
              <a:rPr lang="hu-HU" sz="2400" dirty="0"/>
              <a:t>amely az ismert hiba helyét fedi fel</a:t>
            </a:r>
            <a:r>
              <a:rPr lang="hu-HU" sz="2600" dirty="0"/>
              <a:t>)</a:t>
            </a:r>
            <a:endParaRPr lang="hu-HU" dirty="0"/>
          </a:p>
        </p:txBody>
      </p:sp>
      <p:sp>
        <p:nvSpPr>
          <p:cNvPr id="24" name="Dátum helye 2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0038FC3-AF7E-4C49-BCDA-8C9AE0F0023E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21" name="Élőláb helye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sp>
        <p:nvSpPr>
          <p:cNvPr id="27654" name="Rectangle 8"/>
          <p:cNvSpPr>
            <a:spLocks noChangeArrowheads="1"/>
          </p:cNvSpPr>
          <p:nvPr/>
        </p:nvSpPr>
        <p:spPr bwMode="auto">
          <a:xfrm>
            <a:off x="7236296" y="2276475"/>
            <a:ext cx="2160588" cy="1512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2777" name="AutoShape 9"/>
          <p:cNvSpPr>
            <a:spLocks noChangeArrowheads="1"/>
          </p:cNvSpPr>
          <p:nvPr/>
        </p:nvSpPr>
        <p:spPr bwMode="auto">
          <a:xfrm>
            <a:off x="7380610" y="2349500"/>
            <a:ext cx="1439862" cy="1366838"/>
          </a:xfrm>
          <a:prstGeom prst="irregularSeal1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u-HU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hibásak</a:t>
            </a:r>
          </a:p>
        </p:txBody>
      </p:sp>
      <p:sp>
        <p:nvSpPr>
          <p:cNvPr id="27656" name="Line 11"/>
          <p:cNvSpPr>
            <a:spLocks noChangeShapeType="1"/>
          </p:cNvSpPr>
          <p:nvPr/>
        </p:nvSpPr>
        <p:spPr bwMode="auto">
          <a:xfrm flipV="1">
            <a:off x="8144197" y="2536825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7657" name="Line 12"/>
          <p:cNvSpPr>
            <a:spLocks noChangeShapeType="1"/>
          </p:cNvSpPr>
          <p:nvPr/>
        </p:nvSpPr>
        <p:spPr bwMode="auto">
          <a:xfrm flipV="1">
            <a:off x="8358510" y="2881313"/>
            <a:ext cx="288925" cy="36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7658" name="Line 13"/>
          <p:cNvSpPr>
            <a:spLocks noChangeShapeType="1"/>
          </p:cNvSpPr>
          <p:nvPr/>
        </p:nvSpPr>
        <p:spPr bwMode="auto">
          <a:xfrm flipH="1">
            <a:off x="7955285" y="3105150"/>
            <a:ext cx="107950" cy="468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7659" name="Line 14"/>
          <p:cNvSpPr>
            <a:spLocks noChangeShapeType="1"/>
          </p:cNvSpPr>
          <p:nvPr/>
        </p:nvSpPr>
        <p:spPr bwMode="auto">
          <a:xfrm flipH="1" flipV="1">
            <a:off x="7452047" y="2924175"/>
            <a:ext cx="360363" cy="73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7092280" y="3890963"/>
            <a:ext cx="2160588" cy="15128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hu-HU" sz="14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nem hibásak</a:t>
            </a:r>
          </a:p>
        </p:txBody>
      </p:sp>
      <p:sp>
        <p:nvSpPr>
          <p:cNvPr id="32784" name="AutoShape 16"/>
          <p:cNvSpPr>
            <a:spLocks noChangeArrowheads="1"/>
          </p:cNvSpPr>
          <p:nvPr/>
        </p:nvSpPr>
        <p:spPr bwMode="auto">
          <a:xfrm>
            <a:off x="7453312" y="3963988"/>
            <a:ext cx="1439862" cy="1366837"/>
          </a:xfrm>
          <a:prstGeom prst="irregularSeal1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u-HU" sz="1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662" name="Line 17"/>
          <p:cNvSpPr>
            <a:spLocks noChangeShapeType="1"/>
          </p:cNvSpPr>
          <p:nvPr/>
        </p:nvSpPr>
        <p:spPr bwMode="auto">
          <a:xfrm flipV="1">
            <a:off x="8172449" y="3933825"/>
            <a:ext cx="0" cy="287338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7663" name="Line 18"/>
          <p:cNvSpPr>
            <a:spLocks noChangeShapeType="1"/>
          </p:cNvSpPr>
          <p:nvPr/>
        </p:nvSpPr>
        <p:spPr bwMode="auto">
          <a:xfrm flipV="1">
            <a:off x="8675687" y="4625975"/>
            <a:ext cx="504825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7664" name="Line 19"/>
          <p:cNvSpPr>
            <a:spLocks noChangeShapeType="1"/>
          </p:cNvSpPr>
          <p:nvPr/>
        </p:nvSpPr>
        <p:spPr bwMode="auto">
          <a:xfrm flipH="1">
            <a:off x="8172449" y="4984750"/>
            <a:ext cx="0" cy="360363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7665" name="Line 20"/>
          <p:cNvSpPr>
            <a:spLocks noChangeShapeType="1"/>
          </p:cNvSpPr>
          <p:nvPr/>
        </p:nvSpPr>
        <p:spPr bwMode="auto">
          <a:xfrm flipH="1" flipV="1">
            <a:off x="7092949" y="4294188"/>
            <a:ext cx="576263" cy="10795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57</a:t>
            </a:fld>
            <a:r>
              <a:rPr lang="hu-HU"/>
              <a:t>/61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Hibakeresési módszerek</a:t>
            </a:r>
            <a:br>
              <a:rPr lang="hu-HU" dirty="0"/>
            </a:br>
            <a:r>
              <a:rPr lang="hu-HU" sz="2800" dirty="0"/>
              <a:t>Példa az </a:t>
            </a:r>
            <a:r>
              <a:rPr lang="hu-HU" sz="2800" dirty="0">
                <a:solidFill>
                  <a:srgbClr val="FF0000"/>
                </a:solidFill>
              </a:rPr>
              <a:t>indukciós</a:t>
            </a:r>
            <a:r>
              <a:rPr lang="hu-HU" sz="2800" dirty="0"/>
              <a:t> módszerre:</a:t>
            </a:r>
          </a:p>
        </p:txBody>
      </p:sp>
      <p:sp>
        <p:nvSpPr>
          <p:cNvPr id="2867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800" b="1" dirty="0"/>
              <a:t>Feladat</a:t>
            </a:r>
            <a:r>
              <a:rPr lang="hu-HU" sz="2800" dirty="0"/>
              <a:t>:</a:t>
            </a:r>
            <a:r>
              <a:rPr lang="hu-HU" sz="2800" i="1" dirty="0"/>
              <a:t> 1 és 99 közötti N szám kiírása betűkkel.</a:t>
            </a:r>
            <a:endParaRPr lang="hu-HU" sz="2800" dirty="0"/>
          </a:p>
          <a:p>
            <a:pPr>
              <a:lnSpc>
                <a:spcPts val="3000"/>
              </a:lnSpc>
              <a:spcBef>
                <a:spcPct val="0"/>
              </a:spcBef>
            </a:pPr>
            <a:r>
              <a:rPr lang="hu-HU" sz="2600" dirty="0"/>
              <a:t>Tesztesetek: </a:t>
            </a:r>
            <a:r>
              <a:rPr lang="hu-HU" sz="2600" dirty="0">
                <a:solidFill>
                  <a:srgbClr val="006600"/>
                </a:solidFill>
              </a:rPr>
              <a:t>N=8 </a:t>
            </a:r>
            <a:r>
              <a:rPr lang="hu-HU" sz="2600" dirty="0">
                <a:solidFill>
                  <a:srgbClr val="006600"/>
                </a:solidFill>
                <a:sym typeface="Symbol" pitchFamily="18" charset="2"/>
              </a:rPr>
              <a:t> jó</a:t>
            </a:r>
            <a:r>
              <a:rPr lang="hu-HU" sz="2600" dirty="0">
                <a:sym typeface="Symbol" pitchFamily="18" charset="2"/>
              </a:rPr>
              <a:t>, </a:t>
            </a:r>
            <a:r>
              <a:rPr lang="hu-HU" sz="2600" dirty="0">
                <a:solidFill>
                  <a:srgbClr val="006600"/>
                </a:solidFill>
              </a:rPr>
              <a:t>N=17 </a:t>
            </a:r>
            <a:r>
              <a:rPr lang="hu-HU" sz="2600" dirty="0">
                <a:solidFill>
                  <a:srgbClr val="006600"/>
                </a:solidFill>
                <a:sym typeface="Symbol" pitchFamily="18" charset="2"/>
              </a:rPr>
              <a:t> jó</a:t>
            </a:r>
            <a:r>
              <a:rPr lang="hu-HU" sz="2600" dirty="0">
                <a:sym typeface="Symbol" pitchFamily="18" charset="2"/>
              </a:rPr>
              <a:t>, </a:t>
            </a:r>
            <a:r>
              <a:rPr lang="hu-HU" sz="2600" dirty="0">
                <a:solidFill>
                  <a:srgbClr val="FF0000"/>
                </a:solidFill>
              </a:rPr>
              <a:t>N=30 </a:t>
            </a:r>
            <a:r>
              <a:rPr lang="hu-HU" sz="2600" dirty="0">
                <a:solidFill>
                  <a:srgbClr val="FF0000"/>
                </a:solidFill>
                <a:sym typeface="Symbol" pitchFamily="18" charset="2"/>
              </a:rPr>
              <a:t> hibás</a:t>
            </a:r>
            <a:r>
              <a:rPr lang="hu-HU" sz="2600" dirty="0">
                <a:sym typeface="Symbol" pitchFamily="18" charset="2"/>
              </a:rPr>
              <a:t>.</a:t>
            </a:r>
          </a:p>
          <a:p>
            <a:pPr>
              <a:lnSpc>
                <a:spcPts val="3000"/>
              </a:lnSpc>
              <a:spcBef>
                <a:spcPct val="0"/>
              </a:spcBef>
            </a:pPr>
            <a:r>
              <a:rPr lang="hu-HU" sz="2600" dirty="0">
                <a:sym typeface="Symbol" pitchFamily="18" charset="2"/>
              </a:rPr>
              <a:t>Próbáljunk a hibásakból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általánosítani</a:t>
            </a:r>
            <a:r>
              <a:rPr lang="hu-HU" sz="2600" dirty="0">
                <a:sym typeface="Symbol" pitchFamily="18" charset="2"/>
              </a:rPr>
              <a:t>: tegyük fel, hogy minden 30-cal kezdődőre rossz!</a:t>
            </a:r>
          </a:p>
          <a:p>
            <a:pPr>
              <a:lnSpc>
                <a:spcPts val="3000"/>
              </a:lnSpc>
              <a:spcBef>
                <a:spcPct val="0"/>
              </a:spcBef>
            </a:pPr>
            <a:r>
              <a:rPr lang="hu-HU" sz="2600" dirty="0">
                <a:sym typeface="Symbol" pitchFamily="18" charset="2"/>
              </a:rPr>
              <a:t>Ha beláttuk (teszteléssel), akkor próbáljuk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tovább</a:t>
            </a:r>
            <a:r>
              <a:rPr lang="hu-HU" sz="2600" dirty="0">
                <a:sym typeface="Symbol" pitchFamily="18" charset="2"/>
              </a:rPr>
              <a:t>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általánosítani</a:t>
            </a:r>
            <a:r>
              <a:rPr lang="hu-HU" sz="2600" dirty="0">
                <a:sym typeface="Symbol" pitchFamily="18" charset="2"/>
              </a:rPr>
              <a:t>, pl. tegyük fel, hogy minden 30 felettire rossz!</a:t>
            </a:r>
          </a:p>
          <a:p>
            <a:pPr>
              <a:lnSpc>
                <a:spcPts val="3000"/>
              </a:lnSpc>
              <a:spcBef>
                <a:spcPct val="0"/>
              </a:spcBef>
            </a:pPr>
            <a:r>
              <a:rPr lang="hu-HU" sz="2600" dirty="0">
                <a:sym typeface="Symbol" pitchFamily="18" charset="2"/>
              </a:rPr>
              <a:t>Ha nem lehet tovább általánosítani, akkor tudjuk mit kell keresni a hibás programban.</a:t>
            </a:r>
          </a:p>
          <a:p>
            <a:pPr>
              <a:lnSpc>
                <a:spcPts val="3000"/>
              </a:lnSpc>
              <a:spcBef>
                <a:spcPct val="0"/>
              </a:spcBef>
            </a:pPr>
            <a:r>
              <a:rPr lang="hu-HU" sz="2600" dirty="0">
                <a:sym typeface="Symbol" pitchFamily="18" charset="2"/>
              </a:rPr>
              <a:t>Ha nem ment az általánosítás, próbáljuk másképp: hibás-e minden 0-ra végződő számra!</a:t>
            </a:r>
          </a:p>
          <a:p>
            <a:pPr>
              <a:lnSpc>
                <a:spcPts val="3000"/>
              </a:lnSpc>
              <a:spcBef>
                <a:spcPct val="0"/>
              </a:spcBef>
            </a:pPr>
            <a:r>
              <a:rPr lang="hu-HU" sz="2600" dirty="0">
                <a:sym typeface="Symbol" pitchFamily="18" charset="2"/>
              </a:rPr>
              <a:t>…</a:t>
            </a:r>
          </a:p>
        </p:txBody>
      </p:sp>
      <p:sp>
        <p:nvSpPr>
          <p:cNvPr id="17" name="Dátum helye 1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22699FB-4D8D-473C-ACE7-FF54DD693828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5651773" y="4868441"/>
            <a:ext cx="2160587" cy="1512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6012135" y="4941466"/>
            <a:ext cx="1439863" cy="1366837"/>
          </a:xfrm>
          <a:prstGeom prst="irregularSeal1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u-H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hibásak</a:t>
            </a:r>
          </a:p>
        </p:txBody>
      </p:sp>
      <p:sp>
        <p:nvSpPr>
          <p:cNvPr id="28681" name="Line 11"/>
          <p:cNvSpPr>
            <a:spLocks noChangeShapeType="1"/>
          </p:cNvSpPr>
          <p:nvPr/>
        </p:nvSpPr>
        <p:spPr bwMode="auto">
          <a:xfrm flipV="1">
            <a:off x="6775723" y="5128791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8682" name="Line 12"/>
          <p:cNvSpPr>
            <a:spLocks noChangeShapeType="1"/>
          </p:cNvSpPr>
          <p:nvPr/>
        </p:nvSpPr>
        <p:spPr bwMode="auto">
          <a:xfrm flipV="1">
            <a:off x="6990035" y="5473278"/>
            <a:ext cx="288925" cy="36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8683" name="Line 13"/>
          <p:cNvSpPr>
            <a:spLocks noChangeShapeType="1"/>
          </p:cNvSpPr>
          <p:nvPr/>
        </p:nvSpPr>
        <p:spPr bwMode="auto">
          <a:xfrm flipH="1">
            <a:off x="6586810" y="5697116"/>
            <a:ext cx="107950" cy="468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8684" name="Line 14"/>
          <p:cNvSpPr>
            <a:spLocks noChangeShapeType="1"/>
          </p:cNvSpPr>
          <p:nvPr/>
        </p:nvSpPr>
        <p:spPr bwMode="auto">
          <a:xfrm flipH="1" flipV="1">
            <a:off x="6083573" y="5516141"/>
            <a:ext cx="360362" cy="73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58</a:t>
            </a:fld>
            <a:r>
              <a:rPr lang="hu-HU"/>
              <a:t>/61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5292080" y="5053816"/>
            <a:ext cx="2160587" cy="15128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hu-HU" sz="1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nem hibásak</a:t>
            </a:r>
          </a:p>
        </p:txBody>
      </p:sp>
      <p:sp>
        <p:nvSpPr>
          <p:cNvPr id="9" name="AutoShape 16"/>
          <p:cNvSpPr>
            <a:spLocks noChangeArrowheads="1"/>
          </p:cNvSpPr>
          <p:nvPr/>
        </p:nvSpPr>
        <p:spPr bwMode="auto">
          <a:xfrm>
            <a:off x="5724103" y="5155987"/>
            <a:ext cx="1439863" cy="1366837"/>
          </a:xfrm>
          <a:prstGeom prst="irregularSeal1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u-HU" sz="1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705" name="Line 17"/>
          <p:cNvSpPr>
            <a:spLocks noChangeShapeType="1"/>
          </p:cNvSpPr>
          <p:nvPr/>
        </p:nvSpPr>
        <p:spPr bwMode="auto">
          <a:xfrm flipV="1">
            <a:off x="6443241" y="5125824"/>
            <a:ext cx="0" cy="287338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9706" name="Line 18"/>
          <p:cNvSpPr>
            <a:spLocks noChangeShapeType="1"/>
          </p:cNvSpPr>
          <p:nvPr/>
        </p:nvSpPr>
        <p:spPr bwMode="auto">
          <a:xfrm flipV="1">
            <a:off x="6946478" y="5817974"/>
            <a:ext cx="504825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9707" name="Line 19"/>
          <p:cNvSpPr>
            <a:spLocks noChangeShapeType="1"/>
          </p:cNvSpPr>
          <p:nvPr/>
        </p:nvSpPr>
        <p:spPr bwMode="auto">
          <a:xfrm flipH="1">
            <a:off x="6443241" y="6176749"/>
            <a:ext cx="0" cy="360363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9708" name="Line 20"/>
          <p:cNvSpPr>
            <a:spLocks noChangeShapeType="1"/>
          </p:cNvSpPr>
          <p:nvPr/>
        </p:nvSpPr>
        <p:spPr bwMode="auto">
          <a:xfrm flipH="1" flipV="1">
            <a:off x="5363741" y="5528330"/>
            <a:ext cx="576262" cy="10795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970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Hibakeresési módszerek</a:t>
            </a:r>
            <a:br>
              <a:rPr lang="hu-HU" dirty="0"/>
            </a:br>
            <a:r>
              <a:rPr lang="hu-HU" sz="2800" dirty="0"/>
              <a:t>Példa a </a:t>
            </a:r>
            <a:r>
              <a:rPr lang="hu-HU" sz="2800" dirty="0">
                <a:solidFill>
                  <a:srgbClr val="FF0000"/>
                </a:solidFill>
              </a:rPr>
              <a:t>dedukciós</a:t>
            </a:r>
            <a:r>
              <a:rPr lang="hu-HU" sz="2800" dirty="0"/>
              <a:t> módszerre:</a:t>
            </a:r>
          </a:p>
        </p:txBody>
      </p:sp>
      <p:sp>
        <p:nvSpPr>
          <p:cNvPr id="29701" name="Tartalom helye 2"/>
          <p:cNvSpPr>
            <a:spLocks noGrp="1"/>
          </p:cNvSpPr>
          <p:nvPr>
            <p:ph idx="1"/>
          </p:nvPr>
        </p:nvSpPr>
        <p:spPr>
          <a:xfrm>
            <a:off x="35496" y="1268760"/>
            <a:ext cx="8929117" cy="4754562"/>
          </a:xfrm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800" b="1" dirty="0"/>
              <a:t>Feladat</a:t>
            </a:r>
            <a:r>
              <a:rPr lang="hu-HU" sz="2800" dirty="0"/>
              <a:t>:</a:t>
            </a:r>
            <a:r>
              <a:rPr lang="hu-HU" sz="2800" i="1" dirty="0"/>
              <a:t> 1 és 99 közötti N szám kiírása betűkkel.</a:t>
            </a:r>
            <a:endParaRPr lang="hu-HU" sz="2800" dirty="0"/>
          </a:p>
          <a:p>
            <a:pPr>
              <a:lnSpc>
                <a:spcPts val="3000"/>
              </a:lnSpc>
              <a:spcBef>
                <a:spcPct val="0"/>
              </a:spcBef>
            </a:pPr>
            <a:r>
              <a:rPr lang="hu-HU" sz="2600" dirty="0"/>
              <a:t>Tesztesetek: </a:t>
            </a:r>
            <a:r>
              <a:rPr lang="hu-HU" sz="2600" dirty="0">
                <a:solidFill>
                  <a:srgbClr val="006600"/>
                </a:solidFill>
              </a:rPr>
              <a:t>N=8 </a:t>
            </a:r>
            <a:r>
              <a:rPr lang="hu-HU" sz="2600" dirty="0">
                <a:solidFill>
                  <a:srgbClr val="006600"/>
                </a:solidFill>
                <a:sym typeface="Symbol" pitchFamily="18" charset="2"/>
              </a:rPr>
              <a:t> jó</a:t>
            </a:r>
            <a:r>
              <a:rPr lang="hu-HU" sz="2600" dirty="0">
                <a:sym typeface="Symbol" pitchFamily="18" charset="2"/>
              </a:rPr>
              <a:t>, </a:t>
            </a:r>
            <a:r>
              <a:rPr lang="hu-HU" sz="2600" dirty="0">
                <a:solidFill>
                  <a:srgbClr val="006600"/>
                </a:solidFill>
              </a:rPr>
              <a:t>N=17 </a:t>
            </a:r>
            <a:r>
              <a:rPr lang="hu-HU" sz="2600" dirty="0">
                <a:solidFill>
                  <a:srgbClr val="006600"/>
                </a:solidFill>
                <a:sym typeface="Symbol" pitchFamily="18" charset="2"/>
              </a:rPr>
              <a:t> jó</a:t>
            </a:r>
            <a:r>
              <a:rPr lang="hu-HU" sz="2600" dirty="0">
                <a:sym typeface="Symbol" pitchFamily="18" charset="2"/>
              </a:rPr>
              <a:t>, </a:t>
            </a:r>
            <a:r>
              <a:rPr lang="hu-HU" sz="2600" dirty="0">
                <a:solidFill>
                  <a:srgbClr val="FF0000"/>
                </a:solidFill>
              </a:rPr>
              <a:t>N=30 </a:t>
            </a:r>
            <a:r>
              <a:rPr lang="hu-HU" sz="2600" dirty="0">
                <a:solidFill>
                  <a:srgbClr val="FF0000"/>
                </a:solidFill>
                <a:sym typeface="Symbol" pitchFamily="18" charset="2"/>
              </a:rPr>
              <a:t> hibás</a:t>
            </a:r>
            <a:r>
              <a:rPr lang="hu-HU" sz="2600" dirty="0">
                <a:sym typeface="Symbol" pitchFamily="18" charset="2"/>
              </a:rPr>
              <a:t>.</a:t>
            </a:r>
          </a:p>
          <a:p>
            <a:pPr>
              <a:lnSpc>
                <a:spcPts val="3000"/>
              </a:lnSpc>
              <a:spcBef>
                <a:spcPct val="0"/>
              </a:spcBef>
            </a:pPr>
            <a:r>
              <a:rPr lang="hu-HU" sz="2600" dirty="0">
                <a:sym typeface="Symbol" pitchFamily="18" charset="2"/>
              </a:rPr>
              <a:t>Tegyük fel, hogy minden nem jóra hibás!</a:t>
            </a:r>
          </a:p>
          <a:p>
            <a:pPr>
              <a:lnSpc>
                <a:spcPts val="3000"/>
              </a:lnSpc>
              <a:spcBef>
                <a:spcPct val="0"/>
              </a:spcBef>
            </a:pPr>
            <a:r>
              <a:rPr lang="hu-HU" sz="2600" dirty="0">
                <a:sym typeface="Symbol" pitchFamily="18" charset="2"/>
              </a:rPr>
              <a:t>Próbáljunk a hibás esetek alapján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szűkíteni</a:t>
            </a:r>
            <a:r>
              <a:rPr lang="hu-HU" sz="2600" dirty="0">
                <a:sym typeface="Symbol" pitchFamily="18" charset="2"/>
              </a:rPr>
              <a:t>:  </a:t>
            </a:r>
            <a:br>
              <a:rPr lang="hu-HU" sz="2600" dirty="0">
                <a:sym typeface="Symbol" pitchFamily="18" charset="2"/>
              </a:rPr>
            </a:br>
            <a:r>
              <a:rPr lang="hu-HU" sz="2600" dirty="0">
                <a:sym typeface="Symbol" pitchFamily="18" charset="2"/>
              </a:rPr>
              <a:t>tegyük fel, hogy a 20-nál kisebbekre jó!</a:t>
            </a:r>
          </a:p>
          <a:p>
            <a:pPr>
              <a:lnSpc>
                <a:spcPts val="3000"/>
              </a:lnSpc>
              <a:spcBef>
                <a:spcPct val="0"/>
              </a:spcBef>
            </a:pPr>
            <a:r>
              <a:rPr lang="hu-HU" sz="2600" dirty="0">
                <a:sym typeface="Symbol" pitchFamily="18" charset="2"/>
              </a:rPr>
              <a:t>Ha beláttuk (teszteléssel), akkor 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szűkítsünk</a:t>
            </a:r>
            <a:r>
              <a:rPr lang="hu-HU" sz="2600" dirty="0">
                <a:sym typeface="Symbol" pitchFamily="18" charset="2"/>
              </a:rPr>
              <a:t>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tovább</a:t>
            </a:r>
            <a:r>
              <a:rPr lang="hu-HU" sz="2600" dirty="0">
                <a:sym typeface="Symbol" pitchFamily="18" charset="2"/>
              </a:rPr>
              <a:t>, jó-e minden 39-nél nagyobbra?</a:t>
            </a:r>
          </a:p>
          <a:p>
            <a:pPr>
              <a:lnSpc>
                <a:spcPts val="3000"/>
              </a:lnSpc>
              <a:spcBef>
                <a:spcPct val="0"/>
              </a:spcBef>
            </a:pPr>
            <a:r>
              <a:rPr lang="hu-HU" sz="2600" dirty="0">
                <a:sym typeface="Symbol" pitchFamily="18" charset="2"/>
              </a:rPr>
              <a:t>Ha nem szűkíthető tovább, akkor megtaláltuk, mit kell keresni a hibás programunkban.</a:t>
            </a:r>
          </a:p>
          <a:p>
            <a:pPr>
              <a:lnSpc>
                <a:spcPts val="3000"/>
              </a:lnSpc>
              <a:spcBef>
                <a:spcPct val="0"/>
              </a:spcBef>
            </a:pPr>
            <a:r>
              <a:rPr lang="hu-HU" sz="2600" dirty="0">
                <a:sym typeface="Symbol" pitchFamily="18" charset="2"/>
              </a:rPr>
              <a:t>Ha nem, szűkítsünk másképp: tegyük fel, hogy jó minden nem 0-ra végződő számra!</a:t>
            </a:r>
          </a:p>
          <a:p>
            <a:pPr>
              <a:lnSpc>
                <a:spcPts val="3000"/>
              </a:lnSpc>
              <a:spcBef>
                <a:spcPct val="0"/>
              </a:spcBef>
            </a:pPr>
            <a:r>
              <a:rPr lang="hu-HU" sz="2600" dirty="0">
                <a:sym typeface="Symbol" pitchFamily="18" charset="2"/>
              </a:rPr>
              <a:t>…</a:t>
            </a:r>
            <a:endParaRPr lang="hu-HU" sz="2600" dirty="0"/>
          </a:p>
        </p:txBody>
      </p:sp>
      <p:sp>
        <p:nvSpPr>
          <p:cNvPr id="17" name="Dátum helye 1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7DCAB9-4096-4DE6-A384-D5E11BE29E74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59</a:t>
            </a:fld>
            <a:r>
              <a:rPr lang="hu-HU"/>
              <a:t>/61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Tesztelés</a:t>
            </a:r>
            <a:br>
              <a:rPr lang="hu-HU" dirty="0"/>
            </a:br>
            <a:r>
              <a:rPr lang="hu-HU" sz="2800" dirty="0"/>
              <a:t>fogalmak</a:t>
            </a:r>
            <a:endParaRPr lang="hu-HU" dirty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hu-HU" b="1" dirty="0"/>
              <a:t>Célja:</a:t>
            </a:r>
            <a:br>
              <a:rPr lang="hu-HU" b="1" dirty="0"/>
            </a:br>
            <a:r>
              <a:rPr lang="hu-HU" sz="2400" i="1" dirty="0"/>
              <a:t>a hibás működés kimutatása.</a:t>
            </a:r>
            <a:endParaRPr lang="hu-HU" sz="2400" b="1" dirty="0"/>
          </a:p>
          <a:p>
            <a:pPr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hu-HU" b="1" dirty="0"/>
              <a:t>Tesztelési fogalmak: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Teszteset</a:t>
            </a:r>
            <a:r>
              <a:rPr lang="hu-HU" sz="2800" dirty="0"/>
              <a:t> = </a:t>
            </a:r>
            <a:r>
              <a:rPr lang="hu-HU" sz="2800" dirty="0">
                <a:solidFill>
                  <a:srgbClr val="0000FF"/>
                </a:solidFill>
              </a:rPr>
              <a:t>bemenet</a:t>
            </a:r>
            <a:r>
              <a:rPr lang="hu-HU" sz="2800" dirty="0"/>
              <a:t> + </a:t>
            </a:r>
            <a:r>
              <a:rPr lang="hu-HU" sz="2800" dirty="0">
                <a:solidFill>
                  <a:srgbClr val="FF3300"/>
                </a:solidFill>
              </a:rPr>
              <a:t>kimenet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Próba</a:t>
            </a:r>
            <a:r>
              <a:rPr lang="hu-HU" sz="2800" dirty="0"/>
              <a:t> = teszteset-halmaz</a:t>
            </a:r>
            <a:r>
              <a:rPr lang="hu-HU" sz="2800" dirty="0">
                <a:solidFill>
                  <a:srgbClr val="FF3300"/>
                </a:solidFill>
              </a:rPr>
              <a:t>	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Jó teszteset</a:t>
            </a:r>
            <a:r>
              <a:rPr lang="hu-HU" sz="2800" dirty="0"/>
              <a:t>: nagy valószínűséggel felfedetlen hibát mutat ki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Ideális próba</a:t>
            </a:r>
            <a:r>
              <a:rPr lang="hu-HU" sz="2800" dirty="0"/>
              <a:t>: minden hibát kimutat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Megbízható próba</a:t>
            </a:r>
            <a:r>
              <a:rPr lang="hu-HU" sz="2800" dirty="0"/>
              <a:t>: nagy valószínűséggel minden hibát kimutat</a:t>
            </a:r>
          </a:p>
          <a:p>
            <a:pPr marL="0" indent="12700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hu-HU" sz="2000" dirty="0"/>
              <a:t>A „</a:t>
            </a:r>
            <a:r>
              <a:rPr lang="hu-H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hiba</a:t>
            </a:r>
            <a:r>
              <a:rPr lang="hu-HU" sz="2000" dirty="0"/>
              <a:t>” helyett jobb lenne „</a:t>
            </a:r>
            <a:r>
              <a:rPr lang="hu-H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problémát</a:t>
            </a:r>
            <a:r>
              <a:rPr lang="hu-HU" sz="2000" dirty="0"/>
              <a:t>” mondani, mivel a tesztelés nemcsak a hibakeresés, hanem a hatékonyságvizsgálat eszköze is.</a:t>
            </a:r>
            <a:endParaRPr lang="hu-HU" sz="2400" dirty="0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6A5C327-2993-47F3-B874-D2AE77F69255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pic>
        <p:nvPicPr>
          <p:cNvPr id="7" name="Picture 5" descr="http://m.blog.hu/fa/faszkivan/image/26_03_2012/harkaly.jpg">
            <a:hlinkClick r:id="" action="ppaction://customshow?id=1&amp;return=true"/>
            <a:extLst>
              <a:ext uri="{FF2B5EF4-FFF2-40B4-BE49-F238E27FC236}">
                <a16:creationId xmlns:a16="http://schemas.microsoft.com/office/drawing/2014/main" id="{63087238-EFD8-4D6D-B937-5BD57169A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1152128" cy="82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</a:t>
            </a:fld>
            <a:r>
              <a:rPr lang="hu-HU"/>
              <a:t>/61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Hibajavítás</a:t>
            </a:r>
          </a:p>
        </p:txBody>
      </p:sp>
      <p:sp>
        <p:nvSpPr>
          <p:cNvPr id="3072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Célja: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</a:t>
            </a:r>
            <a:r>
              <a:rPr lang="hu-HU" sz="2800" i="1" dirty="0"/>
              <a:t>a megtalált hiba kijavítása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Elvek: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600" dirty="0"/>
              <a:t>A hibát kell javítani és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 a tüneteit</a:t>
            </a:r>
            <a:r>
              <a:rPr lang="hu-HU" sz="2600" dirty="0"/>
              <a:t>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600" dirty="0"/>
              <a:t>A hiba kijavítása a program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más</a:t>
            </a:r>
            <a:r>
              <a:rPr lang="hu-HU" sz="2600" dirty="0"/>
              <a:t> részében hibát okozhat (</a:t>
            </a:r>
            <a:r>
              <a:rPr lang="hu-HU" sz="2400" dirty="0"/>
              <a:t>rosszul javítunk, illetve korábban elfedett más hibát</a:t>
            </a:r>
            <a:r>
              <a:rPr lang="hu-HU" sz="2600" dirty="0"/>
              <a:t>).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600" dirty="0"/>
              <a:t>Javítás után a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tesztelés megismételendő</a:t>
            </a:r>
            <a:r>
              <a:rPr lang="hu-HU" sz="2600" dirty="0"/>
              <a:t>!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600" dirty="0"/>
              <a:t>A jó javítás valószínűsége a program méretével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fordítva arányos</a:t>
            </a:r>
            <a:r>
              <a:rPr lang="hu-HU" sz="2600" dirty="0"/>
              <a:t>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600" dirty="0"/>
              <a:t>A hibajavítás a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tervezés</a:t>
            </a:r>
            <a:r>
              <a:rPr lang="hu-HU" sz="2600" dirty="0"/>
              <a:t>i fázisba is visszanyúlhat (</a:t>
            </a:r>
            <a:r>
              <a:rPr lang="hu-HU" sz="2400" dirty="0"/>
              <a:t>a módszertan célja: lehetőleg ne nyúljon vissza</a:t>
            </a:r>
            <a:r>
              <a:rPr lang="hu-HU" sz="2600" dirty="0"/>
              <a:t>).</a:t>
            </a: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78DFE3-2270-42B2-A801-C26D179FC35A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60</a:t>
            </a:fld>
            <a:r>
              <a:rPr lang="hu-HU"/>
              <a:t>/61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/>
              <a:t>Áttekintés</a:t>
            </a:r>
            <a:endParaRPr lang="hu-HU" sz="2800" dirty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3" action="ppaction://hlinksldjump"/>
              </a:rPr>
              <a:t>Tesztelés</a:t>
            </a:r>
            <a:r>
              <a:rPr lang="hu-HU" dirty="0"/>
              <a:t> </a:t>
            </a:r>
          </a:p>
          <a:p>
            <a:pPr marL="817563" lvl="1">
              <a:lnSpc>
                <a:spcPct val="95000"/>
              </a:lnSpc>
              <a:spcBef>
                <a:spcPct val="5000"/>
              </a:spcBef>
            </a:pPr>
            <a:r>
              <a:rPr lang="hu-HU" dirty="0"/>
              <a:t>fogalmak + elvek</a:t>
            </a:r>
          </a:p>
          <a:p>
            <a:pPr marL="817563" lvl="1">
              <a:lnSpc>
                <a:spcPct val="95000"/>
              </a:lnSpc>
              <a:spcBef>
                <a:spcPct val="5000"/>
              </a:spcBef>
            </a:pPr>
            <a:r>
              <a:rPr lang="hu-HU" dirty="0"/>
              <a:t>statikus tesztelés</a:t>
            </a:r>
          </a:p>
          <a:p>
            <a:pPr marL="817563" lvl="1">
              <a:lnSpc>
                <a:spcPct val="95000"/>
              </a:lnSpc>
              <a:spcBef>
                <a:spcPct val="5000"/>
              </a:spcBef>
            </a:pPr>
            <a:r>
              <a:rPr lang="hu-HU" dirty="0"/>
              <a:t>dinamikus tesztelés</a:t>
            </a:r>
          </a:p>
          <a:p>
            <a:pPr marL="1225550" lvl="2">
              <a:lnSpc>
                <a:spcPct val="95000"/>
              </a:lnSpc>
              <a:spcBef>
                <a:spcPct val="5000"/>
              </a:spcBef>
            </a:pPr>
            <a:r>
              <a:rPr lang="hu-HU" dirty="0"/>
              <a:t>fekete doboz módszerek</a:t>
            </a:r>
          </a:p>
          <a:p>
            <a:pPr marL="1225550" lvl="2">
              <a:lnSpc>
                <a:spcPct val="95000"/>
              </a:lnSpc>
              <a:spcBef>
                <a:spcPct val="5000"/>
              </a:spcBef>
            </a:pPr>
            <a:r>
              <a:rPr lang="hu-HU" dirty="0"/>
              <a:t>szürke doboz módszerek</a:t>
            </a:r>
          </a:p>
          <a:p>
            <a:pPr marL="1225550" lvl="2">
              <a:lnSpc>
                <a:spcPct val="95000"/>
              </a:lnSpc>
              <a:spcBef>
                <a:spcPct val="5000"/>
              </a:spcBef>
            </a:pPr>
            <a:r>
              <a:rPr lang="hu-HU" dirty="0"/>
              <a:t>fehér doboz módszerek</a:t>
            </a:r>
          </a:p>
          <a:p>
            <a:pPr marL="817563" lvl="1">
              <a:lnSpc>
                <a:spcPct val="95000"/>
              </a:lnSpc>
              <a:spcBef>
                <a:spcPct val="5000"/>
              </a:spcBef>
            </a:pPr>
            <a:r>
              <a:rPr lang="hu-HU" dirty="0"/>
              <a:t>technika: </a:t>
            </a:r>
            <a:r>
              <a:rPr lang="hu-HU" dirty="0">
                <a:hlinkClick r:id="rId4" action="ppaction://hlinksldjump"/>
              </a:rPr>
              <a:t>futtatás adatfájllal</a:t>
            </a:r>
            <a:r>
              <a:rPr lang="hu-HU" dirty="0"/>
              <a:t> – </a:t>
            </a:r>
            <a:r>
              <a:rPr lang="hu-HU" sz="2400" dirty="0"/>
              <a:t>C++</a:t>
            </a:r>
          </a:p>
          <a:p>
            <a:pPr marL="817563" lvl="1">
              <a:lnSpc>
                <a:spcPct val="95000"/>
              </a:lnSpc>
              <a:spcBef>
                <a:spcPct val="5000"/>
              </a:spcBef>
            </a:pPr>
            <a:r>
              <a:rPr lang="hu-HU" sz="2400" dirty="0"/>
              <a:t>szabályos tesztek, véletlen tesztek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4308475" algn="l"/>
              </a:tabLst>
            </a:pPr>
            <a:r>
              <a:rPr lang="hu-HU" dirty="0">
                <a:hlinkClick r:id="rId5" action="ppaction://hlinksldjump"/>
              </a:rPr>
              <a:t>Hibakeresés</a:t>
            </a:r>
            <a:r>
              <a:rPr lang="hu-HU" dirty="0"/>
              <a:t>	</a:t>
            </a:r>
          </a:p>
          <a:p>
            <a:pPr marL="817563" lvl="1">
              <a:lnSpc>
                <a:spcPct val="95000"/>
              </a:lnSpc>
              <a:spcBef>
                <a:spcPct val="5000"/>
              </a:spcBef>
            </a:pPr>
            <a:r>
              <a:rPr lang="hu-HU" dirty="0"/>
              <a:t>elvek + eszközök</a:t>
            </a:r>
          </a:p>
          <a:p>
            <a:pPr marL="817563" lvl="1">
              <a:lnSpc>
                <a:spcPct val="95000"/>
              </a:lnSpc>
              <a:spcBef>
                <a:spcPct val="5000"/>
              </a:spcBef>
            </a:pPr>
            <a:r>
              <a:rPr lang="hu-HU" dirty="0"/>
              <a:t>módszerek</a:t>
            </a:r>
          </a:p>
        </p:txBody>
      </p:sp>
      <p:sp>
        <p:nvSpPr>
          <p:cNvPr id="13" name="Dátum helye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645F184-D5A6-4A1A-8F05-1872E235C8FC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61</a:t>
            </a:fld>
            <a:r>
              <a:rPr lang="hu-HU"/>
              <a:t>/61</a:t>
            </a:r>
            <a:endParaRPr lang="hu-HU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DE2511DA-CC41-4E05-845A-2DE1A9ADBF31}"/>
              </a:ext>
            </a:extLst>
          </p:cNvPr>
          <p:cNvSpPr txBox="1"/>
          <p:nvPr/>
        </p:nvSpPr>
        <p:spPr>
          <a:xfrm>
            <a:off x="6670156" y="4973985"/>
            <a:ext cx="2510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Wingdings" panose="05000000000000000000" pitchFamily="2" charset="2"/>
              <a:buChar char="Ø"/>
            </a:pPr>
            <a:r>
              <a:rPr lang="hu-HU" dirty="0">
                <a:hlinkClick r:id="rId6" action="ppaction://hlinksldjump"/>
              </a:rPr>
              <a:t>Hibajavítás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348334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Tesztelés</a:t>
            </a:r>
            <a:br>
              <a:rPr lang="hu-HU" dirty="0"/>
            </a:br>
            <a:r>
              <a:rPr lang="hu-HU" sz="2800" dirty="0"/>
              <a:t>elvek</a:t>
            </a:r>
            <a:endParaRPr lang="hu-HU" dirty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b="1" dirty="0"/>
              <a:t>Tesztelési elvek:</a:t>
            </a:r>
          </a:p>
          <a:p>
            <a:pPr>
              <a:lnSpc>
                <a:spcPct val="90000"/>
              </a:lnSpc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Érvényes</a:t>
            </a:r>
            <a:r>
              <a:rPr lang="hu-HU" sz="2800" dirty="0"/>
              <a:t> (</a:t>
            </a:r>
            <a:r>
              <a:rPr lang="hu-HU" sz="2400" dirty="0"/>
              <a:t>megengedett</a:t>
            </a:r>
            <a:r>
              <a:rPr lang="hu-HU" sz="2800" dirty="0"/>
              <a:t>) és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érvénytelen</a:t>
            </a:r>
            <a:r>
              <a:rPr lang="hu-HU" sz="2800" dirty="0"/>
              <a:t> (</a:t>
            </a:r>
            <a:r>
              <a:rPr lang="hu-HU" sz="2400" dirty="0"/>
              <a:t>hibás</a:t>
            </a:r>
            <a:r>
              <a:rPr lang="hu-HU" sz="2800" dirty="0"/>
              <a:t>) bemenetre is kell tesztelni.</a:t>
            </a:r>
          </a:p>
          <a:p>
            <a:pPr>
              <a:lnSpc>
                <a:spcPct val="90000"/>
              </a:lnSpc>
            </a:pPr>
            <a:r>
              <a:rPr lang="hu-HU" sz="2800" dirty="0"/>
              <a:t>Minden teszteset által nyújtott információt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maximálisan ki kell használni </a:t>
            </a:r>
            <a:r>
              <a:rPr lang="hu-HU" sz="2800" dirty="0"/>
              <a:t>(</a:t>
            </a:r>
            <a:r>
              <a:rPr lang="hu-HU" sz="2400" dirty="0"/>
              <a:t>a következő tesztesetek kiválasztásánál</a:t>
            </a:r>
            <a:r>
              <a:rPr lang="hu-HU" sz="2800" dirty="0"/>
              <a:t>).</a:t>
            </a:r>
          </a:p>
          <a:p>
            <a:pPr>
              <a:lnSpc>
                <a:spcPct val="90000"/>
              </a:lnSpc>
            </a:pPr>
            <a:r>
              <a:rPr lang="hu-HU" sz="2800" dirty="0"/>
              <a:t>Csak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más </a:t>
            </a:r>
            <a:r>
              <a:rPr lang="hu-HU" sz="2800" dirty="0"/>
              <a:t>(</a:t>
            </a:r>
            <a:r>
              <a:rPr lang="hu-HU" sz="2400" dirty="0"/>
              <a:t>mint a szerző</a:t>
            </a:r>
            <a:r>
              <a:rPr lang="hu-HU" sz="2800" dirty="0"/>
              <a:t>) tudja jól tesztelni a programot.</a:t>
            </a:r>
          </a:p>
          <a:p>
            <a:pPr>
              <a:lnSpc>
                <a:spcPct val="90000"/>
              </a:lnSpc>
            </a:pPr>
            <a:r>
              <a:rPr lang="hu-HU" sz="2800" dirty="0"/>
              <a:t>A hibák nagy része a kód kis részében van.</a:t>
            </a:r>
          </a:p>
          <a:p>
            <a:pPr>
              <a:lnSpc>
                <a:spcPct val="90000"/>
              </a:lnSpc>
            </a:pPr>
            <a:r>
              <a:rPr lang="hu-HU" sz="2800" dirty="0"/>
              <a:t>Rossz 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 nem ismételhető </a:t>
            </a:r>
            <a:r>
              <a:rPr lang="hu-HU" sz="2800" dirty="0"/>
              <a:t>teszteset. </a:t>
            </a:r>
            <a:br>
              <a:rPr lang="hu-HU" sz="3600" dirty="0"/>
            </a:br>
            <a:r>
              <a:rPr lang="hu-HU" sz="2400" dirty="0"/>
              <a:t>(</a:t>
            </a:r>
            <a:r>
              <a:rPr lang="hu-HU" sz="2000" dirty="0"/>
              <a:t>Ez nem a tesztelés, hanem a tesztelendő program vonása.</a:t>
            </a:r>
            <a:r>
              <a:rPr lang="hu-HU" sz="2400" dirty="0"/>
              <a:t>)</a:t>
            </a:r>
            <a:endParaRPr lang="hu-HU" sz="3600" dirty="0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1A29303-5371-4598-B68F-024648D1F22E}" type="datetime8">
              <a:rPr lang="hu-HU" smtClean="0"/>
              <a:t>2018. 10. 24. 15:29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7</a:t>
            </a:fld>
            <a:r>
              <a:rPr lang="hu-HU"/>
              <a:t>/61</a:t>
            </a:r>
            <a:endParaRPr lang="hu-HU" dirty="0"/>
          </a:p>
        </p:txBody>
      </p:sp>
      <p:pic>
        <p:nvPicPr>
          <p:cNvPr id="7" name="Kép 6">
            <a:hlinkClick r:id="rId3" action="ppaction://hlinksldjump"/>
            <a:extLst>
              <a:ext uri="{FF2B5EF4-FFF2-40B4-BE49-F238E27FC236}">
                <a16:creationId xmlns:a16="http://schemas.microsoft.com/office/drawing/2014/main" id="{B03492A2-2D96-46D7-9A89-43132D2D5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376" y="3501008"/>
            <a:ext cx="1080120" cy="75399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Tesztelési</a:t>
            </a:r>
            <a:br>
              <a:rPr lang="hu-HU" dirty="0"/>
            </a:br>
            <a:r>
              <a:rPr lang="hu-HU" sz="2800" dirty="0"/>
              <a:t>módszerek</a:t>
            </a:r>
            <a:endParaRPr lang="hu-HU" dirty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hu-HU" b="1" dirty="0"/>
              <a:t>Tesztelési módszerek:</a:t>
            </a:r>
          </a:p>
          <a:p>
            <a:pPr>
              <a:spcBef>
                <a:spcPct val="0"/>
              </a:spcBef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Statikus tesztelés</a:t>
            </a:r>
            <a:r>
              <a:rPr lang="hu-HU" sz="2800" dirty="0"/>
              <a:t>: a programszöveget vizsgáljuk, a program futtatása nélkül.</a:t>
            </a:r>
          </a:p>
          <a:p>
            <a:pPr>
              <a:spcBef>
                <a:spcPct val="0"/>
              </a:spcBef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Dinamikus tesztelés</a:t>
            </a:r>
            <a:r>
              <a:rPr lang="hu-HU" sz="2800" dirty="0"/>
              <a:t>: a programot futtatjuk különböző bemenetekkel és a kapott eredményeket vizsgáljuk.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hu-HU" b="1" dirty="0"/>
              <a:t>A tesztelés eredménye:</a:t>
            </a:r>
          </a:p>
          <a:p>
            <a:pPr>
              <a:spcBef>
                <a:spcPct val="0"/>
              </a:spcBef>
            </a:pPr>
            <a:r>
              <a:rPr lang="hu-HU" sz="2800" dirty="0"/>
              <a:t>hibajelenséget találtunk;</a:t>
            </a:r>
          </a:p>
          <a:p>
            <a:pPr>
              <a:spcBef>
                <a:spcPct val="0"/>
              </a:spcBef>
            </a:pPr>
            <a:r>
              <a:rPr lang="hu-HU" sz="2800" dirty="0"/>
              <a:t>nem találtunk – még – hibát. </a:t>
            </a:r>
          </a:p>
          <a:p>
            <a:pPr>
              <a:spcBef>
                <a:spcPts val="600"/>
              </a:spcBef>
              <a:buNone/>
            </a:pPr>
            <a:r>
              <a:rPr lang="hu-HU" b="1" dirty="0"/>
              <a:t>A tesztelés egyik alapkérdése:</a:t>
            </a:r>
          </a:p>
          <a:p>
            <a:pPr>
              <a:spcBef>
                <a:spcPct val="0"/>
              </a:spcBef>
            </a:pPr>
            <a:r>
              <a:rPr lang="hu-HU" sz="2800" dirty="0"/>
              <a:t>meddig teszteljünk?</a:t>
            </a:r>
          </a:p>
          <a:p>
            <a:pPr>
              <a:spcBef>
                <a:spcPct val="0"/>
              </a:spcBef>
              <a:buNone/>
            </a:pPr>
            <a:endParaRPr lang="hu-HU" sz="2800" dirty="0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AD4EEB0-ED7E-413D-AA8A-57713A756D8B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8</a:t>
            </a:fld>
            <a:r>
              <a:rPr lang="hu-HU"/>
              <a:t>/61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Statikus</a:t>
            </a:r>
            <a:r>
              <a:rPr lang="hu-HU" dirty="0"/>
              <a:t> tesztelés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hu-HU" dirty="0"/>
              <a:t>Kódellenőrzés:</a:t>
            </a:r>
          </a:p>
          <a:p>
            <a:pPr lvl="1">
              <a:spcBef>
                <a:spcPct val="5000"/>
              </a:spcBef>
              <a:buFontTx/>
              <a:buChar char="o"/>
            </a:pPr>
            <a:r>
              <a:rPr lang="hu-HU" dirty="0" err="1"/>
              <a:t>algoritmus</a:t>
            </a:r>
            <a:r>
              <a:rPr lang="hu-HU" sz="1800" b="1" dirty="0" err="1">
                <a:sym typeface="Symbol" pitchFamily="18" charset="2"/>
              </a:rPr>
              <a:t></a:t>
            </a:r>
            <a:r>
              <a:rPr lang="hu-HU" dirty="0" err="1"/>
              <a:t>kód</a:t>
            </a:r>
            <a:r>
              <a:rPr lang="hu-HU" dirty="0"/>
              <a:t> megfeleltetés </a:t>
            </a:r>
            <a:br>
              <a:rPr lang="hu-HU" dirty="0"/>
            </a:br>
            <a:r>
              <a:rPr lang="hu-HU" sz="2400" dirty="0"/>
              <a:t>– kódolási hibák kimutatásra</a:t>
            </a:r>
            <a:endParaRPr lang="hu-HU" dirty="0"/>
          </a:p>
          <a:p>
            <a:pPr lvl="1">
              <a:spcBef>
                <a:spcPct val="5000"/>
              </a:spcBef>
              <a:buFontTx/>
              <a:buChar char="o"/>
            </a:pPr>
            <a:r>
              <a:rPr lang="hu-HU" dirty="0"/>
              <a:t>algoritmus+kód elmagyarázása másnak</a:t>
            </a:r>
            <a:br>
              <a:rPr lang="hu-HU" dirty="0"/>
            </a:br>
            <a:r>
              <a:rPr lang="hu-HU" sz="2400" dirty="0"/>
              <a:t>– </a:t>
            </a:r>
            <a:r>
              <a:rPr lang="hu-HU" sz="2400" dirty="0" err="1"/>
              <a:t>algoritmikus+kódolás</a:t>
            </a:r>
            <a:r>
              <a:rPr lang="hu-HU" sz="2400" dirty="0"/>
              <a:t> hibák kimutatására</a:t>
            </a:r>
            <a:endParaRPr lang="hu-HU" dirty="0"/>
          </a:p>
          <a:p>
            <a:pPr>
              <a:spcBef>
                <a:spcPts val="1200"/>
              </a:spcBef>
            </a:pPr>
            <a:r>
              <a:rPr lang="hu-HU" dirty="0"/>
              <a:t>Szintaktikus ellenőrzés:</a:t>
            </a:r>
          </a:p>
          <a:p>
            <a:pPr lvl="1">
              <a:spcBef>
                <a:spcPct val="5000"/>
              </a:spcBef>
              <a:buFontTx/>
              <a:buChar char="o"/>
            </a:pPr>
            <a:r>
              <a:rPr lang="hu-HU" dirty="0"/>
              <a:t>fordítóprogram esetén automatikus </a:t>
            </a:r>
            <a:br>
              <a:rPr lang="hu-HU" dirty="0"/>
            </a:br>
            <a:r>
              <a:rPr lang="hu-HU" sz="2400" dirty="0"/>
              <a:t>– bár nem mindig kellően szigorú</a:t>
            </a:r>
            <a:endParaRPr lang="hu-HU" sz="3200" dirty="0"/>
          </a:p>
          <a:p>
            <a:pPr lvl="1">
              <a:spcBef>
                <a:spcPct val="5000"/>
              </a:spcBef>
              <a:buFontTx/>
              <a:buChar char="o"/>
            </a:pPr>
            <a:r>
              <a:rPr lang="hu-HU" dirty="0"/>
              <a:t>értelmező esetén sok futtatással jár</a:t>
            </a:r>
            <a:br>
              <a:rPr lang="hu-HU" dirty="0"/>
            </a:br>
            <a:r>
              <a:rPr lang="hu-HU" sz="2400" dirty="0"/>
              <a:t>– tehát tulajdonképpen dinamikus</a:t>
            </a:r>
            <a:endParaRPr lang="hu-HU" dirty="0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7B9A0E3-8CED-4171-A4BF-A385B75C7D4D}" type="datetime8">
              <a:rPr lang="hu-HU" smtClean="0"/>
              <a:t>2018. 10. 24. 15:11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Horváth-Papné-Szlávi-Zsakó: Programozás 7. előadás</a:t>
            </a:r>
            <a:endParaRPr lang="en-US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9</a:t>
            </a:fld>
            <a:r>
              <a:rPr lang="hu-HU"/>
              <a:t>/61</a:t>
            </a:r>
            <a:endParaRPr lang="hu-HU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1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8905</TotalTime>
  <Words>5094</Words>
  <Application>Microsoft Office PowerPoint</Application>
  <PresentationFormat>Diavetítés a képernyőre (4:3 oldalarány)</PresentationFormat>
  <Paragraphs>1052</Paragraphs>
  <Slides>61</Slides>
  <Notes>58</Notes>
  <HiddenSlides>2</HiddenSlides>
  <MMClips>0</MMClips>
  <ScaleCrop>false</ScaleCrop>
  <HeadingPairs>
    <vt:vector size="10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2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61</vt:i4>
      </vt:variant>
      <vt:variant>
        <vt:lpstr>Egyéni diasorok</vt:lpstr>
      </vt:variant>
      <vt:variant>
        <vt:i4>7</vt:i4>
      </vt:variant>
    </vt:vector>
  </HeadingPairs>
  <TitlesOfParts>
    <vt:vector size="77" baseType="lpstr">
      <vt:lpstr>Arial</vt:lpstr>
      <vt:lpstr>Courier New</vt:lpstr>
      <vt:lpstr>Garamond</vt:lpstr>
      <vt:lpstr>Imprint MT Shadow</vt:lpstr>
      <vt:lpstr>Symbol</vt:lpstr>
      <vt:lpstr>Wingdings</vt:lpstr>
      <vt:lpstr>1_Montázs</vt:lpstr>
      <vt:lpstr>2_Montázs</vt:lpstr>
      <vt:lpstr>Chart</vt:lpstr>
      <vt:lpstr>Programozás 7. előadás</vt:lpstr>
      <vt:lpstr>A mai előadás foglalata képekben, szólásokkal</vt:lpstr>
      <vt:lpstr>A mai előadás foglalata, mondásokkal</vt:lpstr>
      <vt:lpstr>A mai előadás foglalata, mondásokkal</vt:lpstr>
      <vt:lpstr>Tartalom</vt:lpstr>
      <vt:lpstr>Tesztelés fogalmak</vt:lpstr>
      <vt:lpstr>Tesztelés elvek</vt:lpstr>
      <vt:lpstr>Tesztelési módszerek</vt:lpstr>
      <vt:lpstr>Statikus tesztelés</vt:lpstr>
      <vt:lpstr>Statikus tesztelés</vt:lpstr>
      <vt:lpstr>Statikus tesztelés</vt:lpstr>
      <vt:lpstr>Statikus tesztelés</vt:lpstr>
      <vt:lpstr>Statikus tesztelés</vt:lpstr>
      <vt:lpstr>Statikus tesztelés</vt:lpstr>
      <vt:lpstr>Statikus tesztelés</vt:lpstr>
      <vt:lpstr>Statikus tesztelés</vt:lpstr>
      <vt:lpstr>Statikus tesztelés</vt:lpstr>
      <vt:lpstr>Dinamikus tesztelés</vt:lpstr>
      <vt:lpstr>Dinamikus tesztelés: fekete doboz módszerek</vt:lpstr>
      <vt:lpstr>Ekvivalencia-osztályok módszere  osztályozás</vt:lpstr>
      <vt:lpstr>Ekvivalencia-osztályok módszere  osztályozás</vt:lpstr>
      <vt:lpstr>Ekvivalencia-osztályok módszere  tesztesetek</vt:lpstr>
      <vt:lpstr>Határeset elemzés módszere</vt:lpstr>
      <vt:lpstr>Ok-hatás elemzés módszere</vt:lpstr>
      <vt:lpstr>Dinamikus tesztelés: fekete doboz módszerek</vt:lpstr>
      <vt:lpstr>Dinamikus tesztelés: fekete doboz módszerek</vt:lpstr>
      <vt:lpstr>Dinamikus tesztelés: fekete doboz módszerek</vt:lpstr>
      <vt:lpstr>Dinamikus tesztelés: fekete doboz módszerek</vt:lpstr>
      <vt:lpstr>Dinamikus tesztelés: fekete doboz módszerek</vt:lpstr>
      <vt:lpstr>Dinamikus tesztelés: fekete doboz módszerek</vt:lpstr>
      <vt:lpstr>Dinamikus tesztelés: szürke doboz módszerek</vt:lpstr>
      <vt:lpstr>Dinamikus tesztelés: szürke doboz módszerek</vt:lpstr>
      <vt:lpstr>Dinamikus tesztelés: szürke doboz módszerek</vt:lpstr>
      <vt:lpstr>Dinamikus tesztelés: fehér doboz módszerek</vt:lpstr>
      <vt:lpstr>Dinamikus tesztelés: fehér doboz módszerek</vt:lpstr>
      <vt:lpstr>Dinamikus tesztelés: fehér doboz módszerek</vt:lpstr>
      <vt:lpstr>Dinamikus tesztelés: fehér doboz módszerek</vt:lpstr>
      <vt:lpstr>Dinamikus tesztelés: fehér doboz módszerek</vt:lpstr>
      <vt:lpstr>Dinamikus tesztelés: fehér doboz módszerek</vt:lpstr>
      <vt:lpstr>PowerPoint-bemutató</vt:lpstr>
      <vt:lpstr>Dinamikus tesztelés: fehér doboz módszerek</vt:lpstr>
      <vt:lpstr>Dinamikus tesztelés: fehér doboz módszerek</vt:lpstr>
      <vt:lpstr>Speciális tesztelések</vt:lpstr>
      <vt:lpstr>Tesztelés automatizálása</vt:lpstr>
      <vt:lpstr>PowerPoint-bemutató</vt:lpstr>
      <vt:lpstr>PowerPoint-bemutató</vt:lpstr>
      <vt:lpstr>Tesztek előállítása</vt:lpstr>
      <vt:lpstr>Tesztek előállítása</vt:lpstr>
      <vt:lpstr>Szabályos tesztek</vt:lpstr>
      <vt:lpstr>Véletlen tesztek (alapok – véletlenszámok)</vt:lpstr>
      <vt:lpstr>Véletlen tesztek (alapok – C++)</vt:lpstr>
      <vt:lpstr>Véletlen tesztek</vt:lpstr>
      <vt:lpstr>Hibakeresés</vt:lpstr>
      <vt:lpstr>Hibakeresés</vt:lpstr>
      <vt:lpstr>Hibakeresés</vt:lpstr>
      <vt:lpstr>Hibakeresés (C++)</vt:lpstr>
      <vt:lpstr>Hibakeresési módszerek</vt:lpstr>
      <vt:lpstr>Hibakeresési módszerek Példa az indukciós módszerre:</vt:lpstr>
      <vt:lpstr>Hibakeresési módszerek Példa a dedukciós módszerre:</vt:lpstr>
      <vt:lpstr>Hibajavítás</vt:lpstr>
      <vt:lpstr>Áttekintés</vt:lpstr>
      <vt:lpstr>KódStilizálás</vt:lpstr>
      <vt:lpstr>Tévedni emberi dolog</vt:lpstr>
      <vt:lpstr>Minden feladat papírmunkával ér</vt:lpstr>
      <vt:lpstr>Inicializálatlan változó</vt:lpstr>
      <vt:lpstr>Programgráf</vt:lpstr>
      <vt:lpstr>Más szemében a ...</vt:lpstr>
      <vt:lpstr>Papírmunkával ...</vt:lpstr>
    </vt:vector>
  </TitlesOfParts>
  <Company>ELTE 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alapismeretek 8. előadás</dc:title>
  <dc:creator>Szlávi-Zsakó</dc:creator>
  <cp:lastModifiedBy>Péter Szlávi</cp:lastModifiedBy>
  <cp:revision>789</cp:revision>
  <dcterms:created xsi:type="dcterms:W3CDTF">2005-10-16T14:08:29Z</dcterms:created>
  <dcterms:modified xsi:type="dcterms:W3CDTF">2018-10-24T13:31:27Z</dcterms:modified>
</cp:coreProperties>
</file>