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52"/>
  </p:notesMasterIdLst>
  <p:handoutMasterIdLst>
    <p:handoutMasterId r:id="rId53"/>
  </p:handoutMasterIdLst>
  <p:sldIdLst>
    <p:sldId id="370" r:id="rId3"/>
    <p:sldId id="369" r:id="rId4"/>
    <p:sldId id="337" r:id="rId5"/>
    <p:sldId id="392" r:id="rId6"/>
    <p:sldId id="393" r:id="rId7"/>
    <p:sldId id="394" r:id="rId8"/>
    <p:sldId id="395" r:id="rId9"/>
    <p:sldId id="391" r:id="rId10"/>
    <p:sldId id="384" r:id="rId11"/>
    <p:sldId id="376" r:id="rId12"/>
    <p:sldId id="338" r:id="rId13"/>
    <p:sldId id="339" r:id="rId14"/>
    <p:sldId id="340" r:id="rId15"/>
    <p:sldId id="387" r:id="rId16"/>
    <p:sldId id="385" r:id="rId17"/>
    <p:sldId id="343" r:id="rId18"/>
    <p:sldId id="341" r:id="rId19"/>
    <p:sldId id="379" r:id="rId20"/>
    <p:sldId id="342" r:id="rId21"/>
    <p:sldId id="390" r:id="rId22"/>
    <p:sldId id="378" r:id="rId23"/>
    <p:sldId id="377" r:id="rId24"/>
    <p:sldId id="388" r:id="rId25"/>
    <p:sldId id="345" r:id="rId26"/>
    <p:sldId id="348" r:id="rId27"/>
    <p:sldId id="347" r:id="rId28"/>
    <p:sldId id="349" r:id="rId29"/>
    <p:sldId id="350" r:id="rId30"/>
    <p:sldId id="352" r:id="rId31"/>
    <p:sldId id="380" r:id="rId32"/>
    <p:sldId id="381" r:id="rId33"/>
    <p:sldId id="382" r:id="rId34"/>
    <p:sldId id="383" r:id="rId35"/>
    <p:sldId id="396" r:id="rId36"/>
    <p:sldId id="397" r:id="rId37"/>
    <p:sldId id="398" r:id="rId38"/>
    <p:sldId id="353" r:id="rId39"/>
    <p:sldId id="354" r:id="rId40"/>
    <p:sldId id="389" r:id="rId41"/>
    <p:sldId id="355" r:id="rId42"/>
    <p:sldId id="356" r:id="rId43"/>
    <p:sldId id="359" r:id="rId44"/>
    <p:sldId id="399" r:id="rId45"/>
    <p:sldId id="357" r:id="rId46"/>
    <p:sldId id="360" r:id="rId47"/>
    <p:sldId id="366" r:id="rId48"/>
    <p:sldId id="367" r:id="rId49"/>
    <p:sldId id="368" r:id="rId50"/>
    <p:sldId id="400" r:id="rId51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9900"/>
    <a:srgbClr val="006600"/>
    <a:srgbClr val="663300"/>
    <a:srgbClr val="0080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2" autoAdjust="0"/>
    <p:restoredTop sz="83990" autoAdjust="0"/>
  </p:normalViewPr>
  <p:slideViewPr>
    <p:cSldViewPr showGuides="1">
      <p:cViewPr varScale="1">
        <p:scale>
          <a:sx n="93" d="100"/>
          <a:sy n="93" d="100"/>
        </p:scale>
        <p:origin x="21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-148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903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A22FC894-977A-402A-A9BE-38F81F1D4C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267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988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827588" y="0"/>
            <a:ext cx="1968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5650" y="425450"/>
            <a:ext cx="5357813" cy="428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770438"/>
            <a:ext cx="543877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46228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27588" y="9536113"/>
            <a:ext cx="19685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A6B0509B-C0C8-40A1-92E0-0C3CDC4E1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10021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0E32AA-6EDD-42D2-8576-66E2D677F593}" type="slidenum">
              <a:rPr lang="hu-HU" sz="1200" smtClean="0"/>
              <a:pPr/>
              <a:t>1</a:t>
            </a:fld>
            <a:endParaRPr lang="hu-HU" sz="120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39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AAD3522-BF8E-422C-9D3C-F4F98FC94373}" type="slidenum">
              <a:rPr lang="hu-HU" sz="1200" smtClean="0"/>
              <a:pPr/>
              <a:t>10</a:t>
            </a:fld>
            <a:endParaRPr lang="hu-HU" sz="1200"/>
          </a:p>
        </p:txBody>
      </p:sp>
      <p:sp>
        <p:nvSpPr>
          <p:cNvPr id="563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63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3655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B3CA661-A494-459E-8A55-1D6367FBCF31}" type="slidenum">
              <a:rPr lang="hu-HU" sz="1200" smtClean="0"/>
              <a:pPr/>
              <a:t>11</a:t>
            </a:fld>
            <a:endParaRPr lang="hu-HU" sz="1200"/>
          </a:p>
        </p:txBody>
      </p:sp>
      <p:sp>
        <p:nvSpPr>
          <p:cNvPr id="573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73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26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58674B5-695D-4ECC-9933-F86F5368DBBD}" type="slidenum">
              <a:rPr lang="hu-HU" sz="1200" smtClean="0"/>
              <a:pPr/>
              <a:t>12</a:t>
            </a:fld>
            <a:endParaRPr lang="hu-HU" sz="1200"/>
          </a:p>
        </p:txBody>
      </p:sp>
      <p:sp>
        <p:nvSpPr>
          <p:cNvPr id="583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83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Visszavezetés helyett gondolkodás, a lényeg megragadása.</a:t>
            </a:r>
          </a:p>
        </p:txBody>
      </p:sp>
    </p:spTree>
    <p:extLst>
      <p:ext uri="{BB962C8B-B14F-4D97-AF65-F5344CB8AC3E}">
        <p14:creationId xmlns:p14="http://schemas.microsoft.com/office/powerpoint/2010/main" val="1535190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82A6D2-3966-4A7F-B989-E834BB058E52}" type="slidenum">
              <a:rPr lang="hu-HU" sz="1200" smtClean="0"/>
              <a:pPr/>
              <a:t>13</a:t>
            </a:fld>
            <a:endParaRPr lang="hu-HU" sz="1200"/>
          </a:p>
        </p:txBody>
      </p:sp>
      <p:sp>
        <p:nvSpPr>
          <p:cNvPr id="593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93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maximum-kiválasztás előfeltétele most nem biztos, h. teljesül. Ezért hasonlatos a keresés tételhez.</a:t>
            </a:r>
          </a:p>
          <a:p>
            <a:endParaRPr lang="hu-HU" dirty="0"/>
          </a:p>
          <a:p>
            <a:r>
              <a:rPr lang="hu-HU" dirty="0"/>
              <a:t>A pirossal jelölt a keresésre, a zölddel jelölt a maximum-kiválasztásra „hajazó” részek.</a:t>
            </a:r>
          </a:p>
        </p:txBody>
      </p:sp>
    </p:spTree>
    <p:extLst>
      <p:ext uri="{BB962C8B-B14F-4D97-AF65-F5344CB8AC3E}">
        <p14:creationId xmlns:p14="http://schemas.microsoft.com/office/powerpoint/2010/main" val="2894571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82A6D2-3966-4A7F-B989-E834BB058E52}" type="slidenum">
              <a:rPr lang="hu-HU" sz="1200" smtClean="0"/>
              <a:pPr/>
              <a:t>14</a:t>
            </a:fld>
            <a:endParaRPr lang="hu-HU" sz="1200"/>
          </a:p>
        </p:txBody>
      </p:sp>
      <p:sp>
        <p:nvSpPr>
          <p:cNvPr id="593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93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Rövidített, függvényes jelölése a feltételes maximumnak.</a:t>
            </a:r>
          </a:p>
        </p:txBody>
      </p:sp>
    </p:spTree>
    <p:extLst>
      <p:ext uri="{BB962C8B-B14F-4D97-AF65-F5344CB8AC3E}">
        <p14:creationId xmlns:p14="http://schemas.microsoft.com/office/powerpoint/2010/main" val="1001882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82A6D2-3966-4A7F-B989-E834BB058E52}" type="slidenum">
              <a:rPr lang="hu-HU" sz="1200" smtClean="0"/>
              <a:pPr/>
              <a:t>15</a:t>
            </a:fld>
            <a:endParaRPr lang="hu-HU" sz="1200"/>
          </a:p>
        </p:txBody>
      </p:sp>
      <p:sp>
        <p:nvSpPr>
          <p:cNvPr id="593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93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9150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1B0994-616C-40DE-9780-102B8908A522}" type="slidenum">
              <a:rPr lang="hu-HU" sz="1200" smtClean="0"/>
              <a:pPr/>
              <a:t>16</a:t>
            </a:fld>
            <a:endParaRPr lang="hu-HU" sz="1200"/>
          </a:p>
        </p:txBody>
      </p:sp>
      <p:sp>
        <p:nvSpPr>
          <p:cNvPr id="604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04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775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8B33692-73A5-45BD-8303-4DDEB16E7620}" type="slidenum">
              <a:rPr lang="hu-HU" sz="1200" smtClean="0"/>
              <a:pPr/>
              <a:t>17</a:t>
            </a:fld>
            <a:endParaRPr lang="hu-HU" sz="1200"/>
          </a:p>
        </p:txBody>
      </p:sp>
      <p:sp>
        <p:nvSpPr>
          <p:cNvPr id="614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14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72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AFA27FE-2F8D-4C88-8606-1035F0DBCB09}" type="slidenum">
              <a:rPr lang="hu-HU" sz="1200" smtClean="0"/>
              <a:pPr/>
              <a:t>18</a:t>
            </a:fld>
            <a:endParaRPr lang="hu-HU" sz="1200"/>
          </a:p>
        </p:txBody>
      </p:sp>
      <p:sp>
        <p:nvSpPr>
          <p:cNvPr id="624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24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426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2BC024-54DD-4272-A962-0712F1819D14}" type="slidenum">
              <a:rPr lang="hu-HU" sz="1200" smtClean="0"/>
              <a:pPr/>
              <a:t>19</a:t>
            </a:fld>
            <a:endParaRPr lang="hu-HU" sz="1200"/>
          </a:p>
        </p:txBody>
      </p:sp>
      <p:sp>
        <p:nvSpPr>
          <p:cNvPr id="634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34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50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Bevezetés:</a:t>
            </a:r>
          </a:p>
          <a:p>
            <a:pPr marL="180000"/>
            <a:r>
              <a:rPr lang="hu-HU" dirty="0"/>
              <a:t>Alapkérdések:</a:t>
            </a:r>
          </a:p>
          <a:p>
            <a:pPr marL="180000" lvl="1" indent="-180000">
              <a:buFontTx/>
              <a:buChar char="•"/>
            </a:pPr>
            <a:r>
              <a:rPr lang="hu-HU" dirty="0"/>
              <a:t>hogyan kombinálhatjuk az egyes tételeket?</a:t>
            </a:r>
          </a:p>
          <a:p>
            <a:pPr marL="180000" lvl="1" indent="-180000">
              <a:buFontTx/>
              <a:buChar char="•"/>
            </a:pPr>
            <a:r>
              <a:rPr lang="hu-HU" dirty="0"/>
              <a:t>hogyan befolyásolja az adatszerkezet a tételeket?</a:t>
            </a:r>
          </a:p>
          <a:p>
            <a:pPr marL="180000" lvl="1" indent="-180000">
              <a:buFontTx/>
              <a:buChar char="•"/>
            </a:pPr>
            <a:r>
              <a:rPr lang="hu-HU" dirty="0"/>
              <a:t>…</a:t>
            </a:r>
          </a:p>
          <a:p>
            <a:r>
              <a:rPr lang="hu-HU" dirty="0"/>
              <a:t>A válasz persze nem kimerítő, inkább csak példázza a megoldási lehetőségeket…</a:t>
            </a:r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2BC024-54DD-4272-A962-0712F1819D14}" type="slidenum">
              <a:rPr lang="hu-HU" sz="1200" smtClean="0"/>
              <a:pPr/>
              <a:t>20</a:t>
            </a:fld>
            <a:endParaRPr lang="hu-HU" sz="1200"/>
          </a:p>
        </p:txBody>
      </p:sp>
      <p:sp>
        <p:nvSpPr>
          <p:cNvPr id="634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34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503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66731DB-08B8-4F34-9F47-7DA17B142F51}" type="slidenum">
              <a:rPr lang="hu-HU" sz="1200" smtClean="0"/>
              <a:pPr/>
              <a:t>21</a:t>
            </a:fld>
            <a:endParaRPr lang="hu-HU" sz="1200"/>
          </a:p>
        </p:txBody>
      </p:sp>
      <p:sp>
        <p:nvSpPr>
          <p:cNvPr id="645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45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0. elem felvételére nem lenne szükség, ha nem indexet, hanem a maximális értéket keresnénk.</a:t>
            </a:r>
          </a:p>
        </p:txBody>
      </p:sp>
    </p:spTree>
    <p:extLst>
      <p:ext uri="{BB962C8B-B14F-4D97-AF65-F5344CB8AC3E}">
        <p14:creationId xmlns:p14="http://schemas.microsoft.com/office/powerpoint/2010/main" val="1131996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D092C5-37DB-432C-9FB9-2AB510B37274}" type="slidenum">
              <a:rPr lang="hu-HU" sz="1200" smtClean="0"/>
              <a:pPr/>
              <a:t>22</a:t>
            </a:fld>
            <a:endParaRPr lang="hu-HU" sz="1200"/>
          </a:p>
        </p:txBody>
      </p:sp>
      <p:sp>
        <p:nvSpPr>
          <p:cNvPr id="665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65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160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D092C5-37DB-432C-9FB9-2AB510B37274}" type="slidenum">
              <a:rPr lang="hu-HU" sz="1200" smtClean="0"/>
              <a:pPr/>
              <a:t>23</a:t>
            </a:fld>
            <a:endParaRPr lang="hu-HU" sz="1200"/>
          </a:p>
        </p:txBody>
      </p:sp>
      <p:sp>
        <p:nvSpPr>
          <p:cNvPr id="665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65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MaxÉ</a:t>
            </a:r>
            <a:r>
              <a:rPr lang="hu-HU" dirty="0"/>
              <a:t> csak lokális változója az </a:t>
            </a:r>
            <a:r>
              <a:rPr lang="hu-HU" dirty="0" err="1"/>
              <a:t>Uf-nek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487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A7FABEA-C3A1-42C1-BED4-EB90D9DD5D7D}" type="slidenum">
              <a:rPr lang="hu-HU" sz="1200" smtClean="0"/>
              <a:pPr/>
              <a:t>24</a:t>
            </a:fld>
            <a:endParaRPr lang="hu-HU" sz="1200"/>
          </a:p>
        </p:txBody>
      </p:sp>
      <p:sp>
        <p:nvSpPr>
          <p:cNvPr id="675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75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752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2EB59BC-35B3-4316-B9F1-DBFA653B5916}" type="slidenum">
              <a:rPr lang="hu-HU" sz="1200" smtClean="0"/>
              <a:pPr/>
              <a:t>25</a:t>
            </a:fld>
            <a:endParaRPr lang="hu-HU" sz="1200"/>
          </a:p>
        </p:txBody>
      </p:sp>
      <p:sp>
        <p:nvSpPr>
          <p:cNvPr id="686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86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2 ciklus</a:t>
            </a:r>
          </a:p>
          <a:p>
            <a:r>
              <a:rPr lang="hu-HU" dirty="0"/>
              <a:t>(N-1)+N=2*N-1</a:t>
            </a:r>
            <a:r>
              <a:rPr lang="hu-HU" baseline="0" dirty="0"/>
              <a:t> feltételvizsgálat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9206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33AABF-9B40-41D4-ADDE-C17EC505FC90}" type="slidenum">
              <a:rPr lang="hu-HU" sz="1200" smtClean="0"/>
              <a:pPr/>
              <a:t>26</a:t>
            </a:fld>
            <a:endParaRPr lang="hu-HU" sz="1200"/>
          </a:p>
        </p:txBody>
      </p:sp>
      <p:sp>
        <p:nvSpPr>
          <p:cNvPr id="696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96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1 ciklus</a:t>
            </a:r>
          </a:p>
          <a:p>
            <a:r>
              <a:rPr lang="hu-HU" dirty="0"/>
              <a:t>(N-1)</a:t>
            </a:r>
            <a:r>
              <a:rPr lang="hu-HU" dirty="0" err="1"/>
              <a:t>-szer</a:t>
            </a:r>
            <a:r>
              <a:rPr lang="hu-HU" baseline="0" dirty="0"/>
              <a:t> 1 v. 2 feltételvizsgálat </a:t>
            </a:r>
            <a:r>
              <a:rPr lang="hu-HU" baseline="0" dirty="0">
                <a:sym typeface="Symbol"/>
              </a:rPr>
              <a:t> N-1 .. 2*N-2  feltételvizsgálat</a:t>
            </a:r>
          </a:p>
          <a:p>
            <a:r>
              <a:rPr lang="hu-HU" baseline="0" dirty="0">
                <a:sym typeface="Symbol"/>
              </a:rPr>
              <a:t>Azaz ebből a szempontból mindenképpen jobb, mint az előző!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0395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7E19242-D957-4A7B-9A59-DF056747C9BF}" type="slidenum">
              <a:rPr lang="hu-HU" sz="1200" smtClean="0"/>
              <a:pPr/>
              <a:t>27</a:t>
            </a:fld>
            <a:endParaRPr lang="hu-HU" sz="1200"/>
          </a:p>
        </p:txBody>
      </p:sp>
      <p:sp>
        <p:nvSpPr>
          <p:cNvPr id="706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06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ELÉG LEHET A KIVÁLASZTÁS ÉS MEGSZÁMOLÁS?</a:t>
            </a:r>
          </a:p>
          <a:p>
            <a:endParaRPr lang="hu-HU" dirty="0"/>
          </a:p>
          <a:p>
            <a:r>
              <a:rPr lang="hu-HU" dirty="0"/>
              <a:t>A K&gt;0 feltétel mennyire fontos? Vizsgáljuk meg az </a:t>
            </a:r>
            <a:r>
              <a:rPr lang="hu-HU" dirty="0" err="1"/>
              <a:t>Uf-t</a:t>
            </a:r>
            <a:r>
              <a:rPr lang="hu-HU" dirty="0"/>
              <a:t>!</a:t>
            </a:r>
          </a:p>
          <a:p>
            <a:r>
              <a:rPr lang="hu-HU" dirty="0"/>
              <a:t>A db az </a:t>
            </a:r>
            <a:r>
              <a:rPr lang="hu-HU" dirty="0" err="1"/>
              <a:t>Uf-ben</a:t>
            </a:r>
            <a:r>
              <a:rPr lang="hu-HU" dirty="0"/>
              <a:t> csak lokális adat.</a:t>
            </a:r>
          </a:p>
        </p:txBody>
      </p:sp>
    </p:spTree>
    <p:extLst>
      <p:ext uri="{BB962C8B-B14F-4D97-AF65-F5344CB8AC3E}">
        <p14:creationId xmlns:p14="http://schemas.microsoft.com/office/powerpoint/2010/main" val="3838357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049E208-1C1B-48C4-B2BE-40584BB8781C}" type="slidenum">
              <a:rPr lang="hu-HU" sz="1200" smtClean="0"/>
              <a:pPr/>
              <a:t>28</a:t>
            </a:fld>
            <a:endParaRPr lang="hu-HU" sz="1200"/>
          </a:p>
        </p:txBody>
      </p:sp>
      <p:sp>
        <p:nvSpPr>
          <p:cNvPr id="716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16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199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6B7DCFD-A98C-4895-BAF8-31EBA47DF4D0}" type="slidenum">
              <a:rPr lang="hu-HU" sz="1200" smtClean="0"/>
              <a:pPr/>
              <a:t>29</a:t>
            </a:fld>
            <a:endParaRPr lang="hu-HU" sz="1200"/>
          </a:p>
        </p:txBody>
      </p:sp>
      <p:sp>
        <p:nvSpPr>
          <p:cNvPr id="727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27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Vegyük észre, hogy ez az algoritmus az alábbi utófeltételhez illik:</a:t>
            </a:r>
          </a:p>
          <a:p>
            <a:r>
              <a:rPr lang="hu-HU">
                <a:sym typeface="Symbol" pitchFamily="18" charset="2"/>
              </a:rPr>
              <a:t>Van = i(1iN):  </a:t>
            </a:r>
            <a:r>
              <a:rPr lang="hu-HU">
                <a:latin typeface="Cambria Math" pitchFamily="18" charset="0"/>
                <a:sym typeface="Symbol" pitchFamily="18" charset="2"/>
              </a:rPr>
              <a:t>∑</a:t>
            </a:r>
            <a:r>
              <a:rPr lang="hu-HU" baseline="-25000">
                <a:latin typeface="Cambria Math" pitchFamily="18" charset="0"/>
                <a:sym typeface="Symbol" pitchFamily="18" charset="2"/>
              </a:rPr>
              <a:t>(𝑗=1..i,𝑇(𝑋[𝑗]) </a:t>
            </a:r>
            <a:r>
              <a:rPr lang="hu-HU">
                <a:latin typeface="Cambria Math" pitchFamily="18" charset="0"/>
                <a:sym typeface="Symbol" pitchFamily="18" charset="2"/>
              </a:rPr>
              <a:t>1</a:t>
            </a:r>
            <a:r>
              <a:rPr lang="hu-HU">
                <a:sym typeface="Symbol" pitchFamily="18" charset="2"/>
              </a:rPr>
              <a:t> = K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56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3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7638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319561-1473-468F-B61A-40A5D2A028CD}" type="slidenum">
              <a:rPr lang="hu-HU" sz="1200" smtClean="0"/>
              <a:pPr/>
              <a:t>30</a:t>
            </a:fld>
            <a:endParaRPr lang="hu-HU" sz="1200"/>
          </a:p>
        </p:txBody>
      </p:sp>
      <p:sp>
        <p:nvSpPr>
          <p:cNvPr id="737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37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0. (t-tulajdonságú) elemre nem lehet rámutatni; így a K=0 eset értelmetlen. </a:t>
            </a:r>
          </a:p>
        </p:txBody>
      </p:sp>
    </p:spTree>
    <p:extLst>
      <p:ext uri="{BB962C8B-B14F-4D97-AF65-F5344CB8AC3E}">
        <p14:creationId xmlns:p14="http://schemas.microsoft.com/office/powerpoint/2010/main" val="1616965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AFC380-AF19-4342-A5ED-11E252BE59B7}" type="slidenum">
              <a:rPr lang="hu-HU" sz="1200" smtClean="0"/>
              <a:pPr/>
              <a:t>31</a:t>
            </a:fld>
            <a:endParaRPr lang="hu-HU" sz="1200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109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7DA9FA-21A5-4E8C-9A6D-BCA320A4BF08}" type="slidenum">
              <a:rPr lang="hu-HU" sz="1200" smtClean="0"/>
              <a:pPr/>
              <a:t>32</a:t>
            </a:fld>
            <a:endParaRPr lang="hu-HU" sz="1200"/>
          </a:p>
        </p:txBody>
      </p:sp>
      <p:sp>
        <p:nvSpPr>
          <p:cNvPr id="757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57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7788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05C8D65-C3C2-4394-907B-1B1A73EEC47C}" type="slidenum">
              <a:rPr lang="hu-HU" sz="1200" smtClean="0"/>
              <a:pPr/>
              <a:t>33</a:t>
            </a:fld>
            <a:endParaRPr lang="hu-HU" sz="1200"/>
          </a:p>
        </p:txBody>
      </p:sp>
      <p:sp>
        <p:nvSpPr>
          <p:cNvPr id="768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68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931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319561-1473-468F-B61A-40A5D2A028CD}" type="slidenum">
              <a:rPr lang="hu-HU" sz="1200" smtClean="0"/>
              <a:pPr/>
              <a:t>34</a:t>
            </a:fld>
            <a:endParaRPr lang="hu-HU" sz="1200"/>
          </a:p>
        </p:txBody>
      </p:sp>
      <p:sp>
        <p:nvSpPr>
          <p:cNvPr id="737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37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3769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AFC380-AF19-4342-A5ED-11E252BE59B7}" type="slidenum">
              <a:rPr lang="hu-HU" sz="1200" smtClean="0"/>
              <a:pPr/>
              <a:t>35</a:t>
            </a:fld>
            <a:endParaRPr lang="hu-HU" sz="1200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2473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7DA9FA-21A5-4E8C-9A6D-BCA320A4BF08}" type="slidenum">
              <a:rPr lang="hu-HU" sz="1200" smtClean="0"/>
              <a:pPr/>
              <a:t>36</a:t>
            </a:fld>
            <a:endParaRPr lang="hu-HU" sz="1200"/>
          </a:p>
        </p:txBody>
      </p:sp>
      <p:sp>
        <p:nvSpPr>
          <p:cNvPr id="757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57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9581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02F5632-9CFD-47B3-8AF8-3094947747E5}" type="slidenum">
              <a:rPr lang="hu-HU" sz="1200" smtClean="0"/>
              <a:pPr/>
              <a:t>37</a:t>
            </a:fld>
            <a:endParaRPr lang="hu-HU" sz="1200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EZ MÁR LEHETNE A FÜGGVÉNNYEL MEGVALÓSÍTOTT</a:t>
            </a:r>
          </a:p>
        </p:txBody>
      </p:sp>
    </p:spTree>
    <p:extLst>
      <p:ext uri="{BB962C8B-B14F-4D97-AF65-F5344CB8AC3E}">
        <p14:creationId xmlns:p14="http://schemas.microsoft.com/office/powerpoint/2010/main" val="3540230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F8E5347-FE7C-48EB-8D3B-96403CB6B7E0}" type="slidenum">
              <a:rPr lang="hu-HU" sz="1200" smtClean="0"/>
              <a:pPr/>
              <a:t>38</a:t>
            </a:fld>
            <a:endParaRPr lang="hu-HU" sz="1200"/>
          </a:p>
        </p:txBody>
      </p:sp>
      <p:sp>
        <p:nvSpPr>
          <p:cNvPr id="788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88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848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D04BDD7-263A-4F4A-AF13-3EBF7C8D3123}" type="slidenum">
              <a:rPr lang="hu-HU" sz="1200" smtClean="0"/>
              <a:pPr/>
              <a:t>39</a:t>
            </a:fld>
            <a:endParaRPr lang="hu-HU" sz="1200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082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4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78919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D04BDD7-263A-4F4A-AF13-3EBF7C8D3123}" type="slidenum">
              <a:rPr lang="hu-HU" sz="1200" smtClean="0"/>
              <a:pPr/>
              <a:t>40</a:t>
            </a:fld>
            <a:endParaRPr lang="hu-HU" sz="1200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A pirossal elfedettek eltérnek az eldöntés hivatkozott alakjától. Vajon miért? </a:t>
            </a:r>
          </a:p>
        </p:txBody>
      </p:sp>
    </p:spTree>
    <p:extLst>
      <p:ext uri="{BB962C8B-B14F-4D97-AF65-F5344CB8AC3E}">
        <p14:creationId xmlns:p14="http://schemas.microsoft.com/office/powerpoint/2010/main" val="222785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6E58CE2-FADC-4A61-AA0B-0F0D03F95B09}" type="slidenum">
              <a:rPr lang="hu-HU" sz="1200" smtClean="0"/>
              <a:pPr/>
              <a:t>41</a:t>
            </a:fld>
            <a:endParaRPr lang="hu-HU" sz="1200"/>
          </a:p>
        </p:txBody>
      </p:sp>
      <p:sp>
        <p:nvSpPr>
          <p:cNvPr id="809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09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5371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F5BBF4A-8EF7-4C4D-90AF-38035E9778A5}" type="slidenum">
              <a:rPr lang="hu-HU" sz="1200" smtClean="0"/>
              <a:pPr/>
              <a:t>42</a:t>
            </a:fld>
            <a:endParaRPr lang="hu-HU" sz="1200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768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F5BBF4A-8EF7-4C4D-90AF-38035E9778A5}" type="slidenum">
              <a:rPr lang="hu-HU" sz="1200" smtClean="0"/>
              <a:pPr/>
              <a:t>43</a:t>
            </a:fld>
            <a:endParaRPr lang="hu-HU" sz="1200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958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A29713B-BD11-468A-B345-631F99CC3BC5}" type="slidenum">
              <a:rPr lang="hu-HU" sz="1200" smtClean="0"/>
              <a:pPr/>
              <a:t>44</a:t>
            </a:fld>
            <a:endParaRPr lang="hu-HU" sz="1200"/>
          </a:p>
        </p:txBody>
      </p:sp>
      <p:sp>
        <p:nvSpPr>
          <p:cNvPr id="829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29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482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D71E8B-62B3-4A53-BB62-AB20503A0E53}" type="slidenum">
              <a:rPr lang="hu-HU" sz="1200" smtClean="0"/>
              <a:pPr/>
              <a:t>45</a:t>
            </a:fld>
            <a:endParaRPr lang="hu-HU" sz="1200"/>
          </a:p>
        </p:txBody>
      </p:sp>
      <p:sp>
        <p:nvSpPr>
          <p:cNvPr id="839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39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2870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A08E73-6426-4FC3-A948-026D35432339}" type="slidenum">
              <a:rPr lang="hu-HU" sz="1200" smtClean="0"/>
              <a:pPr/>
              <a:t>46</a:t>
            </a:fld>
            <a:endParaRPr lang="hu-HU" sz="1200"/>
          </a:p>
        </p:txBody>
      </p:sp>
      <p:sp>
        <p:nvSpPr>
          <p:cNvPr id="849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49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1972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B030AF-4EDA-44AE-B484-73A40BBD6C92}" type="slidenum">
              <a:rPr lang="hu-HU" sz="1200" smtClean="0"/>
              <a:pPr/>
              <a:t>47</a:t>
            </a:fld>
            <a:endParaRPr lang="hu-HU" sz="1200"/>
          </a:p>
        </p:txBody>
      </p:sp>
      <p:sp>
        <p:nvSpPr>
          <p:cNvPr id="860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60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6762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29FFB92-69B4-4F36-B1EB-7B57E53F5713}" type="slidenum">
              <a:rPr lang="hu-HU" sz="1200" smtClean="0"/>
              <a:pPr/>
              <a:t>48</a:t>
            </a:fld>
            <a:endParaRPr lang="hu-HU" sz="1200"/>
          </a:p>
        </p:txBody>
      </p:sp>
      <p:sp>
        <p:nvSpPr>
          <p:cNvPr id="870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70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7607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49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Bevezetés:</a:t>
            </a:r>
          </a:p>
          <a:p>
            <a:pPr marL="180000"/>
            <a:r>
              <a:rPr lang="hu-HU" dirty="0"/>
              <a:t>Alapkérdések:</a:t>
            </a:r>
          </a:p>
          <a:p>
            <a:pPr marL="180000" lvl="1" indent="-180000">
              <a:buFontTx/>
              <a:buChar char="•"/>
            </a:pPr>
            <a:r>
              <a:rPr lang="hu-HU" dirty="0"/>
              <a:t>hogyan kombinálhatjuk az egyes tételeket?</a:t>
            </a:r>
          </a:p>
          <a:p>
            <a:pPr marL="180000" lvl="1" indent="-180000">
              <a:buFontTx/>
              <a:buChar char="•"/>
            </a:pPr>
            <a:r>
              <a:rPr lang="hu-HU" dirty="0"/>
              <a:t>hogyan befolyásolja az adatszerkezet a tételeket?</a:t>
            </a:r>
          </a:p>
          <a:p>
            <a:pPr marL="180000" lvl="1" indent="-180000">
              <a:buFontTx/>
              <a:buChar char="•"/>
            </a:pPr>
            <a:r>
              <a:rPr lang="hu-HU" dirty="0"/>
              <a:t>…</a:t>
            </a:r>
          </a:p>
          <a:p>
            <a:r>
              <a:rPr lang="hu-HU" dirty="0"/>
              <a:t>A válasz persze nem kimerítő, inkább csak példázza a megoldási lehetőségeket…</a:t>
            </a:r>
          </a:p>
        </p:txBody>
      </p:sp>
    </p:spTree>
    <p:extLst>
      <p:ext uri="{BB962C8B-B14F-4D97-AF65-F5344CB8AC3E}">
        <p14:creationId xmlns:p14="http://schemas.microsoft.com/office/powerpoint/2010/main" val="236501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5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33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6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540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7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326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8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29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9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KELL</a:t>
            </a:r>
            <a:r>
              <a:rPr lang="hu-HU" baseline="0" dirty="0"/>
              <a:t> A ROSSZ MEGOLDÁS IS?</a:t>
            </a:r>
          </a:p>
          <a:p>
            <a:endParaRPr lang="hu-HU" dirty="0"/>
          </a:p>
          <a:p>
            <a:r>
              <a:rPr lang="hu-HU" dirty="0"/>
              <a:t>Visszavezetés már ismert</a:t>
            </a:r>
            <a:r>
              <a:rPr lang="hu-HU" baseline="0" dirty="0"/>
              <a:t> tételekre: kiválogatás (index/érték) + összegzés.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43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0956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/49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AC45A806-B20C-4B9E-8F0F-368B3E4EA6B9}" type="datetime8">
              <a:rPr lang="hu-HU" smtClean="0"/>
              <a:t>2018. 11. 19. 10:14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 dirty="0"/>
              <a:t>Horváth-Papné-Szlávi-Zsakó: Programozás 8.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98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414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r>
              <a:rPr lang="hu-HU"/>
              <a:t/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66A6B6D-9192-44F9-BFDE-8A9BA04B117C}" type="datetime8">
              <a:rPr lang="hu-HU" smtClean="0"/>
              <a:t>2018. 11. 19. 10:14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Horváth-Papné-Szlávi-Zsakó: Programozás 8.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E6D7E18-F0BF-4128-A6C3-421F920A8B1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2.xml"/><Relationship Id="rId4" Type="http://schemas.openxmlformats.org/officeDocument/2006/relationships/slide" Target="slide13.xml"/><Relationship Id="rId9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2.bin"/><Relationship Id="rId4" Type="http://schemas.openxmlformats.org/officeDocument/2006/relationships/hyperlink" Target="El&#337;ad&#225;s4.ppt#-1,30,Sz&#246;ve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6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6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png"/><Relationship Id="rId5" Type="http://schemas.openxmlformats.org/officeDocument/2006/relationships/image" Target="../media/image63.wmf"/><Relationship Id="rId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2.xml"/><Relationship Id="rId4" Type="http://schemas.openxmlformats.org/officeDocument/2006/relationships/slide" Target="slide13.xml"/><Relationship Id="rId9" Type="http://schemas.openxmlformats.org/officeDocument/2006/relationships/slide" Target="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wmf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8.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Kiválogatás + összegzés</a:t>
            </a:r>
          </a:p>
        </p:txBody>
      </p:sp>
      <p:sp>
        <p:nvSpPr>
          <p:cNvPr id="1434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</a:t>
            </a:r>
            <a:r>
              <a:rPr lang="hu-HU" b="1" dirty="0" err="1"/>
              <a:t>ötlet</a:t>
            </a:r>
            <a:r>
              <a:rPr lang="hu-HU" b="1" baseline="-25000" dirty="0" err="1"/>
              <a:t>a</a:t>
            </a:r>
            <a:r>
              <a:rPr lang="hu-HU" b="1" dirty="0"/>
              <a:t>: 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FF0000"/>
                </a:solidFill>
              </a:rPr>
              <a:t>Válogassuk ki</a:t>
            </a:r>
            <a:r>
              <a:rPr lang="hu-HU" sz="2800" dirty="0"/>
              <a:t> az adott tulajdonságúakat, majd utána </a:t>
            </a:r>
            <a:r>
              <a:rPr lang="hu-HU" sz="2800" dirty="0">
                <a:solidFill>
                  <a:srgbClr val="FF0000"/>
                </a:solidFill>
              </a:rPr>
              <a:t>adjuk össze</a:t>
            </a:r>
            <a:r>
              <a:rPr lang="hu-HU" sz="2800" dirty="0"/>
              <a:t> őket!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D97B28-A70A-4751-AEFE-A79AFC1CBA0B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438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06219"/>
              </p:ext>
            </p:extLst>
          </p:nvPr>
        </p:nvGraphicFramePr>
        <p:xfrm>
          <a:off x="3544888" y="2781300"/>
          <a:ext cx="4339480" cy="3625912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4371" name="Egyenes összekötő 9"/>
          <p:cNvCxnSpPr>
            <a:cxnSpLocks noChangeShapeType="1"/>
          </p:cNvCxnSpPr>
          <p:nvPr/>
        </p:nvCxnSpPr>
        <p:spPr bwMode="auto">
          <a:xfrm>
            <a:off x="3973513" y="3688391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Egyenes összekötő 11"/>
          <p:cNvCxnSpPr>
            <a:cxnSpLocks noChangeShapeType="1"/>
          </p:cNvCxnSpPr>
          <p:nvPr/>
        </p:nvCxnSpPr>
        <p:spPr bwMode="auto">
          <a:xfrm flipH="1">
            <a:off x="7654296" y="3688391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3" name="Line 38"/>
          <p:cNvSpPr>
            <a:spLocks noChangeShapeType="1"/>
          </p:cNvSpPr>
          <p:nvPr/>
        </p:nvSpPr>
        <p:spPr bwMode="auto">
          <a:xfrm>
            <a:off x="2771775" y="5072840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74" name="Text Box 35"/>
          <p:cNvSpPr txBox="1">
            <a:spLocks noChangeArrowheads="1"/>
          </p:cNvSpPr>
          <p:nvPr/>
        </p:nvSpPr>
        <p:spPr bwMode="auto">
          <a:xfrm>
            <a:off x="3894138" y="388841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4375" name="Text Box 36"/>
          <p:cNvSpPr txBox="1">
            <a:spLocks noChangeArrowheads="1"/>
          </p:cNvSpPr>
          <p:nvPr/>
        </p:nvSpPr>
        <p:spPr bwMode="auto">
          <a:xfrm>
            <a:off x="7635246" y="389159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8237" name="Szövegdoboz 13"/>
          <p:cNvSpPr txBox="1">
            <a:spLocks noChangeArrowheads="1"/>
          </p:cNvSpPr>
          <p:nvPr/>
        </p:nvSpPr>
        <p:spPr bwMode="auto">
          <a:xfrm>
            <a:off x="7884368" y="2324612"/>
            <a:ext cx="1300718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</a:t>
            </a:r>
            <a:r>
              <a:rPr lang="hu-HU" sz="1800" dirty="0">
                <a:solidFill>
                  <a:srgbClr val="FF0000"/>
                </a:solidFill>
              </a:rPr>
              <a:t>,Db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</a:t>
            </a:r>
            <a:r>
              <a:rPr lang="hu-HU" sz="1800" dirty="0"/>
              <a:t>  </a:t>
            </a:r>
            <a:r>
              <a:rPr lang="hu-HU" sz="1800" dirty="0">
                <a:solidFill>
                  <a:srgbClr val="FF0000"/>
                </a:solidFill>
              </a:rPr>
              <a:t>Y:Tömb[…]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05" y="5037446"/>
            <a:ext cx="17811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3" y="3345708"/>
            <a:ext cx="1656000" cy="1185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Kiválogatás + összegzés</a:t>
            </a:r>
          </a:p>
        </p:txBody>
      </p:sp>
      <p:sp>
        <p:nvSpPr>
          <p:cNvPr id="922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1. megoldási </a:t>
            </a:r>
            <a:r>
              <a:rPr lang="hu-HU" b="1" dirty="0" err="1"/>
              <a:t>ötlet</a:t>
            </a:r>
            <a:r>
              <a:rPr lang="hu-HU" b="1" baseline="-25000" dirty="0" err="1"/>
              <a:t>b</a:t>
            </a:r>
            <a:r>
              <a:rPr lang="hu-HU" b="1" dirty="0"/>
              <a:t>: 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FF0000"/>
                </a:solidFill>
              </a:rPr>
              <a:t>Válogassuk ki</a:t>
            </a:r>
            <a:r>
              <a:rPr lang="hu-HU" sz="2800" dirty="0"/>
              <a:t> az adott tulajdonságúakat, majd utána </a:t>
            </a:r>
            <a:r>
              <a:rPr lang="hu-HU" sz="2800" dirty="0">
                <a:solidFill>
                  <a:srgbClr val="FF0000"/>
                </a:solidFill>
              </a:rPr>
              <a:t>adjuk össze</a:t>
            </a:r>
            <a:r>
              <a:rPr lang="hu-HU" sz="2800" dirty="0"/>
              <a:t> őket!</a:t>
            </a:r>
          </a:p>
        </p:txBody>
      </p:sp>
      <p:sp>
        <p:nvSpPr>
          <p:cNvPr id="2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658541-9DDF-4F0A-8CCE-4B28EDB578C3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33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04851"/>
              </p:ext>
            </p:extLst>
          </p:nvPr>
        </p:nvGraphicFramePr>
        <p:xfrm>
          <a:off x="3544888" y="2781300"/>
          <a:ext cx="4339480" cy="3625912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250" name="Egyenes összekötő 9"/>
          <p:cNvCxnSpPr>
            <a:cxnSpLocks noChangeShapeType="1"/>
          </p:cNvCxnSpPr>
          <p:nvPr/>
        </p:nvCxnSpPr>
        <p:spPr bwMode="auto">
          <a:xfrm>
            <a:off x="3973513" y="3700176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Egyenes összekötő 11"/>
          <p:cNvCxnSpPr>
            <a:cxnSpLocks noChangeShapeType="1"/>
          </p:cNvCxnSpPr>
          <p:nvPr/>
        </p:nvCxnSpPr>
        <p:spPr bwMode="auto">
          <a:xfrm flipH="1">
            <a:off x="7648484" y="3700176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2" name="Line 38"/>
          <p:cNvSpPr>
            <a:spLocks noChangeShapeType="1"/>
          </p:cNvSpPr>
          <p:nvPr/>
        </p:nvSpPr>
        <p:spPr bwMode="auto">
          <a:xfrm>
            <a:off x="2771775" y="5063743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253" name="Text Box 41"/>
          <p:cNvSpPr txBox="1">
            <a:spLocks noChangeArrowheads="1"/>
          </p:cNvSpPr>
          <p:nvPr/>
        </p:nvSpPr>
        <p:spPr bwMode="auto">
          <a:xfrm>
            <a:off x="3894138" y="390020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9254" name="Text Box 42"/>
          <p:cNvSpPr txBox="1">
            <a:spLocks noChangeArrowheads="1"/>
          </p:cNvSpPr>
          <p:nvPr/>
        </p:nvSpPr>
        <p:spPr bwMode="auto">
          <a:xfrm>
            <a:off x="7629434" y="390337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05" y="5041640"/>
            <a:ext cx="17811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zövegdoboz 13"/>
          <p:cNvSpPr txBox="1">
            <a:spLocks noChangeArrowheads="1"/>
          </p:cNvSpPr>
          <p:nvPr/>
        </p:nvSpPr>
        <p:spPr bwMode="auto">
          <a:xfrm>
            <a:off x="7884368" y="2324612"/>
            <a:ext cx="1300718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</a:t>
            </a:r>
            <a:r>
              <a:rPr lang="hu-HU" sz="1800" dirty="0">
                <a:solidFill>
                  <a:srgbClr val="FF0000"/>
                </a:solidFill>
              </a:rPr>
              <a:t>,Db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</a:t>
            </a:r>
            <a:r>
              <a:rPr lang="hu-HU" sz="1800" dirty="0"/>
              <a:t>  </a:t>
            </a:r>
            <a:r>
              <a:rPr lang="hu-HU" sz="1800" dirty="0">
                <a:solidFill>
                  <a:srgbClr val="FF0000"/>
                </a:solidFill>
              </a:rPr>
              <a:t>Y:Tömb[…]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/>
              <a:t>/49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C690DC-F882-41D2-9E77-6FEC947BA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330523"/>
            <a:ext cx="1632735" cy="117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Kiválogatás + összegzés</a:t>
            </a:r>
          </a:p>
        </p:txBody>
      </p:sp>
      <p:sp>
        <p:nvSpPr>
          <p:cNvPr id="1024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Kiválogatás helyett </a:t>
            </a:r>
            <a:r>
              <a:rPr lang="hu-HU" sz="2800" dirty="0">
                <a:solidFill>
                  <a:srgbClr val="FF0000"/>
                </a:solidFill>
              </a:rPr>
              <a:t>azonnal adjuk össze</a:t>
            </a:r>
            <a:r>
              <a:rPr lang="hu-HU" sz="2800" dirty="0"/>
              <a:t> a megfelelő elemeket!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 nincs érték-/index-feljegyzés (Y-ban) + nincs számlálás (</a:t>
            </a:r>
            <a:r>
              <a:rPr lang="hu-HU" sz="2400" dirty="0" err="1">
                <a:solidFill>
                  <a:srgbClr val="FF0000"/>
                </a:solidFill>
                <a:sym typeface="Symbol" pitchFamily="18" charset="2"/>
              </a:rPr>
              <a:t>Db-ben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hu-HU" sz="2800" dirty="0">
                <a:latin typeface="Arial" charset="0"/>
                <a:sym typeface="Symbol" pitchFamily="18" charset="2"/>
              </a:rPr>
              <a:t> 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110FD7A-63DB-4DE2-A34E-8B9C66800A90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334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40391"/>
              </p:ext>
            </p:extLst>
          </p:nvPr>
        </p:nvGraphicFramePr>
        <p:xfrm>
          <a:off x="3531230" y="3609975"/>
          <a:ext cx="4497154" cy="1838326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1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S:=S+X[i]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63" name="Egyenes összekötő 8"/>
          <p:cNvCxnSpPr>
            <a:cxnSpLocks noChangeShapeType="1"/>
          </p:cNvCxnSpPr>
          <p:nvPr/>
        </p:nvCxnSpPr>
        <p:spPr bwMode="auto">
          <a:xfrm>
            <a:off x="3961443" y="4528653"/>
            <a:ext cx="285750" cy="4524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Egyenes összekötő 9"/>
          <p:cNvCxnSpPr>
            <a:cxnSpLocks noChangeShapeType="1"/>
          </p:cNvCxnSpPr>
          <p:nvPr/>
        </p:nvCxnSpPr>
        <p:spPr bwMode="auto">
          <a:xfrm flipH="1">
            <a:off x="7740352" y="4522303"/>
            <a:ext cx="285750" cy="4540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Text Box 29"/>
          <p:cNvSpPr txBox="1">
            <a:spLocks noChangeArrowheads="1"/>
          </p:cNvSpPr>
          <p:nvPr/>
        </p:nvSpPr>
        <p:spPr bwMode="auto">
          <a:xfrm>
            <a:off x="3882068" y="4672939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0266" name="Text Box 30"/>
          <p:cNvSpPr txBox="1">
            <a:spLocks noChangeArrowheads="1"/>
          </p:cNvSpPr>
          <p:nvPr/>
        </p:nvSpPr>
        <p:spPr bwMode="auto">
          <a:xfrm>
            <a:off x="7797502" y="467611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0270" name="Szövegdoboz 13"/>
          <p:cNvSpPr txBox="1">
            <a:spLocks noChangeArrowheads="1"/>
          </p:cNvSpPr>
          <p:nvPr/>
        </p:nvSpPr>
        <p:spPr bwMode="auto">
          <a:xfrm>
            <a:off x="8028384" y="3296130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6" y="3142142"/>
            <a:ext cx="17811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/>
              <a:t>/49</a:t>
            </a:r>
            <a:endParaRPr lang="hu-HU" dirty="0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1236CF77-E3B6-4E4E-9DE4-7EFF9FAD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81" y="4221088"/>
            <a:ext cx="1632735" cy="117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/>
      <p:bldP spid="10266" grpId="0"/>
      <p:bldP spid="102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</a:t>
            </a:r>
            <a:r>
              <a:rPr lang="hu-HU" dirty="0">
                <a:solidFill>
                  <a:srgbClr val="FF0000"/>
                </a:solidFill>
              </a:rPr>
              <a:t>maximum-kiválasztás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Adott tulajdonságú elemek maximuma – </a:t>
            </a:r>
            <a:r>
              <a:rPr lang="hu-HU" sz="2800" b="1" dirty="0"/>
              <a:t>feltételes </a:t>
            </a:r>
            <a:r>
              <a:rPr lang="hu-HU" sz="2800" b="1" dirty="0">
                <a:solidFill>
                  <a:srgbClr val="009900"/>
                </a:solidFill>
              </a:rPr>
              <a:t>maximum</a:t>
            </a:r>
            <a:r>
              <a:rPr lang="hu-HU" sz="2800" b="1" dirty="0">
                <a:solidFill>
                  <a:srgbClr val="FF0000"/>
                </a:solidFill>
              </a:rPr>
              <a:t>keresés</a:t>
            </a:r>
            <a:r>
              <a:rPr lang="hu-HU" sz="2800" dirty="0"/>
              <a:t>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/>
              <a:t>Bemenet:	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X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</a:t>
            </a:r>
            <a:r>
              <a:rPr lang="hu-HU" sz="2400" dirty="0"/>
              <a:t>,</a:t>
            </a:r>
            <a:br>
              <a:rPr lang="hu-HU" sz="2400" dirty="0"/>
            </a:br>
            <a:r>
              <a:rPr lang="hu-HU" sz="2400" dirty="0"/>
              <a:t>		T: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Imprint MT Shadow" pitchFamily="82" charset="0"/>
                <a:sym typeface="Symbol"/>
              </a:rPr>
              <a:t>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4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/>
              <a:t>Kimenet: 	</a:t>
            </a:r>
            <a:r>
              <a:rPr lang="hu-HU" sz="2700" dirty="0" err="1">
                <a:solidFill>
                  <a:srgbClr val="009900"/>
                </a:solidFill>
              </a:rPr>
              <a:t>MaxI</a:t>
            </a:r>
            <a:r>
              <a:rPr lang="hu-HU" sz="2700" dirty="0" err="1">
                <a:solidFill>
                  <a:srgbClr val="009900"/>
                </a:solidFill>
                <a:sym typeface="Symbol"/>
              </a:rPr>
              <a:t></a:t>
            </a:r>
            <a:r>
              <a:rPr lang="hu-HU" sz="2400" dirty="0" err="1">
                <a:solidFill>
                  <a:srgbClr val="0099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</a:t>
            </a:r>
            <a:r>
              <a:rPr lang="hu-HU" sz="2700" dirty="0">
                <a:solidFill>
                  <a:srgbClr val="FF0000"/>
                </a:solidFill>
              </a:rPr>
              <a:t>Van</a:t>
            </a:r>
            <a:r>
              <a:rPr lang="hu-HU" sz="2700" dirty="0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endParaRPr lang="hu-HU" sz="2700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/>
              <a:t>Előfeltétel:	</a:t>
            </a:r>
            <a:r>
              <a:rPr lang="hu-HU" sz="2700" dirty="0">
                <a:sym typeface="Symbol" pitchFamily="18" charset="2"/>
              </a:rPr>
              <a:t>–</a:t>
            </a:r>
            <a:endParaRPr lang="hu-HU" sz="2700" dirty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>
                <a:sym typeface="Symbol" pitchFamily="18" charset="2"/>
              </a:rPr>
              <a:t>Utófeltétel:	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Van=i (1≤i≤N): T(</a:t>
            </a:r>
            <a:r>
              <a:rPr lang="hu-HU" sz="2700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7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)   és </a:t>
            </a:r>
            <a:br>
              <a:rPr lang="hu-HU" sz="27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                  </a:t>
            </a:r>
            <a:r>
              <a:rPr lang="hu-HU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Van</a:t>
            </a:r>
            <a:r>
              <a:rPr lang="hu-HU" sz="20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( </a:t>
            </a:r>
            <a:r>
              <a:rPr lang="hu-HU" sz="2700" dirty="0">
                <a:solidFill>
                  <a:srgbClr val="FF3300"/>
                </a:solidFill>
                <a:sym typeface="Symbol" pitchFamily="18" charset="2"/>
              </a:rPr>
              <a:t>1≤</a:t>
            </a:r>
            <a:r>
              <a:rPr lang="hu-HU" sz="2700" dirty="0" err="1">
                <a:solidFill>
                  <a:srgbClr val="FF3300"/>
                </a:solidFill>
                <a:sym typeface="Symbol" pitchFamily="18" charset="2"/>
              </a:rPr>
              <a:t>MaxI</a:t>
            </a:r>
            <a:r>
              <a:rPr lang="hu-HU" sz="2700" dirty="0">
                <a:solidFill>
                  <a:srgbClr val="FF3300"/>
                </a:solidFill>
                <a:sym typeface="Symbol" pitchFamily="18" charset="2"/>
              </a:rPr>
              <a:t>≤N  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és  T(</a:t>
            </a:r>
            <a:r>
              <a:rPr lang="hu-HU" sz="2700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700" baseline="-25000" dirty="0" err="1">
                <a:solidFill>
                  <a:srgbClr val="FF0000"/>
                </a:solidFill>
                <a:sym typeface="Symbol" pitchFamily="18" charset="2"/>
              </a:rPr>
              <a:t>MaxI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hu-HU" sz="2700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hu-HU" sz="2700" dirty="0">
                <a:sym typeface="Symbol" pitchFamily="18" charset="2"/>
              </a:rPr>
              <a:t>és</a:t>
            </a:r>
            <a:br>
              <a:rPr lang="hu-HU" sz="2700" dirty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>                          </a:t>
            </a:r>
            <a:r>
              <a:rPr lang="hu-HU" sz="2700" dirty="0">
                <a:solidFill>
                  <a:srgbClr val="009900"/>
                </a:solidFill>
                <a:sym typeface="Symbol" pitchFamily="18" charset="2"/>
              </a:rPr>
              <a:t>i(1≤i≤N):</a:t>
            </a:r>
            <a:r>
              <a:rPr lang="hu-HU" sz="2700" dirty="0">
                <a:sym typeface="Symbol" pitchFamily="18" charset="2"/>
              </a:rPr>
              <a:t> T(</a:t>
            </a:r>
            <a:r>
              <a:rPr lang="hu-HU" sz="2700" dirty="0" err="1">
                <a:sym typeface="Symbol" pitchFamily="18" charset="2"/>
              </a:rPr>
              <a:t>X</a:t>
            </a:r>
            <a:r>
              <a:rPr lang="hu-HU" sz="2700" baseline="-25000" dirty="0" err="1">
                <a:sym typeface="Symbol" pitchFamily="18" charset="2"/>
              </a:rPr>
              <a:t>i</a:t>
            </a:r>
            <a:r>
              <a:rPr lang="hu-HU" sz="2700" dirty="0">
                <a:sym typeface="Symbol" pitchFamily="18" charset="2"/>
              </a:rPr>
              <a:t>)</a:t>
            </a:r>
            <a:r>
              <a:rPr lang="hu-HU" sz="2700" dirty="0" err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hu-HU" sz="2700" baseline="-25000" dirty="0" err="1">
                <a:solidFill>
                  <a:srgbClr val="009900"/>
                </a:solidFill>
                <a:sym typeface="Symbol" pitchFamily="18" charset="2"/>
              </a:rPr>
              <a:t>MaxI</a:t>
            </a:r>
            <a:r>
              <a:rPr lang="hu-HU" sz="2700" dirty="0">
                <a:solidFill>
                  <a:srgbClr val="009900"/>
                </a:solidFill>
                <a:sym typeface="Symbol" pitchFamily="18" charset="2"/>
              </a:rPr>
              <a:t>≥</a:t>
            </a:r>
            <a:r>
              <a:rPr lang="hu-HU" sz="2700" dirty="0" err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hu-HU" sz="2700" baseline="-25000" dirty="0" err="1">
                <a:solidFill>
                  <a:srgbClr val="009900"/>
                </a:solidFill>
                <a:sym typeface="Symbol" pitchFamily="18" charset="2"/>
              </a:rPr>
              <a:t>i</a:t>
            </a:r>
            <a:r>
              <a:rPr lang="hu-HU" sz="2700" dirty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3DBE7F3-3907-43DA-B722-C532D2EDB90E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88" y="2462890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38271"/>
            <a:ext cx="2483768" cy="1181180"/>
          </a:xfrm>
          <a:prstGeom prst="rect">
            <a:avLst/>
          </a:prstGeom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="1" baseline="-25000" dirty="0"/>
              <a:t>2</a:t>
            </a:r>
            <a:r>
              <a:rPr lang="hu-HU" sz="2700" dirty="0">
                <a:sym typeface="Symbol" pitchFamily="18" charset="2"/>
              </a:rPr>
              <a:t>:   (Van,</a:t>
            </a:r>
            <a:r>
              <a:rPr lang="hu-HU" sz="2700" dirty="0" err="1">
                <a:sym typeface="Symbol" pitchFamily="18" charset="2"/>
              </a:rPr>
              <a:t>MaxI</a:t>
            </a:r>
            <a:r>
              <a:rPr lang="hu-HU" sz="2700" dirty="0">
                <a:sym typeface="Symbol" pitchFamily="18" charset="2"/>
              </a:rPr>
              <a:t>)=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7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7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Specifikáció</a:t>
            </a:r>
            <a:r>
              <a:rPr lang="hu-HU" b="1" baseline="-25000" dirty="0"/>
              <a:t>3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="1" baseline="-25000" dirty="0"/>
              <a:t>3</a:t>
            </a:r>
            <a:r>
              <a:rPr lang="hu-HU" sz="2400" dirty="0">
                <a:sym typeface="Symbol" pitchFamily="18" charset="2"/>
              </a:rPr>
              <a:t>:   (</a:t>
            </a:r>
            <a:r>
              <a:rPr lang="hu-HU" sz="2700" dirty="0">
                <a:sym typeface="Symbol" pitchFamily="18" charset="2"/>
              </a:rPr>
              <a:t>Van,Ind,Ért</a:t>
            </a:r>
            <a:r>
              <a:rPr lang="hu-HU" sz="2400" dirty="0">
                <a:sym typeface="Symbol" pitchFamily="18" charset="2"/>
              </a:rPr>
              <a:t>)=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700" dirty="0">
              <a:sym typeface="Symbol" pitchFamily="18" charset="2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9F873B-2505-41C6-A680-826180356E12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177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980118"/>
              </p:ext>
            </p:extLst>
          </p:nvPr>
        </p:nvGraphicFramePr>
        <p:xfrm>
          <a:off x="3995936" y="1659608"/>
          <a:ext cx="1726048" cy="122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0" name="Equation" r:id="rId4" imgW="622030" imgH="444307" progId="Equation.3">
                  <p:embed/>
                </p:oleObj>
              </mc:Choice>
              <mc:Fallback>
                <p:oleObj name="Equation" r:id="rId4" imgW="622030" imgH="444307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59608"/>
                        <a:ext cx="1726048" cy="1223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41811"/>
              </p:ext>
            </p:extLst>
          </p:nvPr>
        </p:nvGraphicFramePr>
        <p:xfrm>
          <a:off x="4283968" y="3864932"/>
          <a:ext cx="1299980" cy="125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1" name="Equation" r:id="rId6" imgW="457002" imgH="444307" progId="Equation.3">
                  <p:embed/>
                </p:oleObj>
              </mc:Choice>
              <mc:Fallback>
                <p:oleObj name="Equation" r:id="rId6" imgW="457002" imgH="444307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864932"/>
                        <a:ext cx="1299980" cy="1257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817" name="Picture 5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51" y="1524976"/>
            <a:ext cx="2580009" cy="149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63248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 megoldás felé: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Specifikáció’: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5740400" algn="r"/>
              </a:tabLst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700" dirty="0">
                <a:sym typeface="Symbol" pitchFamily="18" charset="2"/>
              </a:rPr>
              <a:t>’:   (Db,Y)= 	és</a:t>
            </a:r>
            <a:br>
              <a:rPr lang="hu-HU" sz="2700" dirty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/>
            </a:r>
            <a:br>
              <a:rPr lang="hu-HU" sz="2700" dirty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>      Van=Db&gt;0    és </a:t>
            </a:r>
            <a:br>
              <a:rPr lang="hu-HU" sz="2700" dirty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>      Van</a:t>
            </a:r>
            <a:r>
              <a:rPr lang="hu-HU" sz="2200" dirty="0">
                <a:sym typeface="Symbol" pitchFamily="18" charset="2"/>
              </a:rPr>
              <a:t></a:t>
            </a:r>
            <a:r>
              <a:rPr lang="hu-HU" sz="2700" b="1" dirty="0">
                <a:sym typeface="Symbol" pitchFamily="18" charset="2"/>
              </a:rPr>
              <a:t>(</a:t>
            </a:r>
            <a:r>
              <a:rPr lang="hu-HU" sz="2700" dirty="0">
                <a:sym typeface="Symbol" pitchFamily="18" charset="2"/>
              </a:rPr>
              <a:t> 1≤</a:t>
            </a:r>
            <a:r>
              <a:rPr lang="hu-HU" sz="2700" dirty="0" err="1">
                <a:sym typeface="Symbol" pitchFamily="18" charset="2"/>
              </a:rPr>
              <a:t>MaxI</a:t>
            </a:r>
            <a:r>
              <a:rPr lang="hu-HU" sz="2700" dirty="0">
                <a:sym typeface="Symbol" pitchFamily="18" charset="2"/>
              </a:rPr>
              <a:t>≤N   és   T(</a:t>
            </a:r>
            <a:r>
              <a:rPr lang="hu-HU" sz="2700" dirty="0" err="1">
                <a:sym typeface="Symbol" pitchFamily="18" charset="2"/>
              </a:rPr>
              <a:t>X</a:t>
            </a:r>
            <a:r>
              <a:rPr lang="hu-HU" sz="2700" baseline="-25000" dirty="0" err="1">
                <a:sym typeface="Symbol" pitchFamily="18" charset="2"/>
              </a:rPr>
              <a:t>MaxI</a:t>
            </a:r>
            <a:r>
              <a:rPr lang="hu-HU" sz="2700" dirty="0">
                <a:sym typeface="Symbol" pitchFamily="18" charset="2"/>
              </a:rPr>
              <a:t>)   és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  <a:tabLst>
                <a:tab pos="4933950" algn="r"/>
              </a:tabLst>
            </a:pPr>
            <a:r>
              <a:rPr lang="hu-HU" sz="2700" dirty="0">
                <a:sym typeface="Symbol" pitchFamily="18" charset="2"/>
              </a:rPr>
              <a:t>                         </a:t>
            </a:r>
            <a:r>
              <a:rPr lang="hu-HU" sz="2700" dirty="0" err="1">
                <a:sym typeface="Symbol" pitchFamily="18" charset="2"/>
              </a:rPr>
              <a:t>MaxI</a:t>
            </a:r>
            <a:r>
              <a:rPr lang="hu-HU" sz="2700" dirty="0">
                <a:sym typeface="Symbol" pitchFamily="18" charset="2"/>
              </a:rPr>
              <a:t>=	</a:t>
            </a:r>
            <a:r>
              <a:rPr lang="hu-HU" sz="2700" b="1" dirty="0">
                <a:sym typeface="Symbol" pitchFamily="18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Kiolvasható az algoritmikus ötlet:</a:t>
            </a:r>
          </a:p>
          <a:p>
            <a:pPr marL="27305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olidFill>
                  <a:srgbClr val="FF0000"/>
                </a:solidFill>
              </a:rPr>
              <a:t>Válogassuk ki</a:t>
            </a:r>
            <a:r>
              <a:rPr lang="hu-HU" sz="2800" dirty="0"/>
              <a:t> az adott tulajdonságúakat, majd </a:t>
            </a:r>
            <a:r>
              <a:rPr lang="hu-HU" sz="2700" dirty="0">
                <a:solidFill>
                  <a:srgbClr val="009900"/>
                </a:solidFill>
              </a:rPr>
              <a:t>válasszuk ki a</a:t>
            </a:r>
            <a:r>
              <a:rPr lang="hu-HU" sz="2800" dirty="0"/>
              <a:t> </a:t>
            </a:r>
            <a:r>
              <a:rPr lang="hu-HU" sz="2700" dirty="0">
                <a:solidFill>
                  <a:srgbClr val="009900"/>
                </a:solidFill>
              </a:rPr>
              <a:t>maximumot</a:t>
            </a:r>
            <a:r>
              <a:rPr lang="hu-HU" sz="2800" dirty="0"/>
              <a:t>, ha van értelme!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700" dirty="0">
              <a:sym typeface="Symbol" pitchFamily="18" charset="2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04705F7-69E2-4B0D-95AC-2B72B592B5E0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157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90861"/>
              </p:ext>
            </p:extLst>
          </p:nvPr>
        </p:nvGraphicFramePr>
        <p:xfrm>
          <a:off x="3347864" y="2087893"/>
          <a:ext cx="1656184" cy="126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3" name="Equation" r:id="rId4" imgW="609600" imgH="469900" progId="Equation.3">
                  <p:embed/>
                </p:oleObj>
              </mc:Choice>
              <mc:Fallback>
                <p:oleObj name="Equation" r:id="rId4" imgW="609600" imgH="4699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087893"/>
                        <a:ext cx="1656184" cy="126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638264"/>
              </p:ext>
            </p:extLst>
          </p:nvPr>
        </p:nvGraphicFramePr>
        <p:xfrm>
          <a:off x="3275856" y="3842911"/>
          <a:ext cx="1728192" cy="86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4" name="Equation" r:id="rId6" imgW="685800" imgH="342900" progId="Equation.3">
                  <p:embed/>
                </p:oleObj>
              </mc:Choice>
              <mc:Fallback>
                <p:oleObj name="Equation" r:id="rId6" imgW="685800" imgH="3429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842911"/>
                        <a:ext cx="1728192" cy="862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26" y="1427895"/>
            <a:ext cx="2293938" cy="2200704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85" y="3773062"/>
            <a:ext cx="2199203" cy="1371780"/>
          </a:xfrm>
          <a:prstGeom prst="rect">
            <a:avLst/>
          </a:prstGeom>
          <a:ln w="19050">
            <a:solidFill>
              <a:srgbClr val="0099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43029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229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1. megoldás algoritmusa: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FF0000"/>
                </a:solidFill>
              </a:rPr>
              <a:t>Válogassuk ki</a:t>
            </a:r>
            <a:r>
              <a:rPr lang="hu-HU" sz="2800" dirty="0"/>
              <a:t> az adott tulajdonságúakat, majd …!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F31FD3-ED77-4F1B-A6E5-C537166532E6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2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540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51544"/>
              </p:ext>
            </p:extLst>
          </p:nvPr>
        </p:nvGraphicFramePr>
        <p:xfrm>
          <a:off x="3311525" y="2925763"/>
          <a:ext cx="4428827" cy="298333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3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8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3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Van:=Db&gt;0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68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318" name="Egyenes összekötő 9"/>
          <p:cNvCxnSpPr>
            <a:cxnSpLocks noChangeShapeType="1"/>
          </p:cNvCxnSpPr>
          <p:nvPr/>
        </p:nvCxnSpPr>
        <p:spPr bwMode="auto">
          <a:xfrm>
            <a:off x="3742143" y="3802435"/>
            <a:ext cx="215900" cy="43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Egyenes összekötő 11"/>
          <p:cNvCxnSpPr>
            <a:cxnSpLocks noChangeShapeType="1"/>
          </p:cNvCxnSpPr>
          <p:nvPr/>
        </p:nvCxnSpPr>
        <p:spPr bwMode="auto">
          <a:xfrm flipH="1">
            <a:off x="7509636" y="3810373"/>
            <a:ext cx="214312" cy="43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0" name="Line 34"/>
          <p:cNvSpPr>
            <a:spLocks noChangeShapeType="1"/>
          </p:cNvSpPr>
          <p:nvPr/>
        </p:nvSpPr>
        <p:spPr bwMode="auto">
          <a:xfrm>
            <a:off x="2627313" y="5589240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2321" name="Text Box 35"/>
          <p:cNvSpPr txBox="1">
            <a:spLocks noChangeArrowheads="1"/>
          </p:cNvSpPr>
          <p:nvPr/>
        </p:nvSpPr>
        <p:spPr bwMode="auto">
          <a:xfrm>
            <a:off x="3669118" y="399721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2322" name="Text Box 36"/>
          <p:cNvSpPr txBox="1">
            <a:spLocks noChangeArrowheads="1"/>
          </p:cNvSpPr>
          <p:nvPr/>
        </p:nvSpPr>
        <p:spPr bwMode="auto">
          <a:xfrm>
            <a:off x="7504873" y="400039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3262337" y="2899544"/>
            <a:ext cx="4531461" cy="22680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117029" y="3257794"/>
            <a:ext cx="2376264" cy="4811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324" name="Picture 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76" y="4866604"/>
            <a:ext cx="1512168" cy="1082676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zövegdoboz 13"/>
          <p:cNvSpPr txBox="1">
            <a:spLocks noChangeArrowheads="1"/>
          </p:cNvSpPr>
          <p:nvPr/>
        </p:nvSpPr>
        <p:spPr bwMode="auto">
          <a:xfrm>
            <a:off x="7751406" y="2422120"/>
            <a:ext cx="1300718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i,Db: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</a:t>
            </a:r>
            <a:r>
              <a:rPr lang="hu-HU" sz="1800" dirty="0"/>
              <a:t>  Y:Tömb[…]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r="-390"/>
          <a:stretch/>
        </p:blipFill>
        <p:spPr bwMode="auto">
          <a:xfrm>
            <a:off x="421406" y="2504540"/>
            <a:ext cx="2581275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89"/>
          <a:stretch/>
        </p:blipFill>
        <p:spPr bwMode="auto">
          <a:xfrm>
            <a:off x="411815" y="3411641"/>
            <a:ext cx="2574000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églalap 26"/>
          <p:cNvSpPr/>
          <p:nvPr/>
        </p:nvSpPr>
        <p:spPr>
          <a:xfrm>
            <a:off x="520435" y="3987633"/>
            <a:ext cx="2376264" cy="4811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0" grpId="0" animBg="1"/>
      <p:bldP spid="12321" grpId="0"/>
      <p:bldP spid="12322" grpId="0"/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2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04AA082-4C26-4C60-B693-DC32C0C07151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643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46558"/>
              </p:ext>
            </p:extLst>
          </p:nvPr>
        </p:nvGraphicFramePr>
        <p:xfrm>
          <a:off x="3000375" y="2979738"/>
          <a:ext cx="5786438" cy="300037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0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Y[1]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]&gt;X[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2870200" y="3609976"/>
            <a:ext cx="503237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8413750" y="3624263"/>
            <a:ext cx="503238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 rot="16200000" flipH="1">
            <a:off x="3314701" y="5122862"/>
            <a:ext cx="500062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5400000">
            <a:off x="6643688" y="5122863"/>
            <a:ext cx="500062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4" name="Line 35"/>
          <p:cNvSpPr>
            <a:spLocks noChangeShapeType="1"/>
          </p:cNvSpPr>
          <p:nvPr/>
        </p:nvSpPr>
        <p:spPr bwMode="auto">
          <a:xfrm>
            <a:off x="2727325" y="3476625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5" name="Rectangle 36"/>
          <p:cNvSpPr>
            <a:spLocks noChangeArrowheads="1"/>
          </p:cNvSpPr>
          <p:nvPr/>
        </p:nvSpPr>
        <p:spPr bwMode="auto">
          <a:xfrm>
            <a:off x="2959100" y="3948113"/>
            <a:ext cx="4067175" cy="2070100"/>
          </a:xfrm>
          <a:prstGeom prst="rect">
            <a:avLst/>
          </a:prstGeom>
          <a:noFill/>
          <a:ln w="19050" algn="ctr">
            <a:solidFill>
              <a:srgbClr val="00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6" name="Tartalom helye 2"/>
          <p:cNvSpPr>
            <a:spLocks/>
          </p:cNvSpPr>
          <p:nvPr/>
        </p:nvSpPr>
        <p:spPr bwMode="auto">
          <a:xfrm>
            <a:off x="184846" y="1341438"/>
            <a:ext cx="8779768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b="1" dirty="0"/>
              <a:t>1. megoldása algoritmusa:</a:t>
            </a:r>
          </a:p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/>
              <a:t>… , majd </a:t>
            </a:r>
            <a:r>
              <a:rPr lang="hu-HU" sz="2700" dirty="0">
                <a:solidFill>
                  <a:srgbClr val="009900"/>
                </a:solidFill>
                <a:latin typeface="+mn-lt"/>
              </a:rPr>
              <a:t>válasszuk ki</a:t>
            </a:r>
            <a:r>
              <a:rPr lang="hu-HU" sz="2800" dirty="0">
                <a:solidFill>
                  <a:srgbClr val="00B050"/>
                </a:solidFill>
              </a:rPr>
              <a:t> </a:t>
            </a:r>
            <a:r>
              <a:rPr lang="hu-HU" sz="2700" dirty="0">
                <a:solidFill>
                  <a:srgbClr val="009900"/>
                </a:solidFill>
                <a:latin typeface="+mn-lt"/>
              </a:rPr>
              <a:t>a maximumot</a:t>
            </a:r>
            <a:r>
              <a:rPr lang="hu-HU" sz="2800" dirty="0"/>
              <a:t>, ha van értelme!</a:t>
            </a:r>
          </a:p>
        </p:txBody>
      </p:sp>
      <p:sp>
        <p:nvSpPr>
          <p:cNvPr id="13347" name="Text Box 38"/>
          <p:cNvSpPr txBox="1">
            <a:spLocks noChangeArrowheads="1"/>
          </p:cNvSpPr>
          <p:nvPr/>
        </p:nvSpPr>
        <p:spPr bwMode="auto">
          <a:xfrm>
            <a:off x="2944813" y="37020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3348" name="Text Box 39"/>
          <p:cNvSpPr txBox="1">
            <a:spLocks noChangeArrowheads="1"/>
          </p:cNvSpPr>
          <p:nvPr/>
        </p:nvSpPr>
        <p:spPr bwMode="auto">
          <a:xfrm>
            <a:off x="8545513" y="37052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3350" name="Text Box 42"/>
          <p:cNvSpPr txBox="1">
            <a:spLocks noChangeArrowheads="1"/>
          </p:cNvSpPr>
          <p:nvPr/>
        </p:nvSpPr>
        <p:spPr bwMode="auto">
          <a:xfrm>
            <a:off x="3376613" y="522128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3351" name="Text Box 43"/>
          <p:cNvSpPr txBox="1">
            <a:spLocks noChangeArrowheads="1"/>
          </p:cNvSpPr>
          <p:nvPr/>
        </p:nvSpPr>
        <p:spPr bwMode="auto">
          <a:xfrm>
            <a:off x="6789738" y="52244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7" name="Téglalap 26"/>
          <p:cNvSpPr/>
          <p:nvPr/>
        </p:nvSpPr>
        <p:spPr>
          <a:xfrm>
            <a:off x="107504" y="2999612"/>
            <a:ext cx="2376264" cy="2186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802184" y="2730128"/>
            <a:ext cx="1515566" cy="2694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/>
          <p:cNvSpPr/>
          <p:nvPr/>
        </p:nvSpPr>
        <p:spPr>
          <a:xfrm>
            <a:off x="977727" y="2718445"/>
            <a:ext cx="1583382" cy="4000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184845" y="2999613"/>
            <a:ext cx="2376264" cy="28537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352" name="Picture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86091"/>
            <a:ext cx="1552569" cy="891181"/>
          </a:xfrm>
          <a:prstGeom prst="rect">
            <a:avLst/>
          </a:prstGeom>
          <a:ln w="19050">
            <a:solidFill>
              <a:srgbClr val="0099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98608"/>
            <a:ext cx="2016224" cy="1934277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nimBg="1"/>
      <p:bldP spid="13345" grpId="0" animBg="1"/>
      <p:bldP spid="13347" grpId="0"/>
      <p:bldP spid="13348" grpId="0"/>
      <p:bldP spid="13350" grpId="0"/>
      <p:bldP spid="133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434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2. megoldási ötlet</a:t>
            </a:r>
            <a:r>
              <a:rPr lang="hu-HU" sz="2800" b="1" dirty="0"/>
              <a:t> </a:t>
            </a:r>
            <a:r>
              <a:rPr lang="hu-HU" sz="2800" dirty="0"/>
              <a:t>(és algoritmusa)</a:t>
            </a:r>
            <a:r>
              <a:rPr lang="hu-HU" b="1" dirty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/>
              <a:t>	Induljunk ki a specifikációban észrevett tételekből: a kiválogatás helyett </a:t>
            </a:r>
            <a:r>
              <a:rPr lang="hu-HU" sz="2800" dirty="0">
                <a:solidFill>
                  <a:srgbClr val="FF0000"/>
                </a:solidFill>
              </a:rPr>
              <a:t>keressük meg az első T-tulajdonságút</a:t>
            </a:r>
            <a:r>
              <a:rPr lang="hu-HU" sz="2800" dirty="0"/>
              <a:t>, …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9841438-FFFC-4B81-BE7A-0A2904DBB7AC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6276"/>
              </p:ext>
            </p:extLst>
          </p:nvPr>
        </p:nvGraphicFramePr>
        <p:xfrm>
          <a:off x="3384550" y="3414713"/>
          <a:ext cx="4643438" cy="2284461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 és nem T(X[i])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59" name="Line 34"/>
          <p:cNvSpPr>
            <a:spLocks noChangeShapeType="1"/>
          </p:cNvSpPr>
          <p:nvPr/>
        </p:nvSpPr>
        <p:spPr bwMode="auto">
          <a:xfrm>
            <a:off x="2627313" y="5256213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61" name="Szövegdoboz 13"/>
          <p:cNvSpPr txBox="1">
            <a:spLocks noChangeArrowheads="1"/>
          </p:cNvSpPr>
          <p:nvPr/>
        </p:nvSpPr>
        <p:spPr bwMode="auto">
          <a:xfrm>
            <a:off x="8031163" y="3103563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2738" y="2746615"/>
            <a:ext cx="2584575" cy="1843602"/>
            <a:chOff x="2982837" y="1914525"/>
            <a:chExt cx="2584575" cy="184360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" r="-390"/>
            <a:stretch/>
          </p:blipFill>
          <p:spPr bwMode="auto">
            <a:xfrm>
              <a:off x="2986137" y="1914525"/>
              <a:ext cx="258127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9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00"/>
            <a:stretch/>
          </p:blipFill>
          <p:spPr bwMode="auto">
            <a:xfrm>
              <a:off x="2982837" y="2681802"/>
              <a:ext cx="2563200" cy="1076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églalap 22"/>
            <p:cNvSpPr/>
            <p:nvPr/>
          </p:nvSpPr>
          <p:spPr>
            <a:xfrm>
              <a:off x="3912022" y="2688919"/>
              <a:ext cx="1583382" cy="440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3685679" y="2999613"/>
              <a:ext cx="801613" cy="2853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3119140" y="3441075"/>
              <a:ext cx="2376264" cy="31514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4358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26" y="4725144"/>
            <a:ext cx="1781175" cy="9239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nimBg="1"/>
      <p:bldP spid="143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b="1" dirty="0"/>
              <a:t>2. megoldási ötlet</a:t>
            </a:r>
            <a:r>
              <a:rPr lang="hu-HU" sz="2800" b="1" dirty="0"/>
              <a:t> </a:t>
            </a:r>
            <a:r>
              <a:rPr lang="hu-HU" sz="2800" dirty="0"/>
              <a:t>(és algoritmusa)</a:t>
            </a:r>
            <a:r>
              <a:rPr lang="hu-HU" b="1" dirty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… majd </a:t>
            </a:r>
            <a:r>
              <a:rPr lang="hu-HU" sz="2800" dirty="0">
                <a:solidFill>
                  <a:srgbClr val="FF3300"/>
                </a:solidFill>
              </a:rPr>
              <a:t>válasszuk ki az </a:t>
            </a:r>
            <a:r>
              <a:rPr lang="hu-HU" sz="2800" b="1" dirty="0">
                <a:solidFill>
                  <a:srgbClr val="FF0000"/>
                </a:solidFill>
              </a:rPr>
              <a:t>ilyenek</a:t>
            </a:r>
            <a:r>
              <a:rPr lang="hu-HU" sz="2800" dirty="0">
                <a:solidFill>
                  <a:srgbClr val="FF3300"/>
                </a:solidFill>
              </a:rPr>
              <a:t> maximumát</a:t>
            </a:r>
            <a:r>
              <a:rPr lang="hu-HU" sz="2800" dirty="0"/>
              <a:t>!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FD14A53-1949-4ECA-A7DE-3282F235FC6D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0098"/>
              </p:ext>
            </p:extLst>
          </p:nvPr>
        </p:nvGraphicFramePr>
        <p:xfrm>
          <a:off x="3384550" y="2871010"/>
          <a:ext cx="5435922" cy="3179138"/>
        </p:xfrm>
        <a:graphic>
          <a:graphicData uri="http://schemas.openxmlformats.org/drawingml/2006/table">
            <a:tbl>
              <a:tblPr/>
              <a:tblGrid>
                <a:gridCol w="46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0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+1..N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5389" name="Egyenes összekötő 8"/>
          <p:cNvCxnSpPr>
            <a:cxnSpLocks noChangeShapeType="1"/>
          </p:cNvCxnSpPr>
          <p:nvPr/>
        </p:nvCxnSpPr>
        <p:spPr bwMode="auto">
          <a:xfrm>
            <a:off x="3858638" y="4706224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Egyenes összekötő 9"/>
          <p:cNvCxnSpPr>
            <a:cxnSpLocks noChangeShapeType="1"/>
          </p:cNvCxnSpPr>
          <p:nvPr/>
        </p:nvCxnSpPr>
        <p:spPr bwMode="auto">
          <a:xfrm flipH="1">
            <a:off x="7739827" y="4706322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3782438" y="4849099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7816027" y="484284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916238" y="3327731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15395" name="Egyenes összekötő 8"/>
          <p:cNvCxnSpPr>
            <a:cxnSpLocks noChangeShapeType="1"/>
          </p:cNvCxnSpPr>
          <p:nvPr/>
        </p:nvCxnSpPr>
        <p:spPr bwMode="auto">
          <a:xfrm>
            <a:off x="3392488" y="3343606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316288" y="349600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cxnSp>
        <p:nvCxnSpPr>
          <p:cNvPr id="15397" name="Egyenes összekötő 9"/>
          <p:cNvCxnSpPr>
            <a:cxnSpLocks noChangeShapeType="1"/>
          </p:cNvCxnSpPr>
          <p:nvPr/>
        </p:nvCxnSpPr>
        <p:spPr bwMode="auto">
          <a:xfrm flipH="1">
            <a:off x="8520113" y="3348368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8" name="Text Box 34"/>
          <p:cNvSpPr txBox="1">
            <a:spLocks noChangeArrowheads="1"/>
          </p:cNvSpPr>
          <p:nvPr/>
        </p:nvSpPr>
        <p:spPr bwMode="auto">
          <a:xfrm>
            <a:off x="8577263" y="351346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15393" name="Picture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9" y="5418956"/>
            <a:ext cx="1673225" cy="9620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gyenes összekötő 9"/>
          <p:cNvCxnSpPr>
            <a:cxnSpLocks noChangeShapeType="1"/>
          </p:cNvCxnSpPr>
          <p:nvPr/>
        </p:nvCxnSpPr>
        <p:spPr bwMode="auto">
          <a:xfrm flipH="1">
            <a:off x="6295325" y="5159892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6371525" y="529641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cxnSp>
        <p:nvCxnSpPr>
          <p:cNvPr id="27" name="Egyenes összekötő 8"/>
          <p:cNvCxnSpPr>
            <a:cxnSpLocks noChangeShapeType="1"/>
          </p:cNvCxnSpPr>
          <p:nvPr/>
        </p:nvCxnSpPr>
        <p:spPr bwMode="auto">
          <a:xfrm>
            <a:off x="3862131" y="5172396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3785931" y="531527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" name="Téglalap 1"/>
          <p:cNvSpPr/>
          <p:nvPr/>
        </p:nvSpPr>
        <p:spPr>
          <a:xfrm>
            <a:off x="3844025" y="5163211"/>
            <a:ext cx="2736000" cy="945531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„ilyenek”</a:t>
            </a:r>
            <a:endParaRPr lang="en-GB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/>
              <a:t>/49</a:t>
            </a:r>
            <a:endParaRPr lang="hu-HU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9ADABE0E-FB89-488B-9B49-8F19A38DE73B}"/>
              </a:ext>
            </a:extLst>
          </p:cNvPr>
          <p:cNvGrpSpPr/>
          <p:nvPr/>
        </p:nvGrpSpPr>
        <p:grpSpPr>
          <a:xfrm>
            <a:off x="16446" y="3385598"/>
            <a:ext cx="2584575" cy="1843602"/>
            <a:chOff x="2982837" y="3107091"/>
            <a:chExt cx="2584575" cy="184360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48646E44-011C-47A4-ACA3-DFE76DF966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" r="-390"/>
            <a:stretch/>
          </p:blipFill>
          <p:spPr bwMode="auto">
            <a:xfrm>
              <a:off x="2986137" y="3107091"/>
              <a:ext cx="258127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9">
              <a:extLst>
                <a:ext uri="{FF2B5EF4-FFF2-40B4-BE49-F238E27FC236}">
                  <a16:creationId xmlns:a16="http://schemas.microsoft.com/office/drawing/2014/main" id="{113FBF22-30BD-4BCD-AE81-AA87350FC9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00"/>
            <a:stretch/>
          </p:blipFill>
          <p:spPr bwMode="auto">
            <a:xfrm>
              <a:off x="2982837" y="3874368"/>
              <a:ext cx="2563200" cy="1076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251F76D4-8C23-4E1A-B8C8-0085329330AE}"/>
                </a:ext>
              </a:extLst>
            </p:cNvPr>
            <p:cNvSpPr/>
            <p:nvPr/>
          </p:nvSpPr>
          <p:spPr>
            <a:xfrm>
              <a:off x="3912022" y="3881485"/>
              <a:ext cx="1583382" cy="440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7790CABC-5024-46AC-883E-1AFA73273170}"/>
                </a:ext>
              </a:extLst>
            </p:cNvPr>
            <p:cNvSpPr/>
            <p:nvPr/>
          </p:nvSpPr>
          <p:spPr>
            <a:xfrm>
              <a:off x="3289919" y="4182654"/>
              <a:ext cx="1197373" cy="2853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/>
      <p:bldP spid="15392" grpId="0"/>
      <p:bldP spid="15394" grpId="0" animBg="1"/>
      <p:bldP spid="15396" grpId="0"/>
      <p:bldP spid="15398" grpId="0"/>
      <p:bldP spid="26" grpId="0"/>
      <p:bldP spid="28" grpId="0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Másolással összeépítés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Kiválogatás + összegzés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4" action="ppaction://hlinksldjump"/>
              </a:rPr>
              <a:t>Kiválogatás + maximum-kiválasztás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5" action="ppaction://hlinksldjump"/>
              </a:rPr>
              <a:t>Maximum-kiválasztás + kiválogatás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6" action="ppaction://hlinksldjump"/>
              </a:rPr>
              <a:t>Eldöntés + megszámolás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7" action="ppaction://hlinksldjump"/>
              </a:rPr>
              <a:t>Eldöntés + </a:t>
            </a:r>
            <a:r>
              <a:rPr lang="hu-HU" dirty="0" err="1">
                <a:hlinkClick r:id="rId7" action="ppaction://hlinksldjump"/>
              </a:rPr>
              <a:t>eldöntés</a:t>
            </a:r>
            <a:r>
              <a:rPr lang="hu-HU" dirty="0"/>
              <a:t> 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8" action="ppaction://hlinksldjump"/>
              </a:rPr>
              <a:t>Sorozatszámítás mátrixra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9" action="ppaction://hlinksldjump"/>
              </a:rPr>
              <a:t>Eldöntés mátrixra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A80D613-4E08-424D-B1A4-41D011E975C8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b="1" dirty="0"/>
              <a:t>2. megoldási ötlet</a:t>
            </a:r>
            <a:r>
              <a:rPr lang="hu-HU" sz="2800" b="1" dirty="0"/>
              <a:t> </a:t>
            </a:r>
            <a:r>
              <a:rPr lang="hu-HU" sz="2800" dirty="0"/>
              <a:t>(és algoritmusa)</a:t>
            </a:r>
            <a:r>
              <a:rPr lang="hu-HU" b="1" dirty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… majd </a:t>
            </a:r>
            <a:r>
              <a:rPr lang="hu-HU" sz="2800" dirty="0">
                <a:solidFill>
                  <a:srgbClr val="FF3300"/>
                </a:solidFill>
              </a:rPr>
              <a:t>válasszuk ki az </a:t>
            </a:r>
            <a:r>
              <a:rPr lang="hu-HU" sz="2800" b="1" dirty="0">
                <a:solidFill>
                  <a:srgbClr val="FF0000"/>
                </a:solidFill>
              </a:rPr>
              <a:t>ilyenek</a:t>
            </a:r>
            <a:r>
              <a:rPr lang="hu-HU" sz="2800" dirty="0">
                <a:solidFill>
                  <a:srgbClr val="FF3300"/>
                </a:solidFill>
              </a:rPr>
              <a:t> maximumát</a:t>
            </a:r>
            <a:r>
              <a:rPr lang="hu-HU" sz="2800" dirty="0"/>
              <a:t>!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D3A07E8-4D36-4F7B-9925-178B7071C683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97816"/>
              </p:ext>
            </p:extLst>
          </p:nvPr>
        </p:nvGraphicFramePr>
        <p:xfrm>
          <a:off x="3384550" y="2924175"/>
          <a:ext cx="5435600" cy="2732088"/>
        </p:xfrm>
        <a:graphic>
          <a:graphicData uri="http://schemas.openxmlformats.org/drawingml/2006/table">
            <a:tbl>
              <a:tblPr/>
              <a:tblGrid>
                <a:gridCol w="35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+1..N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 és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389" name="Egyenes összekötő 8"/>
          <p:cNvCxnSpPr>
            <a:cxnSpLocks noChangeShapeType="1"/>
          </p:cNvCxnSpPr>
          <p:nvPr/>
        </p:nvCxnSpPr>
        <p:spPr bwMode="auto">
          <a:xfrm>
            <a:off x="3735641" y="4749201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Egyenes összekötő 9"/>
          <p:cNvCxnSpPr>
            <a:cxnSpLocks noChangeShapeType="1"/>
          </p:cNvCxnSpPr>
          <p:nvPr/>
        </p:nvCxnSpPr>
        <p:spPr bwMode="auto">
          <a:xfrm flipH="1">
            <a:off x="7314105" y="4748093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3658042" y="495262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7366241" y="496465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916238" y="3370263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15395" name="Egyenes összekötő 8"/>
          <p:cNvCxnSpPr>
            <a:cxnSpLocks noChangeShapeType="1"/>
          </p:cNvCxnSpPr>
          <p:nvPr/>
        </p:nvCxnSpPr>
        <p:spPr bwMode="auto">
          <a:xfrm>
            <a:off x="3392488" y="3386138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316288" y="3538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cxnSp>
        <p:nvCxnSpPr>
          <p:cNvPr id="15397" name="Egyenes összekötő 9"/>
          <p:cNvCxnSpPr>
            <a:cxnSpLocks noChangeShapeType="1"/>
          </p:cNvCxnSpPr>
          <p:nvPr/>
        </p:nvCxnSpPr>
        <p:spPr bwMode="auto">
          <a:xfrm flipH="1">
            <a:off x="8520113" y="3390900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8" name="Text Box 34"/>
          <p:cNvSpPr txBox="1">
            <a:spLocks noChangeArrowheads="1"/>
          </p:cNvSpPr>
          <p:nvPr/>
        </p:nvSpPr>
        <p:spPr bwMode="auto">
          <a:xfrm>
            <a:off x="8577263" y="35560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pSp>
        <p:nvGrpSpPr>
          <p:cNvPr id="32" name="Csoportba foglalás 31"/>
          <p:cNvGrpSpPr/>
          <p:nvPr/>
        </p:nvGrpSpPr>
        <p:grpSpPr>
          <a:xfrm>
            <a:off x="16446" y="3385598"/>
            <a:ext cx="2584575" cy="1843602"/>
            <a:chOff x="2982837" y="3107091"/>
            <a:chExt cx="2584575" cy="184360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" r="-390"/>
            <a:stretch/>
          </p:blipFill>
          <p:spPr bwMode="auto">
            <a:xfrm>
              <a:off x="2986137" y="3107091"/>
              <a:ext cx="258127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9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00"/>
            <a:stretch/>
          </p:blipFill>
          <p:spPr bwMode="auto">
            <a:xfrm>
              <a:off x="2982837" y="3874368"/>
              <a:ext cx="2563200" cy="1076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églalap 34"/>
            <p:cNvSpPr/>
            <p:nvPr/>
          </p:nvSpPr>
          <p:spPr>
            <a:xfrm>
              <a:off x="3912022" y="3881485"/>
              <a:ext cx="1583382" cy="440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/>
            <p:cNvSpPr/>
            <p:nvPr/>
          </p:nvSpPr>
          <p:spPr>
            <a:xfrm>
              <a:off x="3289919" y="4182654"/>
              <a:ext cx="1197373" cy="2853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5393" name="Picture 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9" y="5419303"/>
            <a:ext cx="1673225" cy="9620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691493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b="1" dirty="0"/>
              <a:t>3. megoldási ötlet </a:t>
            </a:r>
            <a:r>
              <a:rPr lang="hu-HU" sz="2800" dirty="0"/>
              <a:t>(és algoritmusa)</a:t>
            </a:r>
            <a:r>
              <a:rPr lang="hu-HU" b="1" dirty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Kiválogatás, ill. keresés helyett </a:t>
            </a:r>
            <a:r>
              <a:rPr lang="hu-HU" sz="2800" dirty="0">
                <a:solidFill>
                  <a:srgbClr val="FF0000"/>
                </a:solidFill>
              </a:rPr>
              <a:t>azonnal válasszuk ki</a:t>
            </a:r>
            <a:r>
              <a:rPr lang="hu-HU" sz="2800" dirty="0"/>
              <a:t> a maximumot!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Kell egy fiktív </a:t>
            </a:r>
            <a:r>
              <a:rPr lang="hu-HU" sz="2800" b="1" dirty="0">
                <a:solidFill>
                  <a:srgbClr val="FF0000"/>
                </a:solidFill>
              </a:rPr>
              <a:t>0. elem</a:t>
            </a:r>
            <a:r>
              <a:rPr lang="hu-HU" sz="2800" dirty="0">
                <a:solidFill>
                  <a:srgbClr val="FF0000"/>
                </a:solidFill>
              </a:rPr>
              <a:t> a maximum-kiválasztáshoz, amely </a:t>
            </a:r>
            <a:r>
              <a:rPr lang="hu-HU" sz="2800" b="1" dirty="0">
                <a:solidFill>
                  <a:srgbClr val="FF0000"/>
                </a:solidFill>
              </a:rPr>
              <a:t>kisebb minden</a:t>
            </a:r>
            <a:r>
              <a:rPr lang="hu-HU" sz="2800" dirty="0">
                <a:solidFill>
                  <a:srgbClr val="FF0000"/>
                </a:solidFill>
              </a:rPr>
              <a:t> „normál” elemnél.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0AA1D0E-4DF2-4D9F-9C21-BA7DE75153EE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26637"/>
              </p:ext>
            </p:extLst>
          </p:nvPr>
        </p:nvGraphicFramePr>
        <p:xfrm>
          <a:off x="3384550" y="4024284"/>
          <a:ext cx="4643438" cy="2285036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-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..N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 és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411" name="Egyenes összekötő 8"/>
          <p:cNvCxnSpPr>
            <a:cxnSpLocks noChangeShapeType="1"/>
          </p:cNvCxnSpPr>
          <p:nvPr/>
        </p:nvCxnSpPr>
        <p:spPr bwMode="auto">
          <a:xfrm>
            <a:off x="3813175" y="4935057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Egyenes összekötő 9"/>
          <p:cNvCxnSpPr>
            <a:cxnSpLocks noChangeShapeType="1"/>
          </p:cNvCxnSpPr>
          <p:nvPr/>
        </p:nvCxnSpPr>
        <p:spPr bwMode="auto">
          <a:xfrm flipH="1">
            <a:off x="7727950" y="4935057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Text Box 33"/>
          <p:cNvSpPr txBox="1">
            <a:spLocks noChangeArrowheads="1"/>
          </p:cNvSpPr>
          <p:nvPr/>
        </p:nvSpPr>
        <p:spPr bwMode="auto">
          <a:xfrm>
            <a:off x="3736975" y="511603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6414" name="Text Box 34"/>
          <p:cNvSpPr txBox="1">
            <a:spLocks noChangeArrowheads="1"/>
          </p:cNvSpPr>
          <p:nvPr/>
        </p:nvSpPr>
        <p:spPr bwMode="auto">
          <a:xfrm>
            <a:off x="7785100" y="511920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16415" name="Picture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9" y="4120768"/>
            <a:ext cx="1673225" cy="9620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7" name="Szövegdoboz 13"/>
          <p:cNvSpPr txBox="1">
            <a:spLocks noChangeArrowheads="1"/>
          </p:cNvSpPr>
          <p:nvPr/>
        </p:nvSpPr>
        <p:spPr bwMode="auto">
          <a:xfrm>
            <a:off x="8031163" y="3710153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/>
      <p:bldP spid="16414" grpId="0"/>
      <p:bldP spid="164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Maximum-kiválasztás </a:t>
            </a:r>
            <a:r>
              <a:rPr lang="hu-HU" dirty="0"/>
              <a:t>+ </a:t>
            </a:r>
            <a:r>
              <a:rPr lang="hu-HU" dirty="0">
                <a:solidFill>
                  <a:srgbClr val="FF0000"/>
                </a:solidFill>
              </a:rPr>
              <a:t>kiválogatás</a:t>
            </a:r>
          </a:p>
        </p:txBody>
      </p:sp>
      <p:sp>
        <p:nvSpPr>
          <p:cNvPr id="184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Összes maximális elem </a:t>
            </a:r>
            <a:r>
              <a:rPr lang="hu-HU" sz="2800" dirty="0">
                <a:solidFill>
                  <a:srgbClr val="FF0000"/>
                </a:solidFill>
              </a:rPr>
              <a:t>kiválogatás</a:t>
            </a:r>
            <a:r>
              <a:rPr lang="hu-HU" sz="2800" dirty="0"/>
              <a:t>a.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Bemenet:	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X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</a:t>
            </a:r>
            <a:endParaRPr lang="hu-HU" sz="2700" dirty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Kimenet:	Db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</a:t>
            </a:r>
            <a:br>
              <a:rPr lang="hu-HU" sz="2700" dirty="0"/>
            </a:br>
            <a:r>
              <a:rPr lang="hu-HU" sz="2700" dirty="0"/>
              <a:t>               	MaxI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baseline="30000" dirty="0">
                <a:solidFill>
                  <a:srgbClr val="FF0000"/>
                </a:solidFill>
              </a:rPr>
              <a:t>N</a:t>
            </a:r>
            <a:endParaRPr lang="hu-HU" sz="27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Előfeltétel:	</a:t>
            </a:r>
            <a:r>
              <a:rPr lang="hu-HU" sz="2700" dirty="0">
                <a:sym typeface="Symbol" pitchFamily="18" charset="2"/>
              </a:rPr>
              <a:t>N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700" dirty="0">
                <a:sym typeface="Symbol" pitchFamily="18" charset="2"/>
              </a:rPr>
              <a:t>0</a:t>
            </a:r>
          </a:p>
          <a:p>
            <a:pPr marL="254000">
              <a:spcBef>
                <a:spcPct val="0"/>
              </a:spcBef>
            </a:pPr>
            <a:r>
              <a:rPr lang="hu-HU" sz="2700" dirty="0">
                <a:sym typeface="Symbol" pitchFamily="18" charset="2"/>
              </a:rPr>
              <a:t>Utófeltétel:	Db =           és</a:t>
            </a:r>
            <a:br>
              <a:rPr lang="hu-HU" sz="2700" dirty="0">
                <a:sym typeface="Symbol" pitchFamily="18" charset="2"/>
              </a:rPr>
            </a:br>
            <a:endParaRPr lang="hu-HU" sz="2700" dirty="0">
              <a:sym typeface="Symbol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700" dirty="0">
                <a:sym typeface="Symbol" pitchFamily="18" charset="2"/>
              </a:rPr>
              <a:t>      i(1≤i≤Db): j(1≤j≤N): </a:t>
            </a:r>
            <a:r>
              <a:rPr lang="hu-HU" sz="2700" dirty="0" err="1">
                <a:sym typeface="Symbol" pitchFamily="18" charset="2"/>
              </a:rPr>
              <a:t>X</a:t>
            </a:r>
            <a:r>
              <a:rPr lang="hu-HU" sz="2700" baseline="-25000" dirty="0" err="1">
                <a:sym typeface="Symbol" pitchFamily="18" charset="2"/>
              </a:rPr>
              <a:t>MaxI</a:t>
            </a:r>
            <a:r>
              <a:rPr lang="hu-HU" sz="2700" baseline="-36000" dirty="0" err="1">
                <a:sym typeface="Symbol" pitchFamily="18" charset="2"/>
              </a:rPr>
              <a:t>i</a:t>
            </a:r>
            <a:r>
              <a:rPr lang="hu-HU" sz="2700" dirty="0">
                <a:sym typeface="Symbol" pitchFamily="18" charset="2"/>
              </a:rPr>
              <a:t>≥</a:t>
            </a:r>
            <a:r>
              <a:rPr lang="hu-HU" sz="2700" dirty="0" err="1">
                <a:sym typeface="Symbol" pitchFamily="18" charset="2"/>
              </a:rPr>
              <a:t>X</a:t>
            </a:r>
            <a:r>
              <a:rPr lang="hu-HU" sz="2700" baseline="-25000" dirty="0" err="1">
                <a:sym typeface="Symbol" pitchFamily="18" charset="2"/>
              </a:rPr>
              <a:t>j</a:t>
            </a:r>
            <a:r>
              <a:rPr lang="hu-HU" sz="2700" dirty="0">
                <a:sym typeface="Symbol" pitchFamily="18" charset="2"/>
              </a:rPr>
              <a:t> és</a:t>
            </a:r>
            <a:br>
              <a:rPr lang="hu-HU" sz="2700" dirty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>      </a:t>
            </a:r>
            <a:r>
              <a:rPr lang="hu-HU" sz="2700" dirty="0" err="1">
                <a:sym typeface="Symbol" pitchFamily="18" charset="2"/>
              </a:rPr>
              <a:t>MaxI</a:t>
            </a:r>
            <a:r>
              <a:rPr lang="hu-HU" sz="2800" dirty="0">
                <a:sym typeface="Symbol" pitchFamily="18" charset="2"/>
                <a:hlinkClick r:id="rId4" action="ppaction://hlinkpres?slideindex=30&amp;slidetitle=Szöveg"/>
              </a:rPr>
              <a:t></a:t>
            </a:r>
            <a:r>
              <a:rPr lang="hu-HU" sz="2700" dirty="0">
                <a:sym typeface="Symbol" pitchFamily="18" charset="2"/>
              </a:rPr>
              <a:t>(1,2,…,N)</a:t>
            </a:r>
            <a:br>
              <a:rPr lang="hu-HU" sz="2700" dirty="0">
                <a:sym typeface="Symbol" pitchFamily="18" charset="2"/>
              </a:rPr>
            </a:br>
            <a:endParaRPr lang="hu-HU" sz="2700" dirty="0">
              <a:sym typeface="Symbol" pitchFamily="18" charset="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2B84C3A-2740-443E-A47E-1B19E9545F2F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84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53080"/>
              </p:ext>
            </p:extLst>
          </p:nvPr>
        </p:nvGraphicFramePr>
        <p:xfrm>
          <a:off x="2483768" y="4140653"/>
          <a:ext cx="91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5" imgW="457002" imgH="533169" progId="Equation.3">
                  <p:embed/>
                </p:oleObj>
              </mc:Choice>
              <mc:Fallback>
                <p:oleObj name="Equation" r:id="rId5" imgW="457002" imgH="533169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140653"/>
                        <a:ext cx="914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1979712" y="3589758"/>
            <a:ext cx="1008112" cy="324417"/>
          </a:xfrm>
          <a:prstGeom prst="rect">
            <a:avLst/>
          </a:prstGeom>
          <a:noFill/>
          <a:ln w="1905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673629" y="5286767"/>
            <a:ext cx="4752528" cy="407147"/>
          </a:xfrm>
          <a:prstGeom prst="rect">
            <a:avLst/>
          </a:prstGeom>
          <a:noFill/>
          <a:ln w="1905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81" y="1660096"/>
            <a:ext cx="2293938" cy="2200704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81" y="4179458"/>
            <a:ext cx="2199203" cy="1371780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979067" y="3973940"/>
            <a:ext cx="720725" cy="324417"/>
          </a:xfrm>
          <a:prstGeom prst="rect">
            <a:avLst/>
          </a:prstGeom>
          <a:noFill/>
          <a:ln w="1905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  <p:bldP spid="18441" grpId="0" animBg="1"/>
      <p:bldP spid="18442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kiválogatás</a:t>
            </a:r>
          </a:p>
        </p:txBody>
      </p:sp>
      <p:sp>
        <p:nvSpPr>
          <p:cNvPr id="184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Összes maximális elem </a:t>
            </a:r>
            <a:r>
              <a:rPr lang="hu-HU" sz="2800" dirty="0">
                <a:solidFill>
                  <a:srgbClr val="FF0000"/>
                </a:solidFill>
              </a:rPr>
              <a:t>kiválogatás</a:t>
            </a:r>
            <a:r>
              <a:rPr lang="hu-HU" sz="2800" dirty="0"/>
              <a:t>a.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Bemenet:	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X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</a:t>
            </a:r>
            <a:endParaRPr lang="hu-HU" sz="2700" dirty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Kimenet:	Db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</a:t>
            </a:r>
            <a:br>
              <a:rPr lang="hu-HU" sz="2700" dirty="0"/>
            </a:br>
            <a:r>
              <a:rPr lang="hu-HU" sz="2700" dirty="0"/>
              <a:t>              	MaxI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baseline="30000" dirty="0"/>
              <a:t>N</a:t>
            </a:r>
            <a:endParaRPr lang="hu-HU" sz="2700" dirty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Előfeltétel:	</a:t>
            </a:r>
            <a:r>
              <a:rPr lang="hu-HU" sz="2700" dirty="0">
                <a:sym typeface="Symbol" pitchFamily="18" charset="2"/>
              </a:rPr>
              <a:t>N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700" dirty="0">
                <a:sym typeface="Symbol" pitchFamily="18" charset="2"/>
              </a:rPr>
              <a:t>0</a:t>
            </a:r>
          </a:p>
          <a:p>
            <a:pPr marL="254000">
              <a:spcBef>
                <a:spcPct val="0"/>
              </a:spcBef>
            </a:pPr>
            <a:r>
              <a:rPr lang="hu-HU" sz="2700" dirty="0">
                <a:sym typeface="Symbol" pitchFamily="18" charset="2"/>
              </a:rPr>
              <a:t>Utófeltétel:	</a:t>
            </a:r>
            <a:r>
              <a:rPr lang="hu-HU" sz="2700" dirty="0" err="1">
                <a:solidFill>
                  <a:srgbClr val="FF0000"/>
                </a:solidFill>
                <a:sym typeface="Symbol" pitchFamily="18" charset="2"/>
              </a:rPr>
              <a:t>MaxÉ</a:t>
            </a:r>
            <a:r>
              <a:rPr lang="hu-HU" sz="2700" dirty="0">
                <a:sym typeface="Symbol" pitchFamily="18" charset="2"/>
              </a:rPr>
              <a:t>=                        és</a:t>
            </a:r>
            <a:br>
              <a:rPr lang="hu-HU" sz="2700" dirty="0">
                <a:sym typeface="Symbol" pitchFamily="18" charset="2"/>
              </a:rPr>
            </a:br>
            <a:endParaRPr lang="hu-HU" sz="2700" dirty="0">
              <a:sym typeface="Symbol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hu-HU" sz="2700" dirty="0">
                <a:sym typeface="Symbol" pitchFamily="18" charset="2"/>
              </a:rPr>
              <a:t>		(Db,</a:t>
            </a:r>
            <a:r>
              <a:rPr lang="hu-HU" sz="2700" dirty="0" err="1">
                <a:sym typeface="Symbol" pitchFamily="18" charset="2"/>
              </a:rPr>
              <a:t>MaxI</a:t>
            </a:r>
            <a:r>
              <a:rPr lang="hu-HU" sz="2700" dirty="0">
                <a:sym typeface="Symbol" pitchFamily="18" charset="2"/>
              </a:rPr>
              <a:t>)=</a:t>
            </a:r>
            <a:br>
              <a:rPr lang="hu-HU" sz="2700" dirty="0">
                <a:sym typeface="Symbol" pitchFamily="18" charset="2"/>
              </a:rPr>
            </a:br>
            <a:endParaRPr lang="hu-HU" sz="2700" dirty="0">
              <a:sym typeface="Symbol" pitchFamily="18" charset="2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C2FE77-CCBC-4855-B8C9-F373AF1581EA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sp>
        <p:nvSpPr>
          <p:cNvPr id="13" name="Szövegdoboz 12"/>
          <p:cNvSpPr txBox="1">
            <a:spLocks noChangeArrowheads="1"/>
          </p:cNvSpPr>
          <p:nvPr/>
        </p:nvSpPr>
        <p:spPr bwMode="auto">
          <a:xfrm>
            <a:off x="3059832" y="4091066"/>
            <a:ext cx="1872184" cy="9941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err="1"/>
              <a:t>MaxÉrt</a:t>
            </a:r>
            <a:r>
              <a:rPr lang="hu-HU" sz="2800" dirty="0"/>
              <a:t> 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endParaRPr lang="hu-HU" sz="2800" baseline="-25000" dirty="0"/>
          </a:p>
          <a:p>
            <a:pPr>
              <a:lnSpc>
                <a:spcPts val="2200"/>
              </a:lnSpc>
              <a:spcAft>
                <a:spcPts val="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i=1</a:t>
            </a:r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4015"/>
              </p:ext>
            </p:extLst>
          </p:nvPr>
        </p:nvGraphicFramePr>
        <p:xfrm>
          <a:off x="3635896" y="5091840"/>
          <a:ext cx="1591816" cy="122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2" name="Equation" r:id="rId4" imgW="609600" imgH="469900" progId="Equation.3">
                  <p:embed/>
                </p:oleObj>
              </mc:Choice>
              <mc:Fallback>
                <p:oleObj name="Equation" r:id="rId4" imgW="609600" imgH="4699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091840"/>
                        <a:ext cx="1591816" cy="122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1665752"/>
            <a:ext cx="2293938" cy="2200704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36" y="4334445"/>
            <a:ext cx="2199203" cy="1371780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kiválogatás</a:t>
            </a:r>
          </a:p>
        </p:txBody>
      </p:sp>
      <p:sp>
        <p:nvSpPr>
          <p:cNvPr id="1946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FF0000"/>
                </a:solidFill>
              </a:rPr>
              <a:t>Határozzuk meg a maximumot</a:t>
            </a:r>
            <a:r>
              <a:rPr lang="hu-HU" sz="2800" dirty="0"/>
              <a:t>, majd válogassuk ki a vele </a:t>
            </a:r>
            <a:r>
              <a:rPr lang="hu-HU" sz="2800" dirty="0" err="1"/>
              <a:t>egyenlőeket</a:t>
            </a:r>
            <a:r>
              <a:rPr lang="hu-HU" sz="2800" dirty="0"/>
              <a:t>!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6D7780D-8C12-4C34-A276-3A6CF6ED07B1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84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07896"/>
              </p:ext>
            </p:extLst>
          </p:nvPr>
        </p:nvGraphicFramePr>
        <p:xfrm>
          <a:off x="3075288" y="2978150"/>
          <a:ext cx="4643438" cy="2182944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3396757" y="3964771"/>
            <a:ext cx="4286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7383638" y="3972040"/>
            <a:ext cx="431800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3" name="Line 29"/>
          <p:cNvSpPr>
            <a:spLocks noChangeShapeType="1"/>
          </p:cNvSpPr>
          <p:nvPr/>
        </p:nvSpPr>
        <p:spPr bwMode="auto">
          <a:xfrm>
            <a:off x="2429176" y="4795507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84" name="Text Box 32"/>
          <p:cNvSpPr txBox="1">
            <a:spLocks noChangeArrowheads="1"/>
          </p:cNvSpPr>
          <p:nvPr/>
        </p:nvSpPr>
        <p:spPr bwMode="auto">
          <a:xfrm>
            <a:off x="3438826" y="402430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485" name="Text Box 33"/>
          <p:cNvSpPr txBox="1">
            <a:spLocks noChangeArrowheads="1"/>
          </p:cNvSpPr>
          <p:nvPr/>
        </p:nvSpPr>
        <p:spPr bwMode="auto">
          <a:xfrm>
            <a:off x="7499651" y="402747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9489" name="Szövegdoboz 13"/>
          <p:cNvSpPr txBox="1">
            <a:spLocks noChangeArrowheads="1"/>
          </p:cNvSpPr>
          <p:nvPr/>
        </p:nvSpPr>
        <p:spPr bwMode="auto">
          <a:xfrm>
            <a:off x="7710488" y="2530359"/>
            <a:ext cx="143351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MaxÉ</a:t>
            </a:r>
            <a:r>
              <a:rPr lang="hu-HU" sz="1800" dirty="0"/>
              <a:t>:TH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" y="2808337"/>
            <a:ext cx="2228850" cy="162877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" y="4793524"/>
            <a:ext cx="2199203" cy="1371780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90" name="Picture 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88" y="5494991"/>
            <a:ext cx="1774187" cy="815322"/>
          </a:xfrm>
          <a:prstGeom prst="rect">
            <a:avLst/>
          </a:prstGeom>
          <a:noFill/>
          <a:ln w="12700" cap="rnd" algn="ctr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3" grpId="0" animBg="1"/>
      <p:bldP spid="19484" grpId="0"/>
      <p:bldP spid="19485" grpId="0"/>
      <p:bldP spid="194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kiválogatás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BB4EFCC-F394-4D40-B0DF-C0AC0285C85E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950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88255"/>
              </p:ext>
            </p:extLst>
          </p:nvPr>
        </p:nvGraphicFramePr>
        <p:xfrm>
          <a:off x="3000375" y="2276872"/>
          <a:ext cx="5786438" cy="300037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[Db]:=i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" name="Egyenes összekötő 16"/>
          <p:cNvCxnSpPr/>
          <p:nvPr/>
        </p:nvCxnSpPr>
        <p:spPr>
          <a:xfrm rot="16200000" flipH="1">
            <a:off x="3327401" y="3900884"/>
            <a:ext cx="500062" cy="252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5400000">
            <a:off x="8396288" y="3900885"/>
            <a:ext cx="500062" cy="252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Line 33"/>
          <p:cNvSpPr>
            <a:spLocks noChangeShapeType="1"/>
          </p:cNvSpPr>
          <p:nvPr/>
        </p:nvSpPr>
        <p:spPr bwMode="auto">
          <a:xfrm>
            <a:off x="2727325" y="2780928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0510" name="Tartalom helye 2"/>
          <p:cNvSpPr>
            <a:spLocks/>
          </p:cNvSpPr>
          <p:nvPr/>
        </p:nvSpPr>
        <p:spPr bwMode="auto">
          <a:xfrm>
            <a:off x="35496" y="1341438"/>
            <a:ext cx="892911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b="1" dirty="0"/>
              <a:t>1. megoldási ötlet: </a:t>
            </a:r>
          </a:p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/>
              <a:t>Határozzuk meg a maximumot, majd </a:t>
            </a:r>
            <a:r>
              <a:rPr lang="hu-HU" sz="2800" dirty="0">
                <a:solidFill>
                  <a:srgbClr val="FF0000"/>
                </a:solidFill>
              </a:rPr>
              <a:t>válogassuk ki a vele </a:t>
            </a:r>
            <a:r>
              <a:rPr lang="hu-HU" sz="2800" dirty="0" err="1">
                <a:solidFill>
                  <a:srgbClr val="FF0000"/>
                </a:solidFill>
              </a:rPr>
              <a:t>egyenlőeket</a:t>
            </a:r>
            <a:r>
              <a:rPr lang="hu-HU" sz="2800" dirty="0"/>
              <a:t>!</a:t>
            </a:r>
          </a:p>
        </p:txBody>
      </p:sp>
      <p:sp>
        <p:nvSpPr>
          <p:cNvPr id="20511" name="Text Box 34"/>
          <p:cNvSpPr txBox="1">
            <a:spLocks noChangeArrowheads="1"/>
          </p:cNvSpPr>
          <p:nvPr/>
        </p:nvSpPr>
        <p:spPr bwMode="auto">
          <a:xfrm>
            <a:off x="3376613" y="402153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0512" name="Text Box 35"/>
          <p:cNvSpPr txBox="1">
            <a:spLocks noChangeArrowheads="1"/>
          </p:cNvSpPr>
          <p:nvPr/>
        </p:nvSpPr>
        <p:spPr bwMode="auto">
          <a:xfrm>
            <a:off x="8539163" y="402471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" y="2664321"/>
            <a:ext cx="2228850" cy="162877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" y="4324640"/>
            <a:ext cx="2293938" cy="2200704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6" name="Picture 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83526"/>
            <a:ext cx="1628775" cy="1171575"/>
          </a:xfrm>
          <a:prstGeom prst="rect">
            <a:avLst/>
          </a:prstGeom>
          <a:noFill/>
          <a:ln w="12700" cap="rnd" algn="ctr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9" grpId="0" animBg="1"/>
      <p:bldP spid="20511" grpId="0"/>
      <p:bldP spid="205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kiválogatás</a:t>
            </a:r>
          </a:p>
        </p:txBody>
      </p:sp>
      <p:sp>
        <p:nvSpPr>
          <p:cNvPr id="2150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A pillanatnyi</a:t>
            </a:r>
            <a:r>
              <a:rPr lang="hu-HU" sz="2800" dirty="0">
                <a:solidFill>
                  <a:srgbClr val="FF0000"/>
                </a:solidFill>
              </a:rPr>
              <a:t> maximális</a:t>
            </a:r>
            <a:r>
              <a:rPr lang="hu-HU" sz="2800" dirty="0"/>
              <a:t>sal </a:t>
            </a:r>
            <a:r>
              <a:rPr lang="hu-HU" sz="2800" dirty="0" err="1"/>
              <a:t>egyenlőeket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azonnal</a:t>
            </a:r>
            <a:r>
              <a:rPr lang="hu-HU" sz="2800" dirty="0">
                <a:solidFill>
                  <a:srgbClr val="FF3300"/>
                </a:solidFill>
              </a:rPr>
              <a:t> </a:t>
            </a:r>
            <a:r>
              <a:rPr lang="hu-HU" sz="2800" dirty="0">
                <a:solidFill>
                  <a:srgbClr val="0000FF"/>
                </a:solidFill>
              </a:rPr>
              <a:t>válogassuk ki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   Ha „feleslegeset” válogattunk ki, azt a következő maximumnál felülírjuk.</a:t>
            </a: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9A2DB1-DDDB-488F-AF87-A779EE1616CB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052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42678"/>
              </p:ext>
            </p:extLst>
          </p:nvPr>
        </p:nvGraphicFramePr>
        <p:xfrm>
          <a:off x="2703513" y="3717032"/>
          <a:ext cx="4964831" cy="2682480"/>
        </p:xfrm>
        <a:graphic>
          <a:graphicData uri="http://schemas.openxmlformats.org/drawingml/2006/table">
            <a:tbl>
              <a:tblPr/>
              <a:tblGrid>
                <a:gridCol w="42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Db:=1;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]:=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;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:=X[1]</a:t>
                      </a: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Db:=1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[1]:=i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[Db]:=i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:=X[i]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1540" name="Egyenes összekötő 8"/>
          <p:cNvCxnSpPr>
            <a:cxnSpLocks noChangeShapeType="1"/>
          </p:cNvCxnSpPr>
          <p:nvPr/>
        </p:nvCxnSpPr>
        <p:spPr bwMode="auto">
          <a:xfrm>
            <a:off x="3133725" y="4608224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Egyenes összekötő 8"/>
          <p:cNvCxnSpPr>
            <a:cxnSpLocks noChangeShapeType="1"/>
          </p:cNvCxnSpPr>
          <p:nvPr/>
        </p:nvCxnSpPr>
        <p:spPr bwMode="auto">
          <a:xfrm>
            <a:off x="5295405" y="4613478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5" name="Szövegdoboz 13"/>
          <p:cNvSpPr txBox="1">
            <a:spLocks noChangeArrowheads="1"/>
          </p:cNvSpPr>
          <p:nvPr/>
        </p:nvSpPr>
        <p:spPr bwMode="auto">
          <a:xfrm>
            <a:off x="7668344" y="3277279"/>
            <a:ext cx="125963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MaxÉ</a:t>
            </a:r>
            <a:r>
              <a:rPr lang="hu-HU" sz="1800" dirty="0"/>
              <a:t>:TH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0" y="4592338"/>
            <a:ext cx="2228850" cy="162877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Eldöntés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410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Van-e</a:t>
            </a:r>
            <a:r>
              <a:rPr lang="hu-HU" sz="2800" dirty="0"/>
              <a:t> egy sorozatban legalább </a:t>
            </a:r>
            <a:r>
              <a:rPr lang="hu-HU" sz="2800" dirty="0">
                <a:solidFill>
                  <a:srgbClr val="0000FF"/>
                </a:solidFill>
              </a:rPr>
              <a:t>K darab </a:t>
            </a:r>
            <a:r>
              <a:rPr lang="hu-HU" sz="2800" dirty="0"/>
              <a:t>adott tulajdonságú elem?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N,K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K&gt;0</a:t>
            </a:r>
          </a:p>
          <a:p>
            <a:pPr marL="254000">
              <a:lnSpc>
                <a:spcPct val="95000"/>
              </a:lnSpc>
              <a:spcBef>
                <a:spcPts val="900"/>
              </a:spcBef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db</a:t>
            </a:r>
            <a:r>
              <a:rPr lang="hu-HU" sz="2800" dirty="0">
                <a:sym typeface="Symbol" pitchFamily="18" charset="2"/>
              </a:rPr>
              <a:t>=          és   Van=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db</a:t>
            </a:r>
            <a:r>
              <a:rPr lang="hu-HU" sz="2800" dirty="0">
                <a:sym typeface="Symbol" pitchFamily="18" charset="2"/>
              </a:rPr>
              <a:t>≥K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AFA1ACC-B98E-4997-9B0F-8193DBCAFAD8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23622"/>
              </p:ext>
            </p:extLst>
          </p:nvPr>
        </p:nvGraphicFramePr>
        <p:xfrm>
          <a:off x="2483768" y="4825772"/>
          <a:ext cx="6683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Equation" r:id="rId4" imgW="304668" imgH="520474" progId="Equation.3">
                  <p:embed/>
                </p:oleObj>
              </mc:Choice>
              <mc:Fallback>
                <p:oleObj name="Equation" r:id="rId4" imgW="304668" imgH="520474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825772"/>
                        <a:ext cx="668338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52" y="4050223"/>
            <a:ext cx="1600371" cy="174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40" y="2435021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Eldöntés + megszámolás</a:t>
            </a:r>
          </a:p>
        </p:txBody>
      </p:sp>
      <p:sp>
        <p:nvSpPr>
          <p:cNvPr id="2355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0000FF"/>
                </a:solidFill>
              </a:rPr>
              <a:t>Számoljuk meg</a:t>
            </a:r>
            <a:r>
              <a:rPr lang="hu-HU" sz="2800" dirty="0"/>
              <a:t>, hogy hány adott tulajdonságú van, majd </a:t>
            </a:r>
            <a:r>
              <a:rPr lang="hu-HU" sz="2800" dirty="0">
                <a:solidFill>
                  <a:srgbClr val="FF0000"/>
                </a:solidFill>
              </a:rPr>
              <a:t>nézzük meg, hogy ez legalább K-e</a:t>
            </a:r>
            <a:r>
              <a:rPr lang="hu-HU" sz="2800" dirty="0"/>
              <a:t>! </a:t>
            </a:r>
            <a:r>
              <a:rPr lang="hu-HU" sz="2400" dirty="0"/>
              <a:t>(Azaz valójában nincs: eldöntés tétel!)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3EFBA8E-5990-47DA-AA6B-2987C982D142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157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07459"/>
              </p:ext>
            </p:extLst>
          </p:nvPr>
        </p:nvGraphicFramePr>
        <p:xfrm>
          <a:off x="3372721" y="3258702"/>
          <a:ext cx="4643438" cy="2182944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Van:=db≥K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577" name="Egyenes összekötő 9"/>
          <p:cNvCxnSpPr>
            <a:cxnSpLocks noChangeShapeType="1"/>
          </p:cNvCxnSpPr>
          <p:nvPr/>
        </p:nvCxnSpPr>
        <p:spPr bwMode="auto">
          <a:xfrm>
            <a:off x="3804617" y="4139383"/>
            <a:ext cx="214312" cy="4286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Egyenes összekötő 11"/>
          <p:cNvCxnSpPr>
            <a:cxnSpLocks noChangeShapeType="1"/>
          </p:cNvCxnSpPr>
          <p:nvPr/>
        </p:nvCxnSpPr>
        <p:spPr bwMode="auto">
          <a:xfrm flipH="1">
            <a:off x="7787559" y="4126444"/>
            <a:ext cx="214312" cy="45926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9" name="Line 33"/>
          <p:cNvSpPr>
            <a:spLocks noChangeShapeType="1"/>
          </p:cNvSpPr>
          <p:nvPr/>
        </p:nvSpPr>
        <p:spPr bwMode="auto">
          <a:xfrm>
            <a:off x="2685334" y="5067014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80" name="Text Box 74"/>
          <p:cNvSpPr txBox="1">
            <a:spLocks noChangeArrowheads="1"/>
          </p:cNvSpPr>
          <p:nvPr/>
        </p:nvSpPr>
        <p:spPr bwMode="auto">
          <a:xfrm>
            <a:off x="3725242" y="4320358"/>
            <a:ext cx="288925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3581" name="Text Box 75"/>
          <p:cNvSpPr txBox="1">
            <a:spLocks noChangeArrowheads="1"/>
          </p:cNvSpPr>
          <p:nvPr/>
        </p:nvSpPr>
        <p:spPr bwMode="auto">
          <a:xfrm>
            <a:off x="7778034" y="4306706"/>
            <a:ext cx="288925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3585" name="Szövegdoboz 13"/>
          <p:cNvSpPr txBox="1">
            <a:spLocks noChangeArrowheads="1"/>
          </p:cNvSpPr>
          <p:nvPr/>
        </p:nvSpPr>
        <p:spPr bwMode="auto">
          <a:xfrm>
            <a:off x="8011396" y="2944377"/>
            <a:ext cx="111125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pic>
        <p:nvPicPr>
          <p:cNvPr id="23583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97" y="5587279"/>
            <a:ext cx="1673225" cy="971550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0" y="3104810"/>
            <a:ext cx="2504668" cy="1476318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1600371" cy="1743261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FF3300"/>
                </a:solidFill>
              </a:rPr>
              <a:t>Eldöntés</a:t>
            </a:r>
            <a:r>
              <a:rPr lang="hu-HU"/>
              <a:t> + </a:t>
            </a:r>
            <a:r>
              <a:rPr lang="hu-HU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24581" name="Tartalom helye 2"/>
          <p:cNvSpPr>
            <a:spLocks noGrp="1"/>
          </p:cNvSpPr>
          <p:nvPr>
            <p:ph idx="1"/>
          </p:nvPr>
        </p:nvSpPr>
        <p:spPr>
          <a:xfrm>
            <a:off x="2924175" y="1341438"/>
            <a:ext cx="6040438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Ha már </a:t>
            </a:r>
            <a:r>
              <a:rPr lang="hu-HU" sz="2800" dirty="0">
                <a:solidFill>
                  <a:srgbClr val="FF0000"/>
                </a:solidFill>
              </a:rPr>
              <a:t>találtunk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0000FF"/>
                </a:solidFill>
              </a:rPr>
              <a:t>K darab </a:t>
            </a:r>
            <a:r>
              <a:rPr lang="hu-HU" sz="2800" dirty="0"/>
              <a:t>adott tulajdonságút, akkor </a:t>
            </a:r>
            <a:r>
              <a:rPr lang="hu-HU" sz="2800" dirty="0">
                <a:solidFill>
                  <a:srgbClr val="FF0000"/>
                </a:solidFill>
              </a:rPr>
              <a:t>ne nézzük tovább</a:t>
            </a:r>
            <a:r>
              <a:rPr lang="hu-HU" sz="2800" dirty="0"/>
              <a:t>!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F6465-D69D-4BE3-BCE4-F100F6475808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25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1423"/>
              </p:ext>
            </p:extLst>
          </p:nvPr>
        </p:nvGraphicFramePr>
        <p:xfrm>
          <a:off x="3102779" y="3394480"/>
          <a:ext cx="4576216" cy="2986848"/>
        </p:xfrm>
        <a:graphic>
          <a:graphicData uri="http://schemas.openxmlformats.org/drawingml/2006/table">
            <a:tbl>
              <a:tblPr/>
              <a:tblGrid>
                <a:gridCol w="42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&lt;K</a:t>
                      </a: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=K</a:t>
                      </a: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4607" name="Egyenes összekötő 8"/>
          <p:cNvCxnSpPr>
            <a:cxnSpLocks noChangeShapeType="1"/>
          </p:cNvCxnSpPr>
          <p:nvPr/>
        </p:nvCxnSpPr>
        <p:spPr bwMode="auto">
          <a:xfrm>
            <a:off x="3536166" y="4395788"/>
            <a:ext cx="252413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Egyenes összekötő 9"/>
          <p:cNvCxnSpPr>
            <a:cxnSpLocks noChangeShapeType="1"/>
          </p:cNvCxnSpPr>
          <p:nvPr/>
        </p:nvCxnSpPr>
        <p:spPr bwMode="auto">
          <a:xfrm flipH="1">
            <a:off x="7414738" y="4395788"/>
            <a:ext cx="252412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9" name="AutoShape 37"/>
          <p:cNvSpPr>
            <a:spLocks noChangeArrowheads="1"/>
          </p:cNvSpPr>
          <p:nvPr/>
        </p:nvSpPr>
        <p:spPr bwMode="auto">
          <a:xfrm>
            <a:off x="755650" y="3341018"/>
            <a:ext cx="1295400" cy="360362"/>
          </a:xfrm>
          <a:prstGeom prst="downArrow">
            <a:avLst>
              <a:gd name="adj1" fmla="val 44537"/>
              <a:gd name="adj2" fmla="val 25111"/>
            </a:avLst>
          </a:prstGeom>
          <a:solidFill>
            <a:schemeClr val="bg1"/>
          </a:solidFill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24610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" y="2577430"/>
            <a:ext cx="2508250" cy="735013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1" name="AutoShape 39"/>
          <p:cNvSpPr>
            <a:spLocks noChangeArrowheads="1"/>
          </p:cNvSpPr>
          <p:nvPr/>
        </p:nvSpPr>
        <p:spPr bwMode="auto">
          <a:xfrm flipV="1">
            <a:off x="1128562" y="5012655"/>
            <a:ext cx="1728788" cy="9366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526 h 21600"/>
              <a:gd name="T14" fmla="*/ 17762 w 21600"/>
              <a:gd name="T15" fmla="*/ 963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034" y="0"/>
                </a:lnTo>
                <a:lnTo>
                  <a:pt x="15034" y="2526"/>
                </a:lnTo>
                <a:lnTo>
                  <a:pt x="12427" y="2526"/>
                </a:lnTo>
                <a:cubicBezTo>
                  <a:pt x="5564" y="2526"/>
                  <a:pt x="0" y="6838"/>
                  <a:pt x="0" y="12158"/>
                </a:cubicBezTo>
                <a:lnTo>
                  <a:pt x="0" y="21600"/>
                </a:lnTo>
                <a:lnTo>
                  <a:pt x="7263" y="21600"/>
                </a:lnTo>
                <a:lnTo>
                  <a:pt x="7263" y="12158"/>
                </a:lnTo>
                <a:cubicBezTo>
                  <a:pt x="7263" y="10763"/>
                  <a:pt x="9575" y="9632"/>
                  <a:pt x="12427" y="9632"/>
                </a:cubicBezTo>
                <a:lnTo>
                  <a:pt x="15034" y="9632"/>
                </a:lnTo>
                <a:lnTo>
                  <a:pt x="15034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bg1"/>
          </a:solidFill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24612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"/>
          <a:stretch>
            <a:fillRect/>
          </a:stretch>
        </p:blipFill>
        <p:spPr bwMode="auto">
          <a:xfrm>
            <a:off x="36513" y="3785518"/>
            <a:ext cx="2508250" cy="11906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3" name="Text Box 43"/>
          <p:cNvSpPr txBox="1">
            <a:spLocks noChangeArrowheads="1"/>
          </p:cNvSpPr>
          <p:nvPr/>
        </p:nvSpPr>
        <p:spPr bwMode="auto">
          <a:xfrm>
            <a:off x="3477429" y="46307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4614" name="Text Box 44"/>
          <p:cNvSpPr txBox="1">
            <a:spLocks noChangeArrowheads="1"/>
          </p:cNvSpPr>
          <p:nvPr/>
        </p:nvSpPr>
        <p:spPr bwMode="auto">
          <a:xfrm>
            <a:off x="7440138" y="46339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4615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389980"/>
            <a:ext cx="1781175" cy="9239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0263" y="1570955"/>
            <a:ext cx="1316037" cy="1236663"/>
            <a:chOff x="523" y="854"/>
            <a:chExt cx="829" cy="779"/>
          </a:xfrm>
        </p:grpSpPr>
        <p:sp>
          <p:nvSpPr>
            <p:cNvPr id="24619" name="Freeform 42"/>
            <p:cNvSpPr>
              <a:spLocks/>
            </p:cNvSpPr>
            <p:nvPr/>
          </p:nvSpPr>
          <p:spPr bwMode="auto">
            <a:xfrm>
              <a:off x="549" y="854"/>
              <a:ext cx="803" cy="196"/>
            </a:xfrm>
            <a:custGeom>
              <a:avLst/>
              <a:gdLst>
                <a:gd name="T0" fmla="*/ 7 w 803"/>
                <a:gd name="T1" fmla="*/ 78 h 196"/>
                <a:gd name="T2" fmla="*/ 15 w 803"/>
                <a:gd name="T3" fmla="*/ 146 h 196"/>
                <a:gd name="T4" fmla="*/ 91 w 803"/>
                <a:gd name="T5" fmla="*/ 174 h 196"/>
                <a:gd name="T6" fmla="*/ 282 w 803"/>
                <a:gd name="T7" fmla="*/ 184 h 196"/>
                <a:gd name="T8" fmla="*/ 509 w 803"/>
                <a:gd name="T9" fmla="*/ 184 h 196"/>
                <a:gd name="T10" fmla="*/ 755 w 803"/>
                <a:gd name="T11" fmla="*/ 182 h 196"/>
                <a:gd name="T12" fmla="*/ 795 w 803"/>
                <a:gd name="T13" fmla="*/ 102 h 196"/>
                <a:gd name="T14" fmla="*/ 719 w 803"/>
                <a:gd name="T15" fmla="*/ 46 h 196"/>
                <a:gd name="T16" fmla="*/ 607 w 803"/>
                <a:gd name="T17" fmla="*/ 22 h 196"/>
                <a:gd name="T18" fmla="*/ 418 w 803"/>
                <a:gd name="T19" fmla="*/ 3 h 196"/>
                <a:gd name="T20" fmla="*/ 282 w 803"/>
                <a:gd name="T21" fmla="*/ 3 h 196"/>
                <a:gd name="T22" fmla="*/ 203 w 803"/>
                <a:gd name="T23" fmla="*/ 10 h 196"/>
                <a:gd name="T24" fmla="*/ 55 w 803"/>
                <a:gd name="T25" fmla="*/ 48 h 196"/>
                <a:gd name="T26" fmla="*/ 7 w 803"/>
                <a:gd name="T27" fmla="*/ 78 h 1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3"/>
                <a:gd name="T43" fmla="*/ 0 h 196"/>
                <a:gd name="T44" fmla="*/ 803 w 803"/>
                <a:gd name="T45" fmla="*/ 196 h 1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3" h="196">
                  <a:moveTo>
                    <a:pt x="7" y="78"/>
                  </a:moveTo>
                  <a:cubicBezTo>
                    <a:pt x="0" y="94"/>
                    <a:pt x="1" y="130"/>
                    <a:pt x="15" y="146"/>
                  </a:cubicBezTo>
                  <a:cubicBezTo>
                    <a:pt x="29" y="162"/>
                    <a:pt x="47" y="168"/>
                    <a:pt x="91" y="174"/>
                  </a:cubicBezTo>
                  <a:cubicBezTo>
                    <a:pt x="135" y="180"/>
                    <a:pt x="212" y="182"/>
                    <a:pt x="282" y="184"/>
                  </a:cubicBezTo>
                  <a:cubicBezTo>
                    <a:pt x="352" y="186"/>
                    <a:pt x="430" y="184"/>
                    <a:pt x="509" y="184"/>
                  </a:cubicBezTo>
                  <a:cubicBezTo>
                    <a:pt x="588" y="184"/>
                    <a:pt x="707" y="196"/>
                    <a:pt x="755" y="182"/>
                  </a:cubicBezTo>
                  <a:cubicBezTo>
                    <a:pt x="803" y="168"/>
                    <a:pt x="801" y="125"/>
                    <a:pt x="795" y="102"/>
                  </a:cubicBezTo>
                  <a:cubicBezTo>
                    <a:pt x="789" y="79"/>
                    <a:pt x="750" y="59"/>
                    <a:pt x="719" y="46"/>
                  </a:cubicBezTo>
                  <a:cubicBezTo>
                    <a:pt x="688" y="33"/>
                    <a:pt x="657" y="29"/>
                    <a:pt x="607" y="22"/>
                  </a:cubicBezTo>
                  <a:cubicBezTo>
                    <a:pt x="557" y="15"/>
                    <a:pt x="472" y="6"/>
                    <a:pt x="418" y="3"/>
                  </a:cubicBezTo>
                  <a:cubicBezTo>
                    <a:pt x="364" y="0"/>
                    <a:pt x="318" y="2"/>
                    <a:pt x="282" y="3"/>
                  </a:cubicBezTo>
                  <a:cubicBezTo>
                    <a:pt x="246" y="4"/>
                    <a:pt x="241" y="3"/>
                    <a:pt x="203" y="10"/>
                  </a:cubicBezTo>
                  <a:cubicBezTo>
                    <a:pt x="165" y="17"/>
                    <a:pt x="88" y="37"/>
                    <a:pt x="55" y="48"/>
                  </a:cubicBezTo>
                  <a:cubicBezTo>
                    <a:pt x="22" y="59"/>
                    <a:pt x="14" y="63"/>
                    <a:pt x="7" y="78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620" name="Freeform 43"/>
            <p:cNvSpPr>
              <a:spLocks/>
            </p:cNvSpPr>
            <p:nvPr/>
          </p:nvSpPr>
          <p:spPr bwMode="auto">
            <a:xfrm>
              <a:off x="523" y="1487"/>
              <a:ext cx="522" cy="146"/>
            </a:xfrm>
            <a:custGeom>
              <a:avLst/>
              <a:gdLst>
                <a:gd name="T0" fmla="*/ 1 w 522"/>
                <a:gd name="T1" fmla="*/ 61 h 146"/>
                <a:gd name="T2" fmla="*/ 13 w 522"/>
                <a:gd name="T3" fmla="*/ 117 h 146"/>
                <a:gd name="T4" fmla="*/ 81 w 522"/>
                <a:gd name="T5" fmla="*/ 141 h 146"/>
                <a:gd name="T6" fmla="*/ 241 w 522"/>
                <a:gd name="T7" fmla="*/ 145 h 146"/>
                <a:gd name="T8" fmla="*/ 389 w 522"/>
                <a:gd name="T9" fmla="*/ 141 h 146"/>
                <a:gd name="T10" fmla="*/ 457 w 522"/>
                <a:gd name="T11" fmla="*/ 117 h 146"/>
                <a:gd name="T12" fmla="*/ 513 w 522"/>
                <a:gd name="T13" fmla="*/ 81 h 146"/>
                <a:gd name="T14" fmla="*/ 509 w 522"/>
                <a:gd name="T15" fmla="*/ 41 h 146"/>
                <a:gd name="T16" fmla="*/ 453 w 522"/>
                <a:gd name="T17" fmla="*/ 17 h 146"/>
                <a:gd name="T18" fmla="*/ 341 w 522"/>
                <a:gd name="T19" fmla="*/ 5 h 146"/>
                <a:gd name="T20" fmla="*/ 233 w 522"/>
                <a:gd name="T21" fmla="*/ 1 h 146"/>
                <a:gd name="T22" fmla="*/ 85 w 522"/>
                <a:gd name="T23" fmla="*/ 13 h 146"/>
                <a:gd name="T24" fmla="*/ 37 w 522"/>
                <a:gd name="T25" fmla="*/ 29 h 146"/>
                <a:gd name="T26" fmla="*/ 1 w 522"/>
                <a:gd name="T27" fmla="*/ 61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2"/>
                <a:gd name="T43" fmla="*/ 0 h 146"/>
                <a:gd name="T44" fmla="*/ 522 w 522"/>
                <a:gd name="T45" fmla="*/ 146 h 1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2" h="146">
                  <a:moveTo>
                    <a:pt x="1" y="61"/>
                  </a:moveTo>
                  <a:cubicBezTo>
                    <a:pt x="2" y="76"/>
                    <a:pt x="0" y="104"/>
                    <a:pt x="13" y="117"/>
                  </a:cubicBezTo>
                  <a:cubicBezTo>
                    <a:pt x="26" y="130"/>
                    <a:pt x="43" y="136"/>
                    <a:pt x="81" y="141"/>
                  </a:cubicBezTo>
                  <a:cubicBezTo>
                    <a:pt x="119" y="146"/>
                    <a:pt x="190" y="145"/>
                    <a:pt x="241" y="145"/>
                  </a:cubicBezTo>
                  <a:cubicBezTo>
                    <a:pt x="292" y="145"/>
                    <a:pt x="353" y="146"/>
                    <a:pt x="389" y="141"/>
                  </a:cubicBezTo>
                  <a:cubicBezTo>
                    <a:pt x="425" y="136"/>
                    <a:pt x="436" y="127"/>
                    <a:pt x="457" y="117"/>
                  </a:cubicBezTo>
                  <a:cubicBezTo>
                    <a:pt x="478" y="107"/>
                    <a:pt x="504" y="94"/>
                    <a:pt x="513" y="81"/>
                  </a:cubicBezTo>
                  <a:cubicBezTo>
                    <a:pt x="522" y="68"/>
                    <a:pt x="519" y="52"/>
                    <a:pt x="509" y="41"/>
                  </a:cubicBezTo>
                  <a:cubicBezTo>
                    <a:pt x="499" y="30"/>
                    <a:pt x="481" y="23"/>
                    <a:pt x="453" y="17"/>
                  </a:cubicBezTo>
                  <a:cubicBezTo>
                    <a:pt x="425" y="11"/>
                    <a:pt x="378" y="8"/>
                    <a:pt x="341" y="5"/>
                  </a:cubicBezTo>
                  <a:cubicBezTo>
                    <a:pt x="304" y="2"/>
                    <a:pt x="276" y="0"/>
                    <a:pt x="233" y="1"/>
                  </a:cubicBezTo>
                  <a:cubicBezTo>
                    <a:pt x="190" y="2"/>
                    <a:pt x="118" y="8"/>
                    <a:pt x="85" y="13"/>
                  </a:cubicBezTo>
                  <a:cubicBezTo>
                    <a:pt x="52" y="18"/>
                    <a:pt x="51" y="21"/>
                    <a:pt x="37" y="29"/>
                  </a:cubicBezTo>
                  <a:cubicBezTo>
                    <a:pt x="23" y="37"/>
                    <a:pt x="9" y="54"/>
                    <a:pt x="1" y="61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621" name="Line 44"/>
            <p:cNvSpPr>
              <a:spLocks noChangeShapeType="1"/>
            </p:cNvSpPr>
            <p:nvPr/>
          </p:nvSpPr>
          <p:spPr bwMode="auto">
            <a:xfrm flipH="1">
              <a:off x="884" y="1026"/>
              <a:ext cx="91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4618" name="Szövegdoboz 13"/>
          <p:cNvSpPr txBox="1">
            <a:spLocks noChangeArrowheads="1"/>
          </p:cNvSpPr>
          <p:nvPr/>
        </p:nvSpPr>
        <p:spPr bwMode="auto">
          <a:xfrm>
            <a:off x="7677580" y="3060493"/>
            <a:ext cx="111125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9" grpId="0" animBg="1"/>
      <p:bldP spid="24611" grpId="0" animBg="1"/>
      <p:bldP spid="246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Másolással</a:t>
            </a:r>
            <a:r>
              <a:rPr lang="hu-HU" dirty="0"/>
              <a:t> összeépítés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A </a:t>
            </a:r>
            <a:r>
              <a:rPr lang="hu-HU" sz="2800" b="1" dirty="0"/>
              <a:t>másolás</a:t>
            </a:r>
            <a:r>
              <a:rPr lang="hu-HU" sz="2800" dirty="0"/>
              <a:t> programozási tétellel összeépítés minden programozási tételre működik.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Csupán annyi a teendő, hogy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bemenetben</a:t>
            </a:r>
            <a:r>
              <a:rPr lang="hu-HU" sz="2800" dirty="0"/>
              <a:t> szereplő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 panose="05050102010706020507" pitchFamily="18" charset="2"/>
              </a:rPr>
              <a:t>H</a:t>
            </a:r>
            <a:r>
              <a:rPr lang="hu-HU" sz="2800" baseline="30000" dirty="0">
                <a:sym typeface="Symbol" panose="05050102010706020507" pitchFamily="18" charset="2"/>
              </a:rPr>
              <a:t>N</a:t>
            </a:r>
            <a:r>
              <a:rPr lang="hu-HU" sz="2800" dirty="0">
                <a:sym typeface="Symbol" panose="05050102010706020507" pitchFamily="18" charset="2"/>
              </a:rPr>
              <a:t> sorozat </a:t>
            </a:r>
            <a:r>
              <a:rPr lang="hu-HU" sz="2800" dirty="0" err="1">
                <a:sym typeface="Symbol" panose="05050102010706020507" pitchFamily="18" charset="2"/>
              </a:rPr>
              <a:t>X</a:t>
            </a:r>
            <a:r>
              <a:rPr lang="hu-HU" sz="2800" baseline="-25000" dirty="0" err="1">
                <a:sym typeface="Symbol" panose="05050102010706020507" pitchFamily="18" charset="2"/>
              </a:rPr>
              <a:t>i</a:t>
            </a:r>
            <a:r>
              <a:rPr lang="hu-HU" sz="2800" dirty="0">
                <a:sym typeface="Symbol" panose="05050102010706020507" pitchFamily="18" charset="2"/>
              </a:rPr>
              <a:t> elemei helyett i-</a:t>
            </a:r>
            <a:r>
              <a:rPr lang="hu-HU" sz="2800" dirty="0" err="1">
                <a:sym typeface="Symbol" panose="05050102010706020507" pitchFamily="18" charset="2"/>
              </a:rPr>
              <a:t>edik</a:t>
            </a:r>
            <a:r>
              <a:rPr lang="hu-HU" sz="2800" dirty="0">
                <a:sym typeface="Symbol" panose="05050102010706020507" pitchFamily="18" charset="2"/>
              </a:rPr>
              <a:t> feldolgozandó elemként az f(</a:t>
            </a:r>
            <a:r>
              <a:rPr lang="hu-HU" sz="2800" dirty="0" err="1">
                <a:sym typeface="Symbol" panose="05050102010706020507" pitchFamily="18" charset="2"/>
              </a:rPr>
              <a:t>X</a:t>
            </a:r>
            <a:r>
              <a:rPr lang="hu-HU" sz="2800" baseline="-25000" dirty="0" err="1">
                <a:sym typeface="Symbol" panose="05050102010706020507" pitchFamily="18" charset="2"/>
              </a:rPr>
              <a:t>i</a:t>
            </a:r>
            <a:r>
              <a:rPr lang="hu-HU" sz="2800" dirty="0">
                <a:sym typeface="Symbol" panose="05050102010706020507" pitchFamily="18" charset="2"/>
              </a:rPr>
              <a:t>)-t kell írni, pl. </a:t>
            </a:r>
          </a:p>
          <a:p>
            <a:pPr marL="0" indent="0">
              <a:spcBef>
                <a:spcPts val="1800"/>
              </a:spcBef>
              <a:buFont typeface="Wingdings" pitchFamily="2" charset="2"/>
              <a:buNone/>
            </a:pPr>
            <a:r>
              <a:rPr lang="hu-HU" sz="2800" dirty="0"/>
              <a:t>                               vagy</a:t>
            </a:r>
          </a:p>
          <a:p>
            <a:pPr marL="0" indent="0">
              <a:spcBef>
                <a:spcPts val="2400"/>
              </a:spcBef>
              <a:buFont typeface="Wingdings" pitchFamily="2" charset="2"/>
              <a:buNone/>
            </a:pPr>
            <a:r>
              <a:rPr lang="hu-HU" sz="2800" dirty="0"/>
              <a:t>…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kimenetben</a:t>
            </a:r>
            <a:r>
              <a:rPr lang="hu-HU" sz="2800" dirty="0"/>
              <a:t>: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hu-HU" sz="2800" dirty="0"/>
              <a:t>		     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/>
              <a:t>  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116ADAD-C45A-4DE9-BE73-5939EA48B1EE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078630"/>
              </p:ext>
            </p:extLst>
          </p:nvPr>
        </p:nvGraphicFramePr>
        <p:xfrm>
          <a:off x="323528" y="3429000"/>
          <a:ext cx="241737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Equation" r:id="rId4" imgW="1117440" imgH="431640" progId="Equation.3">
                  <p:embed/>
                </p:oleObj>
              </mc:Choice>
              <mc:Fallback>
                <p:oleObj name="Equation" r:id="rId4" imgW="1117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3429000"/>
                        <a:ext cx="2417372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u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45272"/>
              </p:ext>
            </p:extLst>
          </p:nvPr>
        </p:nvGraphicFramePr>
        <p:xfrm>
          <a:off x="3707904" y="3450266"/>
          <a:ext cx="2979216" cy="8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" name="Equation" r:id="rId6" imgW="1358640" imgH="368280" progId="Equation.3">
                  <p:embed/>
                </p:oleObj>
              </mc:Choice>
              <mc:Fallback>
                <p:oleObj name="Equation" r:id="rId6" imgW="135864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7904" y="3450266"/>
                        <a:ext cx="2979216" cy="808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>
            <a:extLst>
              <a:ext uri="{FF2B5EF4-FFF2-40B4-BE49-F238E27FC236}">
                <a16:creationId xmlns:a16="http://schemas.microsoft.com/office/drawing/2014/main" id="{DCAD9C31-DADE-42D8-9132-C9012208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4" y="4258638"/>
            <a:ext cx="2160240" cy="151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4976D3B5-80B2-4A45-96E1-30FC329A2169}"/>
              </a:ext>
            </a:extLst>
          </p:cNvPr>
          <p:cNvGrpSpPr/>
          <p:nvPr/>
        </p:nvGrpSpPr>
        <p:grpSpPr>
          <a:xfrm>
            <a:off x="323528" y="4872542"/>
            <a:ext cx="1879104" cy="1354137"/>
            <a:chOff x="2466239" y="4883175"/>
            <a:chExt cx="1879104" cy="1354137"/>
          </a:xfrm>
        </p:grpSpPr>
        <p:graphicFrame>
          <p:nvGraphicFramePr>
            <p:cNvPr id="11" name="Object 41">
              <a:extLst>
                <a:ext uri="{FF2B5EF4-FFF2-40B4-BE49-F238E27FC236}">
                  <a16:creationId xmlns:a16="http://schemas.microsoft.com/office/drawing/2014/main" id="{B11E516B-29D2-4CEF-BCEE-591F024A42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222819"/>
                </p:ext>
              </p:extLst>
            </p:nvPr>
          </p:nvGraphicFramePr>
          <p:xfrm>
            <a:off x="2466239" y="4883175"/>
            <a:ext cx="1766887" cy="1354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" name="Equation" r:id="rId9" imgW="609600" imgH="469900" progId="Equation.3">
                    <p:embed/>
                  </p:oleObj>
                </mc:Choice>
                <mc:Fallback>
                  <p:oleObj name="Equation" r:id="rId9" imgW="609600" imgH="469900" progId="Equation.3">
                    <p:embed/>
                    <p:pic>
                      <p:nvPicPr>
                        <p:cNvPr id="10244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239" y="4883175"/>
                          <a:ext cx="1766887" cy="1354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9A3807B1-1BFF-4945-B47E-F1C5E57DEF95}"/>
                </a:ext>
              </a:extLst>
            </p:cNvPr>
            <p:cNvSpPr txBox="1"/>
            <p:nvPr/>
          </p:nvSpPr>
          <p:spPr>
            <a:xfrm>
              <a:off x="4040772" y="5155953"/>
              <a:ext cx="30457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2800" dirty="0" err="1"/>
                <a:t>X</a:t>
              </a:r>
              <a:r>
                <a:rPr lang="hu-HU" sz="2800" baseline="-25000" dirty="0" err="1"/>
                <a:t>i</a:t>
              </a:r>
              <a:endParaRPr lang="hu-HU" sz="2800" dirty="0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912E4011-1BF4-480E-9E1B-E3A1DD401F72}"/>
              </a:ext>
            </a:extLst>
          </p:cNvPr>
          <p:cNvGrpSpPr/>
          <p:nvPr/>
        </p:nvGrpSpPr>
        <p:grpSpPr>
          <a:xfrm>
            <a:off x="2843808" y="4867921"/>
            <a:ext cx="2181506" cy="1354137"/>
            <a:chOff x="5220072" y="4878554"/>
            <a:chExt cx="2181506" cy="1354137"/>
          </a:xfrm>
        </p:grpSpPr>
        <p:graphicFrame>
          <p:nvGraphicFramePr>
            <p:cNvPr id="15" name="Object 41">
              <a:extLst>
                <a:ext uri="{FF2B5EF4-FFF2-40B4-BE49-F238E27FC236}">
                  <a16:creationId xmlns:a16="http://schemas.microsoft.com/office/drawing/2014/main" id="{A17EA3BC-E9AD-4851-B51F-30F464D410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9334853"/>
                </p:ext>
              </p:extLst>
            </p:nvPr>
          </p:nvGraphicFramePr>
          <p:xfrm>
            <a:off x="5220072" y="4878554"/>
            <a:ext cx="1766887" cy="1354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" name="Equation" r:id="rId9" imgW="609600" imgH="469900" progId="Equation.3">
                    <p:embed/>
                  </p:oleObj>
                </mc:Choice>
                <mc:Fallback>
                  <p:oleObj name="Equation" r:id="rId9" imgW="609600" imgH="469900" progId="Equation.3">
                    <p:embed/>
                    <p:pic>
                      <p:nvPicPr>
                        <p:cNvPr id="11" name="Object 41">
                          <a:extLst>
                            <a:ext uri="{FF2B5EF4-FFF2-40B4-BE49-F238E27FC236}">
                              <a16:creationId xmlns:a16="http://schemas.microsoft.com/office/drawing/2014/main" id="{B11E516B-29D2-4CEF-BCEE-591F024A42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4878554"/>
                          <a:ext cx="1766887" cy="1354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3D3E5FFF-1BF6-4809-9B38-E605EABFE7D7}"/>
                </a:ext>
              </a:extLst>
            </p:cNvPr>
            <p:cNvSpPr txBox="1"/>
            <p:nvPr/>
          </p:nvSpPr>
          <p:spPr>
            <a:xfrm>
              <a:off x="6773201" y="5166586"/>
              <a:ext cx="62837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2800" dirty="0"/>
                <a:t>f(</a:t>
              </a:r>
              <a:r>
                <a:rPr lang="hu-HU" sz="2800" dirty="0" err="1"/>
                <a:t>X</a:t>
              </a:r>
              <a:r>
                <a:rPr lang="hu-HU" sz="2800" baseline="-25000" dirty="0" err="1"/>
                <a:t>i</a:t>
              </a:r>
              <a:r>
                <a:rPr lang="hu-HU" sz="2800" dirty="0"/>
                <a:t>)</a:t>
              </a:r>
            </a:p>
          </p:txBody>
        </p:sp>
      </p:grpSp>
      <p:sp>
        <p:nvSpPr>
          <p:cNvPr id="13" name="Dia számának hely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Keresés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410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dirty="0"/>
              <a:t>	E</a:t>
            </a:r>
            <a:r>
              <a:rPr lang="hu-HU" sz="2800" dirty="0"/>
              <a:t>gy sorozatban </a:t>
            </a:r>
            <a:r>
              <a:rPr lang="hu-HU" sz="2800" dirty="0">
                <a:solidFill>
                  <a:srgbClr val="FF0000"/>
                </a:solidFill>
              </a:rPr>
              <a:t>melyik</a:t>
            </a:r>
            <a:r>
              <a:rPr lang="hu-HU" sz="2800" dirty="0"/>
              <a:t> a </a:t>
            </a:r>
            <a:r>
              <a:rPr lang="hu-HU" sz="2800" dirty="0">
                <a:solidFill>
                  <a:srgbClr val="0000FF"/>
                </a:solidFill>
              </a:rPr>
              <a:t>K.</a:t>
            </a:r>
            <a:r>
              <a:rPr lang="hu-HU" sz="2800" dirty="0"/>
              <a:t> adott tulajdonságú elem (ha van egyáltalán)?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Bemenet:	N,K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Kimenet:	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 KI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K&gt;0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	Van=</a:t>
            </a:r>
            <a:r>
              <a:rPr lang="hu-HU" sz="2800" dirty="0">
                <a:sym typeface="Symbol"/>
              </a:rPr>
              <a:t>i(1iN):</a:t>
            </a:r>
            <a:r>
              <a:rPr lang="hu-HU" sz="2800" dirty="0">
                <a:sym typeface="Symbol" pitchFamily="18" charset="2"/>
              </a:rPr>
              <a:t>       =K  és</a:t>
            </a:r>
          </a:p>
          <a:p>
            <a:pPr marL="0" indent="0">
              <a:lnSpc>
                <a:spcPct val="95000"/>
              </a:lnSpc>
              <a:spcBef>
                <a:spcPts val="18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   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         Van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800" dirty="0">
                <a:sym typeface="Symbol"/>
              </a:rPr>
              <a:t>1KIN és       =</a:t>
            </a:r>
            <a:r>
              <a:rPr lang="hu-HU" sz="2800" dirty="0">
                <a:sym typeface="Symbol" pitchFamily="18" charset="2"/>
              </a:rPr>
              <a:t>K  és T(X</a:t>
            </a:r>
            <a:r>
              <a:rPr lang="hu-HU" sz="2800" baseline="-25000" dirty="0">
                <a:sym typeface="Symbol" pitchFamily="18" charset="2"/>
              </a:rPr>
              <a:t>KI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66F073-AB4D-46FC-888E-6B2E083299B6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83901"/>
              </p:ext>
            </p:extLst>
          </p:nvPr>
        </p:nvGraphicFramePr>
        <p:xfrm>
          <a:off x="4139952" y="4413467"/>
          <a:ext cx="61118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5" name="Equation" r:id="rId4" imgW="304668" imgH="558558" progId="Equation.3">
                  <p:embed/>
                </p:oleObj>
              </mc:Choice>
              <mc:Fallback>
                <p:oleObj name="Equation" r:id="rId4" imgW="304668" imgH="558558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413467"/>
                        <a:ext cx="611187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9046"/>
              </p:ext>
            </p:extLst>
          </p:nvPr>
        </p:nvGraphicFramePr>
        <p:xfrm>
          <a:off x="3923928" y="5447845"/>
          <a:ext cx="622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6" name="Equation" r:id="rId6" imgW="304668" imgH="558558" progId="Equation.3">
                  <p:embed/>
                </p:oleObj>
              </mc:Choice>
              <mc:Fallback>
                <p:oleObj name="Equation" r:id="rId6" imgW="304668" imgH="558558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447845"/>
                        <a:ext cx="6223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148" y="3935678"/>
            <a:ext cx="1388219" cy="151216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45" y="2427385"/>
            <a:ext cx="2395885" cy="1181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Keresés + megszámolás</a:t>
            </a:r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Az előbbi ötlet: „</a:t>
            </a:r>
            <a:r>
              <a:rPr lang="hu-HU" sz="2800" dirty="0">
                <a:solidFill>
                  <a:srgbClr val="FF0000"/>
                </a:solidFill>
              </a:rPr>
              <a:t>számoljuk meg</a:t>
            </a:r>
            <a:r>
              <a:rPr lang="hu-HU" sz="2800" dirty="0"/>
              <a:t>, hogy hány adott tulajdonságú van, majd </a:t>
            </a:r>
            <a:r>
              <a:rPr lang="hu-HU" sz="2800" dirty="0">
                <a:solidFill>
                  <a:srgbClr val="FF0000"/>
                </a:solidFill>
              </a:rPr>
              <a:t>nézzük meg, hogy ez legalább K-e</a:t>
            </a:r>
            <a:r>
              <a:rPr lang="hu-HU" sz="2800" dirty="0"/>
              <a:t>…” kevés, még hátra van a K. újbóli megkeresése…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 működőnek látszó ötlet: a megszámolás helyett </a:t>
            </a:r>
            <a:r>
              <a:rPr lang="hu-HU" sz="2800" dirty="0">
                <a:solidFill>
                  <a:srgbClr val="FF0000"/>
                </a:solidFill>
              </a:rPr>
              <a:t>kiválogatás</a:t>
            </a:r>
            <a:r>
              <a:rPr lang="hu-HU" sz="2800" dirty="0"/>
              <a:t> kell… és a keresésre nincs szükség… </a:t>
            </a:r>
            <a:br>
              <a:rPr lang="hu-HU" sz="2800" dirty="0"/>
            </a:br>
            <a:r>
              <a:rPr lang="hu-HU" sz="2800" dirty="0"/>
              <a:t>… de helypazarló és túl hosszadalmas!</a:t>
            </a:r>
            <a:endParaRPr lang="hu-HU" sz="24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4747CE7-92FB-48F8-A91A-DE7469336737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38" y="4221088"/>
            <a:ext cx="2341612" cy="1470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Cím 1"/>
          <p:cNvSpPr>
            <a:spLocks noGrp="1"/>
          </p:cNvSpPr>
          <p:nvPr>
            <p:ph type="title"/>
          </p:nvPr>
        </p:nvSpPr>
        <p:spPr>
          <a:xfrm>
            <a:off x="2416174" y="85725"/>
            <a:ext cx="5108575" cy="1111250"/>
          </a:xfrm>
        </p:spPr>
        <p:txBody>
          <a:bodyPr/>
          <a:lstStyle/>
          <a:p>
            <a:r>
              <a:rPr lang="hu-HU" dirty="0">
                <a:solidFill>
                  <a:srgbClr val="FF3300"/>
                </a:solidFill>
              </a:rPr>
              <a:t>Keresés </a:t>
            </a:r>
            <a:r>
              <a:rPr lang="hu-HU" dirty="0"/>
              <a:t>+ </a:t>
            </a:r>
            <a:r>
              <a:rPr lang="hu-HU" dirty="0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xfrm>
            <a:off x="2397124" y="1341438"/>
            <a:ext cx="6746875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Ha már találtunk K darab adott </a:t>
            </a:r>
            <a:r>
              <a:rPr lang="hu-HU" sz="2800" dirty="0" err="1"/>
              <a:t>tulajdonsá-gút</a:t>
            </a:r>
            <a:r>
              <a:rPr lang="hu-HU" sz="2800" dirty="0"/>
              <a:t>, akkor </a:t>
            </a:r>
            <a:r>
              <a:rPr lang="hu-HU" sz="2800" dirty="0">
                <a:solidFill>
                  <a:srgbClr val="FF0000"/>
                </a:solidFill>
              </a:rPr>
              <a:t>ne nézzük tovább</a:t>
            </a:r>
            <a:r>
              <a:rPr lang="hu-HU" sz="2800" dirty="0"/>
              <a:t>: keresés a K.-ig.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F258436-9BE6-4D77-AF6B-9BE7B16904E5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25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70318"/>
              </p:ext>
            </p:extLst>
          </p:nvPr>
        </p:nvGraphicFramePr>
        <p:xfrm>
          <a:off x="2771775" y="3076096"/>
          <a:ext cx="5099050" cy="3485160"/>
        </p:xfrm>
        <a:graphic>
          <a:graphicData uri="http://schemas.openxmlformats.org/drawingml/2006/table">
            <a:tbl>
              <a:tblPr/>
              <a:tblGrid>
                <a:gridCol w="4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db&lt;K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Van:=db=K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4607" name="Egyenes összekötő 8"/>
          <p:cNvCxnSpPr>
            <a:cxnSpLocks noChangeShapeType="1"/>
          </p:cNvCxnSpPr>
          <p:nvPr/>
        </p:nvCxnSpPr>
        <p:spPr bwMode="auto">
          <a:xfrm>
            <a:off x="3205163" y="4063115"/>
            <a:ext cx="252412" cy="5032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Egyenes összekötő 9"/>
          <p:cNvCxnSpPr>
            <a:cxnSpLocks noChangeShapeType="1"/>
          </p:cNvCxnSpPr>
          <p:nvPr/>
        </p:nvCxnSpPr>
        <p:spPr bwMode="auto">
          <a:xfrm flipH="1">
            <a:off x="7613650" y="4065145"/>
            <a:ext cx="252413" cy="5032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3" name="Text Box 43"/>
          <p:cNvSpPr txBox="1">
            <a:spLocks noChangeArrowheads="1"/>
          </p:cNvSpPr>
          <p:nvPr/>
        </p:nvSpPr>
        <p:spPr bwMode="auto">
          <a:xfrm>
            <a:off x="3146425" y="431415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4614" name="Text Box 44"/>
          <p:cNvSpPr txBox="1">
            <a:spLocks noChangeArrowheads="1"/>
          </p:cNvSpPr>
          <p:nvPr/>
        </p:nvSpPr>
        <p:spPr bwMode="auto">
          <a:xfrm>
            <a:off x="7627018" y="429326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1" y="2765848"/>
            <a:ext cx="1388219" cy="151216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2617788" y="6057067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7688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" y="4237717"/>
            <a:ext cx="1654175" cy="1400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églalap 37"/>
          <p:cNvSpPr/>
          <p:nvPr/>
        </p:nvSpPr>
        <p:spPr>
          <a:xfrm>
            <a:off x="24610" y="5185228"/>
            <a:ext cx="1657350" cy="45085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27689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591855"/>
            <a:ext cx="1673225" cy="971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Szövegdoboz 13"/>
          <p:cNvSpPr txBox="1">
            <a:spLocks noChangeArrowheads="1"/>
          </p:cNvSpPr>
          <p:nvPr/>
        </p:nvSpPr>
        <p:spPr bwMode="auto">
          <a:xfrm>
            <a:off x="7858793" y="2755397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" y="37932"/>
            <a:ext cx="2341612" cy="1470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40308"/>
            <a:ext cx="2103491" cy="96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69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FF3300"/>
                </a:solidFill>
              </a:rPr>
              <a:t>Keresés </a:t>
            </a:r>
            <a:r>
              <a:rPr lang="hu-HU"/>
              <a:t>+ </a:t>
            </a:r>
            <a:r>
              <a:rPr lang="hu-HU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2867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Ha megtaláltunk a </a:t>
            </a:r>
            <a:r>
              <a:rPr lang="hu-HU" sz="2800" dirty="0" err="1"/>
              <a:t>K.-at</a:t>
            </a:r>
            <a:r>
              <a:rPr lang="hu-HU" sz="2800" dirty="0"/>
              <a:t>, akkor jegyezzük föl az indexét!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F6293F6-44C3-46D3-88F0-F13DBECEE22A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3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54583"/>
              </p:ext>
            </p:extLst>
          </p:nvPr>
        </p:nvGraphicFramePr>
        <p:xfrm>
          <a:off x="2951163" y="3217863"/>
          <a:ext cx="5435600" cy="1557500"/>
        </p:xfrm>
        <a:graphic>
          <a:graphicData uri="http://schemas.openxmlformats.org/drawingml/2006/table">
            <a:tbl>
              <a:tblPr/>
              <a:tblGrid>
                <a:gridCol w="277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–1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91" name="Line 34"/>
          <p:cNvSpPr>
            <a:spLocks noChangeShapeType="1"/>
          </p:cNvSpPr>
          <p:nvPr/>
        </p:nvSpPr>
        <p:spPr bwMode="auto">
          <a:xfrm>
            <a:off x="2482850" y="3674583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28692" name="Egyenes összekötő 8"/>
          <p:cNvCxnSpPr>
            <a:cxnSpLocks noChangeShapeType="1"/>
          </p:cNvCxnSpPr>
          <p:nvPr/>
        </p:nvCxnSpPr>
        <p:spPr bwMode="auto">
          <a:xfrm>
            <a:off x="2959100" y="3679825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Text Box 33"/>
          <p:cNvSpPr txBox="1">
            <a:spLocks noChangeArrowheads="1"/>
          </p:cNvSpPr>
          <p:nvPr/>
        </p:nvSpPr>
        <p:spPr bwMode="auto">
          <a:xfrm>
            <a:off x="2882900" y="38322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cxnSp>
        <p:nvCxnSpPr>
          <p:cNvPr id="28694" name="Egyenes összekötő 9"/>
          <p:cNvCxnSpPr>
            <a:cxnSpLocks noChangeShapeType="1"/>
          </p:cNvCxnSpPr>
          <p:nvPr/>
        </p:nvCxnSpPr>
        <p:spPr bwMode="auto">
          <a:xfrm flipH="1">
            <a:off x="8086725" y="3684588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 Box 34"/>
          <p:cNvSpPr txBox="1">
            <a:spLocks noChangeArrowheads="1"/>
          </p:cNvSpPr>
          <p:nvPr/>
        </p:nvSpPr>
        <p:spPr bwMode="auto">
          <a:xfrm>
            <a:off x="8143875" y="384968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8697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93121"/>
            <a:ext cx="16541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églalap 1"/>
          <p:cNvSpPr/>
          <p:nvPr/>
        </p:nvSpPr>
        <p:spPr>
          <a:xfrm>
            <a:off x="114300" y="4726459"/>
            <a:ext cx="1657350" cy="90170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" y="2606247"/>
            <a:ext cx="2341612" cy="1470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Keresés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másolás</a:t>
            </a:r>
          </a:p>
        </p:txBody>
      </p:sp>
      <p:sp>
        <p:nvSpPr>
          <p:cNvPr id="410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dirty="0"/>
              <a:t>	E</a:t>
            </a:r>
            <a:r>
              <a:rPr lang="hu-HU" sz="2800" dirty="0"/>
              <a:t>gy sorozat első T tulajdonságú eleme előtti elemei kiválogatása (az összes, ha nincs T tulajdonságú).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Bemenet:	N,K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Kimenet:	</a:t>
            </a:r>
            <a:r>
              <a:rPr lang="hu-HU" sz="2800" dirty="0" err="1"/>
              <a:t>Db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 –</a:t>
            </a:r>
            <a:endParaRPr lang="hu-HU" sz="2800" dirty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250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	Van=</a:t>
            </a:r>
            <a:r>
              <a:rPr lang="hu-HU" sz="2800" dirty="0">
                <a:sym typeface="Symbol"/>
              </a:rPr>
              <a:t>i(1iN):</a:t>
            </a:r>
            <a:r>
              <a:rPr lang="hu-HU" sz="2800" dirty="0">
                <a:sym typeface="Symbol" pitchFamily="18" charset="2"/>
              </a:rPr>
              <a:t>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  (Van és 0</a:t>
            </a:r>
            <a:r>
              <a:rPr lang="hu-HU" sz="2800" dirty="0">
                <a:sym typeface="Symbol"/>
              </a:rPr>
              <a:t>Db&lt;N és T(X</a:t>
            </a:r>
            <a:r>
              <a:rPr lang="hu-HU" sz="2800" baseline="-25000" dirty="0">
                <a:sym typeface="Symbol"/>
              </a:rPr>
              <a:t>Db+1</a:t>
            </a:r>
            <a:r>
              <a:rPr lang="hu-HU" sz="2800" dirty="0">
                <a:sym typeface="Symbol"/>
              </a:rPr>
              <a:t>) vagy Db=N) és</a:t>
            </a:r>
            <a:br>
              <a:rPr lang="hu-HU" sz="2800" dirty="0">
                <a:sym typeface="Symbol"/>
              </a:rPr>
            </a:br>
            <a:r>
              <a:rPr lang="hu-HU" sz="2800" dirty="0">
                <a:sym typeface="Symbol"/>
              </a:rPr>
              <a:t>        </a:t>
            </a:r>
            <a:r>
              <a:rPr lang="hu-HU" sz="2800" dirty="0">
                <a:sym typeface="Symbol" panose="05050102010706020507" pitchFamily="18" charset="2"/>
              </a:rPr>
              <a:t>i</a:t>
            </a:r>
            <a:r>
              <a:rPr lang="hu-HU" sz="2800" dirty="0">
                <a:sym typeface="Symbol"/>
              </a:rPr>
              <a:t>(1iDb):</a:t>
            </a:r>
            <a:r>
              <a:rPr lang="hu-HU" sz="2800" dirty="0">
                <a:sym typeface="Symbol" pitchFamily="18" charset="2"/>
              </a:rPr>
              <a:t> nem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 </a:t>
            </a:r>
            <a:r>
              <a:rPr lang="hu-HU" sz="2800" dirty="0" err="1">
                <a:sym typeface="Symbol" pitchFamily="18" charset="2"/>
              </a:rPr>
              <a:t>Y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56F8E9F-BF7B-4174-A3CE-E69C0FFF4DE5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96" y="4017654"/>
            <a:ext cx="1388219" cy="151216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13" y="2751876"/>
            <a:ext cx="2395885" cy="1181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20302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Keresés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másolás</a:t>
            </a:r>
            <a:endParaRPr lang="hu-HU" dirty="0"/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Az első ötlet: „</a:t>
            </a:r>
            <a:r>
              <a:rPr lang="hu-HU" sz="2800" dirty="0">
                <a:solidFill>
                  <a:srgbClr val="FF0000"/>
                </a:solidFill>
              </a:rPr>
              <a:t>keressük meg</a:t>
            </a:r>
            <a:r>
              <a:rPr lang="hu-HU" sz="2800" dirty="0"/>
              <a:t> az első adott tulajdonságú elemet, majd </a:t>
            </a:r>
            <a:r>
              <a:rPr lang="hu-HU" sz="2800" dirty="0">
                <a:solidFill>
                  <a:srgbClr val="FF0000"/>
                </a:solidFill>
              </a:rPr>
              <a:t>az előtte levőket másoljuk le</a:t>
            </a:r>
            <a:r>
              <a:rPr lang="hu-HU" sz="2800" dirty="0"/>
              <a:t>…”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… hosszadalmas!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81A5EB1-35C6-40E5-AA45-24C6FDBEF4D8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44" y="3356992"/>
            <a:ext cx="2341612" cy="1470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0471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Cím 1"/>
          <p:cNvSpPr>
            <a:spLocks noGrp="1"/>
          </p:cNvSpPr>
          <p:nvPr>
            <p:ph type="title"/>
          </p:nvPr>
        </p:nvSpPr>
        <p:spPr>
          <a:xfrm>
            <a:off x="2555776" y="85725"/>
            <a:ext cx="4968974" cy="1111250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Keresés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másolás</a:t>
            </a:r>
          </a:p>
        </p:txBody>
      </p:sp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xfrm>
            <a:off x="2361524" y="1341438"/>
            <a:ext cx="6603089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Keresés </a:t>
            </a:r>
            <a:r>
              <a:rPr lang="hu-HU" sz="2800" dirty="0">
                <a:solidFill>
                  <a:srgbClr val="FF0000"/>
                </a:solidFill>
              </a:rPr>
              <a:t>közben másoljuk le</a:t>
            </a:r>
            <a:r>
              <a:rPr lang="hu-HU" sz="2800" dirty="0"/>
              <a:t> a szükséges elemeket: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77E11BA-E3C9-497A-8A66-E3E65DC6886C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25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28688"/>
              </p:ext>
            </p:extLst>
          </p:nvPr>
        </p:nvGraphicFramePr>
        <p:xfrm>
          <a:off x="2771775" y="3112192"/>
          <a:ext cx="5099050" cy="2489400"/>
        </p:xfrm>
        <a:graphic>
          <a:graphicData uri="http://schemas.openxmlformats.org/drawingml/2006/table">
            <a:tbl>
              <a:tblPr/>
              <a:tblGrid>
                <a:gridCol w="4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T(X[i])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Y[i]:=X[i]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Db:=i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1" y="2765848"/>
            <a:ext cx="1388219" cy="151216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" y="4237717"/>
            <a:ext cx="1654175" cy="1400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églalap 37"/>
          <p:cNvSpPr/>
          <p:nvPr/>
        </p:nvSpPr>
        <p:spPr>
          <a:xfrm>
            <a:off x="24610" y="5185228"/>
            <a:ext cx="1657350" cy="45085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27689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591855"/>
            <a:ext cx="1673225" cy="971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Szövegdoboz 13"/>
          <p:cNvSpPr txBox="1">
            <a:spLocks noChangeArrowheads="1"/>
          </p:cNvSpPr>
          <p:nvPr/>
        </p:nvSpPr>
        <p:spPr bwMode="auto">
          <a:xfrm>
            <a:off x="7858793" y="2803525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" y="37932"/>
            <a:ext cx="2341612" cy="1470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40308"/>
            <a:ext cx="2103491" cy="96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2751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Eldöntés</a:t>
            </a:r>
            <a:r>
              <a:rPr lang="hu-HU" dirty="0"/>
              <a:t> + </a:t>
            </a:r>
            <a:r>
              <a:rPr lang="hu-HU" dirty="0" err="1">
                <a:solidFill>
                  <a:srgbClr val="FF0000"/>
                </a:solidFill>
              </a:rPr>
              <a:t>eldöntés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2560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Van-e</a:t>
            </a:r>
            <a:r>
              <a:rPr lang="hu-HU" sz="2800" dirty="0"/>
              <a:t> két sorozatnak közös eleme?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 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Y</a:t>
            </a:r>
            <a:r>
              <a:rPr lang="hu-HU" sz="2800" baseline="-25000" dirty="0"/>
              <a:t>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 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 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>
                <a:sym typeface="Symbol" pitchFamily="18" charset="2"/>
              </a:rPr>
              <a:t>Utófeltétel:	 Van=i(1≤i≤N), j(1≤j≤M):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	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Y</a:t>
            </a:r>
            <a:r>
              <a:rPr lang="hu-HU" sz="2800" baseline="-25000" dirty="0" err="1">
                <a:sym typeface="Symbol" pitchFamily="18" charset="2"/>
              </a:rPr>
              <a:t>j</a:t>
            </a:r>
            <a:endParaRPr lang="hu-HU" sz="2800" baseline="-250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3000"/>
              </a:spcBef>
            </a:pPr>
            <a:r>
              <a:rPr lang="hu-HU" sz="2800" dirty="0">
                <a:sym typeface="Symbol" pitchFamily="18" charset="2"/>
              </a:rPr>
              <a:t>Utófeltétel’: Van=</a:t>
            </a:r>
            <a:endParaRPr lang="hu-HU" sz="2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32BBFE1-D7B3-4255-B76B-3E3C36DBE0F4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5862"/>
              </p:ext>
            </p:extLst>
          </p:nvPr>
        </p:nvGraphicFramePr>
        <p:xfrm>
          <a:off x="2843808" y="5107762"/>
          <a:ext cx="236834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81" name="Equation" r:id="rId4" imgW="926698" imgH="393529" progId="Equation.3">
                  <p:embed/>
                </p:oleObj>
              </mc:Choice>
              <mc:Fallback>
                <p:oleObj name="Equation" r:id="rId4" imgW="926698" imgH="393529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107762"/>
                        <a:ext cx="2368348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25" y="1584944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Eldöntés + eldöntés</a:t>
            </a:r>
          </a:p>
        </p:txBody>
      </p:sp>
      <p:sp>
        <p:nvSpPr>
          <p:cNvPr id="2663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Határozzuk meg a két sorozat közös elemeit (</a:t>
            </a:r>
            <a:r>
              <a:rPr lang="hu-HU" sz="2800" dirty="0">
                <a:solidFill>
                  <a:srgbClr val="FF0000"/>
                </a:solidFill>
              </a:rPr>
              <a:t>metszet</a:t>
            </a:r>
            <a:r>
              <a:rPr lang="hu-HU" sz="2800" dirty="0"/>
              <a:t>), s ha ennek </a:t>
            </a:r>
            <a:r>
              <a:rPr lang="hu-HU" sz="2800" dirty="0">
                <a:solidFill>
                  <a:srgbClr val="FF0000"/>
                </a:solidFill>
              </a:rPr>
              <a:t>elemszáma legalább 1</a:t>
            </a:r>
            <a:r>
              <a:rPr lang="hu-HU" sz="2800" dirty="0"/>
              <a:t>, akkor van közös elem!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Az utófeltétel „igazítása”:</a:t>
            </a:r>
          </a:p>
          <a:p>
            <a:pPr marL="719138" lvl="1" indent="-360363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v"/>
            </a:pPr>
            <a:r>
              <a:rPr lang="hu-HU" sz="2600" dirty="0"/>
              <a:t>a metszet részeredménye volt:  Db</a:t>
            </a:r>
            <a:r>
              <a:rPr lang="hu-HU" sz="24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600" b="1" dirty="0"/>
          </a:p>
          <a:p>
            <a:pPr marL="719138" lvl="1" indent="-360363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v"/>
            </a:pPr>
            <a:r>
              <a:rPr lang="hu-HU" sz="2600" dirty="0"/>
              <a:t>a módosított utófeltétel: </a:t>
            </a:r>
            <a:br>
              <a:rPr lang="hu-HU" sz="2600" dirty="0"/>
            </a:br>
            <a:r>
              <a:rPr lang="hu-HU" sz="2600" dirty="0"/>
              <a:t>	metszet utófeltétele </a:t>
            </a:r>
            <a:r>
              <a:rPr lang="hu-HU" sz="2600" dirty="0">
                <a:latin typeface="Arial" charset="0"/>
              </a:rPr>
              <a:t> </a:t>
            </a:r>
            <a:r>
              <a:rPr lang="hu-HU" sz="2600" dirty="0"/>
              <a:t>és Van=Db&gt;0.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Megjegyzés:</a:t>
            </a:r>
          </a:p>
          <a:p>
            <a:pPr marL="631825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/>
              <a:t>A metszet = kiválogatás + eldöntés</a:t>
            </a:r>
            <a:endParaRPr lang="hu-HU" sz="2200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4869B9-9E1C-4284-A714-37AF1E36F1D0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71" y="2919505"/>
            <a:ext cx="2324205" cy="103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71" y="4321604"/>
            <a:ext cx="2401909" cy="132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FF3300"/>
                </a:solidFill>
              </a:rPr>
              <a:t>Eldöntés</a:t>
            </a:r>
            <a:r>
              <a:rPr lang="hu-HU"/>
              <a:t> + </a:t>
            </a:r>
            <a:r>
              <a:rPr lang="hu-HU">
                <a:solidFill>
                  <a:srgbClr val="0000FF"/>
                </a:solidFill>
              </a:rPr>
              <a:t>eldöntés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 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Ha már találtunk 1 darab közös elemet, akkor </a:t>
            </a:r>
            <a:r>
              <a:rPr lang="hu-HU" sz="2800" dirty="0">
                <a:solidFill>
                  <a:srgbClr val="FF0000"/>
                </a:solidFill>
              </a:rPr>
              <a:t>ne nézzük tovább</a:t>
            </a:r>
            <a:r>
              <a:rPr lang="hu-HU" sz="2800" dirty="0"/>
              <a:t>!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0125281-CF7E-452B-A239-4E9D02432AD8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56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71440"/>
              </p:ext>
            </p:extLst>
          </p:nvPr>
        </p:nvGraphicFramePr>
        <p:xfrm>
          <a:off x="3429000" y="2884488"/>
          <a:ext cx="4311352" cy="2682480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8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0; Van:=Hamis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80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i&lt;N és nem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Van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 és X[i]≠Y[j]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789" name="Szövegdoboz 13"/>
          <p:cNvSpPr txBox="1">
            <a:spLocks noChangeArrowheads="1"/>
          </p:cNvSpPr>
          <p:nvPr/>
        </p:nvSpPr>
        <p:spPr bwMode="auto">
          <a:xfrm>
            <a:off x="7729719" y="2573338"/>
            <a:ext cx="111125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" y="2799209"/>
            <a:ext cx="2657475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" y="3844506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84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5" y="5453211"/>
            <a:ext cx="1609725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6CACF8F-9BE3-4CB3-9456-8CB4210EC5B7}"/>
              </a:ext>
            </a:extLst>
          </p:cNvPr>
          <p:cNvGrpSpPr/>
          <p:nvPr/>
        </p:nvGrpSpPr>
        <p:grpSpPr>
          <a:xfrm>
            <a:off x="3947205" y="3842205"/>
            <a:ext cx="3771160" cy="1724082"/>
            <a:chOff x="3947205" y="3842205"/>
            <a:chExt cx="3771160" cy="1724082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AAB765C0-9CF9-4DFE-BBC8-5C2A9AD1657C}"/>
                </a:ext>
              </a:extLst>
            </p:cNvPr>
            <p:cNvGrpSpPr/>
            <p:nvPr/>
          </p:nvGrpSpPr>
          <p:grpSpPr>
            <a:xfrm>
              <a:off x="3947205" y="4282641"/>
              <a:ext cx="3771160" cy="1283646"/>
              <a:chOff x="3947205" y="4282641"/>
              <a:chExt cx="3771160" cy="1283646"/>
            </a:xfrm>
          </p:grpSpPr>
          <p:sp>
            <p:nvSpPr>
              <p:cNvPr id="2" name="Téglalap 1"/>
              <p:cNvSpPr/>
              <p:nvPr/>
            </p:nvSpPr>
            <p:spPr>
              <a:xfrm>
                <a:off x="3947205" y="4282641"/>
                <a:ext cx="3759839" cy="938571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" name="Téglalap 14"/>
              <p:cNvSpPr/>
              <p:nvPr/>
            </p:nvSpPr>
            <p:spPr>
              <a:xfrm>
                <a:off x="4849399" y="5174959"/>
                <a:ext cx="2868966" cy="391328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B4A96BC8-9492-460E-B5CA-56822525227C}"/>
                </a:ext>
              </a:extLst>
            </p:cNvPr>
            <p:cNvSpPr/>
            <p:nvPr/>
          </p:nvSpPr>
          <p:spPr>
            <a:xfrm>
              <a:off x="4918984" y="3842205"/>
              <a:ext cx="2724950" cy="37888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Másolással összeépítés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A </a:t>
            </a:r>
            <a:r>
              <a:rPr lang="hu-HU" sz="2800" b="1" dirty="0"/>
              <a:t>másolás</a:t>
            </a:r>
            <a:r>
              <a:rPr lang="hu-HU" sz="2800" dirty="0"/>
              <a:t> programozási tételnek volt azonban egy változata, ami új lehetőségeket teremt: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(i)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, ahol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p(i)</a:t>
            </a:r>
            <a:r>
              <a:rPr lang="hu-HU" sz="2800" dirty="0">
                <a:sym typeface="Symbol" pitchFamily="18" charset="2"/>
              </a:rPr>
              <a:t> lehet pl.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Ni+</a:t>
            </a:r>
            <a:r>
              <a:rPr lang="hu-HU" sz="2800" dirty="0">
                <a:sym typeface="Symbol" pitchFamily="18" charset="2"/>
              </a:rPr>
              <a:t>1, ami éppen a sorozat elemei sorrendje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megfordítás</a:t>
            </a:r>
            <a:r>
              <a:rPr lang="hu-HU" sz="2800" dirty="0">
                <a:sym typeface="Symbol" pitchFamily="18" charset="2"/>
              </a:rPr>
              <a:t>át jelenti.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Több programozási tétel megoldása kihasználta az elemek sorrendjét, pl. a lehetséges megoldások közül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elsőt</a:t>
            </a:r>
            <a:r>
              <a:rPr lang="hu-HU" sz="2800" dirty="0">
                <a:sym typeface="Symbol" pitchFamily="18" charset="2"/>
              </a:rPr>
              <a:t> adta meg, vagy az összes várt elemet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bemenet sorrendjében </a:t>
            </a:r>
            <a:r>
              <a:rPr lang="hu-HU" sz="2800" dirty="0">
                <a:sym typeface="Symbol" pitchFamily="18" charset="2"/>
              </a:rPr>
              <a:t>adta meg.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Ez az összeépítés lehetőséget teremt a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hátulról feldolgozás</a:t>
            </a:r>
            <a:r>
              <a:rPr lang="hu-HU" sz="2800" dirty="0">
                <a:sym typeface="Symbol" pitchFamily="18" charset="2"/>
              </a:rPr>
              <a:t>ra.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BBCE084-6A55-4BE5-BE06-FFD968F0DFD7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65BDC7A-D4AB-4384-AD9D-7B955B38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965650"/>
            <a:ext cx="2162175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0446262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FF3300"/>
                </a:solidFill>
              </a:rPr>
              <a:t>Eldöntés</a:t>
            </a:r>
            <a:r>
              <a:rPr lang="hu-HU"/>
              <a:t> + </a:t>
            </a:r>
            <a:r>
              <a:rPr lang="hu-HU">
                <a:solidFill>
                  <a:srgbClr val="0000FF"/>
                </a:solidFill>
              </a:rPr>
              <a:t>eldöntés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Ha már találtunk 1 darab közös elemet, akkor </a:t>
            </a:r>
            <a:r>
              <a:rPr lang="hu-HU" sz="2800" dirty="0">
                <a:solidFill>
                  <a:srgbClr val="FF0000"/>
                </a:solidFill>
              </a:rPr>
              <a:t>ne nézzük tovább</a:t>
            </a:r>
            <a:r>
              <a:rPr lang="hu-HU" sz="2800" dirty="0"/>
              <a:t>!</a:t>
            </a:r>
          </a:p>
        </p:txBody>
      </p:sp>
      <p:sp>
        <p:nvSpPr>
          <p:cNvPr id="1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A842D0-3CF9-477D-9AA1-E86716CCC332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56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03557"/>
              </p:ext>
            </p:extLst>
          </p:nvPr>
        </p:nvGraphicFramePr>
        <p:xfrm>
          <a:off x="3429000" y="3236289"/>
          <a:ext cx="4311352" cy="3129560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8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i:=1; Van:=Hamis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80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i≤N és nem Van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 és X[i]≠Y[j]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Van:=Igaz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807619" y="5584830"/>
            <a:ext cx="457200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5400000">
            <a:off x="7390050" y="5594848"/>
            <a:ext cx="457200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2" name="Text Box 42"/>
          <p:cNvSpPr txBox="1">
            <a:spLocks noChangeArrowheads="1"/>
          </p:cNvSpPr>
          <p:nvPr/>
        </p:nvSpPr>
        <p:spPr bwMode="auto">
          <a:xfrm>
            <a:off x="3851275" y="566023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1783" name="Text Box 43"/>
          <p:cNvSpPr txBox="1">
            <a:spLocks noChangeArrowheads="1"/>
          </p:cNvSpPr>
          <p:nvPr/>
        </p:nvSpPr>
        <p:spPr bwMode="auto">
          <a:xfrm>
            <a:off x="7504664" y="567343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3910013" y="2954338"/>
            <a:ext cx="179387" cy="287337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89" name="Szövegdoboz 13"/>
          <p:cNvSpPr txBox="1">
            <a:spLocks noChangeArrowheads="1"/>
          </p:cNvSpPr>
          <p:nvPr/>
        </p:nvSpPr>
        <p:spPr bwMode="auto">
          <a:xfrm>
            <a:off x="7740352" y="2874307"/>
            <a:ext cx="111125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844506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6" y="5381203"/>
            <a:ext cx="1609725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" y="3015233"/>
            <a:ext cx="2657475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25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6" grpId="0" animBg="1"/>
      <p:bldP spid="2564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/>
              <a:t>ra</a:t>
            </a:r>
          </a:p>
        </p:txBody>
      </p:sp>
      <p:sp>
        <p:nvSpPr>
          <p:cNvPr id="51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Egy mátrix elemeinek </a:t>
            </a:r>
            <a:r>
              <a:rPr lang="hu-HU" sz="2800" dirty="0">
                <a:solidFill>
                  <a:srgbClr val="FF0000"/>
                </a:solidFill>
              </a:rPr>
              <a:t>összege</a:t>
            </a:r>
            <a:r>
              <a:rPr lang="hu-HU" sz="2800" dirty="0"/>
              <a:t>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1..N,1..M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0"/>
              </a:spcBef>
            </a:pPr>
            <a:r>
              <a:rPr lang="hu-HU" sz="2800" dirty="0">
                <a:sym typeface="Symbol" pitchFamily="18" charset="2"/>
              </a:rPr>
              <a:t>Utófeltétel:	S=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DF9FF31-5099-4413-BBB8-2A39B5AD75BD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6246"/>
              </p:ext>
            </p:extLst>
          </p:nvPr>
        </p:nvGraphicFramePr>
        <p:xfrm>
          <a:off x="2411760" y="3944345"/>
          <a:ext cx="1908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4" name="Equation" r:id="rId4" imgW="761669" imgH="482391" progId="Equation.3">
                  <p:embed/>
                </p:oleObj>
              </mc:Choice>
              <mc:Fallback>
                <p:oleObj name="Equation" r:id="rId4" imgW="761669" imgH="482391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944345"/>
                        <a:ext cx="1908175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26" name="Picture 5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20" y="1484784"/>
            <a:ext cx="2270175" cy="1697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86" y="4251277"/>
            <a:ext cx="1480241" cy="595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Összegzés mátrixra</a:t>
            </a:r>
          </a:p>
        </p:txBody>
      </p:sp>
      <p:sp>
        <p:nvSpPr>
          <p:cNvPr id="3379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Ez </a:t>
            </a:r>
            <a:r>
              <a:rPr lang="hu-HU" sz="2800" dirty="0">
                <a:solidFill>
                  <a:srgbClr val="FF0000"/>
                </a:solidFill>
              </a:rPr>
              <a:t>két </a:t>
            </a:r>
            <a:r>
              <a:rPr lang="hu-HU" sz="2400" dirty="0"/>
              <a:t>– egymásba ágyazott –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összegzés tétel </a:t>
            </a:r>
            <a:r>
              <a:rPr lang="hu-HU" sz="2800" dirty="0"/>
              <a:t>alkalmazását kívánja meg.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51C9D11-CDF3-43D6-9D78-EA8099EB344B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665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28020"/>
              </p:ext>
            </p:extLst>
          </p:nvPr>
        </p:nvGraphicFramePr>
        <p:xfrm>
          <a:off x="3419475" y="3429000"/>
          <a:ext cx="4392613" cy="3001732"/>
        </p:xfrm>
        <a:graphic>
          <a:graphicData uri="http://schemas.openxmlformats.org/drawingml/2006/table">
            <a:tbl>
              <a:tblPr/>
              <a:tblGrid>
                <a:gridCol w="57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5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S0:=0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4564"/>
                  </a:ext>
                </a:extLst>
              </a:tr>
              <a:tr h="248428">
                <a:tc row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S0:=S0+X[i,j]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28">
                <a:tc vMerge="1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S0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863094"/>
                  </a:ext>
                </a:extLst>
              </a:tr>
            </a:tbl>
          </a:graphicData>
        </a:graphic>
      </p:graphicFrame>
      <p:sp>
        <p:nvSpPr>
          <p:cNvPr id="33816" name="Szövegdoboz 13"/>
          <p:cNvSpPr txBox="1">
            <a:spLocks noChangeArrowheads="1"/>
          </p:cNvSpPr>
          <p:nvPr/>
        </p:nvSpPr>
        <p:spPr bwMode="auto">
          <a:xfrm>
            <a:off x="7806216" y="3103563"/>
            <a:ext cx="1337784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</a:t>
            </a:r>
            <a:r>
              <a:rPr lang="hu-HU" sz="1800" dirty="0">
                <a:solidFill>
                  <a:srgbClr val="0000FF"/>
                </a:solidFill>
              </a:rPr>
              <a:t>,S0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3413196"/>
            <a:ext cx="230505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Összegzés mátrixra</a:t>
            </a:r>
          </a:p>
        </p:txBody>
      </p:sp>
      <p:sp>
        <p:nvSpPr>
          <p:cNvPr id="3379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 megoldás lényegében csak abban különbözik az alapváltozattól, hogy a mátrix miatt </a:t>
            </a:r>
            <a:r>
              <a:rPr lang="hu-HU" sz="2800" dirty="0">
                <a:solidFill>
                  <a:srgbClr val="FF0000"/>
                </a:solidFill>
              </a:rPr>
              <a:t>két </a:t>
            </a:r>
            <a:r>
              <a:rPr lang="hu-HU" sz="2400" dirty="0">
                <a:solidFill>
                  <a:srgbClr val="FF0000"/>
                </a:solidFill>
              </a:rPr>
              <a:t>– egymásba ágyazott –</a:t>
            </a:r>
            <a:r>
              <a:rPr lang="hu-HU" sz="2800" dirty="0">
                <a:solidFill>
                  <a:srgbClr val="FF0000"/>
                </a:solidFill>
              </a:rPr>
              <a:t> ciklusra</a:t>
            </a:r>
            <a:r>
              <a:rPr lang="hu-HU" sz="2800" dirty="0"/>
              <a:t> van szükség.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Megjegyzés: </a:t>
            </a:r>
            <a:r>
              <a:rPr lang="hu-HU" sz="2800"/>
              <a:t>a másolás, a megszámolás </a:t>
            </a:r>
            <a:r>
              <a:rPr lang="hu-HU" sz="2800" dirty="0"/>
              <a:t>és a maximum-kiválasztás tétel hasonló elven valósítható meg mátrixokkal.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CF7395F-0D93-4008-A5F5-C8149483EED9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6651" name="Group 27"/>
          <p:cNvGraphicFramePr>
            <a:graphicFrameLocks noGrp="1"/>
          </p:cNvGraphicFramePr>
          <p:nvPr>
            <p:extLst/>
          </p:nvPr>
        </p:nvGraphicFramePr>
        <p:xfrm>
          <a:off x="3419475" y="3429000"/>
          <a:ext cx="4392613" cy="2028824"/>
        </p:xfrm>
        <a:graphic>
          <a:graphicData uri="http://schemas.openxmlformats.org/drawingml/2006/table">
            <a:tbl>
              <a:tblPr/>
              <a:tblGrid>
                <a:gridCol w="57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5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5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S:=S+X[i,j]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16" name="Szövegdoboz 13"/>
          <p:cNvSpPr txBox="1">
            <a:spLocks noChangeArrowheads="1"/>
          </p:cNvSpPr>
          <p:nvPr/>
        </p:nvSpPr>
        <p:spPr bwMode="auto">
          <a:xfrm>
            <a:off x="7806217" y="3103563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3413196"/>
            <a:ext cx="230505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611723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Eldöntés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/>
              <a:t>ra</a:t>
            </a:r>
          </a:p>
        </p:txBody>
      </p:sp>
      <p:sp>
        <p:nvSpPr>
          <p:cNvPr id="2970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Van-e</a:t>
            </a:r>
            <a:r>
              <a:rPr lang="hu-HU" sz="2800" dirty="0"/>
              <a:t> egy mátrixban adott tulajdonságú elem?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 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1..N,1..M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 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 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 Van=i(1≤i≤N), j(1≤j≤M):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ts val="2400"/>
              </a:spcBef>
            </a:pPr>
            <a:r>
              <a:rPr lang="hu-HU" sz="2800" dirty="0">
                <a:sym typeface="Symbol" pitchFamily="18" charset="2"/>
              </a:rPr>
              <a:t>Utófeltétel’: Van=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C2FB714-0638-4ABD-AEEB-17A157F289FF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26593"/>
              </p:ext>
            </p:extLst>
          </p:nvPr>
        </p:nvGraphicFramePr>
        <p:xfrm>
          <a:off x="2915816" y="4509120"/>
          <a:ext cx="24558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0" name="Equation" r:id="rId4" imgW="875920" imgH="393529" progId="Equation.3">
                  <p:embed/>
                </p:oleObj>
              </mc:Choice>
              <mc:Fallback>
                <p:oleObj name="Equation" r:id="rId4" imgW="875920" imgH="393529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09120"/>
                        <a:ext cx="2455862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65" y="2564904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Eldöntés mátrixra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142C89-CBA8-47BF-83ED-AD9438461C67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2871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24116"/>
              </p:ext>
            </p:extLst>
          </p:nvPr>
        </p:nvGraphicFramePr>
        <p:xfrm>
          <a:off x="3423558" y="3314150"/>
          <a:ext cx="4392613" cy="2405569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03" name="Line 72"/>
          <p:cNvSpPr>
            <a:spLocks noChangeShapeType="1"/>
          </p:cNvSpPr>
          <p:nvPr/>
        </p:nvSpPr>
        <p:spPr bwMode="auto">
          <a:xfrm>
            <a:off x="3788683" y="4208463"/>
            <a:ext cx="252413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704" name="Line 73"/>
          <p:cNvSpPr>
            <a:spLocks noChangeShapeType="1"/>
          </p:cNvSpPr>
          <p:nvPr/>
        </p:nvSpPr>
        <p:spPr bwMode="auto">
          <a:xfrm flipH="1">
            <a:off x="7537250" y="4208463"/>
            <a:ext cx="252413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8706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" y="3284984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553771" y="3508685"/>
            <a:ext cx="2844121" cy="142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3468008" y="3360779"/>
            <a:ext cx="1464032" cy="303088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12033" y="3358009"/>
            <a:ext cx="431800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75" name="Tartalom helye 2"/>
          <p:cNvSpPr>
            <a:spLocks/>
          </p:cNvSpPr>
          <p:nvPr/>
        </p:nvSpPr>
        <p:spPr bwMode="auto">
          <a:xfrm>
            <a:off x="0" y="1268413"/>
            <a:ext cx="892900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b="1" dirty="0"/>
              <a:t>Algoritmus:</a:t>
            </a:r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sz="2800" dirty="0"/>
              <a:t>	Az alapváltozathoz képest itt meg kell fogalmazni a </a:t>
            </a:r>
            <a:r>
              <a:rPr lang="hu-HU" sz="2800" dirty="0">
                <a:solidFill>
                  <a:srgbClr val="FF0000"/>
                </a:solidFill>
              </a:rPr>
              <a:t>mátrix elemein</a:t>
            </a:r>
            <a:r>
              <a:rPr lang="hu-HU" sz="2800" dirty="0"/>
              <a:t> való – nem feltétlenül – </a:t>
            </a:r>
            <a:r>
              <a:rPr lang="hu-HU" sz="2800" dirty="0">
                <a:solidFill>
                  <a:srgbClr val="FF0000"/>
                </a:solidFill>
              </a:rPr>
              <a:t>végighaladást</a:t>
            </a:r>
            <a:r>
              <a:rPr lang="hu-HU" sz="2800" dirty="0"/>
              <a:t>, soronként, balról jobbra!</a:t>
            </a:r>
          </a:p>
        </p:txBody>
      </p:sp>
      <p:sp>
        <p:nvSpPr>
          <p:cNvPr id="30757" name="Text Box 44"/>
          <p:cNvSpPr txBox="1">
            <a:spLocks noChangeArrowheads="1"/>
          </p:cNvSpPr>
          <p:nvPr/>
        </p:nvSpPr>
        <p:spPr bwMode="auto">
          <a:xfrm>
            <a:off x="3710896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0758" name="Text Box 45"/>
          <p:cNvSpPr txBox="1">
            <a:spLocks noChangeArrowheads="1"/>
          </p:cNvSpPr>
          <p:nvPr/>
        </p:nvSpPr>
        <p:spPr bwMode="auto">
          <a:xfrm>
            <a:off x="7578046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5879" name="Szövegdoboz 13"/>
          <p:cNvSpPr txBox="1">
            <a:spLocks noChangeArrowheads="1"/>
          </p:cNvSpPr>
          <p:nvPr/>
        </p:nvSpPr>
        <p:spPr bwMode="auto">
          <a:xfrm>
            <a:off x="7817758" y="300070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3" grpId="0" animBg="1"/>
      <p:bldP spid="28704" grpId="0" animBg="1"/>
      <p:bldP spid="28707" grpId="0" animBg="1"/>
      <p:bldP spid="28708" grpId="0" animBg="1"/>
      <p:bldP spid="28709" grpId="0" animBg="1"/>
      <p:bldP spid="30757" grpId="0"/>
      <p:bldP spid="30758" grpId="0"/>
      <p:bldP spid="3587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Eldöntés mátrixra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6EB120-B6F3-401B-9D85-CB6D77FFC5D8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70698" name="Group 42"/>
          <p:cNvGraphicFramePr>
            <a:graphicFrameLocks noGrp="1"/>
          </p:cNvGraphicFramePr>
          <p:nvPr/>
        </p:nvGraphicFramePr>
        <p:xfrm>
          <a:off x="3419475" y="3314150"/>
          <a:ext cx="4392613" cy="2405569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893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36894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284984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95" name="Line 34"/>
          <p:cNvSpPr>
            <a:spLocks noChangeShapeType="1"/>
          </p:cNvSpPr>
          <p:nvPr/>
        </p:nvSpPr>
        <p:spPr bwMode="auto">
          <a:xfrm>
            <a:off x="859561" y="3864868"/>
            <a:ext cx="3280640" cy="9639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6896" name="Rectangle 35"/>
          <p:cNvSpPr>
            <a:spLocks noChangeArrowheads="1"/>
          </p:cNvSpPr>
          <p:nvPr/>
        </p:nvSpPr>
        <p:spPr bwMode="auto">
          <a:xfrm>
            <a:off x="4140200" y="3789363"/>
            <a:ext cx="647700" cy="36036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97" name="Rectangle 36"/>
          <p:cNvSpPr>
            <a:spLocks noChangeArrowheads="1"/>
          </p:cNvSpPr>
          <p:nvPr/>
        </p:nvSpPr>
        <p:spPr bwMode="auto">
          <a:xfrm>
            <a:off x="409575" y="3716784"/>
            <a:ext cx="431800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98" name="Tartalom helye 2"/>
          <p:cNvSpPr>
            <a:spLocks/>
          </p:cNvSpPr>
          <p:nvPr/>
        </p:nvSpPr>
        <p:spPr bwMode="auto">
          <a:xfrm>
            <a:off x="3244" y="1268413"/>
            <a:ext cx="88804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b="1" dirty="0"/>
              <a:t>Algoritmus:</a:t>
            </a:r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sz="2800" dirty="0"/>
              <a:t>	Az alapváltozathoz képest itt meg kell fogalmazni a </a:t>
            </a:r>
            <a:r>
              <a:rPr lang="hu-HU" sz="2800" dirty="0">
                <a:solidFill>
                  <a:srgbClr val="FF0000"/>
                </a:solidFill>
              </a:rPr>
              <a:t>mátrix</a:t>
            </a:r>
            <a:r>
              <a:rPr lang="hu-HU" sz="2800" dirty="0">
                <a:solidFill>
                  <a:srgbClr val="FF3300"/>
                </a:solidFill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elemein</a:t>
            </a:r>
            <a:r>
              <a:rPr lang="hu-HU" sz="2800" dirty="0"/>
              <a:t> való – nem feltétlenül – </a:t>
            </a:r>
            <a:r>
              <a:rPr lang="hu-HU" sz="2800" dirty="0">
                <a:solidFill>
                  <a:srgbClr val="FF0000"/>
                </a:solidFill>
              </a:rPr>
              <a:t>végighaladást</a:t>
            </a:r>
            <a:r>
              <a:rPr lang="hu-HU" sz="2800" dirty="0"/>
              <a:t>, soronként, balról jobbra!</a:t>
            </a:r>
          </a:p>
        </p:txBody>
      </p:sp>
      <p:sp>
        <p:nvSpPr>
          <p:cNvPr id="36899" name="Line 73"/>
          <p:cNvSpPr>
            <a:spLocks noChangeShapeType="1"/>
          </p:cNvSpPr>
          <p:nvPr/>
        </p:nvSpPr>
        <p:spPr bwMode="auto">
          <a:xfrm flipH="1">
            <a:off x="7539038" y="4200525"/>
            <a:ext cx="252412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6900" name="Text Box 45"/>
          <p:cNvSpPr txBox="1">
            <a:spLocks noChangeArrowheads="1"/>
          </p:cNvSpPr>
          <p:nvPr/>
        </p:nvSpPr>
        <p:spPr bwMode="auto">
          <a:xfrm>
            <a:off x="3706813" y="44291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6901" name="Text Box 46"/>
          <p:cNvSpPr txBox="1">
            <a:spLocks noChangeArrowheads="1"/>
          </p:cNvSpPr>
          <p:nvPr/>
        </p:nvSpPr>
        <p:spPr bwMode="auto">
          <a:xfrm>
            <a:off x="7571267" y="44323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6903" name="Szövegdoboz 13"/>
          <p:cNvSpPr txBox="1">
            <a:spLocks noChangeArrowheads="1"/>
          </p:cNvSpPr>
          <p:nvPr/>
        </p:nvSpPr>
        <p:spPr bwMode="auto">
          <a:xfrm>
            <a:off x="7812088" y="300070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Eldöntés mátrixra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601D2FE-41FB-437C-8919-19736E16454D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72746" name="Group 42"/>
          <p:cNvGraphicFramePr>
            <a:graphicFrameLocks noGrp="1"/>
          </p:cNvGraphicFramePr>
          <p:nvPr/>
        </p:nvGraphicFramePr>
        <p:xfrm>
          <a:off x="3419475" y="3314150"/>
          <a:ext cx="4392613" cy="2405569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917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292425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8" name="Line 34"/>
          <p:cNvSpPr>
            <a:spLocks noChangeShapeType="1"/>
          </p:cNvSpPr>
          <p:nvPr/>
        </p:nvSpPr>
        <p:spPr bwMode="auto">
          <a:xfrm>
            <a:off x="2316645" y="3909045"/>
            <a:ext cx="3550758" cy="815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19" name="Rectangle 35"/>
          <p:cNvSpPr>
            <a:spLocks noChangeArrowheads="1"/>
          </p:cNvSpPr>
          <p:nvPr/>
        </p:nvSpPr>
        <p:spPr bwMode="auto">
          <a:xfrm>
            <a:off x="5867400" y="3796166"/>
            <a:ext cx="1152525" cy="36036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20" name="Rectangle 36"/>
          <p:cNvSpPr>
            <a:spLocks noChangeArrowheads="1"/>
          </p:cNvSpPr>
          <p:nvPr/>
        </p:nvSpPr>
        <p:spPr bwMode="auto">
          <a:xfrm>
            <a:off x="1590675" y="3738513"/>
            <a:ext cx="719138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21" name="Tartalom helye 2"/>
          <p:cNvSpPr>
            <a:spLocks/>
          </p:cNvSpPr>
          <p:nvPr/>
        </p:nvSpPr>
        <p:spPr bwMode="auto">
          <a:xfrm>
            <a:off x="5679" y="1268413"/>
            <a:ext cx="8743826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b="1" dirty="0"/>
              <a:t>Algoritmus:</a:t>
            </a:r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sz="2800" dirty="0"/>
              <a:t>	Az alapváltozathoz képest itt meg kell fogalmazni a </a:t>
            </a:r>
            <a:r>
              <a:rPr lang="hu-HU" sz="2800" dirty="0">
                <a:solidFill>
                  <a:srgbClr val="FF0000"/>
                </a:solidFill>
              </a:rPr>
              <a:t>mátrix</a:t>
            </a:r>
            <a:r>
              <a:rPr lang="hu-HU" sz="2800" dirty="0">
                <a:solidFill>
                  <a:srgbClr val="FF3300"/>
                </a:solidFill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elemein</a:t>
            </a:r>
            <a:r>
              <a:rPr lang="hu-HU" sz="2800" dirty="0"/>
              <a:t> való – nem feltétlenül – </a:t>
            </a:r>
            <a:r>
              <a:rPr lang="hu-HU" sz="2800" dirty="0">
                <a:solidFill>
                  <a:srgbClr val="FF0000"/>
                </a:solidFill>
              </a:rPr>
              <a:t>végighaladást</a:t>
            </a:r>
            <a:r>
              <a:rPr lang="hu-HU" sz="2800" dirty="0"/>
              <a:t>, soronként, balról jobbra!</a:t>
            </a:r>
          </a:p>
        </p:txBody>
      </p:sp>
      <p:sp>
        <p:nvSpPr>
          <p:cNvPr id="37922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23" name="Line 73"/>
          <p:cNvSpPr>
            <a:spLocks noChangeShapeType="1"/>
          </p:cNvSpPr>
          <p:nvPr/>
        </p:nvSpPr>
        <p:spPr bwMode="auto">
          <a:xfrm flipH="1">
            <a:off x="7539038" y="4200525"/>
            <a:ext cx="252412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24" name="Text Box 46"/>
          <p:cNvSpPr txBox="1">
            <a:spLocks noChangeArrowheads="1"/>
          </p:cNvSpPr>
          <p:nvPr/>
        </p:nvSpPr>
        <p:spPr bwMode="auto">
          <a:xfrm>
            <a:off x="3706813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7925" name="Text Box 47"/>
          <p:cNvSpPr txBox="1">
            <a:spLocks noChangeArrowheads="1"/>
          </p:cNvSpPr>
          <p:nvPr/>
        </p:nvSpPr>
        <p:spPr bwMode="auto">
          <a:xfrm>
            <a:off x="7572855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7927" name="Szövegdoboz 13"/>
          <p:cNvSpPr txBox="1">
            <a:spLocks noChangeArrowheads="1"/>
          </p:cNvSpPr>
          <p:nvPr/>
        </p:nvSpPr>
        <p:spPr bwMode="auto">
          <a:xfrm>
            <a:off x="7812088" y="2998283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5" name="Tartalom helye 2"/>
          <p:cNvSpPr>
            <a:spLocks/>
          </p:cNvSpPr>
          <p:nvPr/>
        </p:nvSpPr>
        <p:spPr bwMode="auto">
          <a:xfrm>
            <a:off x="-4260" y="1268413"/>
            <a:ext cx="874382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b="1" dirty="0"/>
              <a:t>Algoritmus:</a:t>
            </a:r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sz="2800" dirty="0"/>
              <a:t>	Az alapváltozathoz képest itt meg kell fogalmazni a </a:t>
            </a:r>
            <a:r>
              <a:rPr lang="hu-HU" sz="2800" dirty="0">
                <a:solidFill>
                  <a:srgbClr val="FF0000"/>
                </a:solidFill>
              </a:rPr>
              <a:t>mátrix</a:t>
            </a:r>
            <a:r>
              <a:rPr lang="hu-HU" sz="2800" dirty="0">
                <a:solidFill>
                  <a:srgbClr val="FF3300"/>
                </a:solidFill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elemein</a:t>
            </a:r>
            <a:r>
              <a:rPr lang="hu-HU" sz="2800" dirty="0"/>
              <a:t> való – nem feltétlenül – </a:t>
            </a:r>
            <a:r>
              <a:rPr lang="hu-HU" sz="2800" dirty="0">
                <a:solidFill>
                  <a:srgbClr val="FF0000"/>
                </a:solidFill>
              </a:rPr>
              <a:t>végighaladást</a:t>
            </a:r>
            <a:r>
              <a:rPr lang="hu-HU" sz="2800" dirty="0"/>
              <a:t>, soronként, balról jobbra!</a:t>
            </a:r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endParaRPr lang="hu-HU" sz="2800" dirty="0"/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endParaRPr lang="hu-HU" sz="2800" dirty="0"/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endParaRPr lang="hu-HU" sz="2800" dirty="0"/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endParaRPr lang="hu-HU" sz="2800" dirty="0"/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endParaRPr lang="hu-HU" sz="2800" dirty="0"/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endParaRPr lang="hu-HU" sz="2800" dirty="0"/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endParaRPr lang="hu-HU" sz="2800" dirty="0"/>
          </a:p>
          <a:p>
            <a:pPr indent="12700">
              <a:lnSpc>
                <a:spcPct val="90000"/>
              </a:lnSpc>
              <a:spcBef>
                <a:spcPts val="1200"/>
              </a:spcBef>
            </a:pPr>
            <a:r>
              <a:rPr lang="hu-HU" sz="2800" dirty="0"/>
              <a:t>Megjegyzés: a keresés és a kiválasztás tétel is hasonlóan fogalmazható meg mátrixokra.</a:t>
            </a:r>
          </a:p>
        </p:txBody>
      </p:sp>
      <p:graphicFrame>
        <p:nvGraphicFramePr>
          <p:cNvPr id="7479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44386"/>
              </p:ext>
            </p:extLst>
          </p:nvPr>
        </p:nvGraphicFramePr>
        <p:xfrm>
          <a:off x="3419475" y="3314151"/>
          <a:ext cx="4392884" cy="2384612"/>
        </p:xfrm>
        <a:graphic>
          <a:graphicData uri="http://schemas.openxmlformats.org/drawingml/2006/table">
            <a:tbl>
              <a:tblPr/>
              <a:tblGrid>
                <a:gridCol w="36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15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15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4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442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Eldöntés mátrixra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58AB836-CEAF-4DE7-A64E-B9E10356CCB4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pic>
        <p:nvPicPr>
          <p:cNvPr id="38941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303371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42" name="Rectangle 37"/>
          <p:cNvSpPr>
            <a:spLocks noChangeArrowheads="1"/>
          </p:cNvSpPr>
          <p:nvPr/>
        </p:nvSpPr>
        <p:spPr bwMode="auto">
          <a:xfrm>
            <a:off x="496888" y="4121348"/>
            <a:ext cx="719137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43" name="Rectangle 38"/>
          <p:cNvSpPr>
            <a:spLocks noChangeArrowheads="1"/>
          </p:cNvSpPr>
          <p:nvPr/>
        </p:nvSpPr>
        <p:spPr bwMode="auto">
          <a:xfrm>
            <a:off x="3758647" y="4207074"/>
            <a:ext cx="4086000" cy="10260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44" name="Line 39"/>
          <p:cNvSpPr>
            <a:spLocks noChangeShapeType="1"/>
          </p:cNvSpPr>
          <p:nvPr/>
        </p:nvSpPr>
        <p:spPr bwMode="auto">
          <a:xfrm>
            <a:off x="1214474" y="4256116"/>
            <a:ext cx="2539214" cy="32878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6" name="Line 73"/>
          <p:cNvSpPr>
            <a:spLocks noChangeShapeType="1"/>
          </p:cNvSpPr>
          <p:nvPr/>
        </p:nvSpPr>
        <p:spPr bwMode="auto">
          <a:xfrm flipH="1">
            <a:off x="7541733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7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8" name="Text Box 70"/>
          <p:cNvSpPr txBox="1">
            <a:spLocks noChangeArrowheads="1"/>
          </p:cNvSpPr>
          <p:nvPr/>
        </p:nvSpPr>
        <p:spPr bwMode="auto">
          <a:xfrm>
            <a:off x="3706813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8949" name="Text Box 71"/>
          <p:cNvSpPr txBox="1">
            <a:spLocks noChangeArrowheads="1"/>
          </p:cNvSpPr>
          <p:nvPr/>
        </p:nvSpPr>
        <p:spPr bwMode="auto">
          <a:xfrm>
            <a:off x="7571267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8951" name="Szövegdoboz 13"/>
          <p:cNvSpPr txBox="1">
            <a:spLocks noChangeArrowheads="1"/>
          </p:cNvSpPr>
          <p:nvPr/>
        </p:nvSpPr>
        <p:spPr bwMode="auto">
          <a:xfrm>
            <a:off x="7812088" y="300070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/>
              <a:t>/49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Áttekintés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Másolással összeépítés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Kiválogatás + összegzés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4" action="ppaction://hlinksldjump"/>
              </a:rPr>
              <a:t>Kiválogatás + maximum-kiválasztás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5" action="ppaction://hlinksldjump"/>
              </a:rPr>
              <a:t>Maximum-kiválasztás + kiválogatás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6" action="ppaction://hlinksldjump"/>
              </a:rPr>
              <a:t>Eldöntés + megszámolás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7" action="ppaction://hlinksldjump"/>
              </a:rPr>
              <a:t>Eldöntés + </a:t>
            </a:r>
            <a:r>
              <a:rPr lang="hu-HU" dirty="0" err="1">
                <a:hlinkClick r:id="rId7" action="ppaction://hlinksldjump"/>
              </a:rPr>
              <a:t>eldöntés</a:t>
            </a:r>
            <a:r>
              <a:rPr lang="hu-HU" dirty="0"/>
              <a:t> 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8" action="ppaction://hlinksldjump"/>
              </a:rPr>
              <a:t>Sorozatszámítás mátrixra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9" action="ppaction://hlinksldjump"/>
              </a:rPr>
              <a:t>Eldöntés mátrixra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DE78BD1-1623-4E30-B50D-27320E99B5AA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69957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Másolás</a:t>
            </a:r>
            <a:r>
              <a:rPr lang="hu-HU" dirty="0"/>
              <a:t> + </a:t>
            </a:r>
            <a:r>
              <a:rPr lang="hu-HU" dirty="0">
                <a:solidFill>
                  <a:srgbClr val="FF0000"/>
                </a:solidFill>
              </a:rPr>
              <a:t>keresés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	Adott tulajdonságú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utolsó</a:t>
            </a:r>
            <a:r>
              <a:rPr lang="hu-HU" sz="2800" dirty="0"/>
              <a:t> elem keresése.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buNone/>
            </a:pPr>
            <a:r>
              <a:rPr lang="hu-HU" sz="2800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 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 </a:t>
            </a:r>
            <a:r>
              <a:rPr lang="hu-HU" sz="2800" dirty="0" err="1"/>
              <a:t>Van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,</a:t>
            </a:r>
            <a:r>
              <a:rPr lang="hu-HU" sz="2800" dirty="0"/>
              <a:t> </a:t>
            </a:r>
            <a:r>
              <a:rPr lang="hu-HU" sz="2800" dirty="0" err="1"/>
              <a:t>Ind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 </a:t>
            </a:r>
            <a:r>
              <a:rPr lang="hu-HU" sz="2800" dirty="0">
                <a:sym typeface="Symbol" pitchFamily="18" charset="2"/>
              </a:rPr>
              <a:t>–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 Van=i(1≤i≤N):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Van → 1≤Ind≤N és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Ind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     	  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i(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Ind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i≤N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): nem T(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AB555BB-A4D4-4B9D-8F21-78AFA25A9E12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66E7D7B-99C2-4F22-B05E-0398F6ED5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55" y="1625600"/>
            <a:ext cx="2123258" cy="991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26697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Másolás + keresés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	Adott tulajdonságú utolsó elem keresése.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F029633-54C5-4FE1-AE2B-41663D126F96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8778"/>
              </p:ext>
            </p:extLst>
          </p:nvPr>
        </p:nvGraphicFramePr>
        <p:xfrm>
          <a:off x="3275856" y="2510798"/>
          <a:ext cx="4576216" cy="3982464"/>
        </p:xfrm>
        <a:graphic>
          <a:graphicData uri="http://schemas.openxmlformats.org/drawingml/2006/table">
            <a:tbl>
              <a:tblPr/>
              <a:tblGrid>
                <a:gridCol w="42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i=1..N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i+1]:=X[i]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1659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 és nem T(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[i])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43242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i+1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Egyenes összekötő 8"/>
          <p:cNvCxnSpPr>
            <a:cxnSpLocks noChangeShapeType="1"/>
          </p:cNvCxnSpPr>
          <p:nvPr/>
        </p:nvCxnSpPr>
        <p:spPr bwMode="auto">
          <a:xfrm>
            <a:off x="3273218" y="5484392"/>
            <a:ext cx="252413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gyenes összekötő 9"/>
          <p:cNvCxnSpPr>
            <a:cxnSpLocks noChangeShapeType="1"/>
          </p:cNvCxnSpPr>
          <p:nvPr/>
        </p:nvCxnSpPr>
        <p:spPr bwMode="auto">
          <a:xfrm flipH="1">
            <a:off x="7591309" y="5496414"/>
            <a:ext cx="252412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3203848" y="569807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7595443" y="570264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469" y="2194336"/>
            <a:ext cx="1291531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dirty="0">
                <a:solidFill>
                  <a:srgbClr val="FF0000"/>
                </a:solidFill>
              </a:rPr>
              <a:t>  Y:</a:t>
            </a:r>
            <a:r>
              <a:rPr lang="hu-HU" sz="1800" b="1" dirty="0">
                <a:solidFill>
                  <a:srgbClr val="FF0000"/>
                </a:solidFill>
              </a:rPr>
              <a:t>Tömb</a:t>
            </a:r>
            <a:r>
              <a:rPr lang="hu-HU" sz="1800" dirty="0">
                <a:solidFill>
                  <a:srgbClr val="FF0000"/>
                </a:solidFill>
              </a:rPr>
              <a:t>[…]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FC9BA179-0BC5-427B-AA48-1CC75CEFF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73016"/>
            <a:ext cx="1833029" cy="146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91056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Másolás + keresés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Vezessük be a j=N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i+1 jelölést! Így i=1 esetén j=N, i növelése esetén j csökken, </a:t>
            </a:r>
            <a:r>
              <a:rPr lang="hu-HU" sz="2800" dirty="0" err="1"/>
              <a:t>i≤N</a:t>
            </a:r>
            <a:r>
              <a:rPr lang="hu-HU" sz="2800" dirty="0"/>
              <a:t> helyett 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j+1</a:t>
            </a:r>
            <a:r>
              <a:rPr lang="hu-HU" sz="2800" dirty="0">
                <a:latin typeface="Garamond" pitchFamily="18" charset="0"/>
              </a:rPr>
              <a:t>≤N, azaz 1≤j lesz. Ezzel i-</a:t>
            </a:r>
            <a:r>
              <a:rPr lang="hu-HU" sz="2800" dirty="0" err="1">
                <a:latin typeface="Garamond" pitchFamily="18" charset="0"/>
              </a:rPr>
              <a:t>ről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 err="1">
                <a:latin typeface="Garamond" pitchFamily="18" charset="0"/>
              </a:rPr>
              <a:t>j-re</a:t>
            </a:r>
            <a:r>
              <a:rPr lang="hu-HU" sz="2800" dirty="0">
                <a:latin typeface="Garamond" pitchFamily="18" charset="0"/>
              </a:rPr>
              <a:t> áttérve a megoldás a hátulról keresésre:</a:t>
            </a:r>
            <a:endParaRPr lang="hu-HU" sz="2800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8C94FFA-93E9-4C1D-8643-8A70AEEF100D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19171"/>
              </p:ext>
            </p:extLst>
          </p:nvPr>
        </p:nvGraphicFramePr>
        <p:xfrm>
          <a:off x="3275856" y="3250464"/>
          <a:ext cx="4576216" cy="2986848"/>
        </p:xfrm>
        <a:graphic>
          <a:graphicData uri="http://schemas.openxmlformats.org/drawingml/2006/table">
            <a:tbl>
              <a:tblPr/>
              <a:tblGrid>
                <a:gridCol w="42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j≥1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T(X[j])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j:=j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j≥1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43242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:=j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Egyenes összekötő 8"/>
          <p:cNvCxnSpPr>
            <a:cxnSpLocks noChangeShapeType="1"/>
          </p:cNvCxnSpPr>
          <p:nvPr/>
        </p:nvCxnSpPr>
        <p:spPr bwMode="auto">
          <a:xfrm>
            <a:off x="3273218" y="5229200"/>
            <a:ext cx="252413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gyenes összekötő 9"/>
          <p:cNvCxnSpPr>
            <a:cxnSpLocks noChangeShapeType="1"/>
          </p:cNvCxnSpPr>
          <p:nvPr/>
        </p:nvCxnSpPr>
        <p:spPr bwMode="auto">
          <a:xfrm flipH="1">
            <a:off x="7591309" y="5229200"/>
            <a:ext cx="252412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3203848" y="54641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7595443" y="546871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8" name="Szövegdoboz 13">
            <a:extLst>
              <a:ext uri="{FF2B5EF4-FFF2-40B4-BE49-F238E27FC236}">
                <a16:creationId xmlns:a16="http://schemas.microsoft.com/office/drawing/2014/main" id="{8E26FB74-C701-471A-AAE5-1FD66C97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469" y="2794489"/>
            <a:ext cx="10629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>
                <a:solidFill>
                  <a:srgbClr val="FF0000"/>
                </a:solidFill>
              </a:rPr>
              <a:t>j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A30B257-258E-4BF4-B7E3-2DD7CC4CF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84984"/>
            <a:ext cx="1833029" cy="146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85956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Kiválogatás</a:t>
            </a:r>
            <a:r>
              <a:rPr lang="hu-HU" dirty="0"/>
              <a:t> + </a:t>
            </a:r>
            <a:r>
              <a:rPr lang="hu-HU" dirty="0">
                <a:solidFill>
                  <a:srgbClr val="FF0000"/>
                </a:solidFill>
              </a:rPr>
              <a:t>összegzés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Adott tulajdonságú elemek összege –</a:t>
            </a:r>
            <a:r>
              <a:rPr lang="hu-HU" sz="2800" dirty="0">
                <a:latin typeface="Arial" charset="0"/>
              </a:rPr>
              <a:t> </a:t>
            </a:r>
            <a:r>
              <a:rPr lang="hu-HU" sz="2800" b="1" dirty="0"/>
              <a:t>feltételes összegzés</a:t>
            </a:r>
            <a:r>
              <a:rPr lang="hu-HU" sz="2800" dirty="0"/>
              <a:t>.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0"/>
              </a:spcBef>
            </a:pPr>
            <a:r>
              <a:rPr lang="hu-HU" sz="2800" dirty="0">
                <a:sym typeface="Symbol" pitchFamily="18" charset="2"/>
              </a:rPr>
              <a:t>Utófeltétel:	S=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7C0D527-A400-4AA6-B261-653E26A1D976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694470"/>
              </p:ext>
            </p:extLst>
          </p:nvPr>
        </p:nvGraphicFramePr>
        <p:xfrm>
          <a:off x="2339752" y="4077072"/>
          <a:ext cx="9921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7" name="Equation" r:id="rId4" imgW="419100" imgH="520700" progId="Equation.3">
                  <p:embed/>
                </p:oleObj>
              </mc:Choice>
              <mc:Fallback>
                <p:oleObj name="Equation" r:id="rId4" imgW="419100" imgH="52070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077072"/>
                        <a:ext cx="992188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776" y="2681833"/>
            <a:ext cx="2241031" cy="1494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427" y="4496307"/>
            <a:ext cx="1512167" cy="608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128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összegzés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25000"/>
              </a:spcBef>
              <a:buNone/>
            </a:pPr>
            <a:r>
              <a:rPr lang="hu-HU" b="1" dirty="0" err="1"/>
              <a:t>Specifikáció</a:t>
            </a:r>
            <a:r>
              <a:rPr lang="hu-HU" b="1" baseline="-25000" dirty="0" err="1"/>
              <a:t>a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 err="1">
                <a:sym typeface="Symbol" pitchFamily="18" charset="2"/>
              </a:rPr>
              <a:t>Utófeltétel</a:t>
            </a:r>
            <a:r>
              <a:rPr lang="hu-HU" sz="2800" baseline="-25000" dirty="0" err="1">
                <a:sym typeface="Symbol" pitchFamily="18" charset="2"/>
              </a:rPr>
              <a:t>a</a:t>
            </a:r>
            <a:r>
              <a:rPr lang="hu-HU" sz="2800" dirty="0">
                <a:sym typeface="Symbol" pitchFamily="18" charset="2"/>
              </a:rPr>
              <a:t>:    (Db,Y)=                      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/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/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		     S=</a:t>
            </a:r>
          </a:p>
          <a:p>
            <a:pPr marL="0" indent="0">
              <a:lnSpc>
                <a:spcPct val="95000"/>
              </a:lnSpc>
              <a:spcBef>
                <a:spcPts val="3600"/>
              </a:spcBef>
              <a:buNone/>
            </a:pPr>
            <a:r>
              <a:rPr lang="hu-HU" b="1" dirty="0" err="1"/>
              <a:t>Specifikáció</a:t>
            </a:r>
            <a:r>
              <a:rPr lang="hu-HU" b="1" baseline="-25000" dirty="0" err="1"/>
              <a:t>b</a:t>
            </a:r>
            <a:r>
              <a:rPr lang="hu-HU" sz="2800" b="1" dirty="0"/>
              <a:t>:</a:t>
            </a:r>
          </a:p>
          <a:p>
            <a:pPr marL="254000">
              <a:lnSpc>
                <a:spcPct val="95000"/>
              </a:lnSpc>
              <a:spcBef>
                <a:spcPts val="1800"/>
              </a:spcBef>
            </a:pPr>
            <a:r>
              <a:rPr lang="hu-HU" sz="2800" dirty="0" err="1">
                <a:sym typeface="Symbol" pitchFamily="18" charset="2"/>
              </a:rPr>
              <a:t>Utófeltétel</a:t>
            </a:r>
            <a:r>
              <a:rPr lang="hu-HU" sz="2800" baseline="-25000" dirty="0" err="1">
                <a:sym typeface="Symbol" pitchFamily="18" charset="2"/>
              </a:rPr>
              <a:t>b</a:t>
            </a:r>
            <a:r>
              <a:rPr lang="hu-HU" sz="2800" dirty="0">
                <a:sym typeface="Symbol" pitchFamily="18" charset="2"/>
              </a:rPr>
              <a:t>:    (Db,Y)=                          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/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/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 S=</a:t>
            </a:r>
          </a:p>
          <a:p>
            <a:pPr marL="0" indent="0">
              <a:lnSpc>
                <a:spcPct val="95000"/>
              </a:lnSpc>
              <a:spcBef>
                <a:spcPts val="36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3600"/>
              </a:spcBef>
            </a:pPr>
            <a:endParaRPr lang="hu-HU" sz="2800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108CFD4-DD06-424F-B962-1DDC15B8F1B9}" type="datetime8">
              <a:rPr lang="hu-HU" smtClean="0"/>
              <a:t>2018. 11. 19. 10:14</a:t>
            </a:fld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8. előadás</a:t>
            </a:r>
            <a:endParaRPr lang="en-US" dirty="0"/>
          </a:p>
        </p:txBody>
      </p:sp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478117"/>
              </p:ext>
            </p:extLst>
          </p:nvPr>
        </p:nvGraphicFramePr>
        <p:xfrm>
          <a:off x="2843808" y="2800350"/>
          <a:ext cx="11525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7" name="Equation" r:id="rId4" imgW="469696" imgH="431613" progId="Equation.3">
                  <p:embed/>
                </p:oleObj>
              </mc:Choice>
              <mc:Fallback>
                <p:oleObj name="Equation" r:id="rId4" imgW="469696" imgH="431613" progId="Equation.3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800350"/>
                        <a:ext cx="115252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03552"/>
              </p:ext>
            </p:extLst>
          </p:nvPr>
        </p:nvGraphicFramePr>
        <p:xfrm>
          <a:off x="2915816" y="5596753"/>
          <a:ext cx="9017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8" name="Equation" r:id="rId6" imgW="368300" imgH="419100" progId="Equation.3">
                  <p:embed/>
                </p:oleObj>
              </mc:Choice>
              <mc:Fallback>
                <p:oleObj name="Equation" r:id="rId6" imgW="368300" imgH="419100" progId="Equation.3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596753"/>
                        <a:ext cx="9017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375573"/>
              </p:ext>
            </p:extLst>
          </p:nvPr>
        </p:nvGraphicFramePr>
        <p:xfrm>
          <a:off x="3635896" y="4387682"/>
          <a:ext cx="2053526" cy="134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9" name="Equation" r:id="rId8" imgW="710891" imgH="469696" progId="Equation.3">
                  <p:embed/>
                </p:oleObj>
              </mc:Choice>
              <mc:Fallback>
                <p:oleObj name="Equation" r:id="rId8" imgW="710891" imgH="469696" progId="Equation.3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387682"/>
                        <a:ext cx="2053526" cy="1346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83667"/>
              </p:ext>
            </p:extLst>
          </p:nvPr>
        </p:nvGraphicFramePr>
        <p:xfrm>
          <a:off x="3635896" y="1615899"/>
          <a:ext cx="1766887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0" name="Equation" r:id="rId10" imgW="609600" imgH="469900" progId="Equation.3">
                  <p:embed/>
                </p:oleObj>
              </mc:Choice>
              <mc:Fallback>
                <p:oleObj name="Equation" r:id="rId10" imgW="609600" imgH="469900" progId="Equation.3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615899"/>
                        <a:ext cx="1766887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35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28" y="1412776"/>
            <a:ext cx="2019355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58" y="2564904"/>
            <a:ext cx="2019355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r="-872"/>
          <a:stretch/>
        </p:blipFill>
        <p:spPr bwMode="auto">
          <a:xfrm>
            <a:off x="6912496" y="3501008"/>
            <a:ext cx="2124000" cy="80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969" y="4453626"/>
            <a:ext cx="2241031" cy="1494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13730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8632</TotalTime>
  <Words>2399</Words>
  <Application>Microsoft Office PowerPoint</Application>
  <PresentationFormat>Diavetítés a képernyőre (4:3 oldalarány)</PresentationFormat>
  <Paragraphs>897</Paragraphs>
  <Slides>49</Slides>
  <Notes>49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49</vt:i4>
      </vt:variant>
    </vt:vector>
  </HeadingPairs>
  <TitlesOfParts>
    <vt:vector size="59" baseType="lpstr">
      <vt:lpstr>Arial</vt:lpstr>
      <vt:lpstr>Cambria Math</vt:lpstr>
      <vt:lpstr>Courier New</vt:lpstr>
      <vt:lpstr>Garamond</vt:lpstr>
      <vt:lpstr>Imprint MT Shadow</vt:lpstr>
      <vt:lpstr>Symbol</vt:lpstr>
      <vt:lpstr>Wingdings</vt:lpstr>
      <vt:lpstr>1_Montázs</vt:lpstr>
      <vt:lpstr>2_Montázs</vt:lpstr>
      <vt:lpstr>Equation</vt:lpstr>
      <vt:lpstr>Programozás 8. előadás</vt:lpstr>
      <vt:lpstr>Tartalom</vt:lpstr>
      <vt:lpstr>Másolással összeépítés</vt:lpstr>
      <vt:lpstr>Másolással összeépítés</vt:lpstr>
      <vt:lpstr>Másolás + keresés</vt:lpstr>
      <vt:lpstr>Másolás + keresés</vt:lpstr>
      <vt:lpstr>Másolás + keresés</vt:lpstr>
      <vt:lpstr>Kiválogatás + összegzés</vt:lpstr>
      <vt:lpstr>Kiválogatás + összegzés</vt:lpstr>
      <vt:lpstr>Kiválogatás + összegzés</vt:lpstr>
      <vt:lpstr>Kiválogatás + összegzés</vt:lpstr>
      <vt:lpstr>Kiválogatás + összegzés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Maximum-kiválasztás + kiválogatás</vt:lpstr>
      <vt:lpstr>Maximum-kiválasztás + kiválogatás</vt:lpstr>
      <vt:lpstr>Maximum-kiválasztás + kiválogatás</vt:lpstr>
      <vt:lpstr>Maximum-kiválasztás + kiválogatás</vt:lpstr>
      <vt:lpstr>Maximum-kiválasztás + kiválogatás</vt:lpstr>
      <vt:lpstr>Eldöntés + megszámolás</vt:lpstr>
      <vt:lpstr>Eldöntés + megszámolás</vt:lpstr>
      <vt:lpstr>Eldöntés + megszámolás</vt:lpstr>
      <vt:lpstr>Keresés + megszámolás</vt:lpstr>
      <vt:lpstr>Keresés + megszámolás</vt:lpstr>
      <vt:lpstr>Keresés + megszámolás</vt:lpstr>
      <vt:lpstr>Keresés + megszámolás</vt:lpstr>
      <vt:lpstr>Keresés + másolás</vt:lpstr>
      <vt:lpstr>Keresés + másolás</vt:lpstr>
      <vt:lpstr>Keresés + másolás</vt:lpstr>
      <vt:lpstr>Eldöntés + eldöntés</vt:lpstr>
      <vt:lpstr>Eldöntés + eldöntés</vt:lpstr>
      <vt:lpstr>Eldöntés + eldöntés</vt:lpstr>
      <vt:lpstr>Eldöntés + eldöntés</vt:lpstr>
      <vt:lpstr>Összegzés mátrixra</vt:lpstr>
      <vt:lpstr>Összegzés mátrixra</vt:lpstr>
      <vt:lpstr>Összegzés mátrixra</vt:lpstr>
      <vt:lpstr>Eldöntés mátrixra</vt:lpstr>
      <vt:lpstr>Eldöntés mátrixra</vt:lpstr>
      <vt:lpstr>Eldöntés mátrixra</vt:lpstr>
      <vt:lpstr>Eldöntés mátrixra</vt:lpstr>
      <vt:lpstr>Eldöntés mátrixra</vt:lpstr>
      <vt:lpstr>Áttekintés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10. előadás</dc:title>
  <dc:creator>Szlávi-Zsakó</dc:creator>
  <cp:lastModifiedBy>zsako</cp:lastModifiedBy>
  <cp:revision>763</cp:revision>
  <dcterms:created xsi:type="dcterms:W3CDTF">2005-10-16T14:08:29Z</dcterms:created>
  <dcterms:modified xsi:type="dcterms:W3CDTF">2018-11-19T09:17:58Z</dcterms:modified>
</cp:coreProperties>
</file>