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70"/>
  </p:notesMasterIdLst>
  <p:handoutMasterIdLst>
    <p:handoutMasterId r:id="rId71"/>
  </p:handoutMasterIdLst>
  <p:sldIdLst>
    <p:sldId id="370" r:id="rId3"/>
    <p:sldId id="369" r:id="rId4"/>
    <p:sldId id="405" r:id="rId5"/>
    <p:sldId id="406" r:id="rId6"/>
    <p:sldId id="407" r:id="rId7"/>
    <p:sldId id="409" r:id="rId8"/>
    <p:sldId id="410" r:id="rId9"/>
    <p:sldId id="408" r:id="rId10"/>
    <p:sldId id="457" r:id="rId11"/>
    <p:sldId id="458" r:id="rId12"/>
    <p:sldId id="459" r:id="rId13"/>
    <p:sldId id="413" r:id="rId14"/>
    <p:sldId id="411" r:id="rId15"/>
    <p:sldId id="452" r:id="rId16"/>
    <p:sldId id="453" r:id="rId17"/>
    <p:sldId id="412" r:id="rId18"/>
    <p:sldId id="451" r:id="rId19"/>
    <p:sldId id="394" r:id="rId20"/>
    <p:sldId id="393" r:id="rId21"/>
    <p:sldId id="381" r:id="rId22"/>
    <p:sldId id="395" r:id="rId23"/>
    <p:sldId id="383" r:id="rId24"/>
    <p:sldId id="382" r:id="rId25"/>
    <p:sldId id="455" r:id="rId26"/>
    <p:sldId id="456" r:id="rId27"/>
    <p:sldId id="384" r:id="rId28"/>
    <p:sldId id="385" r:id="rId29"/>
    <p:sldId id="387" r:id="rId30"/>
    <p:sldId id="388" r:id="rId31"/>
    <p:sldId id="389" r:id="rId32"/>
    <p:sldId id="391" r:id="rId33"/>
    <p:sldId id="390" r:id="rId34"/>
    <p:sldId id="392" r:id="rId35"/>
    <p:sldId id="448" r:id="rId36"/>
    <p:sldId id="449" r:id="rId37"/>
    <p:sldId id="414" r:id="rId38"/>
    <p:sldId id="417" r:id="rId39"/>
    <p:sldId id="416" r:id="rId40"/>
    <p:sldId id="415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1" r:id="rId54"/>
    <p:sldId id="433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50" r:id="rId69"/>
  </p:sldIdLst>
  <p:sldSz cx="9144000" cy="6858000" type="screen4x3"/>
  <p:notesSz cx="6797675" cy="9928225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FF"/>
    <a:srgbClr val="FF3300"/>
    <a:srgbClr val="008000"/>
    <a:srgbClr val="FF0000"/>
    <a:srgbClr val="3A3AB9"/>
    <a:srgbClr val="8F8FFF"/>
    <a:srgbClr val="669900"/>
    <a:srgbClr val="0099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3990" autoAdjust="0"/>
  </p:normalViewPr>
  <p:slideViewPr>
    <p:cSldViewPr showGuides="1">
      <p:cViewPr varScale="1">
        <p:scale>
          <a:sx n="87" d="100"/>
          <a:sy n="87" d="100"/>
        </p:scale>
        <p:origin x="1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4560" y="95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0"/>
            <a:ext cx="294481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/>
              <a:t>2017/2018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8"/>
            <a:ext cx="390366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258"/>
            <a:ext cx="294481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dirty="0"/>
              <a:t>Programozási </a:t>
            </a:r>
            <a:r>
              <a:rPr lang="hu-HU" dirty="0" err="1"/>
              <a:t>alapismeretk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398838" cy="3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1"/>
            <a:ext cx="1968500" cy="3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7850" y="425450"/>
            <a:ext cx="57134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1201"/>
            <a:ext cx="5438775" cy="46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40813"/>
            <a:ext cx="4622800" cy="3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7638"/>
            <a:ext cx="1968500" cy="36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44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96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840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81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69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835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65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91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Tételek általánosítása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Aláhúzás jelölje a kimeneti paramétereket a formális paraméterlistán.</a:t>
            </a:r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Tételek általánosítása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0911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290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Valójában nem eldöntés tétel, hanem keresés, hiszen „pozitív” esetben a megtalált elem indexét felhasználva számlálunk.</a:t>
            </a:r>
          </a:p>
        </p:txBody>
      </p:sp>
    </p:spTree>
    <p:extLst>
      <p:ext uri="{BB962C8B-B14F-4D97-AF65-F5344CB8AC3E}">
        <p14:creationId xmlns:p14="http://schemas.microsoft.com/office/powerpoint/2010/main" val="3055699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0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40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40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40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019D202-E469-41BA-91B5-D8A0E1DB49C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35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71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71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71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71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9C9E8AE-6456-4AC8-9DC4-55716E6DD77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22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61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61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61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61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957A9C3-011B-4339-882B-D67F5243C39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8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51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51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51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51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0521C3F-1F6D-4352-8697-DEE2D6B8C57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Tételek általánosítása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189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81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81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81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81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D51E797-5F48-46DD-BAA6-049BA7120F9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67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92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92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92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92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AB09B0F-BA2C-4665-BA78-5FEF358EB83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32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02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02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02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02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66F1FD5-E7C5-488F-B2FD-96FF7312928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19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12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12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12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12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BE1C63C-15D3-4879-BD83-370F3AE2DC5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24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22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22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22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22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FC980F4-FB8B-4FE8-A3A7-292449A7368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18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33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33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33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33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6B9CA37-ACA1-4DCE-83B6-EBDC1782CDB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86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43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43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43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43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C37FEDB-D3F8-4247-B7D7-E6A6714A304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24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53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53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53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53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82353A5-4884-44FC-9359-E28DF9CB31B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324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63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63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63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63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37EFCC3-665F-4C36-AFD3-D803A3B7F0B8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774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73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73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73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73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9C2DB1-E6D6-455F-9AE3-6881BD2B8EE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9619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842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842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842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84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3E0DCD4-54E1-43D5-9B01-008DC4A1634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970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94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94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94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94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73B5B43-ED1B-4661-8219-AD4EFBC9BC6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6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149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149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149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149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FDA0754-08A8-46D0-9F72-AAD05FE19FA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861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35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35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35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35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6E911C3-35E6-41E8-8BE0-1B700FE9AAB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89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558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558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559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559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23DAC6A-C75F-450D-857E-B6ACF739570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843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6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6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6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6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61423C-E0D6-402E-842D-2E47DAB18CD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974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763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763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763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763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80BD8B6-6169-470F-A97C-D7CE8F58D54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159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86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86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86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86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40C9D3B-27DC-4F70-839D-FD9EDF9717F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91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96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96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96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96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8188048-FE33-4701-A8FD-DB712AC49198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8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07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07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07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07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5E76B34-C167-4214-9205-5A2EA5861F3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6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Itt válik érthetővé, hogy az A(i) függvényt miért nem tettük az Összeg függvény paraméterévé.</a:t>
            </a:r>
          </a:p>
          <a:p>
            <a:r>
              <a:rPr lang="hu-HU" dirty="0"/>
              <a:t>Az A(i) függvény akár (ahogy a fenti példában is, bár nem szükségképpen) hivatkozhat a tétel alapjául szolgáló X tömbre magára.</a:t>
            </a:r>
          </a:p>
        </p:txBody>
      </p:sp>
    </p:spTree>
    <p:extLst>
      <p:ext uri="{BB962C8B-B14F-4D97-AF65-F5344CB8AC3E}">
        <p14:creationId xmlns:p14="http://schemas.microsoft.com/office/powerpoint/2010/main" val="27442816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17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17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17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17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3B0077F-6AF8-4EF8-A728-03C9D60519A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806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2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2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2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2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7F35237-9695-4B27-8087-CFF39983FCE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921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3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3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3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3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DD5105A-778D-471A-968B-95709A3D1C0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71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4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4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4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4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6B27FA0-5E9E-40A0-9939-B23FD3752B2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366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5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5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5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5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26CCB5B-4C1B-4121-931D-F382CB970CE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2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68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68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68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68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D2CA07D-12C4-49F9-ACF3-35C674AB4C9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70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78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78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78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78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0EF6127-4642-4B42-B6D0-A896C441CC1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920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67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Tételek általánosítása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026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15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51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9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Tételek általánosítása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94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/67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8A312659-978F-4856-A2FE-6CCE7E6E3D68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56423D25-865E-42EA-9D68-2422670B2D9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9.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0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0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12" Type="http://schemas.openxmlformats.org/officeDocument/2006/relationships/slide" Target="slide5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41.xml"/><Relationship Id="rId5" Type="http://schemas.openxmlformats.org/officeDocument/2006/relationships/slide" Target="slide12.xml"/><Relationship Id="rId10" Type="http://schemas.openxmlformats.org/officeDocument/2006/relationships/slide" Target="slide36.xml"/><Relationship Id="rId4" Type="http://schemas.openxmlformats.org/officeDocument/2006/relationships/slide" Target="slide4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12" Type="http://schemas.openxmlformats.org/officeDocument/2006/relationships/slide" Target="slide5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41.xml"/><Relationship Id="rId5" Type="http://schemas.openxmlformats.org/officeDocument/2006/relationships/slide" Target="slide12.xml"/><Relationship Id="rId10" Type="http://schemas.openxmlformats.org/officeDocument/2006/relationships/slide" Target="slide36.xml"/><Relationship Id="rId4" Type="http://schemas.openxmlformats.org/officeDocument/2006/relationships/slide" Target="slide4.xml"/><Relationship Id="rId9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9.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Feltételes</a:t>
            </a:r>
            <a:r>
              <a:rPr lang="hu-HU" dirty="0"/>
              <a:t> összegzés – </a:t>
            </a:r>
            <a:r>
              <a:rPr lang="hu-HU" sz="2800" dirty="0"/>
              <a:t>intervallumon</a:t>
            </a:r>
            <a:r>
              <a:rPr lang="hu-HU" dirty="0"/>
              <a:t> 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108504" cy="5156199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spcBef>
                <a:spcPts val="3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Az i. elemet megadó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A(i)</a:t>
            </a:r>
            <a:r>
              <a:rPr lang="hu-HU" sz="2800" dirty="0">
                <a:sym typeface="Symbol" pitchFamily="18" charset="2"/>
              </a:rPr>
              <a:t>, az i. elem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T-tulajdonság teljesülését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megadó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T(i)</a:t>
            </a:r>
            <a:r>
              <a:rPr lang="hu-HU" sz="2800" dirty="0">
                <a:sym typeface="Symbol" pitchFamily="18" charset="2"/>
              </a:rPr>
              <a:t> helyére minden esetben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behelyettesítendő</a:t>
            </a:r>
            <a:r>
              <a:rPr lang="hu-HU" sz="2800" dirty="0">
                <a:sym typeface="Symbol" pitchFamily="18" charset="2"/>
              </a:rPr>
              <a:t> a megfelelő képlet.</a:t>
            </a:r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20606"/>
              </p:ext>
            </p:extLst>
          </p:nvPr>
        </p:nvGraphicFramePr>
        <p:xfrm>
          <a:off x="4144465" y="2270355"/>
          <a:ext cx="3744912" cy="288683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78">
                  <a:extLst>
                    <a:ext uri="{9D8B030D-6E8A-4147-A177-3AD203B41FA5}">
                      <a16:colId xmlns:a16="http://schemas.microsoft.com/office/drawing/2014/main" val="24230578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T(i)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3866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Összeg:=S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4144465" y="1694291"/>
            <a:ext cx="374491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FeltÖssz</a:t>
            </a:r>
            <a:r>
              <a:rPr lang="hu-HU" dirty="0"/>
              <a:t>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D0748C-0A73-40ED-8254-8DCBCD6463F7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/67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9CB11DC-4E90-4E6B-98F6-59547DC6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81" y="2152556"/>
            <a:ext cx="93149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612B1DB0-BE70-426A-A278-9D394D521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876" y="3549723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867E7FE3-57D8-45AB-BA45-B7EBF4AA1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451" y="3537023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EA8A72A8-EC91-4931-867C-C3B2845E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851" y="381801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519D4A23-35DC-4CF0-9AE4-80A93D6E8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451" y="38211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8441874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Példa:</a:t>
            </a:r>
          </a:p>
          <a:p>
            <a:pPr marL="254000"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Feladat: csúcsok összege…</a:t>
            </a:r>
          </a:p>
          <a:p>
            <a:pPr marL="254000"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dirty="0">
                <a:sym typeface="Symbol" pitchFamily="18" charset="2"/>
              </a:rPr>
              <a:t>:</a:t>
            </a: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  </a:t>
            </a:r>
            <a:r>
              <a:rPr lang="hu-HU" dirty="0" err="1">
                <a:sym typeface="Symbol" pitchFamily="18" charset="2"/>
              </a:rPr>
              <a:t>CsÖ</a:t>
            </a:r>
            <a:r>
              <a:rPr lang="hu-HU" dirty="0">
                <a:sym typeface="Symbol" pitchFamily="18" charset="2"/>
              </a:rPr>
              <a:t>=             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endParaRPr lang="hu-HU" baseline="-250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2417"/>
              </p:ext>
            </p:extLst>
          </p:nvPr>
        </p:nvGraphicFramePr>
        <p:xfrm>
          <a:off x="4541008" y="1980762"/>
          <a:ext cx="3384872" cy="533400"/>
        </p:xfrm>
        <a:graphic>
          <a:graphicData uri="http://schemas.openxmlformats.org/drawingml/2006/table">
            <a:tbl>
              <a:tblPr/>
              <a:tblGrid>
                <a:gridCol w="338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CsÖ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:=FeltÖssz(2,N-1)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Feltételes</a:t>
            </a:r>
            <a:r>
              <a:rPr lang="hu-HU" dirty="0"/>
              <a:t> összegzés – </a:t>
            </a:r>
            <a:r>
              <a:rPr lang="hu-HU" sz="2800" dirty="0"/>
              <a:t>intervallumon</a:t>
            </a:r>
            <a:r>
              <a:rPr lang="hu-HU" dirty="0"/>
              <a:t>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403239-7A34-466A-A50B-F4ABEC57F23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églalap 1">
                <a:extLst>
                  <a:ext uri="{FF2B5EF4-FFF2-40B4-BE49-F238E27FC236}">
                    <a16:creationId xmlns:a16="http://schemas.microsoft.com/office/drawing/2014/main" id="{72F50B08-65DA-495C-B444-415A5ADC799F}"/>
                  </a:ext>
                </a:extLst>
              </p:cNvPr>
              <p:cNvSpPr/>
              <p:nvPr/>
            </p:nvSpPr>
            <p:spPr>
              <a:xfrm>
                <a:off x="335975" y="3068960"/>
                <a:ext cx="3587953" cy="1889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40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hu-HU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b="0" i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é</m:t>
                                </m:r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hu-HU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/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Téglalap 1">
                <a:extLst>
                  <a:ext uri="{FF2B5EF4-FFF2-40B4-BE49-F238E27FC236}">
                    <a16:creationId xmlns:a16="http://schemas.microsoft.com/office/drawing/2014/main" id="{72F50B08-65DA-495C-B444-415A5ADC7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5" y="3068960"/>
                <a:ext cx="3587953" cy="1889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Group 24">
            <a:extLst>
              <a:ext uri="{FF2B5EF4-FFF2-40B4-BE49-F238E27FC236}">
                <a16:creationId xmlns:a16="http://schemas.microsoft.com/office/drawing/2014/main" id="{AD389D40-9968-4F85-A194-D6BA6C1B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68803"/>
              </p:ext>
            </p:extLst>
          </p:nvPr>
        </p:nvGraphicFramePr>
        <p:xfrm>
          <a:off x="4360489" y="3210553"/>
          <a:ext cx="3744912" cy="329831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78">
                  <a:extLst>
                    <a:ext uri="{9D8B030D-6E8A-4147-A177-3AD203B41FA5}">
                      <a16:colId xmlns:a16="http://schemas.microsoft.com/office/drawing/2014/main" val="24230578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X[i-1]&lt;X[i] és X[i]&gt;X[i+1]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3866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FeltÖssz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val 63">
            <a:extLst>
              <a:ext uri="{FF2B5EF4-FFF2-40B4-BE49-F238E27FC236}">
                <a16:creationId xmlns:a16="http://schemas.microsoft.com/office/drawing/2014/main" id="{1028A47E-744F-486E-97AA-AD3949A1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489" y="2634489"/>
            <a:ext cx="374491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FeltÖssz</a:t>
            </a:r>
            <a:r>
              <a:rPr lang="hu-HU" dirty="0"/>
              <a:t>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667C5DA-533B-4CA7-A254-F3161046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005" y="3092754"/>
            <a:ext cx="971547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0E87B4A2-446F-4D57-B063-7338726EF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056" y="4525489"/>
            <a:ext cx="359023" cy="9166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F2DE1D74-3379-4084-885E-E6405958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2072" y="4512789"/>
            <a:ext cx="386460" cy="9166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6DFB6F52-E6FB-4341-A234-EDD058E1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147" y="517825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" name="Text Box 30">
            <a:extLst>
              <a:ext uri="{FF2B5EF4-FFF2-40B4-BE49-F238E27FC236}">
                <a16:creationId xmlns:a16="http://schemas.microsoft.com/office/drawing/2014/main" id="{2C322844-62F3-4051-92A0-83E4423D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60" y="517825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5500866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1E1C4F55-46B0-43F2-B507-7B6373AE076E}"/>
              </a:ext>
            </a:extLst>
          </p:cNvPr>
          <p:cNvSpPr/>
          <p:nvPr/>
        </p:nvSpPr>
        <p:spPr>
          <a:xfrm>
            <a:off x="4464496" y="4077072"/>
            <a:ext cx="2411760" cy="1208087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D047FDFD-47FC-4556-9DE6-E4F59CFAC6A2}"/>
              </a:ext>
            </a:extLst>
          </p:cNvPr>
          <p:cNvSpPr/>
          <p:nvPr/>
        </p:nvSpPr>
        <p:spPr>
          <a:xfrm>
            <a:off x="4464496" y="1692821"/>
            <a:ext cx="2411760" cy="1376139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Megszámolás</a:t>
            </a:r>
            <a:r>
              <a:rPr lang="hu-HU" dirty="0"/>
              <a:t> – </a:t>
            </a:r>
            <a:r>
              <a:rPr lang="hu-HU" sz="2800" dirty="0"/>
              <a:t>intervallumon</a:t>
            </a:r>
            <a:r>
              <a:rPr lang="hu-HU" sz="3200" dirty="0"/>
              <a:t>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	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/>
              <a:t>,       </a:t>
            </a:r>
            <a:r>
              <a:rPr lang="hu-HU" baseline="30000" dirty="0"/>
              <a:t>helyett</a:t>
            </a:r>
            <a:r>
              <a:rPr lang="hu-HU" dirty="0"/>
              <a:t>	 e,u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X</a:t>
            </a:r>
            <a:r>
              <a:rPr lang="hu-HU" baseline="-25000" dirty="0"/>
              <a:t>1..N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baseline="30000" dirty="0"/>
              <a:t>N		 </a:t>
            </a:r>
            <a:r>
              <a:rPr lang="hu-HU" dirty="0"/>
              <a:t>A: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H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  		T: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	Db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–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Db=			 Db=</a:t>
            </a: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4995"/>
              </p:ext>
            </p:extLst>
          </p:nvPr>
        </p:nvGraphicFramePr>
        <p:xfrm>
          <a:off x="2699792" y="4081463"/>
          <a:ext cx="6858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09" name="Equation" r:id="rId4" imgW="304560" imgH="533160" progId="Equation.3">
                  <p:embed/>
                </p:oleObj>
              </mc:Choice>
              <mc:Fallback>
                <p:oleObj name="Equation" r:id="rId4" imgW="304560" imgH="53316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81463"/>
                        <a:ext cx="6858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F9C9F7B-598A-45EB-B813-ACE2AD106A24}"/>
                  </a:ext>
                </a:extLst>
              </p:cNvPr>
              <p:cNvSpPr txBox="1"/>
              <p:nvPr/>
            </p:nvSpPr>
            <p:spPr bwMode="auto">
              <a:xfrm>
                <a:off x="5357812" y="4033837"/>
                <a:ext cx="1014387" cy="148272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F9C9F7B-598A-45EB-B813-ACE2AD10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7812" y="4033837"/>
                <a:ext cx="1014387" cy="148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17827149-14A0-4F37-9218-750A550068BB}"/>
              </a:ext>
            </a:extLst>
          </p:cNvPr>
          <p:cNvCxnSpPr>
            <a:cxnSpLocks/>
          </p:cNvCxnSpPr>
          <p:nvPr/>
        </p:nvCxnSpPr>
        <p:spPr>
          <a:xfrm>
            <a:off x="3673996" y="2345134"/>
            <a:ext cx="892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1F67387-BA96-4BB2-B801-CB5FEB219504}"/>
              </a:ext>
            </a:extLst>
          </p:cNvPr>
          <p:cNvCxnSpPr>
            <a:cxnSpLocks/>
          </p:cNvCxnSpPr>
          <p:nvPr/>
        </p:nvCxnSpPr>
        <p:spPr>
          <a:xfrm>
            <a:off x="3635896" y="4581128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599C73-E1B9-4E65-A4BE-E1AB708A3B7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47789981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Az i. elemet megadó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T(A(i)) </a:t>
            </a:r>
            <a:r>
              <a:rPr lang="hu-HU" sz="2800" dirty="0">
                <a:sym typeface="Symbol" pitchFamily="18" charset="2"/>
              </a:rPr>
              <a:t>helyére minden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esetben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behelyettesítendő</a:t>
            </a:r>
            <a:r>
              <a:rPr lang="hu-HU" sz="2800" dirty="0">
                <a:sym typeface="Symbol" pitchFamily="18" charset="2"/>
              </a:rPr>
              <a:t> a megfelelő képlet.</a:t>
            </a: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07696"/>
              </p:ext>
            </p:extLst>
          </p:nvPr>
        </p:nvGraphicFramePr>
        <p:xfrm>
          <a:off x="4139952" y="2132856"/>
          <a:ext cx="3744914" cy="2886837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T(A(i))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Számol:=Db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4139952" y="1556792"/>
            <a:ext cx="372903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Számol(</a:t>
            </a:r>
            <a:r>
              <a:rPr lang="hu-HU" dirty="0" err="1">
                <a:solidFill>
                  <a:srgbClr val="FF0000"/>
                </a:solidFill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4705674" y="34163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7655249" y="34036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632649" y="36845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655249" y="36877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0E50589-B6F7-4707-9882-3310714A2C3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/67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DA38591-0379-49F0-B5D7-76203C3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82" y="2068126"/>
            <a:ext cx="1075632" cy="5697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4321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1E1C4F55-46B0-43F2-B507-7B6373AE076E}"/>
              </a:ext>
            </a:extLst>
          </p:cNvPr>
          <p:cNvSpPr/>
          <p:nvPr/>
        </p:nvSpPr>
        <p:spPr>
          <a:xfrm>
            <a:off x="4443230" y="4033530"/>
            <a:ext cx="2411760" cy="143949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D047FDFD-47FC-4556-9DE6-E4F59CFAC6A2}"/>
              </a:ext>
            </a:extLst>
          </p:cNvPr>
          <p:cNvSpPr/>
          <p:nvPr/>
        </p:nvSpPr>
        <p:spPr>
          <a:xfrm>
            <a:off x="4443230" y="1700808"/>
            <a:ext cx="2411760" cy="167223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Megszámolás</a:t>
            </a:r>
            <a:r>
              <a:rPr lang="hu-HU" dirty="0"/>
              <a:t> – </a:t>
            </a:r>
            <a:r>
              <a:rPr lang="hu-HU" sz="2800" dirty="0"/>
              <a:t>intervallumon</a:t>
            </a:r>
            <a:r>
              <a:rPr lang="hu-HU" sz="3200" dirty="0"/>
              <a:t>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	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/>
              <a:t>,      </a:t>
            </a:r>
            <a:r>
              <a:rPr lang="hu-HU" baseline="30000" dirty="0"/>
              <a:t>helyett</a:t>
            </a:r>
            <a:r>
              <a:rPr lang="hu-HU" dirty="0"/>
              <a:t>	 e,u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X</a:t>
            </a:r>
            <a:r>
              <a:rPr lang="hu-HU" baseline="-25000" dirty="0"/>
              <a:t>1..N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baseline="30000" dirty="0"/>
              <a:t>N	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  		T: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		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T:</a:t>
            </a:r>
            <a:r>
              <a:rPr lang="hu-HU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L</a:t>
            </a:r>
            <a:endParaRPr lang="hu-HU" dirty="0">
              <a:latin typeface="Imprint MT Shadow" pitchFamily="82" charset="0"/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	Db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–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Db=			 Db=</a:t>
            </a: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4995"/>
              </p:ext>
            </p:extLst>
          </p:nvPr>
        </p:nvGraphicFramePr>
        <p:xfrm>
          <a:off x="2699792" y="4081463"/>
          <a:ext cx="6858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4" imgW="304560" imgH="533160" progId="Equation.3">
                  <p:embed/>
                </p:oleObj>
              </mc:Choice>
              <mc:Fallback>
                <p:oleObj name="Equation" r:id="rId4" imgW="304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81463"/>
                        <a:ext cx="6858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F9C9F7B-598A-45EB-B813-ACE2AD106A24}"/>
                  </a:ext>
                </a:extLst>
              </p:cNvPr>
              <p:cNvSpPr txBox="1"/>
              <p:nvPr/>
            </p:nvSpPr>
            <p:spPr bwMode="auto">
              <a:xfrm>
                <a:off x="5357812" y="4033837"/>
                <a:ext cx="1014387" cy="148272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9C9F7B-598A-45EB-B813-ACE2AD10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7812" y="4033837"/>
                <a:ext cx="1014387" cy="14827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17827149-14A0-4F37-9218-750A550068BB}"/>
              </a:ext>
            </a:extLst>
          </p:cNvPr>
          <p:cNvCxnSpPr>
            <a:cxnSpLocks/>
          </p:cNvCxnSpPr>
          <p:nvPr/>
        </p:nvCxnSpPr>
        <p:spPr>
          <a:xfrm>
            <a:off x="3673996" y="2564904"/>
            <a:ext cx="892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1F67387-BA96-4BB2-B801-CB5FEB219504}"/>
              </a:ext>
            </a:extLst>
          </p:cNvPr>
          <p:cNvCxnSpPr>
            <a:cxnSpLocks/>
          </p:cNvCxnSpPr>
          <p:nvPr/>
        </p:nvCxnSpPr>
        <p:spPr>
          <a:xfrm>
            <a:off x="3635896" y="4581128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599C73-E1B9-4E65-A4BE-E1AB708A3B7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23322319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/>
              <a:t>2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Az i. elemet megadó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T(i) </a:t>
            </a:r>
            <a:r>
              <a:rPr lang="hu-HU" sz="2800" dirty="0">
                <a:sym typeface="Symbol" pitchFamily="18" charset="2"/>
              </a:rPr>
              <a:t>helyére minden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esetben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behelyettesítendő</a:t>
            </a:r>
            <a:r>
              <a:rPr lang="hu-HU" sz="2800" dirty="0">
                <a:sym typeface="Symbol" pitchFamily="18" charset="2"/>
              </a:rPr>
              <a:t> a megfelelő képlet.</a:t>
            </a: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04674"/>
              </p:ext>
            </p:extLst>
          </p:nvPr>
        </p:nvGraphicFramePr>
        <p:xfrm>
          <a:off x="4139952" y="2132856"/>
          <a:ext cx="3744914" cy="2886837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Számol:=Db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4139952" y="1556792"/>
            <a:ext cx="372903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Számol(</a:t>
            </a:r>
            <a:r>
              <a:rPr lang="hu-HU" dirty="0" err="1">
                <a:solidFill>
                  <a:srgbClr val="FF0000"/>
                </a:solidFill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4705674" y="34163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7655249" y="34036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632649" y="36845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655249" y="36877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0E50589-B6F7-4707-9882-3310714A2C3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/67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DA38591-0379-49F0-B5D7-76203C3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82" y="2068126"/>
            <a:ext cx="1075632" cy="5697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277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b="1" dirty="0">
                <a:sym typeface="Symbol" pitchFamily="18" charset="2"/>
              </a:rPr>
              <a:t>Példa: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   </a:t>
            </a:r>
            <a:r>
              <a:rPr lang="hu-HU" sz="2800" dirty="0" err="1">
                <a:sym typeface="Symbol" pitchFamily="18" charset="2"/>
              </a:rPr>
              <a:t>DBCs</a:t>
            </a:r>
            <a:r>
              <a:rPr lang="hu-HU" sz="2800" dirty="0">
                <a:sym typeface="Symbol" pitchFamily="18" charset="2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4"/>
              <p:cNvSpPr txBox="1"/>
              <p:nvPr/>
            </p:nvSpPr>
            <p:spPr bwMode="auto">
              <a:xfrm>
                <a:off x="1259632" y="2349500"/>
                <a:ext cx="1847628" cy="208761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hu-H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hu-H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sub>
                        <m:sup>
                          <m:r>
                            <m:rPr>
                              <m:nor/>
                            </m:rPr>
                            <a:rPr lang="hu-H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hu-H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hu-H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41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349500"/>
                <a:ext cx="1847628" cy="2087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09518"/>
              </p:ext>
            </p:extLst>
          </p:nvPr>
        </p:nvGraphicFramePr>
        <p:xfrm>
          <a:off x="3924300" y="2031504"/>
          <a:ext cx="3729038" cy="533400"/>
        </p:xfrm>
        <a:graphic>
          <a:graphicData uri="http://schemas.openxmlformats.org/drawingml/2006/table">
            <a:tbl>
              <a:tblPr/>
              <a:tblGrid>
                <a:gridCol w="372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DbCs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:=Számol(1,N-1)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37049"/>
              </p:ext>
            </p:extLst>
          </p:nvPr>
        </p:nvGraphicFramePr>
        <p:xfrm>
          <a:off x="3924300" y="3470591"/>
          <a:ext cx="3744914" cy="2886837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X[i]&gt;X[i+1]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Számol:=Db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3924300" y="2894527"/>
            <a:ext cx="3744914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Számol(</a:t>
            </a:r>
            <a:r>
              <a:rPr lang="hu-HU" dirty="0" err="1"/>
              <a:t>e,u</a:t>
            </a:r>
            <a:r>
              <a:rPr lang="hu-HU" dirty="0"/>
              <a:t>)</a:t>
            </a: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4500563" y="4747381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7437438" y="4747381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427538" y="50131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437438" y="50131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C2CD98D-D6A5-4007-853E-DD811774A2E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BA1E52D-FE05-4539-B52A-10DA6D54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3374171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4450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B2B6A071-0051-47D8-9733-B8BE5BC534F6}"/>
              </a:ext>
            </a:extLst>
          </p:cNvPr>
          <p:cNvSpPr/>
          <p:nvPr/>
        </p:nvSpPr>
        <p:spPr>
          <a:xfrm>
            <a:off x="4591755" y="3789041"/>
            <a:ext cx="3091654" cy="230696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C17C32C4-C84F-4CB1-8688-A9B77DDF3AA1}"/>
              </a:ext>
            </a:extLst>
          </p:cNvPr>
          <p:cNvSpPr/>
          <p:nvPr/>
        </p:nvSpPr>
        <p:spPr>
          <a:xfrm>
            <a:off x="4589669" y="1772820"/>
            <a:ext cx="3091654" cy="1151603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Maximum-kiválasztás</a:t>
            </a:r>
            <a:r>
              <a:rPr lang="hu-HU" sz="3200" dirty="0"/>
              <a:t>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	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>
                <a:sym typeface="Symbol"/>
              </a:rPr>
              <a:t>,      </a:t>
            </a:r>
            <a:r>
              <a:rPr lang="hu-HU" sz="2000" dirty="0">
                <a:sym typeface="Symbol"/>
              </a:rPr>
              <a:t>helyett</a:t>
            </a:r>
            <a:r>
              <a:rPr lang="hu-HU" dirty="0">
                <a:sym typeface="Symbol"/>
              </a:rPr>
              <a:t>  	  </a:t>
            </a:r>
            <a:r>
              <a:rPr lang="hu-HU" dirty="0" err="1">
                <a:sym typeface="Symbol"/>
              </a:rPr>
              <a:t>e,u</a:t>
            </a:r>
            <a:r>
              <a:rPr lang="hu-HU" dirty="0" err="1">
                <a:sym typeface="Symbol" panose="05050102010706020507" pitchFamily="18" charset="2"/>
              </a:rPr>
              <a:t>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sym typeface="Symbol"/>
              </a:rPr>
              <a:t>,</a:t>
            </a:r>
            <a:br>
              <a:rPr lang="hu-HU" dirty="0">
                <a:sym typeface="Symbol"/>
              </a:rPr>
            </a:br>
            <a:r>
              <a:rPr lang="hu-HU" dirty="0">
                <a:sym typeface="Symbol"/>
              </a:rPr>
              <a:t>	</a:t>
            </a:r>
            <a:r>
              <a:rPr lang="hu-HU" dirty="0"/>
              <a:t>X</a:t>
            </a:r>
            <a:r>
              <a:rPr lang="hu-HU" baseline="-25000" dirty="0"/>
              <a:t>1..N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baseline="30000" dirty="0"/>
              <a:t>N</a:t>
            </a:r>
            <a:r>
              <a:rPr lang="hu-HU" dirty="0">
                <a:sym typeface="Symbol"/>
              </a:rPr>
              <a:t>,		  A: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sym typeface="Symbol"/>
              </a:rPr>
              <a:t>→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	</a:t>
            </a:r>
            <a:r>
              <a:rPr lang="hu-HU" dirty="0" err="1"/>
              <a:t>MaxÉrt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Max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 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N&gt;0			  </a:t>
            </a:r>
            <a:r>
              <a:rPr lang="hu-HU" dirty="0" err="1"/>
              <a:t>e≤u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1MaxN és	  </a:t>
            </a:r>
            <a:r>
              <a:rPr lang="hu-HU" dirty="0" err="1">
                <a:sym typeface="Symbol" pitchFamily="18" charset="2"/>
              </a:rPr>
              <a:t>eMaxu</a:t>
            </a:r>
            <a:r>
              <a:rPr lang="hu-HU" dirty="0">
                <a:sym typeface="Symbol" pitchFamily="18" charset="2"/>
              </a:rPr>
              <a:t> és 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                </a:t>
            </a:r>
            <a:r>
              <a:rPr lang="hu-HU" dirty="0" err="1">
                <a:sym typeface="Symbol" pitchFamily="18" charset="2"/>
              </a:rPr>
              <a:t>MaxÉrt</a:t>
            </a:r>
            <a:r>
              <a:rPr lang="hu-HU" dirty="0">
                <a:sym typeface="Symbol" pitchFamily="18" charset="2"/>
              </a:rPr>
              <a:t>=</a:t>
            </a:r>
            <a:r>
              <a:rPr lang="hu-HU" dirty="0" err="1">
                <a:sym typeface="Symbol" pitchFamily="18" charset="2"/>
              </a:rPr>
              <a:t>X</a:t>
            </a:r>
            <a:r>
              <a:rPr lang="hu-HU" baseline="-25000" dirty="0" err="1">
                <a:sym typeface="Symbol" pitchFamily="18" charset="2"/>
              </a:rPr>
              <a:t>Max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 	 </a:t>
            </a:r>
            <a:r>
              <a:rPr lang="hu-HU" dirty="0">
                <a:sym typeface="Symbol"/>
              </a:rPr>
              <a:t> </a:t>
            </a:r>
            <a:r>
              <a:rPr lang="hu-HU" dirty="0" err="1">
                <a:sym typeface="Symbol"/>
              </a:rPr>
              <a:t>MaxÉrt</a:t>
            </a:r>
            <a:r>
              <a:rPr lang="hu-HU" dirty="0">
                <a:sym typeface="Symbol"/>
              </a:rPr>
              <a:t>=A(Max)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                i(1iN):		  i(eiu): 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                    </a:t>
            </a:r>
            <a:r>
              <a:rPr lang="hu-HU" dirty="0" err="1">
                <a:sym typeface="Symbol" pitchFamily="18" charset="2"/>
              </a:rPr>
              <a:t>MaxÉrtX</a:t>
            </a:r>
            <a:r>
              <a:rPr lang="hu-HU" baseline="-25000" dirty="0" err="1">
                <a:sym typeface="Symbol" pitchFamily="18" charset="2"/>
              </a:rPr>
              <a:t>i</a:t>
            </a:r>
            <a:r>
              <a:rPr lang="hu-HU" baseline="-25000" dirty="0">
                <a:sym typeface="Symbol" pitchFamily="18" charset="2"/>
              </a:rPr>
              <a:t>	       </a:t>
            </a:r>
            <a:r>
              <a:rPr lang="hu-HU" dirty="0" err="1">
                <a:sym typeface="Symbol" pitchFamily="18" charset="2"/>
              </a:rPr>
              <a:t>MaxÉrtA</a:t>
            </a:r>
            <a:r>
              <a:rPr lang="hu-HU" dirty="0">
                <a:sym typeface="Symbol" pitchFamily="18" charset="2"/>
              </a:rPr>
              <a:t>(i)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dirty="0">
              <a:sym typeface="Symbol" pitchFamily="18" charset="2"/>
            </a:endParaRP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79B661D-ECF1-47F7-8DCA-3603CE9209B6}"/>
              </a:ext>
            </a:extLst>
          </p:cNvPr>
          <p:cNvCxnSpPr/>
          <p:nvPr/>
        </p:nvCxnSpPr>
        <p:spPr>
          <a:xfrm>
            <a:off x="3636016" y="2345134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F489D1D6-AB4A-4420-A829-069D7CEE5ADA}"/>
              </a:ext>
            </a:extLst>
          </p:cNvPr>
          <p:cNvCxnSpPr/>
          <p:nvPr/>
        </p:nvCxnSpPr>
        <p:spPr>
          <a:xfrm>
            <a:off x="4211960" y="4973420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BFAD8725-A64A-4C38-8D5F-BA5CBB54259B}"/>
              </a:ext>
            </a:extLst>
          </p:cNvPr>
          <p:cNvCxnSpPr>
            <a:cxnSpLocks/>
          </p:cNvCxnSpPr>
          <p:nvPr/>
        </p:nvCxnSpPr>
        <p:spPr>
          <a:xfrm>
            <a:off x="4211960" y="5877272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489D1D6-AB4A-4420-A829-069D7CEE5ADA}"/>
              </a:ext>
            </a:extLst>
          </p:cNvPr>
          <p:cNvCxnSpPr/>
          <p:nvPr/>
        </p:nvCxnSpPr>
        <p:spPr>
          <a:xfrm>
            <a:off x="3623642" y="4046076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D71DB4-40FE-4982-B2C1-7790C7EB40DB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44581168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  <a:r>
              <a:rPr lang="hu-HU" sz="3200" dirty="0"/>
              <a:t> – </a:t>
            </a:r>
            <a:r>
              <a:rPr lang="hu-HU" sz="2800" dirty="0"/>
              <a:t>intervallumon</a:t>
            </a:r>
            <a:r>
              <a:rPr lang="hu-HU" sz="3200" dirty="0"/>
              <a:t>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A(i)</a:t>
            </a:r>
            <a:r>
              <a:rPr lang="hu-HU" sz="2800" dirty="0">
                <a:sym typeface="Symbol" pitchFamily="18" charset="2"/>
              </a:rPr>
              <a:t> helyébe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 adott képlet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behelyettesítendő (</a:t>
            </a:r>
            <a:r>
              <a:rPr lang="hu-HU" sz="2000" dirty="0">
                <a:sym typeface="Symbol" pitchFamily="18" charset="2"/>
              </a:rPr>
              <a:t>egyetlen helyen</a:t>
            </a:r>
            <a:r>
              <a:rPr lang="hu-HU" sz="2800" dirty="0">
                <a:sym typeface="Symbol" pitchFamily="18" charset="2"/>
              </a:rPr>
              <a:t>).</a:t>
            </a: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83833"/>
              </p:ext>
            </p:extLst>
          </p:nvPr>
        </p:nvGraphicFramePr>
        <p:xfrm>
          <a:off x="2560092" y="2183598"/>
          <a:ext cx="5904656" cy="3420237"/>
        </p:xfrm>
        <a:graphic>
          <a:graphicData uri="http://schemas.openxmlformats.org/drawingml/2006/table">
            <a:tbl>
              <a:tblPr/>
              <a:tblGrid>
                <a:gridCol w="85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); Max:=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44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:=y; 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Maximum:=(Max,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3140918" y="160753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Maximum(</a:t>
            </a:r>
            <a:r>
              <a:rPr lang="hu-HU" dirty="0">
                <a:solidFill>
                  <a:srgbClr val="FF0000"/>
                </a:solidFill>
              </a:rPr>
              <a:t>e</a:t>
            </a:r>
            <a:r>
              <a:rPr lang="hu-HU" dirty="0"/>
              <a:t>,</a:t>
            </a:r>
            <a:r>
              <a:rPr lang="hu-HU" dirty="0">
                <a:solidFill>
                  <a:srgbClr val="FF0000"/>
                </a:solidFill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3427454" y="4002641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8234197" y="3994414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4429" y="428860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8239447" y="42654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156A366-D583-42DA-8738-12BFD5D66D98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/67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7E91C6C-FF7F-4FEC-B5E1-B65F1915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20" y="1963506"/>
            <a:ext cx="1075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y:TH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Sok esetben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csak</a:t>
            </a:r>
            <a:r>
              <a:rPr lang="hu-HU" sz="2800" dirty="0">
                <a:sym typeface="Symbol" pitchFamily="18" charset="2"/>
              </a:rPr>
              <a:t> a maximális értékű elem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index</a:t>
            </a:r>
            <a:r>
              <a:rPr lang="hu-HU" sz="2800" dirty="0">
                <a:sym typeface="Symbol" pitchFamily="18" charset="2"/>
              </a:rPr>
              <a:t>ére,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vagy</a:t>
            </a:r>
            <a:r>
              <a:rPr lang="hu-HU" sz="2800" dirty="0">
                <a:sym typeface="Symbol" pitchFamily="18" charset="2"/>
              </a:rPr>
              <a:t> az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ére van szükség.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Ilyenkor az utolsó értékadás</a:t>
            </a:r>
          </a:p>
          <a:p>
            <a:pPr marL="0" lv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         Maximum:=(Max,</a:t>
            </a:r>
            <a:r>
              <a:rPr lang="hu-HU" sz="2800" dirty="0" err="1">
                <a:latin typeface="Garamond" pitchFamily="18" charset="0"/>
              </a:rPr>
              <a:t>MaxÉrt</a:t>
            </a:r>
            <a:r>
              <a:rPr lang="hu-HU" sz="2800" dirty="0">
                <a:latin typeface="Garamond" pitchFamily="18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helyett a</a:t>
            </a:r>
          </a:p>
          <a:p>
            <a:pPr marL="0" lv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        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Maximum:=Max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vagy</a:t>
            </a:r>
          </a:p>
          <a:p>
            <a:pPr marL="0" lv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     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Maximum:=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MaxÉrt</a:t>
            </a:r>
            <a:endParaRPr lang="hu-H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függvény értékadás szerepel a függvény végén.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Ha mindkettő kell, akkor kérdéses, hogy mi legyen a függvény (egyetlen) értéke? Lehet mindkettő?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DC8C074-EC4E-401D-A791-D7E54F10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492896"/>
            <a:ext cx="2246381" cy="153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0DC25E9-316B-4FFB-86B8-204F845B61CC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/>
              <a:t>Programozási tételek </a:t>
            </a:r>
            <a:r>
              <a:rPr lang="hu-HU" sz="2800" dirty="0">
                <a:hlinkClick r:id="rId3" action="ppaction://hlinksldjump"/>
              </a:rPr>
              <a:t>általánosítása</a:t>
            </a:r>
            <a:endParaRPr lang="hu-HU" sz="2800" dirty="0"/>
          </a:p>
          <a:p>
            <a:pPr marL="627063" lvl="1"/>
            <a:r>
              <a:rPr lang="hu-HU" sz="2400" dirty="0">
                <a:hlinkClick r:id="rId4" action="ppaction://hlinksldjump"/>
              </a:rPr>
              <a:t>Összegzés</a:t>
            </a:r>
            <a:endParaRPr lang="hu-HU" sz="2400" dirty="0"/>
          </a:p>
          <a:p>
            <a:pPr marL="627063" lvl="1"/>
            <a:r>
              <a:rPr lang="hu-HU" sz="2400" dirty="0">
                <a:hlinkClick r:id="rId5" action="ppaction://hlinksldjump"/>
              </a:rPr>
              <a:t>Megszámolás</a:t>
            </a:r>
            <a:endParaRPr lang="hu-HU" sz="2400" dirty="0"/>
          </a:p>
          <a:p>
            <a:pPr marL="627063" lvl="1"/>
            <a:r>
              <a:rPr lang="hu-HU" sz="2400" dirty="0">
                <a:hlinkClick r:id="rId6" action="ppaction://hlinksldjump"/>
              </a:rPr>
              <a:t>Maximum-kiválasztás</a:t>
            </a:r>
            <a:endParaRPr lang="hu-HU" sz="2400" dirty="0"/>
          </a:p>
          <a:p>
            <a:pPr marL="627063" lvl="1"/>
            <a:r>
              <a:rPr lang="hu-HU" sz="2400" dirty="0">
                <a:hlinkClick r:id="rId7" action="ppaction://hlinksldjump"/>
              </a:rPr>
              <a:t>Feltételes Maximum-keresés</a:t>
            </a:r>
            <a:endParaRPr lang="hu-HU" sz="2400" dirty="0"/>
          </a:p>
          <a:p>
            <a:pPr marL="627063" lvl="1"/>
            <a:r>
              <a:rPr lang="hu-HU" sz="2400" dirty="0">
                <a:hlinkClick r:id="rId8" action="ppaction://hlinksldjump"/>
              </a:rPr>
              <a:t>Kiválasztás</a:t>
            </a:r>
            <a:endParaRPr lang="hu-HU" sz="2400" dirty="0"/>
          </a:p>
          <a:p>
            <a:pPr marL="627063" lvl="1"/>
            <a:r>
              <a:rPr lang="hu-HU" sz="2400" dirty="0">
                <a:hlinkClick r:id="rId9" action="ppaction://hlinksldjump"/>
              </a:rPr>
              <a:t>Keresés</a:t>
            </a:r>
            <a:endParaRPr lang="hu-HU" sz="2400" dirty="0"/>
          </a:p>
          <a:p>
            <a:pPr marL="254000"/>
            <a:r>
              <a:rPr lang="hu-HU" sz="2800" dirty="0">
                <a:hlinkClick r:id="rId10" action="ppaction://hlinksldjump"/>
              </a:rPr>
              <a:t>Multihalmaz típus</a:t>
            </a:r>
            <a:endParaRPr lang="hu-HU" sz="2800" dirty="0"/>
          </a:p>
          <a:p>
            <a:pPr marL="627063" lvl="1"/>
            <a:r>
              <a:rPr lang="hu-HU" sz="2400" dirty="0">
                <a:hlinkClick r:id="rId11" action="ppaction://hlinksldjump"/>
              </a:rPr>
              <a:t>Multihalmaz típus elemek felsorolásával</a:t>
            </a:r>
            <a:endParaRPr lang="hu-HU" sz="2400" dirty="0"/>
          </a:p>
          <a:p>
            <a:pPr marL="627063" lvl="1"/>
            <a:r>
              <a:rPr lang="hu-HU" sz="2400" dirty="0">
                <a:hlinkClick r:id="rId12" action="ppaction://hlinksldjump"/>
              </a:rPr>
              <a:t>Multihalmaz típus darabszám vektorral</a:t>
            </a:r>
            <a:endParaRPr lang="hu-HU" sz="24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1BD9995-B9AE-4282-84F9-7D2EED265D5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/67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  <a:r>
              <a:rPr lang="hu-HU" sz="3200" dirty="0"/>
              <a:t> </a:t>
            </a:r>
            <a:r>
              <a:rPr lang="hu-HU" sz="2800" dirty="0"/>
              <a:t>–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kimenő értékek szétválasztása: </a:t>
            </a:r>
            <a:b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	    függvény </a:t>
            </a:r>
            <a:r>
              <a:rPr lang="hu-HU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kimenő paraméter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rel</a:t>
            </a:r>
            <a:r>
              <a:rPr lang="hu-HU" dirty="0">
                <a:sym typeface="Symbol" pitchFamily="18" charset="2"/>
              </a:rPr>
              <a:t>)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339752" y="2385027"/>
            <a:ext cx="5904656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hu-HU" dirty="0"/>
              <a:t>(</a:t>
            </a:r>
            <a:r>
              <a:rPr lang="hu-HU" dirty="0" err="1"/>
              <a:t>e,u,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MaxÉrt</a:t>
            </a:r>
            <a:r>
              <a:rPr lang="hu-HU" dirty="0"/>
              <a:t>)</a:t>
            </a:r>
          </a:p>
        </p:txBody>
      </p:sp>
      <p:graphicFrame>
        <p:nvGraphicFramePr>
          <p:cNvPr id="1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5624"/>
              </p:ext>
            </p:extLst>
          </p:nvPr>
        </p:nvGraphicFramePr>
        <p:xfrm>
          <a:off x="2339752" y="2961091"/>
          <a:ext cx="5904656" cy="3420237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:=A(e); Max:=e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i=e+1..u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44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:=y; 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Maximum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2842758" y="4773871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8020174" y="4770076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2759100" y="50512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8016858" y="503465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52689E-CDC2-4B58-8B92-D7C421BBF9B7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/67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5818D38-5DFB-4033-B40C-D2AC0514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196" y="2732816"/>
            <a:ext cx="1075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y:TH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függvény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két </a:t>
            </a:r>
            <a:r>
              <a:rPr lang="hu-HU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kimenő paraméter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rel</a:t>
            </a:r>
            <a:r>
              <a:rPr lang="hu-HU" dirty="0">
                <a:sym typeface="Symbol" pitchFamily="18" charset="2"/>
              </a:rPr>
              <a:t>)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1619672" y="1916832"/>
            <a:ext cx="5760640" cy="614424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Maximum(</a:t>
            </a:r>
            <a:r>
              <a:rPr lang="hu-HU" dirty="0" err="1"/>
              <a:t>e,u,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hu-HU" dirty="0" err="1"/>
              <a:t>,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MaxÉrt</a:t>
            </a:r>
            <a:r>
              <a:rPr lang="hu-HU" dirty="0"/>
              <a:t>)</a:t>
            </a:r>
          </a:p>
        </p:txBody>
      </p:sp>
      <p:graphicFrame>
        <p:nvGraphicFramePr>
          <p:cNvPr id="1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5286"/>
              </p:ext>
            </p:extLst>
          </p:nvPr>
        </p:nvGraphicFramePr>
        <p:xfrm>
          <a:off x="1619672" y="2531058"/>
          <a:ext cx="5904656" cy="2886837"/>
        </p:xfrm>
        <a:graphic>
          <a:graphicData uri="http://schemas.openxmlformats.org/drawingml/2006/table">
            <a:tbl>
              <a:tblPr/>
              <a:tblGrid>
                <a:gridCol w="85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:=A(e);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i=e+1..u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44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:=y;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2484785" y="4343838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7300094" y="432941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2401127" y="460239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296778" y="460461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C8DB155-E340-4BA2-BD45-9514D74D7C25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/67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3376A32-9338-432F-9821-B2A9C9DD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289572"/>
            <a:ext cx="1075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y:TH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relációval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340198" y="195681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Maximum(e,u,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&gt;</a:t>
            </a:r>
            <a:r>
              <a:rPr lang="hu-HU" dirty="0"/>
              <a:t>)</a:t>
            </a:r>
          </a:p>
        </p:txBody>
      </p:sp>
      <p:graphicFrame>
        <p:nvGraphicFramePr>
          <p:cNvPr id="1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19512"/>
              </p:ext>
            </p:extLst>
          </p:nvPr>
        </p:nvGraphicFramePr>
        <p:xfrm>
          <a:off x="1619672" y="2531058"/>
          <a:ext cx="5904656" cy="3420237"/>
        </p:xfrm>
        <a:graphic>
          <a:graphicData uri="http://schemas.openxmlformats.org/drawingml/2006/table">
            <a:tbl>
              <a:tblPr/>
              <a:tblGrid>
                <a:gridCol w="85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:=A(e); Max:=e;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i=e+1..u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44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 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&gt;</a:t>
                      </a:r>
                      <a:r>
                        <a:rPr lang="hu-HU" sz="2800" dirty="0">
                          <a:sym typeface="Symbol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:=y; 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Maximum:=(Max,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Line 27">
            <a:extLst>
              <a:ext uri="{FF2B5EF4-FFF2-40B4-BE49-F238E27FC236}">
                <a16:creationId xmlns:a16="http://schemas.microsoft.com/office/drawing/2014/main" id="{0F84BA03-5348-4F91-B553-15CCA679E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785" y="4343838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68068852-8F86-47A3-BA05-B41C50A13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0094" y="432941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52E18406-FE1D-4840-AA32-7CA31ADF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127" y="460239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280DBE87-48F9-4A4F-9103-79448DE3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778" y="460461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A1A9B3F-8C68-4E2C-9FE8-4EEF46E696E1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3B8299C-5754-4128-8F94-E2BB0D3A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289572"/>
            <a:ext cx="1075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y:TH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–</a:t>
            </a:r>
            <a:r>
              <a:rPr lang="hu-HU" sz="2800" dirty="0"/>
              <a:t> intervallumon 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001000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b="1" dirty="0">
                <a:sym typeface="Symbol" pitchFamily="18" charset="2"/>
              </a:rPr>
              <a:t>Példa: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 születésnapos	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A Maximum függvényben az A(i) törzse egyszerűen Sz[i], azaz az i. ember születésnapja.</a:t>
            </a:r>
          </a:p>
        </p:txBody>
      </p:sp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79171"/>
              </p:ext>
            </p:extLst>
          </p:nvPr>
        </p:nvGraphicFramePr>
        <p:xfrm>
          <a:off x="3297064" y="2535560"/>
          <a:ext cx="4896544" cy="533400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(S,Dátum):=Maximum(1,N,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40328"/>
              </p:ext>
            </p:extLst>
          </p:nvPr>
        </p:nvGraphicFramePr>
        <p:xfrm>
          <a:off x="3297064" y="4869160"/>
          <a:ext cx="4896544" cy="1164717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:=X.hó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&lt;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Y.hó vagy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X.hó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Y.hó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X.nap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≤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Y.nap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3297064" y="4293096"/>
            <a:ext cx="4896544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rgbClr val="FF0000"/>
                </a:solidFill>
              </a:rPr>
              <a:t>R</a:t>
            </a:r>
            <a:r>
              <a:rPr lang="hu-HU" dirty="0"/>
              <a:t>(X,Y)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F9A9DE4-19F0-4994-A621-70E600245673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Feltételes</a:t>
            </a:r>
            <a:r>
              <a:rPr lang="hu-HU" dirty="0">
                <a:solidFill>
                  <a:srgbClr val="FF0000"/>
                </a:solidFill>
              </a:rPr>
              <a:t> maximumkeresés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2800" dirty="0"/>
              <a:t>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  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 </a:t>
            </a:r>
            <a:br>
              <a:rPr lang="hu-HU" dirty="0"/>
            </a:br>
            <a:r>
              <a:rPr lang="hu-HU" dirty="0"/>
              <a:t>               A: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dirty="0">
                <a:latin typeface="Imprint MT Shadow" pitchFamily="82" charset="0"/>
                <a:sym typeface="Symbol" pitchFamily="18" charset="2"/>
              </a:rPr>
            </a:br>
            <a:r>
              <a:rPr lang="hu-HU" dirty="0"/>
              <a:t>              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hu-HU" dirty="0"/>
              <a:t>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latin typeface="Imprint MT Shadow" pitchFamily="82" charset="0"/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   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dirty="0"/>
              <a:t>, Max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/>
              <a:t>, </a:t>
            </a:r>
            <a:r>
              <a:rPr lang="hu-HU" dirty="0" err="1"/>
              <a:t>MaxÉrt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</a:t>
            </a:r>
            <a:r>
              <a:rPr lang="hu-HU" dirty="0" err="1"/>
              <a:t>e≤u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Van=i(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e≤i≤u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):T(A(i)) és 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Van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eMaxu és </a:t>
            </a:r>
            <a:r>
              <a:rPr lang="hu-HU" dirty="0" err="1">
                <a:sym typeface="Symbol" pitchFamily="18" charset="2"/>
              </a:rPr>
              <a:t>MaxÉrt</a:t>
            </a:r>
            <a:r>
              <a:rPr lang="hu-HU" dirty="0">
                <a:sym typeface="Symbol" pitchFamily="18" charset="2"/>
              </a:rPr>
              <a:t>=A(Max) és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          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MaxÉrt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és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           i(</a:t>
            </a:r>
            <a:r>
              <a:rPr lang="hu-HU" dirty="0" err="1">
                <a:sym typeface="Symbol" pitchFamily="18" charset="2"/>
              </a:rPr>
              <a:t>eiu</a:t>
            </a:r>
            <a:r>
              <a:rPr lang="hu-HU" dirty="0">
                <a:sym typeface="Symbol" pitchFamily="18" charset="2"/>
              </a:rPr>
              <a:t>):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T(A(i))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</a:t>
            </a:r>
            <a:r>
              <a:rPr lang="hu-HU" dirty="0" err="1">
                <a:sym typeface="Symbol" pitchFamily="18" charset="2"/>
              </a:rPr>
              <a:t>MaxÉrtA</a:t>
            </a:r>
            <a:r>
              <a:rPr lang="hu-HU" dirty="0">
                <a:sym typeface="Symbol" pitchFamily="18" charset="2"/>
              </a:rPr>
              <a:t>(i)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endParaRPr lang="hu-HU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A4B2AA-E71B-435A-AFCC-0E8EDB73682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85449634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  <a:r>
              <a:rPr lang="hu-HU" dirty="0">
                <a:sym typeface="Symbol" panose="05050102010706020507" pitchFamily="18" charset="2"/>
              </a:rPr>
              <a:t> </a:t>
            </a:r>
            <a:r>
              <a:rPr lang="hu-HU" dirty="0"/>
              <a:t> </a:t>
            </a:r>
            <a:r>
              <a:rPr lang="hu-HU" sz="2800" dirty="0"/>
              <a:t>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/>
          </p:nvPr>
        </p:nvGraphicFramePr>
        <p:xfrm>
          <a:off x="2420268" y="2421086"/>
          <a:ext cx="5760640" cy="3953637"/>
        </p:xfrm>
        <a:graphic>
          <a:graphicData uri="http://schemas.openxmlformats.org/drawingml/2006/table">
            <a:tbl>
              <a:tblPr/>
              <a:tblGrid>
                <a:gridCol w="69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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(A(i)) és A(i)&gt;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≠-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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FeltMax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:=(Van,Max,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3101837" y="184482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FeltMax</a:t>
            </a:r>
            <a:r>
              <a:rPr lang="hu-HU" dirty="0"/>
              <a:t>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hu-HU" dirty="0"/>
              <a:t>)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3113425" y="3706399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7941162" y="3695382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040016" y="39763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7935667" y="396929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B71A52-5FB1-4F20-937B-97DEFBEEC1E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CE1C7F-DC80-4AD0-9454-AF0E7DA6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080" y="2344688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1177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Feltételes</a:t>
            </a:r>
            <a:r>
              <a:rPr lang="hu-HU" dirty="0">
                <a:solidFill>
                  <a:srgbClr val="FF0000"/>
                </a:solidFill>
              </a:rPr>
              <a:t> maximumkeresés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2800" dirty="0"/>
              <a:t>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  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/>
              <a:t>,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               A: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dirty="0">
                <a:latin typeface="Imprint MT Shadow" pitchFamily="82" charset="0"/>
                <a:sym typeface="Symbol" pitchFamily="18" charset="2"/>
              </a:rPr>
            </a:br>
            <a:r>
              <a:rPr lang="hu-HU" dirty="0"/>
              <a:t>              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   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dirty="0"/>
              <a:t>, Max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/>
              <a:t>, </a:t>
            </a:r>
            <a:r>
              <a:rPr lang="hu-HU" dirty="0" err="1"/>
              <a:t>MaxÉrt</a:t>
            </a:r>
            <a:r>
              <a:rPr lang="hu-HU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</a:t>
            </a:r>
            <a:r>
              <a:rPr lang="hu-HU" dirty="0" err="1"/>
              <a:t>e≤u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Van=i(e≤i≤u):T(i) és 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Van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eMaxu és </a:t>
            </a:r>
            <a:r>
              <a:rPr lang="hu-HU" dirty="0" err="1">
                <a:sym typeface="Symbol" pitchFamily="18" charset="2"/>
              </a:rPr>
              <a:t>MaxÉrt</a:t>
            </a:r>
            <a:r>
              <a:rPr lang="hu-HU" dirty="0">
                <a:sym typeface="Symbol" pitchFamily="18" charset="2"/>
              </a:rPr>
              <a:t>=A(Max) és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          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T(Max) és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           i(eiu):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T(i)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</a:t>
            </a:r>
            <a:r>
              <a:rPr lang="hu-HU" dirty="0" err="1">
                <a:sym typeface="Symbol" pitchFamily="18" charset="2"/>
              </a:rPr>
              <a:t>MaxÉrt</a:t>
            </a:r>
            <a:r>
              <a:rPr lang="hu-HU" dirty="0">
                <a:sym typeface="Symbol" pitchFamily="18" charset="2"/>
              </a:rPr>
              <a:t>A(i)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endParaRPr lang="hu-HU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A4B2AA-E71B-435A-AFCC-0E8EDB73682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/67</a:t>
            </a:r>
          </a:p>
        </p:txBody>
      </p:sp>
      <p:sp>
        <p:nvSpPr>
          <p:cNvPr id="3" name="Lekerekített téglalapbuborék 2"/>
          <p:cNvSpPr/>
          <p:nvPr/>
        </p:nvSpPr>
        <p:spPr>
          <a:xfrm>
            <a:off x="5724128" y="1196752"/>
            <a:ext cx="3168352" cy="1152128"/>
          </a:xfrm>
          <a:prstGeom prst="wedgeRoundRectCallout">
            <a:avLst>
              <a:gd name="adj1" fmla="val -123906"/>
              <a:gd name="adj2" fmla="val 93994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Példa: lokális csúcsok minimuma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  <a:r>
              <a:rPr lang="hu-HU" dirty="0">
                <a:sym typeface="Symbol" panose="05050102010706020507" pitchFamily="18" charset="2"/>
              </a:rPr>
              <a:t> </a:t>
            </a:r>
            <a:r>
              <a:rPr lang="hu-HU" dirty="0"/>
              <a:t> </a:t>
            </a:r>
            <a:r>
              <a:rPr lang="hu-HU" sz="2800" dirty="0"/>
              <a:t>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/>
              <a:t>2</a:t>
            </a:r>
            <a:r>
              <a:rPr lang="hu-HU" b="1" dirty="0">
                <a:sym typeface="Symbol" pitchFamily="18" charset="2"/>
              </a:rPr>
              <a:t>:</a:t>
            </a: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35446"/>
              </p:ext>
            </p:extLst>
          </p:nvPr>
        </p:nvGraphicFramePr>
        <p:xfrm>
          <a:off x="2420268" y="2421086"/>
          <a:ext cx="5760640" cy="3953637"/>
        </p:xfrm>
        <a:graphic>
          <a:graphicData uri="http://schemas.openxmlformats.org/drawingml/2006/table">
            <a:tbl>
              <a:tblPr/>
              <a:tblGrid>
                <a:gridCol w="69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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(i) és A(i)&gt;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≠-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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FeltMax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:=(Van,Max,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3101837" y="184482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FeltMax</a:t>
            </a:r>
            <a:r>
              <a:rPr lang="hu-HU" dirty="0"/>
              <a:t>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3113425" y="3706399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7941162" y="3695382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040016" y="39763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7935667" y="396929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B71A52-5FB1-4F20-937B-97DEFBEEC1E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CE1C7F-DC80-4AD0-9454-AF0E7DA6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080" y="2344688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Kitérő: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Feltételes maximumkeresést sokszor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elágazás feltételében </a:t>
            </a:r>
            <a:r>
              <a:rPr lang="hu-HU" sz="2800" dirty="0">
                <a:sym typeface="Symbol" pitchFamily="18" charset="2"/>
              </a:rPr>
              <a:t>szeretnénk használni, ahol az elágazás attól függ, hogy van-e feltételes maximum.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három értékből álló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függvényérték nem szerepelhet feltételben</a:t>
            </a:r>
            <a:r>
              <a:rPr lang="hu-HU" sz="2800" dirty="0">
                <a:sym typeface="Symbol" pitchFamily="18" charset="2"/>
              </a:rPr>
              <a:t>! 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Egy lehetséges megoldás az, hogy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csak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a logikai érték </a:t>
            </a:r>
            <a:r>
              <a:rPr lang="hu-HU" sz="2800" dirty="0">
                <a:sym typeface="Symbol" pitchFamily="18" charset="2"/>
              </a:rPr>
              <a:t>a feltételes maximumot meghatározó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 értéke</a:t>
            </a:r>
            <a:r>
              <a:rPr lang="hu-HU" sz="2800" dirty="0">
                <a:sym typeface="Symbol" pitchFamily="18" charset="2"/>
              </a:rPr>
              <a:t>,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másik kettő </a:t>
            </a:r>
            <a:r>
              <a:rPr lang="hu-HU" sz="2800" dirty="0">
                <a:sym typeface="Symbol" pitchFamily="18" charset="2"/>
              </a:rPr>
              <a:t>pedig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kimenő paraméter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55B31CC-4AB3-4A49-B8D6-DBCB69915D11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Kiválasztás</a:t>
            </a:r>
            <a:r>
              <a:rPr lang="hu-HU" dirty="0"/>
              <a:t> –</a:t>
            </a:r>
            <a:r>
              <a:rPr lang="hu-HU" sz="2800" dirty="0"/>
              <a:t> 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	</a:t>
            </a:r>
            <a:r>
              <a:rPr lang="hu-HU" dirty="0" err="1"/>
              <a:t>e,u</a:t>
            </a:r>
            <a:r>
              <a:rPr lang="hu-HU" dirty="0">
                <a:sym typeface="Symbol"/>
              </a:rPr>
              <a:t> 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A: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 </a:t>
            </a:r>
            <a:br>
              <a:rPr lang="hu-HU" baseline="30000" dirty="0"/>
            </a:br>
            <a:r>
              <a:rPr lang="hu-HU" baseline="30000" dirty="0"/>
              <a:t>	</a:t>
            </a:r>
            <a:r>
              <a:rPr lang="hu-HU" dirty="0"/>
              <a:t>T: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	Ind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+mj-lt"/>
                <a:sym typeface="Symbol" pitchFamily="18" charset="2"/>
              </a:rPr>
              <a:t>, Ért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e≤u és </a:t>
            </a:r>
            <a:r>
              <a:rPr lang="hu-HU" dirty="0">
                <a:sym typeface="Symbol" pitchFamily="18" charset="2"/>
              </a:rPr>
              <a:t>i (eiu): T(A(i))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eIndu és T(A(Ind)) és Ért=A(Ind)</a:t>
            </a:r>
          </a:p>
          <a:p>
            <a:pPr marL="254000">
              <a:lnSpc>
                <a:spcPct val="80000"/>
              </a:lnSpc>
              <a:spcBef>
                <a:spcPts val="0"/>
              </a:spcBef>
              <a:buNone/>
            </a:pPr>
            <a:r>
              <a:rPr lang="hu-HU" dirty="0">
                <a:sym typeface="Symbol" pitchFamily="18" charset="2"/>
              </a:rPr>
              <a:t>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39C4F5-2F68-4FA7-843F-79B8A433411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Programozási tételek </a:t>
            </a:r>
            <a:r>
              <a:rPr lang="hu-HU" dirty="0">
                <a:solidFill>
                  <a:srgbClr val="FF0000"/>
                </a:solidFill>
              </a:rPr>
              <a:t>általánosítása</a:t>
            </a:r>
            <a:r>
              <a:rPr lang="hu-HU" baseline="-25000" dirty="0">
                <a:solidFill>
                  <a:srgbClr val="FF0000"/>
                </a:solidFill>
              </a:rPr>
              <a:t>1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277639"/>
            <a:ext cx="9108504" cy="5183187"/>
          </a:xfrm>
        </p:spPr>
        <p:txBody>
          <a:bodyPr/>
          <a:lstStyle/>
          <a:p>
            <a:pPr marL="542925" indent="-542925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Cél:</a:t>
            </a:r>
            <a:r>
              <a:rPr lang="hu-HU" dirty="0"/>
              <a:t> </a:t>
            </a:r>
            <a:r>
              <a:rPr lang="hu-HU" sz="2800" dirty="0"/>
              <a:t>a programozási tételeket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átalakítás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nélkül</a:t>
            </a:r>
            <a:r>
              <a:rPr lang="hu-HU" sz="2800" dirty="0"/>
              <a:t> lehessen használni feladatok megoldására.</a:t>
            </a:r>
          </a:p>
          <a:p>
            <a:pPr marL="542925" indent="-542925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Módszer: </a:t>
            </a:r>
            <a:r>
              <a:rPr lang="hu-HU" sz="2800" dirty="0"/>
              <a:t>függvények célszerű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paraméterezése</a:t>
            </a:r>
            <a:r>
              <a:rPr lang="hu-HU" sz="2800" dirty="0"/>
              <a:t> 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behelyettesítése</a:t>
            </a:r>
            <a:r>
              <a:rPr lang="hu-HU" sz="2800" dirty="0"/>
              <a:t>.</a:t>
            </a:r>
          </a:p>
          <a:p>
            <a:pPr marL="542925" indent="-542925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Elv: </a:t>
            </a:r>
            <a:r>
              <a:rPr lang="hu-HU" sz="2800" dirty="0"/>
              <a:t>N elemű tömb helyett egy </a:t>
            </a:r>
            <a:r>
              <a:rPr lang="hu-HU" sz="2800" dirty="0">
                <a:solidFill>
                  <a:srgbClr val="FF0000"/>
                </a:solidFill>
              </a:rPr>
              <a:t>[e,u]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intervallumon</a:t>
            </a:r>
            <a:r>
              <a:rPr lang="hu-HU" sz="2800" dirty="0">
                <a:solidFill>
                  <a:srgbClr val="FF0000"/>
                </a:solidFill>
              </a:rPr>
              <a:t> értelmezett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</a:t>
            </a:r>
            <a:r>
              <a:rPr lang="hu-HU" sz="2800" dirty="0">
                <a:solidFill>
                  <a:srgbClr val="FF0000"/>
                </a:solidFill>
              </a:rPr>
              <a:t> adja a sorozatok elemeit</a:t>
            </a:r>
            <a:r>
              <a:rPr lang="hu-HU" sz="2800" dirty="0"/>
              <a:t>, ahol a függvény általában egy tömbre épít (de akár több elemre is):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/>
              </a:rPr>
              <a:t> H</a:t>
            </a:r>
          </a:p>
          <a:p>
            <a:pPr marL="542925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i="1" dirty="0">
                <a:sym typeface="Symbol"/>
              </a:rPr>
              <a:t>Például annak eldöntése, hogy egy tömb monoton növekvő-e, a [2,N] intervallumon vizsgálja, hogy a tömb minden i-</a:t>
            </a:r>
            <a:r>
              <a:rPr lang="hu-HU" sz="2800" i="1" dirty="0" err="1">
                <a:sym typeface="Symbol"/>
              </a:rPr>
              <a:t>edik</a:t>
            </a:r>
            <a:r>
              <a:rPr lang="hu-HU" sz="2800" i="1" dirty="0">
                <a:sym typeface="Symbol"/>
              </a:rPr>
              <a:t> eleme nagyobb-e az előzőnél (azaz a tulajdonság nem egy elemre vonatkozik).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solidFill>
                  <a:srgbClr val="FF0000"/>
                </a:solidFill>
                <a:sym typeface="Symbol"/>
              </a:rPr>
              <a:t>A továbbiakban nem teljes programokat, hanem </a:t>
            </a:r>
            <a:br>
              <a:rPr lang="hu-HU" sz="2800" dirty="0">
                <a:solidFill>
                  <a:srgbClr val="FF0000"/>
                </a:solidFill>
                <a:sym typeface="Symbol"/>
              </a:rPr>
            </a:b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alprogram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okat (</a:t>
            </a:r>
            <a:r>
              <a:rPr lang="hu-HU" sz="2400" dirty="0">
                <a:solidFill>
                  <a:srgbClr val="FF0000"/>
                </a:solidFill>
                <a:sym typeface="Symbol"/>
              </a:rPr>
              <a:t>függvény/eljárás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) specifikálunk!</a:t>
            </a:r>
            <a:endParaRPr lang="hu-HU" sz="2800" dirty="0">
              <a:solidFill>
                <a:srgbClr val="FF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683BF9-7A2B-49FE-901F-BB1245A89B01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37935084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Kiválasztás –</a:t>
            </a:r>
            <a:r>
              <a:rPr lang="hu-HU" sz="2800" dirty="0"/>
              <a:t> 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895874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Az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T(A(i)) </a:t>
            </a:r>
            <a:r>
              <a:rPr lang="hu-HU" sz="2800" dirty="0">
                <a:sym typeface="Symbol" pitchFamily="18" charset="2"/>
              </a:rPr>
              <a:t>helyébe mindig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 aktuális elemet megadó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képlet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behelyettesítendő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Az utolsó sor lehet: Kiválaszt:=i vagy Kiválaszt:=A(i) is.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4143918" y="1743224"/>
            <a:ext cx="3744915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Kiválaszt(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graphicFrame>
        <p:nvGraphicFramePr>
          <p:cNvPr id="2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1922"/>
              </p:ext>
            </p:extLst>
          </p:nvPr>
        </p:nvGraphicFramePr>
        <p:xfrm>
          <a:off x="4143919" y="2319288"/>
          <a:ext cx="3744914" cy="2399157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T(A(i))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Kiválaszt:=(i,A(i))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1EC9D80-8595-4C20-818A-A080E8ADFA0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/67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1332861-F512-43B9-B6CC-DA495ABA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856" y="2226072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–</a:t>
            </a:r>
            <a:r>
              <a:rPr lang="hu-HU" sz="2800" dirty="0"/>
              <a:t> 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Bemenet:	</a:t>
            </a:r>
            <a:r>
              <a:rPr lang="hu-HU" dirty="0" err="1"/>
              <a:t>e,u</a:t>
            </a:r>
            <a:r>
              <a:rPr lang="hu-HU" dirty="0">
                <a:sym typeface="Symbol"/>
              </a:rPr>
              <a:t> 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A: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 </a:t>
            </a:r>
            <a:br>
              <a:rPr lang="hu-HU" baseline="30000" dirty="0"/>
            </a:br>
            <a:r>
              <a:rPr lang="hu-HU" baseline="30000" dirty="0"/>
              <a:t>	</a:t>
            </a:r>
            <a:r>
              <a:rPr lang="hu-HU" dirty="0"/>
              <a:t>T: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sym typeface="Symbol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Kimenet:	Van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L, </a:t>
            </a:r>
            <a:r>
              <a:rPr lang="hu-HU" dirty="0"/>
              <a:t>Ind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+mj-lt"/>
                <a:sym typeface="Symbol" pitchFamily="18" charset="2"/>
              </a:rPr>
              <a:t>, Ért</a:t>
            </a:r>
            <a:r>
              <a:rPr lang="hu-HU" dirty="0">
                <a:latin typeface="+mj-lt"/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/>
              <a:t>Előfeltétel:	−</a:t>
            </a: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Van=i(eiu): T(A(i)) és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Van</a:t>
            </a:r>
            <a:r>
              <a:rPr lang="hu-HU" sz="2400" dirty="0">
                <a:sym typeface="Symbol" pitchFamily="18" charset="2"/>
              </a:rPr>
              <a:t> </a:t>
            </a:r>
            <a:r>
              <a:rPr lang="hu-HU" dirty="0" err="1">
                <a:sym typeface="Symbol" pitchFamily="18" charset="2"/>
              </a:rPr>
              <a:t>eIndu</a:t>
            </a:r>
            <a:r>
              <a:rPr lang="hu-HU" dirty="0">
                <a:sym typeface="Symbol" pitchFamily="18" charset="2"/>
              </a:rPr>
              <a:t> és T(A(Ind)) és Ért=A(Ind)</a:t>
            </a:r>
          </a:p>
          <a:p>
            <a:pPr marL="254000">
              <a:lnSpc>
                <a:spcPct val="80000"/>
              </a:lnSpc>
              <a:spcBef>
                <a:spcPts val="0"/>
              </a:spcBef>
              <a:buNone/>
            </a:pPr>
            <a:r>
              <a:rPr lang="hu-HU" dirty="0">
                <a:sym typeface="Symbol" pitchFamily="18" charset="2"/>
              </a:rPr>
              <a:t>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A5F2983-8606-4E80-B812-0C5F4366DDB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 –</a:t>
            </a:r>
            <a:r>
              <a:rPr lang="hu-HU" sz="2800" dirty="0"/>
              <a:t> 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keresésből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eldöntés</a:t>
            </a:r>
            <a:r>
              <a:rPr lang="hu-HU" sz="2800" dirty="0">
                <a:sym typeface="Symbol" pitchFamily="18" charset="2"/>
              </a:rPr>
              <a:t> lesz, ha csak az első, logikai érték a függvény értéke.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678204" y="171782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Keres(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graphicFrame>
        <p:nvGraphicFramePr>
          <p:cNvPr id="2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05447"/>
              </p:ext>
            </p:extLst>
          </p:nvPr>
        </p:nvGraphicFramePr>
        <p:xfrm>
          <a:off x="1691751" y="2294086"/>
          <a:ext cx="6444207" cy="3032760"/>
        </p:xfrm>
        <a:graphic>
          <a:graphicData uri="http://schemas.openxmlformats.org/drawingml/2006/table">
            <a:tbl>
              <a:tblPr/>
              <a:tblGrid>
                <a:gridCol w="57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T(A(i))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Keres:=(igaz,i,A(i))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Keres:=(hamis,-,-)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27">
            <a:extLst>
              <a:ext uri="{FF2B5EF4-FFF2-40B4-BE49-F238E27FC236}">
                <a16:creationId xmlns:a16="http://schemas.microsoft.com/office/drawing/2014/main" id="{1190E3CE-C9E3-48AC-9E2F-DF01F87F0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907" y="4254996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63E760C1-3A15-4941-9294-EF40EC0AD1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7429" y="425538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B090F20E-462C-4245-962D-6E3B1C04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53915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AAEEFBF2-76DC-4CB4-B839-3CB5F5B5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586" y="452814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3B727B-8FA1-44E8-BB09-F28019503FEC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F43FB19-8B26-4064-9ACC-ABD2484C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980" y="2348880"/>
            <a:ext cx="96552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 –</a:t>
            </a:r>
            <a:r>
              <a:rPr lang="hu-HU" sz="2800" dirty="0"/>
              <a:t> intervallumon</a:t>
            </a:r>
            <a:endParaRPr lang="hu-HU" dirty="0"/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</a:t>
            </a:r>
            <a:r>
              <a:rPr lang="hu-HU" dirty="0">
                <a:sym typeface="Symbol" pitchFamily="18" charset="2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két </a:t>
            </a:r>
            <a:r>
              <a:rPr lang="hu-HU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kimenő paraméter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rel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483768" y="1933526"/>
            <a:ext cx="5256583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</a:t>
            </a:r>
            <a:r>
              <a:rPr lang="hu-HU" dirty="0"/>
              <a:t>(</a:t>
            </a:r>
            <a:r>
              <a:rPr lang="hu-HU" dirty="0" err="1"/>
              <a:t>e,u,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hu-HU" dirty="0" err="1"/>
              <a:t>,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</a:t>
            </a:r>
            <a:r>
              <a:rPr lang="hu-HU" dirty="0"/>
              <a:t>)</a:t>
            </a:r>
          </a:p>
        </p:txBody>
      </p:sp>
      <p:graphicFrame>
        <p:nvGraphicFramePr>
          <p:cNvPr id="2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6613"/>
              </p:ext>
            </p:extLst>
          </p:nvPr>
        </p:nvGraphicFramePr>
        <p:xfrm>
          <a:off x="2052640" y="2509788"/>
          <a:ext cx="6120680" cy="3566160"/>
        </p:xfrm>
        <a:graphic>
          <a:graphicData uri="http://schemas.openxmlformats.org/drawingml/2006/table">
            <a:tbl>
              <a:tblPr/>
              <a:tblGrid>
                <a:gridCol w="50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i≤u és nem T(A(i))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Keres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:=hamis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Keres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:=igaz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Line 27">
            <a:extLst>
              <a:ext uri="{FF2B5EF4-FFF2-40B4-BE49-F238E27FC236}">
                <a16:creationId xmlns:a16="http://schemas.microsoft.com/office/drawing/2014/main" id="{ABC79A20-7BBF-49B0-AF02-33348A17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755" y="4470346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EE0D31C0-7519-413B-8824-34BF41FA1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4104" y="447073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BD835B02-F043-4932-A536-5AD6452E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20" y="476552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6BD041AE-E981-4C1C-8D0F-4A22A0AF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261" y="475450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772C35-F801-48B1-A540-5CE1A8E2483B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/67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D2A380E-30CB-4737-AD78-9033BF8C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205" y="2560712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Sorozat → multihalmaz</a:t>
            </a:r>
            <a:r>
              <a:rPr lang="hu-HU" dirty="0"/>
              <a:t> transzformáció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Egyes esetekben a </a:t>
            </a:r>
            <a:r>
              <a:rPr lang="hu-HU" sz="2800" dirty="0" err="1"/>
              <a:t>bemenetbeli</a:t>
            </a:r>
            <a:r>
              <a:rPr lang="hu-HU" sz="2800" dirty="0"/>
              <a:t> sorozatból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multihalmaz</a:t>
            </a:r>
            <a:r>
              <a:rPr lang="hu-HU" sz="2800" dirty="0"/>
              <a:t>t kell készítenünk, ahol az elemek értéke mellett a számosságukat is tároljuk.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b="1" dirty="0"/>
              <a:t>Példa:</a:t>
            </a:r>
            <a:r>
              <a:rPr lang="hu-HU" sz="2800" dirty="0"/>
              <a:t> N vásárlásról ismerjük, hogy egy vásárló milyen terméket vásárolt (Be[1..N]). Adjuk meg a vásárlásokban szereplő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termé-keket</a:t>
            </a:r>
            <a:r>
              <a:rPr lang="hu-HU" sz="2800" dirty="0"/>
              <a:t> (T[1..Db]) 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számukat</a:t>
            </a:r>
            <a:r>
              <a:rPr lang="hu-HU" sz="2800" dirty="0"/>
              <a:t> (D[1..Db])!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/>
              <a:t>A megoldás egy </a:t>
            </a:r>
            <a:r>
              <a:rPr lang="hu-HU" sz="2800" b="1" dirty="0"/>
              <a:t>kiválogatás tétel</a:t>
            </a:r>
            <a:r>
              <a:rPr lang="hu-HU" sz="2800" dirty="0"/>
              <a:t>: válogassuk ki a bemenet azon elemeit, amelyek a kiválogatás eredményében </a:t>
            </a:r>
            <a:r>
              <a:rPr lang="hu-HU" sz="2800" dirty="0">
                <a:solidFill>
                  <a:srgbClr val="FF0000"/>
                </a:solidFill>
              </a:rPr>
              <a:t>még nem szerepel-</a:t>
            </a:r>
            <a:r>
              <a:rPr lang="hu-HU" sz="2800" dirty="0" err="1">
                <a:solidFill>
                  <a:srgbClr val="FF0000"/>
                </a:solidFill>
              </a:rPr>
              <a:t>tek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b="1" dirty="0">
                <a:solidFill>
                  <a:srgbClr val="FF0000"/>
                </a:solidFill>
              </a:rPr>
              <a:t>eldöntés</a:t>
            </a:r>
            <a:r>
              <a:rPr lang="hu-HU" sz="2800" dirty="0"/>
              <a:t>), s e közben </a:t>
            </a:r>
            <a:r>
              <a:rPr lang="hu-HU" sz="2800" dirty="0">
                <a:solidFill>
                  <a:srgbClr val="0000FF"/>
                </a:solidFill>
              </a:rPr>
              <a:t>számláljunk</a:t>
            </a:r>
            <a:r>
              <a:rPr lang="hu-HU" sz="2800" dirty="0"/>
              <a:t> is (</a:t>
            </a:r>
            <a:r>
              <a:rPr lang="hu-HU" sz="2800" dirty="0">
                <a:solidFill>
                  <a:srgbClr val="0000FF"/>
                </a:solidFill>
              </a:rPr>
              <a:t>megszámolás</a:t>
            </a:r>
            <a:r>
              <a:rPr lang="hu-HU" sz="2800" dirty="0"/>
              <a:t>)!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7054FEB-762F-48F4-ABA2-2F3C6A06A0A5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982122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→ multihalmaz transzformáció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D7DD8C0-6A55-4BBB-B1FB-90FF9BC614C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8348"/>
              </p:ext>
            </p:extLst>
          </p:nvPr>
        </p:nvGraphicFramePr>
        <p:xfrm>
          <a:off x="2411760" y="2010188"/>
          <a:ext cx="4479798" cy="4167816"/>
        </p:xfrm>
        <a:graphic>
          <a:graphicData uri="http://schemas.openxmlformats.org/drawingml/2006/table">
            <a:tbl>
              <a:tblPr/>
              <a:tblGrid>
                <a:gridCol w="48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92">
                  <a:extLst>
                    <a:ext uri="{9D8B030D-6E8A-4147-A177-3AD203B41FA5}">
                      <a16:colId xmlns:a16="http://schemas.microsoft.com/office/drawing/2014/main" val="2726347253"/>
                    </a:ext>
                  </a:extLst>
                </a:gridCol>
                <a:gridCol w="1919602">
                  <a:extLst>
                    <a:ext uri="{9D8B030D-6E8A-4147-A177-3AD203B41FA5}">
                      <a16:colId xmlns:a16="http://schemas.microsoft.com/office/drawing/2014/main" val="2850654850"/>
                    </a:ext>
                  </a:extLst>
                </a:gridCol>
              </a:tblGrid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Db:=0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i=1..N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4">
                <a:tc row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        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</a:t>
                      </a:r>
                      <a:r>
                        <a:rPr lang="hu-HU" sz="2600" dirty="0" err="1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≤Db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 és Be[i]≠T[j]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5535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j:=j+1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95523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j&gt;Db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94267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dirty="0">
                          <a:latin typeface="+mj-lt"/>
                          <a:cs typeface="Courier New" pitchFamily="49" charset="0"/>
                        </a:rPr>
                        <a:t>Db:=Db+1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D[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</a:rPr>
                        <a:t>j</a:t>
                      </a:r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]:=D[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</a:rPr>
                        <a:t>j</a:t>
                      </a:r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]+1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D[Db]:=1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773583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T[Db]:=Be[i]</a:t>
                      </a:r>
                      <a:endParaRPr lang="hu-HU" sz="26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43683"/>
                  </a:ext>
                </a:extLst>
              </a:tr>
            </a:tbl>
          </a:graphicData>
        </a:graphic>
      </p:graphicFrame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2883723" y="4259001"/>
            <a:ext cx="288000" cy="45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591425" y="4265261"/>
            <a:ext cx="288000" cy="45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833673" y="444566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6650257" y="443361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81366FEF-9CE5-4617-B83F-A2B8937D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017" y="1719820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/67</a:t>
            </a:r>
          </a:p>
        </p:txBody>
      </p:sp>
      <p:sp>
        <p:nvSpPr>
          <p:cNvPr id="3" name="Beszédbuborék: lekerekített sarkú téglalap 2">
            <a:extLst>
              <a:ext uri="{FF2B5EF4-FFF2-40B4-BE49-F238E27FC236}">
                <a16:creationId xmlns:a16="http://schemas.microsoft.com/office/drawing/2014/main" id="{D5B1ABF6-0026-4059-AEFA-D0DD76E517EC}"/>
              </a:ext>
            </a:extLst>
          </p:cNvPr>
          <p:cNvSpPr/>
          <p:nvPr/>
        </p:nvSpPr>
        <p:spPr>
          <a:xfrm>
            <a:off x="7500366" y="2420888"/>
            <a:ext cx="1619250" cy="1692768"/>
          </a:xfrm>
          <a:prstGeom prst="wedgeRoundRectCallout">
            <a:avLst>
              <a:gd name="adj1" fmla="val -177954"/>
              <a:gd name="adj2" fmla="val 124478"/>
              <a:gd name="adj3" fmla="val 16667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FF0000"/>
                </a:solidFill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  <a:r>
              <a:rPr lang="hu-HU" sz="1800" dirty="0">
                <a:solidFill>
                  <a:srgbClr val="FF0000"/>
                </a:solidFill>
              </a:rPr>
              <a:t>, mivel felhasználjuk a megtalált elem indexét</a:t>
            </a:r>
          </a:p>
        </p:txBody>
      </p:sp>
      <p:sp>
        <p:nvSpPr>
          <p:cNvPr id="15" name="Beszédbuborék: lekerekített sarkú téglalap 14">
            <a:extLst>
              <a:ext uri="{FF2B5EF4-FFF2-40B4-BE49-F238E27FC236}">
                <a16:creationId xmlns:a16="http://schemas.microsoft.com/office/drawing/2014/main" id="{FA84A725-2BB2-4108-8452-9EB2916B09EA}"/>
              </a:ext>
            </a:extLst>
          </p:cNvPr>
          <p:cNvSpPr/>
          <p:nvPr/>
        </p:nvSpPr>
        <p:spPr>
          <a:xfrm>
            <a:off x="7489254" y="2420888"/>
            <a:ext cx="1619250" cy="1692768"/>
          </a:xfrm>
          <a:prstGeom prst="wedgeRoundRectCallout">
            <a:avLst>
              <a:gd name="adj1" fmla="val -83083"/>
              <a:gd name="adj2" fmla="val 16442"/>
              <a:gd name="adj3" fmla="val 16667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FF0000"/>
                </a:solidFill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  <a:r>
              <a:rPr lang="hu-HU" sz="1800" dirty="0">
                <a:solidFill>
                  <a:srgbClr val="FF0000"/>
                </a:solidFill>
              </a:rPr>
              <a:t>, mivel felhasználjuk a megtalált elem indexét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E82DEB1-0164-46BA-8826-55CB8ACA74A6}"/>
              </a:ext>
            </a:extLst>
          </p:cNvPr>
          <p:cNvSpPr/>
          <p:nvPr/>
        </p:nvSpPr>
        <p:spPr>
          <a:xfrm>
            <a:off x="2845865" y="2856921"/>
            <a:ext cx="4104000" cy="1476000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292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Multihalmaz</a:t>
            </a:r>
            <a:r>
              <a:rPr lang="hu-HU" altLang="hu-HU" dirty="0"/>
              <a:t> típus</a:t>
            </a:r>
          </a:p>
        </p:txBody>
      </p:sp>
      <p:sp>
        <p:nvSpPr>
          <p:cNvPr id="6246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Értékhalmaz: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alaphalmaz (amely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Elemtípus</a:t>
            </a:r>
            <a:r>
              <a:rPr lang="hu-HU" altLang="hu-HU" sz="2800" dirty="0"/>
              <a:t> és egy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darabszám</a:t>
            </a:r>
            <a:r>
              <a:rPr lang="hu-HU" altLang="hu-HU" sz="2800" dirty="0"/>
              <a:t> által van meghatározva) iteráltja („mely elem </a:t>
            </a:r>
            <a:r>
              <a:rPr lang="hu-HU" altLang="hu-HU" sz="2800" dirty="0" err="1"/>
              <a:t>hányszoros</a:t>
            </a:r>
            <a:r>
              <a:rPr lang="hu-HU" altLang="hu-HU" sz="2800" dirty="0"/>
              <a:t> multiplicitással van benne a multihalmazban”).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1A18A98-FAEC-4809-87F2-1D0DB43A5C89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83136794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454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Alapműveletek: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Multihalmazba</a:t>
            </a:r>
            <a:r>
              <a:rPr lang="hu-HU" sz="2800" dirty="0">
                <a:cs typeface="+mn-cs"/>
              </a:rPr>
              <a:t> (elem hozzávétele egy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halmazhoz): H:=H</a:t>
            </a:r>
            <a:r>
              <a:rPr lang="hu-HU" sz="2800" dirty="0">
                <a:latin typeface="Symbol"/>
                <a:cs typeface="+mn-cs"/>
              </a:rPr>
              <a:t>È</a:t>
            </a:r>
            <a:r>
              <a:rPr lang="hu-HU" sz="1800" dirty="0">
                <a:latin typeface="Symbol"/>
                <a:cs typeface="+mn-cs"/>
              </a:rPr>
              <a:t> </a:t>
            </a:r>
            <a:r>
              <a:rPr lang="hu-HU" sz="2800" dirty="0">
                <a:latin typeface="Symbol"/>
                <a:cs typeface="+mn-cs"/>
              </a:rPr>
              <a:t>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e,1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Multih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almazból</a:t>
            </a:r>
            <a:r>
              <a:rPr lang="hu-HU" sz="2800" dirty="0">
                <a:cs typeface="+mn-cs"/>
              </a:rPr>
              <a:t> (elem elhagyása egy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halmazból): H:=H</a:t>
            </a:r>
            <a:r>
              <a:rPr lang="hu-HU" sz="2800" dirty="0">
                <a:latin typeface="Times New Roman"/>
                <a:cs typeface="+mn-cs"/>
              </a:rPr>
              <a:t>–</a:t>
            </a:r>
            <a:r>
              <a:rPr lang="hu-HU" sz="2800" dirty="0">
                <a:latin typeface="Symbol"/>
                <a:cs typeface="+mn-cs"/>
              </a:rPr>
              <a:t>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e,1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Beolvasás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beolvasása)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Kiírás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kiírása),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 (üres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létrehozás eljárás), vagy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? (logikai értékű függvény).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BBFA531-677D-42E2-94C7-48878FF25DC2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78107396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299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Alapműveletek: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eleme</a:t>
            </a:r>
            <a:r>
              <a:rPr lang="hu-HU" sz="2800" dirty="0">
                <a:cs typeface="+mn-cs"/>
              </a:rPr>
              <a:t> (egy elem benne van-e a </a:t>
            </a:r>
            <a:r>
              <a:rPr lang="hu-HU" sz="2800" dirty="0" err="1">
                <a:cs typeface="+mn-cs"/>
              </a:rPr>
              <a:t>multihalmazban</a:t>
            </a:r>
            <a:r>
              <a:rPr lang="hu-HU" sz="2800" dirty="0">
                <a:cs typeface="+mn-cs"/>
              </a:rPr>
              <a:t>) (</a:t>
            </a:r>
            <a:r>
              <a:rPr lang="hu-HU" sz="2800" dirty="0">
                <a:latin typeface="Symbol"/>
                <a:cs typeface="+mn-cs"/>
              </a:rPr>
              <a:t>Î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benne</a:t>
            </a:r>
            <a:r>
              <a:rPr lang="hu-HU" sz="2800" dirty="0">
                <a:cs typeface="+mn-cs"/>
              </a:rPr>
              <a:t> (egy elem legalább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adott multiplicitással </a:t>
            </a:r>
            <a:r>
              <a:rPr lang="hu-HU" sz="2800" dirty="0">
                <a:cs typeface="+mn-cs"/>
              </a:rPr>
              <a:t>benne van-e a </a:t>
            </a:r>
            <a:r>
              <a:rPr lang="hu-HU" sz="2800" dirty="0" err="1">
                <a:cs typeface="+mn-cs"/>
              </a:rPr>
              <a:t>multihalmazban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multiplicitás</a:t>
            </a:r>
            <a:r>
              <a:rPr lang="hu-HU" sz="2800" dirty="0">
                <a:cs typeface="+mn-cs"/>
              </a:rPr>
              <a:t> (egy elem </a:t>
            </a:r>
            <a:r>
              <a:rPr lang="hu-HU" sz="2800" dirty="0" err="1">
                <a:cs typeface="+mn-cs"/>
              </a:rPr>
              <a:t>hányszoros</a:t>
            </a:r>
            <a:r>
              <a:rPr lang="hu-HU" sz="2800" dirty="0">
                <a:cs typeface="+mn-cs"/>
              </a:rPr>
              <a:t> multiplicitással van benne a multihalmazban)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B0F0BAD-3483-4D47-85A4-2217AEC57055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22253953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497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 err="1">
                <a:cs typeface="+mn-cs"/>
              </a:rPr>
              <a:t>Halmaz×Halmaz</a:t>
            </a:r>
            <a:r>
              <a:rPr lang="hu-HU" sz="3200" b="1" dirty="0">
                <a:cs typeface="+mn-cs"/>
              </a:rPr>
              <a:t> műveletek: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metszet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Symbol"/>
                <a:cs typeface="+mn-cs"/>
              </a:rPr>
              <a:t>Ç</a:t>
            </a:r>
            <a:r>
              <a:rPr lang="hu-HU" sz="2800" dirty="0">
                <a:cs typeface="+mn-cs"/>
              </a:rPr>
              <a:t>) (értékek metszete,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minimuma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unió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Symbol"/>
                <a:cs typeface="+mn-cs"/>
              </a:rPr>
              <a:t>È </a:t>
            </a:r>
            <a:r>
              <a:rPr lang="hu-HU" sz="2800" dirty="0">
                <a:cs typeface="+mn-cs"/>
              </a:rPr>
              <a:t>) (értékek uniója,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összege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különbség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Times New Roman"/>
                <a:cs typeface="+mn-cs"/>
              </a:rPr>
              <a:t>–</a:t>
            </a:r>
            <a:r>
              <a:rPr lang="hu-HU" sz="2800" dirty="0">
                <a:cs typeface="+mn-cs"/>
              </a:rPr>
              <a:t>) (értékek különbsége,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különbsége</a:t>
            </a:r>
            <a:r>
              <a:rPr lang="hu-HU" sz="2800" dirty="0">
                <a:cs typeface="+mn-cs"/>
              </a:rPr>
              <a:t>; nincs benne egy elem, ha a multiplicitások különbsége 1-nél kisebb)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hu-HU" sz="2800" dirty="0"/>
              <a:t> (multiplicitások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maximuma</a:t>
            </a:r>
            <a:r>
              <a:rPr lang="hu-HU" sz="2800" dirty="0"/>
              <a:t>),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része</a:t>
            </a:r>
            <a:r>
              <a:rPr lang="hu-HU" sz="2800" dirty="0"/>
              <a:t> (egyik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/>
              <a:t>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részhalmaza-e</a:t>
            </a:r>
            <a:r>
              <a:rPr lang="hu-HU" sz="2800" dirty="0"/>
              <a:t> a másiknak) (</a:t>
            </a:r>
            <a:r>
              <a:rPr lang="hu-HU" sz="2800" dirty="0">
                <a:latin typeface="Symbol"/>
              </a:rPr>
              <a:t>Ì , Í</a:t>
            </a:r>
            <a:r>
              <a:rPr lang="hu-HU" sz="2800" dirty="0"/>
              <a:t>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mindközös</a:t>
            </a:r>
            <a:r>
              <a:rPr lang="hu-HU" sz="2800" dirty="0"/>
              <a:t>? (a két multihalmaz az elemek multiplicitásától</a:t>
            </a:r>
            <a:br>
              <a:rPr lang="hu-HU" sz="2800" dirty="0"/>
            </a:br>
            <a:r>
              <a:rPr lang="hu-HU" sz="2800" dirty="0"/>
              <a:t>eltekintve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azonos-e</a:t>
            </a:r>
            <a:r>
              <a:rPr lang="hu-HU" sz="2800" dirty="0"/>
              <a:t>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ECC537-28DD-410B-A54D-D7758703251A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395989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D2BC2E27-E985-40F5-B9A2-2CAA348FD74E}"/>
              </a:ext>
            </a:extLst>
          </p:cNvPr>
          <p:cNvSpPr/>
          <p:nvPr/>
        </p:nvSpPr>
        <p:spPr>
          <a:xfrm>
            <a:off x="4464496" y="3245477"/>
            <a:ext cx="2411760" cy="1191635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C2BFB37-9777-45D2-96EB-79DB9C36167B}"/>
              </a:ext>
            </a:extLst>
          </p:cNvPr>
          <p:cNvSpPr/>
          <p:nvPr/>
        </p:nvSpPr>
        <p:spPr>
          <a:xfrm>
            <a:off x="4464496" y="1393934"/>
            <a:ext cx="2411760" cy="108922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Összegzés – </a:t>
            </a:r>
            <a:r>
              <a:rPr lang="hu-HU" sz="2800" dirty="0">
                <a:solidFill>
                  <a:srgbClr val="FF0000"/>
                </a:solidFill>
              </a:rPr>
              <a:t>intervallumon</a:t>
            </a:r>
            <a:r>
              <a:rPr lang="hu-HU" dirty="0"/>
              <a:t> 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Bemenet:	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/>
              <a:t>,     </a:t>
            </a:r>
            <a:r>
              <a:rPr lang="hu-HU" baseline="30000" dirty="0"/>
              <a:t>helyett</a:t>
            </a:r>
            <a:r>
              <a:rPr lang="hu-HU" dirty="0"/>
              <a:t>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e,u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X</a:t>
            </a:r>
            <a:r>
              <a:rPr lang="hu-HU" baseline="-25000" dirty="0"/>
              <a:t>1..N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baseline="30000" dirty="0"/>
              <a:t>N		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dirty="0"/>
              <a:t>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H</a:t>
            </a:r>
            <a:endParaRPr lang="hu-HU" dirty="0"/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Kimenet:	S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Előfeltétel:	–</a:t>
            </a:r>
            <a:endParaRPr lang="hu-HU" dirty="0">
              <a:sym typeface="Symbol" pitchFamily="18" charset="2"/>
            </a:endParaRPr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	</a:t>
            </a:r>
          </a:p>
          <a:p>
            <a:pPr>
              <a:spcBef>
                <a:spcPts val="3000"/>
              </a:spcBef>
              <a:buNone/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Az alapváltozatban:</a:t>
            </a:r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		e=1, u=N, A(i)=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baseline="-25000" dirty="0">
              <a:sym typeface="Symbol" pitchFamily="18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98875"/>
              </p:ext>
            </p:extLst>
          </p:nvPr>
        </p:nvGraphicFramePr>
        <p:xfrm>
          <a:off x="1979712" y="3154991"/>
          <a:ext cx="16446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2" name="Equation" r:id="rId4" imgW="14630400" imgH="10363200" progId="Equation.3">
                  <p:embed/>
                </p:oleObj>
              </mc:Choice>
              <mc:Fallback>
                <p:oleObj name="Equation" r:id="rId4" imgW="14630400" imgH="10363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54991"/>
                        <a:ext cx="164465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43091"/>
              </p:ext>
            </p:extLst>
          </p:nvPr>
        </p:nvGraphicFramePr>
        <p:xfrm>
          <a:off x="7883525" y="3692525"/>
          <a:ext cx="71438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3" name="Equation" r:id="rId6" imgW="634680" imgH="444240" progId="Equation.3">
                  <p:embed/>
                </p:oleObj>
              </mc:Choice>
              <mc:Fallback>
                <p:oleObj name="Equation" r:id="rId6" imgW="63468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692525"/>
                        <a:ext cx="71438" cy="4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17827149-14A0-4F37-9218-750A550068BB}"/>
              </a:ext>
            </a:extLst>
          </p:cNvPr>
          <p:cNvCxnSpPr>
            <a:cxnSpLocks/>
          </p:cNvCxnSpPr>
          <p:nvPr/>
        </p:nvCxnSpPr>
        <p:spPr>
          <a:xfrm>
            <a:off x="3563888" y="1916832"/>
            <a:ext cx="10588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1F67387-BA96-4BB2-B801-CB5FEB219504}"/>
              </a:ext>
            </a:extLst>
          </p:cNvPr>
          <p:cNvCxnSpPr>
            <a:cxnSpLocks/>
          </p:cNvCxnSpPr>
          <p:nvPr/>
        </p:nvCxnSpPr>
        <p:spPr>
          <a:xfrm>
            <a:off x="3563888" y="3717032"/>
            <a:ext cx="10439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3BB5BFC7-6788-4A16-A871-E122BB78E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48838"/>
              </p:ext>
            </p:extLst>
          </p:nvPr>
        </p:nvGraphicFramePr>
        <p:xfrm>
          <a:off x="4716016" y="3196264"/>
          <a:ext cx="1674160" cy="108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4" name="Equation" r:id="rId8" imgW="711000" imgH="419040" progId="Equation.3">
                  <p:embed/>
                </p:oleObj>
              </mc:Choice>
              <mc:Fallback>
                <p:oleObj name="Equation" r:id="rId8" imgW="711000" imgH="4190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196264"/>
                        <a:ext cx="1674160" cy="10892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56E3CE-F9AD-4117-8CAD-CBB1FD7AF21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/67</a:t>
            </a:r>
          </a:p>
        </p:txBody>
      </p:sp>
      <p:sp>
        <p:nvSpPr>
          <p:cNvPr id="2" name="Beszédbuborék: lekerekített sarkú téglalap 1">
            <a:extLst>
              <a:ext uri="{FF2B5EF4-FFF2-40B4-BE49-F238E27FC236}">
                <a16:creationId xmlns:a16="http://schemas.microsoft.com/office/drawing/2014/main" id="{8D87B15D-CC5F-47F2-8CAF-09390EA7CBF4}"/>
              </a:ext>
            </a:extLst>
          </p:cNvPr>
          <p:cNvSpPr/>
          <p:nvPr/>
        </p:nvSpPr>
        <p:spPr>
          <a:xfrm>
            <a:off x="6156176" y="96490"/>
            <a:ext cx="1709656" cy="612648"/>
          </a:xfrm>
          <a:prstGeom prst="wedgeRoundRectCallout">
            <a:avLst>
              <a:gd name="adj1" fmla="val -219839"/>
              <a:gd name="adj2" fmla="val 260348"/>
              <a:gd name="adj3" fmla="val 16667"/>
            </a:avLst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H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valmilyen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számhalmaz</a:t>
            </a:r>
          </a:p>
        </p:txBody>
      </p:sp>
      <p:sp>
        <p:nvSpPr>
          <p:cNvPr id="18" name="Beszédbuborék: lekerekített sarkú téglalap 17">
            <a:extLst>
              <a:ext uri="{FF2B5EF4-FFF2-40B4-BE49-F238E27FC236}">
                <a16:creationId xmlns:a16="http://schemas.microsoft.com/office/drawing/2014/main" id="{0BFAC718-C5E6-4F51-A9E1-45104A62AACE}"/>
              </a:ext>
            </a:extLst>
          </p:cNvPr>
          <p:cNvSpPr/>
          <p:nvPr/>
        </p:nvSpPr>
        <p:spPr>
          <a:xfrm>
            <a:off x="6156176" y="95366"/>
            <a:ext cx="1709656" cy="612648"/>
          </a:xfrm>
          <a:prstGeom prst="wedgeRoundRectCallout">
            <a:avLst>
              <a:gd name="adj1" fmla="val -60630"/>
              <a:gd name="adj2" fmla="val 270761"/>
              <a:gd name="adj3" fmla="val 16667"/>
            </a:avLst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H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valmilyen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számhalmaz</a:t>
            </a:r>
          </a:p>
        </p:txBody>
      </p:sp>
    </p:spTree>
    <p:extLst>
      <p:ext uri="{BB962C8B-B14F-4D97-AF65-F5344CB8AC3E}">
        <p14:creationId xmlns:p14="http://schemas.microsoft.com/office/powerpoint/2010/main" val="201324738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66564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Példa: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Típus</a:t>
            </a:r>
            <a:b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ÁllatFajta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=Szöveg</a:t>
            </a:r>
            <a:b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Állatok=Multihalmaz(Fajta)</a:t>
            </a:r>
          </a:p>
          <a:p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Változó</a:t>
            </a:r>
            <a:b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A:Állatok; 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sok:Egész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A:=Állatok((„lúd",13),("disznó",1))</a:t>
            </a:r>
            <a:b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disznó"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A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és 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lúd"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A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akkor</a:t>
            </a:r>
            <a:b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Multiplicitás(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"lúd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")&gt;sok és</a:t>
            </a:r>
            <a:b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Multiplicitás(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</a:t>
            </a:r>
            <a:r>
              <a:rPr lang="hu-HU" alt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"disznó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")=1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akkor</a:t>
            </a:r>
            <a:b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Ki: "Sok lúd disznőt győz!"</a:t>
            </a:r>
            <a:b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Elágazás vége</a:t>
            </a:r>
            <a:b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Elágazás vége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94D5D4-50A9-4055-963D-913C7C6E1778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565074694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 </a:t>
            </a: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1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5650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Elemek felsorolása: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Halmazelem=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érték:Elemtípus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Multihalmaz(Elemtípus)=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	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[1..MaxDb:Halmazelem])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Egy felsorolásként adjuk meg a multihalmazt, annyi elemű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tömb</a:t>
            </a:r>
            <a:r>
              <a:rPr lang="hu-HU" sz="2800" dirty="0">
                <a:cs typeface="+mn-cs"/>
              </a:rPr>
              <a:t>ben, ahány elemű éppen a multihalmaz (pontosabban az első db darab elemében).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Csak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legalább 1 multiplicitású </a:t>
            </a:r>
            <a:r>
              <a:rPr lang="hu-HU" sz="2800" dirty="0">
                <a:cs typeface="+mn-cs"/>
              </a:rPr>
              <a:t>elemeket tároljuk!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EDDE8E2-1C80-4F6D-8EF4-9A641DB59E4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64335831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7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521C454-4B00-46F8-8E6C-9823DEBD3AD9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58730"/>
              </p:ext>
            </p:extLst>
          </p:nvPr>
        </p:nvGraphicFramePr>
        <p:xfrm>
          <a:off x="611560" y="2333735"/>
          <a:ext cx="6912768" cy="18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9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01046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19995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249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1249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i=1..a.db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62635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Be:a.elem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érték,a.elem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[i].multi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1916212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0BF171EB-D5BF-4C23-AB2A-84EB2489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89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37933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7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B096AE5-EC7A-4910-A914-C8C7A6E7B552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33917"/>
              </p:ext>
            </p:extLst>
          </p:nvPr>
        </p:nvGraphicFramePr>
        <p:xfrm>
          <a:off x="611560" y="2333735"/>
          <a:ext cx="6913190" cy="18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9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94920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456595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19995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249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1249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i=1..a.db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62635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Ki:a.elem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érték,a.elem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[i].multi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1835696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Kiírás(a)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007C1207-B0E1-49EB-AC85-F177B05E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89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50450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419872" y="1412875"/>
            <a:ext cx="5724128" cy="4923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	    Műveletigény számítása: </a:t>
            </a:r>
            <a:br>
              <a:rPr lang="hu-HU" sz="2800" b="1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latin typeface="+mn-lt"/>
                <a:cs typeface="Courier New" pitchFamily="49" charset="0"/>
              </a:rPr>
              <a:t>em függ a multihalmaz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ts val="3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cs typeface="Courier New" pitchFamily="49" charset="0"/>
              </a:rPr>
              <a:t>	    Műveletigény számítása: </a:t>
            </a:r>
          </a:p>
          <a:p>
            <a:pPr eaLnBrk="0" hangingPunct="0">
              <a:lnSpc>
                <a:spcPts val="2800"/>
              </a:lnSpc>
              <a:spcBef>
                <a:spcPts val="3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cs typeface="Courier New" pitchFamily="49" charset="0"/>
              </a:rPr>
              <a:t>em függ a multihalmaz elemszámától.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C9A76E-F7FA-45FC-A8F4-72FEDB1837E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7581"/>
              </p:ext>
            </p:extLst>
          </p:nvPr>
        </p:nvGraphicFramePr>
        <p:xfrm>
          <a:off x="323528" y="1780932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33400" y="1219816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20551"/>
              </p:ext>
            </p:extLst>
          </p:nvPr>
        </p:nvGraphicFramePr>
        <p:xfrm>
          <a:off x="323528" y="4589360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Üres?:=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33400" y="3990144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Üres?(a):Logikai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736215556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5212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AE298B7-0F40-45D0-A2E6-3ED843D3CFC4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19649"/>
              </p:ext>
            </p:extLst>
          </p:nvPr>
        </p:nvGraphicFramePr>
        <p:xfrm>
          <a:off x="395536" y="1973892"/>
          <a:ext cx="8352928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2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06274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].multi+1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endParaRPr lang="hu-HU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a.db</a:t>
                      </a:r>
                      <a:r>
                        <a:rPr lang="hu-HU" sz="24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:=a.db+1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].érték:=e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].multi:=1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395536" y="3636417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470304" y="3636417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/67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0AB920CB-A8A5-459F-933B-C3DF355B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2297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2761780E-FB28-4D4A-B1AE-FE0F8423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447" y="382294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BCECA5C-804E-479C-831B-C67E4B11F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764" y="195074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5315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950" y="1412875"/>
            <a:ext cx="9217025" cy="5121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1A5C5E-02A0-45C8-87F8-22BB9980BA91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45360"/>
              </p:ext>
            </p:extLst>
          </p:nvPr>
        </p:nvGraphicFramePr>
        <p:xfrm>
          <a:off x="251520" y="1753675"/>
          <a:ext cx="8352928" cy="376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2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66669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9800605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23423323"/>
                    </a:ext>
                  </a:extLst>
                </a:gridCol>
              </a:tblGrid>
              <a:tr h="293673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451804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51804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pPr algn="ctr"/>
                      <a:r>
                        <a:rPr lang="hu-HU" dirty="0"/>
                        <a:t>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1174691"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:=a.db-1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18193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196182" y="119675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51520" y="3416201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326288" y="3416201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251520" y="3884404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7524328" y="3884404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/67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516C0A7B-AC7B-418C-BC95-CDECAE2FA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2" y="3628132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C1F7DFFE-7D05-4E88-AAE0-6E85A0E39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8352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0277F87C-6C20-415A-81E6-F009AA69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747" y="364083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99EBE79-6D37-408B-BD93-F7DD13B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236" y="40963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B3CDE832-DA0F-4D2B-898A-54F9E56A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701" y="1747416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84283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313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(eldöntés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734F1A-5C26-4D74-B542-2ECB6D7B61E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13392"/>
              </p:ext>
            </p:extLst>
          </p:nvPr>
        </p:nvGraphicFramePr>
        <p:xfrm>
          <a:off x="1763688" y="2329740"/>
          <a:ext cx="576106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59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3737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88053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Eleme:=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08932" y="176862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63BEA50C-913B-476A-B56A-68DD46DB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389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53412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830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4A843D-8ADF-4D48-868C-790255EA2434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32548"/>
              </p:ext>
            </p:extLst>
          </p:nvPr>
        </p:nvGraphicFramePr>
        <p:xfrm>
          <a:off x="773708" y="1893376"/>
          <a:ext cx="7637163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188641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81858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multiplicitás:=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multiplicitás:=0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15833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65598" y="133226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Multiplicitás(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/67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1E69EB75-FC3B-4AD3-99EE-815C96D2F31D}"/>
              </a:ext>
            </a:extLst>
          </p:cNvPr>
          <p:cNvCxnSpPr/>
          <p:nvPr/>
        </p:nvCxnSpPr>
        <p:spPr>
          <a:xfrm>
            <a:off x="771104" y="3555901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28A32078-6944-451A-B864-1D6435519CBD}"/>
              </a:ext>
            </a:extLst>
          </p:cNvPr>
          <p:cNvCxnSpPr/>
          <p:nvPr/>
        </p:nvCxnSpPr>
        <p:spPr>
          <a:xfrm flipH="1">
            <a:off x="8131348" y="3555901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9">
            <a:extLst>
              <a:ext uri="{FF2B5EF4-FFF2-40B4-BE49-F238E27FC236}">
                <a16:creationId xmlns:a16="http://schemas.microsoft.com/office/drawing/2014/main" id="{D5083235-70C8-4265-A701-46D113D0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16" y="3767832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DA0BCCD5-BA61-4BAF-8C0E-B31DE351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507" y="378053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224DB5CD-19EA-4404-87A2-28BB2C31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885" y="189994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9142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313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 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5CE9FE2-9008-47D5-829A-CA35F4F0276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94033"/>
              </p:ext>
            </p:extLst>
          </p:nvPr>
        </p:nvGraphicFramePr>
        <p:xfrm>
          <a:off x="539552" y="2117908"/>
          <a:ext cx="763284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Benne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és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e.multi≤a.elem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124174" y="155679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Benne(</a:t>
            </a:r>
            <a:r>
              <a:rPr lang="hu-H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F2E47C77-9555-4862-AF1E-4109F436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161" y="2132856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eszédbuborék: lekerekített sarkú téglalap 1">
            <a:extLst>
              <a:ext uri="{FF2B5EF4-FFF2-40B4-BE49-F238E27FC236}">
                <a16:creationId xmlns:a16="http://schemas.microsoft.com/office/drawing/2014/main" id="{51AEBAEB-4261-4F20-995D-FCF44483BAD8}"/>
              </a:ext>
            </a:extLst>
          </p:cNvPr>
          <p:cNvSpPr/>
          <p:nvPr/>
        </p:nvSpPr>
        <p:spPr>
          <a:xfrm>
            <a:off x="6594028" y="249600"/>
            <a:ext cx="2376264" cy="864515"/>
          </a:xfrm>
          <a:prstGeom prst="wedgeRoundRectCallout">
            <a:avLst>
              <a:gd name="adj1" fmla="val -130917"/>
              <a:gd name="adj2" fmla="val 13051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Halmazelem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típusú: (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érték,multi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3893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– </a:t>
            </a:r>
            <a:r>
              <a:rPr lang="hu-HU" sz="2800" dirty="0"/>
              <a:t>intervallumon</a:t>
            </a:r>
            <a:r>
              <a:rPr lang="hu-HU" dirty="0"/>
              <a:t> 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spcBef>
                <a:spcPts val="18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Az i. elemet megadó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A(i)</a:t>
            </a:r>
            <a:r>
              <a:rPr lang="hu-HU" sz="2800" dirty="0">
                <a:sym typeface="Symbol" pitchFamily="18" charset="2"/>
              </a:rPr>
              <a:t> helyére minden esetben 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behelyette-sítendő</a:t>
            </a:r>
            <a:r>
              <a:rPr lang="hu-HU" sz="2800" dirty="0">
                <a:sym typeface="Symbol" pitchFamily="18" charset="2"/>
              </a:rPr>
              <a:t> a megfelelő képlet, az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</a:t>
            </a:r>
            <a:r>
              <a:rPr lang="hu-HU" sz="2800" dirty="0">
                <a:sym typeface="Symbol" pitchFamily="18" charset="2"/>
              </a:rPr>
              <a:t> és az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</a:t>
            </a:r>
            <a:r>
              <a:rPr lang="hu-HU" sz="2800" dirty="0">
                <a:sym typeface="Symbol" pitchFamily="18" charset="2"/>
              </a:rPr>
              <a:t> pedig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paraméter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4168"/>
              </p:ext>
            </p:extLst>
          </p:nvPr>
        </p:nvGraphicFramePr>
        <p:xfrm>
          <a:off x="2528390" y="2570691"/>
          <a:ext cx="3744912" cy="235343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Összeg:=S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2528390" y="1994627"/>
            <a:ext cx="374491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Összeg(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dirty="0" err="1"/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dirty="0"/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D0748C-0A73-40ED-8254-8DCBCD6463F7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/67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9CB11DC-4E90-4E6B-98F6-59547DC6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906" y="2452892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41650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565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külső ciklus az A, a 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benne</a:t>
            </a:r>
            <a:r>
              <a:rPr lang="hu-HU" sz="2800" dirty="0">
                <a:latin typeface="+mn-lt"/>
                <a:cs typeface="Courier New" pitchFamily="49" charset="0"/>
              </a:rPr>
              <a:t> műveletben levő belső ciklus a B multihalmaz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azaz a futási idő a két multihalmaz elemszáma szorzatával arányos.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860FB2B-ADEA-4B78-837F-1BB9238AEE5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10638"/>
              </p:ext>
            </p:extLst>
          </p:nvPr>
        </p:nvGraphicFramePr>
        <p:xfrm>
          <a:off x="1259632" y="1901884"/>
          <a:ext cx="5976664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Benne(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[i],b)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1979712" y="134076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Része(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4D7D399E-AE9E-4C50-B30A-7F95C49C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1904132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Beszédbuborék: lekerekített sarkú téglalap 10">
            <a:extLst>
              <a:ext uri="{FF2B5EF4-FFF2-40B4-BE49-F238E27FC236}">
                <a16:creationId xmlns:a16="http://schemas.microsoft.com/office/drawing/2014/main" id="{34AE1290-8B40-4AF4-849C-51852BE5D1ED}"/>
              </a:ext>
            </a:extLst>
          </p:cNvPr>
          <p:cNvSpPr/>
          <p:nvPr/>
        </p:nvSpPr>
        <p:spPr>
          <a:xfrm>
            <a:off x="6594028" y="249600"/>
            <a:ext cx="2376264" cy="864515"/>
          </a:xfrm>
          <a:prstGeom prst="wedgeRoundRectCallout">
            <a:avLst>
              <a:gd name="adj1" fmla="val -90199"/>
              <a:gd name="adj2" fmla="val 2485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Halmazelem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típusú: (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érték,multi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170838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7782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1714BB4-C2AB-4C9B-BF31-14D84358C41A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22746"/>
              </p:ext>
            </p:extLst>
          </p:nvPr>
        </p:nvGraphicFramePr>
        <p:xfrm>
          <a:off x="116012" y="1541844"/>
          <a:ext cx="8461449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45723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258108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42307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i=1…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j≤a.db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b.elem[i].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j&gt;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</a:t>
                      </a:r>
                    </a:p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b.elem[i]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].multi+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b.elem[i].multi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Unió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097187" y="98072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/67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CBDD7BC-6ECF-47BC-A83F-FBC1C55BADC8}"/>
              </a:ext>
            </a:extLst>
          </p:cNvPr>
          <p:cNvCxnSpPr/>
          <p:nvPr/>
        </p:nvCxnSpPr>
        <p:spPr>
          <a:xfrm>
            <a:off x="638201" y="4104655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8084E04-B320-4365-97AE-B270ABE2A5D0}"/>
              </a:ext>
            </a:extLst>
          </p:cNvPr>
          <p:cNvCxnSpPr/>
          <p:nvPr/>
        </p:nvCxnSpPr>
        <p:spPr>
          <a:xfrm flipH="1">
            <a:off x="8286477" y="4117355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9">
            <a:extLst>
              <a:ext uri="{FF2B5EF4-FFF2-40B4-BE49-F238E27FC236}">
                <a16:creationId xmlns:a16="http://schemas.microsoft.com/office/drawing/2014/main" id="{3D84945C-21FC-42F5-AFC3-E60796350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13" y="4316586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DEF64C52-0026-4A4F-8442-EE40940E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636" y="43419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3">
            <a:extLst>
              <a:ext uri="{FF2B5EF4-FFF2-40B4-BE49-F238E27FC236}">
                <a16:creationId xmlns:a16="http://schemas.microsoft.com/office/drawing/2014/main" id="{CB270D23-03B9-41CA-BD01-760EC6BF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540" y="1423409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c:MultiHa…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43691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79876" name="Rectangle 26"/>
          <p:cNvSpPr>
            <a:spLocks noChangeArrowheads="1"/>
          </p:cNvSpPr>
          <p:nvPr/>
        </p:nvSpPr>
        <p:spPr bwMode="auto">
          <a:xfrm>
            <a:off x="143892" y="1412875"/>
            <a:ext cx="8964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8167B0-E01B-4EB3-800B-862CB7E15B70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0123"/>
              </p:ext>
            </p:extLst>
          </p:nvPr>
        </p:nvGraphicFramePr>
        <p:xfrm>
          <a:off x="107504" y="1397828"/>
          <a:ext cx="8461449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85227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233772">
                  <a:extLst>
                    <a:ext uri="{9D8B030D-6E8A-4147-A177-3AD203B41FA5}">
                      <a16:colId xmlns:a16="http://schemas.microsoft.com/office/drawing/2014/main" val="2580701177"/>
                    </a:ext>
                  </a:extLst>
                </a:gridCol>
                <a:gridCol w="351064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81859787"/>
                    </a:ext>
                  </a:extLst>
                </a:gridCol>
              </a:tblGrid>
              <a:tr h="231170">
                <a:tc grid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i=1…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j≤a.db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b.elem[i].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j&gt;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</a:t>
                      </a:r>
                    </a:p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b.elem[i]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[i].multi&gt; 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b.elem[i].multi&gt; 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b.elem[i].multi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63753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053183" y="83671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Egyenes összekötő 10"/>
          <p:cNvCxnSpPr/>
          <p:nvPr/>
        </p:nvCxnSpPr>
        <p:spPr>
          <a:xfrm>
            <a:off x="4095254" y="4424738"/>
            <a:ext cx="36004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8126809" y="4428616"/>
            <a:ext cx="44192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/67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86CC6BB-54E2-4D5A-8E07-E8EFEBC73E92}"/>
              </a:ext>
            </a:extLst>
          </p:cNvPr>
          <p:cNvCxnSpPr/>
          <p:nvPr/>
        </p:nvCxnSpPr>
        <p:spPr>
          <a:xfrm>
            <a:off x="606897" y="3960639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2101215-3144-46D9-B577-A58E51625820}"/>
              </a:ext>
            </a:extLst>
          </p:cNvPr>
          <p:cNvCxnSpPr/>
          <p:nvPr/>
        </p:nvCxnSpPr>
        <p:spPr>
          <a:xfrm flipH="1">
            <a:off x="8272065" y="3960639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9">
            <a:extLst>
              <a:ext uri="{FF2B5EF4-FFF2-40B4-BE49-F238E27FC236}">
                <a16:creationId xmlns:a16="http://schemas.microsoft.com/office/drawing/2014/main" id="{D2D55F09-2A67-4AA7-B8C2-DEF05DA2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09" y="417257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9040387C-4E66-4CD9-86EE-76ECE369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224" y="41852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E52A3473-671A-4A02-A7C7-43A70EA4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724" y="4964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18A7B11-B3FB-4984-ACBC-04BE7223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661" y="4977208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7DF474B8-B140-474A-97AD-F37C378E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907" y="1306446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c:MultiHa…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30865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1924" name="Rectangle 26"/>
          <p:cNvSpPr>
            <a:spLocks noChangeArrowheads="1"/>
          </p:cNvSpPr>
          <p:nvPr/>
        </p:nvSpPr>
        <p:spPr bwMode="auto">
          <a:xfrm>
            <a:off x="35496" y="1525255"/>
            <a:ext cx="8964612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7E0B23-A013-4C2C-B3B2-FFBFA0C7A3EE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27791"/>
              </p:ext>
            </p:extLst>
          </p:nvPr>
        </p:nvGraphicFramePr>
        <p:xfrm>
          <a:off x="215131" y="1510208"/>
          <a:ext cx="8547949" cy="487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45723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344607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2775949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1171914118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142469452"/>
                    </a:ext>
                  </a:extLst>
                </a:gridCol>
              </a:tblGrid>
              <a:tr h="231170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i=1…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j≤b.db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b.elem[j].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≤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:=c.db+1;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31377"/>
                  </a:ext>
                </a:extLst>
              </a:tr>
              <a:tr h="4591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].multi&lt;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].multi:=b.elem[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893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Metszet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96306" y="94909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5" name="Egyenes összekötő 14"/>
          <p:cNvCxnSpPr/>
          <p:nvPr/>
        </p:nvCxnSpPr>
        <p:spPr>
          <a:xfrm>
            <a:off x="733128" y="4083536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flipH="1">
            <a:off x="8470428" y="4083536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733128" y="4996388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 flipH="1">
            <a:off x="7909892" y="4996388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/67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5CC4F6F6-FBCC-49E9-A8A6-1044CB0F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2" y="428495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C0F5DD15-E98D-4318-A86D-2121C06D6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84" y="520820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0213094C-816B-4271-87AD-61A20C4D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00" y="519984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05F80B8B-C211-4A07-B5EE-13305F0B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271" y="42953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4" name="Szövegdoboz 13">
            <a:extLst>
              <a:ext uri="{FF2B5EF4-FFF2-40B4-BE49-F238E27FC236}">
                <a16:creationId xmlns:a16="http://schemas.microsoft.com/office/drawing/2014/main" id="{C9F3F6D3-9511-4EDA-B686-75536CA71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858" y="1394245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c:MultiHa…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41665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 </a:t>
            </a: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4684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Darabszám vektor: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Multihalmaz(Elemtípus)=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[Min'Elemtípus..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Max'Elemtípus:Egész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Vegyünk fel egy annyi elemből álló sorozatot, amennyi a multihalmaz lehetséges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</a:t>
            </a:r>
            <a:r>
              <a:rPr lang="hu-HU" sz="2800" dirty="0">
                <a:cs typeface="+mn-cs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fajtáinak</a:t>
            </a:r>
            <a:r>
              <a:rPr lang="hu-HU" sz="2800" dirty="0">
                <a:cs typeface="+mn-cs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száma</a:t>
            </a:r>
            <a:r>
              <a:rPr lang="hu-HU" sz="2800" dirty="0">
                <a:cs typeface="+mn-cs"/>
              </a:rPr>
              <a:t>!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Legyen az i. elem x értékű, ha az i. lehetséges elem x-szer van benne van a multihalmazban, illetve 0, ha nincs benne!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</a:rPr>
              <a:t>Az Elemtípusnak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diszkrét</a:t>
            </a:r>
            <a:r>
              <a:rPr lang="hu-HU" sz="2800" dirty="0">
                <a:latin typeface="+mn-lt"/>
              </a:rPr>
              <a:t>nek, azaz végesnek és „felsorolható-</a:t>
            </a:r>
            <a:r>
              <a:rPr lang="hu-HU" sz="2800" dirty="0" err="1">
                <a:latin typeface="+mn-lt"/>
              </a:rPr>
              <a:t>nak</a:t>
            </a:r>
            <a:r>
              <a:rPr lang="hu-HU" sz="2800" dirty="0">
                <a:latin typeface="+mn-lt"/>
              </a:rPr>
              <a:t>” kell lennie! Ilyenekkel fogunk indexelni!</a:t>
            </a: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EFE3422-1F59-4532-859B-4DB7F2738725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209680035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733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többi elemet azonban „0-ra kell állítani” : 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  <a:r>
              <a:rPr lang="hu-HU" sz="2800" dirty="0">
                <a:latin typeface="+mn-lt"/>
                <a:cs typeface="Courier New" pitchFamily="49" charset="0"/>
              </a:rPr>
              <a:t>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CEB901-184E-4EC4-8704-77CDEFED065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3730"/>
              </p:ext>
            </p:extLst>
          </p:nvPr>
        </p:nvGraphicFramePr>
        <p:xfrm>
          <a:off x="2411760" y="22702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Be:N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u-HU" sz="24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Üres(a)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Be:e,m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a[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:=m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27188" y="1709118"/>
            <a:ext cx="430505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/67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48F1927F-16E0-4D4B-8925-0BB038D2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276872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27062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652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elemtípusának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számosságaszor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latin typeface="+mn-lt"/>
                <a:cs typeface="Courier New" pitchFamily="49" charset="0"/>
              </a:rPr>
              <a:t>fut le, azaz a futási idő a multihalmaz elemeinek maximális számával arányos.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59A88F-585E-40CB-9FC9-CDA0B1355BF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58571"/>
              </p:ext>
            </p:extLst>
          </p:nvPr>
        </p:nvGraphicFramePr>
        <p:xfrm>
          <a:off x="1594272" y="2257732"/>
          <a:ext cx="5976663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427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8002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Ki:i,a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86806" y="169661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Kiírás(a)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095029" y="3009912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283795" y="3009912"/>
            <a:ext cx="288033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/67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FC2F8EE2-4F1F-4796-BB66-6ADF9059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020" y="3221856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401C6FE4-F2BB-4128-BF01-5E25BE89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888" y="323227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5FC1EE4-C65E-4C7A-8B92-12AF2112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189" y="2264172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</a:p>
        </p:txBody>
      </p:sp>
    </p:spTree>
    <p:extLst>
      <p:ext uri="{BB962C8B-B14F-4D97-AF65-F5344CB8AC3E}">
        <p14:creationId xmlns:p14="http://schemas.microsoft.com/office/powerpoint/2010/main" val="3337002696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048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 ciklus a multihalmaz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számosságaszor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</a:t>
            </a:r>
            <a:r>
              <a:rPr lang="hu-HU" sz="2800" dirty="0">
                <a:cs typeface="Courier New" pitchFamily="49" charset="0"/>
              </a:rPr>
              <a:t>fut le, azaz a futási idő a multihalmaz elemeinek maximális számával arányos – hacsak nincs tömb 0-val feltöltésére művelet.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2804AE-3120-4D2F-8F41-2D0276C7F32F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0433"/>
              </p:ext>
            </p:extLst>
          </p:nvPr>
        </p:nvGraphicFramePr>
        <p:xfrm>
          <a:off x="1585764" y="2189916"/>
          <a:ext cx="5976663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2237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a[i]:=0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78298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/67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6D3E4B-EE3D-4943-B81D-8539F1C3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189" y="2211007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</p:spTree>
    <p:extLst>
      <p:ext uri="{BB962C8B-B14F-4D97-AF65-F5344CB8AC3E}">
        <p14:creationId xmlns:p14="http://schemas.microsoft.com/office/powerpoint/2010/main" val="2651415458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91BCC2-850A-4AD3-A86F-B89264DD7789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43497"/>
              </p:ext>
            </p:extLst>
          </p:nvPr>
        </p:nvGraphicFramePr>
        <p:xfrm>
          <a:off x="1852712" y="2189916"/>
          <a:ext cx="547260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a[i]=0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Üres?:=i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860824" y="1628800"/>
            <a:ext cx="346581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Üres?(a)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 dirty="0"/>
              <a:t>/67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082EDE9-499A-4917-8AAC-FD04C0C30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937" y="2189741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121F147A-272C-49D4-A628-15673FEC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964612" cy="46982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hu-HU" sz="2800" dirty="0">
                <a:cs typeface="Courier New" pitchFamily="49" charset="0"/>
              </a:rPr>
              <a:t>A futási idő a multihalmaz elemtípusa számosságával arányos (eldöntés tétel).</a:t>
            </a:r>
          </a:p>
        </p:txBody>
      </p:sp>
    </p:spTree>
    <p:extLst>
      <p:ext uri="{BB962C8B-B14F-4D97-AF65-F5344CB8AC3E}">
        <p14:creationId xmlns:p14="http://schemas.microsoft.com/office/powerpoint/2010/main" val="272355089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8484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2DB06D2-510F-4E7A-9958-6758AC3480D2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15019"/>
              </p:ext>
            </p:extLst>
          </p:nvPr>
        </p:nvGraphicFramePr>
        <p:xfrm>
          <a:off x="2411760" y="2170564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a[e]:=a[e]+1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21632" y="1609448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59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9827952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8"/>
                <a:ext cx="8929117" cy="5039890"/>
              </a:xfrm>
            </p:spPr>
            <p:txBody>
              <a:bodyPr/>
              <a:lstStyle/>
              <a:p>
                <a:pPr marL="254000">
                  <a:buFont typeface="Wingdings" pitchFamily="2" charset="2"/>
                  <a:buNone/>
                </a:pPr>
                <a:r>
                  <a:rPr lang="hu-HU" b="1" dirty="0">
                    <a:sym typeface="Symbol" pitchFamily="18" charset="2"/>
                  </a:rPr>
                  <a:t>Példa</a:t>
                </a:r>
                <a:r>
                  <a:rPr lang="hu-HU" b="1" baseline="-25000" dirty="0">
                    <a:sym typeface="Symbol" pitchFamily="18" charset="2"/>
                  </a:rPr>
                  <a:t>1</a:t>
                </a:r>
                <a:r>
                  <a:rPr lang="hu-HU" b="1" dirty="0">
                    <a:sym typeface="Symbol" pitchFamily="18" charset="2"/>
                  </a:rPr>
                  <a:t>:</a:t>
                </a:r>
              </a:p>
              <a:p>
                <a:pPr marL="254000">
                  <a:buFont typeface="Wingdings" pitchFamily="2" charset="2"/>
                  <a:buNone/>
                </a:pPr>
                <a:r>
                  <a:rPr lang="hu-HU" sz="2800" dirty="0">
                    <a:sym typeface="Symbol" pitchFamily="18" charset="2"/>
                  </a:rPr>
                  <a:t>Utófeltétel:</a:t>
                </a:r>
              </a:p>
              <a:p>
                <a:pPr marL="2540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600" kern="1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hu-HU" sz="2600" kern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2600" i="1" kern="12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sz="260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sz="2600" kern="120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hu-HU" sz="2600" kern="12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hu-HU" sz="260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60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60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hu-HU" sz="260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sz="260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60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60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hu-HU" sz="260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2600" kern="1200" dirty="0">
                  <a:latin typeface="Garamond" pitchFamily="18" charset="0"/>
                </a:endParaRPr>
              </a:p>
              <a:p>
                <a:pPr marL="254000">
                  <a:buFont typeface="Wingdings" pitchFamily="2" charset="2"/>
                  <a:buNone/>
                </a:pPr>
                <a:endParaRPr lang="hu-HU" b="1" dirty="0">
                  <a:sym typeface="Symbol" pitchFamily="18" charset="2"/>
                </a:endParaRPr>
              </a:p>
              <a:p>
                <a:pPr marL="254000">
                  <a:buFont typeface="Wingdings" pitchFamily="2" charset="2"/>
                  <a:buNone/>
                </a:pPr>
                <a:endParaRPr lang="hu-HU" sz="2800" b="1" dirty="0">
                  <a:sym typeface="Symbol" pitchFamily="18" charset="2"/>
                </a:endParaRPr>
              </a:p>
              <a:p>
                <a:pPr marL="254000">
                  <a:buFont typeface="Wingdings" pitchFamily="2" charset="2"/>
                  <a:buNone/>
                </a:pPr>
                <a:r>
                  <a:rPr lang="hu-HU" sz="2800" dirty="0">
                    <a:sym typeface="Symbol" pitchFamily="18" charset="2"/>
                  </a:rPr>
                  <a:t>	A behelyettesített X tömb 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itchFamily="18" charset="2"/>
                  </a:rPr>
                  <a:t>globális</a:t>
                </a:r>
                <a:r>
                  <a:rPr lang="hu-HU" sz="2800" dirty="0">
                    <a:sym typeface="Symbol" pitchFamily="18" charset="2"/>
                  </a:rPr>
                  <a:t> változó.</a:t>
                </a:r>
              </a:p>
            </p:txBody>
          </p:sp>
        </mc:Choice>
        <mc:Fallback xmlns="">
          <p:sp>
            <p:nvSpPr>
              <p:cNvPr id="2055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8"/>
                <a:ext cx="8929117" cy="5039890"/>
              </a:xfrm>
              <a:blipFill>
                <a:blip r:embed="rId3"/>
                <a:stretch>
                  <a:fillRect l="-1775" t="-15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32772"/>
              </p:ext>
            </p:extLst>
          </p:nvPr>
        </p:nvGraphicFramePr>
        <p:xfrm>
          <a:off x="4194423" y="2042868"/>
          <a:ext cx="3744912" cy="533400"/>
        </p:xfrm>
        <a:graphic>
          <a:graphicData uri="http://schemas.openxmlformats.org/drawingml/2006/table">
            <a:tbl>
              <a:tblPr/>
              <a:tblGrid>
                <a:gridCol w="374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Y:=Összeg(2,10)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22459"/>
              </p:ext>
            </p:extLst>
          </p:nvPr>
        </p:nvGraphicFramePr>
        <p:xfrm>
          <a:off x="4139952" y="3356992"/>
          <a:ext cx="3744912" cy="235343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X[i]*X[i-1]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Összeg:=S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val 63"/>
          <p:cNvSpPr>
            <a:spLocks noChangeArrowheads="1"/>
          </p:cNvSpPr>
          <p:nvPr/>
        </p:nvSpPr>
        <p:spPr bwMode="auto">
          <a:xfrm>
            <a:off x="4139952" y="2780928"/>
            <a:ext cx="374491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Összeg(</a:t>
            </a:r>
            <a:r>
              <a:rPr lang="hu-HU" dirty="0" err="1"/>
              <a:t>e,u</a:t>
            </a:r>
            <a:r>
              <a:rPr lang="hu-HU" dirty="0"/>
              <a:t>)</a:t>
            </a:r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Összegzés – </a:t>
            </a:r>
            <a:r>
              <a:rPr lang="hu-HU" sz="2800" dirty="0"/>
              <a:t>intervallumon</a:t>
            </a:r>
            <a:r>
              <a:rPr lang="hu-HU" dirty="0"/>
              <a:t>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0A939A7-BEDC-4CF2-848A-02EA0FE668C9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/67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D7D3FEE-28B2-4335-B66F-D67F12C9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82" y="3268255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53081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0116" name="Rectangle 26"/>
          <p:cNvSpPr>
            <a:spLocks noChangeArrowheads="1"/>
          </p:cNvSpPr>
          <p:nvPr/>
        </p:nvSpPr>
        <p:spPr bwMode="auto">
          <a:xfrm>
            <a:off x="107950" y="1412875"/>
            <a:ext cx="9217025" cy="299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943436-019B-4C39-9593-08BFF78F24B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14364"/>
              </p:ext>
            </p:extLst>
          </p:nvPr>
        </p:nvGraphicFramePr>
        <p:xfrm>
          <a:off x="2161828" y="2079888"/>
          <a:ext cx="4824536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a[e]&gt;0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a[e]:=a[e]-1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352898" y="151877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161828" y="2361580"/>
            <a:ext cx="21647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6698332" y="2361580"/>
            <a:ext cx="288032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 számának hely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60</a:t>
            </a:fld>
            <a:r>
              <a:rPr lang="hu-HU" dirty="0"/>
              <a:t>/67</a:t>
            </a: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8A6B75DD-4C82-421F-969B-69CAC487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551" y="256490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D9CB6E66-AC54-4AB1-A12E-4F0EF1B0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57532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071167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1140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55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9789FD7-EDF3-4F39-989E-EA27401E3901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94739"/>
              </p:ext>
            </p:extLst>
          </p:nvPr>
        </p:nvGraphicFramePr>
        <p:xfrm>
          <a:off x="2415034" y="2079888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Eleme:=a[e]&gt;0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424906" y="1518772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61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692841191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2164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056FB6-3D03-4CF1-AAC4-726C52EC870C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07058"/>
              </p:ext>
            </p:extLst>
          </p:nvPr>
        </p:nvGraphicFramePr>
        <p:xfrm>
          <a:off x="2415034" y="2092588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Multiplicitás:=a[e]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424906" y="1531472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Multiplicitás(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62</a:t>
            </a:fld>
            <a:r>
              <a:rPr lang="hu-HU" dirty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21886082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84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futási idő a multihalmaz elemtípusa számosságával arányos (eldöntés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B32218-D68B-47A9-9EE6-79251A076D3C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59786"/>
              </p:ext>
            </p:extLst>
          </p:nvPr>
        </p:nvGraphicFramePr>
        <p:xfrm>
          <a:off x="1123124" y="2189916"/>
          <a:ext cx="625718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0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66314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a[i]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≤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b[i])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Része:=i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062353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Része(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63</a:t>
            </a:fld>
            <a:r>
              <a:rPr lang="hu-HU" dirty="0"/>
              <a:t>/67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8C5CFD3-AE8D-43B2-A8A1-C63AED0E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2194231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</p:spTree>
    <p:extLst>
      <p:ext uri="{BB962C8B-B14F-4D97-AF65-F5344CB8AC3E}">
        <p14:creationId xmlns:p14="http://schemas.microsoft.com/office/powerpoint/2010/main" val="379378313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4212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93E84B-756A-40F5-9DC4-85781DA05A02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39441"/>
              </p:ext>
            </p:extLst>
          </p:nvPr>
        </p:nvGraphicFramePr>
        <p:xfrm>
          <a:off x="1403648" y="2189916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25948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:=a[i]+b[i]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242790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64</a:t>
            </a:fld>
            <a:r>
              <a:rPr lang="hu-HU" dirty="0"/>
              <a:t>/67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B069EC4-31C9-411D-A4EC-11C4C1B6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334" y="2184152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</p:spTree>
    <p:extLst>
      <p:ext uri="{BB962C8B-B14F-4D97-AF65-F5344CB8AC3E}">
        <p14:creationId xmlns:p14="http://schemas.microsoft.com/office/powerpoint/2010/main" val="4096252228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5236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25519F3-686E-4064-99C1-1193CC041EC5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8482"/>
              </p:ext>
            </p:extLst>
          </p:nvPr>
        </p:nvGraphicFramePr>
        <p:xfrm>
          <a:off x="1517948" y="1973892"/>
          <a:ext cx="6130553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921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480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60477">
                  <a:extLst>
                    <a:ext uri="{9D8B030D-6E8A-4147-A177-3AD203B41FA5}">
                      <a16:colId xmlns:a16="http://schemas.microsoft.com/office/drawing/2014/main" val="329468846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a[i]≥b[i]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1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c[i]:=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344390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Egyenes összekötő 5"/>
          <p:cNvCxnSpPr/>
          <p:nvPr/>
        </p:nvCxnSpPr>
        <p:spPr>
          <a:xfrm>
            <a:off x="2078152" y="2721620"/>
            <a:ext cx="215578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H="1">
            <a:off x="7354490" y="2708920"/>
            <a:ext cx="288454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65</a:t>
            </a:fld>
            <a:r>
              <a:rPr lang="hu-HU" dirty="0"/>
              <a:t>/67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30C8516-B080-47FD-9DE8-79C685C93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468" y="291744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022C999E-88E6-45D8-8211-DA072C91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726" y="29278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7FCD7C-945C-4C18-8B40-B7EF292A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951" y="1978207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</p:spTree>
    <p:extLst>
      <p:ext uri="{BB962C8B-B14F-4D97-AF65-F5344CB8AC3E}">
        <p14:creationId xmlns:p14="http://schemas.microsoft.com/office/powerpoint/2010/main" val="415039593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6260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FB13A64-DE93-43F8-B872-4923C54FDB4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78225"/>
              </p:ext>
            </p:extLst>
          </p:nvPr>
        </p:nvGraphicFramePr>
        <p:xfrm>
          <a:off x="1512391" y="1973892"/>
          <a:ext cx="6130553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2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9795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0357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54920">
                  <a:extLst>
                    <a:ext uri="{9D8B030D-6E8A-4147-A177-3AD203B41FA5}">
                      <a16:colId xmlns:a16="http://schemas.microsoft.com/office/drawing/2014/main" val="329468846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a[i]≥b[i]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1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c[i]:=a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Metszet:=c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76933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66</a:t>
            </a:fld>
            <a:r>
              <a:rPr lang="hu-HU" dirty="0"/>
              <a:t>/67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1CE9F40-4198-4B77-A6F3-8168402AC2CA}"/>
              </a:ext>
            </a:extLst>
          </p:cNvPr>
          <p:cNvCxnSpPr/>
          <p:nvPr/>
        </p:nvCxnSpPr>
        <p:spPr>
          <a:xfrm>
            <a:off x="1977021" y="2721620"/>
            <a:ext cx="215578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376B261-0D69-48CA-B970-CD16B1CBD63B}"/>
              </a:ext>
            </a:extLst>
          </p:cNvPr>
          <p:cNvCxnSpPr/>
          <p:nvPr/>
        </p:nvCxnSpPr>
        <p:spPr>
          <a:xfrm flipH="1">
            <a:off x="7354490" y="2708920"/>
            <a:ext cx="288454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9">
            <a:extLst>
              <a:ext uri="{FF2B5EF4-FFF2-40B4-BE49-F238E27FC236}">
                <a16:creationId xmlns:a16="http://schemas.microsoft.com/office/drawing/2014/main" id="{10B9E96E-4727-46C9-BF97-AD9D9A2E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37" y="291744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A8F57D8C-431D-4C3B-9594-BD4DA3A3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726" y="29278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F91715C-8A87-4655-BCAF-1387CA26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253" y="1978207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i:Elemtípus</a:t>
            </a:r>
          </a:p>
        </p:txBody>
      </p:sp>
    </p:spTree>
    <p:extLst>
      <p:ext uri="{BB962C8B-B14F-4D97-AF65-F5344CB8AC3E}">
        <p14:creationId xmlns:p14="http://schemas.microsoft.com/office/powerpoint/2010/main" val="2745932329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Áttekintés</a:t>
            </a:r>
            <a:endParaRPr lang="hu-HU" sz="28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FC9E426-5FEE-41EE-9950-A2F8AA5E976D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67</a:t>
            </a:fld>
            <a:r>
              <a:rPr lang="hu-HU" dirty="0"/>
              <a:t>/67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5BCF037-C96C-4504-A48C-C2D9B8CD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1340768"/>
            <a:ext cx="8929117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54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02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238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46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4000"/>
            <a:r>
              <a:rPr lang="hu-HU" sz="2800" kern="0"/>
              <a:t>Programozási tételek </a:t>
            </a:r>
            <a:r>
              <a:rPr lang="hu-HU" sz="2800" kern="0">
                <a:hlinkClick r:id="rId3" action="ppaction://hlinksldjump"/>
              </a:rPr>
              <a:t>általánosítása</a:t>
            </a:r>
            <a:endParaRPr lang="hu-HU" sz="2800" kern="0"/>
          </a:p>
          <a:p>
            <a:pPr marL="627063" lvl="1"/>
            <a:r>
              <a:rPr lang="hu-HU" sz="2400" kern="0">
                <a:hlinkClick r:id="rId4" action="ppaction://hlinksldjump"/>
              </a:rPr>
              <a:t>Összegzés</a:t>
            </a:r>
            <a:endParaRPr lang="hu-HU" sz="2400" kern="0"/>
          </a:p>
          <a:p>
            <a:pPr marL="627063" lvl="1"/>
            <a:r>
              <a:rPr lang="hu-HU" sz="2400" kern="0">
                <a:hlinkClick r:id="rId5" action="ppaction://hlinksldjump"/>
              </a:rPr>
              <a:t>Megszámolás</a:t>
            </a:r>
            <a:endParaRPr lang="hu-HU" sz="2400" kern="0"/>
          </a:p>
          <a:p>
            <a:pPr marL="627063" lvl="1"/>
            <a:r>
              <a:rPr lang="hu-HU" sz="2400" kern="0">
                <a:hlinkClick r:id="rId6" action="ppaction://hlinksldjump"/>
              </a:rPr>
              <a:t>Maximum-kiválasztás</a:t>
            </a:r>
            <a:endParaRPr lang="hu-HU" sz="2400" kern="0"/>
          </a:p>
          <a:p>
            <a:pPr marL="627063" lvl="1"/>
            <a:r>
              <a:rPr lang="hu-HU" sz="2400" kern="0">
                <a:hlinkClick r:id="rId7" action="ppaction://hlinksldjump"/>
              </a:rPr>
              <a:t>Feltételes Maximum-keresés</a:t>
            </a:r>
            <a:endParaRPr lang="hu-HU" sz="2400" kern="0"/>
          </a:p>
          <a:p>
            <a:pPr marL="627063" lvl="1"/>
            <a:r>
              <a:rPr lang="hu-HU" sz="2400" kern="0">
                <a:hlinkClick r:id="rId8" action="ppaction://hlinksldjump"/>
              </a:rPr>
              <a:t>Kiválasztás</a:t>
            </a:r>
            <a:endParaRPr lang="hu-HU" sz="2400" kern="0"/>
          </a:p>
          <a:p>
            <a:pPr marL="627063" lvl="1"/>
            <a:r>
              <a:rPr lang="hu-HU" sz="2400" kern="0">
                <a:hlinkClick r:id="rId9" action="ppaction://hlinksldjump"/>
              </a:rPr>
              <a:t>Keresés</a:t>
            </a:r>
            <a:endParaRPr lang="hu-HU" sz="2400" kern="0"/>
          </a:p>
          <a:p>
            <a:pPr marL="254000"/>
            <a:r>
              <a:rPr lang="hu-HU" sz="2800" kern="0">
                <a:hlinkClick r:id="rId10" action="ppaction://hlinksldjump"/>
              </a:rPr>
              <a:t>Multihalmaz típus</a:t>
            </a:r>
            <a:endParaRPr lang="hu-HU" sz="2800" kern="0"/>
          </a:p>
          <a:p>
            <a:pPr marL="627063" lvl="1"/>
            <a:r>
              <a:rPr lang="hu-HU" sz="2400" kern="0">
                <a:hlinkClick r:id="rId11" action="ppaction://hlinksldjump"/>
              </a:rPr>
              <a:t>Multihalmaz típus elemek felsorolásával</a:t>
            </a:r>
            <a:endParaRPr lang="hu-HU" sz="2400" kern="0"/>
          </a:p>
          <a:p>
            <a:pPr marL="627063" lvl="1"/>
            <a:r>
              <a:rPr lang="hu-HU" sz="2400" kern="0">
                <a:hlinkClick r:id="rId12" action="ppaction://hlinksldjump"/>
              </a:rPr>
              <a:t>Multihalmaz típus darabszám vektorral</a:t>
            </a:r>
            <a:endParaRPr lang="hu-HU" sz="2400" kern="0" dirty="0"/>
          </a:p>
        </p:txBody>
      </p:sp>
    </p:spTree>
    <p:extLst>
      <p:ext uri="{BB962C8B-B14F-4D97-AF65-F5344CB8AC3E}">
        <p14:creationId xmlns:p14="http://schemas.microsoft.com/office/powerpoint/2010/main" val="327330684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Példa</a:t>
            </a:r>
            <a:r>
              <a:rPr lang="hu-HU" b="1" baseline="-25000" dirty="0">
                <a:sym typeface="Symbol" pitchFamily="18" charset="2"/>
              </a:rPr>
              <a:t>2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Feltéve, hogy az X tömb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11-től indexelhető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22098"/>
              </p:ext>
            </p:extLst>
          </p:nvPr>
        </p:nvGraphicFramePr>
        <p:xfrm>
          <a:off x="3851920" y="2175520"/>
          <a:ext cx="4464050" cy="533400"/>
        </p:xfrm>
        <a:graphic>
          <a:graphicData uri="http://schemas.openxmlformats.org/drawingml/2006/table">
            <a:tbl>
              <a:tblPr/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Y:=Összeg(-10,10)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33113"/>
              </p:ext>
            </p:extLst>
          </p:nvPr>
        </p:nvGraphicFramePr>
        <p:xfrm>
          <a:off x="3851920" y="3523835"/>
          <a:ext cx="4466720" cy="2353437"/>
        </p:xfrm>
        <a:graphic>
          <a:graphicData uri="http://schemas.openxmlformats.org/drawingml/2006/table">
            <a:tbl>
              <a:tblPr/>
              <a:tblGrid>
                <a:gridCol w="68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abs(X[i]-X[i-1])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Összeg:=S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val 63"/>
          <p:cNvSpPr>
            <a:spLocks noChangeArrowheads="1"/>
          </p:cNvSpPr>
          <p:nvPr/>
        </p:nvSpPr>
        <p:spPr bwMode="auto">
          <a:xfrm>
            <a:off x="3854590" y="2947771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Összeg(</a:t>
            </a:r>
            <a:r>
              <a:rPr lang="hu-HU" dirty="0" err="1"/>
              <a:t>e,u</a:t>
            </a:r>
            <a:r>
              <a:rPr lang="hu-HU" dirty="0"/>
              <a:t>)</a:t>
            </a:r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Összegzés – </a:t>
            </a:r>
            <a:r>
              <a:rPr lang="hu-HU" sz="2800" dirty="0"/>
              <a:t>intervallumon</a:t>
            </a:r>
            <a:r>
              <a:rPr lang="hu-HU" dirty="0"/>
              <a:t>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403239-7A34-466A-A50B-F4ABEC57F236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églalap 1">
                <a:extLst>
                  <a:ext uri="{FF2B5EF4-FFF2-40B4-BE49-F238E27FC236}">
                    <a16:creationId xmlns:a16="http://schemas.microsoft.com/office/drawing/2014/main" id="{72F50B08-65DA-495C-B444-415A5ADC799F}"/>
                  </a:ext>
                </a:extLst>
              </p:cNvPr>
              <p:cNvSpPr/>
              <p:nvPr/>
            </p:nvSpPr>
            <p:spPr>
              <a:xfrm>
                <a:off x="-15246" y="2348880"/>
                <a:ext cx="3663182" cy="1304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40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8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hu-HU" sz="28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sz="2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sz="2800">
                              <a:latin typeface="Cambria Math" panose="02040503050406030204" pitchFamily="18" charset="0"/>
                            </a:rPr>
                            <m:t>=−10</m:t>
                          </m:r>
                        </m:sub>
                        <m:sup>
                          <m:r>
                            <a:rPr lang="hu-HU" sz="28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hu-HU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hu-HU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hu-HU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hu-HU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2" name="Téglalap 1">
                <a:extLst>
                  <a:ext uri="{FF2B5EF4-FFF2-40B4-BE49-F238E27FC236}">
                    <a16:creationId xmlns:a16="http://schemas.microsoft.com/office/drawing/2014/main" id="{72F50B08-65DA-495C-B444-415A5ADC7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6" y="2348880"/>
                <a:ext cx="3663182" cy="1304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>
            <a:extLst>
              <a:ext uri="{FF2B5EF4-FFF2-40B4-BE49-F238E27FC236}">
                <a16:creationId xmlns:a16="http://schemas.microsoft.com/office/drawing/2014/main" id="{201F089E-3259-42B5-928D-7D09D0444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416" y="3437671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49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dirty="0">
                <a:solidFill>
                  <a:srgbClr val="FF0000"/>
                </a:solidFill>
              </a:rPr>
              <a:t>Sorozatszámítás</a:t>
            </a:r>
            <a:r>
              <a:rPr lang="hu-HU" dirty="0"/>
              <a:t> </a:t>
            </a:r>
            <a:r>
              <a:rPr lang="hu-HU" sz="2800" dirty="0"/>
              <a:t>– intervallumon</a:t>
            </a:r>
            <a:r>
              <a:rPr lang="hu-HU" dirty="0"/>
              <a:t> 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általánosan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spcBef>
                <a:spcPts val="24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Új paraméterek:</a:t>
            </a:r>
          </a:p>
          <a:p>
            <a:pPr marL="457200" indent="-457200"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nullelem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F0</a:t>
            </a:r>
            <a:r>
              <a:rPr lang="hu-HU" sz="2800" dirty="0">
                <a:sym typeface="Symbol" pitchFamily="18" charset="2"/>
              </a:rPr>
              <a:t>) és a </a:t>
            </a:r>
          </a:p>
          <a:p>
            <a:pPr marL="457200" indent="-457200"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kapcsolódó 2-változós műveleti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operátor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</a:t>
            </a:r>
            <a:r>
              <a:rPr lang="hu-HU" sz="2800" dirty="0">
                <a:sym typeface="Symbol" pitchFamily="18" charset="2"/>
              </a:rPr>
              <a:t>).</a:t>
            </a: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8883"/>
              </p:ext>
            </p:extLst>
          </p:nvPr>
        </p:nvGraphicFramePr>
        <p:xfrm>
          <a:off x="4211960" y="2566465"/>
          <a:ext cx="3744912" cy="235343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Összeg:=S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4211960" y="1990401"/>
            <a:ext cx="373856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Összeg(e,u,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F0</a:t>
            </a:r>
            <a:r>
              <a:rPr lang="hu-HU" dirty="0"/>
              <a:t>,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hu-HU" dirty="0"/>
              <a:t>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139085-5371-4396-8644-F133DDC462A2}" type="datetime8">
              <a:rPr lang="hu-HU" smtClean="0"/>
              <a:t>2018. 11. 14. 15:46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/67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1C94706-FF75-424E-B0A3-52029961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660" y="2464865"/>
            <a:ext cx="107563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859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D2BC2E27-E985-40F5-B9A2-2CAA348FD74E}"/>
              </a:ext>
            </a:extLst>
          </p:cNvPr>
          <p:cNvSpPr/>
          <p:nvPr/>
        </p:nvSpPr>
        <p:spPr>
          <a:xfrm>
            <a:off x="4464496" y="3677525"/>
            <a:ext cx="2411760" cy="1751279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C2BFB37-9777-45D2-96EB-79DB9C36167B}"/>
              </a:ext>
            </a:extLst>
          </p:cNvPr>
          <p:cNvSpPr/>
          <p:nvPr/>
        </p:nvSpPr>
        <p:spPr>
          <a:xfrm>
            <a:off x="4464496" y="1393933"/>
            <a:ext cx="2411760" cy="1422907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Feltételes</a:t>
            </a:r>
            <a:r>
              <a:rPr lang="hu-HU" dirty="0">
                <a:solidFill>
                  <a:srgbClr val="FF0000"/>
                </a:solidFill>
              </a:rPr>
              <a:t> összegzés </a:t>
            </a:r>
            <a:r>
              <a:rPr lang="hu-HU" dirty="0"/>
              <a:t>– </a:t>
            </a:r>
            <a:r>
              <a:rPr lang="hu-HU" sz="2800" dirty="0">
                <a:solidFill>
                  <a:srgbClr val="FF0000"/>
                </a:solidFill>
              </a:rPr>
              <a:t>intervallumon</a:t>
            </a:r>
            <a:r>
              <a:rPr lang="hu-HU" dirty="0"/>
              <a:t> 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Bemenet:	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/>
              <a:t>,     </a:t>
            </a:r>
            <a:r>
              <a:rPr lang="hu-HU" baseline="30000" dirty="0"/>
              <a:t>helyett</a:t>
            </a:r>
            <a:r>
              <a:rPr lang="hu-HU" dirty="0"/>
              <a:t>	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e,u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 </a:t>
            </a:r>
            <a:br>
              <a:rPr lang="hu-HU" dirty="0"/>
            </a:br>
            <a:r>
              <a:rPr lang="hu-HU" dirty="0"/>
              <a:t>	X</a:t>
            </a:r>
            <a:r>
              <a:rPr lang="hu-HU" baseline="-25000" dirty="0"/>
              <a:t>1..N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baseline="30000" dirty="0"/>
              <a:t>N		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dirty="0"/>
              <a:t>: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H</a:t>
            </a:r>
            <a:br>
              <a:rPr lang="hu-HU" dirty="0">
                <a:latin typeface="Imprint MT Shadow" pitchFamily="82" charset="0"/>
                <a:sym typeface="Symbol"/>
              </a:rPr>
            </a:br>
            <a:r>
              <a:rPr lang="hu-HU" dirty="0">
                <a:latin typeface="+mj-lt"/>
                <a:sym typeface="Symbol"/>
              </a:rPr>
              <a:t>	T:</a:t>
            </a:r>
            <a:r>
              <a:rPr lang="hu-HU" dirty="0">
                <a:latin typeface="Imprint MT Shadow" pitchFamily="82" charset="0"/>
                <a:sym typeface="Symbol"/>
              </a:rPr>
              <a:t>HL		</a:t>
            </a:r>
            <a:r>
              <a:rPr lang="hu-HU" dirty="0">
                <a:solidFill>
                  <a:srgbClr val="FF0000"/>
                </a:solidFill>
                <a:sym typeface="Symbol"/>
              </a:rPr>
              <a:t>T:</a:t>
            </a:r>
            <a:r>
              <a:rPr lang="hu-HU" dirty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Z</a:t>
            </a:r>
            <a:r>
              <a:rPr lang="hu-HU" dirty="0">
                <a:latin typeface="Imprint MT Shadow" pitchFamily="82" charset="0"/>
                <a:sym typeface="Symbol"/>
              </a:rPr>
              <a:t>L</a:t>
            </a:r>
            <a:endParaRPr lang="hu-HU" dirty="0"/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Kimenet:	S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endParaRPr lang="hu-HU" b="1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buNone/>
              <a:tabLst>
                <a:tab pos="1882775" algn="l"/>
              </a:tabLst>
            </a:pPr>
            <a:r>
              <a:rPr lang="hu-HU" dirty="0"/>
              <a:t>Előfeltétel:	–</a:t>
            </a:r>
            <a:endParaRPr lang="hu-HU" dirty="0">
              <a:sym typeface="Symbol" pitchFamily="18" charset="2"/>
            </a:endParaRPr>
          </a:p>
          <a:p>
            <a:pPr>
              <a:spcBef>
                <a:spcPts val="1200"/>
              </a:spcBef>
              <a:buNone/>
              <a:tabLst>
                <a:tab pos="1882775" algn="l"/>
              </a:tabLst>
            </a:pPr>
            <a:r>
              <a:rPr lang="hu-HU" dirty="0">
                <a:sym typeface="Symbol" pitchFamily="18" charset="2"/>
              </a:rPr>
              <a:t>Utófeltétel: S=			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2"/>
              <p:cNvSpPr txBox="1"/>
              <p:nvPr/>
            </p:nvSpPr>
            <p:spPr bwMode="auto">
              <a:xfrm>
                <a:off x="2329119" y="3617971"/>
                <a:ext cx="1602610" cy="181083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119" y="3617971"/>
                <a:ext cx="1602610" cy="1810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17827149-14A0-4F37-9218-750A550068BB}"/>
              </a:ext>
            </a:extLst>
          </p:cNvPr>
          <p:cNvCxnSpPr>
            <a:cxnSpLocks/>
          </p:cNvCxnSpPr>
          <p:nvPr/>
        </p:nvCxnSpPr>
        <p:spPr>
          <a:xfrm>
            <a:off x="3563888" y="2132856"/>
            <a:ext cx="10588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1F67387-BA96-4BB2-B801-CB5FEB219504}"/>
              </a:ext>
            </a:extLst>
          </p:cNvPr>
          <p:cNvCxnSpPr>
            <a:cxnSpLocks/>
          </p:cNvCxnSpPr>
          <p:nvPr/>
        </p:nvCxnSpPr>
        <p:spPr>
          <a:xfrm>
            <a:off x="3563888" y="4221088"/>
            <a:ext cx="10439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56E3CE-F9AD-4117-8CAD-CBB1FD7AF21E}" type="datetime8">
              <a:rPr lang="hu-HU" smtClean="0"/>
              <a:t>2018. 11. 14. 15:46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9.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/67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C6263299-B514-4D7F-9990-D13AA5C74A8E}"/>
                  </a:ext>
                </a:extLst>
              </p:cNvPr>
              <p:cNvSpPr txBox="1"/>
              <p:nvPr/>
            </p:nvSpPr>
            <p:spPr bwMode="auto">
              <a:xfrm>
                <a:off x="5129630" y="3623758"/>
                <a:ext cx="1602610" cy="181083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C6263299-B514-4D7F-9990-D13AA5C7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9630" y="3623758"/>
                <a:ext cx="1602610" cy="1810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9987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16971</TotalTime>
  <Words>4550</Words>
  <Application>Microsoft Office PowerPoint</Application>
  <PresentationFormat>Diavetítés a képernyőre (4:3 oldalarány)</PresentationFormat>
  <Paragraphs>1315</Paragraphs>
  <Slides>67</Slides>
  <Notes>67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67</vt:i4>
      </vt:variant>
    </vt:vector>
  </HeadingPairs>
  <TitlesOfParts>
    <vt:vector size="78" baseType="lpstr">
      <vt:lpstr>Arial</vt:lpstr>
      <vt:lpstr>Cambria Math</vt:lpstr>
      <vt:lpstr>Courier New</vt:lpstr>
      <vt:lpstr>Garamond</vt:lpstr>
      <vt:lpstr>Imprint MT Shadow</vt:lpstr>
      <vt:lpstr>Symbol</vt:lpstr>
      <vt:lpstr>Times New Roman</vt:lpstr>
      <vt:lpstr>Wingdings</vt:lpstr>
      <vt:lpstr>1_Montázs</vt:lpstr>
      <vt:lpstr>2_Montázs</vt:lpstr>
      <vt:lpstr>Equation</vt:lpstr>
      <vt:lpstr>Programozás 9. előadás</vt:lpstr>
      <vt:lpstr>Tartalom</vt:lpstr>
      <vt:lpstr>Programozási tételek általánosítása1</vt:lpstr>
      <vt:lpstr>Összegzés – intervallumon </vt:lpstr>
      <vt:lpstr>Összegzés – intervallumon </vt:lpstr>
      <vt:lpstr>Összegzés – intervallumon </vt:lpstr>
      <vt:lpstr>Összegzés – intervallumon </vt:lpstr>
      <vt:lpstr>Sorozatszámítás – intervallumon </vt:lpstr>
      <vt:lpstr>Feltételes összegzés – intervallumon </vt:lpstr>
      <vt:lpstr>Feltételes összegzés – intervallumon </vt:lpstr>
      <vt:lpstr>Feltételes összegzés – intervallumon </vt:lpstr>
      <vt:lpstr>Megszámolás – intervallumon </vt:lpstr>
      <vt:lpstr>Megszámolás – intervallumon </vt:lpstr>
      <vt:lpstr>Megszámolás – intervallumon </vt:lpstr>
      <vt:lpstr>Megszámolás – intervallumon </vt:lpstr>
      <vt:lpstr>Megszámolás – intervallumon </vt:lpstr>
      <vt:lpstr>Maximum-kiválasztás – intervallumon </vt:lpstr>
      <vt:lpstr>Maximum-kiválasztás – intervallumon </vt:lpstr>
      <vt:lpstr>Maximum-kiválasztás</vt:lpstr>
      <vt:lpstr>Maximum-kiválasztás – intervallumon </vt:lpstr>
      <vt:lpstr>Maximum-kiválasztás – intervallumon </vt:lpstr>
      <vt:lpstr>Maximum-kiválasztás – intervallumon </vt:lpstr>
      <vt:lpstr>Maximum-kiválasztás – intervallumon </vt:lpstr>
      <vt:lpstr>Feltételes maximumkeresés  intervallumon</vt:lpstr>
      <vt:lpstr>Feltételes maximumkeresés  intervallumon</vt:lpstr>
      <vt:lpstr>Feltételes maximumkeresés  intervallumon</vt:lpstr>
      <vt:lpstr>Feltételes maximumkeresés  intervallumon</vt:lpstr>
      <vt:lpstr>Feltételes maximumkeresés</vt:lpstr>
      <vt:lpstr>Kiválasztás – intervallumon</vt:lpstr>
      <vt:lpstr>Kiválasztás – intervallumon</vt:lpstr>
      <vt:lpstr>Keresés – intervallumon</vt:lpstr>
      <vt:lpstr>Keresés – intervallumon</vt:lpstr>
      <vt:lpstr>Keresés – intervallumon</vt:lpstr>
      <vt:lpstr>Sorozat → multihalmaz transzformáció</vt:lpstr>
      <vt:lpstr>Sorozat → multihalmaz transzformáció</vt:lpstr>
      <vt:lpstr>Multihalmaz típus</vt:lpstr>
      <vt:lpstr>Multihalmaz típus</vt:lpstr>
      <vt:lpstr>Multihalmaz típus</vt:lpstr>
      <vt:lpstr>Multihalmaz típus</vt:lpstr>
      <vt:lpstr>Multihalmaz típus</vt:lpstr>
      <vt:lpstr>Multihalmaz típus ábrázolása1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 ábrázolása2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Áttekintés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Péter Szlávi</cp:lastModifiedBy>
  <cp:revision>1047</cp:revision>
  <cp:lastPrinted>2017-09-20T07:01:57Z</cp:lastPrinted>
  <dcterms:created xsi:type="dcterms:W3CDTF">2005-10-16T14:08:29Z</dcterms:created>
  <dcterms:modified xsi:type="dcterms:W3CDTF">2018-11-14T14:57:24Z</dcterms:modified>
</cp:coreProperties>
</file>