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2" r:id="rId1"/>
  </p:sldMasterIdLst>
  <p:notesMasterIdLst>
    <p:notesMasterId r:id="rId27"/>
  </p:notesMasterIdLst>
  <p:handoutMasterIdLst>
    <p:handoutMasterId r:id="rId28"/>
  </p:handoutMasterIdLst>
  <p:sldIdLst>
    <p:sldId id="426" r:id="rId2"/>
    <p:sldId id="423" r:id="rId3"/>
    <p:sldId id="414" r:id="rId4"/>
    <p:sldId id="424" r:id="rId5"/>
    <p:sldId id="415" r:id="rId6"/>
    <p:sldId id="419" r:id="rId7"/>
    <p:sldId id="291" r:id="rId8"/>
    <p:sldId id="418" r:id="rId9"/>
    <p:sldId id="422" r:id="rId10"/>
    <p:sldId id="416" r:id="rId11"/>
    <p:sldId id="373" r:id="rId12"/>
    <p:sldId id="421" r:id="rId13"/>
    <p:sldId id="417" r:id="rId14"/>
    <p:sldId id="411" r:id="rId15"/>
    <p:sldId id="413" r:id="rId16"/>
    <p:sldId id="420" r:id="rId17"/>
    <p:sldId id="299" r:id="rId18"/>
    <p:sldId id="300" r:id="rId19"/>
    <p:sldId id="301" r:id="rId20"/>
    <p:sldId id="425" r:id="rId21"/>
    <p:sldId id="427" r:id="rId22"/>
    <p:sldId id="428" r:id="rId23"/>
    <p:sldId id="429" r:id="rId24"/>
    <p:sldId id="430" r:id="rId25"/>
    <p:sldId id="43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E8B75-EE15-41FA-99CE-E4727FE45598}">
          <p14:sldIdLst>
            <p14:sldId id="426"/>
            <p14:sldId id="423"/>
            <p14:sldId id="414"/>
            <p14:sldId id="424"/>
            <p14:sldId id="415"/>
            <p14:sldId id="419"/>
            <p14:sldId id="291"/>
            <p14:sldId id="418"/>
            <p14:sldId id="422"/>
            <p14:sldId id="416"/>
            <p14:sldId id="373"/>
            <p14:sldId id="421"/>
            <p14:sldId id="417"/>
            <p14:sldId id="411"/>
            <p14:sldId id="413"/>
            <p14:sldId id="420"/>
            <p14:sldId id="299"/>
            <p14:sldId id="300"/>
            <p14:sldId id="301"/>
            <p14:sldId id="425"/>
            <p14:sldId id="427"/>
            <p14:sldId id="428"/>
            <p14:sldId id="429"/>
            <p14:sldId id="430"/>
            <p14:sldId id="431"/>
          </p14:sldIdLst>
        </p14:section>
      </p14:sectionLst>
    </p:ext>
    <p:ext uri="{EFAFB233-063F-42B5-8137-9DF3F51BA10A}">
      <p15:sldGuideLst xmlns:p15="http://schemas.microsoft.com/office/powerpoint/2012/main">
        <p15:guide id="1" orient="horz"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94"/>
    <a:srgbClr val="136E9D"/>
    <a:srgbClr val="AE1C46"/>
    <a:srgbClr val="AA0535"/>
    <a:srgbClr val="A90233"/>
    <a:srgbClr val="3333CC"/>
    <a:srgbClr val="58595B"/>
    <a:srgbClr val="00AFAA"/>
    <a:srgbClr val="009E83"/>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027" autoAdjust="0"/>
  </p:normalViewPr>
  <p:slideViewPr>
    <p:cSldViewPr>
      <p:cViewPr varScale="1">
        <p:scale>
          <a:sx n="115" d="100"/>
          <a:sy n="115" d="100"/>
        </p:scale>
        <p:origin x="1476" y="72"/>
      </p:cViewPr>
      <p:guideLst>
        <p:guide orient="horz"/>
        <p:guide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68DD1-79CB-4E59-966F-E27256E18564}" type="doc">
      <dgm:prSet loTypeId="urn:microsoft.com/office/officeart/2005/8/layout/bProcess2" loCatId="process" qsTypeId="urn:microsoft.com/office/officeart/2005/8/quickstyle/3d3" qsCatId="3D" csTypeId="urn:microsoft.com/office/officeart/2005/8/colors/accent0_3" csCatId="mainScheme" phldr="1"/>
      <dgm:spPr/>
      <dgm:t>
        <a:bodyPr/>
        <a:lstStyle/>
        <a:p>
          <a:endParaRPr lang="hu-HU"/>
        </a:p>
      </dgm:t>
    </dgm:pt>
    <dgm:pt modelId="{8683A3F8-F714-4F40-A6A9-FA5C3B4ABFB8}">
      <dgm:prSet custT="1"/>
      <dgm:spPr/>
      <dgm:t>
        <a:bodyPr/>
        <a:lstStyle/>
        <a:p>
          <a:pPr rtl="0"/>
          <a:r>
            <a:rPr lang="hu-HU" sz="36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7C5F0ED-4248-4FD1-958F-6CEBBD9751C3}" type="par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3BC7DD0-204C-4281-B5E0-98A63565DBDA}" type="sib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2A552D2D-6429-49D7-980B-4476DFE21AF6}">
      <dgm:prSet custT="1"/>
      <dgm:spPr/>
      <dgm:t>
        <a:bodyPr/>
        <a:lstStyle/>
        <a:p>
          <a:pPr rtl="0"/>
          <a:r>
            <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13EDF78F-E1FF-43C4-8004-66F24CE9A402}" type="par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C7F300BE-5897-458A-AD86-6A69E34D510D}" type="sib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487D763-1201-476B-BFFE-F23CE8576865}">
      <dgm:prSet custT="1"/>
      <dgm:spPr/>
      <dgm:t>
        <a:bodyPr/>
        <a:lstStyle/>
        <a:p>
          <a:pPr rtl="0"/>
          <a:r>
            <a:rPr lang="hu-HU" sz="320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gm:t>
    </dgm:pt>
    <dgm:pt modelId="{51153719-BBC6-43CD-90F9-0BE233996068}" type="par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F3C8C1FB-679D-4BE5-A602-353997E8FD3E}" type="sib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F7B0A03-5B17-418A-83CE-BE7D4A38A042}" type="pres">
      <dgm:prSet presAssocID="{B7468DD1-79CB-4E59-966F-E27256E18564}" presName="diagram" presStyleCnt="0">
        <dgm:presLayoutVars>
          <dgm:dir/>
          <dgm:resizeHandles/>
        </dgm:presLayoutVars>
      </dgm:prSet>
      <dgm:spPr/>
      <dgm:t>
        <a:bodyPr/>
        <a:lstStyle/>
        <a:p>
          <a:endParaRPr lang="hu-HU"/>
        </a:p>
      </dgm:t>
    </dgm:pt>
    <dgm:pt modelId="{992E5BB9-EE20-4DF8-B00A-C1C583A68293}" type="pres">
      <dgm:prSet presAssocID="{8683A3F8-F714-4F40-A6A9-FA5C3B4ABFB8}" presName="firstNode" presStyleLbl="node1" presStyleIdx="0" presStyleCnt="3" custLinFactNeighborX="-38683" custLinFactNeighborY="32550">
        <dgm:presLayoutVars>
          <dgm:bulletEnabled val="1"/>
        </dgm:presLayoutVars>
      </dgm:prSet>
      <dgm:spPr/>
      <dgm:t>
        <a:bodyPr/>
        <a:lstStyle/>
        <a:p>
          <a:endParaRPr lang="hu-HU"/>
        </a:p>
      </dgm:t>
    </dgm:pt>
    <dgm:pt modelId="{7320B337-B813-449D-BE5E-A89107F3F745}" type="pres">
      <dgm:prSet presAssocID="{73BC7DD0-204C-4281-B5E0-98A63565DBDA}" presName="sibTrans" presStyleLbl="sibTrans2D1" presStyleIdx="0" presStyleCnt="2"/>
      <dgm:spPr/>
      <dgm:t>
        <a:bodyPr/>
        <a:lstStyle/>
        <a:p>
          <a:endParaRPr lang="hu-HU"/>
        </a:p>
      </dgm:t>
    </dgm:pt>
    <dgm:pt modelId="{70C31B3A-494E-468F-8CA7-0AE7F6D43AC2}" type="pres">
      <dgm:prSet presAssocID="{2A552D2D-6429-49D7-980B-4476DFE21AF6}" presName="middleNode" presStyleCnt="0"/>
      <dgm:spPr/>
    </dgm:pt>
    <dgm:pt modelId="{BA74E3B2-E729-4C1C-8536-729B4E84F1C2}" type="pres">
      <dgm:prSet presAssocID="{2A552D2D-6429-49D7-980B-4476DFE21AF6}" presName="padding" presStyleLbl="node1" presStyleIdx="0" presStyleCnt="3"/>
      <dgm:spPr/>
    </dgm:pt>
    <dgm:pt modelId="{91EA8168-2735-402A-8A1F-3F42B7BCE8BE}" type="pres">
      <dgm:prSet presAssocID="{2A552D2D-6429-49D7-980B-4476DFE21AF6}" presName="shape" presStyleLbl="node1" presStyleIdx="1" presStyleCnt="3" custLinFactX="29893" custLinFactNeighborX="100000" custLinFactNeighborY="-91327">
        <dgm:presLayoutVars>
          <dgm:bulletEnabled val="1"/>
        </dgm:presLayoutVars>
      </dgm:prSet>
      <dgm:spPr/>
      <dgm:t>
        <a:bodyPr/>
        <a:lstStyle/>
        <a:p>
          <a:endParaRPr lang="hu-HU"/>
        </a:p>
      </dgm:t>
    </dgm:pt>
    <dgm:pt modelId="{914AAAF2-6BFA-4BFE-AFB3-FD17A3DE15FE}" type="pres">
      <dgm:prSet presAssocID="{C7F300BE-5897-458A-AD86-6A69E34D510D}" presName="sibTrans" presStyleLbl="sibTrans2D1" presStyleIdx="1" presStyleCnt="2"/>
      <dgm:spPr/>
      <dgm:t>
        <a:bodyPr/>
        <a:lstStyle/>
        <a:p>
          <a:endParaRPr lang="hu-HU"/>
        </a:p>
      </dgm:t>
    </dgm:pt>
    <dgm:pt modelId="{23FE1B70-F8D3-4044-8672-82CC78D65261}" type="pres">
      <dgm:prSet presAssocID="{B487D763-1201-476B-BFFE-F23CE8576865}" presName="lastNode" presStyleLbl="node1" presStyleIdx="2" presStyleCnt="3" custLinFactNeighborX="58022" custLinFactNeighborY="-16336">
        <dgm:presLayoutVars>
          <dgm:bulletEnabled val="1"/>
        </dgm:presLayoutVars>
      </dgm:prSet>
      <dgm:spPr/>
      <dgm:t>
        <a:bodyPr/>
        <a:lstStyle/>
        <a:p>
          <a:endParaRPr lang="hu-HU"/>
        </a:p>
      </dgm:t>
    </dgm:pt>
  </dgm:ptLst>
  <dgm:cxnLst>
    <dgm:cxn modelId="{CA7259AA-1A8A-4E81-ACC2-F46D4340D80C}" type="presOf" srcId="{C7F300BE-5897-458A-AD86-6A69E34D510D}" destId="{914AAAF2-6BFA-4BFE-AFB3-FD17A3DE15FE}" srcOrd="0" destOrd="0" presId="urn:microsoft.com/office/officeart/2005/8/layout/bProcess2"/>
    <dgm:cxn modelId="{AB37D3B8-8BDD-45B5-94BD-3A0B4531D3E3}" type="presOf" srcId="{B7468DD1-79CB-4E59-966F-E27256E18564}" destId="{BF7B0A03-5B17-418A-83CE-BE7D4A38A042}" srcOrd="0" destOrd="0" presId="urn:microsoft.com/office/officeart/2005/8/layout/bProcess2"/>
    <dgm:cxn modelId="{170B9CE4-AA27-491D-91EE-84A909B02299}" srcId="{B7468DD1-79CB-4E59-966F-E27256E18564}" destId="{B487D763-1201-476B-BFFE-F23CE8576865}" srcOrd="2" destOrd="0" parTransId="{51153719-BBC6-43CD-90F9-0BE233996068}" sibTransId="{F3C8C1FB-679D-4BE5-A602-353997E8FD3E}"/>
    <dgm:cxn modelId="{B81D8C33-8890-4596-BE09-BDF03B0BBB7F}" type="presOf" srcId="{B487D763-1201-476B-BFFE-F23CE8576865}" destId="{23FE1B70-F8D3-4044-8672-82CC78D65261}" srcOrd="0" destOrd="0" presId="urn:microsoft.com/office/officeart/2005/8/layout/bProcess2"/>
    <dgm:cxn modelId="{C4BD99E6-F400-4626-95AC-0EB7ECF5CE73}" srcId="{B7468DD1-79CB-4E59-966F-E27256E18564}" destId="{2A552D2D-6429-49D7-980B-4476DFE21AF6}" srcOrd="1" destOrd="0" parTransId="{13EDF78F-E1FF-43C4-8004-66F24CE9A402}" sibTransId="{C7F300BE-5897-458A-AD86-6A69E34D510D}"/>
    <dgm:cxn modelId="{562AC6BA-F5EC-47E0-BE9D-D122C481DF3E}" type="presOf" srcId="{2A552D2D-6429-49D7-980B-4476DFE21AF6}" destId="{91EA8168-2735-402A-8A1F-3F42B7BCE8BE}" srcOrd="0" destOrd="0" presId="urn:microsoft.com/office/officeart/2005/8/layout/bProcess2"/>
    <dgm:cxn modelId="{2F724435-8FE5-4DFA-8BE8-A292238FA161}" type="presOf" srcId="{8683A3F8-F714-4F40-A6A9-FA5C3B4ABFB8}" destId="{992E5BB9-EE20-4DF8-B00A-C1C583A68293}" srcOrd="0" destOrd="0" presId="urn:microsoft.com/office/officeart/2005/8/layout/bProcess2"/>
    <dgm:cxn modelId="{4ABD918C-484B-4B2F-8FD0-85301125E0C9}" type="presOf" srcId="{73BC7DD0-204C-4281-B5E0-98A63565DBDA}" destId="{7320B337-B813-449D-BE5E-A89107F3F745}" srcOrd="0" destOrd="0" presId="urn:microsoft.com/office/officeart/2005/8/layout/bProcess2"/>
    <dgm:cxn modelId="{ED7F3096-BE29-4CFB-89D1-821E2EA45BBB}" srcId="{B7468DD1-79CB-4E59-966F-E27256E18564}" destId="{8683A3F8-F714-4F40-A6A9-FA5C3B4ABFB8}" srcOrd="0" destOrd="0" parTransId="{77C5F0ED-4248-4FD1-958F-6CEBBD9751C3}" sibTransId="{73BC7DD0-204C-4281-B5E0-98A63565DBDA}"/>
    <dgm:cxn modelId="{DD6A9B4C-C839-4553-BED0-2E232F6324F3}" type="presParOf" srcId="{BF7B0A03-5B17-418A-83CE-BE7D4A38A042}" destId="{992E5BB9-EE20-4DF8-B00A-C1C583A68293}" srcOrd="0" destOrd="0" presId="urn:microsoft.com/office/officeart/2005/8/layout/bProcess2"/>
    <dgm:cxn modelId="{C85C1689-DA30-408F-8976-9CFFFE634AD6}" type="presParOf" srcId="{BF7B0A03-5B17-418A-83CE-BE7D4A38A042}" destId="{7320B337-B813-449D-BE5E-A89107F3F745}" srcOrd="1" destOrd="0" presId="urn:microsoft.com/office/officeart/2005/8/layout/bProcess2"/>
    <dgm:cxn modelId="{5F9A0CF4-BA00-450A-9A17-01EA781C8214}" type="presParOf" srcId="{BF7B0A03-5B17-418A-83CE-BE7D4A38A042}" destId="{70C31B3A-494E-468F-8CA7-0AE7F6D43AC2}" srcOrd="2" destOrd="0" presId="urn:microsoft.com/office/officeart/2005/8/layout/bProcess2"/>
    <dgm:cxn modelId="{0C36F82B-7F97-4163-B2B7-486138148CA5}" type="presParOf" srcId="{70C31B3A-494E-468F-8CA7-0AE7F6D43AC2}" destId="{BA74E3B2-E729-4C1C-8536-729B4E84F1C2}" srcOrd="0" destOrd="0" presId="urn:microsoft.com/office/officeart/2005/8/layout/bProcess2"/>
    <dgm:cxn modelId="{706CDA23-3EDF-4FA0-B923-012A1C265CB8}" type="presParOf" srcId="{70C31B3A-494E-468F-8CA7-0AE7F6D43AC2}" destId="{91EA8168-2735-402A-8A1F-3F42B7BCE8BE}" srcOrd="1" destOrd="0" presId="urn:microsoft.com/office/officeart/2005/8/layout/bProcess2"/>
    <dgm:cxn modelId="{6AAAB473-2E01-4E24-BB52-90D1AC0DDFAE}" type="presParOf" srcId="{BF7B0A03-5B17-418A-83CE-BE7D4A38A042}" destId="{914AAAF2-6BFA-4BFE-AFB3-FD17A3DE15FE}" srcOrd="3" destOrd="0" presId="urn:microsoft.com/office/officeart/2005/8/layout/bProcess2"/>
    <dgm:cxn modelId="{407F46AC-05ED-4BFD-9A2B-AA181FCE192F}" type="presParOf" srcId="{BF7B0A03-5B17-418A-83CE-BE7D4A38A042}" destId="{23FE1B70-F8D3-4044-8672-82CC78D65261}"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5BB9-EE20-4DF8-B00A-C1C583A68293}">
      <dsp:nvSpPr>
        <dsp:cNvPr id="0" name=""/>
        <dsp:cNvSpPr/>
      </dsp:nvSpPr>
      <dsp:spPr>
        <a:xfrm>
          <a:off x="702081" y="756089"/>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hu-HU" sz="36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a:t>
          </a:r>
          <a:endParaRPr lang="hu-HU" sz="36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1041901" y="1095909"/>
        <a:ext cx="1640799" cy="1640799"/>
      </dsp:txXfrm>
    </dsp:sp>
    <dsp:sp modelId="{7320B337-B813-449D-BE5E-A89107F3F745}">
      <dsp:nvSpPr>
        <dsp:cNvPr id="0" name=""/>
        <dsp:cNvSpPr/>
      </dsp:nvSpPr>
      <dsp:spPr>
        <a:xfrm rot="6500193">
          <a:off x="3108783" y="2181392"/>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1EA8168-2735-402A-8A1F-3F42B7BCE8BE}">
      <dsp:nvSpPr>
        <dsp:cNvPr id="0" name=""/>
        <dsp:cNvSpPr/>
      </dsp:nvSpPr>
      <dsp:spPr>
        <a:xfrm>
          <a:off x="3996446" y="2106234"/>
          <a:ext cx="1547733" cy="1547733"/>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a:t>
          </a:r>
          <a:r>
            <a:rPr lang="hu-HU" sz="2400" b="0"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a:t>
          </a:r>
          <a:endPar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4223106" y="2332894"/>
        <a:ext cx="1094413" cy="1094413"/>
      </dsp:txXfrm>
    </dsp:sp>
    <dsp:sp modelId="{914AAAF2-6BFA-4BFE-AFB3-FD17A3DE15FE}">
      <dsp:nvSpPr>
        <dsp:cNvPr id="0" name=""/>
        <dsp:cNvSpPr/>
      </dsp:nvSpPr>
      <dsp:spPr>
        <a:xfrm rot="6609972">
          <a:off x="5606232" y="3053616"/>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FE1B70-F8D3-4044-8672-82CC78D65261}">
      <dsp:nvSpPr>
        <dsp:cNvPr id="0" name=""/>
        <dsp:cNvSpPr/>
      </dsp:nvSpPr>
      <dsp:spPr>
        <a:xfrm>
          <a:off x="6426721" y="2754312"/>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hu-HU" sz="3200" b="0" kern="120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dsp:txBody>
      <dsp:txXfrm>
        <a:off x="6766541" y="3094132"/>
        <a:ext cx="1640799" cy="1640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ED8D6F-A0C0-46C0-A295-D3723D5EA4AB}" type="datetimeFigureOut">
              <a:rPr lang="en-GB" smtClean="0"/>
              <a:t>16/12/2020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1BAC1F-13D3-43CD-A146-021F1C35905E}" type="slidenum">
              <a:rPr lang="en-GB" smtClean="0"/>
              <a:t>‹#›</a:t>
            </a:fld>
            <a:endParaRPr lang="en-GB"/>
          </a:p>
        </p:txBody>
      </p:sp>
    </p:spTree>
    <p:extLst>
      <p:ext uri="{BB962C8B-B14F-4D97-AF65-F5344CB8AC3E}">
        <p14:creationId xmlns:p14="http://schemas.microsoft.com/office/powerpoint/2010/main" val="190849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B6E7B-3576-4970-B1A2-88C1ABE177BE}" type="datetimeFigureOut">
              <a:rPr lang="en-GB" smtClean="0"/>
              <a:t>16/12/2020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92C1D-2BFA-4AF9-ACBF-EB79A88E7C43}" type="slidenum">
              <a:rPr lang="en-GB" smtClean="0"/>
              <a:t>‹#›</a:t>
            </a:fld>
            <a:endParaRPr lang="en-GB"/>
          </a:p>
        </p:txBody>
      </p:sp>
    </p:spTree>
    <p:extLst>
      <p:ext uri="{BB962C8B-B14F-4D97-AF65-F5344CB8AC3E}">
        <p14:creationId xmlns:p14="http://schemas.microsoft.com/office/powerpoint/2010/main" val="376423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3</a:t>
            </a:fld>
            <a:endParaRPr lang="en-GB"/>
          </a:p>
        </p:txBody>
      </p:sp>
    </p:spTree>
    <p:extLst>
      <p:ext uri="{BB962C8B-B14F-4D97-AF65-F5344CB8AC3E}">
        <p14:creationId xmlns:p14="http://schemas.microsoft.com/office/powerpoint/2010/main" val="102915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7</a:t>
            </a:fld>
            <a:endParaRPr lang="en-GB"/>
          </a:p>
        </p:txBody>
      </p:sp>
    </p:spTree>
    <p:extLst>
      <p:ext uri="{BB962C8B-B14F-4D97-AF65-F5344CB8AC3E}">
        <p14:creationId xmlns:p14="http://schemas.microsoft.com/office/powerpoint/2010/main" val="297841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8A992C1D-2BFA-4AF9-ACBF-EB79A88E7C43}" type="slidenum">
              <a:rPr lang="en-GB" smtClean="0"/>
              <a:t>8</a:t>
            </a:fld>
            <a:endParaRPr lang="en-GB"/>
          </a:p>
        </p:txBody>
      </p:sp>
    </p:spTree>
    <p:extLst>
      <p:ext uri="{BB962C8B-B14F-4D97-AF65-F5344CB8AC3E}">
        <p14:creationId xmlns:p14="http://schemas.microsoft.com/office/powerpoint/2010/main" val="178724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D295487C-111E-4C65-B22C-5023DDE38A1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p>
        </p:txBody>
      </p:sp>
      <p:sp>
        <p:nvSpPr>
          <p:cNvPr id="4098" name="Text Box 2">
            <a:extLst>
              <a:ext uri="{FF2B5EF4-FFF2-40B4-BE49-F238E27FC236}">
                <a16:creationId xmlns:a16="http://schemas.microsoft.com/office/drawing/2014/main" id="{BEBC0076-0D48-4634-9F6A-865071CFE8E5}"/>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hu-HU">
                <a:latin typeface="Arial" panose="020B0604020202020204" pitchFamily="34" charset="0"/>
                <a:cs typeface="msgothic" charset="0"/>
              </a:rPr>
              <a:t>Remapping in place cells and grid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John Kubie and Bob Muller in 1983.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Color-coded firing rate map for a hippocampal place cell from an early remapping experiment (purple, high rate; yellow, low rate). The cell fired at different locations in different versions of the recording cylinder, one with a black cue card and one with a white cue card. (</a:t>
            </a:r>
            <a:r>
              <a:rPr lang="en-GB" altLang="hu-HU" i="1">
                <a:latin typeface="Arial" panose="020B0604020202020204" pitchFamily="34" charset="0"/>
                <a:cs typeface="msgothic" charset="0"/>
              </a:rPr>
              <a:t>Bottom left</a:t>
            </a:r>
            <a:r>
              <a:rPr lang="en-GB" altLang="hu-HU">
                <a:latin typeface="Arial" panose="020B0604020202020204" pitchFamily="34" charset="0"/>
                <a:cs typeface="msgothic" charset="0"/>
              </a:rPr>
              <a:t>) Realignment of entorhinal grid cells under conditions that generate global remapping in the hippocampus. The rat was tested in boxes with square or circular surfaces.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shows color-coded rate maps for three grid cells (t5c2, t6c1, and t6c3) (color coded as in Fig. 1). The </a:t>
            </a:r>
            <a:r>
              <a:rPr lang="en-GB" altLang="hu-HU" i="1">
                <a:latin typeface="Arial" panose="020B0604020202020204" pitchFamily="34" charset="0"/>
                <a:cs typeface="msgothic" charset="0"/>
              </a:rPr>
              <a:t>right</a:t>
            </a:r>
            <a:r>
              <a:rPr lang="en-GB" altLang="hu-HU">
                <a:latin typeface="Arial" panose="020B0604020202020204" pitchFamily="34" charset="0"/>
                <a:cs typeface="msgothic" charset="0"/>
              </a:rPr>
              <a:t> panel shows cross-correlation maps for pairs of rate maps (same grid cells as in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repeated trials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or one trial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and one trial in </a:t>
            </a:r>
            <a:r>
              <a:rPr lang="en-GB" altLang="hu-HU" i="1">
                <a:latin typeface="Arial" panose="020B0604020202020204" pitchFamily="34" charset="0"/>
                <a:cs typeface="msgothic" charset="0"/>
              </a:rPr>
              <a:t>B</a:t>
            </a:r>
            <a:r>
              <a:rPr lang="en-GB" altLang="hu-HU">
                <a:latin typeface="Arial" panose="020B0604020202020204" pitchFamily="34" charset="0"/>
                <a:cs typeface="msgothic" charset="0"/>
              </a:rPr>
              <a:t>).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a:t>
            </a:r>
            <a:r>
              <a:rPr lang="en-GB" altLang="hu-HU" i="1">
                <a:latin typeface="Arial" panose="020B0604020202020204" pitchFamily="34" charset="0"/>
                <a:cs typeface="msgothic" charset="0"/>
              </a:rPr>
              <a:t>Bottom right</a:t>
            </a:r>
            <a:r>
              <a:rPr lang="en-GB" altLang="hu-HU">
                <a:latin typeface="Arial" panose="020B0604020202020204" pitchFamily="34" charset="0"/>
                <a:cs typeface="msgothic" charset="0"/>
              </a:rPr>
              <a:t>) Response to a change in the environment (darkness) in a simultaneously recorded pair of grid and place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photo courteously provided by John Kubie;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image is modified from data in Bostock et al. 1991; </a:t>
            </a:r>
            <a:r>
              <a:rPr lang="en-GB" altLang="hu-HU" i="1">
                <a:latin typeface="Arial" panose="020B0604020202020204" pitchFamily="34" charset="0"/>
                <a:cs typeface="msgothic" charset="0"/>
              </a:rPr>
              <a:t>bottom</a:t>
            </a:r>
            <a:r>
              <a:rPr lang="en-GB" altLang="hu-HU">
                <a:latin typeface="Arial" panose="020B0604020202020204" pitchFamily="34" charset="0"/>
                <a:cs typeface="msgothic" charset="0"/>
              </a:rPr>
              <a:t> image from Fyhn et al. 2007; reprinted, with permission, from the authors and Nature Publishing Group © 2007.)</a:t>
            </a:r>
            <a:r>
              <a:rPr lang="ar-SA" altLang="hu-HU">
                <a:latin typeface="Arial" panose="020B0604020202020204" pitchFamily="34" charset="0"/>
                <a:cs typeface="msgothic" charset="0"/>
              </a:rPr>
              <a:t>‏</a:t>
            </a:r>
            <a:endParaRPr lang="en-GB" altLang="hu-HU">
              <a:latin typeface="Arial" panose="020B0604020202020204" pitchFamily="34" charset="0"/>
              <a:cs typeface="ms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D295487C-111E-4C65-B22C-5023DDE38A19}"/>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u-HU"/>
          </a:p>
        </p:txBody>
      </p:sp>
      <p:sp>
        <p:nvSpPr>
          <p:cNvPr id="4098" name="Text Box 2">
            <a:extLst>
              <a:ext uri="{FF2B5EF4-FFF2-40B4-BE49-F238E27FC236}">
                <a16:creationId xmlns:a16="http://schemas.microsoft.com/office/drawing/2014/main" id="{BEBC0076-0D48-4634-9F6A-865071CFE8E5}"/>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hu-HU">
                <a:latin typeface="Arial" panose="020B0604020202020204" pitchFamily="34" charset="0"/>
                <a:cs typeface="msgothic" charset="0"/>
              </a:rPr>
              <a:t>Remapping in place cells and grid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John Kubie and Bob Muller in 1983.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Color-coded firing rate map for a hippocampal place cell from an early remapping experiment (purple, high rate; yellow, low rate). The cell fired at different locations in different versions of the recording cylinder, one with a black cue card and one with a white cue card. (</a:t>
            </a:r>
            <a:r>
              <a:rPr lang="en-GB" altLang="hu-HU" i="1">
                <a:latin typeface="Arial" panose="020B0604020202020204" pitchFamily="34" charset="0"/>
                <a:cs typeface="msgothic" charset="0"/>
              </a:rPr>
              <a:t>Bottom left</a:t>
            </a:r>
            <a:r>
              <a:rPr lang="en-GB" altLang="hu-HU">
                <a:latin typeface="Arial" panose="020B0604020202020204" pitchFamily="34" charset="0"/>
                <a:cs typeface="msgothic" charset="0"/>
              </a:rPr>
              <a:t>) Realignment of entorhinal grid cells under conditions that generate global remapping in the hippocampus. The rat was tested in boxes with square or circular surfaces.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shows color-coded rate maps for three grid cells (t5c2, t6c1, and t6c3) (color coded as in Fig. 1). The </a:t>
            </a:r>
            <a:r>
              <a:rPr lang="en-GB" altLang="hu-HU" i="1">
                <a:latin typeface="Arial" panose="020B0604020202020204" pitchFamily="34" charset="0"/>
                <a:cs typeface="msgothic" charset="0"/>
              </a:rPr>
              <a:t>right</a:t>
            </a:r>
            <a:r>
              <a:rPr lang="en-GB" altLang="hu-HU">
                <a:latin typeface="Arial" panose="020B0604020202020204" pitchFamily="34" charset="0"/>
                <a:cs typeface="msgothic" charset="0"/>
              </a:rPr>
              <a:t> panel shows cross-correlation maps for pairs of rate maps (same grid cells as in the </a:t>
            </a:r>
            <a:r>
              <a:rPr lang="en-GB" altLang="hu-HU" i="1">
                <a:latin typeface="Arial" panose="020B0604020202020204" pitchFamily="34" charset="0"/>
                <a:cs typeface="msgothic" charset="0"/>
              </a:rPr>
              <a:t>left</a:t>
            </a:r>
            <a:r>
              <a:rPr lang="en-GB" altLang="hu-HU">
                <a:latin typeface="Arial" panose="020B0604020202020204" pitchFamily="34" charset="0"/>
                <a:cs typeface="msgothic" charset="0"/>
              </a:rPr>
              <a:t> panel; repeated trials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or one trial in </a:t>
            </a:r>
            <a:r>
              <a:rPr lang="en-GB" altLang="hu-HU" i="1">
                <a:latin typeface="Arial" panose="020B0604020202020204" pitchFamily="34" charset="0"/>
                <a:cs typeface="msgothic" charset="0"/>
              </a:rPr>
              <a:t>A</a:t>
            </a:r>
            <a:r>
              <a:rPr lang="en-GB" altLang="hu-HU">
                <a:latin typeface="Arial" panose="020B0604020202020204" pitchFamily="34" charset="0"/>
                <a:cs typeface="msgothic" charset="0"/>
              </a:rPr>
              <a:t> and one trial in </a:t>
            </a:r>
            <a:r>
              <a:rPr lang="en-GB" altLang="hu-HU" i="1">
                <a:latin typeface="Arial" panose="020B0604020202020204" pitchFamily="34" charset="0"/>
                <a:cs typeface="msgothic" charset="0"/>
              </a:rPr>
              <a:t>B</a:t>
            </a:r>
            <a:r>
              <a:rPr lang="en-GB" altLang="hu-HU">
                <a:latin typeface="Arial" panose="020B0604020202020204" pitchFamily="34" charset="0"/>
                <a:cs typeface="msgothic" charset="0"/>
              </a:rPr>
              <a:t>).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a:t>
            </a:r>
            <a:r>
              <a:rPr lang="en-GB" altLang="hu-HU" i="1">
                <a:latin typeface="Arial" panose="020B0604020202020204" pitchFamily="34" charset="0"/>
                <a:cs typeface="msgothic" charset="0"/>
              </a:rPr>
              <a:t>Bottom right</a:t>
            </a:r>
            <a:r>
              <a:rPr lang="en-GB" altLang="hu-HU">
                <a:latin typeface="Arial" panose="020B0604020202020204" pitchFamily="34" charset="0"/>
                <a:cs typeface="msgothic" charset="0"/>
              </a:rPr>
              <a:t>) Response to a change in the environment (darkness) in a simultaneously recorded pair of grid and place cells. (</a:t>
            </a:r>
            <a:r>
              <a:rPr lang="en-GB" altLang="hu-HU" i="1">
                <a:latin typeface="Arial" panose="020B0604020202020204" pitchFamily="34" charset="0"/>
                <a:cs typeface="msgothic" charset="0"/>
              </a:rPr>
              <a:t>Top left</a:t>
            </a:r>
            <a:r>
              <a:rPr lang="en-GB" altLang="hu-HU">
                <a:latin typeface="Arial" panose="020B0604020202020204" pitchFamily="34" charset="0"/>
                <a:cs typeface="msgothic" charset="0"/>
              </a:rPr>
              <a:t> photo courteously provided by John Kubie; </a:t>
            </a:r>
            <a:r>
              <a:rPr lang="en-GB" altLang="hu-HU" i="1">
                <a:latin typeface="Arial" panose="020B0604020202020204" pitchFamily="34" charset="0"/>
                <a:cs typeface="msgothic" charset="0"/>
              </a:rPr>
              <a:t>top right</a:t>
            </a:r>
            <a:r>
              <a:rPr lang="en-GB" altLang="hu-HU">
                <a:latin typeface="Arial" panose="020B0604020202020204" pitchFamily="34" charset="0"/>
                <a:cs typeface="msgothic" charset="0"/>
              </a:rPr>
              <a:t> image is modified from data in Bostock et al. 1991; </a:t>
            </a:r>
            <a:r>
              <a:rPr lang="en-GB" altLang="hu-HU" i="1">
                <a:latin typeface="Arial" panose="020B0604020202020204" pitchFamily="34" charset="0"/>
                <a:cs typeface="msgothic" charset="0"/>
              </a:rPr>
              <a:t>bottom</a:t>
            </a:r>
            <a:r>
              <a:rPr lang="en-GB" altLang="hu-HU">
                <a:latin typeface="Arial" panose="020B0604020202020204" pitchFamily="34" charset="0"/>
                <a:cs typeface="msgothic" charset="0"/>
              </a:rPr>
              <a:t> image from Fyhn et al. 2007; reprinted, with permission, from the authors and Nature Publishing Group © 2007.)</a:t>
            </a:r>
            <a:r>
              <a:rPr lang="ar-SA" altLang="hu-HU">
                <a:latin typeface="Arial" panose="020B0604020202020204" pitchFamily="34" charset="0"/>
                <a:cs typeface="msgothic" charset="0"/>
              </a:rPr>
              <a:t>‏</a:t>
            </a:r>
            <a:endParaRPr lang="en-GB" altLang="hu-HU">
              <a:latin typeface="Arial" panose="020B0604020202020204" pitchFamily="34" charset="0"/>
              <a:cs typeface="msgothic" charset="0"/>
            </a:endParaRPr>
          </a:p>
        </p:txBody>
      </p:sp>
    </p:spTree>
    <p:extLst>
      <p:ext uri="{BB962C8B-B14F-4D97-AF65-F5344CB8AC3E}">
        <p14:creationId xmlns:p14="http://schemas.microsoft.com/office/powerpoint/2010/main" val="98247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1">
    <p:spTree>
      <p:nvGrpSpPr>
        <p:cNvPr id="1" name=""/>
        <p:cNvGrpSpPr/>
        <p:nvPr/>
      </p:nvGrpSpPr>
      <p:grpSpPr>
        <a:xfrm>
          <a:off x="0" y="0"/>
          <a:ext cx="0" cy="0"/>
          <a:chOff x="0" y="0"/>
          <a:chExt cx="0" cy="0"/>
        </a:xfrm>
      </p:grpSpPr>
      <p:sp>
        <p:nvSpPr>
          <p:cNvPr id="11" name="Text Placeholder 9"/>
          <p:cNvSpPr>
            <a:spLocks noGrp="1"/>
          </p:cNvSpPr>
          <p:nvPr>
            <p:ph type="body" sz="quarter" idx="11" hasCustomPrompt="1"/>
          </p:nvPr>
        </p:nvSpPr>
        <p:spPr>
          <a:xfrm>
            <a:off x="270001" y="4149080"/>
            <a:ext cx="3528392" cy="504056"/>
          </a:xfrm>
          <a:prstGeom prst="rect">
            <a:avLst/>
          </a:prstGeom>
        </p:spPr>
        <p:txBody>
          <a:bodyPr/>
          <a:lstStyle>
            <a:lvl1pPr marL="0" indent="0">
              <a:buNone/>
              <a:defRPr sz="2250" baseline="0">
                <a:solidFill>
                  <a:schemeClr val="tx2"/>
                </a:solidFill>
              </a:defRPr>
            </a:lvl1pPr>
          </a:lstStyle>
          <a:p>
            <a:pPr lvl="0"/>
            <a:r>
              <a:rPr lang="en-GB" dirty="0"/>
              <a:t>Presentation Title</a:t>
            </a:r>
          </a:p>
        </p:txBody>
      </p:sp>
      <p:sp>
        <p:nvSpPr>
          <p:cNvPr id="9" name="Text Placeholder 3"/>
          <p:cNvSpPr>
            <a:spLocks noGrp="1"/>
          </p:cNvSpPr>
          <p:nvPr>
            <p:ph type="body" sz="quarter" idx="13" hasCustomPrompt="1"/>
          </p:nvPr>
        </p:nvSpPr>
        <p:spPr>
          <a:xfrm>
            <a:off x="3851920" y="6131808"/>
            <a:ext cx="4824536" cy="360040"/>
          </a:xfrm>
          <a:prstGeom prst="rect">
            <a:avLst/>
          </a:prstGeom>
        </p:spPr>
        <p:txBody>
          <a:bodyPr/>
          <a:lstStyle>
            <a:lvl1pPr marL="0" indent="0" algn="r">
              <a:spcBef>
                <a:spcPts val="0"/>
              </a:spcBef>
              <a:buNone/>
              <a:defRPr sz="900" baseline="0">
                <a:solidFill>
                  <a:schemeClr val="tx2"/>
                </a:solidFill>
                <a:latin typeface="Calibri" pitchFamily="34" charset="0"/>
              </a:defRPr>
            </a:lvl1pPr>
          </a:lstStyle>
          <a:p>
            <a:pPr lvl="0"/>
            <a:r>
              <a:rPr lang="en-GB" dirty="0"/>
              <a:t>Speaker | Location | Date</a:t>
            </a:r>
          </a:p>
        </p:txBody>
      </p:sp>
    </p:spTree>
    <p:extLst>
      <p:ext uri="{BB962C8B-B14F-4D97-AF65-F5344CB8AC3E}">
        <p14:creationId xmlns:p14="http://schemas.microsoft.com/office/powerpoint/2010/main" val="2368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ext Slide">
    <p:spTree>
      <p:nvGrpSpPr>
        <p:cNvPr id="1" name=""/>
        <p:cNvGrpSpPr/>
        <p:nvPr/>
      </p:nvGrpSpPr>
      <p:grpSpPr>
        <a:xfrm>
          <a:off x="0" y="0"/>
          <a:ext cx="0" cy="0"/>
          <a:chOff x="0" y="0"/>
          <a:chExt cx="0" cy="0"/>
        </a:xfrm>
      </p:grpSpPr>
      <p:sp>
        <p:nvSpPr>
          <p:cNvPr id="20" name="Rectangle 19"/>
          <p:cNvSpPr/>
          <p:nvPr userDrawn="1"/>
        </p:nvSpPr>
        <p:spPr>
          <a:xfrm>
            <a:off x="8497624" y="6467128"/>
            <a:ext cx="285656" cy="196208"/>
          </a:xfrm>
          <a:prstGeom prst="rect">
            <a:avLst/>
          </a:prstGeom>
        </p:spPr>
        <p:txBody>
          <a:bodyPr wrap="none">
            <a:spAutoFit/>
          </a:bodyPr>
          <a:lstStyle/>
          <a:p>
            <a:pPr algn="ctr"/>
            <a:fld id="{C2DE46A0-92A9-4CB6-B66D-C429D4C93DD8}" type="slidenum">
              <a:rPr lang="en-GB" sz="675" smtClean="0">
                <a:solidFill>
                  <a:schemeClr val="bg1"/>
                </a:solidFill>
                <a:latin typeface="Titillium" pitchFamily="50" charset="0"/>
              </a:rPr>
              <a:t>‹#›</a:t>
            </a:fld>
            <a:endParaRPr lang="en-GB" sz="675" dirty="0">
              <a:solidFill>
                <a:schemeClr val="bg1"/>
              </a:solidFill>
              <a:latin typeface="Titillium" pitchFamily="50" charset="0"/>
            </a:endParaRPr>
          </a:p>
        </p:txBody>
      </p:sp>
      <p:sp>
        <p:nvSpPr>
          <p:cNvPr id="3" name="Text Placeholder 2"/>
          <p:cNvSpPr>
            <a:spLocks noGrp="1"/>
          </p:cNvSpPr>
          <p:nvPr>
            <p:ph type="body" sz="quarter" idx="15" hasCustomPrompt="1"/>
          </p:nvPr>
        </p:nvSpPr>
        <p:spPr>
          <a:xfrm>
            <a:off x="467548" y="404671"/>
            <a:ext cx="6426713" cy="576057"/>
          </a:xfrm>
          <a:prstGeom prst="rect">
            <a:avLst/>
          </a:prstGeom>
        </p:spPr>
        <p:txBody>
          <a:bodyPr/>
          <a:lstStyle>
            <a:lvl1pPr marL="0" indent="0">
              <a:buNone/>
              <a:defRPr sz="3200">
                <a:solidFill>
                  <a:schemeClr val="tx2"/>
                </a:solidFill>
              </a:defRPr>
            </a:lvl1pPr>
          </a:lstStyle>
          <a:p>
            <a:pPr lvl="0"/>
            <a:r>
              <a:rPr lang="en-GB" dirty="0"/>
              <a:t>Title</a:t>
            </a:r>
          </a:p>
        </p:txBody>
      </p:sp>
      <p:sp>
        <p:nvSpPr>
          <p:cNvPr id="5" name="Text Placeholder 4"/>
          <p:cNvSpPr>
            <a:spLocks noGrp="1"/>
          </p:cNvSpPr>
          <p:nvPr>
            <p:ph type="body" sz="quarter" idx="16" hasCustomPrompt="1"/>
          </p:nvPr>
        </p:nvSpPr>
        <p:spPr>
          <a:xfrm>
            <a:off x="467548" y="1196976"/>
            <a:ext cx="7272804" cy="5184352"/>
          </a:xfrm>
          <a:prstGeom prst="rect">
            <a:avLst/>
          </a:prstGeom>
        </p:spPr>
        <p:txBody>
          <a:bodyPr/>
          <a:lstStyle>
            <a:lvl1pPr marL="0" indent="-134997">
              <a:lnSpc>
                <a:spcPct val="113000"/>
              </a:lnSpc>
              <a:spcBef>
                <a:spcPts val="0"/>
              </a:spcBef>
              <a:buClr>
                <a:schemeClr val="tx2"/>
              </a:buClr>
              <a:buFont typeface="Arial" pitchFamily="34" charset="0"/>
              <a:buChar char="•"/>
              <a:defRPr sz="2200">
                <a:solidFill>
                  <a:schemeClr val="tx1"/>
                </a:solidFill>
              </a:defRPr>
            </a:lvl1pPr>
            <a:lvl2pPr marL="485988" indent="-134997">
              <a:lnSpc>
                <a:spcPct val="113000"/>
              </a:lnSpc>
              <a:buClr>
                <a:schemeClr val="tx2"/>
              </a:buClr>
              <a:buFont typeface="Arial" pitchFamily="34" charset="0"/>
              <a:buChar char="•"/>
              <a:defRPr sz="2200"/>
            </a:lvl2pPr>
            <a:lvl3pPr marL="1065131" indent="-342900">
              <a:lnSpc>
                <a:spcPct val="113000"/>
              </a:lnSpc>
              <a:buClr>
                <a:schemeClr val="tx2"/>
              </a:buClr>
              <a:buFont typeface="Arial" panose="020B0604020202020204" pitchFamily="34" charset="0"/>
              <a:buChar char="•"/>
              <a:defRPr sz="2200" baseline="0"/>
            </a:lvl3pPr>
            <a:lvl4pPr marL="1200120" indent="-134997">
              <a:lnSpc>
                <a:spcPct val="113000"/>
              </a:lnSpc>
              <a:buClr>
                <a:schemeClr val="tx2"/>
              </a:buClr>
              <a:buFont typeface="Arial" pitchFamily="34" charset="0"/>
              <a:buChar char="•"/>
              <a:defRPr sz="2200"/>
            </a:lvl4pPr>
          </a:lstStyle>
          <a:p>
            <a:pPr lvl="0"/>
            <a:r>
              <a:rPr lang="en-GB" dirty="0"/>
              <a:t>Text Here</a:t>
            </a:r>
            <a:endParaRPr lang="hu-HU" dirty="0"/>
          </a:p>
          <a:p>
            <a:pPr lvl="1"/>
            <a:r>
              <a:rPr lang="hu-HU" sz="2200" dirty="0"/>
              <a:t>Text Here</a:t>
            </a:r>
          </a:p>
          <a:p>
            <a:pPr lvl="2"/>
            <a:r>
              <a:rPr lang="hu-HU" dirty="0"/>
              <a:t>Text here</a:t>
            </a:r>
            <a:endParaRPr lang="en-GB" dirty="0"/>
          </a:p>
        </p:txBody>
      </p:sp>
    </p:spTree>
    <p:extLst>
      <p:ext uri="{BB962C8B-B14F-4D97-AF65-F5344CB8AC3E}">
        <p14:creationId xmlns:p14="http://schemas.microsoft.com/office/powerpoint/2010/main" val="122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447116" cy="1143000"/>
          </a:xfrm>
          <a:prstGeom prst="rect">
            <a:avLst/>
          </a:prstGeom>
        </p:spPr>
        <p:txBody>
          <a:bodyPr/>
          <a:lstStyle/>
          <a:p>
            <a:r>
              <a:rPr lang="hu-HU"/>
              <a:t>Click to edit Master title style</a:t>
            </a:r>
            <a:endParaRPr lang="en-US"/>
          </a:p>
        </p:txBody>
      </p:sp>
      <p:sp>
        <p:nvSpPr>
          <p:cNvPr id="3" name="Content Placeholder 2"/>
          <p:cNvSpPr>
            <a:spLocks noGrp="1"/>
          </p:cNvSpPr>
          <p:nvPr>
            <p:ph idx="1"/>
          </p:nvPr>
        </p:nvSpPr>
        <p:spPr>
          <a:xfrm>
            <a:off x="179513" y="1600206"/>
            <a:ext cx="8619934" cy="4525963"/>
          </a:xfrm>
          <a:prstGeom prst="rect">
            <a:avLst/>
          </a:prstGeom>
        </p:spPr>
        <p:txBody>
          <a:bodyPr/>
          <a:lstStyle>
            <a:lvl1pPr>
              <a:defRPr sz="2200"/>
            </a:lvl1pPr>
            <a:lvl2pPr>
              <a:defRPr sz="2200"/>
            </a:lvl2pPr>
            <a:lvl3pPr>
              <a:defRPr sz="2200"/>
            </a:lvl3pPr>
            <a:lvl4pPr>
              <a:defRPr sz="2200"/>
            </a:lvl4pPr>
            <a:lvl5pPr>
              <a:defRPr sz="2200"/>
            </a:lvl5pPr>
          </a:lstStyle>
          <a:p>
            <a:pPr lvl="0"/>
            <a:r>
              <a:rPr lang="hu-HU" dirty="0"/>
              <a:t>Click </a:t>
            </a:r>
            <a:r>
              <a:rPr lang="hu-HU" dirty="0" err="1"/>
              <a:t>to</a:t>
            </a:r>
            <a:r>
              <a:rPr lang="hu-HU" dirty="0"/>
              <a:t> </a:t>
            </a:r>
            <a:r>
              <a:rPr lang="hu-HU" dirty="0" err="1"/>
              <a:t>edit</a:t>
            </a:r>
            <a:r>
              <a:rPr lang="hu-HU" dirty="0"/>
              <a:t> Master text </a:t>
            </a:r>
            <a:r>
              <a:rPr lang="hu-HU" dirty="0" err="1"/>
              <a:t>styles</a:t>
            </a:r>
            <a:endParaRPr lang="hu-HU" dirty="0"/>
          </a:p>
          <a:p>
            <a:pPr lvl="1"/>
            <a:r>
              <a:rPr lang="hu-HU" dirty="0" err="1"/>
              <a:t>Second</a:t>
            </a:r>
            <a:r>
              <a:rPr lang="hu-HU" dirty="0"/>
              <a:t> </a:t>
            </a:r>
            <a:r>
              <a:rPr lang="hu-HU" dirty="0" err="1"/>
              <a:t>level</a:t>
            </a:r>
            <a:endParaRPr lang="hu-HU" dirty="0"/>
          </a:p>
          <a:p>
            <a:pPr lvl="2"/>
            <a:r>
              <a:rPr lang="hu-HU" dirty="0" err="1"/>
              <a:t>Third</a:t>
            </a:r>
            <a:r>
              <a:rPr lang="hu-HU" dirty="0"/>
              <a:t> </a:t>
            </a:r>
            <a:r>
              <a:rPr lang="hu-HU" dirty="0" err="1"/>
              <a:t>level</a:t>
            </a:r>
            <a:endParaRPr lang="hu-HU" dirty="0"/>
          </a:p>
          <a:p>
            <a:pPr lvl="3"/>
            <a:r>
              <a:rPr lang="hu-HU" dirty="0" err="1"/>
              <a:t>Fourth</a:t>
            </a:r>
            <a:r>
              <a:rPr lang="hu-HU" dirty="0"/>
              <a:t> </a:t>
            </a:r>
            <a:r>
              <a:rPr lang="hu-HU" dirty="0" err="1"/>
              <a:t>level</a:t>
            </a:r>
            <a:endParaRPr lang="hu-HU" dirty="0"/>
          </a:p>
          <a:p>
            <a:pPr lvl="4"/>
            <a:r>
              <a:rPr lang="hu-HU" dirty="0" err="1"/>
              <a:t>Fifth</a:t>
            </a:r>
            <a:r>
              <a:rPr lang="hu-HU" dirty="0"/>
              <a:t> </a:t>
            </a:r>
            <a:r>
              <a:rPr lang="hu-HU" dirty="0" err="1"/>
              <a:t>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lvl1pPr>
              <a:defRPr/>
            </a:lvl1pPr>
          </a:lstStyle>
          <a:p>
            <a:pPr>
              <a:defRPr/>
            </a:pPr>
            <a:fld id="{CD69DE5A-74D5-4D1F-BD8A-16CDEB5A26F2}" type="datetimeFigureOut">
              <a:rPr lang="en-US"/>
              <a:pPr>
                <a:defRPr/>
              </a:pPr>
              <a:t>12/16/2020</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8"/>
            <a:ext cx="2133600" cy="365125"/>
          </a:xfrm>
          <a:prstGeom prst="rect">
            <a:avLst/>
          </a:prstGeom>
        </p:spPr>
        <p:txBody>
          <a:bodyPr/>
          <a:lstStyle>
            <a:lvl1pPr>
              <a:defRPr/>
            </a:lvl1pPr>
          </a:lstStyle>
          <a:p>
            <a:pPr>
              <a:defRPr/>
            </a:pPr>
            <a:fld id="{8528D95B-28C8-4FC8-9A5F-9BEE327AB812}" type="slidenum">
              <a:rPr lang="en-US"/>
              <a:pPr>
                <a:defRPr/>
              </a:pPr>
              <a:t>‹#›</a:t>
            </a:fld>
            <a:endParaRPr lang="en-US"/>
          </a:p>
        </p:txBody>
      </p:sp>
    </p:spTree>
    <p:extLst>
      <p:ext uri="{BB962C8B-B14F-4D97-AF65-F5344CB8AC3E}">
        <p14:creationId xmlns:p14="http://schemas.microsoft.com/office/powerpoint/2010/main" val="3215081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6B89-2F79-4BA7-A23A-F0B188F0D5B2}" type="datetimeFigureOut">
              <a:rPr lang="hu-HU" smtClean="0"/>
              <a:t>2020. 12. 16.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C4D421C-B488-4AE7-9AB1-C8358B7CD868}" type="slidenum">
              <a:rPr lang="hu-HU" smtClean="0"/>
              <a:t>‹#›</a:t>
            </a:fld>
            <a:endParaRPr lang="hu-HU"/>
          </a:p>
        </p:txBody>
      </p:sp>
    </p:spTree>
    <p:extLst>
      <p:ext uri="{BB962C8B-B14F-4D97-AF65-F5344CB8AC3E}">
        <p14:creationId xmlns:p14="http://schemas.microsoft.com/office/powerpoint/2010/main" val="53811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25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11"/>
          <p:cNvSpPr txBox="1">
            <a:spLocks/>
          </p:cNvSpPr>
          <p:nvPr userDrawn="1"/>
        </p:nvSpPr>
        <p:spPr>
          <a:xfrm>
            <a:off x="539750" y="47251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sp>
        <p:nvSpPr>
          <p:cNvPr id="9" name="Text Placeholder 11"/>
          <p:cNvSpPr txBox="1">
            <a:spLocks/>
          </p:cNvSpPr>
          <p:nvPr userDrawn="1"/>
        </p:nvSpPr>
        <p:spPr>
          <a:xfrm>
            <a:off x="692151" y="48775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pic>
        <p:nvPicPr>
          <p:cNvPr id="6" name="Kép 5"/>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8028384" y="7849"/>
            <a:ext cx="1080000" cy="1080000"/>
          </a:xfrm>
          <a:prstGeom prst="rect">
            <a:avLst/>
          </a:prstGeom>
        </p:spPr>
      </p:pic>
      <p:pic>
        <p:nvPicPr>
          <p:cNvPr id="1028" name="Picture 4" descr="Image result for elte informatikai kar cÃ­mer">
            <a:extLst>
              <a:ext uri="{FF2B5EF4-FFF2-40B4-BE49-F238E27FC236}">
                <a16:creationId xmlns:a16="http://schemas.microsoft.com/office/drawing/2014/main" id="{1721A0D4-43B4-4367-80E1-F1680DA39767}"/>
              </a:ext>
            </a:extLst>
          </p:cNvPr>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028384" y="1046489"/>
            <a:ext cx="1000800" cy="10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Csoportba foglalás 11">
            <a:extLst>
              <a:ext uri="{FF2B5EF4-FFF2-40B4-BE49-F238E27FC236}">
                <a16:creationId xmlns:a16="http://schemas.microsoft.com/office/drawing/2014/main" id="{32B99D5B-2150-40C4-A420-A85FBB950460}"/>
              </a:ext>
            </a:extLst>
          </p:cNvPr>
          <p:cNvGrpSpPr/>
          <p:nvPr userDrawn="1"/>
        </p:nvGrpSpPr>
        <p:grpSpPr>
          <a:xfrm>
            <a:off x="7956884" y="2126489"/>
            <a:ext cx="1259632" cy="1144013"/>
            <a:chOff x="11094016" y="2060848"/>
            <a:chExt cx="1237152" cy="1008112"/>
          </a:xfrm>
        </p:grpSpPr>
        <p:pic>
          <p:nvPicPr>
            <p:cNvPr id="1030" name="Picture 6" descr="https://www.eitdigital.eu/fileadmin/_processed_/0/3/csm_budapest_landmark_77173e703c.jpg">
              <a:extLst>
                <a:ext uri="{FF2B5EF4-FFF2-40B4-BE49-F238E27FC236}">
                  <a16:creationId xmlns:a16="http://schemas.microsoft.com/office/drawing/2014/main" id="{EA96A06A-9458-4286-9F27-868B87F0108E}"/>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094016" y="2450660"/>
              <a:ext cx="1080000" cy="618300"/>
            </a:xfrm>
            <a:prstGeom prst="rect">
              <a:avLst/>
            </a:prstGeom>
            <a:noFill/>
            <a:extLst>
              <a:ext uri="{909E8E84-426E-40DD-AFC4-6F175D3DCCD1}">
                <a14:hiddenFill xmlns:a14="http://schemas.microsoft.com/office/drawing/2010/main">
                  <a:solidFill>
                    <a:srgbClr val="FFFFFF"/>
                  </a:solidFill>
                </a14:hiddenFill>
              </a:ext>
            </a:extLst>
          </p:spPr>
        </p:pic>
        <p:sp>
          <p:nvSpPr>
            <p:cNvPr id="16" name="Szövegdoboz 15">
              <a:extLst>
                <a:ext uri="{FF2B5EF4-FFF2-40B4-BE49-F238E27FC236}">
                  <a16:creationId xmlns:a16="http://schemas.microsoft.com/office/drawing/2014/main" id="{AAD9B0B0-AFB7-4946-9439-A74D30E28825}"/>
                </a:ext>
              </a:extLst>
            </p:cNvPr>
            <p:cNvSpPr txBox="1"/>
            <p:nvPr userDrawn="1"/>
          </p:nvSpPr>
          <p:spPr>
            <a:xfrm>
              <a:off x="11274896" y="2060848"/>
              <a:ext cx="1056272" cy="334707"/>
            </a:xfrm>
            <a:prstGeom prst="rect">
              <a:avLst/>
            </a:prstGeom>
            <a:noFill/>
          </p:spPr>
          <p:txBody>
            <a:bodyPr wrap="none" rtlCol="0">
              <a:spAutoFit/>
            </a:bodyPr>
            <a:lstStyle/>
            <a:p>
              <a:pPr algn="ctr"/>
              <a:r>
                <a:rPr lang="en-US" sz="525" dirty="0">
                  <a:ln w="0"/>
                  <a:solidFill>
                    <a:schemeClr val="accent1"/>
                  </a:solidFill>
                  <a:effectLst>
                    <a:outerShdw blurRad="38100" dist="25400" dir="5400000" algn="ctr" rotWithShape="0">
                      <a:srgbClr val="6E747A">
                        <a:alpha val="43000"/>
                      </a:srgbClr>
                    </a:outerShdw>
                  </a:effectLst>
                </a:rPr>
                <a:t>ELTE </a:t>
              </a:r>
              <a:r>
                <a:rPr lang="hu-HU" sz="525" dirty="0">
                  <a:ln w="0"/>
                  <a:solidFill>
                    <a:schemeClr val="accent1"/>
                  </a:solidFill>
                  <a:effectLst>
                    <a:outerShdw blurRad="38100" dist="25400" dir="5400000" algn="ctr" rotWithShape="0">
                      <a:srgbClr val="6E747A">
                        <a:alpha val="43000"/>
                      </a:srgbClr>
                    </a:outerShdw>
                  </a:effectLst>
                </a:rPr>
                <a:t> </a:t>
              </a:r>
            </a:p>
            <a:p>
              <a:pPr algn="ctr"/>
              <a:r>
                <a:rPr lang="en-US" sz="525" dirty="0">
                  <a:ln w="0"/>
                  <a:solidFill>
                    <a:schemeClr val="accent1"/>
                  </a:solidFill>
                  <a:effectLst>
                    <a:outerShdw blurRad="38100" dist="25400" dir="5400000" algn="ctr" rotWithShape="0">
                      <a:srgbClr val="6E747A">
                        <a:alpha val="43000"/>
                      </a:srgbClr>
                    </a:outerShdw>
                  </a:effectLst>
                </a:rPr>
                <a:t>Faculty of Informatics </a:t>
              </a:r>
            </a:p>
            <a:p>
              <a:pPr algn="ctr"/>
              <a:r>
                <a:rPr lang="en-US" sz="525" dirty="0">
                  <a:ln w="0"/>
                  <a:solidFill>
                    <a:schemeClr val="accent1"/>
                  </a:solidFill>
                  <a:effectLst>
                    <a:outerShdw blurRad="38100" dist="25400" dir="5400000" algn="ctr" rotWithShape="0">
                      <a:srgbClr val="6E747A">
                        <a:alpha val="43000"/>
                      </a:srgbClr>
                    </a:outerShdw>
                  </a:effectLst>
                </a:rPr>
                <a:t>EIT Digital CLC</a:t>
              </a:r>
              <a:endParaRPr lang="hu-HU" sz="525" dirty="0">
                <a:ln w="0"/>
                <a:solidFill>
                  <a:schemeClr val="accent1"/>
                </a:solidFill>
                <a:effectLst>
                  <a:outerShdw blurRad="38100" dist="25400" dir="5400000" algn="ctr" rotWithShape="0">
                    <a:srgbClr val="6E747A">
                      <a:alpha val="43000"/>
                    </a:srgbClr>
                  </a:outerShdw>
                </a:effectLst>
              </a:endParaRPr>
            </a:p>
          </p:txBody>
        </p:sp>
      </p:grpSp>
      <p:sp>
        <p:nvSpPr>
          <p:cNvPr id="11" name="Téglalap 10">
            <a:extLst>
              <a:ext uri="{FF2B5EF4-FFF2-40B4-BE49-F238E27FC236}">
                <a16:creationId xmlns:a16="http://schemas.microsoft.com/office/drawing/2014/main" id="{B8FCD5AE-4369-4FA0-8294-65BB0EB032D6}"/>
              </a:ext>
            </a:extLst>
          </p:cNvPr>
          <p:cNvSpPr/>
          <p:nvPr userDrawn="1"/>
        </p:nvSpPr>
        <p:spPr>
          <a:xfrm>
            <a:off x="1861" y="6566520"/>
            <a:ext cx="5454606" cy="39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u-HU" sz="788" kern="1200" dirty="0" err="1" smtClean="0">
                <a:solidFill>
                  <a:schemeClr val="accent1">
                    <a:lumMod val="50000"/>
                  </a:schemeClr>
                </a:solidFill>
                <a:effectLst/>
                <a:latin typeface="+mn-lt"/>
                <a:ea typeface="+mn-ea"/>
                <a:cs typeface="+mn-cs"/>
              </a:rPr>
              <a:t>Intro</a:t>
            </a:r>
            <a:r>
              <a:rPr lang="hu-HU" sz="788" kern="1200" dirty="0" smtClean="0">
                <a:solidFill>
                  <a:schemeClr val="accent1">
                    <a:lumMod val="50000"/>
                  </a:schemeClr>
                </a:solidFill>
                <a:effectLst/>
                <a:latin typeface="+mn-lt"/>
                <a:ea typeface="+mn-ea"/>
                <a:cs typeface="+mn-cs"/>
              </a:rPr>
              <a:t> </a:t>
            </a:r>
            <a:r>
              <a:rPr lang="hu-HU" sz="788" kern="1200" dirty="0" err="1" smtClean="0">
                <a:solidFill>
                  <a:schemeClr val="accent1">
                    <a:lumMod val="50000"/>
                  </a:schemeClr>
                </a:solidFill>
                <a:effectLst/>
                <a:latin typeface="+mn-lt"/>
                <a:ea typeface="+mn-ea"/>
                <a:cs typeface="+mn-cs"/>
              </a:rPr>
              <a:t>to</a:t>
            </a:r>
            <a:r>
              <a:rPr lang="hu-HU" sz="788" kern="1200" dirty="0" smtClean="0">
                <a:solidFill>
                  <a:schemeClr val="accent1">
                    <a:lumMod val="50000"/>
                  </a:schemeClr>
                </a:solidFill>
                <a:effectLst/>
                <a:latin typeface="+mn-lt"/>
                <a:ea typeface="+mn-ea"/>
                <a:cs typeface="+mn-cs"/>
              </a:rPr>
              <a:t> ML 2020/2021 I..</a:t>
            </a:r>
            <a:endParaRPr lang="en-US" sz="788" dirty="0">
              <a:solidFill>
                <a:schemeClr val="accent1">
                  <a:lumMod val="50000"/>
                </a:schemeClr>
              </a:solidFill>
            </a:endParaRPr>
          </a:p>
        </p:txBody>
      </p:sp>
    </p:spTree>
    <p:extLst>
      <p:ext uri="{BB962C8B-B14F-4D97-AF65-F5344CB8AC3E}">
        <p14:creationId xmlns:p14="http://schemas.microsoft.com/office/powerpoint/2010/main" val="2651838743"/>
      </p:ext>
    </p:extLst>
  </p:cSld>
  <p:clrMap bg1="lt1" tx1="dk1" bg2="lt2" tx2="dk2" accent1="accent1" accent2="accent2" accent3="accent3" accent4="accent4" accent5="accent5" accent6="accent6" hlink="hlink" folHlink="folHlink"/>
  <p:sldLayoutIdLst>
    <p:sldLayoutId id="2147483693" r:id="rId1"/>
    <p:sldLayoutId id="2147483793" r:id="rId2"/>
    <p:sldLayoutId id="2147483796" r:id="rId3"/>
    <p:sldLayoutId id="2147483802" r:id="rId4"/>
    <p:sldLayoutId id="2147483803" r:id="rId5"/>
  </p:sldLayoutIdLst>
  <p:timing>
    <p:tnLst>
      <p:par>
        <p:cTn id="1" dur="indefinite" restart="never" nodeType="tmRoot"/>
      </p:par>
    </p:tnLst>
  </p:timing>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en.wikipedia.org/wiki/Barnes_maze#/media/File:Barnes_maze.jp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89/fncel.2018.0027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INK-USC/Kag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Necker_cube" TargetMode="External"/><Relationship Id="rId2" Type="http://schemas.openxmlformats.org/officeDocument/2006/relationships/hyperlink" Target="https://hu.wikipedia.org/wiki/Necker-kocka"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conceptnet.io/" TargetMode="External"/><Relationship Id="rId2" Type="http://schemas.openxmlformats.org/officeDocument/2006/relationships/hyperlink" Target="http://www.uq.edu.au/nuq/jack/CBMonks.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AC85-FA26-4789-B80E-79F13CA1378E}"/>
              </a:ext>
            </a:extLst>
          </p:cNvPr>
          <p:cNvSpPr>
            <a:spLocks noGrp="1"/>
          </p:cNvSpPr>
          <p:nvPr>
            <p:ph type="ctrTitle"/>
          </p:nvPr>
        </p:nvSpPr>
        <p:spPr>
          <a:xfrm>
            <a:off x="533400" y="533400"/>
            <a:ext cx="8071048" cy="3615680"/>
          </a:xfrm>
        </p:spPr>
        <p:txBody>
          <a:bodyPr>
            <a:normAutofit/>
          </a:bodyPr>
          <a:lstStyle/>
          <a:p>
            <a:r>
              <a:rPr lang="hu-HU" dirty="0" err="1"/>
              <a:t>Lecture</a:t>
            </a:r>
            <a:r>
              <a:rPr lang="hu-HU" dirty="0"/>
              <a:t> 3</a:t>
            </a:r>
            <a:br>
              <a:rPr lang="hu-HU" dirty="0"/>
            </a:br>
            <a:r>
              <a:rPr lang="hu-HU" dirty="0"/>
              <a:t>Introduction </a:t>
            </a:r>
            <a:r>
              <a:rPr lang="hu-HU" dirty="0" err="1"/>
              <a:t>to</a:t>
            </a:r>
            <a:r>
              <a:rPr lang="hu-HU" dirty="0"/>
              <a:t> Machine Learning</a:t>
            </a:r>
            <a:br>
              <a:rPr lang="hu-HU" dirty="0"/>
            </a:br>
            <a:r>
              <a:rPr lang="hu-HU" dirty="0" err="1"/>
              <a:t>Fall</a:t>
            </a:r>
            <a:r>
              <a:rPr lang="hu-HU" dirty="0"/>
              <a:t> </a:t>
            </a:r>
            <a:r>
              <a:rPr lang="hu-HU" dirty="0" err="1"/>
              <a:t>Semester</a:t>
            </a:r>
            <a:r>
              <a:rPr lang="hu-HU" dirty="0"/>
              <a:t> 2020-2021</a:t>
            </a:r>
            <a:br>
              <a:rPr lang="hu-HU" dirty="0"/>
            </a:br>
            <a:r>
              <a:rPr lang="hu-HU" b="1" dirty="0">
                <a:highlight>
                  <a:srgbClr val="FFFF00"/>
                </a:highlight>
                <a:sym typeface="Wingdings" panose="05000000000000000000" pitchFamily="2" charset="2"/>
              </a:rPr>
              <a:t> Key </a:t>
            </a:r>
            <a:r>
              <a:rPr lang="hu-HU" b="1" dirty="0" err="1">
                <a:highlight>
                  <a:srgbClr val="FFFF00"/>
                </a:highlight>
                <a:sym typeface="Wingdings" panose="05000000000000000000" pitchFamily="2" charset="2"/>
              </a:rPr>
              <a:t>problems</a:t>
            </a:r>
            <a:r>
              <a:rPr lang="hu-HU" b="1" dirty="0">
                <a:highlight>
                  <a:srgbClr val="FFFF00"/>
                </a:highlight>
                <a:sym typeface="Wingdings" panose="05000000000000000000" pitchFamily="2" charset="2"/>
              </a:rPr>
              <a:t> of AI and Human</a:t>
            </a:r>
            <a:br>
              <a:rPr lang="hu-HU" b="1" dirty="0">
                <a:highlight>
                  <a:srgbClr val="FFFF00"/>
                </a:highlight>
                <a:sym typeface="Wingdings" panose="05000000000000000000" pitchFamily="2" charset="2"/>
              </a:rPr>
            </a:b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Intelligence</a:t>
            </a:r>
            <a:r>
              <a:rPr lang="hu-HU" b="1" dirty="0">
                <a:highlight>
                  <a:srgbClr val="FFFF00"/>
                </a:highlight>
                <a:sym typeface="Wingdings" panose="05000000000000000000" pitchFamily="2" charset="2"/>
              </a:rPr>
              <a:t> (</a:t>
            </a:r>
            <a:r>
              <a:rPr lang="hu-HU" b="1" dirty="0" err="1">
                <a:highlight>
                  <a:srgbClr val="FFFF00"/>
                </a:highlight>
                <a:sym typeface="Wingdings" panose="05000000000000000000" pitchFamily="2" charset="2"/>
              </a:rPr>
              <a:t>HI</a:t>
            </a:r>
            <a:r>
              <a:rPr lang="hu-HU" b="1" dirty="0">
                <a:highlight>
                  <a:srgbClr val="FFFF00"/>
                </a:highlight>
                <a:sym typeface="Wingdings" panose="05000000000000000000" pitchFamily="2" charset="2"/>
              </a:rPr>
              <a:t>)</a:t>
            </a:r>
            <a:endParaRPr lang="hu-HU" b="1" dirty="0">
              <a:highlight>
                <a:srgbClr val="FFFF00"/>
              </a:highlight>
            </a:endParaRPr>
          </a:p>
        </p:txBody>
      </p:sp>
      <p:sp>
        <p:nvSpPr>
          <p:cNvPr id="3" name="Subtitle 2">
            <a:extLst>
              <a:ext uri="{FF2B5EF4-FFF2-40B4-BE49-F238E27FC236}">
                <a16:creationId xmlns:a16="http://schemas.microsoft.com/office/drawing/2014/main" id="{61838F2C-C292-45C6-9935-FE4C2DBA013B}"/>
              </a:ext>
            </a:extLst>
          </p:cNvPr>
          <p:cNvSpPr>
            <a:spLocks noGrp="1"/>
          </p:cNvSpPr>
          <p:nvPr>
            <p:ph type="subTitle" idx="1"/>
          </p:nvPr>
        </p:nvSpPr>
        <p:spPr/>
        <p:txBody>
          <a:bodyPr/>
          <a:lstStyle/>
          <a:p>
            <a:endParaRPr lang="hu-HU" dirty="0"/>
          </a:p>
          <a:p>
            <a:r>
              <a:rPr lang="hu-HU" dirty="0"/>
              <a:t>András Lőrincz</a:t>
            </a:r>
          </a:p>
          <a:p>
            <a:r>
              <a:rPr lang="hu-HU" dirty="0"/>
              <a:t>Department of Artificial </a:t>
            </a:r>
            <a:r>
              <a:rPr lang="hu-HU" dirty="0" err="1"/>
              <a:t>Intelligence</a:t>
            </a:r>
            <a:endParaRPr lang="hu-HU" dirty="0"/>
          </a:p>
          <a:p>
            <a:r>
              <a:rPr lang="hu-HU" dirty="0" err="1"/>
              <a:t>Faculty</a:t>
            </a:r>
            <a:r>
              <a:rPr lang="hu-HU" dirty="0"/>
              <a:t> of </a:t>
            </a:r>
            <a:r>
              <a:rPr lang="hu-HU" dirty="0" err="1"/>
              <a:t>Informatics</a:t>
            </a:r>
            <a:endParaRPr lang="hu-HU" dirty="0"/>
          </a:p>
        </p:txBody>
      </p:sp>
    </p:spTree>
    <p:extLst>
      <p:ext uri="{BB962C8B-B14F-4D97-AF65-F5344CB8AC3E}">
        <p14:creationId xmlns:p14="http://schemas.microsoft.com/office/powerpoint/2010/main" val="322874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AE4A7C7E-1F62-4BCB-8E9A-748B3EA6116E}"/>
              </a:ext>
            </a:extLst>
          </p:cNvPr>
          <p:cNvSpPr txBox="1">
            <a:spLocks noChangeArrowheads="1"/>
          </p:cNvSpPr>
          <p:nvPr/>
        </p:nvSpPr>
        <p:spPr bwMode="auto">
          <a:xfrm>
            <a:off x="339773" y="397044"/>
            <a:ext cx="7398822"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r>
              <a:rPr lang="hu-HU" altLang="hu-HU" dirty="0" err="1">
                <a:solidFill>
                  <a:schemeClr val="tx2"/>
                </a:solidFill>
                <a:latin typeface="Arial" panose="020B0604020202020204" pitchFamily="34" charset="0"/>
              </a:rPr>
              <a:t>Mammalian</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e.g</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rat</a:t>
            </a:r>
            <a:r>
              <a:rPr lang="hu-HU" altLang="hu-HU" dirty="0">
                <a:solidFill>
                  <a:schemeClr val="tx2"/>
                </a:solidFill>
                <a:latin typeface="Arial" panose="020B0604020202020204" pitchFamily="34" charset="0"/>
              </a:rPr>
              <a:t> &amp; </a:t>
            </a:r>
            <a:r>
              <a:rPr lang="hu-HU" altLang="hu-HU" dirty="0" err="1">
                <a:solidFill>
                  <a:schemeClr val="tx2"/>
                </a:solidFill>
                <a:latin typeface="Arial" panose="020B0604020202020204" pitchFamily="34" charset="0"/>
              </a:rPr>
              <a:t>monkey</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brain</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knows</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the</a:t>
            </a:r>
            <a:r>
              <a:rPr lang="hu-HU" altLang="hu-HU" dirty="0">
                <a:solidFill>
                  <a:schemeClr val="tx2"/>
                </a:solidFill>
                <a:latin typeface="Arial" panose="020B0604020202020204" pitchFamily="34" charset="0"/>
              </a:rPr>
              <a:t> </a:t>
            </a:r>
            <a:r>
              <a:rPr lang="hu-HU" altLang="hu-HU" dirty="0" err="1">
                <a:solidFill>
                  <a:schemeClr val="tx2"/>
                </a:solidFill>
                <a:latin typeface="Arial" panose="020B0604020202020204" pitchFamily="34" charset="0"/>
              </a:rPr>
              <a:t>trick</a:t>
            </a:r>
            <a:r>
              <a:rPr lang="en-GB" altLang="hu-HU" dirty="0">
                <a:solidFill>
                  <a:schemeClr val="tx2"/>
                </a:solidFill>
                <a:latin typeface="Arial" panose="020B0604020202020204" pitchFamily="34" charset="0"/>
              </a:rPr>
              <a:t> </a:t>
            </a:r>
          </a:p>
        </p:txBody>
      </p:sp>
      <p:pic>
        <p:nvPicPr>
          <p:cNvPr id="3074" name="Picture 2">
            <a:extLst>
              <a:ext uri="{FF2B5EF4-FFF2-40B4-BE49-F238E27FC236}">
                <a16:creationId xmlns:a16="http://schemas.microsoft.com/office/drawing/2014/main" id="{3342DA4A-DDF2-4EC5-8405-5B68C232C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91" y="1696393"/>
            <a:ext cx="6521819" cy="35509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a:extLst>
              <a:ext uri="{FF2B5EF4-FFF2-40B4-BE49-F238E27FC236}">
                <a16:creationId xmlns:a16="http://schemas.microsoft.com/office/drawing/2014/main" id="{D72DB785-FD00-4767-BFEA-383D34A09B0F}"/>
              </a:ext>
            </a:extLst>
          </p:cNvPr>
          <p:cNvSpPr txBox="1">
            <a:spLocks noChangeArrowheads="1"/>
          </p:cNvSpPr>
          <p:nvPr/>
        </p:nvSpPr>
        <p:spPr bwMode="auto">
          <a:xfrm>
            <a:off x="305526" y="1162154"/>
            <a:ext cx="5778642" cy="553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hu-HU" sz="1200" dirty="0">
                <a:solidFill>
                  <a:schemeClr val="accent1">
                    <a:lumMod val="50000"/>
                  </a:schemeClr>
                </a:solidFill>
                <a:latin typeface="Arial" panose="020B0604020202020204" pitchFamily="34" charset="0"/>
              </a:rPr>
              <a:t>May-Britt Moser et al. Cold Spring </a:t>
            </a:r>
            <a:r>
              <a:rPr lang="en-GB" altLang="hu-HU" sz="1200" dirty="0" err="1">
                <a:solidFill>
                  <a:schemeClr val="accent1">
                    <a:lumMod val="50000"/>
                  </a:schemeClr>
                </a:solidFill>
                <a:latin typeface="Arial" panose="020B0604020202020204" pitchFamily="34" charset="0"/>
              </a:rPr>
              <a:t>Harb</a:t>
            </a:r>
            <a:r>
              <a:rPr lang="en-GB" altLang="hu-HU" sz="1200" dirty="0">
                <a:solidFill>
                  <a:schemeClr val="accent1">
                    <a:lumMod val="50000"/>
                  </a:schemeClr>
                </a:solidFill>
                <a:latin typeface="Arial" panose="020B0604020202020204" pitchFamily="34" charset="0"/>
              </a:rPr>
              <a:t> </a:t>
            </a:r>
            <a:r>
              <a:rPr lang="en-GB" altLang="hu-HU" sz="1200" dirty="0" err="1">
                <a:solidFill>
                  <a:schemeClr val="accent1">
                    <a:lumMod val="50000"/>
                  </a:schemeClr>
                </a:solidFill>
                <a:latin typeface="Arial" panose="020B0604020202020204" pitchFamily="34" charset="0"/>
              </a:rPr>
              <a:t>Perspect</a:t>
            </a:r>
            <a:r>
              <a:rPr lang="en-GB" altLang="hu-HU" sz="1200" dirty="0">
                <a:solidFill>
                  <a:schemeClr val="accent1">
                    <a:lumMod val="50000"/>
                  </a:schemeClr>
                </a:solidFill>
                <a:latin typeface="Arial" panose="020B0604020202020204" pitchFamily="34" charset="0"/>
              </a:rPr>
              <a:t> </a:t>
            </a:r>
            <a:r>
              <a:rPr lang="en-GB" altLang="hu-HU" sz="1200" dirty="0" err="1">
                <a:solidFill>
                  <a:schemeClr val="accent1">
                    <a:lumMod val="50000"/>
                  </a:schemeClr>
                </a:solidFill>
                <a:latin typeface="Arial" panose="020B0604020202020204" pitchFamily="34" charset="0"/>
              </a:rPr>
              <a:t>Biol</a:t>
            </a:r>
            <a:r>
              <a:rPr lang="en-GB" altLang="hu-HU" sz="1200" dirty="0">
                <a:solidFill>
                  <a:schemeClr val="accent1">
                    <a:lumMod val="50000"/>
                  </a:schemeClr>
                </a:solidFill>
                <a:latin typeface="Arial" panose="020B0604020202020204" pitchFamily="34" charset="0"/>
              </a:rPr>
              <a:t> 2015;7:a021808</a:t>
            </a:r>
            <a:r>
              <a:rPr lang="hu-HU" altLang="hu-HU" sz="1200" dirty="0">
                <a:solidFill>
                  <a:schemeClr val="accent1">
                    <a:lumMod val="50000"/>
                  </a:schemeClr>
                </a:solidFill>
                <a:latin typeface="Arial" panose="020B0604020202020204" pitchFamily="34" charset="0"/>
              </a:rPr>
              <a:t>  </a:t>
            </a:r>
          </a:p>
          <a:p>
            <a:r>
              <a:rPr lang="hu-HU" altLang="hu-HU" sz="1200" dirty="0">
                <a:solidFill>
                  <a:schemeClr val="accent1">
                    <a:lumMod val="50000"/>
                  </a:schemeClr>
                </a:solidFill>
                <a:latin typeface="Arial" panose="020B0604020202020204" pitchFamily="34" charset="0"/>
              </a:rPr>
              <a:t>Nobel </a:t>
            </a:r>
            <a:r>
              <a:rPr lang="hu-HU" altLang="hu-HU" sz="1200" dirty="0" err="1">
                <a:solidFill>
                  <a:schemeClr val="accent1">
                    <a:lumMod val="50000"/>
                  </a:schemeClr>
                </a:solidFill>
                <a:latin typeface="Arial" panose="020B0604020202020204" pitchFamily="34" charset="0"/>
              </a:rPr>
              <a:t>Laurates</a:t>
            </a:r>
            <a:r>
              <a:rPr lang="hu-HU" altLang="hu-HU" sz="1200" dirty="0">
                <a:solidFill>
                  <a:schemeClr val="accent1">
                    <a:lumMod val="50000"/>
                  </a:schemeClr>
                </a:solidFill>
                <a:latin typeface="Arial" panose="020B0604020202020204" pitchFamily="34" charset="0"/>
              </a:rPr>
              <a:t> (2014) </a:t>
            </a:r>
            <a:r>
              <a:rPr lang="hu-HU" altLang="hu-HU" sz="1200" dirty="0" err="1">
                <a:solidFill>
                  <a:schemeClr val="accent1">
                    <a:lumMod val="50000"/>
                  </a:schemeClr>
                </a:solidFill>
                <a:latin typeface="Arial" panose="020B0604020202020204" pitchFamily="34" charset="0"/>
              </a:rPr>
              <a:t>O’Keefe</a:t>
            </a:r>
            <a:r>
              <a:rPr lang="hu-HU" altLang="hu-HU" sz="1200" dirty="0">
                <a:solidFill>
                  <a:schemeClr val="accent1">
                    <a:lumMod val="50000"/>
                  </a:schemeClr>
                </a:solidFill>
                <a:latin typeface="Arial" panose="020B0604020202020204" pitchFamily="34" charset="0"/>
              </a:rPr>
              <a:t> + </a:t>
            </a:r>
            <a:r>
              <a:rPr lang="hu-HU" altLang="hu-HU" sz="1200" dirty="0" err="1">
                <a:solidFill>
                  <a:schemeClr val="accent1">
                    <a:lumMod val="50000"/>
                  </a:schemeClr>
                </a:solidFill>
                <a:latin typeface="Arial" panose="020B0604020202020204" pitchFamily="34" charset="0"/>
              </a:rPr>
              <a:t>Edvard</a:t>
            </a:r>
            <a:r>
              <a:rPr lang="hu-HU" altLang="hu-HU" sz="1200" dirty="0">
                <a:solidFill>
                  <a:schemeClr val="accent1">
                    <a:lumMod val="50000"/>
                  </a:schemeClr>
                </a:solidFill>
                <a:latin typeface="Arial" panose="020B0604020202020204" pitchFamily="34" charset="0"/>
              </a:rPr>
              <a:t> Moser + May-</a:t>
            </a:r>
            <a:r>
              <a:rPr lang="hu-HU" altLang="hu-HU" sz="1200" dirty="0" err="1">
                <a:solidFill>
                  <a:schemeClr val="accent1">
                    <a:lumMod val="50000"/>
                  </a:schemeClr>
                </a:solidFill>
                <a:latin typeface="Arial" panose="020B0604020202020204" pitchFamily="34" charset="0"/>
              </a:rPr>
              <a:t>Britt</a:t>
            </a:r>
            <a:r>
              <a:rPr lang="hu-HU" altLang="hu-HU" sz="1200" dirty="0">
                <a:solidFill>
                  <a:schemeClr val="accent1">
                    <a:lumMod val="50000"/>
                  </a:schemeClr>
                </a:solidFill>
                <a:latin typeface="Arial" panose="020B0604020202020204" pitchFamily="34" charset="0"/>
              </a:rPr>
              <a:t> Moser</a:t>
            </a:r>
            <a:endParaRPr lang="en-GB" altLang="hu-HU" sz="1200" dirty="0">
              <a:solidFill>
                <a:schemeClr val="accent1">
                  <a:lumMod val="50000"/>
                </a:schemeClr>
              </a:solidFill>
              <a:latin typeface="Arial" panose="020B0604020202020204" pitchFamily="34" charset="0"/>
            </a:endParaRPr>
          </a:p>
        </p:txBody>
      </p:sp>
      <p:sp>
        <p:nvSpPr>
          <p:cNvPr id="3076" name="Text Box 4">
            <a:extLst>
              <a:ext uri="{FF2B5EF4-FFF2-40B4-BE49-F238E27FC236}">
                <a16:creationId xmlns:a16="http://schemas.microsoft.com/office/drawing/2014/main" id="{ACA5C140-E3A0-4A87-ADA9-08A5115542BA}"/>
              </a:ext>
            </a:extLst>
          </p:cNvPr>
          <p:cNvSpPr txBox="1">
            <a:spLocks noChangeArrowheads="1"/>
          </p:cNvSpPr>
          <p:nvPr/>
        </p:nvSpPr>
        <p:spPr bwMode="auto">
          <a:xfrm>
            <a:off x="143509" y="577900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hu-HU" sz="680">
                <a:latin typeface="Arial" panose="020B0604020202020204" pitchFamily="34" charset="0"/>
              </a:rPr>
              <a:t>©2015 by Cold Spring Harbor Laboratory Press</a:t>
            </a:r>
          </a:p>
        </p:txBody>
      </p:sp>
      <p:sp>
        <p:nvSpPr>
          <p:cNvPr id="2" name="Szövegdoboz 1">
            <a:extLst>
              <a:ext uri="{FF2B5EF4-FFF2-40B4-BE49-F238E27FC236}">
                <a16:creationId xmlns:a16="http://schemas.microsoft.com/office/drawing/2014/main" id="{E8DC70FE-5039-4212-BB6A-D8896CEAEED5}"/>
              </a:ext>
            </a:extLst>
          </p:cNvPr>
          <p:cNvSpPr txBox="1"/>
          <p:nvPr/>
        </p:nvSpPr>
        <p:spPr>
          <a:xfrm>
            <a:off x="121924" y="5277991"/>
            <a:ext cx="8878568" cy="577081"/>
          </a:xfrm>
          <a:prstGeom prst="rect">
            <a:avLst/>
          </a:prstGeom>
          <a:noFill/>
        </p:spPr>
        <p:txBody>
          <a:bodyPr wrap="square" rtlCol="0">
            <a:spAutoFit/>
          </a:bodyPr>
          <a:lstStyle/>
          <a:p>
            <a:r>
              <a:rPr lang="en-US" sz="525" dirty="0"/>
              <a:t>Remapping in place cells and grid cells. (Top left) John </a:t>
            </a:r>
            <a:r>
              <a:rPr lang="en-US" sz="525" dirty="0" err="1"/>
              <a:t>Kubie</a:t>
            </a:r>
            <a:r>
              <a:rPr lang="en-US" sz="525" dirty="0"/>
              <a:t> and Bob Muller in 1983. (Top right) Color-coded firing rate map for a hippocampal place cell from an early remapping experiment (purple, high rate; yellow, low rate). The cell fired at different locations in different versions of the recording cylinder, one with a black cue card and one with a white cue card. (Bottom left) Realignment of entorhinal grid cells under conditions that generate global remapping in the hippocampus. The rat was tested in boxes with square or circular surfaces. The left panel shows color-coded rate maps for three grid cells (t5c2, t6c1, and t6c3)</a:t>
            </a:r>
            <a:r>
              <a:rPr lang="hu-HU" sz="525" dirty="0"/>
              <a:t>. </a:t>
            </a:r>
            <a:r>
              <a:rPr lang="en-US" sz="525" dirty="0"/>
              <a:t>The right panel shows cross-correlation maps for pairs of rate maps (same grid cells as in the left panel; repeated trials in A or one trial in A and one trial in B). The cross-correlation maps are color-coded, with red corresponding to high correlation and blue to low (negative) correlation. Note that the center of the cross-correlation map is shifted in the same direction and at a similar distance from the origin in all three grid cells, suggesting that all grid cells in an ensemble respond coherently to changes in the environment very much unlike the remapping that is observed in the hippocampus. (Bottom right) Response to a change in the environment (darkness) in a simultaneously recorded pair of grid and place cells. (Top left photo courteously provided by John </a:t>
            </a:r>
            <a:r>
              <a:rPr lang="en-US" sz="525" dirty="0" err="1"/>
              <a:t>Kubie</a:t>
            </a:r>
            <a:r>
              <a:rPr lang="en-US" sz="525" dirty="0"/>
              <a:t>; top right image is modified from data in Bostock et al. 1991; bottom image from </a:t>
            </a:r>
            <a:r>
              <a:rPr lang="en-US" sz="525" dirty="0" err="1"/>
              <a:t>Fyhn</a:t>
            </a:r>
            <a:r>
              <a:rPr lang="en-US" sz="525" dirty="0"/>
              <a:t> et al. 2007; reprinted, with permission, from the authors and Nature Publishing Group © 2007.)‏</a:t>
            </a:r>
          </a:p>
          <a:p>
            <a:endParaRPr lang="hu-HU" sz="525" dirty="0"/>
          </a:p>
        </p:txBody>
      </p:sp>
      <p:sp>
        <p:nvSpPr>
          <p:cNvPr id="9" name="Téglalap 8">
            <a:extLst>
              <a:ext uri="{FF2B5EF4-FFF2-40B4-BE49-F238E27FC236}">
                <a16:creationId xmlns:a16="http://schemas.microsoft.com/office/drawing/2014/main" id="{FC257B65-C597-429F-9509-F6C09A81EA6D}"/>
              </a:ext>
            </a:extLst>
          </p:cNvPr>
          <p:cNvSpPr/>
          <p:nvPr/>
        </p:nvSpPr>
        <p:spPr>
          <a:xfrm>
            <a:off x="2002384" y="1598431"/>
            <a:ext cx="4264043" cy="1363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Place</a:t>
            </a:r>
            <a:endParaRPr lang="hu-HU" sz="3300" dirty="0">
              <a:solidFill>
                <a:schemeClr val="tx1"/>
              </a:solidFill>
            </a:endParaRPr>
          </a:p>
        </p:txBody>
      </p:sp>
      <p:sp>
        <p:nvSpPr>
          <p:cNvPr id="10" name="Téglalap 9">
            <a:extLst>
              <a:ext uri="{FF2B5EF4-FFF2-40B4-BE49-F238E27FC236}">
                <a16:creationId xmlns:a16="http://schemas.microsoft.com/office/drawing/2014/main" id="{5608A16C-BA55-438F-8BBC-36E8A45C4A7E}"/>
              </a:ext>
            </a:extLst>
          </p:cNvPr>
          <p:cNvSpPr/>
          <p:nvPr/>
        </p:nvSpPr>
        <p:spPr>
          <a:xfrm>
            <a:off x="121924" y="2859796"/>
            <a:ext cx="3207938" cy="2301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Metric</a:t>
            </a:r>
            <a:endParaRPr lang="hu-HU" sz="3300" dirty="0">
              <a:solidFill>
                <a:schemeClr val="tx1"/>
              </a:solidFill>
            </a:endParaRPr>
          </a:p>
        </p:txBody>
      </p:sp>
      <p:sp>
        <p:nvSpPr>
          <p:cNvPr id="11" name="Téglalap 10">
            <a:extLst>
              <a:ext uri="{FF2B5EF4-FFF2-40B4-BE49-F238E27FC236}">
                <a16:creationId xmlns:a16="http://schemas.microsoft.com/office/drawing/2014/main" id="{C5D689E3-4A01-4D1F-898A-62302934DDEC}"/>
              </a:ext>
            </a:extLst>
          </p:cNvPr>
          <p:cNvSpPr/>
          <p:nvPr/>
        </p:nvSpPr>
        <p:spPr>
          <a:xfrm>
            <a:off x="3392731" y="2898641"/>
            <a:ext cx="3313882"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300" dirty="0" err="1">
                <a:solidFill>
                  <a:schemeClr val="tx1"/>
                </a:solidFill>
              </a:rPr>
              <a:t>Adaptation</a:t>
            </a:r>
            <a:endParaRPr lang="hu-HU" sz="3300" dirty="0">
              <a:solidFill>
                <a:schemeClr val="tx1"/>
              </a:solidFill>
            </a:endParaRPr>
          </a:p>
        </p:txBody>
      </p:sp>
      <p:sp>
        <p:nvSpPr>
          <p:cNvPr id="12" name="Téglalap 11">
            <a:extLst>
              <a:ext uri="{FF2B5EF4-FFF2-40B4-BE49-F238E27FC236}">
                <a16:creationId xmlns:a16="http://schemas.microsoft.com/office/drawing/2014/main" id="{7E050CD9-96D1-40EF-8241-3389D8545CFA}"/>
              </a:ext>
            </a:extLst>
          </p:cNvPr>
          <p:cNvSpPr/>
          <p:nvPr/>
        </p:nvSpPr>
        <p:spPr>
          <a:xfrm>
            <a:off x="0" y="5247300"/>
            <a:ext cx="9144000" cy="753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3300" dirty="0">
              <a:solidFill>
                <a:schemeClr val="tx1"/>
              </a:solidFill>
            </a:endParaRPr>
          </a:p>
        </p:txBody>
      </p:sp>
      <p:sp>
        <p:nvSpPr>
          <p:cNvPr id="14" name="Téglalap 13">
            <a:extLst>
              <a:ext uri="{FF2B5EF4-FFF2-40B4-BE49-F238E27FC236}">
                <a16:creationId xmlns:a16="http://schemas.microsoft.com/office/drawing/2014/main" id="{6DA28457-070D-4225-87E8-C226D5F31D6A}"/>
              </a:ext>
            </a:extLst>
          </p:cNvPr>
          <p:cNvSpPr/>
          <p:nvPr/>
        </p:nvSpPr>
        <p:spPr>
          <a:xfrm>
            <a:off x="305523" y="1635040"/>
            <a:ext cx="1386154" cy="1181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AE4A7C7E-1F62-4BCB-8E9A-748B3EA6116E}"/>
              </a:ext>
            </a:extLst>
          </p:cNvPr>
          <p:cNvSpPr txBox="1">
            <a:spLocks noChangeArrowheads="1"/>
          </p:cNvSpPr>
          <p:nvPr/>
        </p:nvSpPr>
        <p:spPr bwMode="auto">
          <a:xfrm>
            <a:off x="305526" y="1054949"/>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r>
              <a:rPr lang="hu-HU" altLang="hu-HU" dirty="0">
                <a:solidFill>
                  <a:schemeClr val="tx2"/>
                </a:solidFill>
                <a:latin typeface="Arial" panose="020B0604020202020204" pitchFamily="34" charset="0"/>
              </a:rPr>
              <a:t>The trick of the brain</a:t>
            </a:r>
            <a:r>
              <a:rPr lang="en-GB" altLang="hu-HU" dirty="0">
                <a:solidFill>
                  <a:schemeClr val="tx2"/>
                </a:solidFill>
                <a:latin typeface="Arial" panose="020B0604020202020204" pitchFamily="34" charset="0"/>
              </a:rPr>
              <a:t> </a:t>
            </a:r>
          </a:p>
        </p:txBody>
      </p:sp>
      <p:sp>
        <p:nvSpPr>
          <p:cNvPr id="9" name="Téglalap 8">
            <a:extLst>
              <a:ext uri="{FF2B5EF4-FFF2-40B4-BE49-F238E27FC236}">
                <a16:creationId xmlns:a16="http://schemas.microsoft.com/office/drawing/2014/main" id="{FC257B65-C597-429F-9509-F6C09A81EA6D}"/>
              </a:ext>
            </a:extLst>
          </p:cNvPr>
          <p:cNvSpPr/>
          <p:nvPr/>
        </p:nvSpPr>
        <p:spPr>
          <a:xfrm>
            <a:off x="266032" y="1623626"/>
            <a:ext cx="1111457" cy="513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400" dirty="0" err="1">
                <a:solidFill>
                  <a:srgbClr val="136E9D"/>
                </a:solidFill>
              </a:rPr>
              <a:t>Place</a:t>
            </a:r>
            <a:endParaRPr lang="hu-HU" sz="2400" dirty="0">
              <a:solidFill>
                <a:srgbClr val="136E9D"/>
              </a:solidFill>
            </a:endParaRPr>
          </a:p>
        </p:txBody>
      </p:sp>
      <p:pic>
        <p:nvPicPr>
          <p:cNvPr id="13" name="Picture 2">
            <a:extLst>
              <a:ext uri="{FF2B5EF4-FFF2-40B4-BE49-F238E27FC236}">
                <a16:creationId xmlns:a16="http://schemas.microsoft.com/office/drawing/2014/main" id="{9FA449F9-2949-469E-B17A-875A07BF63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74" t="6269" r="8442" b="70340"/>
          <a:stretch/>
        </p:blipFill>
        <p:spPr bwMode="auto">
          <a:xfrm>
            <a:off x="1006115" y="1800500"/>
            <a:ext cx="5145082" cy="999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églalap 9">
            <a:extLst>
              <a:ext uri="{FF2B5EF4-FFF2-40B4-BE49-F238E27FC236}">
                <a16:creationId xmlns:a16="http://schemas.microsoft.com/office/drawing/2014/main" id="{5608A16C-BA55-438F-8BBC-36E8A45C4A7E}"/>
              </a:ext>
            </a:extLst>
          </p:cNvPr>
          <p:cNvSpPr/>
          <p:nvPr/>
        </p:nvSpPr>
        <p:spPr>
          <a:xfrm>
            <a:off x="19163" y="5093414"/>
            <a:ext cx="1324250" cy="28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solidFill>
                  <a:srgbClr val="136E9D"/>
                </a:solidFill>
              </a:rPr>
              <a:t>Metric</a:t>
            </a:r>
            <a:endParaRPr lang="hu-HU" sz="2400" dirty="0">
              <a:solidFill>
                <a:srgbClr val="136E9D"/>
              </a:solidFill>
            </a:endParaRPr>
          </a:p>
        </p:txBody>
      </p:sp>
      <p:pic>
        <p:nvPicPr>
          <p:cNvPr id="3074" name="Picture 2">
            <a:extLst>
              <a:ext uri="{FF2B5EF4-FFF2-40B4-BE49-F238E27FC236}">
                <a16:creationId xmlns:a16="http://schemas.microsoft.com/office/drawing/2014/main" id="{3342DA4A-DDF2-4EC5-8405-5B68C232C0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308" r="51869" b="3985"/>
          <a:stretch/>
        </p:blipFill>
        <p:spPr bwMode="auto">
          <a:xfrm>
            <a:off x="2717133" y="2881130"/>
            <a:ext cx="3432961" cy="2435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a:extLst>
              <a:ext uri="{FF2B5EF4-FFF2-40B4-BE49-F238E27FC236}">
                <a16:creationId xmlns:a16="http://schemas.microsoft.com/office/drawing/2014/main" id="{D72DB785-FD00-4767-BFEA-383D34A09B0F}"/>
              </a:ext>
            </a:extLst>
          </p:cNvPr>
          <p:cNvSpPr txBox="1">
            <a:spLocks noChangeArrowheads="1"/>
          </p:cNvSpPr>
          <p:nvPr/>
        </p:nvSpPr>
        <p:spPr bwMode="auto">
          <a:xfrm>
            <a:off x="305526" y="1591238"/>
            <a:ext cx="5778642" cy="232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hu-HU" sz="817" b="1" dirty="0">
                <a:latin typeface="Arial" panose="020B0604020202020204" pitchFamily="34" charset="0"/>
              </a:rPr>
              <a:t>May-Britt Moser et al. Cold Spring </a:t>
            </a:r>
            <a:r>
              <a:rPr lang="en-GB" altLang="hu-HU" sz="817" b="1" dirty="0" err="1">
                <a:latin typeface="Arial" panose="020B0604020202020204" pitchFamily="34" charset="0"/>
              </a:rPr>
              <a:t>Harb</a:t>
            </a:r>
            <a:r>
              <a:rPr lang="en-GB" altLang="hu-HU" sz="817" b="1" dirty="0">
                <a:latin typeface="Arial" panose="020B0604020202020204" pitchFamily="34" charset="0"/>
              </a:rPr>
              <a:t> </a:t>
            </a:r>
            <a:r>
              <a:rPr lang="en-GB" altLang="hu-HU" sz="817" b="1" dirty="0" err="1">
                <a:latin typeface="Arial" panose="020B0604020202020204" pitchFamily="34" charset="0"/>
              </a:rPr>
              <a:t>Perspect</a:t>
            </a:r>
            <a:r>
              <a:rPr lang="en-GB" altLang="hu-HU" sz="817" b="1" dirty="0">
                <a:latin typeface="Arial" panose="020B0604020202020204" pitchFamily="34" charset="0"/>
              </a:rPr>
              <a:t> </a:t>
            </a:r>
            <a:r>
              <a:rPr lang="en-GB" altLang="hu-HU" sz="817" b="1" dirty="0" err="1">
                <a:latin typeface="Arial" panose="020B0604020202020204" pitchFamily="34" charset="0"/>
              </a:rPr>
              <a:t>Biol</a:t>
            </a:r>
            <a:r>
              <a:rPr lang="en-GB" altLang="hu-HU" sz="817" b="1" dirty="0">
                <a:latin typeface="Arial" panose="020B0604020202020204" pitchFamily="34" charset="0"/>
              </a:rPr>
              <a:t> 2015;7:a021808</a:t>
            </a:r>
            <a:r>
              <a:rPr lang="hu-HU" altLang="hu-HU" sz="817" b="1" dirty="0">
                <a:latin typeface="Arial" panose="020B0604020202020204" pitchFamily="34" charset="0"/>
              </a:rPr>
              <a:t>  </a:t>
            </a:r>
            <a:r>
              <a:rPr lang="hu-HU" altLang="hu-HU" sz="817" b="1" dirty="0" err="1">
                <a:latin typeface="Arial" panose="020B0604020202020204" pitchFamily="34" charset="0"/>
              </a:rPr>
              <a:t>O’Keefe</a:t>
            </a:r>
            <a:r>
              <a:rPr lang="hu-HU" altLang="hu-HU" sz="817" b="1" dirty="0">
                <a:latin typeface="Arial" panose="020B0604020202020204" pitchFamily="34" charset="0"/>
              </a:rPr>
              <a:t> + </a:t>
            </a:r>
            <a:r>
              <a:rPr lang="hu-HU" altLang="hu-HU" sz="817" b="1" dirty="0" err="1">
                <a:latin typeface="Arial" panose="020B0604020202020204" pitchFamily="34" charset="0"/>
              </a:rPr>
              <a:t>Edvard</a:t>
            </a:r>
            <a:r>
              <a:rPr lang="hu-HU" altLang="hu-HU" sz="817" b="1" dirty="0">
                <a:latin typeface="Arial" panose="020B0604020202020204" pitchFamily="34" charset="0"/>
              </a:rPr>
              <a:t> Moser + May-</a:t>
            </a:r>
            <a:r>
              <a:rPr lang="hu-HU" altLang="hu-HU" sz="817" b="1" dirty="0" err="1">
                <a:latin typeface="Arial" panose="020B0604020202020204" pitchFamily="34" charset="0"/>
              </a:rPr>
              <a:t>Britt</a:t>
            </a:r>
            <a:r>
              <a:rPr lang="hu-HU" altLang="hu-HU" sz="817" b="1" dirty="0">
                <a:latin typeface="Arial" panose="020B0604020202020204" pitchFamily="34" charset="0"/>
              </a:rPr>
              <a:t> Moser</a:t>
            </a:r>
            <a:endParaRPr lang="en-GB" altLang="hu-HU" sz="817" b="1" dirty="0">
              <a:latin typeface="Arial" panose="020B0604020202020204" pitchFamily="34" charset="0"/>
            </a:endParaRPr>
          </a:p>
        </p:txBody>
      </p:sp>
      <p:pic>
        <p:nvPicPr>
          <p:cNvPr id="1030" name="Picture 6" descr="Image result for edvard may-britt moser">
            <a:extLst>
              <a:ext uri="{FF2B5EF4-FFF2-40B4-BE49-F238E27FC236}">
                <a16:creationId xmlns:a16="http://schemas.microsoft.com/office/drawing/2014/main" id="{455E2300-4C9A-4AF0-86FE-75882FB403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87" y="3008872"/>
            <a:ext cx="2235377" cy="15763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quot;place cell&quot; &quot;grid cell&quot;">
            <a:extLst>
              <a:ext uri="{FF2B5EF4-FFF2-40B4-BE49-F238E27FC236}">
                <a16:creationId xmlns:a16="http://schemas.microsoft.com/office/drawing/2014/main" id="{C1787F70-76C1-4092-B396-0EDDD6B2F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0" y="841422"/>
            <a:ext cx="4964906" cy="49363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7/7d/Barnes_maze.jpg">
            <a:extLst>
              <a:ext uri="{FF2B5EF4-FFF2-40B4-BE49-F238E27FC236}">
                <a16:creationId xmlns:a16="http://schemas.microsoft.com/office/drawing/2014/main" id="{1FA93C26-E356-4016-A696-709C57D13A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022" y="1366021"/>
            <a:ext cx="1778334" cy="1591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6B0D69-1AE2-4C85-8990-12864D47B9D2}"/>
              </a:ext>
            </a:extLst>
          </p:cNvPr>
          <p:cNvSpPr txBox="1"/>
          <p:nvPr/>
        </p:nvSpPr>
        <p:spPr>
          <a:xfrm>
            <a:off x="6150094" y="1200889"/>
            <a:ext cx="2223686" cy="173124"/>
          </a:xfrm>
          <a:prstGeom prst="rect">
            <a:avLst/>
          </a:prstGeom>
          <a:noFill/>
        </p:spPr>
        <p:txBody>
          <a:bodyPr wrap="none" rtlCol="0">
            <a:spAutoFit/>
          </a:bodyPr>
          <a:lstStyle/>
          <a:p>
            <a:r>
              <a:rPr lang="hu-HU" sz="525" dirty="0">
                <a:hlinkClick r:id="rId7"/>
              </a:rPr>
              <a:t>https://en.wikipedia.org/wiki/Barnes_maze#/media/File:Barnes_maze.jpg</a:t>
            </a:r>
            <a:endParaRPr lang="hu-HU" sz="525" dirty="0"/>
          </a:p>
        </p:txBody>
      </p:sp>
      <p:sp>
        <p:nvSpPr>
          <p:cNvPr id="3" name="Szövegdoboz 2">
            <a:extLst>
              <a:ext uri="{FF2B5EF4-FFF2-40B4-BE49-F238E27FC236}">
                <a16:creationId xmlns:a16="http://schemas.microsoft.com/office/drawing/2014/main" id="{BA637DF5-6C5F-42C3-9EB8-94995BE976F1}"/>
              </a:ext>
            </a:extLst>
          </p:cNvPr>
          <p:cNvSpPr txBox="1"/>
          <p:nvPr/>
        </p:nvSpPr>
        <p:spPr>
          <a:xfrm>
            <a:off x="4942278" y="1316951"/>
            <a:ext cx="3282245" cy="4385816"/>
          </a:xfrm>
          <a:prstGeom prst="rect">
            <a:avLst/>
          </a:prstGeom>
          <a:solidFill>
            <a:schemeClr val="bg1"/>
          </a:solidFill>
        </p:spPr>
        <p:txBody>
          <a:bodyPr wrap="none" rtlCol="0">
            <a:spAutoFit/>
          </a:bodyPr>
          <a:lstStyle/>
          <a:p>
            <a:endParaRPr lang="hu-HU" sz="3000" dirty="0">
              <a:solidFill>
                <a:schemeClr val="tx2"/>
              </a:solidFill>
              <a:highlight>
                <a:srgbClr val="FFFF00"/>
              </a:highlight>
            </a:endParaRPr>
          </a:p>
          <a:p>
            <a:endParaRPr lang="hu-HU" sz="2700" dirty="0">
              <a:solidFill>
                <a:schemeClr val="tx2"/>
              </a:solidFill>
              <a:highlight>
                <a:srgbClr val="FFFF00"/>
              </a:highlight>
            </a:endParaRPr>
          </a:p>
          <a:p>
            <a:endParaRPr lang="hu-HU" sz="2700" dirty="0">
              <a:solidFill>
                <a:schemeClr val="tx2"/>
              </a:solidFill>
              <a:highlight>
                <a:srgbClr val="FFFF00"/>
              </a:highlight>
            </a:endParaRPr>
          </a:p>
          <a:p>
            <a:endParaRPr lang="hu-HU" sz="2700" dirty="0">
              <a:solidFill>
                <a:schemeClr val="tx2"/>
              </a:solidFill>
              <a:highlight>
                <a:srgbClr val="FFFF00"/>
              </a:highlight>
            </a:endParaRPr>
          </a:p>
          <a:p>
            <a:r>
              <a:rPr lang="hu-HU" sz="2700" dirty="0">
                <a:solidFill>
                  <a:schemeClr val="tx2"/>
                </a:solidFill>
                <a:highlight>
                  <a:srgbClr val="FFFF00"/>
                </a:highlight>
              </a:rPr>
              <a:t>How about bats?</a:t>
            </a:r>
          </a:p>
          <a:p>
            <a:endParaRPr lang="hu-HU" sz="2700" dirty="0">
              <a:solidFill>
                <a:schemeClr val="tx2"/>
              </a:solidFill>
              <a:highlight>
                <a:srgbClr val="FFFF00"/>
              </a:highlight>
            </a:endParaRPr>
          </a:p>
          <a:p>
            <a:r>
              <a:rPr lang="hu-HU" sz="2700" dirty="0">
                <a:solidFill>
                  <a:schemeClr val="tx2"/>
                </a:solidFill>
                <a:highlight>
                  <a:srgbClr val="FFFF00"/>
                </a:highlight>
              </a:rPr>
              <a:t>How about cognition?</a:t>
            </a:r>
          </a:p>
          <a:p>
            <a:endParaRPr lang="hu-HU" sz="2700" dirty="0">
              <a:solidFill>
                <a:schemeClr val="tx2"/>
              </a:solidFill>
              <a:highlight>
                <a:srgbClr val="FFFF00"/>
              </a:highlight>
            </a:endParaRPr>
          </a:p>
          <a:p>
            <a:endParaRPr lang="hu-HU" sz="3000" dirty="0">
              <a:solidFill>
                <a:schemeClr val="tx2"/>
              </a:solidFill>
              <a:highlight>
                <a:srgbClr val="FFFF00"/>
              </a:highlight>
            </a:endParaRPr>
          </a:p>
          <a:p>
            <a:endParaRPr lang="hu-HU" sz="3000" dirty="0">
              <a:solidFill>
                <a:schemeClr val="tx2"/>
              </a:solidFill>
              <a:highlight>
                <a:srgbClr val="FFFF00"/>
              </a:highlight>
            </a:endParaRPr>
          </a:p>
        </p:txBody>
      </p:sp>
    </p:spTree>
    <p:extLst>
      <p:ext uri="{BB962C8B-B14F-4D97-AF65-F5344CB8AC3E}">
        <p14:creationId xmlns:p14="http://schemas.microsoft.com/office/powerpoint/2010/main" val="2721371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075" grpId="0"/>
      <p:bldP spid="4"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E86D54-4304-4B47-B6E3-2EC0AC797EF3}"/>
              </a:ext>
            </a:extLst>
          </p:cNvPr>
          <p:cNvSpPr>
            <a:spLocks noGrp="1"/>
          </p:cNvSpPr>
          <p:nvPr>
            <p:ph type="body" sz="quarter" idx="15"/>
          </p:nvPr>
        </p:nvSpPr>
        <p:spPr/>
        <p:txBody>
          <a:bodyPr/>
          <a:lstStyle/>
          <a:p>
            <a:r>
              <a:rPr lang="hu-HU" dirty="0" err="1"/>
              <a:t>Bats</a:t>
            </a:r>
            <a:endParaRPr lang="hu-HU" dirty="0"/>
          </a:p>
        </p:txBody>
      </p:sp>
      <p:pic>
        <p:nvPicPr>
          <p:cNvPr id="4" name="Picture 3">
            <a:extLst>
              <a:ext uri="{FF2B5EF4-FFF2-40B4-BE49-F238E27FC236}">
                <a16:creationId xmlns:a16="http://schemas.microsoft.com/office/drawing/2014/main" id="{2592E971-C18A-4326-A331-BF8F30B55BA9}"/>
              </a:ext>
            </a:extLst>
          </p:cNvPr>
          <p:cNvPicPr>
            <a:picLocks noChangeAspect="1"/>
          </p:cNvPicPr>
          <p:nvPr/>
        </p:nvPicPr>
        <p:blipFill>
          <a:blip r:embed="rId2"/>
          <a:stretch>
            <a:fillRect/>
          </a:stretch>
        </p:blipFill>
        <p:spPr>
          <a:xfrm>
            <a:off x="377535" y="1268760"/>
            <a:ext cx="7496766" cy="4608512"/>
          </a:xfrm>
          <a:prstGeom prst="rect">
            <a:avLst/>
          </a:prstGeom>
        </p:spPr>
      </p:pic>
      <p:sp>
        <p:nvSpPr>
          <p:cNvPr id="8" name="Rectangle 5">
            <a:extLst>
              <a:ext uri="{FF2B5EF4-FFF2-40B4-BE49-F238E27FC236}">
                <a16:creationId xmlns:a16="http://schemas.microsoft.com/office/drawing/2014/main" id="{71A2A0F8-39D9-4890-B247-FE94812F8547}"/>
              </a:ext>
            </a:extLst>
          </p:cNvPr>
          <p:cNvSpPr>
            <a:spLocks noChangeArrowheads="1"/>
          </p:cNvSpPr>
          <p:nvPr/>
        </p:nvSpPr>
        <p:spPr bwMode="auto">
          <a:xfrm>
            <a:off x="3779913" y="6130163"/>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err="1">
                <a:ln>
                  <a:noFill/>
                </a:ln>
                <a:solidFill>
                  <a:srgbClr val="020202"/>
                </a:solidFill>
                <a:effectLst/>
                <a:latin typeface="+mj-lt"/>
              </a:rPr>
              <a:t>ORIGINAL</a:t>
            </a:r>
            <a:r>
              <a:rPr kumimoji="0" lang="hu-HU" altLang="hu-HU" sz="1050" i="0" u="none" strike="noStrike" cap="none" normalizeH="0" baseline="0" dirty="0">
                <a:ln>
                  <a:noFill/>
                </a:ln>
                <a:solidFill>
                  <a:srgbClr val="020202"/>
                </a:solidFill>
                <a:effectLst/>
                <a:latin typeface="+mj-lt"/>
              </a:rPr>
              <a:t> RESEARCH </a:t>
            </a:r>
            <a:r>
              <a:rPr kumimoji="0" lang="hu-HU" altLang="hu-HU" sz="1050" i="0" u="none" strike="noStrike" cap="none" normalizeH="0" baseline="0" dirty="0" err="1">
                <a:ln>
                  <a:noFill/>
                </a:ln>
                <a:solidFill>
                  <a:srgbClr val="020202"/>
                </a:solidFill>
                <a:effectLst/>
                <a:latin typeface="+mj-lt"/>
              </a:rPr>
              <a:t>ARTICLE</a:t>
            </a:r>
            <a:endParaRPr kumimoji="0" lang="hu-HU" altLang="hu-HU" sz="1050" i="0" u="none" strike="noStrike" cap="none" normalizeH="0" baseline="0" dirty="0">
              <a:ln>
                <a:noFill/>
              </a:ln>
              <a:solidFill>
                <a:srgbClr val="02020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a:ln>
                  <a:noFill/>
                </a:ln>
                <a:solidFill>
                  <a:srgbClr val="020202"/>
                </a:solidFill>
                <a:effectLst/>
                <a:latin typeface="+mj-lt"/>
              </a:rPr>
              <a:t>Front. </a:t>
            </a:r>
            <a:r>
              <a:rPr kumimoji="0" lang="hu-HU" altLang="hu-HU" sz="1050" i="0" u="none" strike="noStrike" cap="none" normalizeH="0" baseline="0" dirty="0" err="1">
                <a:ln>
                  <a:noFill/>
                </a:ln>
                <a:solidFill>
                  <a:srgbClr val="020202"/>
                </a:solidFill>
                <a:effectLst/>
                <a:latin typeface="+mj-lt"/>
              </a:rPr>
              <a:t>Cell</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Neurosci</a:t>
            </a:r>
            <a:r>
              <a:rPr kumimoji="0" lang="hu-HU" altLang="hu-HU" sz="1050" i="0" u="none" strike="noStrike" cap="none" normalizeH="0" baseline="0" dirty="0">
                <a:ln>
                  <a:noFill/>
                </a:ln>
                <a:solidFill>
                  <a:srgbClr val="020202"/>
                </a:solidFill>
                <a:effectLst/>
                <a:latin typeface="+mj-lt"/>
              </a:rPr>
              <a:t>., 23 August 2018 | </a:t>
            </a:r>
            <a:r>
              <a:rPr kumimoji="0" lang="hu-HU" altLang="hu-HU" sz="1050" i="0" u="none" strike="noStrike" cap="none" normalizeH="0" baseline="0" dirty="0">
                <a:ln>
                  <a:noFill/>
                </a:ln>
                <a:solidFill>
                  <a:srgbClr val="D54449"/>
                </a:solidFill>
                <a:effectLst/>
                <a:latin typeface="+mj-lt"/>
                <a:hlinkClick r:id="rId3"/>
              </a:rPr>
              <a:t>https://doi.org/10.3389/fncel.2018.00270</a:t>
            </a:r>
            <a:endParaRPr kumimoji="0" lang="hu-HU" altLang="hu-HU" sz="1050" i="0" u="none" strike="noStrike" cap="none" normalizeH="0" baseline="0" dirty="0">
              <a:ln>
                <a:noFill/>
              </a:ln>
              <a:solidFill>
                <a:srgbClr val="02020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50" i="0" u="none" strike="noStrike" cap="none" normalizeH="0" baseline="0" dirty="0">
                <a:ln>
                  <a:noFill/>
                </a:ln>
                <a:solidFill>
                  <a:srgbClr val="020202"/>
                </a:solidFill>
                <a:effectLst/>
                <a:latin typeface="+mj-lt"/>
              </a:rPr>
              <a:t>3D </a:t>
            </a:r>
            <a:r>
              <a:rPr kumimoji="0" lang="hu-HU" altLang="hu-HU" sz="1050" i="0" u="none" strike="noStrike" cap="none" normalizeH="0" baseline="0" dirty="0" err="1">
                <a:ln>
                  <a:noFill/>
                </a:ln>
                <a:solidFill>
                  <a:srgbClr val="020202"/>
                </a:solidFill>
                <a:effectLst/>
                <a:latin typeface="+mj-lt"/>
              </a:rPr>
              <a:t>Hippocampal</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Place</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Field</a:t>
            </a:r>
            <a:r>
              <a:rPr kumimoji="0" lang="hu-HU" altLang="hu-HU" sz="1050" i="0" u="none" strike="noStrike" cap="none" normalizeH="0" baseline="0" dirty="0">
                <a:ln>
                  <a:noFill/>
                </a:ln>
                <a:solidFill>
                  <a:srgbClr val="020202"/>
                </a:solidFill>
                <a:effectLst/>
                <a:latin typeface="+mj-lt"/>
              </a:rPr>
              <a:t> Dynamics in Free-</a:t>
            </a:r>
            <a:r>
              <a:rPr kumimoji="0" lang="hu-HU" altLang="hu-HU" sz="1050" i="0" u="none" strike="noStrike" cap="none" normalizeH="0" baseline="0" dirty="0" err="1">
                <a:ln>
                  <a:noFill/>
                </a:ln>
                <a:solidFill>
                  <a:srgbClr val="020202"/>
                </a:solidFill>
                <a:effectLst/>
                <a:latin typeface="+mj-lt"/>
              </a:rPr>
              <a:t>Flying</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Echolocating</a:t>
            </a:r>
            <a:r>
              <a:rPr kumimoji="0" lang="hu-HU" altLang="hu-HU" sz="1050" i="0" u="none" strike="noStrike" cap="none" normalizeH="0" baseline="0" dirty="0">
                <a:ln>
                  <a:noFill/>
                </a:ln>
                <a:solidFill>
                  <a:srgbClr val="020202"/>
                </a:solidFill>
                <a:effectLst/>
                <a:latin typeface="+mj-lt"/>
              </a:rPr>
              <a:t> </a:t>
            </a:r>
            <a:r>
              <a:rPr kumimoji="0" lang="hu-HU" altLang="hu-HU" sz="1050" i="0" u="none" strike="noStrike" cap="none" normalizeH="0" baseline="0" dirty="0" err="1">
                <a:ln>
                  <a:noFill/>
                </a:ln>
                <a:solidFill>
                  <a:srgbClr val="020202"/>
                </a:solidFill>
                <a:effectLst/>
                <a:latin typeface="+mj-lt"/>
              </a:rPr>
              <a:t>Bats</a:t>
            </a:r>
            <a:endParaRPr kumimoji="0" lang="hu-HU" altLang="hu-HU" sz="1050" i="0" u="none" strike="noStrike" cap="none" normalizeH="0" baseline="0" dirty="0">
              <a:ln>
                <a:noFill/>
              </a:ln>
              <a:solidFill>
                <a:srgbClr val="020202"/>
              </a:solidFill>
              <a:effectLst/>
              <a:latin typeface="+mj-lt"/>
            </a:endParaRPr>
          </a:p>
          <a:p>
            <a:pPr lvl="0"/>
            <a:r>
              <a:rPr lang="hu-HU" altLang="hu-HU" sz="1050" dirty="0" err="1">
                <a:solidFill>
                  <a:srgbClr val="020202"/>
                </a:solidFill>
                <a:latin typeface="+mj-lt"/>
              </a:rPr>
              <a:t>Melville</a:t>
            </a:r>
            <a:r>
              <a:rPr lang="hu-HU" altLang="hu-HU" sz="1050" dirty="0">
                <a:solidFill>
                  <a:srgbClr val="020202"/>
                </a:solidFill>
                <a:latin typeface="+mj-lt"/>
              </a:rPr>
              <a:t> J. </a:t>
            </a:r>
            <a:r>
              <a:rPr lang="hu-HU" altLang="hu-HU" sz="1050" dirty="0" err="1">
                <a:solidFill>
                  <a:srgbClr val="020202"/>
                </a:solidFill>
                <a:latin typeface="+mj-lt"/>
              </a:rPr>
              <a:t>Wohlgemuth</a:t>
            </a:r>
            <a:r>
              <a:rPr lang="hu-HU" altLang="hu-HU" sz="1050" dirty="0">
                <a:solidFill>
                  <a:srgbClr val="020202"/>
                </a:solidFill>
                <a:latin typeface="+mj-lt"/>
              </a:rPr>
              <a:t>, </a:t>
            </a:r>
            <a:r>
              <a:rPr lang="hu-HU" altLang="hu-HU" sz="1050" dirty="0" err="1">
                <a:solidFill>
                  <a:srgbClr val="020202"/>
                </a:solidFill>
                <a:latin typeface="+mj-lt"/>
              </a:rPr>
              <a:t>Chao</a:t>
            </a:r>
            <a:r>
              <a:rPr lang="hu-HU" altLang="hu-HU" sz="1050" dirty="0">
                <a:solidFill>
                  <a:srgbClr val="020202"/>
                </a:solidFill>
                <a:latin typeface="+mj-lt"/>
              </a:rPr>
              <a:t> </a:t>
            </a:r>
            <a:r>
              <a:rPr lang="hu-HU" altLang="hu-HU" sz="1050" dirty="0" err="1">
                <a:solidFill>
                  <a:srgbClr val="020202"/>
                </a:solidFill>
                <a:latin typeface="+mj-lt"/>
              </a:rPr>
              <a:t>Yu</a:t>
            </a:r>
            <a:r>
              <a:rPr lang="hu-HU" altLang="hu-HU" sz="1050" dirty="0">
                <a:solidFill>
                  <a:srgbClr val="020202"/>
                </a:solidFill>
                <a:latin typeface="+mj-lt"/>
              </a:rPr>
              <a:t>, </a:t>
            </a:r>
            <a:r>
              <a:rPr kumimoji="0" lang="hu-HU" altLang="hu-HU" sz="1050" i="0" strike="noStrike" cap="none" normalizeH="0" baseline="0" dirty="0">
                <a:ln>
                  <a:noFill/>
                </a:ln>
                <a:solidFill>
                  <a:srgbClr val="020202"/>
                </a:solidFill>
                <a:effectLst/>
                <a:latin typeface="+mj-lt"/>
              </a:rPr>
              <a:t>and </a:t>
            </a:r>
            <a:r>
              <a:rPr kumimoji="0" lang="hu-HU" altLang="hu-HU" sz="1050" i="0" strike="noStrike" cap="none" normalizeH="0" baseline="0" dirty="0" err="1">
                <a:ln>
                  <a:noFill/>
                </a:ln>
                <a:solidFill>
                  <a:srgbClr val="020202"/>
                </a:solidFill>
                <a:effectLst/>
                <a:latin typeface="+mj-lt"/>
              </a:rPr>
              <a:t>Cyntia</a:t>
            </a:r>
            <a:r>
              <a:rPr kumimoji="0" lang="hu-HU" altLang="hu-HU" sz="1050" i="0" strike="noStrike" cap="none" normalizeH="0" baseline="0" dirty="0">
                <a:ln>
                  <a:noFill/>
                </a:ln>
                <a:solidFill>
                  <a:srgbClr val="020202"/>
                </a:solidFill>
                <a:effectLst/>
                <a:latin typeface="+mj-lt"/>
              </a:rPr>
              <a:t> F. Moss</a:t>
            </a:r>
            <a:endParaRPr kumimoji="0" lang="hu-HU" altLang="hu-HU" sz="1050" i="0"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6972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674241C-4027-45C1-BF47-7A97D5EA23C1}"/>
              </a:ext>
            </a:extLst>
          </p:cNvPr>
          <p:cNvSpPr>
            <a:spLocks noGrp="1"/>
          </p:cNvSpPr>
          <p:nvPr>
            <p:ph type="body" sz="quarter" idx="15"/>
          </p:nvPr>
        </p:nvSpPr>
        <p:spPr>
          <a:xfrm>
            <a:off x="683568" y="234023"/>
            <a:ext cx="6426713" cy="576057"/>
          </a:xfrm>
        </p:spPr>
        <p:txBody>
          <a:bodyPr/>
          <a:lstStyle/>
          <a:p>
            <a:r>
              <a:rPr lang="hu-HU" dirty="0" err="1"/>
              <a:t>Cognition</a:t>
            </a:r>
            <a:endParaRPr lang="hu-HU" dirty="0"/>
          </a:p>
        </p:txBody>
      </p:sp>
      <p:pic>
        <p:nvPicPr>
          <p:cNvPr id="2" name="Kép 1">
            <a:extLst>
              <a:ext uri="{FF2B5EF4-FFF2-40B4-BE49-F238E27FC236}">
                <a16:creationId xmlns:a16="http://schemas.microsoft.com/office/drawing/2014/main" id="{3CDC23B3-7BF6-4609-9157-A5C3511AB8F0}"/>
              </a:ext>
            </a:extLst>
          </p:cNvPr>
          <p:cNvPicPr>
            <a:picLocks noChangeAspect="1"/>
          </p:cNvPicPr>
          <p:nvPr/>
        </p:nvPicPr>
        <p:blipFill>
          <a:blip r:embed="rId2"/>
          <a:stretch>
            <a:fillRect/>
          </a:stretch>
        </p:blipFill>
        <p:spPr>
          <a:xfrm>
            <a:off x="0" y="2780928"/>
            <a:ext cx="9144000" cy="3808454"/>
          </a:xfrm>
          <a:prstGeom prst="rect">
            <a:avLst/>
          </a:prstGeom>
        </p:spPr>
      </p:pic>
      <p:sp>
        <p:nvSpPr>
          <p:cNvPr id="9" name="Szövegdoboz 8">
            <a:extLst>
              <a:ext uri="{FF2B5EF4-FFF2-40B4-BE49-F238E27FC236}">
                <a16:creationId xmlns:a16="http://schemas.microsoft.com/office/drawing/2014/main" id="{36F542CE-10C4-4D51-9623-65C88C87D8BF}"/>
              </a:ext>
            </a:extLst>
          </p:cNvPr>
          <p:cNvSpPr txBox="1"/>
          <p:nvPr/>
        </p:nvSpPr>
        <p:spPr>
          <a:xfrm>
            <a:off x="683568" y="2253200"/>
            <a:ext cx="3493970" cy="307777"/>
          </a:xfrm>
          <a:prstGeom prst="rect">
            <a:avLst/>
          </a:prstGeom>
          <a:noFill/>
        </p:spPr>
        <p:txBody>
          <a:bodyPr wrap="none" rtlCol="0">
            <a:spAutoFit/>
          </a:bodyPr>
          <a:lstStyle/>
          <a:p>
            <a:r>
              <a:rPr lang="hu-HU" sz="1400" dirty="0" err="1"/>
              <a:t>Beginning</a:t>
            </a:r>
            <a:r>
              <a:rPr lang="hu-HU" sz="1400" dirty="0"/>
              <a:t> of </a:t>
            </a:r>
            <a:r>
              <a:rPr lang="hu-HU" sz="1400" dirty="0" err="1"/>
              <a:t>training</a:t>
            </a:r>
            <a:r>
              <a:rPr lang="hu-HU" sz="1400" dirty="0"/>
              <a:t>               End of </a:t>
            </a:r>
            <a:r>
              <a:rPr lang="hu-HU" sz="1400" dirty="0" err="1"/>
              <a:t>training</a:t>
            </a:r>
            <a:endParaRPr lang="hu-HU" sz="1400" dirty="0"/>
          </a:p>
        </p:txBody>
      </p:sp>
      <p:grpSp>
        <p:nvGrpSpPr>
          <p:cNvPr id="11" name="Csoportba foglalás 10">
            <a:extLst>
              <a:ext uri="{FF2B5EF4-FFF2-40B4-BE49-F238E27FC236}">
                <a16:creationId xmlns:a16="http://schemas.microsoft.com/office/drawing/2014/main" id="{00848BA9-8405-430D-AD1F-3D792AF72B3C}"/>
              </a:ext>
            </a:extLst>
          </p:cNvPr>
          <p:cNvGrpSpPr/>
          <p:nvPr/>
        </p:nvGrpSpPr>
        <p:grpSpPr>
          <a:xfrm>
            <a:off x="142875" y="209316"/>
            <a:ext cx="7775914" cy="4587836"/>
            <a:chOff x="142875" y="209316"/>
            <a:chExt cx="7775914" cy="4587836"/>
          </a:xfrm>
        </p:grpSpPr>
        <p:pic>
          <p:nvPicPr>
            <p:cNvPr id="3" name="Kép 2">
              <a:extLst>
                <a:ext uri="{FF2B5EF4-FFF2-40B4-BE49-F238E27FC236}">
                  <a16:creationId xmlns:a16="http://schemas.microsoft.com/office/drawing/2014/main" id="{31A2B5B6-B470-4D29-A124-461E07E363F7}"/>
                </a:ext>
              </a:extLst>
            </p:cNvPr>
            <p:cNvPicPr>
              <a:picLocks noChangeAspect="1"/>
            </p:cNvPicPr>
            <p:nvPr/>
          </p:nvPicPr>
          <p:blipFill rotWithShape="1">
            <a:blip r:embed="rId3"/>
            <a:srcRect t="13746" b="41965"/>
            <a:stretch/>
          </p:blipFill>
          <p:spPr>
            <a:xfrm>
              <a:off x="142875" y="252796"/>
              <a:ext cx="4429125" cy="2088232"/>
            </a:xfrm>
            <a:prstGeom prst="rect">
              <a:avLst/>
            </a:prstGeom>
          </p:spPr>
        </p:pic>
        <p:cxnSp>
          <p:nvCxnSpPr>
            <p:cNvPr id="5" name="Egyenes összekötő 4">
              <a:extLst>
                <a:ext uri="{FF2B5EF4-FFF2-40B4-BE49-F238E27FC236}">
                  <a16:creationId xmlns:a16="http://schemas.microsoft.com/office/drawing/2014/main" id="{AD5372C2-9958-47D7-886B-89F2F5C576E4}"/>
                </a:ext>
              </a:extLst>
            </p:cNvPr>
            <p:cNvCxnSpPr>
              <a:cxnSpLocks/>
            </p:cNvCxnSpPr>
            <p:nvPr/>
          </p:nvCxnSpPr>
          <p:spPr>
            <a:xfrm flipH="1" flipV="1">
              <a:off x="251520" y="2204864"/>
              <a:ext cx="432048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Egyenes összekötő 6">
              <a:extLst>
                <a:ext uri="{FF2B5EF4-FFF2-40B4-BE49-F238E27FC236}">
                  <a16:creationId xmlns:a16="http://schemas.microsoft.com/office/drawing/2014/main" id="{07A95E4B-D780-4BE3-BFDA-85450067034E}"/>
                </a:ext>
              </a:extLst>
            </p:cNvPr>
            <p:cNvCxnSpPr>
              <a:endCxn id="3" idx="3"/>
            </p:cNvCxnSpPr>
            <p:nvPr/>
          </p:nvCxnSpPr>
          <p:spPr>
            <a:xfrm flipH="1" flipV="1">
              <a:off x="4572000" y="1296912"/>
              <a:ext cx="1368152" cy="35002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zövegdoboz 9">
              <a:extLst>
                <a:ext uri="{FF2B5EF4-FFF2-40B4-BE49-F238E27FC236}">
                  <a16:creationId xmlns:a16="http://schemas.microsoft.com/office/drawing/2014/main" id="{0BB379DB-1D97-488E-BE48-BD586E7B669F}"/>
                </a:ext>
              </a:extLst>
            </p:cNvPr>
            <p:cNvSpPr txBox="1"/>
            <p:nvPr/>
          </p:nvSpPr>
          <p:spPr>
            <a:xfrm>
              <a:off x="4716016" y="209316"/>
              <a:ext cx="3202773" cy="1169551"/>
            </a:xfrm>
            <a:prstGeom prst="rect">
              <a:avLst/>
            </a:prstGeom>
            <a:noFill/>
          </p:spPr>
          <p:txBody>
            <a:bodyPr wrap="square" rtlCol="0">
              <a:spAutoFit/>
            </a:bodyPr>
            <a:lstStyle/>
            <a:p>
              <a:r>
                <a:rPr lang="hu-HU" sz="1400" dirty="0" err="1"/>
                <a:t>Constantinescu</a:t>
              </a:r>
              <a:r>
                <a:rPr lang="hu-HU" sz="1400" dirty="0"/>
                <a:t>, A.O., </a:t>
              </a:r>
              <a:r>
                <a:rPr lang="hu-HU" sz="1400" dirty="0" err="1"/>
                <a:t>O’Reilly</a:t>
              </a:r>
              <a:r>
                <a:rPr lang="hu-HU" sz="1400" dirty="0"/>
                <a:t>, J.X. and </a:t>
              </a:r>
              <a:r>
                <a:rPr lang="hu-HU" sz="1400" dirty="0" err="1"/>
                <a:t>Behrens</a:t>
              </a:r>
              <a:r>
                <a:rPr lang="hu-HU" sz="1400" dirty="0"/>
                <a:t>, T.E.</a:t>
              </a:r>
            </a:p>
            <a:p>
              <a:r>
                <a:rPr lang="hu-HU" sz="1400" dirty="0" err="1"/>
                <a:t>Organizing</a:t>
              </a:r>
              <a:r>
                <a:rPr lang="hu-HU" sz="1400" dirty="0"/>
                <a:t> </a:t>
              </a:r>
              <a:r>
                <a:rPr lang="hu-HU" sz="1400" dirty="0" err="1"/>
                <a:t>conceptual</a:t>
              </a:r>
              <a:r>
                <a:rPr lang="hu-HU" sz="1400" dirty="0"/>
                <a:t> </a:t>
              </a:r>
              <a:r>
                <a:rPr lang="hu-HU" sz="1400" dirty="0" err="1"/>
                <a:t>knowledge</a:t>
              </a:r>
              <a:r>
                <a:rPr lang="hu-HU" sz="1400" dirty="0"/>
                <a:t> in </a:t>
              </a:r>
              <a:r>
                <a:rPr lang="hu-HU" sz="1400" dirty="0" err="1"/>
                <a:t>humans</a:t>
              </a:r>
              <a:r>
                <a:rPr lang="hu-HU" sz="1400" dirty="0"/>
                <a:t> </a:t>
              </a:r>
              <a:r>
                <a:rPr lang="hu-HU" sz="1400" dirty="0" err="1"/>
                <a:t>with</a:t>
              </a:r>
              <a:r>
                <a:rPr lang="hu-HU" sz="1400" dirty="0"/>
                <a:t> a </a:t>
              </a:r>
              <a:r>
                <a:rPr lang="hu-HU" sz="1400" dirty="0" err="1"/>
                <a:t>gridlike</a:t>
              </a:r>
              <a:r>
                <a:rPr lang="hu-HU" sz="1400" dirty="0"/>
                <a:t> code. </a:t>
              </a:r>
            </a:p>
            <a:p>
              <a:r>
                <a:rPr lang="hu-HU" sz="1400" b="1" i="1" dirty="0">
                  <a:highlight>
                    <a:srgbClr val="FFFF00"/>
                  </a:highlight>
                </a:rPr>
                <a:t>Science</a:t>
              </a:r>
              <a:r>
                <a:rPr lang="hu-HU" sz="1400" dirty="0"/>
                <a:t>, </a:t>
              </a:r>
              <a:r>
                <a:rPr lang="hu-HU" sz="1400" i="1" dirty="0"/>
                <a:t>352 </a:t>
              </a:r>
              <a:r>
                <a:rPr lang="hu-HU" sz="1400" dirty="0"/>
                <a:t>(6292), pp.1464-1468 (2016)</a:t>
              </a:r>
            </a:p>
          </p:txBody>
        </p:sp>
      </p:grpSp>
    </p:spTree>
    <p:extLst>
      <p:ext uri="{BB962C8B-B14F-4D97-AF65-F5344CB8AC3E}">
        <p14:creationId xmlns:p14="http://schemas.microsoft.com/office/powerpoint/2010/main" val="2800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err="1" smtClean="0"/>
              <a:t>Interpretation</a:t>
            </a:r>
            <a:r>
              <a:rPr lang="hu-HU" sz="3000" b="1" dirty="0" smtClean="0"/>
              <a:t> and </a:t>
            </a:r>
            <a:r>
              <a:rPr lang="hu-HU" sz="3000" b="1" dirty="0" err="1" smtClean="0"/>
              <a:t>ambiguity</a:t>
            </a:r>
            <a:endParaRPr lang="hu-HU" sz="2400" dirty="0"/>
          </a:p>
        </p:txBody>
      </p:sp>
    </p:spTree>
    <p:extLst>
      <p:ext uri="{BB962C8B-B14F-4D97-AF65-F5344CB8AC3E}">
        <p14:creationId xmlns:p14="http://schemas.microsoft.com/office/powerpoint/2010/main" val="255020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a:spLocks noChangeAspect="1"/>
          </p:cNvSpPr>
          <p:nvPr/>
        </p:nvSpPr>
        <p:spPr>
          <a:xfrm>
            <a:off x="-29491" y="980728"/>
            <a:ext cx="9173491" cy="60007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5" name="Picture 2" descr="Képtalálat a következőre: „necker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668" y="3248931"/>
            <a:ext cx="3070732" cy="2988845"/>
          </a:xfrm>
          <a:prstGeom prst="rect">
            <a:avLst/>
          </a:prstGeom>
          <a:noFill/>
          <a:extLst>
            <a:ext uri="{909E8E84-426E-40DD-AFC4-6F175D3DCCD1}">
              <a14:hiddenFill xmlns:a14="http://schemas.microsoft.com/office/drawing/2010/main">
                <a:solidFill>
                  <a:srgbClr val="FFFFFF"/>
                </a:solidFill>
              </a14:hiddenFill>
            </a:ext>
          </a:extLst>
        </p:spPr>
      </p:pic>
      <p:sp>
        <p:nvSpPr>
          <p:cNvPr id="3" name="Cím 2"/>
          <p:cNvSpPr>
            <a:spLocks noGrp="1"/>
          </p:cNvSpPr>
          <p:nvPr>
            <p:ph type="title"/>
          </p:nvPr>
        </p:nvSpPr>
        <p:spPr>
          <a:xfrm>
            <a:off x="568484" y="227300"/>
            <a:ext cx="6883835" cy="484748"/>
          </a:xfrm>
        </p:spPr>
        <p:txBody>
          <a:bodyPr/>
          <a:lstStyle/>
          <a:p>
            <a:pPr algn="l"/>
            <a:r>
              <a:rPr lang="hu-HU" sz="2400" dirty="0" err="1">
                <a:solidFill>
                  <a:srgbClr val="136E9D"/>
                </a:solidFill>
              </a:rPr>
              <a:t>Interpretation</a:t>
            </a:r>
            <a:r>
              <a:rPr lang="hu-HU" sz="2400" dirty="0">
                <a:solidFill>
                  <a:srgbClr val="136E9D"/>
                </a:solidFill>
              </a:rPr>
              <a:t> – and </a:t>
            </a:r>
            <a:r>
              <a:rPr lang="hu-HU" sz="2400" dirty="0" err="1">
                <a:solidFill>
                  <a:srgbClr val="136E9D"/>
                </a:solidFill>
              </a:rPr>
              <a:t>the</a:t>
            </a:r>
            <a:r>
              <a:rPr lang="hu-HU" sz="2400" dirty="0">
                <a:solidFill>
                  <a:srgbClr val="136E9D"/>
                </a:solidFill>
              </a:rPr>
              <a:t> </a:t>
            </a:r>
            <a:r>
              <a:rPr lang="hu-HU" sz="2400" dirty="0" err="1">
                <a:solidFill>
                  <a:srgbClr val="136E9D"/>
                </a:solidFill>
              </a:rPr>
              <a:t>problem</a:t>
            </a:r>
            <a:r>
              <a:rPr lang="hu-HU" sz="2400" dirty="0">
                <a:solidFill>
                  <a:srgbClr val="136E9D"/>
                </a:solidFill>
              </a:rPr>
              <a:t> of </a:t>
            </a:r>
            <a:r>
              <a:rPr lang="hu-HU" sz="2400" dirty="0" err="1">
                <a:solidFill>
                  <a:srgbClr val="136E9D"/>
                </a:solidFill>
              </a:rPr>
              <a:t>synchronization</a:t>
            </a:r>
            <a:r>
              <a:rPr lang="hu-HU" sz="2400" dirty="0">
                <a:solidFill>
                  <a:srgbClr val="136E9D"/>
                </a:solidFill>
              </a:rPr>
              <a:t> </a:t>
            </a:r>
            <a:endParaRPr lang="en-US" sz="2400" dirty="0">
              <a:solidFill>
                <a:srgbClr val="136E9D"/>
              </a:solidFill>
            </a:endParaRPr>
          </a:p>
        </p:txBody>
      </p:sp>
      <p:sp>
        <p:nvSpPr>
          <p:cNvPr id="4" name="Tartalom helye 3"/>
          <p:cNvSpPr>
            <a:spLocks noGrp="1"/>
          </p:cNvSpPr>
          <p:nvPr>
            <p:ph idx="1"/>
          </p:nvPr>
        </p:nvSpPr>
        <p:spPr>
          <a:xfrm>
            <a:off x="683568" y="1354609"/>
            <a:ext cx="3534430" cy="2626494"/>
          </a:xfrm>
        </p:spPr>
        <p:txBody>
          <a:bodyPr/>
          <a:lstStyle/>
          <a:p>
            <a:pPr marL="0" indent="0">
              <a:buNone/>
            </a:pPr>
            <a:r>
              <a:rPr lang="hu-HU" sz="1800" dirty="0" err="1"/>
              <a:t>Only</a:t>
            </a:r>
            <a:r>
              <a:rPr lang="hu-HU" sz="1800" dirty="0"/>
              <a:t> </a:t>
            </a:r>
            <a:r>
              <a:rPr lang="hu-HU" sz="1800" dirty="0" err="1"/>
              <a:t>one</a:t>
            </a:r>
            <a:r>
              <a:rPr lang="hu-HU" sz="1800" dirty="0"/>
              <a:t> of </a:t>
            </a:r>
            <a:r>
              <a:rPr lang="hu-HU" sz="1800" dirty="0" err="1"/>
              <a:t>them</a:t>
            </a:r>
            <a:r>
              <a:rPr lang="hu-HU" sz="1800" dirty="0"/>
              <a:t> is </a:t>
            </a:r>
            <a:r>
              <a:rPr lang="hu-HU" sz="1800" dirty="0" err="1"/>
              <a:t>available</a:t>
            </a:r>
            <a:r>
              <a:rPr lang="hu-HU" sz="1800" dirty="0"/>
              <a:t> </a:t>
            </a:r>
            <a:r>
              <a:rPr lang="hu-HU" sz="1800" dirty="0" err="1"/>
              <a:t>at</a:t>
            </a:r>
            <a:r>
              <a:rPr lang="hu-HU" sz="1800" dirty="0"/>
              <a:t> a </a:t>
            </a:r>
            <a:r>
              <a:rPr lang="hu-HU" sz="1800" dirty="0" err="1"/>
              <a:t>time</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control</a:t>
            </a:r>
            <a:r>
              <a:rPr lang="hu-HU" sz="1800" dirty="0"/>
              <a:t> </a:t>
            </a:r>
            <a:r>
              <a:rPr lang="hu-HU" sz="1800" dirty="0" err="1"/>
              <a:t>which</a:t>
            </a:r>
            <a:r>
              <a:rPr lang="hu-HU" sz="1800" dirty="0"/>
              <a:t> </a:t>
            </a:r>
            <a:r>
              <a:rPr lang="hu-HU" sz="1800" dirty="0" err="1"/>
              <a:t>one</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switch</a:t>
            </a:r>
            <a:r>
              <a:rPr lang="hu-HU" sz="1800" dirty="0"/>
              <a:t> </a:t>
            </a:r>
            <a:r>
              <a:rPr lang="hu-HU" sz="1800" dirty="0" err="1"/>
              <a:t>from</a:t>
            </a:r>
            <a:r>
              <a:rPr lang="hu-HU" sz="1800" dirty="0"/>
              <a:t> </a:t>
            </a:r>
            <a:r>
              <a:rPr lang="hu-HU" sz="1800" dirty="0" err="1"/>
              <a:t>one</a:t>
            </a:r>
            <a:r>
              <a:rPr lang="hu-HU" sz="1800" dirty="0"/>
              <a:t> </a:t>
            </a:r>
            <a:r>
              <a:rPr lang="hu-HU" sz="1800" dirty="0" err="1"/>
              <a:t>to</a:t>
            </a:r>
            <a:r>
              <a:rPr lang="hu-HU" sz="1800" dirty="0"/>
              <a:t> </a:t>
            </a:r>
            <a:r>
              <a:rPr lang="hu-HU" sz="1800" dirty="0" err="1"/>
              <a:t>the</a:t>
            </a:r>
            <a:r>
              <a:rPr lang="hu-HU" sz="1800" dirty="0"/>
              <a:t> </a:t>
            </a:r>
            <a:r>
              <a:rPr lang="hu-HU" sz="1800" dirty="0" err="1"/>
              <a:t>other</a:t>
            </a:r>
            <a:endParaRPr lang="hu-HU" sz="1800" dirty="0"/>
          </a:p>
          <a:p>
            <a:pPr lvl="1">
              <a:buFont typeface="Wingdings" panose="05000000000000000000" pitchFamily="2" charset="2"/>
              <a:buChar char="Ø"/>
            </a:pPr>
            <a:r>
              <a:rPr lang="hu-HU" sz="1800" dirty="0" err="1"/>
              <a:t>We</a:t>
            </a:r>
            <a:r>
              <a:rPr lang="hu-HU" sz="1800" dirty="0"/>
              <a:t> </a:t>
            </a:r>
            <a:r>
              <a:rPr lang="hu-HU" sz="1800" dirty="0" err="1"/>
              <a:t>can’t</a:t>
            </a:r>
            <a:r>
              <a:rPr lang="hu-HU" sz="1800" dirty="0"/>
              <a:t> </a:t>
            </a:r>
            <a:r>
              <a:rPr lang="hu-HU" sz="1800" dirty="0" err="1"/>
              <a:t>keep</a:t>
            </a:r>
            <a:r>
              <a:rPr lang="hu-HU" sz="1800" dirty="0"/>
              <a:t> </a:t>
            </a:r>
            <a:r>
              <a:rPr lang="hu-HU" sz="1800" dirty="0" err="1"/>
              <a:t>one</a:t>
            </a:r>
            <a:r>
              <a:rPr lang="hu-HU" sz="1800" dirty="0"/>
              <a:t> of </a:t>
            </a:r>
            <a:r>
              <a:rPr lang="hu-HU" sz="1800" dirty="0" err="1"/>
              <a:t>them</a:t>
            </a:r>
            <a:endParaRPr lang="hu-HU" sz="1800" dirty="0"/>
          </a:p>
          <a:p>
            <a:pPr lvl="1">
              <a:buFont typeface="Wingdings" panose="05000000000000000000" pitchFamily="2" charset="2"/>
              <a:buChar char="Ø"/>
            </a:pPr>
            <a:r>
              <a:rPr lang="hu-HU" sz="1800" dirty="0" err="1"/>
              <a:t>Either</a:t>
            </a:r>
            <a:r>
              <a:rPr lang="hu-HU" sz="1800" dirty="0"/>
              <a:t> of </a:t>
            </a:r>
            <a:r>
              <a:rPr lang="hu-HU" sz="1800" dirty="0" err="1"/>
              <a:t>them</a:t>
            </a:r>
            <a:r>
              <a:rPr lang="hu-HU" sz="1800" dirty="0"/>
              <a:t> </a:t>
            </a:r>
            <a:r>
              <a:rPr lang="hu-HU" sz="1800" dirty="0" err="1"/>
              <a:t>stays</a:t>
            </a:r>
            <a:r>
              <a:rPr lang="hu-HU" sz="1800" dirty="0"/>
              <a:t> </a:t>
            </a:r>
            <a:r>
              <a:rPr lang="hu-HU" sz="1800" dirty="0" err="1"/>
              <a:t>for</a:t>
            </a:r>
            <a:r>
              <a:rPr lang="hu-HU" sz="1800" dirty="0"/>
              <a:t> </a:t>
            </a:r>
            <a:r>
              <a:rPr lang="hu-HU" sz="1800" dirty="0" err="1"/>
              <a:t>about</a:t>
            </a:r>
            <a:r>
              <a:rPr lang="hu-HU" sz="1800" dirty="0"/>
              <a:t> 500 </a:t>
            </a:r>
            <a:r>
              <a:rPr lang="hu-HU" sz="1800" dirty="0" err="1"/>
              <a:t>ms</a:t>
            </a:r>
            <a:r>
              <a:rPr lang="hu-HU" sz="1800" dirty="0"/>
              <a:t> – 700 </a:t>
            </a:r>
            <a:r>
              <a:rPr lang="hu-HU" sz="1800" dirty="0" err="1"/>
              <a:t>ms</a:t>
            </a:r>
            <a:r>
              <a:rPr lang="hu-HU" sz="1800" dirty="0"/>
              <a:t> </a:t>
            </a:r>
          </a:p>
          <a:p>
            <a:endParaRPr lang="hu-HU" sz="2400" dirty="0"/>
          </a:p>
        </p:txBody>
      </p:sp>
      <p:sp>
        <p:nvSpPr>
          <p:cNvPr id="7" name="Tartalom helye 3"/>
          <p:cNvSpPr txBox="1">
            <a:spLocks/>
          </p:cNvSpPr>
          <p:nvPr/>
        </p:nvSpPr>
        <p:spPr bwMode="auto">
          <a:xfrm>
            <a:off x="254941" y="4777633"/>
            <a:ext cx="4104986" cy="140731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hu-HU" sz="1800" b="1" dirty="0" err="1">
                <a:solidFill>
                  <a:srgbClr val="C00000"/>
                </a:solidFill>
              </a:rPr>
              <a:t>Interpretation</a:t>
            </a:r>
            <a:r>
              <a:rPr lang="hu-HU" sz="1800" b="1" dirty="0">
                <a:solidFill>
                  <a:srgbClr val="C00000"/>
                </a:solidFill>
              </a:rPr>
              <a:t>: </a:t>
            </a:r>
          </a:p>
          <a:p>
            <a:pPr>
              <a:buFont typeface="Symbol" panose="05050102010706020507" pitchFamily="18" charset="2"/>
              <a:buChar char="Þ"/>
            </a:pPr>
            <a:r>
              <a:rPr lang="hu-HU" sz="1800" b="1" dirty="0" err="1">
                <a:solidFill>
                  <a:srgbClr val="C00000"/>
                </a:solidFill>
              </a:rPr>
              <a:t>model</a:t>
            </a:r>
            <a:r>
              <a:rPr lang="hu-HU" sz="1800" b="1" dirty="0">
                <a:solidFill>
                  <a:srgbClr val="C00000"/>
                </a:solidFill>
              </a:rPr>
              <a:t> </a:t>
            </a:r>
            <a:r>
              <a:rPr lang="hu-HU" sz="1800" b="1" dirty="0" err="1">
                <a:solidFill>
                  <a:srgbClr val="C00000"/>
                </a:solidFill>
              </a:rPr>
              <a:t>based</a:t>
            </a:r>
            <a:r>
              <a:rPr lang="hu-HU" sz="1800" b="1" dirty="0">
                <a:solidFill>
                  <a:srgbClr val="C00000"/>
                </a:solidFill>
              </a:rPr>
              <a:t> and </a:t>
            </a:r>
            <a:r>
              <a:rPr lang="hu-HU" sz="1800" b="1" dirty="0" err="1">
                <a:solidFill>
                  <a:srgbClr val="C00000"/>
                </a:solidFill>
              </a:rPr>
              <a:t>synchronized</a:t>
            </a:r>
            <a:r>
              <a:rPr lang="hu-HU" sz="1800" b="1" dirty="0">
                <a:solidFill>
                  <a:srgbClr val="C00000"/>
                </a:solidFill>
              </a:rPr>
              <a:t> </a:t>
            </a:r>
          </a:p>
          <a:p>
            <a:pPr>
              <a:buFont typeface="Symbol" panose="05050102010706020507" pitchFamily="18" charset="2"/>
              <a:buChar char="Þ"/>
            </a:pPr>
            <a:r>
              <a:rPr lang="hu-HU" sz="1800" b="1" dirty="0">
                <a:solidFill>
                  <a:srgbClr val="C00000"/>
                </a:solidFill>
              </a:rPr>
              <a:t>input and (</a:t>
            </a:r>
            <a:r>
              <a:rPr lang="hu-HU" sz="1800" b="1" dirty="0" err="1">
                <a:solidFill>
                  <a:srgbClr val="C00000"/>
                </a:solidFill>
              </a:rPr>
              <a:t>single</a:t>
            </a:r>
            <a:r>
              <a:rPr lang="hu-HU" sz="1800" b="1" dirty="0">
                <a:solidFill>
                  <a:srgbClr val="C00000"/>
                </a:solidFill>
              </a:rPr>
              <a:t>) </a:t>
            </a:r>
            <a:r>
              <a:rPr lang="hu-HU" sz="1800" b="1" dirty="0" err="1">
                <a:solidFill>
                  <a:srgbClr val="C00000"/>
                </a:solidFill>
              </a:rPr>
              <a:t>interpretation</a:t>
            </a:r>
            <a:r>
              <a:rPr lang="hu-HU" sz="1800" b="1" dirty="0">
                <a:solidFill>
                  <a:srgbClr val="C00000"/>
                </a:solidFill>
              </a:rPr>
              <a:t> </a:t>
            </a:r>
          </a:p>
          <a:p>
            <a:pPr>
              <a:buFont typeface="Symbol" panose="05050102010706020507" pitchFamily="18" charset="2"/>
              <a:buChar char="Þ"/>
            </a:pPr>
            <a:r>
              <a:rPr lang="hu-HU" sz="1800" b="1" dirty="0">
                <a:solidFill>
                  <a:srgbClr val="C00000"/>
                </a:solidFill>
              </a:rPr>
              <a:t>lasts over a longer time period </a:t>
            </a:r>
            <a:r>
              <a:rPr lang="hu-HU" sz="1800" b="1" dirty="0">
                <a:solidFill>
                  <a:srgbClr val="C00000"/>
                </a:solidFill>
                <a:sym typeface="Wingdings" panose="05000000000000000000" pitchFamily="2" charset="2"/>
              </a:rPr>
              <a:t> it is a must</a:t>
            </a:r>
            <a:endParaRPr lang="en-US" sz="1800" b="1" dirty="0">
              <a:solidFill>
                <a:srgbClr val="C00000"/>
              </a:solidFill>
            </a:endParaRPr>
          </a:p>
        </p:txBody>
      </p:sp>
      <p:sp>
        <p:nvSpPr>
          <p:cNvPr id="8" name="Tartalom helye 3"/>
          <p:cNvSpPr txBox="1">
            <a:spLocks/>
          </p:cNvSpPr>
          <p:nvPr/>
        </p:nvSpPr>
        <p:spPr bwMode="auto">
          <a:xfrm>
            <a:off x="5033034" y="1186219"/>
            <a:ext cx="3274943" cy="39433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hu-HU" sz="1800" dirty="0" err="1"/>
              <a:t>Distributed</a:t>
            </a:r>
            <a:r>
              <a:rPr lang="hu-HU" sz="1800" dirty="0"/>
              <a:t> </a:t>
            </a:r>
            <a:r>
              <a:rPr lang="hu-HU" sz="1800" dirty="0" err="1"/>
              <a:t>computing</a:t>
            </a:r>
            <a:endParaRPr lang="hu-HU" sz="1800" dirty="0"/>
          </a:p>
          <a:p>
            <a:pPr>
              <a:buFont typeface="Wingdings" panose="05000000000000000000" pitchFamily="2" charset="2"/>
              <a:buChar char="Ø"/>
            </a:pPr>
            <a:r>
              <a:rPr lang="hu-HU" sz="1800" dirty="0"/>
              <a:t>The </a:t>
            </a:r>
            <a:r>
              <a:rPr lang="hu-HU" sz="1800" dirty="0" err="1"/>
              <a:t>problem</a:t>
            </a:r>
            <a:r>
              <a:rPr lang="hu-HU" sz="1800" dirty="0"/>
              <a:t> of </a:t>
            </a:r>
            <a:r>
              <a:rPr lang="hu-HU" sz="1800" dirty="0" err="1"/>
              <a:t>delays</a:t>
            </a:r>
            <a:endParaRPr lang="hu-HU" sz="1800" dirty="0"/>
          </a:p>
          <a:p>
            <a:pPr>
              <a:buFont typeface="Wingdings" panose="05000000000000000000" pitchFamily="2" charset="2"/>
              <a:buChar char="Ø"/>
            </a:pPr>
            <a:r>
              <a:rPr lang="hu-HU" sz="1800" b="1" dirty="0"/>
              <a:t>200 </a:t>
            </a:r>
            <a:r>
              <a:rPr lang="hu-HU" sz="1800" b="1" dirty="0" err="1"/>
              <a:t>ms</a:t>
            </a:r>
            <a:r>
              <a:rPr lang="hu-HU" sz="1800" b="1" dirty="0"/>
              <a:t> (</a:t>
            </a:r>
            <a:r>
              <a:rPr lang="hu-HU" sz="1800" b="1" dirty="0" err="1"/>
              <a:t>vision</a:t>
            </a:r>
            <a:r>
              <a:rPr lang="hu-HU" sz="1800" b="1" dirty="0"/>
              <a:t>) + </a:t>
            </a:r>
            <a:r>
              <a:rPr lang="hu-HU" sz="1800" b="1" dirty="0" err="1"/>
              <a:t>200</a:t>
            </a:r>
            <a:r>
              <a:rPr lang="hu-HU" sz="1800" b="1" dirty="0"/>
              <a:t> </a:t>
            </a:r>
            <a:r>
              <a:rPr lang="hu-HU" sz="1800" b="1" dirty="0" err="1"/>
              <a:t>ms</a:t>
            </a:r>
            <a:r>
              <a:rPr lang="hu-HU" sz="1800" b="1" dirty="0"/>
              <a:t> (</a:t>
            </a:r>
            <a:r>
              <a:rPr lang="hu-HU" sz="1800" b="1" dirty="0" err="1"/>
              <a:t>control</a:t>
            </a:r>
            <a:r>
              <a:rPr lang="hu-HU" sz="1800" b="1" dirty="0"/>
              <a:t>) + 100 </a:t>
            </a:r>
            <a:r>
              <a:rPr lang="hu-HU" sz="1800" b="1" dirty="0" err="1"/>
              <a:t>ms</a:t>
            </a:r>
            <a:r>
              <a:rPr lang="hu-HU" sz="1800" b="1" dirty="0"/>
              <a:t> (</a:t>
            </a:r>
            <a:r>
              <a:rPr lang="hu-HU" sz="1800" b="1" dirty="0" err="1"/>
              <a:t>processing</a:t>
            </a:r>
            <a:r>
              <a:rPr lang="hu-HU" sz="1800" b="1" dirty="0"/>
              <a:t>)</a:t>
            </a:r>
          </a:p>
          <a:p>
            <a:pPr>
              <a:buFont typeface="Wingdings" panose="05000000000000000000" pitchFamily="2" charset="2"/>
              <a:buChar char="Ø"/>
            </a:pPr>
            <a:r>
              <a:rPr lang="hu-HU" sz="1800" dirty="0"/>
              <a:t>5 m </a:t>
            </a:r>
            <a:r>
              <a:rPr lang="hu-HU" sz="1800" dirty="0" err="1"/>
              <a:t>in</a:t>
            </a:r>
            <a:r>
              <a:rPr lang="hu-HU" sz="1800" dirty="0"/>
              <a:t> 100 m sprint…</a:t>
            </a:r>
          </a:p>
          <a:p>
            <a:endParaRPr lang="hu-HU" sz="1800" dirty="0"/>
          </a:p>
        </p:txBody>
      </p:sp>
      <p:sp>
        <p:nvSpPr>
          <p:cNvPr id="2" name="Téglalap 1"/>
          <p:cNvSpPr/>
          <p:nvPr/>
        </p:nvSpPr>
        <p:spPr>
          <a:xfrm>
            <a:off x="4595486" y="6382491"/>
            <a:ext cx="5074160" cy="496418"/>
          </a:xfrm>
          <a:prstGeom prst="rect">
            <a:avLst/>
          </a:prstGeom>
        </p:spPr>
        <p:txBody>
          <a:bodyPr wrap="square">
            <a:spAutoFit/>
          </a:bodyPr>
          <a:lstStyle/>
          <a:p>
            <a:r>
              <a:rPr lang="en-US" sz="863" dirty="0"/>
              <a:t>Lemaitre, Anne-Laure, Marion </a:t>
            </a:r>
            <a:r>
              <a:rPr lang="en-US" sz="863" dirty="0" err="1"/>
              <a:t>Luyat</a:t>
            </a:r>
            <a:r>
              <a:rPr lang="en-US" sz="863" dirty="0"/>
              <a:t>, and Gilles </a:t>
            </a:r>
            <a:r>
              <a:rPr lang="en-US" sz="863" dirty="0" err="1"/>
              <a:t>Lafargue</a:t>
            </a:r>
            <a:r>
              <a:rPr lang="en-US" sz="863" dirty="0"/>
              <a:t>. </a:t>
            </a:r>
            <a:endParaRPr lang="hu-HU" sz="863" dirty="0"/>
          </a:p>
          <a:p>
            <a:r>
              <a:rPr lang="en-US" sz="863" i="1" dirty="0"/>
              <a:t>Consciousness and cognition</a:t>
            </a:r>
            <a:r>
              <a:rPr lang="en-US" sz="863" dirty="0"/>
              <a:t> 41 (2016): 64-71.</a:t>
            </a:r>
          </a:p>
          <a:p>
            <a:r>
              <a:rPr lang="en-US" sz="863" dirty="0"/>
              <a:t>Individuals with pronounced schizotypal traits are particularly successful in tickling themselves</a:t>
            </a:r>
            <a:r>
              <a:rPr lang="en-US" sz="900" dirty="0"/>
              <a:t>. </a:t>
            </a:r>
            <a:endParaRPr lang="hu-HU" sz="900" dirty="0"/>
          </a:p>
        </p:txBody>
      </p:sp>
    </p:spTree>
    <p:extLst>
      <p:ext uri="{BB962C8B-B14F-4D97-AF65-F5344CB8AC3E}">
        <p14:creationId xmlns:p14="http://schemas.microsoft.com/office/powerpoint/2010/main" val="45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440541" y="2078850"/>
            <a:ext cx="8262918" cy="2700300"/>
          </a:xfrm>
        </p:spPr>
        <p:txBody>
          <a:bodyPr/>
          <a:lstStyle/>
          <a:p>
            <a:r>
              <a:rPr lang="hu-HU" sz="3000" b="1" dirty="0" err="1"/>
              <a:t>Crowdsourced</a:t>
            </a:r>
            <a:r>
              <a:rPr lang="hu-HU" sz="3000" b="1" dirty="0"/>
              <a:t> </a:t>
            </a:r>
            <a:r>
              <a:rPr lang="hu-HU" sz="3000" b="1" dirty="0" err="1"/>
              <a:t>Intelligence</a:t>
            </a:r>
            <a:endParaRPr lang="hu-HU" sz="3000" b="1" dirty="0"/>
          </a:p>
          <a:p>
            <a:endParaRPr lang="hu-HU" sz="2400" dirty="0"/>
          </a:p>
          <a:p>
            <a:r>
              <a:rPr lang="hu-HU" sz="2400" dirty="0" err="1"/>
              <a:t>Putative</a:t>
            </a:r>
            <a:r>
              <a:rPr lang="hu-HU" sz="2400" dirty="0"/>
              <a:t> </a:t>
            </a:r>
            <a:r>
              <a:rPr lang="hu-HU" sz="2400" dirty="0" err="1"/>
              <a:t>example</a:t>
            </a:r>
            <a:r>
              <a:rPr lang="hu-HU" sz="2400" dirty="0"/>
              <a:t> </a:t>
            </a:r>
            <a:r>
              <a:rPr lang="hu-HU" sz="2400" dirty="0" err="1"/>
              <a:t>on</a:t>
            </a:r>
            <a:r>
              <a:rPr lang="hu-HU" sz="2400" dirty="0"/>
              <a:t> </a:t>
            </a:r>
          </a:p>
          <a:p>
            <a:pPr marL="428615" indent="-428615">
              <a:buFont typeface="Wingdings" panose="05000000000000000000" pitchFamily="2" charset="2"/>
              <a:buChar char="Ø"/>
            </a:pPr>
            <a:r>
              <a:rPr lang="hu-HU" sz="2400" dirty="0" err="1"/>
              <a:t>crowdsourced</a:t>
            </a:r>
            <a:r>
              <a:rPr lang="hu-HU" sz="2400" dirty="0"/>
              <a:t>, </a:t>
            </a:r>
            <a:r>
              <a:rPr lang="hu-HU" sz="2400" dirty="0" err="1"/>
              <a:t>many</a:t>
            </a:r>
            <a:r>
              <a:rPr lang="hu-HU" sz="2400" dirty="0"/>
              <a:t> </a:t>
            </a:r>
            <a:r>
              <a:rPr lang="hu-HU" sz="2400" dirty="0" err="1"/>
              <a:t>component</a:t>
            </a:r>
            <a:r>
              <a:rPr lang="hu-HU" sz="2400" dirty="0"/>
              <a:t> </a:t>
            </a:r>
            <a:r>
              <a:rPr lang="hu-HU" sz="2400" dirty="0" err="1"/>
              <a:t>deep-networks</a:t>
            </a:r>
            <a:r>
              <a:rPr lang="hu-HU" sz="2400" dirty="0"/>
              <a:t> </a:t>
            </a:r>
            <a:r>
              <a:rPr lang="hu-HU" sz="2400" dirty="0" err="1"/>
              <a:t>with</a:t>
            </a:r>
            <a:r>
              <a:rPr lang="hu-HU" sz="2400" dirty="0"/>
              <a:t> </a:t>
            </a:r>
          </a:p>
          <a:p>
            <a:pPr marL="428615" indent="-428615">
              <a:buFont typeface="Wingdings" panose="05000000000000000000" pitchFamily="2" charset="2"/>
              <a:buChar char="Ø"/>
            </a:pPr>
            <a:r>
              <a:rPr lang="hu-HU" sz="2400" dirty="0" err="1"/>
              <a:t>consistency</a:t>
            </a:r>
            <a:r>
              <a:rPr lang="hu-HU" sz="2400" dirty="0"/>
              <a:t> </a:t>
            </a:r>
            <a:r>
              <a:rPr lang="hu-HU" sz="2400" dirty="0" err="1"/>
              <a:t>seeking</a:t>
            </a:r>
            <a:r>
              <a:rPr lang="hu-HU" sz="2400" dirty="0"/>
              <a:t> </a:t>
            </a:r>
            <a:r>
              <a:rPr lang="hu-HU" sz="2400" dirty="0" err="1"/>
              <a:t>followed</a:t>
            </a:r>
            <a:r>
              <a:rPr lang="hu-HU" sz="2400" dirty="0"/>
              <a:t> </a:t>
            </a:r>
            <a:r>
              <a:rPr lang="hu-HU" sz="2400" dirty="0" err="1"/>
              <a:t>by</a:t>
            </a:r>
            <a:endParaRPr lang="hu-HU" sz="2400" dirty="0"/>
          </a:p>
          <a:p>
            <a:pPr marL="428615" indent="-428615">
              <a:buFont typeface="Wingdings" panose="05000000000000000000" pitchFamily="2" charset="2"/>
              <a:buChar char="Ø"/>
            </a:pPr>
            <a:r>
              <a:rPr lang="hu-HU" sz="2400" dirty="0" err="1"/>
              <a:t>actions</a:t>
            </a:r>
            <a:r>
              <a:rPr lang="hu-HU" sz="2400" dirty="0"/>
              <a:t> and </a:t>
            </a:r>
            <a:r>
              <a:rPr lang="hu-HU" sz="2400" dirty="0" err="1"/>
              <a:t>self-training</a:t>
            </a:r>
            <a:endParaRPr lang="hu-HU" sz="2400" dirty="0"/>
          </a:p>
          <a:p>
            <a:endParaRPr lang="hu-HU" sz="3000" b="1" dirty="0"/>
          </a:p>
        </p:txBody>
      </p:sp>
      <p:sp>
        <p:nvSpPr>
          <p:cNvPr id="4" name="Téglalap 3">
            <a:extLst>
              <a:ext uri="{FF2B5EF4-FFF2-40B4-BE49-F238E27FC236}">
                <a16:creationId xmlns:a16="http://schemas.microsoft.com/office/drawing/2014/main" id="{8F9965BE-BFD6-413D-980E-7342536D4834}"/>
              </a:ext>
            </a:extLst>
          </p:cNvPr>
          <p:cNvSpPr/>
          <p:nvPr/>
        </p:nvSpPr>
        <p:spPr>
          <a:xfrm>
            <a:off x="0" y="0"/>
            <a:ext cx="9144000" cy="6858000"/>
          </a:xfrm>
          <a:prstGeom prst="rect">
            <a:avLst/>
          </a:prstGeom>
          <a:solidFill>
            <a:schemeClr val="accent3">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Tree>
    <p:extLst>
      <p:ext uri="{BB962C8B-B14F-4D97-AF65-F5344CB8AC3E}">
        <p14:creationId xmlns:p14="http://schemas.microsoft.com/office/powerpoint/2010/main" val="434534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2415211" y="2057405"/>
            <a:ext cx="5991218" cy="3394472"/>
          </a:xfrm>
        </p:spPr>
        <p:txBody>
          <a:bodyPr lIns="0"/>
          <a:lstStyle/>
          <a:p>
            <a:pPr marL="122632" indent="-122632"/>
            <a:r>
              <a:rPr lang="hu-HU" dirty="0" err="1"/>
              <a:t>Contradiction</a:t>
            </a:r>
            <a:r>
              <a:rPr lang="hu-HU" dirty="0"/>
              <a:t> – he has </a:t>
            </a:r>
            <a:r>
              <a:rPr lang="hu-HU" dirty="0" err="1"/>
              <a:t>two</a:t>
            </a:r>
            <a:r>
              <a:rPr lang="hu-HU" dirty="0"/>
              <a:t> </a:t>
            </a:r>
            <a:r>
              <a:rPr lang="hu-HU" b="1" dirty="0">
                <a:solidFill>
                  <a:srgbClr val="3333CC"/>
                </a:solidFill>
              </a:rPr>
              <a:t>right</a:t>
            </a:r>
            <a:r>
              <a:rPr lang="hu-HU" dirty="0">
                <a:solidFill>
                  <a:srgbClr val="3333CC"/>
                </a:solidFill>
              </a:rPr>
              <a:t> </a:t>
            </a:r>
            <a:r>
              <a:rPr lang="hu-HU" dirty="0" err="1"/>
              <a:t>hands</a:t>
            </a:r>
            <a:r>
              <a:rPr lang="hu-HU" dirty="0"/>
              <a:t>!</a:t>
            </a:r>
          </a:p>
          <a:p>
            <a:pPr marL="122632" indent="-122632"/>
            <a:r>
              <a:rPr lang="hu-HU" dirty="0" err="1"/>
              <a:t>Score</a:t>
            </a:r>
            <a:r>
              <a:rPr lang="hu-HU" dirty="0"/>
              <a:t> </a:t>
            </a:r>
            <a:r>
              <a:rPr lang="hu-HU" dirty="0" err="1"/>
              <a:t>on</a:t>
            </a:r>
            <a:r>
              <a:rPr lang="hu-HU" dirty="0"/>
              <a:t> </a:t>
            </a:r>
            <a:r>
              <a:rPr lang="hu-HU" dirty="0" err="1"/>
              <a:t>the</a:t>
            </a:r>
            <a:r>
              <a:rPr lang="hu-HU" dirty="0"/>
              <a:t> </a:t>
            </a:r>
            <a:r>
              <a:rPr lang="hu-HU" dirty="0" err="1"/>
              <a:t>steering</a:t>
            </a:r>
            <a:r>
              <a:rPr lang="hu-HU" dirty="0"/>
              <a:t> </a:t>
            </a:r>
            <a:r>
              <a:rPr lang="hu-HU" dirty="0" err="1"/>
              <a:t>wheel</a:t>
            </a:r>
            <a:r>
              <a:rPr lang="hu-HU" dirty="0"/>
              <a:t> is </a:t>
            </a:r>
            <a:r>
              <a:rPr lang="hu-HU" dirty="0" err="1"/>
              <a:t>high</a:t>
            </a:r>
            <a:r>
              <a:rPr lang="hu-HU" dirty="0"/>
              <a:t>: </a:t>
            </a:r>
            <a:r>
              <a:rPr lang="hu-HU" dirty="0" err="1"/>
              <a:t>this</a:t>
            </a:r>
            <a:r>
              <a:rPr lang="hu-HU" dirty="0"/>
              <a:t> is </a:t>
            </a:r>
            <a:r>
              <a:rPr lang="hu-HU" dirty="0" err="1"/>
              <a:t>the</a:t>
            </a:r>
            <a:r>
              <a:rPr lang="hu-HU" dirty="0"/>
              <a:t> </a:t>
            </a:r>
            <a:r>
              <a:rPr lang="hu-HU" b="1" dirty="0" err="1">
                <a:solidFill>
                  <a:srgbClr val="3333CC"/>
                </a:solidFill>
              </a:rPr>
              <a:t>right</a:t>
            </a:r>
            <a:r>
              <a:rPr lang="hu-HU" b="1" dirty="0">
                <a:solidFill>
                  <a:srgbClr val="3333CC"/>
                </a:solidFill>
              </a:rPr>
              <a:t> </a:t>
            </a:r>
            <a:r>
              <a:rPr lang="hu-HU" b="1" dirty="0" err="1">
                <a:solidFill>
                  <a:srgbClr val="3333CC"/>
                </a:solidFill>
              </a:rPr>
              <a:t>hand</a:t>
            </a:r>
            <a:r>
              <a:rPr lang="hu-HU" b="1" dirty="0">
                <a:solidFill>
                  <a:srgbClr val="3333CC"/>
                </a:solidFill>
              </a:rPr>
              <a:t>…</a:t>
            </a:r>
          </a:p>
          <a:p>
            <a:pPr marL="122632" indent="-122632"/>
            <a:r>
              <a:rPr lang="hu-HU" dirty="0"/>
              <a:t>The </a:t>
            </a:r>
            <a:r>
              <a:rPr lang="hu-HU" dirty="0" err="1"/>
              <a:t>other</a:t>
            </a:r>
            <a:r>
              <a:rPr lang="hu-HU" dirty="0"/>
              <a:t> </a:t>
            </a:r>
            <a:r>
              <a:rPr lang="hu-HU" dirty="0" err="1"/>
              <a:t>one</a:t>
            </a:r>
            <a:r>
              <a:rPr lang="hu-HU" dirty="0"/>
              <a:t> is </a:t>
            </a:r>
            <a:r>
              <a:rPr lang="hu-HU" dirty="0" err="1"/>
              <a:t>the</a:t>
            </a:r>
            <a:r>
              <a:rPr lang="hu-HU" dirty="0"/>
              <a:t> </a:t>
            </a:r>
            <a:r>
              <a:rPr lang="hu-HU" b="1" dirty="0" err="1">
                <a:solidFill>
                  <a:srgbClr val="FF0000"/>
                </a:solidFill>
              </a:rPr>
              <a:t>left</a:t>
            </a:r>
            <a:r>
              <a:rPr lang="hu-HU" b="1" dirty="0">
                <a:solidFill>
                  <a:srgbClr val="FF0000"/>
                </a:solidFill>
              </a:rPr>
              <a:t> </a:t>
            </a:r>
            <a:r>
              <a:rPr lang="hu-HU" b="1" dirty="0" err="1">
                <a:solidFill>
                  <a:srgbClr val="FF0000"/>
                </a:solidFill>
              </a:rPr>
              <a:t>hand</a:t>
            </a:r>
            <a:r>
              <a:rPr lang="hu-HU" b="1" dirty="0">
                <a:solidFill>
                  <a:srgbClr val="FF0000"/>
                </a:solidFill>
              </a:rPr>
              <a:t>…</a:t>
            </a:r>
          </a:p>
          <a:p>
            <a:pPr marL="122632" indent="-122632"/>
            <a:r>
              <a:rPr lang="hu-HU" dirty="0" err="1"/>
              <a:t>Evaluation</a:t>
            </a:r>
            <a:r>
              <a:rPr lang="hu-HU" dirty="0"/>
              <a:t> </a:t>
            </a:r>
            <a:r>
              <a:rPr lang="hu-HU" dirty="0" err="1"/>
              <a:t>should</a:t>
            </a:r>
            <a:r>
              <a:rPr lang="hu-HU" dirty="0"/>
              <a:t> be </a:t>
            </a:r>
            <a:r>
              <a:rPr lang="hu-HU" dirty="0" err="1"/>
              <a:t>constrained</a:t>
            </a:r>
            <a:r>
              <a:rPr lang="hu-HU" dirty="0"/>
              <a:t> </a:t>
            </a:r>
            <a:r>
              <a:rPr lang="hu-HU" dirty="0" err="1"/>
              <a:t>accordingly</a:t>
            </a:r>
            <a:r>
              <a:rPr lang="hu-HU" dirty="0"/>
              <a:t>…</a:t>
            </a:r>
          </a:p>
          <a:p>
            <a:pPr marL="122632" indent="-122632"/>
            <a:endParaRPr lang="hu-HU" dirty="0"/>
          </a:p>
          <a:p>
            <a:pPr marL="122632" indent="-122632"/>
            <a:endParaRPr lang="hu-HU" dirty="0"/>
          </a:p>
          <a:p>
            <a:pPr marL="122632" indent="-122632"/>
            <a:endParaRPr lang="hu-HU" dirty="0"/>
          </a:p>
          <a:p>
            <a:pPr marL="122632" indent="-122632"/>
            <a:endParaRPr lang="hu-HU" dirty="0"/>
          </a:p>
          <a:p>
            <a:pPr marL="122632" indent="-122632"/>
            <a:endParaRPr lang="hu-HU" dirty="0"/>
          </a:p>
          <a:p>
            <a:pPr marL="122632" indent="-122632"/>
            <a:endParaRPr lang="hu-HU" dirty="0"/>
          </a:p>
          <a:p>
            <a:pPr marL="2780041" lvl="8" indent="-122632"/>
            <a:r>
              <a:rPr lang="hu-HU" dirty="0"/>
              <a:t>                                               </a:t>
            </a:r>
            <a:r>
              <a:rPr lang="hu-HU" b="1" dirty="0">
                <a:solidFill>
                  <a:srgbClr val="C00000"/>
                </a:solidFill>
              </a:rPr>
              <a:t>OK!!</a:t>
            </a:r>
          </a:p>
          <a:p>
            <a:pPr marL="2780041" lvl="8" indent="-122632"/>
            <a:endParaRPr lang="hu-HU" dirty="0"/>
          </a:p>
          <a:p>
            <a:pPr marL="2780041" lvl="8" indent="-122632"/>
            <a:endParaRPr lang="hu-HU" dirty="0"/>
          </a:p>
          <a:p>
            <a:pPr marL="122632" indent="-122632"/>
            <a:r>
              <a:rPr lang="hu-HU" dirty="0"/>
              <a:t>AI has </a:t>
            </a:r>
            <a:r>
              <a:rPr lang="hu-HU" dirty="0" err="1"/>
              <a:t>two</a:t>
            </a:r>
            <a:r>
              <a:rPr lang="hu-HU" dirty="0"/>
              <a:t> </a:t>
            </a:r>
            <a:r>
              <a:rPr lang="hu-HU" dirty="0" err="1"/>
              <a:t>new</a:t>
            </a:r>
            <a:r>
              <a:rPr lang="hu-HU" dirty="0"/>
              <a:t> </a:t>
            </a:r>
            <a:r>
              <a:rPr lang="hu-HU" b="1" cap="small" dirty="0" err="1">
                <a:solidFill>
                  <a:schemeClr val="accent1">
                    <a:lumMod val="50000"/>
                  </a:schemeClr>
                </a:solidFill>
              </a:rPr>
              <a:t>samples</a:t>
            </a:r>
            <a:r>
              <a:rPr lang="hu-HU" b="1" dirty="0">
                <a:solidFill>
                  <a:srgbClr val="C00000"/>
                </a:solidFill>
              </a:rPr>
              <a:t> </a:t>
            </a:r>
            <a:r>
              <a:rPr lang="hu-HU" dirty="0" err="1"/>
              <a:t>for</a:t>
            </a:r>
            <a:r>
              <a:rPr lang="hu-HU" dirty="0"/>
              <a:t> </a:t>
            </a:r>
            <a:r>
              <a:rPr lang="hu-HU" dirty="0" err="1"/>
              <a:t>self-training</a:t>
            </a:r>
            <a:r>
              <a:rPr lang="hu-HU" dirty="0"/>
              <a:t>…</a:t>
            </a:r>
            <a:endParaRPr lang="en-US" dirty="0"/>
          </a:p>
        </p:txBody>
      </p:sp>
      <p:sp>
        <p:nvSpPr>
          <p:cNvPr id="2" name="Cím 1"/>
          <p:cNvSpPr>
            <a:spLocks noGrp="1"/>
          </p:cNvSpPr>
          <p:nvPr>
            <p:ph type="title"/>
          </p:nvPr>
        </p:nvSpPr>
        <p:spPr>
          <a:xfrm>
            <a:off x="305526" y="1053368"/>
            <a:ext cx="8586954" cy="857250"/>
          </a:xfrm>
        </p:spPr>
        <p:txBody>
          <a:bodyPr/>
          <a:lstStyle/>
          <a:p>
            <a:pPr algn="l"/>
            <a:r>
              <a:rPr lang="hu-HU" dirty="0" err="1"/>
              <a:t>Self-training</a:t>
            </a:r>
            <a:r>
              <a:rPr lang="hu-HU" dirty="0"/>
              <a:t> 1: </a:t>
            </a:r>
            <a:r>
              <a:rPr lang="hu-HU" b="1" dirty="0" err="1">
                <a:solidFill>
                  <a:schemeClr val="accent1">
                    <a:lumMod val="50000"/>
                  </a:schemeClr>
                </a:solidFill>
              </a:rPr>
              <a:t>Inference</a:t>
            </a:r>
            <a:r>
              <a:rPr lang="hu-HU" dirty="0"/>
              <a:t> </a:t>
            </a:r>
            <a:r>
              <a:rPr lang="hu-HU" dirty="0" err="1"/>
              <a:t>on</a:t>
            </a:r>
            <a:r>
              <a:rPr lang="hu-HU" dirty="0"/>
              <a:t> NN </a:t>
            </a:r>
            <a:r>
              <a:rPr lang="hu-HU" dirty="0" err="1"/>
              <a:t>outputs</a:t>
            </a:r>
            <a:endParaRPr lang="en-US" dirty="0"/>
          </a:p>
        </p:txBody>
      </p:sp>
      <p:pic>
        <p:nvPicPr>
          <p:cNvPr id="10" name="Kép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414" y="4171913"/>
            <a:ext cx="6314498" cy="2360899"/>
          </a:xfrm>
          <a:prstGeom prst="rect">
            <a:avLst/>
          </a:prstGeom>
        </p:spPr>
      </p:pic>
      <p:sp>
        <p:nvSpPr>
          <p:cNvPr id="11" name="Téglalap 10"/>
          <p:cNvSpPr>
            <a:spLocks noChangeAspect="1"/>
          </p:cNvSpPr>
          <p:nvPr/>
        </p:nvSpPr>
        <p:spPr>
          <a:xfrm>
            <a:off x="3959449" y="4149080"/>
            <a:ext cx="3184306" cy="2395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3" name="Szövegdoboz 2"/>
          <p:cNvSpPr txBox="1"/>
          <p:nvPr/>
        </p:nvSpPr>
        <p:spPr>
          <a:xfrm>
            <a:off x="6372200" y="1574834"/>
            <a:ext cx="928459" cy="507831"/>
          </a:xfrm>
          <a:prstGeom prst="rect">
            <a:avLst/>
          </a:prstGeom>
          <a:solidFill>
            <a:schemeClr val="accent1">
              <a:lumMod val="20000"/>
              <a:lumOff val="80000"/>
              <a:alpha val="80000"/>
            </a:schemeClr>
          </a:solidFill>
        </p:spPr>
        <p:txBody>
          <a:bodyPr wrap="none" rtlCol="0">
            <a:spAutoFit/>
          </a:bodyPr>
          <a:lstStyle/>
          <a:p>
            <a:pPr algn="ctr"/>
            <a:r>
              <a:rPr lang="hu-HU" sz="1350" b="1" dirty="0" err="1">
                <a:solidFill>
                  <a:srgbClr val="0000FF"/>
                </a:solidFill>
              </a:rPr>
              <a:t>Blue</a:t>
            </a:r>
            <a:r>
              <a:rPr lang="hu-HU" sz="1350" b="1" dirty="0">
                <a:solidFill>
                  <a:srgbClr val="0000FF"/>
                </a:solidFill>
              </a:rPr>
              <a:t>: right</a:t>
            </a:r>
          </a:p>
          <a:p>
            <a:pPr algn="ctr"/>
            <a:r>
              <a:rPr lang="hu-HU" sz="1350" b="1" dirty="0">
                <a:solidFill>
                  <a:srgbClr val="FF0000"/>
                </a:solidFill>
              </a:rPr>
              <a:t>Red: </a:t>
            </a:r>
            <a:r>
              <a:rPr lang="hu-HU" sz="1350" b="1" dirty="0" err="1">
                <a:solidFill>
                  <a:srgbClr val="FF0000"/>
                </a:solidFill>
              </a:rPr>
              <a:t>left</a:t>
            </a:r>
            <a:endParaRPr lang="en-US" sz="1350" b="1" dirty="0">
              <a:solidFill>
                <a:srgbClr val="FF0000"/>
              </a:solidFill>
            </a:endParaRPr>
          </a:p>
        </p:txBody>
      </p:sp>
      <p:sp>
        <p:nvSpPr>
          <p:cNvPr id="4" name="Szövegdoboz 3">
            <a:extLst>
              <a:ext uri="{FF2B5EF4-FFF2-40B4-BE49-F238E27FC236}">
                <a16:creationId xmlns:a16="http://schemas.microsoft.com/office/drawing/2014/main" id="{546BFC0C-4DC7-4243-8D58-37E53C5EAB89}"/>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spTree>
    <p:extLst>
      <p:ext uri="{BB962C8B-B14F-4D97-AF65-F5344CB8AC3E}">
        <p14:creationId xmlns:p14="http://schemas.microsoft.com/office/powerpoint/2010/main" val="33306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305526" y="1700808"/>
            <a:ext cx="7103165" cy="4379054"/>
          </a:xfrm>
        </p:spPr>
        <p:txBody>
          <a:bodyPr/>
          <a:lstStyle/>
          <a:p>
            <a:r>
              <a:rPr lang="hu-HU" sz="2000" dirty="0" err="1"/>
              <a:t>What</a:t>
            </a:r>
            <a:r>
              <a:rPr lang="hu-HU" sz="2000" dirty="0"/>
              <a:t> is </a:t>
            </a:r>
            <a:r>
              <a:rPr lang="hu-HU" sz="2000" dirty="0" err="1"/>
              <a:t>the</a:t>
            </a:r>
            <a:r>
              <a:rPr lang="hu-HU" sz="2000" dirty="0"/>
              <a:t> driver </a:t>
            </a:r>
            <a:r>
              <a:rPr lang="hu-HU" sz="2000" dirty="0" err="1"/>
              <a:t>looking</a:t>
            </a:r>
            <a:r>
              <a:rPr lang="hu-HU" sz="2000" dirty="0"/>
              <a:t> </a:t>
            </a:r>
            <a:r>
              <a:rPr lang="hu-HU" sz="2000" dirty="0" err="1"/>
              <a:t>at</a:t>
            </a:r>
            <a:r>
              <a:rPr lang="hu-HU" sz="2000" dirty="0"/>
              <a:t>?</a:t>
            </a:r>
          </a:p>
          <a:p>
            <a:r>
              <a:rPr lang="hu-HU" sz="2000" dirty="0" err="1"/>
              <a:t>Send</a:t>
            </a:r>
            <a:r>
              <a:rPr lang="hu-HU" sz="2000" dirty="0"/>
              <a:t> </a:t>
            </a:r>
            <a:r>
              <a:rPr lang="hu-HU" sz="2000" dirty="0" err="1"/>
              <a:t>to</a:t>
            </a:r>
            <a:r>
              <a:rPr lang="hu-HU" sz="2000" dirty="0"/>
              <a:t> Google Images and </a:t>
            </a:r>
            <a:r>
              <a:rPr lang="hu-HU" sz="2000" dirty="0" err="1"/>
              <a:t>read</a:t>
            </a:r>
            <a:r>
              <a:rPr lang="hu-HU" sz="2000" dirty="0"/>
              <a:t> </a:t>
            </a:r>
            <a:r>
              <a:rPr lang="hu-HU" sz="2000" dirty="0" err="1"/>
              <a:t>captions</a:t>
            </a:r>
            <a:r>
              <a:rPr lang="hu-HU" sz="2000" dirty="0"/>
              <a:t>: </a:t>
            </a:r>
            <a:endParaRPr lang="hu-HU" sz="2000" dirty="0" smtClean="0"/>
          </a:p>
          <a:p>
            <a:pPr lvl="1"/>
            <a:r>
              <a:rPr lang="hu-HU" sz="2000" b="1" dirty="0" smtClean="0">
                <a:solidFill>
                  <a:srgbClr val="FF0000"/>
                </a:solidFill>
              </a:rPr>
              <a:t>it </a:t>
            </a:r>
            <a:r>
              <a:rPr lang="hu-HU" sz="2000" b="1" dirty="0">
                <a:solidFill>
                  <a:srgbClr val="FF0000"/>
                </a:solidFill>
              </a:rPr>
              <a:t>is an </a:t>
            </a:r>
            <a:r>
              <a:rPr lang="hu-HU" sz="2000" b="1" dirty="0" err="1">
                <a:solidFill>
                  <a:srgbClr val="FF0000"/>
                </a:solidFill>
              </a:rPr>
              <a:t>animal</a:t>
            </a:r>
            <a:endParaRPr lang="hu-HU" sz="2000" b="1" dirty="0">
              <a:solidFill>
                <a:srgbClr val="FF0000"/>
              </a:solidFill>
            </a:endParaRPr>
          </a:p>
          <a:p>
            <a:pPr lvl="1"/>
            <a:r>
              <a:rPr lang="hu-HU" sz="2000" dirty="0" err="1"/>
              <a:t>Hmmm</a:t>
            </a:r>
            <a:r>
              <a:rPr lang="hu-HU" sz="2000" dirty="0"/>
              <a:t>… in a </a:t>
            </a:r>
            <a:r>
              <a:rPr lang="hu-HU" sz="2000" dirty="0" err="1"/>
              <a:t>car</a:t>
            </a:r>
            <a:r>
              <a:rPr lang="hu-HU" sz="2000" dirty="0"/>
              <a:t>, in </a:t>
            </a:r>
            <a:r>
              <a:rPr lang="hu-HU" sz="2000" dirty="0" err="1"/>
              <a:t>the</a:t>
            </a:r>
            <a:r>
              <a:rPr lang="hu-HU" sz="2000" dirty="0"/>
              <a:t> </a:t>
            </a:r>
            <a:r>
              <a:rPr lang="hu-HU" sz="2000" dirty="0" err="1"/>
              <a:t>driver’s</a:t>
            </a:r>
            <a:r>
              <a:rPr lang="hu-HU" sz="2000" dirty="0"/>
              <a:t> </a:t>
            </a:r>
            <a:r>
              <a:rPr lang="hu-HU" sz="2000" dirty="0" err="1"/>
              <a:t>seat</a:t>
            </a:r>
            <a:r>
              <a:rPr lang="hu-HU" sz="2000" dirty="0"/>
              <a:t>?  </a:t>
            </a:r>
          </a:p>
          <a:p>
            <a:pPr marL="203592" indent="-203592">
              <a:spcBef>
                <a:spcPts val="0"/>
              </a:spcBef>
            </a:pPr>
            <a:r>
              <a:rPr lang="hu-HU" sz="2000" dirty="0"/>
              <a:t> </a:t>
            </a:r>
            <a:r>
              <a:rPr lang="hu-HU" sz="2000" b="1" dirty="0" smtClean="0">
                <a:solidFill>
                  <a:srgbClr val="FF0000"/>
                </a:solidFill>
              </a:rPr>
              <a:t>Plus info: </a:t>
            </a:r>
            <a:r>
              <a:rPr lang="hu-HU" sz="2000" dirty="0" err="1" smtClean="0"/>
              <a:t>the</a:t>
            </a:r>
            <a:r>
              <a:rPr lang="hu-HU" sz="2000" dirty="0" smtClean="0"/>
              <a:t> </a:t>
            </a:r>
            <a:r>
              <a:rPr lang="hu-HU" sz="2000" dirty="0"/>
              <a:t>target of </a:t>
            </a:r>
            <a:r>
              <a:rPr lang="hu-HU" sz="2000" dirty="0" err="1"/>
              <a:t>the</a:t>
            </a:r>
            <a:r>
              <a:rPr lang="hu-HU" sz="2000" dirty="0"/>
              <a:t> </a:t>
            </a:r>
            <a:r>
              <a:rPr lang="hu-HU" sz="2000" dirty="0" err="1"/>
              <a:t>gaze</a:t>
            </a:r>
            <a:r>
              <a:rPr lang="hu-HU" sz="2000" dirty="0"/>
              <a:t> is </a:t>
            </a:r>
            <a:r>
              <a:rPr lang="hu-HU" sz="2000" dirty="0" err="1"/>
              <a:t>close</a:t>
            </a:r>
            <a:r>
              <a:rPr lang="hu-HU" sz="2000" dirty="0"/>
              <a:t> </a:t>
            </a:r>
            <a:r>
              <a:rPr lang="hu-HU" sz="2000" dirty="0" err="1"/>
              <a:t>to</a:t>
            </a:r>
            <a:r>
              <a:rPr lang="hu-HU" sz="2000" dirty="0"/>
              <a:t> </a:t>
            </a:r>
            <a:r>
              <a:rPr lang="hu-HU" sz="2000" dirty="0" err="1"/>
              <a:t>the</a:t>
            </a:r>
            <a:r>
              <a:rPr lang="hu-HU" sz="2000" dirty="0"/>
              <a:t> </a:t>
            </a:r>
            <a:r>
              <a:rPr lang="hu-HU" sz="2000" b="1" dirty="0" err="1" smtClean="0">
                <a:solidFill>
                  <a:srgbClr val="FF0000"/>
                </a:solidFill>
              </a:rPr>
              <a:t>wrist</a:t>
            </a:r>
            <a:endParaRPr lang="hu-HU" sz="2000" b="1" dirty="0" smtClean="0">
              <a:solidFill>
                <a:srgbClr val="FF0000"/>
              </a:solidFill>
            </a:endParaRPr>
          </a:p>
          <a:p>
            <a:pPr marL="203592" indent="-203592">
              <a:spcBef>
                <a:spcPts val="0"/>
              </a:spcBef>
            </a:pPr>
            <a:endParaRPr lang="hu-HU" sz="2000" b="1" dirty="0">
              <a:solidFill>
                <a:srgbClr val="FF0000"/>
              </a:solidFill>
            </a:endParaRPr>
          </a:p>
          <a:p>
            <a:pPr marL="203592" indent="-203592">
              <a:spcBef>
                <a:spcPts val="0"/>
              </a:spcBef>
            </a:pPr>
            <a:endParaRPr lang="hu-HU" sz="2000" b="1" dirty="0" smtClean="0">
              <a:solidFill>
                <a:srgbClr val="FF0000"/>
              </a:solidFill>
            </a:endParaRPr>
          </a:p>
          <a:p>
            <a:pPr marL="203592" indent="-203592">
              <a:spcBef>
                <a:spcPts val="0"/>
              </a:spcBef>
            </a:pPr>
            <a:endParaRPr lang="hu-HU" sz="2000" b="1" dirty="0">
              <a:solidFill>
                <a:srgbClr val="FF0000"/>
              </a:solidFill>
            </a:endParaRPr>
          </a:p>
          <a:p>
            <a:pPr marL="203592" indent="-203592">
              <a:spcBef>
                <a:spcPts val="0"/>
              </a:spcBef>
            </a:pPr>
            <a:endParaRPr lang="hu-HU" sz="2000" b="1" dirty="0" smtClean="0">
              <a:solidFill>
                <a:srgbClr val="FF0000"/>
              </a:solidFill>
            </a:endParaRPr>
          </a:p>
          <a:p>
            <a:pPr marL="203592" indent="-203592">
              <a:spcBef>
                <a:spcPts val="0"/>
              </a:spcBef>
            </a:pPr>
            <a:endParaRPr lang="hu-HU" sz="2000" b="1" dirty="0">
              <a:solidFill>
                <a:srgbClr val="FF0000"/>
              </a:solidFill>
            </a:endParaRPr>
          </a:p>
          <a:p>
            <a:pPr marL="0" indent="0">
              <a:spcBef>
                <a:spcPts val="0"/>
              </a:spcBef>
              <a:buNone/>
            </a:pPr>
            <a:endParaRPr lang="hu-HU" sz="2000" b="1" dirty="0">
              <a:solidFill>
                <a:srgbClr val="FF0000"/>
              </a:solidFill>
            </a:endParaRPr>
          </a:p>
          <a:p>
            <a:pPr marL="203592" indent="-203592">
              <a:spcBef>
                <a:spcPts val="0"/>
              </a:spcBef>
            </a:pPr>
            <a:endParaRPr lang="hu-HU" sz="2000" b="1" dirty="0">
              <a:solidFill>
                <a:srgbClr val="FF0000"/>
              </a:solidFill>
            </a:endParaRPr>
          </a:p>
          <a:p>
            <a:endParaRPr lang="hu-HU" sz="600" dirty="0"/>
          </a:p>
          <a:p>
            <a:r>
              <a:rPr lang="hu-HU" sz="2000" dirty="0" err="1"/>
              <a:t>Restrict</a:t>
            </a:r>
            <a:r>
              <a:rPr lang="hu-HU" sz="2000" dirty="0"/>
              <a:t> </a:t>
            </a:r>
            <a:r>
              <a:rPr lang="hu-HU" sz="2000" dirty="0" err="1"/>
              <a:t>search</a:t>
            </a:r>
            <a:r>
              <a:rPr lang="hu-HU" sz="2000" dirty="0"/>
              <a:t> </a:t>
            </a:r>
            <a:r>
              <a:rPr lang="hu-HU" sz="2000" dirty="0" err="1"/>
              <a:t>by</a:t>
            </a:r>
            <a:r>
              <a:rPr lang="hu-HU" sz="2000" dirty="0"/>
              <a:t> </a:t>
            </a:r>
            <a:r>
              <a:rPr lang="hu-HU" sz="2000" dirty="0" err="1"/>
              <a:t>the</a:t>
            </a:r>
            <a:r>
              <a:rPr lang="hu-HU" sz="2000" dirty="0"/>
              <a:t> </a:t>
            </a:r>
            <a:r>
              <a:rPr lang="hu-HU" sz="2000" dirty="0" err="1"/>
              <a:t>word</a:t>
            </a:r>
            <a:r>
              <a:rPr lang="hu-HU" sz="2000" dirty="0"/>
              <a:t> </a:t>
            </a:r>
            <a:r>
              <a:rPr lang="hu-HU" sz="2000" dirty="0" err="1"/>
              <a:t>wrist</a:t>
            </a:r>
            <a:r>
              <a:rPr lang="hu-HU" sz="2000" dirty="0"/>
              <a:t>. </a:t>
            </a:r>
            <a:endParaRPr lang="hu-HU" sz="2000" dirty="0" smtClean="0"/>
          </a:p>
          <a:p>
            <a:r>
              <a:rPr lang="hu-HU" sz="2000" dirty="0" err="1" smtClean="0"/>
              <a:t>Captions</a:t>
            </a:r>
            <a:r>
              <a:rPr lang="hu-HU" sz="2000" dirty="0" smtClean="0"/>
              <a:t> </a:t>
            </a:r>
            <a:r>
              <a:rPr lang="hu-HU" sz="2000" dirty="0" err="1"/>
              <a:t>say</a:t>
            </a:r>
            <a:r>
              <a:rPr lang="hu-HU" sz="2000" dirty="0"/>
              <a:t>: </a:t>
            </a:r>
            <a:r>
              <a:rPr lang="hu-HU" sz="2000" b="1" dirty="0" err="1">
                <a:solidFill>
                  <a:srgbClr val="FF0000"/>
                </a:solidFill>
              </a:rPr>
              <a:t>wristwatch</a:t>
            </a:r>
            <a:endParaRPr lang="hu-HU" sz="2000" b="1" dirty="0">
              <a:solidFill>
                <a:srgbClr val="FF0000"/>
              </a:solidFill>
            </a:endParaRPr>
          </a:p>
          <a:p>
            <a:pPr marL="0" indent="0">
              <a:buNone/>
            </a:pPr>
            <a:endParaRPr lang="hu-HU" sz="2000" b="1" dirty="0">
              <a:solidFill>
                <a:srgbClr val="C00000"/>
              </a:solidFill>
            </a:endParaRPr>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6" y="3489760"/>
            <a:ext cx="5956277" cy="2108897"/>
          </a:xfrm>
          <a:prstGeom prst="rect">
            <a:avLst/>
          </a:prstGeom>
        </p:spPr>
      </p:pic>
      <p:sp>
        <p:nvSpPr>
          <p:cNvPr id="7" name="Téglalap 6"/>
          <p:cNvSpPr>
            <a:spLocks noChangeAspect="1"/>
          </p:cNvSpPr>
          <p:nvPr/>
        </p:nvSpPr>
        <p:spPr>
          <a:xfrm>
            <a:off x="1000069" y="3512976"/>
            <a:ext cx="1493493" cy="172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8" name="Téglalap 7"/>
          <p:cNvSpPr>
            <a:spLocks noChangeAspect="1"/>
          </p:cNvSpPr>
          <p:nvPr/>
        </p:nvSpPr>
        <p:spPr>
          <a:xfrm>
            <a:off x="2526697" y="4074487"/>
            <a:ext cx="1491082" cy="116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2" name="Téglalap 11"/>
          <p:cNvSpPr>
            <a:spLocks noChangeAspect="1"/>
          </p:cNvSpPr>
          <p:nvPr/>
        </p:nvSpPr>
        <p:spPr>
          <a:xfrm>
            <a:off x="4044648" y="4399737"/>
            <a:ext cx="2929046" cy="84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a:p>
        </p:txBody>
      </p:sp>
      <p:sp>
        <p:nvSpPr>
          <p:cNvPr id="11" name="Cím 1"/>
          <p:cNvSpPr>
            <a:spLocks noGrp="1"/>
          </p:cNvSpPr>
          <p:nvPr>
            <p:ph type="title"/>
          </p:nvPr>
        </p:nvSpPr>
        <p:spPr>
          <a:xfrm>
            <a:off x="305526" y="1053368"/>
            <a:ext cx="8586954" cy="857250"/>
          </a:xfrm>
        </p:spPr>
        <p:txBody>
          <a:bodyPr/>
          <a:lstStyle/>
          <a:p>
            <a:pPr algn="l"/>
            <a:r>
              <a:rPr lang="hu-HU" dirty="0" err="1"/>
              <a:t>Self-training</a:t>
            </a:r>
            <a:r>
              <a:rPr lang="hu-HU" dirty="0"/>
              <a:t> 2: </a:t>
            </a:r>
            <a:r>
              <a:rPr lang="hu-HU" b="1" dirty="0" err="1">
                <a:solidFill>
                  <a:schemeClr val="accent1">
                    <a:lumMod val="50000"/>
                  </a:schemeClr>
                </a:solidFill>
              </a:rPr>
              <a:t>Inference</a:t>
            </a:r>
            <a:r>
              <a:rPr lang="hu-HU" dirty="0"/>
              <a:t> </a:t>
            </a:r>
            <a:r>
              <a:rPr lang="hu-HU" dirty="0" err="1"/>
              <a:t>on</a:t>
            </a:r>
            <a:r>
              <a:rPr lang="hu-HU" dirty="0"/>
              <a:t> BIG DATA</a:t>
            </a:r>
            <a:endParaRPr lang="en-US" dirty="0"/>
          </a:p>
        </p:txBody>
      </p:sp>
      <p:sp>
        <p:nvSpPr>
          <p:cNvPr id="2" name="Szövegdoboz 1">
            <a:extLst>
              <a:ext uri="{FF2B5EF4-FFF2-40B4-BE49-F238E27FC236}">
                <a16:creationId xmlns:a16="http://schemas.microsoft.com/office/drawing/2014/main" id="{DBBC1085-6B02-4DFC-AF8F-98751841F4A1}"/>
              </a:ext>
            </a:extLst>
          </p:cNvPr>
          <p:cNvSpPr txBox="1"/>
          <p:nvPr/>
        </p:nvSpPr>
        <p:spPr>
          <a:xfrm>
            <a:off x="3687209" y="6206253"/>
            <a:ext cx="5205271" cy="161583"/>
          </a:xfrm>
          <a:prstGeom prst="rect">
            <a:avLst/>
          </a:prstGeom>
          <a:noFill/>
        </p:spPr>
        <p:txBody>
          <a:bodyPr wrap="none" rtlCol="0">
            <a:spAutoFit/>
          </a:bodyPr>
          <a:lstStyle/>
          <a:p>
            <a:r>
              <a:rPr lang="hu-HU" sz="450" dirty="0"/>
              <a:t>Lőrincz, A., Máté Csákvári, Áron Fóthi, Z. Ádám Milacski, András Sárkány, and Z. Tősér. "</a:t>
            </a:r>
            <a:r>
              <a:rPr lang="hu-HU" sz="450" dirty="0" err="1"/>
              <a:t>Towards</a:t>
            </a:r>
            <a:r>
              <a:rPr lang="hu-HU" sz="450" dirty="0"/>
              <a:t> </a:t>
            </a:r>
            <a:r>
              <a:rPr lang="hu-HU" sz="450" dirty="0" err="1"/>
              <a:t>reasoning</a:t>
            </a:r>
            <a:r>
              <a:rPr lang="hu-HU" sz="450" dirty="0"/>
              <a:t> </a:t>
            </a:r>
            <a:r>
              <a:rPr lang="hu-HU" sz="450" dirty="0" err="1"/>
              <a:t>based</a:t>
            </a:r>
            <a:r>
              <a:rPr lang="hu-HU" sz="450" dirty="0"/>
              <a:t> </a:t>
            </a:r>
            <a:r>
              <a:rPr lang="hu-HU" sz="450" dirty="0" err="1"/>
              <a:t>representations</a:t>
            </a:r>
            <a:r>
              <a:rPr lang="hu-HU" sz="450" dirty="0"/>
              <a:t>: Deep </a:t>
            </a:r>
            <a:r>
              <a:rPr lang="hu-HU" sz="450" dirty="0" err="1"/>
              <a:t>Consistence</a:t>
            </a:r>
            <a:r>
              <a:rPr lang="hu-HU" sz="450" dirty="0"/>
              <a:t> </a:t>
            </a:r>
            <a:r>
              <a:rPr lang="hu-HU" sz="450" dirty="0" err="1"/>
              <a:t>Seeking</a:t>
            </a:r>
            <a:r>
              <a:rPr lang="hu-HU" sz="450" dirty="0"/>
              <a:t> Machine." </a:t>
            </a:r>
            <a:r>
              <a:rPr lang="hu-HU" sz="450" i="1" dirty="0"/>
              <a:t>Cognitive Systems Research</a:t>
            </a:r>
            <a:r>
              <a:rPr lang="hu-HU" sz="450" dirty="0"/>
              <a:t> 47 (2018): 92-108.</a:t>
            </a:r>
          </a:p>
        </p:txBody>
      </p:sp>
      <p:sp>
        <p:nvSpPr>
          <p:cNvPr id="13" name="Szövegdoboz 12">
            <a:extLst>
              <a:ext uri="{FF2B5EF4-FFF2-40B4-BE49-F238E27FC236}">
                <a16:creationId xmlns:a16="http://schemas.microsoft.com/office/drawing/2014/main" id="{BFA3673C-23BE-4CBC-9241-190F167A251B}"/>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pic>
        <p:nvPicPr>
          <p:cNvPr id="14" name="Kép 13">
            <a:extLst>
              <a:ext uri="{FF2B5EF4-FFF2-40B4-BE49-F238E27FC236}">
                <a16:creationId xmlns:a16="http://schemas.microsoft.com/office/drawing/2014/main" id="{DED8B1AB-A3C6-4D11-A40B-BD7F20E3B1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039" r="15516" b="44873"/>
          <a:stretch/>
        </p:blipFill>
        <p:spPr>
          <a:xfrm>
            <a:off x="6394937" y="1916892"/>
            <a:ext cx="2734069" cy="1851001"/>
          </a:xfrm>
          <a:prstGeom prst="rect">
            <a:avLst/>
          </a:prstGeom>
        </p:spPr>
      </p:pic>
    </p:spTree>
    <p:extLst>
      <p:ext uri="{BB962C8B-B14F-4D97-AF65-F5344CB8AC3E}">
        <p14:creationId xmlns:p14="http://schemas.microsoft.com/office/powerpoint/2010/main" val="102789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rtalom helye 8"/>
          <p:cNvSpPr>
            <a:spLocks noGrp="1"/>
          </p:cNvSpPr>
          <p:nvPr>
            <p:ph idx="1"/>
          </p:nvPr>
        </p:nvSpPr>
        <p:spPr>
          <a:xfrm>
            <a:off x="183400" y="1660567"/>
            <a:ext cx="6807353" cy="4936785"/>
          </a:xfrm>
        </p:spPr>
        <p:txBody>
          <a:bodyPr/>
          <a:lstStyle/>
          <a:p>
            <a:pPr marL="0" indent="0">
              <a:buNone/>
            </a:pPr>
            <a:r>
              <a:rPr lang="hu-HU" b="1" dirty="0" err="1">
                <a:solidFill>
                  <a:schemeClr val="accent1">
                    <a:lumMod val="50000"/>
                  </a:schemeClr>
                </a:solidFill>
              </a:rPr>
              <a:t>Thus</a:t>
            </a:r>
            <a:r>
              <a:rPr lang="hu-HU" b="1" dirty="0">
                <a:solidFill>
                  <a:schemeClr val="accent1">
                    <a:lumMod val="50000"/>
                  </a:schemeClr>
                </a:solidFill>
              </a:rPr>
              <a:t>, he is </a:t>
            </a:r>
            <a:r>
              <a:rPr lang="hu-HU" b="1" dirty="0" err="1">
                <a:solidFill>
                  <a:schemeClr val="accent1">
                    <a:lumMod val="50000"/>
                  </a:schemeClr>
                </a:solidFill>
              </a:rPr>
              <a:t>looking</a:t>
            </a:r>
            <a:r>
              <a:rPr lang="hu-HU" b="1" dirty="0">
                <a:solidFill>
                  <a:schemeClr val="accent1">
                    <a:lumMod val="50000"/>
                  </a:schemeClr>
                </a:solidFill>
              </a:rPr>
              <a:t> </a:t>
            </a:r>
            <a:r>
              <a:rPr lang="hu-HU" b="1" dirty="0" err="1">
                <a:solidFill>
                  <a:schemeClr val="accent1">
                    <a:lumMod val="50000"/>
                  </a:schemeClr>
                </a:solidFill>
              </a:rPr>
              <a:t>at</a:t>
            </a:r>
            <a:r>
              <a:rPr lang="hu-HU" b="1" dirty="0">
                <a:solidFill>
                  <a:schemeClr val="accent1">
                    <a:lumMod val="50000"/>
                  </a:schemeClr>
                </a:solidFill>
              </a:rPr>
              <a:t> </a:t>
            </a:r>
            <a:r>
              <a:rPr lang="hu-HU" b="1" dirty="0" err="1">
                <a:solidFill>
                  <a:schemeClr val="accent1">
                    <a:lumMod val="50000"/>
                  </a:schemeClr>
                </a:solidFill>
              </a:rPr>
              <a:t>his</a:t>
            </a:r>
            <a:r>
              <a:rPr lang="hu-HU" b="1" dirty="0">
                <a:solidFill>
                  <a:schemeClr val="accent1">
                    <a:lumMod val="50000"/>
                  </a:schemeClr>
                </a:solidFill>
              </a:rPr>
              <a:t> </a:t>
            </a:r>
            <a:r>
              <a:rPr lang="hu-HU" b="1" dirty="0" err="1">
                <a:solidFill>
                  <a:schemeClr val="accent1">
                    <a:lumMod val="50000"/>
                  </a:schemeClr>
                </a:solidFill>
              </a:rPr>
              <a:t>wristwatch</a:t>
            </a:r>
            <a:endParaRPr lang="hu-HU" b="1" dirty="0">
              <a:solidFill>
                <a:schemeClr val="accent1">
                  <a:lumMod val="50000"/>
                </a:schemeClr>
              </a:solidFill>
            </a:endParaRPr>
          </a:p>
          <a:p>
            <a:pPr marL="0" indent="0">
              <a:buNone/>
            </a:pPr>
            <a:endParaRPr lang="hu-HU" sz="100" b="1" dirty="0">
              <a:solidFill>
                <a:schemeClr val="accent1">
                  <a:lumMod val="50000"/>
                </a:schemeClr>
              </a:solidFill>
            </a:endParaRPr>
          </a:p>
          <a:p>
            <a:pPr marL="0" indent="0">
              <a:buNone/>
            </a:pPr>
            <a:r>
              <a:rPr lang="hu-HU" b="1" dirty="0" err="1">
                <a:solidFill>
                  <a:schemeClr val="accent1">
                    <a:lumMod val="50000"/>
                  </a:schemeClr>
                </a:solidFill>
              </a:rPr>
              <a:t>What</a:t>
            </a:r>
            <a:r>
              <a:rPr lang="hu-HU" b="1" dirty="0">
                <a:solidFill>
                  <a:schemeClr val="accent1">
                    <a:lumMod val="50000"/>
                  </a:schemeClr>
                </a:solidFill>
              </a:rPr>
              <a:t> is </a:t>
            </a:r>
            <a:r>
              <a:rPr lang="hu-HU" b="1" dirty="0" err="1">
                <a:solidFill>
                  <a:schemeClr val="accent1">
                    <a:lumMod val="50000"/>
                  </a:schemeClr>
                </a:solidFill>
              </a:rPr>
              <a:t>the</a:t>
            </a:r>
            <a:r>
              <a:rPr lang="hu-HU" b="1" dirty="0">
                <a:solidFill>
                  <a:schemeClr val="accent1">
                    <a:lumMod val="50000"/>
                  </a:schemeClr>
                </a:solidFill>
              </a:rPr>
              <a:t> </a:t>
            </a:r>
            <a:r>
              <a:rPr lang="hu-HU" b="1" dirty="0" err="1">
                <a:solidFill>
                  <a:schemeClr val="accent1">
                    <a:lumMod val="50000"/>
                  </a:schemeClr>
                </a:solidFill>
              </a:rPr>
              <a:t>wristwatch</a:t>
            </a:r>
            <a:r>
              <a:rPr lang="hu-HU" b="1" dirty="0">
                <a:solidFill>
                  <a:schemeClr val="accent1">
                    <a:lumMod val="50000"/>
                  </a:schemeClr>
                </a:solidFill>
              </a:rPr>
              <a:t> </a:t>
            </a:r>
            <a:r>
              <a:rPr lang="hu-HU" b="1" dirty="0" err="1">
                <a:solidFill>
                  <a:schemeClr val="accent1">
                    <a:lumMod val="50000"/>
                  </a:schemeClr>
                </a:solidFill>
              </a:rPr>
              <a:t>used</a:t>
            </a:r>
            <a:r>
              <a:rPr lang="hu-HU" b="1" dirty="0">
                <a:solidFill>
                  <a:schemeClr val="accent1">
                    <a:lumMod val="50000"/>
                  </a:schemeClr>
                </a:solidFill>
              </a:rPr>
              <a:t> </a:t>
            </a:r>
            <a:r>
              <a:rPr lang="hu-HU" b="1" dirty="0" err="1">
                <a:solidFill>
                  <a:schemeClr val="accent1">
                    <a:lumMod val="50000"/>
                  </a:schemeClr>
                </a:solidFill>
              </a:rPr>
              <a:t>for</a:t>
            </a:r>
            <a:r>
              <a:rPr lang="hu-HU" b="1" dirty="0">
                <a:solidFill>
                  <a:schemeClr val="accent1">
                    <a:lumMod val="50000"/>
                  </a:schemeClr>
                </a:solidFill>
              </a:rPr>
              <a:t>? </a:t>
            </a:r>
            <a:r>
              <a:rPr lang="hu-HU" b="1" dirty="0" err="1">
                <a:solidFill>
                  <a:schemeClr val="accent1">
                    <a:lumMod val="50000"/>
                  </a:schemeClr>
                </a:solidFill>
              </a:rPr>
              <a:t>Ask</a:t>
            </a:r>
            <a:r>
              <a:rPr lang="hu-HU" b="1" dirty="0">
                <a:solidFill>
                  <a:schemeClr val="accent1">
                    <a:lumMod val="50000"/>
                  </a:schemeClr>
                </a:solidFill>
              </a:rPr>
              <a:t> ConceptNet:</a:t>
            </a: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marL="0" indent="0">
              <a:buNone/>
            </a:pPr>
            <a:endParaRPr lang="hu-HU" b="1" dirty="0">
              <a:solidFill>
                <a:srgbClr val="C00000"/>
              </a:solidFill>
            </a:endParaRPr>
          </a:p>
          <a:p>
            <a:pPr>
              <a:buFont typeface="Symbol" panose="05050102010706020507" pitchFamily="18" charset="2"/>
              <a:buChar char="Þ"/>
            </a:pPr>
            <a:r>
              <a:rPr lang="hu-HU" dirty="0">
                <a:solidFill>
                  <a:schemeClr val="accent1">
                    <a:lumMod val="50000"/>
                  </a:schemeClr>
                </a:solidFill>
                <a:sym typeface="Symbol" panose="05050102010706020507" pitchFamily="18" charset="2"/>
              </a:rPr>
              <a:t>Puzzle </a:t>
            </a:r>
            <a:r>
              <a:rPr lang="hu-HU" dirty="0" err="1">
                <a:solidFill>
                  <a:schemeClr val="accent1">
                    <a:lumMod val="50000"/>
                  </a:schemeClr>
                </a:solidFill>
                <a:sym typeface="Symbol" panose="05050102010706020507" pitchFamily="18" charset="2"/>
              </a:rPr>
              <a:t>solved</a:t>
            </a:r>
            <a:r>
              <a:rPr lang="hu-HU" dirty="0">
                <a:solidFill>
                  <a:schemeClr val="accent1">
                    <a:lumMod val="50000"/>
                  </a:schemeClr>
                </a:solidFill>
                <a:sym typeface="Symbol" panose="05050102010706020507" pitchFamily="18" charset="2"/>
              </a:rPr>
              <a:t>, </a:t>
            </a:r>
            <a:r>
              <a:rPr lang="hu-HU" dirty="0" err="1">
                <a:solidFill>
                  <a:schemeClr val="accent1">
                    <a:lumMod val="50000"/>
                  </a:schemeClr>
                </a:solidFill>
                <a:sym typeface="Symbol" panose="05050102010706020507" pitchFamily="18" charset="2"/>
              </a:rPr>
              <a:t>action</a:t>
            </a:r>
            <a:r>
              <a:rPr lang="hu-HU" dirty="0">
                <a:solidFill>
                  <a:schemeClr val="accent1">
                    <a:lumMod val="50000"/>
                  </a:schemeClr>
                </a:solidFill>
                <a:sym typeface="Symbol" panose="05050102010706020507" pitchFamily="18" charset="2"/>
              </a:rPr>
              <a:t> has </a:t>
            </a:r>
            <a:r>
              <a:rPr lang="hu-HU" dirty="0" err="1">
                <a:solidFill>
                  <a:schemeClr val="accent1">
                    <a:lumMod val="50000"/>
                  </a:schemeClr>
                </a:solidFill>
                <a:sym typeface="Symbol" panose="05050102010706020507" pitchFamily="18" charset="2"/>
              </a:rPr>
              <a:t>become</a:t>
            </a:r>
            <a:r>
              <a:rPr lang="hu-HU" dirty="0">
                <a:solidFill>
                  <a:schemeClr val="accent1">
                    <a:lumMod val="50000"/>
                  </a:schemeClr>
                </a:solidFill>
                <a:sym typeface="Symbol" panose="05050102010706020507" pitchFamily="18" charset="2"/>
              </a:rPr>
              <a:t> </a:t>
            </a:r>
            <a:r>
              <a:rPr lang="hu-HU" dirty="0" err="1">
                <a:solidFill>
                  <a:schemeClr val="accent1">
                    <a:lumMod val="50000"/>
                  </a:schemeClr>
                </a:solidFill>
                <a:sym typeface="Symbol" panose="05050102010706020507" pitchFamily="18" charset="2"/>
              </a:rPr>
              <a:t>possible</a:t>
            </a:r>
            <a:r>
              <a:rPr lang="hu-HU" dirty="0">
                <a:solidFill>
                  <a:schemeClr val="accent1">
                    <a:lumMod val="50000"/>
                  </a:schemeClr>
                </a:solidFill>
                <a:sym typeface="Symbol" panose="05050102010706020507" pitchFamily="18" charset="2"/>
              </a:rPr>
              <a:t>…</a:t>
            </a:r>
          </a:p>
          <a:p>
            <a:pPr>
              <a:buFont typeface="Symbol" panose="05050102010706020507" pitchFamily="18" charset="2"/>
              <a:buChar char="Þ"/>
            </a:pPr>
            <a:r>
              <a:rPr lang="hu-HU" b="1" cap="small" dirty="0">
                <a:solidFill>
                  <a:schemeClr val="accent1">
                    <a:lumMod val="50000"/>
                  </a:schemeClr>
                </a:solidFill>
                <a:sym typeface="Symbol" panose="05050102010706020507" pitchFamily="18" charset="2"/>
              </a:rPr>
              <a:t>Machine </a:t>
            </a:r>
            <a:r>
              <a:rPr lang="hu-HU" b="1" cap="small" dirty="0" err="1">
                <a:solidFill>
                  <a:schemeClr val="accent1">
                    <a:lumMod val="50000"/>
                  </a:schemeClr>
                </a:solidFill>
                <a:sym typeface="Symbol" panose="05050102010706020507" pitchFamily="18" charset="2"/>
              </a:rPr>
              <a:t>will</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learn</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from</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behavioral</a:t>
            </a:r>
            <a:r>
              <a:rPr lang="hu-HU" b="1" cap="small" dirty="0">
                <a:solidFill>
                  <a:schemeClr val="accent1">
                    <a:lumMod val="50000"/>
                  </a:schemeClr>
                </a:solidFill>
                <a:sym typeface="Symbol" panose="05050102010706020507" pitchFamily="18" charset="2"/>
              </a:rPr>
              <a:t> </a:t>
            </a:r>
            <a:r>
              <a:rPr lang="hu-HU" b="1" cap="small" dirty="0" err="1">
                <a:solidFill>
                  <a:schemeClr val="accent1">
                    <a:lumMod val="50000"/>
                  </a:schemeClr>
                </a:solidFill>
                <a:sym typeface="Symbol" panose="05050102010706020507" pitchFamily="18" charset="2"/>
              </a:rPr>
              <a:t>feedback</a:t>
            </a:r>
            <a:endParaRPr lang="hu-HU" b="1" cap="small" dirty="0">
              <a:solidFill>
                <a:schemeClr val="accent1">
                  <a:lumMod val="50000"/>
                </a:schemeClr>
              </a:solidFill>
            </a:endParaRPr>
          </a:p>
        </p:txBody>
      </p:sp>
      <p:pic>
        <p:nvPicPr>
          <p:cNvPr id="13" name="Kép 12"/>
          <p:cNvPicPr>
            <a:picLocks noChangeAspect="1"/>
          </p:cNvPicPr>
          <p:nvPr/>
        </p:nvPicPr>
        <p:blipFill>
          <a:blip r:embed="rId2"/>
          <a:stretch>
            <a:fillRect/>
          </a:stretch>
        </p:blipFill>
        <p:spPr>
          <a:xfrm>
            <a:off x="2441939" y="2766006"/>
            <a:ext cx="3940000" cy="390378"/>
          </a:xfrm>
          <a:prstGeom prst="rect">
            <a:avLst/>
          </a:prstGeom>
        </p:spPr>
      </p:pic>
      <p:pic>
        <p:nvPicPr>
          <p:cNvPr id="14" name="Kép 13"/>
          <p:cNvPicPr>
            <a:picLocks noChangeAspect="1"/>
          </p:cNvPicPr>
          <p:nvPr/>
        </p:nvPicPr>
        <p:blipFill>
          <a:blip r:embed="rId3"/>
          <a:stretch>
            <a:fillRect/>
          </a:stretch>
        </p:blipFill>
        <p:spPr>
          <a:xfrm>
            <a:off x="2441939" y="3089910"/>
            <a:ext cx="2756740" cy="330320"/>
          </a:xfrm>
          <a:prstGeom prst="rect">
            <a:avLst/>
          </a:prstGeom>
        </p:spPr>
      </p:pic>
      <p:sp>
        <p:nvSpPr>
          <p:cNvPr id="15" name="Téglalap 14"/>
          <p:cNvSpPr/>
          <p:nvPr/>
        </p:nvSpPr>
        <p:spPr>
          <a:xfrm>
            <a:off x="2178687" y="2675950"/>
            <a:ext cx="3966727" cy="744280"/>
          </a:xfrm>
          <a:prstGeom prst="rect">
            <a:avLst/>
          </a:prstGeom>
          <a:solidFill>
            <a:srgbClr val="FFFF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ím 1"/>
          <p:cNvSpPr txBox="1">
            <a:spLocks/>
          </p:cNvSpPr>
          <p:nvPr/>
        </p:nvSpPr>
        <p:spPr>
          <a:xfrm>
            <a:off x="305526" y="1053368"/>
            <a:ext cx="858695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hu-HU" sz="3300" dirty="0" err="1"/>
              <a:t>Self-training</a:t>
            </a:r>
            <a:r>
              <a:rPr lang="hu-HU" sz="3300" dirty="0"/>
              <a:t> 3: </a:t>
            </a:r>
            <a:r>
              <a:rPr lang="hu-HU" sz="3300" b="1" dirty="0" err="1">
                <a:solidFill>
                  <a:schemeClr val="accent1">
                    <a:lumMod val="50000"/>
                  </a:schemeClr>
                </a:solidFill>
              </a:rPr>
              <a:t>Inference</a:t>
            </a:r>
            <a:r>
              <a:rPr lang="hu-HU" sz="3300" dirty="0"/>
              <a:t> </a:t>
            </a:r>
            <a:r>
              <a:rPr lang="hu-HU" sz="3300" dirty="0" err="1"/>
              <a:t>on</a:t>
            </a:r>
            <a:r>
              <a:rPr lang="hu-HU" sz="3300" dirty="0"/>
              <a:t> </a:t>
            </a:r>
            <a:r>
              <a:rPr lang="hu-HU" sz="3300" dirty="0" err="1"/>
              <a:t>knowledge</a:t>
            </a:r>
            <a:r>
              <a:rPr lang="hu-HU" sz="3300" dirty="0"/>
              <a:t> </a:t>
            </a:r>
            <a:r>
              <a:rPr lang="hu-HU" sz="3300" dirty="0" err="1"/>
              <a:t>base</a:t>
            </a:r>
            <a:endParaRPr lang="en-US" sz="3300" dirty="0"/>
          </a:p>
        </p:txBody>
      </p:sp>
      <p:pic>
        <p:nvPicPr>
          <p:cNvPr id="16" name="Kép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76" y="3489760"/>
            <a:ext cx="5956277" cy="2108897"/>
          </a:xfrm>
          <a:prstGeom prst="rect">
            <a:avLst/>
          </a:prstGeom>
        </p:spPr>
      </p:pic>
      <p:pic>
        <p:nvPicPr>
          <p:cNvPr id="20" name="Kép 19"/>
          <p:cNvPicPr>
            <a:picLocks noChangeAspect="1"/>
          </p:cNvPicPr>
          <p:nvPr/>
        </p:nvPicPr>
        <p:blipFill rotWithShape="1">
          <a:blip r:embed="rId5" cstate="print">
            <a:extLst>
              <a:ext uri="{28A0092B-C50C-407E-A947-70E740481C1C}">
                <a14:useLocalDpi xmlns:a14="http://schemas.microsoft.com/office/drawing/2010/main" val="0"/>
              </a:ext>
            </a:extLst>
          </a:blip>
          <a:srcRect l="54039" r="15516" b="44873"/>
          <a:stretch/>
        </p:blipFill>
        <p:spPr>
          <a:xfrm>
            <a:off x="6394937" y="1916892"/>
            <a:ext cx="2734069" cy="1851001"/>
          </a:xfrm>
          <a:prstGeom prst="rect">
            <a:avLst/>
          </a:prstGeom>
        </p:spPr>
      </p:pic>
      <p:sp>
        <p:nvSpPr>
          <p:cNvPr id="10" name="Szövegdoboz 9">
            <a:extLst>
              <a:ext uri="{FF2B5EF4-FFF2-40B4-BE49-F238E27FC236}">
                <a16:creationId xmlns:a16="http://schemas.microsoft.com/office/drawing/2014/main" id="{58FF1D27-9E00-4923-8361-6642C90C6D02}"/>
              </a:ext>
            </a:extLst>
          </p:cNvPr>
          <p:cNvSpPr txBox="1"/>
          <p:nvPr/>
        </p:nvSpPr>
        <p:spPr>
          <a:xfrm>
            <a:off x="305526" y="260648"/>
            <a:ext cx="4714560" cy="369332"/>
          </a:xfrm>
          <a:prstGeom prst="rect">
            <a:avLst/>
          </a:prstGeom>
          <a:noFill/>
        </p:spPr>
        <p:txBody>
          <a:bodyPr wrap="none" rtlCol="0">
            <a:spAutoFit/>
          </a:bodyPr>
          <a:lstStyle/>
          <a:p>
            <a:r>
              <a:rPr lang="hu-HU" b="1" dirty="0" err="1"/>
              <a:t>Crowdsourced</a:t>
            </a:r>
            <a:r>
              <a:rPr lang="hu-HU" b="1" dirty="0"/>
              <a:t> </a:t>
            </a:r>
            <a:r>
              <a:rPr lang="hu-HU" i="1" dirty="0" err="1"/>
              <a:t>or</a:t>
            </a:r>
            <a:r>
              <a:rPr lang="hu-HU" b="1" dirty="0"/>
              <a:t> </a:t>
            </a:r>
            <a:r>
              <a:rPr lang="hu-HU" b="1" dirty="0" err="1"/>
              <a:t>Natural</a:t>
            </a:r>
            <a:r>
              <a:rPr lang="hu-HU" b="1" dirty="0"/>
              <a:t> </a:t>
            </a:r>
            <a:r>
              <a:rPr lang="hu-HU" b="1" cap="small" dirty="0" err="1">
                <a:solidFill>
                  <a:schemeClr val="accent1">
                    <a:lumMod val="50000"/>
                  </a:schemeClr>
                </a:solidFill>
              </a:rPr>
              <a:t>Intelligence</a:t>
            </a:r>
            <a:r>
              <a:rPr lang="hu-HU" b="1" cap="small" dirty="0">
                <a:solidFill>
                  <a:schemeClr val="accent1">
                    <a:lumMod val="50000"/>
                  </a:schemeClr>
                </a:solidFill>
              </a:rPr>
              <a:t> </a:t>
            </a:r>
            <a:r>
              <a:rPr lang="hu-HU" b="1" cap="small" dirty="0" err="1">
                <a:solidFill>
                  <a:schemeClr val="accent1">
                    <a:lumMod val="50000"/>
                  </a:schemeClr>
                </a:solidFill>
              </a:rPr>
              <a:t>Quotient</a:t>
            </a:r>
            <a:r>
              <a:rPr lang="hu-HU" b="1" cap="small" dirty="0">
                <a:solidFill>
                  <a:schemeClr val="accent1">
                    <a:lumMod val="50000"/>
                  </a:schemeClr>
                </a:solidFill>
              </a:rPr>
              <a:t>?</a:t>
            </a:r>
            <a:endParaRPr lang="hu-HU" dirty="0"/>
          </a:p>
        </p:txBody>
      </p:sp>
    </p:spTree>
    <p:extLst>
      <p:ext uri="{BB962C8B-B14F-4D97-AF65-F5344CB8AC3E}">
        <p14:creationId xmlns:p14="http://schemas.microsoft.com/office/powerpoint/2010/main" val="278217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a:t>The </a:t>
            </a:r>
            <a:r>
              <a:rPr lang="hu-HU" sz="3000" b="1" dirty="0" err="1"/>
              <a:t>Mystery</a:t>
            </a:r>
            <a:endParaRPr lang="hu-HU" sz="2400" dirty="0"/>
          </a:p>
        </p:txBody>
      </p:sp>
    </p:spTree>
    <p:extLst>
      <p:ext uri="{BB962C8B-B14F-4D97-AF65-F5344CB8AC3E}">
        <p14:creationId xmlns:p14="http://schemas.microsoft.com/office/powerpoint/2010/main" val="393233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6F1901-9985-4775-B94A-C74292CCBF3A}"/>
              </a:ext>
            </a:extLst>
          </p:cNvPr>
          <p:cNvSpPr>
            <a:spLocks noGrp="1"/>
          </p:cNvSpPr>
          <p:nvPr>
            <p:ph type="body" sz="quarter" idx="15"/>
          </p:nvPr>
        </p:nvSpPr>
        <p:spPr>
          <a:xfrm>
            <a:off x="467548" y="404671"/>
            <a:ext cx="7632844" cy="576057"/>
          </a:xfrm>
        </p:spPr>
        <p:txBody>
          <a:bodyPr/>
          <a:lstStyle/>
          <a:p>
            <a:r>
              <a:rPr lang="hu-HU" dirty="0" err="1"/>
              <a:t>If</a:t>
            </a:r>
            <a:r>
              <a:rPr lang="hu-HU" dirty="0"/>
              <a:t> </a:t>
            </a:r>
            <a:r>
              <a:rPr lang="hu-HU" dirty="0" err="1"/>
              <a:t>you</a:t>
            </a:r>
            <a:r>
              <a:rPr lang="hu-HU" dirty="0"/>
              <a:t> </a:t>
            </a:r>
            <a:r>
              <a:rPr lang="hu-HU" dirty="0" err="1"/>
              <a:t>are</a:t>
            </a:r>
            <a:r>
              <a:rPr lang="hu-HU" dirty="0"/>
              <a:t> </a:t>
            </a:r>
            <a:r>
              <a:rPr lang="hu-HU" dirty="0" err="1"/>
              <a:t>interested</a:t>
            </a:r>
            <a:r>
              <a:rPr lang="hu-HU" dirty="0"/>
              <a:t> in </a:t>
            </a:r>
            <a:r>
              <a:rPr lang="hu-HU" dirty="0" err="1"/>
              <a:t>NLP</a:t>
            </a:r>
            <a:r>
              <a:rPr lang="hu-HU" dirty="0"/>
              <a:t> and dialogs</a:t>
            </a:r>
          </a:p>
        </p:txBody>
      </p:sp>
      <p:sp>
        <p:nvSpPr>
          <p:cNvPr id="5" name="Text Placeholder 4">
            <a:extLst>
              <a:ext uri="{FF2B5EF4-FFF2-40B4-BE49-F238E27FC236}">
                <a16:creationId xmlns:a16="http://schemas.microsoft.com/office/drawing/2014/main" id="{9EFDDD26-3B9D-49F3-8A3C-38B73B41EF24}"/>
              </a:ext>
            </a:extLst>
          </p:cNvPr>
          <p:cNvSpPr>
            <a:spLocks noGrp="1"/>
          </p:cNvSpPr>
          <p:nvPr>
            <p:ph type="body" sz="quarter" idx="16"/>
          </p:nvPr>
        </p:nvSpPr>
        <p:spPr/>
        <p:txBody>
          <a:bodyPr/>
          <a:lstStyle/>
          <a:p>
            <a:endParaRPr lang="hu-HU" dirty="0"/>
          </a:p>
          <a:p>
            <a:pPr indent="0">
              <a:buNone/>
            </a:pPr>
            <a:r>
              <a:rPr lang="hu-HU" sz="1800" dirty="0">
                <a:hlinkClick r:id="rId2"/>
              </a:rPr>
              <a:t>https://github.com/INK-USC/KagNet</a:t>
            </a:r>
            <a:r>
              <a:rPr lang="hu-HU" sz="1800" dirty="0"/>
              <a:t> </a:t>
            </a:r>
          </a:p>
          <a:p>
            <a:pPr indent="0">
              <a:buNone/>
            </a:pPr>
            <a:endParaRPr lang="hu-HU" sz="1800" dirty="0"/>
          </a:p>
          <a:p>
            <a:pPr indent="0">
              <a:buNone/>
            </a:pPr>
            <a:r>
              <a:rPr lang="en-US" sz="1800" dirty="0" err="1"/>
              <a:t>KagNet</a:t>
            </a:r>
            <a:r>
              <a:rPr lang="en-US" sz="1800" dirty="0"/>
              <a:t>: Knowledge-Aware Graph Networks for Commonsense Reasoning</a:t>
            </a:r>
            <a:endParaRPr lang="hu-HU" sz="1800" dirty="0"/>
          </a:p>
          <a:p>
            <a:pPr indent="0">
              <a:buNone/>
            </a:pPr>
            <a:endParaRPr lang="hu-HU" sz="1800" dirty="0"/>
          </a:p>
          <a:p>
            <a:pPr marL="342900" indent="-342900">
              <a:buFont typeface="Wingdings" panose="05000000000000000000" pitchFamily="2" charset="2"/>
              <a:buChar char="è"/>
            </a:pPr>
            <a:r>
              <a:rPr lang="hu-HU" sz="1800" dirty="0" err="1">
                <a:sym typeface="Wingdings" panose="05000000000000000000" pitchFamily="2" charset="2"/>
              </a:rPr>
              <a:t>It</a:t>
            </a:r>
            <a:r>
              <a:rPr lang="hu-HU" sz="1800" dirty="0">
                <a:sym typeface="Wingdings" panose="05000000000000000000" pitchFamily="2" charset="2"/>
              </a:rPr>
              <a:t> </a:t>
            </a:r>
            <a:r>
              <a:rPr lang="hu-HU" sz="1800" dirty="0" err="1">
                <a:sym typeface="Wingdings" panose="05000000000000000000" pitchFamily="2" charset="2"/>
              </a:rPr>
              <a:t>uses</a:t>
            </a:r>
            <a:r>
              <a:rPr lang="hu-HU" sz="1800" dirty="0">
                <a:sym typeface="Wingdings" panose="05000000000000000000" pitchFamily="2" charset="2"/>
              </a:rPr>
              <a:t> ConceptNet</a:t>
            </a:r>
          </a:p>
          <a:p>
            <a:pPr indent="0">
              <a:buNone/>
            </a:pPr>
            <a:endParaRPr lang="hu-HU" dirty="0"/>
          </a:p>
        </p:txBody>
      </p:sp>
      <p:pic>
        <p:nvPicPr>
          <p:cNvPr id="3074" name="Picture 2">
            <a:extLst>
              <a:ext uri="{FF2B5EF4-FFF2-40B4-BE49-F238E27FC236}">
                <a16:creationId xmlns:a16="http://schemas.microsoft.com/office/drawing/2014/main" id="{AF24E96C-E25B-41C7-BAD6-A4E10FC79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571" y="3573016"/>
            <a:ext cx="6845494" cy="29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4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88540" y="620688"/>
          <a:ext cx="9000492" cy="545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zövegdoboz 1">
            <a:extLst>
              <a:ext uri="{FF2B5EF4-FFF2-40B4-BE49-F238E27FC236}">
                <a16:creationId xmlns:a16="http://schemas.microsoft.com/office/drawing/2014/main" id="{BDF95E62-CCB5-478D-ADD6-C7985FAD41DC}"/>
              </a:ext>
            </a:extLst>
          </p:cNvPr>
          <p:cNvSpPr txBox="1"/>
          <p:nvPr/>
        </p:nvSpPr>
        <p:spPr>
          <a:xfrm>
            <a:off x="251520" y="6099365"/>
            <a:ext cx="1956048" cy="369332"/>
          </a:xfrm>
          <a:prstGeom prst="rect">
            <a:avLst/>
          </a:prstGeom>
          <a:noFill/>
        </p:spPr>
        <p:txBody>
          <a:bodyPr wrap="none" rtlCol="0">
            <a:spAutoFit/>
          </a:bodyPr>
          <a:lstStyle/>
          <a:p>
            <a:r>
              <a:rPr lang="hu-HU" dirty="0"/>
              <a:t>lorincz@inf.elte.hu</a:t>
            </a:r>
          </a:p>
        </p:txBody>
      </p:sp>
      <p:sp>
        <p:nvSpPr>
          <p:cNvPr id="3" name="TextBox 2">
            <a:extLst>
              <a:ext uri="{FF2B5EF4-FFF2-40B4-BE49-F238E27FC236}">
                <a16:creationId xmlns:a16="http://schemas.microsoft.com/office/drawing/2014/main" id="{E014C2CE-0839-4415-B37E-6A6BFE8C8455}"/>
              </a:ext>
            </a:extLst>
          </p:cNvPr>
          <p:cNvSpPr txBox="1"/>
          <p:nvPr/>
        </p:nvSpPr>
        <p:spPr>
          <a:xfrm>
            <a:off x="1907704" y="3861048"/>
            <a:ext cx="4817024" cy="1938992"/>
          </a:xfrm>
          <a:prstGeom prst="rect">
            <a:avLst/>
          </a:prstGeom>
          <a:solidFill>
            <a:schemeClr val="bg1"/>
          </a:solidFill>
        </p:spPr>
        <p:txBody>
          <a:bodyPr wrap="none" rtlCol="0">
            <a:spAutoFit/>
          </a:bodyPr>
          <a:lstStyle/>
          <a:p>
            <a:r>
              <a:rPr lang="hu-HU" sz="4000" dirty="0" err="1"/>
              <a:t>BUT</a:t>
            </a:r>
            <a:r>
              <a:rPr lang="hu-HU" sz="4000" dirty="0"/>
              <a:t> go </a:t>
            </a:r>
            <a:r>
              <a:rPr lang="hu-HU" sz="4000" dirty="0" err="1"/>
              <a:t>further</a:t>
            </a:r>
            <a:r>
              <a:rPr lang="hu-HU" sz="4000" dirty="0"/>
              <a:t> </a:t>
            </a:r>
          </a:p>
          <a:p>
            <a:pPr marL="457200" indent="-457200">
              <a:buFontTx/>
              <a:buChar char="-"/>
            </a:pPr>
            <a:r>
              <a:rPr lang="hu-HU" sz="4000" dirty="0" err="1"/>
              <a:t>for</a:t>
            </a:r>
            <a:r>
              <a:rPr lang="hu-HU" sz="4000" dirty="0"/>
              <a:t> </a:t>
            </a:r>
            <a:r>
              <a:rPr lang="hu-HU" sz="4000" dirty="0" err="1"/>
              <a:t>homeworks</a:t>
            </a:r>
            <a:r>
              <a:rPr lang="hu-HU" sz="4000" dirty="0"/>
              <a:t> and </a:t>
            </a:r>
          </a:p>
          <a:p>
            <a:pPr marL="457200" indent="-457200">
              <a:buFontTx/>
              <a:buChar char="-"/>
            </a:pPr>
            <a:r>
              <a:rPr lang="hu-HU" sz="4000" dirty="0" err="1"/>
              <a:t>for</a:t>
            </a:r>
            <a:r>
              <a:rPr lang="hu-HU" sz="4000" dirty="0"/>
              <a:t> </a:t>
            </a:r>
            <a:r>
              <a:rPr lang="hu-HU" sz="4000" dirty="0" err="1"/>
              <a:t>the</a:t>
            </a:r>
            <a:r>
              <a:rPr lang="hu-HU" sz="4000" dirty="0"/>
              <a:t> </a:t>
            </a:r>
            <a:r>
              <a:rPr lang="hu-HU" sz="4000" dirty="0" err="1"/>
              <a:t>questions</a:t>
            </a:r>
            <a:r>
              <a:rPr lang="hu-HU" sz="4000" dirty="0"/>
              <a:t>!</a:t>
            </a:r>
          </a:p>
        </p:txBody>
      </p:sp>
    </p:spTree>
    <p:extLst>
      <p:ext uri="{BB962C8B-B14F-4D97-AF65-F5344CB8AC3E}">
        <p14:creationId xmlns:p14="http://schemas.microsoft.com/office/powerpoint/2010/main" val="31755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6CB4-F0E9-4F06-9909-E7AC7E064DBD}"/>
              </a:ext>
            </a:extLst>
          </p:cNvPr>
          <p:cNvSpPr>
            <a:spLocks noGrp="1"/>
          </p:cNvSpPr>
          <p:nvPr>
            <p:ph type="title"/>
          </p:nvPr>
        </p:nvSpPr>
        <p:spPr/>
        <p:txBody>
          <a:bodyPr/>
          <a:lstStyle/>
          <a:p>
            <a:r>
              <a:rPr lang="hu-HU" dirty="0" err="1"/>
              <a:t>Questions</a:t>
            </a:r>
            <a:r>
              <a:rPr lang="hu-HU" dirty="0"/>
              <a:t> and </a:t>
            </a:r>
            <a:r>
              <a:rPr lang="hu-HU" dirty="0" err="1"/>
              <a:t>Notes</a:t>
            </a:r>
            <a:r>
              <a:rPr lang="hu-HU" dirty="0"/>
              <a:t> 1</a:t>
            </a:r>
          </a:p>
        </p:txBody>
      </p:sp>
      <p:sp>
        <p:nvSpPr>
          <p:cNvPr id="3" name="Content Placeholder 2">
            <a:extLst>
              <a:ext uri="{FF2B5EF4-FFF2-40B4-BE49-F238E27FC236}">
                <a16:creationId xmlns:a16="http://schemas.microsoft.com/office/drawing/2014/main" id="{198ACCBA-E82D-4828-A8C7-FB2A57507AC2}"/>
              </a:ext>
            </a:extLst>
          </p:cNvPr>
          <p:cNvSpPr>
            <a:spLocks noGrp="1"/>
          </p:cNvSpPr>
          <p:nvPr>
            <p:ph idx="1"/>
          </p:nvPr>
        </p:nvSpPr>
        <p:spPr/>
        <p:txBody>
          <a:bodyPr/>
          <a:lstStyle/>
          <a:p>
            <a:pPr marL="457200" indent="-457200">
              <a:buFont typeface="+mj-lt"/>
              <a:buAutoNum type="arabicPeriod"/>
            </a:pPr>
            <a:r>
              <a:rPr lang="hu-HU" dirty="0" err="1"/>
              <a:t>What</a:t>
            </a:r>
            <a:r>
              <a:rPr lang="hu-HU" dirty="0"/>
              <a:t> </a:t>
            </a:r>
            <a:r>
              <a:rPr lang="hu-HU" dirty="0" err="1"/>
              <a:t>are</a:t>
            </a:r>
            <a:r>
              <a:rPr lang="hu-HU" dirty="0"/>
              <a:t> </a:t>
            </a:r>
            <a:r>
              <a:rPr lang="hu-HU" dirty="0" err="1"/>
              <a:t>the</a:t>
            </a:r>
            <a:r>
              <a:rPr lang="hu-HU" dirty="0"/>
              <a:t> </a:t>
            </a:r>
            <a:r>
              <a:rPr lang="hu-HU" dirty="0" err="1"/>
              <a:t>complexity</a:t>
            </a:r>
            <a:r>
              <a:rPr lang="hu-HU" dirty="0"/>
              <a:t> </a:t>
            </a:r>
            <a:r>
              <a:rPr lang="hu-HU" dirty="0" err="1"/>
              <a:t>classes</a:t>
            </a:r>
            <a:r>
              <a:rPr lang="hu-HU" dirty="0"/>
              <a:t>? </a:t>
            </a:r>
          </a:p>
          <a:p>
            <a:pPr marL="757231" lvl="1" indent="-457200"/>
            <a:r>
              <a:rPr lang="hu-HU" dirty="0" err="1"/>
              <a:t>exp</a:t>
            </a:r>
            <a:r>
              <a:rPr lang="hu-HU" dirty="0"/>
              <a:t> </a:t>
            </a:r>
            <a:r>
              <a:rPr lang="hu-HU" dirty="0" err="1"/>
              <a:t>vs</a:t>
            </a:r>
            <a:r>
              <a:rPr lang="hu-HU" dirty="0"/>
              <a:t> </a:t>
            </a:r>
            <a:r>
              <a:rPr lang="hu-HU" dirty="0" err="1"/>
              <a:t>polinomial</a:t>
            </a:r>
            <a:r>
              <a:rPr lang="hu-HU" dirty="0"/>
              <a:t> and </a:t>
            </a:r>
            <a:r>
              <a:rPr lang="hu-HU" dirty="0" err="1"/>
              <a:t>training</a:t>
            </a:r>
            <a:r>
              <a:rPr lang="hu-HU" dirty="0"/>
              <a:t> </a:t>
            </a:r>
            <a:r>
              <a:rPr lang="hu-HU" dirty="0" err="1"/>
              <a:t>vs</a:t>
            </a:r>
            <a:r>
              <a:rPr lang="hu-HU" dirty="0"/>
              <a:t> </a:t>
            </a:r>
            <a:r>
              <a:rPr lang="hu-HU" dirty="0" err="1"/>
              <a:t>solving</a:t>
            </a:r>
            <a:r>
              <a:rPr lang="hu-HU" dirty="0"/>
              <a:t> </a:t>
            </a:r>
            <a:r>
              <a:rPr lang="hu-HU" dirty="0">
                <a:sym typeface="Wingdings" panose="05000000000000000000" pitchFamily="2" charset="2"/>
              </a:rPr>
              <a:t> 4 </a:t>
            </a:r>
            <a:r>
              <a:rPr lang="hu-HU" dirty="0" err="1">
                <a:sym typeface="Wingdings" panose="05000000000000000000" pitchFamily="2" charset="2"/>
              </a:rPr>
              <a:t>types</a:t>
            </a:r>
            <a:endParaRPr lang="hu-HU" dirty="0"/>
          </a:p>
          <a:p>
            <a:pPr marL="457200" indent="-457200">
              <a:buFont typeface="+mj-lt"/>
              <a:buAutoNum type="arabicPeriod"/>
            </a:pPr>
            <a:r>
              <a:rPr lang="hu-HU" dirty="0" err="1"/>
              <a:t>What</a:t>
            </a:r>
            <a:r>
              <a:rPr lang="hu-HU" dirty="0"/>
              <a:t> </a:t>
            </a:r>
            <a:r>
              <a:rPr lang="hu-HU" dirty="0" err="1"/>
              <a:t>complexity</a:t>
            </a:r>
            <a:r>
              <a:rPr lang="hu-HU" dirty="0"/>
              <a:t> </a:t>
            </a:r>
            <a:r>
              <a:rPr lang="hu-HU" dirty="0" err="1"/>
              <a:t>class</a:t>
            </a:r>
            <a:r>
              <a:rPr lang="hu-HU" dirty="0"/>
              <a:t> is </a:t>
            </a:r>
            <a:r>
              <a:rPr lang="hu-HU" dirty="0" err="1"/>
              <a:t>worth</a:t>
            </a:r>
            <a:r>
              <a:rPr lang="hu-HU" dirty="0"/>
              <a:t> </a:t>
            </a:r>
            <a:r>
              <a:rPr lang="hu-HU" dirty="0" err="1"/>
              <a:t>to</a:t>
            </a:r>
            <a:r>
              <a:rPr lang="hu-HU" dirty="0"/>
              <a:t> </a:t>
            </a:r>
            <a:r>
              <a:rPr lang="hu-HU" dirty="0" err="1"/>
              <a:t>communicate</a:t>
            </a:r>
            <a:r>
              <a:rPr lang="hu-HU" dirty="0"/>
              <a:t>?</a:t>
            </a:r>
          </a:p>
          <a:p>
            <a:pPr marL="457200" indent="-457200">
              <a:buFont typeface="+mj-lt"/>
              <a:buAutoNum type="arabicPeriod"/>
            </a:pPr>
            <a:r>
              <a:rPr lang="hu-HU" dirty="0" err="1"/>
              <a:t>What</a:t>
            </a:r>
            <a:r>
              <a:rPr lang="hu-HU" dirty="0"/>
              <a:t> </a:t>
            </a:r>
            <a:r>
              <a:rPr lang="hu-HU" dirty="0" err="1"/>
              <a:t>does</a:t>
            </a:r>
            <a:r>
              <a:rPr lang="hu-HU" dirty="0"/>
              <a:t> </a:t>
            </a:r>
            <a:r>
              <a:rPr lang="hu-HU" dirty="0" err="1"/>
              <a:t>the</a:t>
            </a:r>
            <a:r>
              <a:rPr lang="hu-HU" dirty="0"/>
              <a:t> </a:t>
            </a:r>
            <a:r>
              <a:rPr lang="hu-HU" dirty="0" err="1"/>
              <a:t>complexity</a:t>
            </a:r>
            <a:r>
              <a:rPr lang="hu-HU" dirty="0"/>
              <a:t> of an </a:t>
            </a:r>
            <a:r>
              <a:rPr lang="hu-HU" dirty="0" err="1"/>
              <a:t>optimization</a:t>
            </a:r>
            <a:r>
              <a:rPr lang="hu-HU" dirty="0"/>
              <a:t> </a:t>
            </a:r>
            <a:r>
              <a:rPr lang="hu-HU" dirty="0" err="1"/>
              <a:t>task</a:t>
            </a:r>
            <a:r>
              <a:rPr lang="hu-HU" dirty="0"/>
              <a:t> </a:t>
            </a:r>
            <a:r>
              <a:rPr lang="hu-HU" dirty="0" err="1"/>
              <a:t>depend</a:t>
            </a:r>
            <a:r>
              <a:rPr lang="hu-HU" dirty="0"/>
              <a:t> </a:t>
            </a:r>
            <a:r>
              <a:rPr lang="hu-HU" dirty="0" err="1"/>
              <a:t>on</a:t>
            </a:r>
            <a:r>
              <a:rPr lang="hu-HU" dirty="0"/>
              <a:t>?</a:t>
            </a:r>
          </a:p>
          <a:p>
            <a:pPr marL="457200" indent="-457200">
              <a:buFont typeface="+mj-lt"/>
              <a:buAutoNum type="arabicPeriod"/>
            </a:pPr>
            <a:r>
              <a:rPr lang="hu-HU" dirty="0" err="1"/>
              <a:t>What</a:t>
            </a:r>
            <a:r>
              <a:rPr lang="hu-HU" dirty="0"/>
              <a:t> </a:t>
            </a:r>
            <a:r>
              <a:rPr lang="hu-HU" dirty="0" err="1"/>
              <a:t>may</a:t>
            </a:r>
            <a:r>
              <a:rPr lang="hu-HU" dirty="0"/>
              <a:t> </a:t>
            </a:r>
            <a:r>
              <a:rPr lang="hu-HU" dirty="0" err="1"/>
              <a:t>creativity</a:t>
            </a:r>
            <a:r>
              <a:rPr lang="hu-HU" dirty="0"/>
              <a:t> be? (</a:t>
            </a:r>
            <a:r>
              <a:rPr lang="hu-HU" dirty="0" err="1"/>
              <a:t>Concept</a:t>
            </a:r>
            <a:r>
              <a:rPr lang="hu-HU" dirty="0"/>
              <a:t> </a:t>
            </a:r>
            <a:r>
              <a:rPr lang="hu-HU" dirty="0" err="1"/>
              <a:t>formation</a:t>
            </a:r>
            <a:r>
              <a:rPr lang="hu-HU" dirty="0"/>
              <a:t>, like </a:t>
            </a:r>
            <a:r>
              <a:rPr lang="hu-HU" dirty="0" err="1"/>
              <a:t>axiomes</a:t>
            </a:r>
            <a:r>
              <a:rPr lang="hu-HU" dirty="0"/>
              <a:t> of </a:t>
            </a:r>
            <a:r>
              <a:rPr lang="hu-HU" dirty="0" err="1"/>
              <a:t>geometry</a:t>
            </a:r>
            <a:r>
              <a:rPr lang="hu-HU" dirty="0"/>
              <a:t>)</a:t>
            </a:r>
          </a:p>
          <a:p>
            <a:pPr marL="457200" indent="-457200">
              <a:buFont typeface="+mj-lt"/>
              <a:buAutoNum type="arabicPeriod"/>
            </a:pPr>
            <a:r>
              <a:rPr lang="hu-HU" dirty="0" err="1"/>
              <a:t>What</a:t>
            </a:r>
            <a:r>
              <a:rPr lang="hu-HU" dirty="0"/>
              <a:t> </a:t>
            </a:r>
            <a:r>
              <a:rPr lang="hu-HU" dirty="0" err="1"/>
              <a:t>may</a:t>
            </a:r>
            <a:r>
              <a:rPr lang="hu-HU" dirty="0"/>
              <a:t> </a:t>
            </a:r>
            <a:r>
              <a:rPr lang="hu-HU" dirty="0" err="1"/>
              <a:t>intelligence</a:t>
            </a:r>
            <a:r>
              <a:rPr lang="hu-HU" dirty="0"/>
              <a:t> be? (Cognitive </a:t>
            </a:r>
            <a:r>
              <a:rPr lang="hu-HU" dirty="0" err="1"/>
              <a:t>manipulation</a:t>
            </a:r>
            <a:r>
              <a:rPr lang="hu-HU" dirty="0"/>
              <a:t> of </a:t>
            </a:r>
            <a:r>
              <a:rPr lang="hu-HU" dirty="0" err="1"/>
              <a:t>the</a:t>
            </a:r>
            <a:r>
              <a:rPr lang="hu-HU" dirty="0"/>
              <a:t> </a:t>
            </a:r>
            <a:r>
              <a:rPr lang="hu-HU" dirty="0" err="1"/>
              <a:t>concepts</a:t>
            </a:r>
            <a:r>
              <a:rPr lang="hu-HU" dirty="0"/>
              <a:t>, like in IQ tests.</a:t>
            </a:r>
          </a:p>
          <a:p>
            <a:pPr marL="457200" indent="-457200">
              <a:buFont typeface="+mj-lt"/>
              <a:buAutoNum type="arabicPeriod"/>
            </a:pPr>
            <a:r>
              <a:rPr lang="hu-HU" dirty="0" err="1"/>
              <a:t>What</a:t>
            </a:r>
            <a:r>
              <a:rPr lang="hu-HU" dirty="0"/>
              <a:t> is crowdsourcing?</a:t>
            </a:r>
          </a:p>
          <a:p>
            <a:pPr marL="457200" indent="-457200">
              <a:buFont typeface="+mj-lt"/>
              <a:buAutoNum type="arabicPeriod"/>
            </a:pPr>
            <a:r>
              <a:rPr lang="hu-HU" dirty="0" err="1"/>
              <a:t>What</a:t>
            </a:r>
            <a:r>
              <a:rPr lang="hu-HU" dirty="0"/>
              <a:t> is </a:t>
            </a:r>
            <a:r>
              <a:rPr lang="hu-HU" dirty="0" err="1"/>
              <a:t>the</a:t>
            </a:r>
            <a:r>
              <a:rPr lang="hu-HU" dirty="0"/>
              <a:t> course of </a:t>
            </a:r>
            <a:r>
              <a:rPr lang="hu-HU" dirty="0" err="1"/>
              <a:t>dimensionality</a:t>
            </a:r>
            <a:r>
              <a:rPr lang="hu-HU" dirty="0"/>
              <a:t>?</a:t>
            </a:r>
          </a:p>
          <a:p>
            <a:pPr marL="457200" indent="-457200">
              <a:buFont typeface="+mj-lt"/>
              <a:buAutoNum type="arabicPeriod"/>
            </a:pPr>
            <a:r>
              <a:rPr lang="hu-HU" dirty="0" err="1"/>
              <a:t>What</a:t>
            </a:r>
            <a:r>
              <a:rPr lang="hu-HU" dirty="0"/>
              <a:t> is </a:t>
            </a:r>
            <a:r>
              <a:rPr lang="hu-HU" dirty="0" err="1"/>
              <a:t>the</a:t>
            </a:r>
            <a:r>
              <a:rPr lang="hu-HU" dirty="0"/>
              <a:t> </a:t>
            </a:r>
            <a:r>
              <a:rPr lang="hu-HU" dirty="0" err="1"/>
              <a:t>solution</a:t>
            </a:r>
            <a:r>
              <a:rPr lang="hu-HU" dirty="0"/>
              <a:t> of </a:t>
            </a:r>
            <a:r>
              <a:rPr lang="hu-HU" dirty="0" err="1"/>
              <a:t>the</a:t>
            </a:r>
            <a:r>
              <a:rPr lang="hu-HU" dirty="0"/>
              <a:t> course of </a:t>
            </a:r>
            <a:r>
              <a:rPr lang="hu-HU" dirty="0" err="1"/>
              <a:t>dimensionalityM</a:t>
            </a:r>
            <a:endParaRPr lang="hu-HU" dirty="0"/>
          </a:p>
        </p:txBody>
      </p:sp>
    </p:spTree>
    <p:extLst>
      <p:ext uri="{BB962C8B-B14F-4D97-AF65-F5344CB8AC3E}">
        <p14:creationId xmlns:p14="http://schemas.microsoft.com/office/powerpoint/2010/main" val="1787776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9023-F090-4DB7-A31A-F9088404E2A9}"/>
              </a:ext>
            </a:extLst>
          </p:cNvPr>
          <p:cNvSpPr>
            <a:spLocks noGrp="1"/>
          </p:cNvSpPr>
          <p:nvPr>
            <p:ph type="title"/>
          </p:nvPr>
        </p:nvSpPr>
        <p:spPr/>
        <p:txBody>
          <a:bodyPr/>
          <a:lstStyle/>
          <a:p>
            <a:r>
              <a:rPr lang="hu-HU" dirty="0" err="1"/>
              <a:t>Questions</a:t>
            </a:r>
            <a:r>
              <a:rPr lang="hu-HU" dirty="0"/>
              <a:t> and </a:t>
            </a:r>
            <a:r>
              <a:rPr lang="hu-HU" dirty="0" err="1"/>
              <a:t>Notes</a:t>
            </a:r>
            <a:r>
              <a:rPr lang="hu-HU" dirty="0"/>
              <a:t> 2</a:t>
            </a:r>
          </a:p>
        </p:txBody>
      </p:sp>
      <p:sp>
        <p:nvSpPr>
          <p:cNvPr id="3" name="Content Placeholder 2">
            <a:extLst>
              <a:ext uri="{FF2B5EF4-FFF2-40B4-BE49-F238E27FC236}">
                <a16:creationId xmlns:a16="http://schemas.microsoft.com/office/drawing/2014/main" id="{75BBDF20-583E-49D4-B5F0-732BA58E94B3}"/>
              </a:ext>
            </a:extLst>
          </p:cNvPr>
          <p:cNvSpPr>
            <a:spLocks noGrp="1"/>
          </p:cNvSpPr>
          <p:nvPr>
            <p:ph idx="1"/>
          </p:nvPr>
        </p:nvSpPr>
        <p:spPr/>
        <p:txBody>
          <a:bodyPr/>
          <a:lstStyle/>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a:t>
            </a:r>
            <a:r>
              <a:rPr lang="hu-HU" dirty="0" err="1"/>
              <a:t>This</a:t>
            </a:r>
            <a:r>
              <a:rPr lang="hu-HU" dirty="0"/>
              <a:t> </a:t>
            </a:r>
            <a:r>
              <a:rPr lang="hu-HU" dirty="0" err="1"/>
              <a:t>was</a:t>
            </a:r>
            <a:r>
              <a:rPr lang="hu-HU" dirty="0"/>
              <a:t> </a:t>
            </a:r>
            <a:r>
              <a:rPr lang="hu-HU" dirty="0" err="1"/>
              <a:t>not</a:t>
            </a:r>
            <a:r>
              <a:rPr lang="hu-HU" dirty="0"/>
              <a:t> part of </a:t>
            </a:r>
            <a:r>
              <a:rPr lang="hu-HU" dirty="0" err="1"/>
              <a:t>the</a:t>
            </a:r>
            <a:r>
              <a:rPr lang="hu-HU" dirty="0"/>
              <a:t> </a:t>
            </a:r>
            <a:r>
              <a:rPr lang="hu-HU" dirty="0" err="1"/>
              <a:t>talk</a:t>
            </a:r>
            <a:r>
              <a:rPr lang="hu-HU" dirty="0"/>
              <a:t>... More </a:t>
            </a:r>
            <a:r>
              <a:rPr lang="hu-HU" dirty="0" err="1"/>
              <a:t>neurons</a:t>
            </a:r>
            <a:r>
              <a:rPr lang="hu-HU" dirty="0"/>
              <a:t> </a:t>
            </a:r>
            <a:r>
              <a:rPr lang="hu-HU" dirty="0" err="1"/>
              <a:t>are</a:t>
            </a:r>
            <a:r>
              <a:rPr lang="hu-HU" dirty="0"/>
              <a:t> </a:t>
            </a:r>
            <a:r>
              <a:rPr lang="hu-HU" dirty="0" err="1"/>
              <a:t>active</a:t>
            </a:r>
            <a:r>
              <a:rPr lang="hu-HU" dirty="0"/>
              <a:t> </a:t>
            </a:r>
            <a:r>
              <a:rPr lang="hu-HU" dirty="0" err="1"/>
              <a:t>at</a:t>
            </a:r>
            <a:r>
              <a:rPr lang="hu-HU" dirty="0"/>
              <a:t> </a:t>
            </a:r>
            <a:r>
              <a:rPr lang="hu-HU" dirty="0" err="1"/>
              <a:t>the</a:t>
            </a:r>
            <a:r>
              <a:rPr lang="hu-HU" dirty="0"/>
              <a:t> </a:t>
            </a:r>
            <a:r>
              <a:rPr lang="hu-HU" dirty="0" err="1"/>
              <a:t>same</a:t>
            </a:r>
            <a:r>
              <a:rPr lang="hu-HU" dirty="0"/>
              <a:t> </a:t>
            </a:r>
            <a:r>
              <a:rPr lang="hu-HU" dirty="0" err="1"/>
              <a:t>time</a:t>
            </a:r>
            <a:r>
              <a:rPr lang="hu-HU" dirty="0"/>
              <a:t>. </a:t>
            </a:r>
            <a:r>
              <a:rPr lang="hu-HU" dirty="0" err="1"/>
              <a:t>For</a:t>
            </a:r>
            <a:r>
              <a:rPr lang="hu-HU" dirty="0"/>
              <a:t> </a:t>
            </a:r>
            <a:r>
              <a:rPr lang="hu-HU" dirty="0" err="1"/>
              <a:t>example</a:t>
            </a:r>
            <a:r>
              <a:rPr lang="hu-HU" dirty="0"/>
              <a:t>, </a:t>
            </a:r>
            <a:r>
              <a:rPr lang="hu-HU" dirty="0" err="1"/>
              <a:t>motion</a:t>
            </a:r>
            <a:r>
              <a:rPr lang="hu-HU" dirty="0"/>
              <a:t> is </a:t>
            </a:r>
            <a:r>
              <a:rPr lang="hu-HU" dirty="0" err="1"/>
              <a:t>sensed</a:t>
            </a:r>
            <a:r>
              <a:rPr lang="hu-HU" dirty="0"/>
              <a:t> </a:t>
            </a:r>
            <a:r>
              <a:rPr lang="hu-HU" dirty="0" err="1"/>
              <a:t>by</a:t>
            </a:r>
            <a:r>
              <a:rPr lang="hu-HU" dirty="0"/>
              <a:t> </a:t>
            </a:r>
            <a:r>
              <a:rPr lang="hu-HU" dirty="0" err="1"/>
              <a:t>many</a:t>
            </a:r>
            <a:r>
              <a:rPr lang="hu-HU" dirty="0"/>
              <a:t> </a:t>
            </a:r>
            <a:r>
              <a:rPr lang="hu-HU" dirty="0" err="1"/>
              <a:t>neurons</a:t>
            </a:r>
            <a:r>
              <a:rPr lang="hu-HU" dirty="0"/>
              <a:t> </a:t>
            </a:r>
            <a:r>
              <a:rPr lang="hu-HU" dirty="0" err="1"/>
              <a:t>with</a:t>
            </a:r>
            <a:r>
              <a:rPr lang="hu-HU" dirty="0"/>
              <a:t> </a:t>
            </a:r>
            <a:r>
              <a:rPr lang="hu-HU" dirty="0" err="1"/>
              <a:t>changing</a:t>
            </a:r>
            <a:r>
              <a:rPr lang="hu-HU" dirty="0"/>
              <a:t> </a:t>
            </a:r>
            <a:r>
              <a:rPr lang="hu-HU" dirty="0" err="1"/>
              <a:t>activities</a:t>
            </a:r>
            <a:r>
              <a:rPr lang="hu-HU" dirty="0"/>
              <a:t> (</a:t>
            </a:r>
            <a:r>
              <a:rPr lang="hu-HU" dirty="0" err="1"/>
              <a:t>activities</a:t>
            </a:r>
            <a:r>
              <a:rPr lang="hu-HU" dirty="0"/>
              <a:t> </a:t>
            </a:r>
            <a:r>
              <a:rPr lang="hu-HU" dirty="0" err="1"/>
              <a:t>are</a:t>
            </a:r>
            <a:r>
              <a:rPr lang="hu-HU" dirty="0"/>
              <a:t> </a:t>
            </a:r>
            <a:r>
              <a:rPr lang="hu-HU" dirty="0" err="1"/>
              <a:t>always</a:t>
            </a:r>
            <a:r>
              <a:rPr lang="hu-HU" dirty="0"/>
              <a:t> </a:t>
            </a:r>
            <a:r>
              <a:rPr lang="hu-HU" dirty="0" err="1"/>
              <a:t>positive</a:t>
            </a:r>
            <a:r>
              <a:rPr lang="hu-HU" dirty="0"/>
              <a:t>, </a:t>
            </a:r>
            <a:r>
              <a:rPr lang="hu-HU" dirty="0" err="1"/>
              <a:t>since</a:t>
            </a:r>
            <a:r>
              <a:rPr lang="hu-HU" dirty="0"/>
              <a:t> </a:t>
            </a:r>
            <a:r>
              <a:rPr lang="hu-HU" dirty="0" err="1"/>
              <a:t>neurons</a:t>
            </a:r>
            <a:r>
              <a:rPr lang="hu-HU" dirty="0"/>
              <a:t> </a:t>
            </a:r>
            <a:r>
              <a:rPr lang="hu-HU" dirty="0" err="1"/>
              <a:t>can</a:t>
            </a:r>
            <a:r>
              <a:rPr lang="hu-HU" dirty="0"/>
              <a:t> </a:t>
            </a:r>
            <a:r>
              <a:rPr lang="hu-HU" dirty="0" err="1"/>
              <a:t>only</a:t>
            </a:r>
            <a:r>
              <a:rPr lang="hu-HU" dirty="0"/>
              <a:t> </a:t>
            </a:r>
            <a:r>
              <a:rPr lang="hu-HU" dirty="0" err="1"/>
              <a:t>provide</a:t>
            </a:r>
            <a:r>
              <a:rPr lang="hu-HU" dirty="0"/>
              <a:t> </a:t>
            </a:r>
            <a:r>
              <a:rPr lang="hu-HU" dirty="0" err="1"/>
              <a:t>spikes</a:t>
            </a:r>
            <a:r>
              <a:rPr lang="hu-HU" dirty="0"/>
              <a:t>). </a:t>
            </a:r>
            <a:r>
              <a:rPr lang="hu-HU" dirty="0" err="1"/>
              <a:t>These</a:t>
            </a:r>
            <a:r>
              <a:rPr lang="hu-HU" dirty="0"/>
              <a:t> </a:t>
            </a:r>
            <a:r>
              <a:rPr lang="hu-HU" dirty="0" err="1"/>
              <a:t>neurons</a:t>
            </a:r>
            <a:r>
              <a:rPr lang="hu-HU" dirty="0"/>
              <a:t> </a:t>
            </a:r>
            <a:r>
              <a:rPr lang="hu-HU" dirty="0" err="1"/>
              <a:t>have</a:t>
            </a:r>
            <a:r>
              <a:rPr lang="hu-HU" dirty="0"/>
              <a:t> a main </a:t>
            </a:r>
            <a:r>
              <a:rPr lang="hu-HU" dirty="0" err="1"/>
              <a:t>direction</a:t>
            </a:r>
            <a:r>
              <a:rPr lang="hu-HU" dirty="0"/>
              <a:t>. </a:t>
            </a:r>
            <a:r>
              <a:rPr lang="hu-HU" dirty="0" err="1"/>
              <a:t>Their</a:t>
            </a:r>
            <a:r>
              <a:rPr lang="hu-HU" dirty="0"/>
              <a:t> </a:t>
            </a:r>
            <a:r>
              <a:rPr lang="hu-HU" dirty="0" err="1"/>
              <a:t>activities</a:t>
            </a:r>
            <a:r>
              <a:rPr lang="hu-HU" dirty="0"/>
              <a:t> </a:t>
            </a:r>
            <a:r>
              <a:rPr lang="hu-HU" dirty="0" err="1"/>
              <a:t>depend</a:t>
            </a:r>
            <a:r>
              <a:rPr lang="hu-HU" dirty="0"/>
              <a:t> </a:t>
            </a:r>
            <a:r>
              <a:rPr lang="hu-HU" dirty="0" err="1"/>
              <a:t>on</a:t>
            </a:r>
            <a:r>
              <a:rPr lang="hu-HU" dirty="0"/>
              <a:t> </a:t>
            </a:r>
            <a:r>
              <a:rPr lang="hu-HU" dirty="0" err="1"/>
              <a:t>the</a:t>
            </a:r>
            <a:r>
              <a:rPr lang="hu-HU" dirty="0"/>
              <a:t> </a:t>
            </a:r>
            <a:r>
              <a:rPr lang="hu-HU" dirty="0" err="1"/>
              <a:t>angle</a:t>
            </a:r>
            <a:r>
              <a:rPr lang="hu-HU" dirty="0"/>
              <a:t> </a:t>
            </a:r>
            <a:r>
              <a:rPr lang="hu-HU" dirty="0" err="1"/>
              <a:t>between</a:t>
            </a:r>
            <a:r>
              <a:rPr lang="hu-HU" dirty="0"/>
              <a:t> </a:t>
            </a:r>
            <a:r>
              <a:rPr lang="hu-HU" dirty="0" err="1"/>
              <a:t>their</a:t>
            </a:r>
            <a:r>
              <a:rPr lang="hu-HU" dirty="0"/>
              <a:t> main </a:t>
            </a:r>
            <a:r>
              <a:rPr lang="hu-HU" dirty="0" err="1"/>
              <a:t>direction</a:t>
            </a:r>
            <a:r>
              <a:rPr lang="hu-HU" dirty="0"/>
              <a:t> and </a:t>
            </a:r>
            <a:r>
              <a:rPr lang="hu-HU" dirty="0" err="1"/>
              <a:t>the</a:t>
            </a:r>
            <a:r>
              <a:rPr lang="hu-HU" dirty="0"/>
              <a:t> </a:t>
            </a:r>
            <a:r>
              <a:rPr lang="hu-HU" dirty="0" err="1"/>
              <a:t>actual</a:t>
            </a:r>
            <a:r>
              <a:rPr lang="hu-HU" dirty="0"/>
              <a:t> </a:t>
            </a:r>
            <a:r>
              <a:rPr lang="hu-HU" dirty="0" err="1"/>
              <a:t>motion</a:t>
            </a:r>
            <a:r>
              <a:rPr lang="hu-HU" dirty="0"/>
              <a:t> </a:t>
            </a:r>
            <a:r>
              <a:rPr lang="hu-HU" dirty="0" err="1"/>
              <a:t>according</a:t>
            </a:r>
            <a:r>
              <a:rPr lang="hu-HU" dirty="0"/>
              <a:t> </a:t>
            </a:r>
            <a:r>
              <a:rPr lang="hu-HU" dirty="0" err="1"/>
              <a:t>to</a:t>
            </a:r>
            <a:r>
              <a:rPr lang="hu-HU" dirty="0"/>
              <a:t> </a:t>
            </a:r>
            <a:r>
              <a:rPr lang="hu-HU" dirty="0" err="1"/>
              <a:t>the</a:t>
            </a:r>
            <a:r>
              <a:rPr lang="hu-HU" dirty="0"/>
              <a:t> </a:t>
            </a:r>
            <a:r>
              <a:rPr lang="hu-HU" dirty="0" err="1"/>
              <a:t>cosine</a:t>
            </a:r>
            <a:r>
              <a:rPr lang="hu-HU" dirty="0"/>
              <a:t> </a:t>
            </a:r>
            <a:r>
              <a:rPr lang="hu-HU" dirty="0" err="1"/>
              <a:t>function</a:t>
            </a:r>
            <a:r>
              <a:rPr lang="hu-HU" dirty="0"/>
              <a:t>. </a:t>
            </a:r>
            <a:r>
              <a:rPr lang="hu-HU" dirty="0" err="1"/>
              <a:t>Together</a:t>
            </a:r>
            <a:r>
              <a:rPr lang="hu-HU" dirty="0"/>
              <a:t> (</a:t>
            </a:r>
            <a:r>
              <a:rPr lang="hu-HU" dirty="0" err="1"/>
              <a:t>their</a:t>
            </a:r>
            <a:r>
              <a:rPr lang="hu-HU" dirty="0"/>
              <a:t> </a:t>
            </a:r>
            <a:r>
              <a:rPr lang="hu-HU" dirty="0" err="1"/>
              <a:t>average</a:t>
            </a:r>
            <a:r>
              <a:rPr lang="hu-HU" dirty="0"/>
              <a:t>) </a:t>
            </a:r>
            <a:r>
              <a:rPr lang="hu-HU" dirty="0" err="1"/>
              <a:t>provides</a:t>
            </a:r>
            <a:r>
              <a:rPr lang="hu-HU" dirty="0"/>
              <a:t> a </a:t>
            </a:r>
            <a:r>
              <a:rPr lang="hu-HU" dirty="0" err="1"/>
              <a:t>very</a:t>
            </a:r>
            <a:r>
              <a:rPr lang="hu-HU" dirty="0"/>
              <a:t> </a:t>
            </a:r>
            <a:r>
              <a:rPr lang="hu-HU" dirty="0" err="1"/>
              <a:t>precise</a:t>
            </a:r>
            <a:r>
              <a:rPr lang="hu-HU" dirty="0"/>
              <a:t> </a:t>
            </a:r>
            <a:r>
              <a:rPr lang="hu-HU" dirty="0" err="1"/>
              <a:t>direction</a:t>
            </a:r>
            <a:r>
              <a:rPr lang="hu-HU" dirty="0"/>
              <a:t> </a:t>
            </a:r>
            <a:r>
              <a:rPr lang="hu-HU" dirty="0" err="1"/>
              <a:t>estimation</a:t>
            </a:r>
            <a:r>
              <a:rPr lang="hu-HU" dirty="0"/>
              <a:t>.)</a:t>
            </a:r>
          </a:p>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of </a:t>
            </a:r>
            <a:r>
              <a:rPr lang="hu-HU" dirty="0" err="1"/>
              <a:t>the</a:t>
            </a:r>
            <a:r>
              <a:rPr lang="hu-HU" dirty="0"/>
              <a:t> 2D </a:t>
            </a:r>
            <a:r>
              <a:rPr lang="hu-HU" dirty="0" err="1"/>
              <a:t>discretization</a:t>
            </a:r>
            <a:r>
              <a:rPr lang="hu-HU" dirty="0"/>
              <a:t>? </a:t>
            </a:r>
            <a:r>
              <a:rPr lang="hu-HU" dirty="0" err="1"/>
              <a:t>There</a:t>
            </a:r>
            <a:r>
              <a:rPr lang="hu-HU" dirty="0"/>
              <a:t> </a:t>
            </a:r>
            <a:r>
              <a:rPr lang="hu-HU" dirty="0" err="1"/>
              <a:t>was</a:t>
            </a:r>
            <a:r>
              <a:rPr lang="hu-HU" dirty="0"/>
              <a:t> an image </a:t>
            </a:r>
            <a:r>
              <a:rPr lang="hu-HU" dirty="0" err="1"/>
              <a:t>from</a:t>
            </a:r>
            <a:r>
              <a:rPr lang="hu-HU" dirty="0"/>
              <a:t> </a:t>
            </a:r>
            <a:r>
              <a:rPr lang="hu-HU" dirty="0" err="1"/>
              <a:t>the</a:t>
            </a:r>
            <a:r>
              <a:rPr lang="hu-HU" dirty="0"/>
              <a:t> </a:t>
            </a:r>
            <a:r>
              <a:rPr lang="hu-HU" dirty="0" err="1"/>
              <a:t>literature</a:t>
            </a:r>
            <a:r>
              <a:rPr lang="hu-HU" dirty="0"/>
              <a:t> </a:t>
            </a:r>
            <a:r>
              <a:rPr lang="hu-HU" dirty="0" err="1"/>
              <a:t>on</a:t>
            </a:r>
            <a:r>
              <a:rPr lang="hu-HU" dirty="0"/>
              <a:t> </a:t>
            </a:r>
            <a:r>
              <a:rPr lang="hu-HU" dirty="0" err="1"/>
              <a:t>this</a:t>
            </a:r>
            <a:r>
              <a:rPr lang="hu-HU" dirty="0"/>
              <a:t> (</a:t>
            </a:r>
            <a:r>
              <a:rPr lang="hu-HU" dirty="0" err="1"/>
              <a:t>Approx</a:t>
            </a:r>
            <a:r>
              <a:rPr lang="hu-HU" dirty="0"/>
              <a:t>. Gaussian </a:t>
            </a:r>
            <a:r>
              <a:rPr lang="hu-HU" dirty="0" err="1"/>
              <a:t>activities</a:t>
            </a:r>
            <a:r>
              <a:rPr lang="hu-HU" dirty="0"/>
              <a:t>)  </a:t>
            </a:r>
          </a:p>
          <a:p>
            <a:pPr marL="457200" indent="-457200">
              <a:buFont typeface="+mj-lt"/>
              <a:buAutoNum type="arabicPeriod"/>
            </a:pPr>
            <a:r>
              <a:rPr lang="hu-HU" dirty="0" err="1"/>
              <a:t>What</a:t>
            </a:r>
            <a:r>
              <a:rPr lang="hu-HU" dirty="0"/>
              <a:t> is </a:t>
            </a:r>
            <a:r>
              <a:rPr lang="hu-HU" dirty="0" err="1"/>
              <a:t>the</a:t>
            </a:r>
            <a:r>
              <a:rPr lang="hu-HU" dirty="0"/>
              <a:t> </a:t>
            </a:r>
            <a:r>
              <a:rPr lang="hu-HU" dirty="0" err="1"/>
              <a:t>population</a:t>
            </a:r>
            <a:r>
              <a:rPr lang="hu-HU" dirty="0"/>
              <a:t> code of </a:t>
            </a:r>
            <a:r>
              <a:rPr lang="hu-HU" dirty="0" err="1"/>
              <a:t>the</a:t>
            </a:r>
            <a:r>
              <a:rPr lang="hu-HU" dirty="0"/>
              <a:t> 2D </a:t>
            </a:r>
            <a:r>
              <a:rPr lang="hu-HU" dirty="0" err="1"/>
              <a:t>metric</a:t>
            </a:r>
            <a:r>
              <a:rPr lang="hu-HU" dirty="0"/>
              <a:t>? (</a:t>
            </a:r>
            <a:r>
              <a:rPr lang="hu-HU" dirty="0" err="1"/>
              <a:t>Many</a:t>
            </a:r>
            <a:r>
              <a:rPr lang="hu-HU" dirty="0"/>
              <a:t> </a:t>
            </a:r>
            <a:r>
              <a:rPr lang="hu-HU" dirty="0" err="1"/>
              <a:t>neurons</a:t>
            </a:r>
            <a:r>
              <a:rPr lang="hu-HU" dirty="0"/>
              <a:t> </a:t>
            </a:r>
            <a:r>
              <a:rPr lang="hu-HU" dirty="0" err="1"/>
              <a:t>respond</a:t>
            </a:r>
            <a:r>
              <a:rPr lang="hu-HU" dirty="0"/>
              <a:t> </a:t>
            </a:r>
            <a:r>
              <a:rPr lang="hu-HU" dirty="0" err="1"/>
              <a:t>according</a:t>
            </a:r>
            <a:r>
              <a:rPr lang="hu-HU" dirty="0"/>
              <a:t> </a:t>
            </a:r>
            <a:r>
              <a:rPr lang="hu-HU" dirty="0" err="1"/>
              <a:t>to</a:t>
            </a:r>
            <a:r>
              <a:rPr lang="hu-HU" dirty="0"/>
              <a:t> a </a:t>
            </a:r>
            <a:r>
              <a:rPr lang="hu-HU" dirty="0" err="1"/>
              <a:t>hexagonal</a:t>
            </a:r>
            <a:r>
              <a:rPr lang="hu-HU" dirty="0"/>
              <a:t> </a:t>
            </a:r>
            <a:r>
              <a:rPr lang="hu-HU" dirty="0" err="1"/>
              <a:t>grid</a:t>
            </a:r>
            <a:r>
              <a:rPr lang="hu-HU" dirty="0"/>
              <a:t> </a:t>
            </a:r>
            <a:r>
              <a:rPr lang="hu-HU" dirty="0" err="1"/>
              <a:t>with</a:t>
            </a:r>
            <a:r>
              <a:rPr lang="hu-HU" dirty="0"/>
              <a:t> </a:t>
            </a:r>
            <a:r>
              <a:rPr lang="hu-HU" dirty="0" err="1"/>
              <a:t>different</a:t>
            </a:r>
            <a:r>
              <a:rPr lang="hu-HU" dirty="0"/>
              <a:t> </a:t>
            </a:r>
            <a:r>
              <a:rPr lang="hu-HU" dirty="0" err="1"/>
              <a:t>grid</a:t>
            </a:r>
            <a:r>
              <a:rPr lang="hu-HU" dirty="0"/>
              <a:t> </a:t>
            </a:r>
            <a:r>
              <a:rPr lang="hu-HU" dirty="0" err="1"/>
              <a:t>sizes</a:t>
            </a:r>
            <a:r>
              <a:rPr lang="hu-HU" dirty="0"/>
              <a:t>.)</a:t>
            </a:r>
          </a:p>
          <a:p>
            <a:pPr marL="457200" indent="-457200">
              <a:buFont typeface="+mj-lt"/>
              <a:buAutoNum type="arabicPeriod"/>
            </a:pPr>
            <a:endParaRPr lang="hu-HU" dirty="0"/>
          </a:p>
          <a:p>
            <a:pPr marL="457200" indent="-457200">
              <a:buFont typeface="+mj-lt"/>
              <a:buAutoNum type="arabicPeriod"/>
            </a:pPr>
            <a:endParaRPr lang="hu-HU" dirty="0"/>
          </a:p>
        </p:txBody>
      </p:sp>
    </p:spTree>
    <p:extLst>
      <p:ext uri="{BB962C8B-B14F-4D97-AF65-F5344CB8AC3E}">
        <p14:creationId xmlns:p14="http://schemas.microsoft.com/office/powerpoint/2010/main" val="186962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EC78-B23C-4E9C-BAA2-A6FB7849B6F7}"/>
              </a:ext>
            </a:extLst>
          </p:cNvPr>
          <p:cNvSpPr>
            <a:spLocks noGrp="1"/>
          </p:cNvSpPr>
          <p:nvPr>
            <p:ph type="title"/>
          </p:nvPr>
        </p:nvSpPr>
        <p:spPr/>
        <p:txBody>
          <a:bodyPr/>
          <a:lstStyle/>
          <a:p>
            <a:r>
              <a:rPr lang="hu-HU" dirty="0" err="1"/>
              <a:t>Questions</a:t>
            </a:r>
            <a:r>
              <a:rPr lang="hu-HU" dirty="0"/>
              <a:t> and </a:t>
            </a:r>
            <a:r>
              <a:rPr lang="hu-HU" dirty="0" err="1"/>
              <a:t>Notes</a:t>
            </a:r>
            <a:r>
              <a:rPr lang="hu-HU" dirty="0"/>
              <a:t> 3</a:t>
            </a:r>
          </a:p>
        </p:txBody>
      </p:sp>
      <p:sp>
        <p:nvSpPr>
          <p:cNvPr id="3" name="Content Placeholder 2">
            <a:extLst>
              <a:ext uri="{FF2B5EF4-FFF2-40B4-BE49-F238E27FC236}">
                <a16:creationId xmlns:a16="http://schemas.microsoft.com/office/drawing/2014/main" id="{A4EAF73B-BE9C-46FF-ADF0-1B46C46989F4}"/>
              </a:ext>
            </a:extLst>
          </p:cNvPr>
          <p:cNvSpPr>
            <a:spLocks noGrp="1"/>
          </p:cNvSpPr>
          <p:nvPr>
            <p:ph idx="1"/>
          </p:nvPr>
        </p:nvSpPr>
        <p:spPr/>
        <p:txBody>
          <a:bodyPr/>
          <a:lstStyle/>
          <a:p>
            <a:pPr marL="457200" indent="-457200">
              <a:buFont typeface="+mj-lt"/>
              <a:buAutoNum type="arabicPeriod"/>
            </a:pPr>
            <a:r>
              <a:rPr lang="hu-HU" dirty="0" err="1"/>
              <a:t>Why</a:t>
            </a:r>
            <a:r>
              <a:rPr lang="hu-HU" dirty="0"/>
              <a:t> is </a:t>
            </a:r>
            <a:r>
              <a:rPr lang="hu-HU" dirty="0" err="1"/>
              <a:t>it</a:t>
            </a:r>
            <a:r>
              <a:rPr lang="hu-HU" dirty="0"/>
              <a:t> a </a:t>
            </a:r>
            <a:r>
              <a:rPr lang="hu-HU" dirty="0" err="1"/>
              <a:t>haxagonal</a:t>
            </a:r>
            <a:r>
              <a:rPr lang="hu-HU" dirty="0"/>
              <a:t> </a:t>
            </a:r>
            <a:r>
              <a:rPr lang="hu-HU" dirty="0" err="1"/>
              <a:t>grid</a:t>
            </a:r>
            <a:r>
              <a:rPr lang="hu-HU" dirty="0"/>
              <a:t> in 2D? (</a:t>
            </a:r>
            <a:r>
              <a:rPr lang="hu-HU" dirty="0" err="1"/>
              <a:t>Because</a:t>
            </a:r>
            <a:r>
              <a:rPr lang="hu-HU" dirty="0"/>
              <a:t> local </a:t>
            </a:r>
            <a:r>
              <a:rPr lang="hu-HU" dirty="0" err="1"/>
              <a:t>close</a:t>
            </a:r>
            <a:r>
              <a:rPr lang="hu-HU" dirty="0"/>
              <a:t> </a:t>
            </a:r>
            <a:r>
              <a:rPr lang="hu-HU" dirty="0" err="1"/>
              <a:t>packing</a:t>
            </a:r>
            <a:r>
              <a:rPr lang="hu-HU" dirty="0"/>
              <a:t> of </a:t>
            </a:r>
            <a:r>
              <a:rPr lang="hu-HU" dirty="0" err="1"/>
              <a:t>circles</a:t>
            </a:r>
            <a:r>
              <a:rPr lang="hu-HU" dirty="0"/>
              <a:t> in 2D is </a:t>
            </a:r>
            <a:r>
              <a:rPr lang="hu-HU" dirty="0" err="1"/>
              <a:t>commensurable</a:t>
            </a:r>
            <a:r>
              <a:rPr lang="hu-HU" dirty="0"/>
              <a:t> </a:t>
            </a:r>
            <a:r>
              <a:rPr lang="hu-HU" dirty="0" err="1"/>
              <a:t>with</a:t>
            </a:r>
            <a:r>
              <a:rPr lang="hu-HU" dirty="0"/>
              <a:t> </a:t>
            </a:r>
            <a:r>
              <a:rPr lang="hu-HU" dirty="0" err="1"/>
              <a:t>the</a:t>
            </a:r>
            <a:r>
              <a:rPr lang="hu-HU" dirty="0"/>
              <a:t> </a:t>
            </a:r>
            <a:r>
              <a:rPr lang="hu-HU" dirty="0" err="1"/>
              <a:t>global</a:t>
            </a:r>
            <a:r>
              <a:rPr lang="hu-HU" dirty="0"/>
              <a:t> </a:t>
            </a:r>
            <a:r>
              <a:rPr lang="hu-HU" dirty="0" err="1"/>
              <a:t>close</a:t>
            </a:r>
            <a:r>
              <a:rPr lang="hu-HU" dirty="0"/>
              <a:t> </a:t>
            </a:r>
            <a:r>
              <a:rPr lang="hu-HU" dirty="0" err="1"/>
              <a:t>packing</a:t>
            </a:r>
            <a:r>
              <a:rPr lang="hu-HU" dirty="0"/>
              <a:t>. Both </a:t>
            </a:r>
            <a:r>
              <a:rPr lang="hu-HU" dirty="0" err="1"/>
              <a:t>correspond</a:t>
            </a:r>
            <a:r>
              <a:rPr lang="hu-HU" dirty="0"/>
              <a:t> </a:t>
            </a:r>
            <a:r>
              <a:rPr lang="hu-HU" dirty="0" err="1"/>
              <a:t>to</a:t>
            </a:r>
            <a:r>
              <a:rPr lang="hu-HU" dirty="0"/>
              <a:t> </a:t>
            </a:r>
            <a:r>
              <a:rPr lang="hu-HU" dirty="0" err="1"/>
              <a:t>the</a:t>
            </a:r>
            <a:r>
              <a:rPr lang="hu-HU" dirty="0"/>
              <a:t> </a:t>
            </a:r>
            <a:r>
              <a:rPr lang="hu-HU" dirty="0" err="1"/>
              <a:t>hexagonal</a:t>
            </a:r>
            <a:r>
              <a:rPr lang="hu-HU" dirty="0"/>
              <a:t> </a:t>
            </a:r>
            <a:r>
              <a:rPr lang="hu-HU" dirty="0" err="1"/>
              <a:t>grid</a:t>
            </a:r>
            <a:r>
              <a:rPr lang="hu-HU" dirty="0"/>
              <a:t>. </a:t>
            </a:r>
            <a:r>
              <a:rPr lang="hu-HU" dirty="0" err="1"/>
              <a:t>This</a:t>
            </a:r>
            <a:r>
              <a:rPr lang="hu-HU" dirty="0"/>
              <a:t> is </a:t>
            </a:r>
            <a:r>
              <a:rPr lang="hu-HU" dirty="0" err="1"/>
              <a:t>not</a:t>
            </a:r>
            <a:r>
              <a:rPr lang="hu-HU" dirty="0"/>
              <a:t> </a:t>
            </a:r>
            <a:r>
              <a:rPr lang="hu-HU" dirty="0" err="1"/>
              <a:t>true</a:t>
            </a:r>
            <a:r>
              <a:rPr lang="hu-HU" dirty="0"/>
              <a:t> in 3D: local </a:t>
            </a:r>
            <a:r>
              <a:rPr lang="hu-HU" dirty="0" err="1"/>
              <a:t>close</a:t>
            </a:r>
            <a:r>
              <a:rPr lang="hu-HU" dirty="0"/>
              <a:t> </a:t>
            </a:r>
            <a:r>
              <a:rPr lang="hu-HU" dirty="0" err="1"/>
              <a:t>packing</a:t>
            </a:r>
            <a:r>
              <a:rPr lang="hu-HU" dirty="0"/>
              <a:t> of </a:t>
            </a:r>
            <a:r>
              <a:rPr lang="hu-HU" dirty="0" err="1"/>
              <a:t>spheres</a:t>
            </a:r>
            <a:r>
              <a:rPr lang="hu-HU" dirty="0"/>
              <a:t> </a:t>
            </a:r>
            <a:r>
              <a:rPr lang="hu-HU" dirty="0" err="1"/>
              <a:t>differes</a:t>
            </a:r>
            <a:r>
              <a:rPr lang="hu-HU" dirty="0"/>
              <a:t> </a:t>
            </a:r>
            <a:r>
              <a:rPr lang="hu-HU" dirty="0" err="1"/>
              <a:t>from</a:t>
            </a:r>
            <a:r>
              <a:rPr lang="hu-HU" dirty="0"/>
              <a:t> </a:t>
            </a:r>
            <a:r>
              <a:rPr lang="hu-HU" dirty="0" err="1"/>
              <a:t>global</a:t>
            </a:r>
            <a:r>
              <a:rPr lang="hu-HU" dirty="0"/>
              <a:t> </a:t>
            </a:r>
            <a:r>
              <a:rPr lang="hu-HU" dirty="0" err="1"/>
              <a:t>closest</a:t>
            </a:r>
            <a:r>
              <a:rPr lang="hu-HU" dirty="0"/>
              <a:t> </a:t>
            </a:r>
            <a:r>
              <a:rPr lang="hu-HU" dirty="0" err="1"/>
              <a:t>packing</a:t>
            </a:r>
            <a:r>
              <a:rPr lang="hu-HU" dirty="0"/>
              <a:t> of </a:t>
            </a:r>
            <a:r>
              <a:rPr lang="hu-HU" dirty="0" err="1"/>
              <a:t>speheres</a:t>
            </a:r>
            <a:r>
              <a:rPr lang="hu-HU" dirty="0"/>
              <a:t>)</a:t>
            </a:r>
          </a:p>
          <a:p>
            <a:pPr marL="457200" indent="-457200">
              <a:buFont typeface="+mj-lt"/>
              <a:buAutoNum type="arabicPeriod"/>
            </a:pPr>
            <a:r>
              <a:rPr lang="hu-HU" dirty="0" err="1"/>
              <a:t>What</a:t>
            </a:r>
            <a:r>
              <a:rPr lang="hu-HU" dirty="0"/>
              <a:t> is </a:t>
            </a:r>
            <a:r>
              <a:rPr lang="hu-HU" dirty="0" err="1"/>
              <a:t>the</a:t>
            </a:r>
            <a:r>
              <a:rPr lang="hu-HU" dirty="0"/>
              <a:t> Necker </a:t>
            </a:r>
            <a:r>
              <a:rPr lang="hu-HU" dirty="0" err="1"/>
              <a:t>cube</a:t>
            </a:r>
            <a:r>
              <a:rPr lang="hu-HU" dirty="0"/>
              <a:t> </a:t>
            </a:r>
            <a:r>
              <a:rPr lang="hu-HU" dirty="0" err="1"/>
              <a:t>illusion</a:t>
            </a:r>
            <a:r>
              <a:rPr lang="hu-HU" dirty="0"/>
              <a:t>? </a:t>
            </a:r>
            <a:r>
              <a:rPr lang="hu-HU" dirty="0">
                <a:hlinkClick r:id="rId2"/>
              </a:rPr>
              <a:t>https://hu.wikipedia.org/wiki/Necker-kocka</a:t>
            </a:r>
            <a:r>
              <a:rPr lang="hu-HU" dirty="0"/>
              <a:t>  </a:t>
            </a:r>
            <a:r>
              <a:rPr lang="hu-HU" dirty="0">
                <a:hlinkClick r:id="rId3"/>
              </a:rPr>
              <a:t>https://en.wikipedia.org/wiki/Necker_cube</a:t>
            </a:r>
            <a:r>
              <a:rPr lang="hu-HU" dirty="0"/>
              <a:t> </a:t>
            </a:r>
          </a:p>
          <a:p>
            <a:pPr marL="457200" indent="-457200">
              <a:buFont typeface="+mj-lt"/>
              <a:buAutoNum type="arabicPeriod"/>
            </a:pPr>
            <a:r>
              <a:rPr lang="hu-HU" dirty="0" err="1"/>
              <a:t>How</a:t>
            </a:r>
            <a:r>
              <a:rPr lang="hu-HU" dirty="0"/>
              <a:t> </a:t>
            </a:r>
            <a:r>
              <a:rPr lang="hu-HU" dirty="0" err="1"/>
              <a:t>can</a:t>
            </a:r>
            <a:r>
              <a:rPr lang="hu-HU" dirty="0"/>
              <a:t> </a:t>
            </a:r>
            <a:r>
              <a:rPr lang="hu-HU" dirty="0" err="1"/>
              <a:t>one</a:t>
            </a:r>
            <a:r>
              <a:rPr lang="hu-HU" dirty="0"/>
              <a:t> </a:t>
            </a:r>
            <a:r>
              <a:rPr lang="hu-HU" dirty="0" err="1"/>
              <a:t>try</a:t>
            </a:r>
            <a:r>
              <a:rPr lang="hu-HU" dirty="0"/>
              <a:t> </a:t>
            </a:r>
            <a:r>
              <a:rPr lang="hu-HU" dirty="0" err="1"/>
              <a:t>to</a:t>
            </a:r>
            <a:r>
              <a:rPr lang="hu-HU" dirty="0"/>
              <a:t> </a:t>
            </a:r>
            <a:r>
              <a:rPr lang="hu-HU" dirty="0" err="1"/>
              <a:t>explain</a:t>
            </a:r>
            <a:r>
              <a:rPr lang="hu-HU" dirty="0"/>
              <a:t> </a:t>
            </a:r>
            <a:r>
              <a:rPr lang="hu-HU" dirty="0" err="1"/>
              <a:t>the</a:t>
            </a:r>
            <a:r>
              <a:rPr lang="hu-HU" dirty="0"/>
              <a:t> temporal </a:t>
            </a:r>
            <a:r>
              <a:rPr lang="hu-HU" dirty="0" err="1"/>
              <a:t>changes</a:t>
            </a:r>
            <a:r>
              <a:rPr lang="hu-HU" dirty="0"/>
              <a:t> in </a:t>
            </a:r>
            <a:r>
              <a:rPr lang="hu-HU" dirty="0" err="1"/>
              <a:t>this</a:t>
            </a:r>
            <a:r>
              <a:rPr lang="hu-HU" dirty="0"/>
              <a:t> </a:t>
            </a:r>
            <a:r>
              <a:rPr lang="hu-HU" dirty="0" err="1"/>
              <a:t>illusion</a:t>
            </a:r>
            <a:r>
              <a:rPr lang="hu-HU" dirty="0"/>
              <a:t>, </a:t>
            </a:r>
            <a:r>
              <a:rPr lang="hu-HU" dirty="0" err="1"/>
              <a:t>namely</a:t>
            </a:r>
            <a:r>
              <a:rPr lang="hu-HU" dirty="0"/>
              <a:t> </a:t>
            </a:r>
            <a:r>
              <a:rPr lang="hu-HU" dirty="0" err="1"/>
              <a:t>that</a:t>
            </a:r>
            <a:r>
              <a:rPr lang="hu-HU" dirty="0"/>
              <a:t> </a:t>
            </a:r>
            <a:r>
              <a:rPr lang="hu-HU" dirty="0" err="1"/>
              <a:t>these</a:t>
            </a:r>
            <a:r>
              <a:rPr lang="hu-HU" dirty="0"/>
              <a:t> </a:t>
            </a:r>
            <a:r>
              <a:rPr lang="hu-HU" dirty="0" err="1"/>
              <a:t>changes</a:t>
            </a:r>
            <a:r>
              <a:rPr lang="hu-HU" dirty="0"/>
              <a:t> </a:t>
            </a:r>
            <a:r>
              <a:rPr lang="hu-HU" dirty="0" err="1"/>
              <a:t>can’t</a:t>
            </a:r>
            <a:r>
              <a:rPr lang="hu-HU" dirty="0"/>
              <a:t> be </a:t>
            </a:r>
            <a:r>
              <a:rPr lang="hu-HU" dirty="0" err="1"/>
              <a:t>stopped</a:t>
            </a:r>
            <a:r>
              <a:rPr lang="hu-HU" dirty="0"/>
              <a:t> and </a:t>
            </a:r>
            <a:r>
              <a:rPr lang="hu-HU" dirty="0" err="1"/>
              <a:t>can’t</a:t>
            </a:r>
            <a:r>
              <a:rPr lang="hu-HU" dirty="0"/>
              <a:t> be </a:t>
            </a:r>
            <a:r>
              <a:rPr lang="hu-HU" dirty="0" err="1"/>
              <a:t>accelerated</a:t>
            </a:r>
            <a:r>
              <a:rPr lang="hu-HU" dirty="0"/>
              <a:t> </a:t>
            </a:r>
            <a:r>
              <a:rPr lang="hu-HU" dirty="0" err="1"/>
              <a:t>for</a:t>
            </a:r>
            <a:r>
              <a:rPr lang="hu-HU" dirty="0"/>
              <a:t> most </a:t>
            </a:r>
            <a:r>
              <a:rPr lang="hu-HU" dirty="0" err="1"/>
              <a:t>people</a:t>
            </a:r>
            <a:r>
              <a:rPr lang="hu-HU" dirty="0"/>
              <a:t>? (</a:t>
            </a:r>
            <a:r>
              <a:rPr lang="hu-HU" dirty="0" err="1"/>
              <a:t>Delay</a:t>
            </a:r>
            <a:r>
              <a:rPr lang="hu-HU" dirty="0"/>
              <a:t> </a:t>
            </a:r>
            <a:r>
              <a:rPr lang="hu-HU" dirty="0" err="1"/>
              <a:t>compensation</a:t>
            </a:r>
            <a:r>
              <a:rPr lang="hu-HU" dirty="0"/>
              <a:t> </a:t>
            </a:r>
            <a:r>
              <a:rPr lang="hu-HU" dirty="0" err="1"/>
              <a:t>for</a:t>
            </a:r>
            <a:r>
              <a:rPr lang="hu-HU" dirty="0"/>
              <a:t> </a:t>
            </a:r>
            <a:r>
              <a:rPr lang="hu-HU" dirty="0" err="1"/>
              <a:t>synchronization</a:t>
            </a:r>
            <a:r>
              <a:rPr lang="hu-HU" dirty="0"/>
              <a:t> in </a:t>
            </a:r>
            <a:r>
              <a:rPr lang="hu-HU" dirty="0" err="1"/>
              <a:t>distributed</a:t>
            </a:r>
            <a:r>
              <a:rPr lang="hu-HU" dirty="0"/>
              <a:t> </a:t>
            </a:r>
            <a:r>
              <a:rPr lang="hu-HU" dirty="0" err="1"/>
              <a:t>cognitive</a:t>
            </a:r>
            <a:r>
              <a:rPr lang="hu-HU" dirty="0"/>
              <a:t> systems </a:t>
            </a:r>
            <a:r>
              <a:rPr lang="hu-HU" dirty="0" err="1"/>
              <a:t>should</a:t>
            </a:r>
            <a:r>
              <a:rPr lang="hu-HU" dirty="0"/>
              <a:t> be </a:t>
            </a:r>
            <a:r>
              <a:rPr lang="hu-HU" dirty="0" err="1"/>
              <a:t>based</a:t>
            </a:r>
            <a:r>
              <a:rPr lang="hu-HU" dirty="0"/>
              <a:t> </a:t>
            </a:r>
            <a:r>
              <a:rPr lang="hu-HU" dirty="0" err="1"/>
              <a:t>on</a:t>
            </a:r>
            <a:r>
              <a:rPr lang="hu-HU" dirty="0"/>
              <a:t> </a:t>
            </a:r>
            <a:r>
              <a:rPr lang="hu-HU" dirty="0" err="1"/>
              <a:t>internal</a:t>
            </a:r>
            <a:r>
              <a:rPr lang="hu-HU" dirty="0"/>
              <a:t> </a:t>
            </a:r>
            <a:r>
              <a:rPr lang="hu-HU" dirty="0" err="1"/>
              <a:t>model</a:t>
            </a:r>
            <a:r>
              <a:rPr lang="hu-HU" dirty="0"/>
              <a:t> and </a:t>
            </a:r>
            <a:r>
              <a:rPr lang="hu-HU" dirty="0" err="1"/>
              <a:t>the</a:t>
            </a:r>
            <a:r>
              <a:rPr lang="hu-HU" dirty="0"/>
              <a:t> </a:t>
            </a:r>
            <a:r>
              <a:rPr lang="hu-HU" dirty="0" err="1"/>
              <a:t>model</a:t>
            </a:r>
            <a:r>
              <a:rPr lang="hu-HU" dirty="0"/>
              <a:t> has </a:t>
            </a:r>
            <a:r>
              <a:rPr lang="hu-HU" dirty="0" err="1"/>
              <a:t>its</a:t>
            </a:r>
            <a:r>
              <a:rPr lang="hu-HU" dirty="0"/>
              <a:t> </a:t>
            </a:r>
            <a:r>
              <a:rPr lang="hu-HU" dirty="0" err="1"/>
              <a:t>constraints</a:t>
            </a:r>
            <a:r>
              <a:rPr lang="hu-HU" dirty="0"/>
              <a:t> </a:t>
            </a:r>
            <a:r>
              <a:rPr lang="hu-HU" dirty="0" err="1"/>
              <a:t>subject</a:t>
            </a:r>
            <a:r>
              <a:rPr lang="hu-HU" dirty="0"/>
              <a:t> </a:t>
            </a:r>
            <a:r>
              <a:rPr lang="hu-HU" dirty="0" err="1"/>
              <a:t>to</a:t>
            </a:r>
            <a:r>
              <a:rPr lang="hu-HU" dirty="0"/>
              <a:t> </a:t>
            </a:r>
            <a:r>
              <a:rPr lang="hu-HU" dirty="0" err="1"/>
              <a:t>the</a:t>
            </a:r>
            <a:r>
              <a:rPr lang="hu-HU" dirty="0"/>
              <a:t> </a:t>
            </a:r>
            <a:r>
              <a:rPr lang="hu-HU" dirty="0" err="1"/>
              <a:t>full</a:t>
            </a:r>
            <a:r>
              <a:rPr lang="hu-HU" dirty="0"/>
              <a:t> </a:t>
            </a:r>
            <a:r>
              <a:rPr lang="hu-HU" dirty="0" err="1"/>
              <a:t>delays</a:t>
            </a:r>
            <a:r>
              <a:rPr lang="hu-HU" dirty="0"/>
              <a:t> in </a:t>
            </a:r>
            <a:r>
              <a:rPr lang="hu-HU" dirty="0" err="1"/>
              <a:t>the</a:t>
            </a:r>
            <a:r>
              <a:rPr lang="hu-HU" dirty="0"/>
              <a:t> </a:t>
            </a:r>
            <a:r>
              <a:rPr lang="hu-HU" dirty="0" err="1"/>
              <a:t>processing</a:t>
            </a:r>
            <a:r>
              <a:rPr lang="hu-HU" dirty="0"/>
              <a:t> </a:t>
            </a:r>
            <a:r>
              <a:rPr lang="hu-HU" dirty="0" err="1"/>
              <a:t>loops</a:t>
            </a:r>
            <a:r>
              <a:rPr lang="hu-HU" dirty="0"/>
              <a:t>.)</a:t>
            </a:r>
          </a:p>
        </p:txBody>
      </p:sp>
    </p:spTree>
    <p:extLst>
      <p:ext uri="{BB962C8B-B14F-4D97-AF65-F5344CB8AC3E}">
        <p14:creationId xmlns:p14="http://schemas.microsoft.com/office/powerpoint/2010/main" val="3766027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C62E-9D4C-4A54-881F-03E8D0E9AC06}"/>
              </a:ext>
            </a:extLst>
          </p:cNvPr>
          <p:cNvSpPr>
            <a:spLocks noGrp="1"/>
          </p:cNvSpPr>
          <p:nvPr>
            <p:ph type="title"/>
          </p:nvPr>
        </p:nvSpPr>
        <p:spPr/>
        <p:txBody>
          <a:bodyPr/>
          <a:lstStyle/>
          <a:p>
            <a:r>
              <a:rPr lang="hu-HU" dirty="0" err="1"/>
              <a:t>Questions</a:t>
            </a:r>
            <a:r>
              <a:rPr lang="hu-HU" dirty="0"/>
              <a:t> and </a:t>
            </a:r>
            <a:r>
              <a:rPr lang="hu-HU" dirty="0" err="1"/>
              <a:t>Notes</a:t>
            </a:r>
            <a:r>
              <a:rPr lang="hu-HU" dirty="0"/>
              <a:t> 4</a:t>
            </a:r>
          </a:p>
        </p:txBody>
      </p:sp>
      <p:sp>
        <p:nvSpPr>
          <p:cNvPr id="3" name="Content Placeholder 2">
            <a:extLst>
              <a:ext uri="{FF2B5EF4-FFF2-40B4-BE49-F238E27FC236}">
                <a16:creationId xmlns:a16="http://schemas.microsoft.com/office/drawing/2014/main" id="{9F5F2D3A-5E37-4374-83AE-862896578C49}"/>
              </a:ext>
            </a:extLst>
          </p:cNvPr>
          <p:cNvSpPr>
            <a:spLocks noGrp="1"/>
          </p:cNvSpPr>
          <p:nvPr>
            <p:ph idx="1"/>
          </p:nvPr>
        </p:nvSpPr>
        <p:spPr/>
        <p:txBody>
          <a:bodyPr/>
          <a:lstStyle/>
          <a:p>
            <a:pPr marL="457200" indent="-457200">
              <a:buFont typeface="+mj-lt"/>
              <a:buAutoNum type="arabicPeriod"/>
            </a:pPr>
            <a:r>
              <a:rPr lang="hu-HU" dirty="0"/>
              <a:t> </a:t>
            </a:r>
            <a:r>
              <a:rPr lang="hu-HU" dirty="0" err="1"/>
              <a:t>How</a:t>
            </a:r>
            <a:r>
              <a:rPr lang="hu-HU" dirty="0"/>
              <a:t> </a:t>
            </a:r>
            <a:r>
              <a:rPr lang="hu-HU" dirty="0" err="1"/>
              <a:t>may</a:t>
            </a:r>
            <a:r>
              <a:rPr lang="hu-HU" dirty="0"/>
              <a:t> </a:t>
            </a:r>
            <a:r>
              <a:rPr lang="hu-HU" dirty="0" err="1"/>
              <a:t>one</a:t>
            </a:r>
            <a:r>
              <a:rPr lang="hu-HU" dirty="0"/>
              <a:t> stop </a:t>
            </a:r>
            <a:r>
              <a:rPr lang="hu-HU" dirty="0" err="1"/>
              <a:t>the</a:t>
            </a:r>
            <a:r>
              <a:rPr lang="hu-HU" dirty="0"/>
              <a:t> </a:t>
            </a:r>
            <a:r>
              <a:rPr lang="hu-HU" dirty="0" err="1"/>
              <a:t>changes</a:t>
            </a:r>
            <a:r>
              <a:rPr lang="hu-HU" dirty="0"/>
              <a:t>? </a:t>
            </a:r>
            <a:r>
              <a:rPr lang="hu-HU" dirty="0" err="1"/>
              <a:t>Who</a:t>
            </a:r>
            <a:r>
              <a:rPr lang="hu-HU" dirty="0"/>
              <a:t> </a:t>
            </a:r>
            <a:r>
              <a:rPr lang="hu-HU" dirty="0" err="1"/>
              <a:t>may</a:t>
            </a:r>
            <a:r>
              <a:rPr lang="hu-HU" dirty="0"/>
              <a:t> be </a:t>
            </a:r>
            <a:r>
              <a:rPr lang="hu-HU" dirty="0" err="1"/>
              <a:t>capable</a:t>
            </a:r>
            <a:r>
              <a:rPr lang="hu-HU" dirty="0"/>
              <a:t> of </a:t>
            </a:r>
            <a:r>
              <a:rPr lang="hu-HU" dirty="0" err="1"/>
              <a:t>doing</a:t>
            </a:r>
            <a:r>
              <a:rPr lang="hu-HU" dirty="0"/>
              <a:t> </a:t>
            </a:r>
            <a:r>
              <a:rPr lang="hu-HU" dirty="0" err="1"/>
              <a:t>so</a:t>
            </a:r>
            <a:r>
              <a:rPr lang="hu-HU" dirty="0"/>
              <a:t>? (</a:t>
            </a:r>
            <a:r>
              <a:rPr lang="hu-HU" dirty="0" err="1"/>
              <a:t>Those</a:t>
            </a:r>
            <a:r>
              <a:rPr lang="hu-HU" dirty="0"/>
              <a:t> </a:t>
            </a:r>
            <a:r>
              <a:rPr lang="hu-HU" dirty="0" err="1"/>
              <a:t>people</a:t>
            </a:r>
            <a:r>
              <a:rPr lang="hu-HU" dirty="0"/>
              <a:t>, </a:t>
            </a:r>
            <a:r>
              <a:rPr lang="hu-HU" dirty="0" err="1"/>
              <a:t>who</a:t>
            </a:r>
            <a:r>
              <a:rPr lang="hu-HU" dirty="0"/>
              <a:t> </a:t>
            </a:r>
            <a:r>
              <a:rPr lang="hu-HU" dirty="0" err="1"/>
              <a:t>can</a:t>
            </a:r>
            <a:r>
              <a:rPr lang="hu-HU" dirty="0"/>
              <a:t> </a:t>
            </a:r>
            <a:r>
              <a:rPr lang="hu-HU" dirty="0" err="1"/>
              <a:t>act</a:t>
            </a:r>
            <a:r>
              <a:rPr lang="hu-HU" dirty="0"/>
              <a:t> </a:t>
            </a:r>
            <a:r>
              <a:rPr lang="hu-HU" dirty="0" err="1"/>
              <a:t>upon</a:t>
            </a:r>
            <a:r>
              <a:rPr lang="hu-HU" dirty="0"/>
              <a:t> </a:t>
            </a:r>
            <a:r>
              <a:rPr lang="hu-HU" dirty="0" err="1"/>
              <a:t>their</a:t>
            </a:r>
            <a:r>
              <a:rPr lang="hu-HU" dirty="0"/>
              <a:t> </a:t>
            </a:r>
            <a:r>
              <a:rPr lang="hu-HU" dirty="0" err="1"/>
              <a:t>subconscious</a:t>
            </a:r>
            <a:r>
              <a:rPr lang="hu-HU" dirty="0"/>
              <a:t>: </a:t>
            </a:r>
            <a:r>
              <a:rPr lang="hu-HU" dirty="0" err="1"/>
              <a:t>mediation</a:t>
            </a:r>
            <a:r>
              <a:rPr lang="hu-HU" dirty="0"/>
              <a:t> </a:t>
            </a:r>
            <a:r>
              <a:rPr lang="hu-HU" dirty="0" err="1"/>
              <a:t>masters</a:t>
            </a:r>
            <a:r>
              <a:rPr lang="hu-HU" dirty="0"/>
              <a:t>: </a:t>
            </a:r>
            <a:r>
              <a:rPr lang="hu-HU" dirty="0" err="1"/>
              <a:t>Meditation</a:t>
            </a:r>
            <a:r>
              <a:rPr lang="hu-HU" dirty="0"/>
              <a:t> </a:t>
            </a:r>
            <a:r>
              <a:rPr lang="hu-HU" dirty="0" err="1"/>
              <a:t>alters</a:t>
            </a:r>
            <a:r>
              <a:rPr lang="hu-HU" dirty="0"/>
              <a:t> </a:t>
            </a:r>
            <a:r>
              <a:rPr lang="hu-HU" dirty="0" err="1"/>
              <a:t>perceptual</a:t>
            </a:r>
            <a:r>
              <a:rPr lang="hu-HU" dirty="0"/>
              <a:t> </a:t>
            </a:r>
            <a:r>
              <a:rPr lang="hu-HU" dirty="0" err="1"/>
              <a:t>rivalry</a:t>
            </a:r>
            <a:r>
              <a:rPr lang="hu-HU" dirty="0"/>
              <a:t> in Tibetan </a:t>
            </a:r>
            <a:r>
              <a:rPr lang="hu-HU" dirty="0" err="1"/>
              <a:t>Buddhist</a:t>
            </a:r>
            <a:r>
              <a:rPr lang="hu-HU" dirty="0"/>
              <a:t> </a:t>
            </a:r>
            <a:r>
              <a:rPr lang="hu-HU" dirty="0" err="1"/>
              <a:t>monks</a:t>
            </a:r>
            <a:r>
              <a:rPr lang="hu-HU" dirty="0"/>
              <a:t> -- </a:t>
            </a:r>
            <a:r>
              <a:rPr lang="hu-HU" dirty="0">
                <a:hlinkClick r:id="rId2"/>
              </a:rPr>
              <a:t>http://www.uq.edu.au/nuq/jack/CBMonks.pdf</a:t>
            </a:r>
            <a:r>
              <a:rPr lang="hu-HU" dirty="0"/>
              <a:t>)</a:t>
            </a:r>
          </a:p>
          <a:p>
            <a:pPr marL="457200" indent="-457200">
              <a:buFont typeface="+mj-lt"/>
              <a:buAutoNum type="arabicPeriod"/>
            </a:pPr>
            <a:r>
              <a:rPr lang="hu-HU" dirty="0" err="1"/>
              <a:t>What</a:t>
            </a:r>
            <a:r>
              <a:rPr lang="hu-HU" dirty="0"/>
              <a:t> is ConceptNet? </a:t>
            </a:r>
            <a:r>
              <a:rPr lang="hu-HU" dirty="0">
                <a:hlinkClick r:id="rId3"/>
              </a:rPr>
              <a:t>http://conceptnet.io/</a:t>
            </a:r>
            <a:r>
              <a:rPr lang="hu-HU" dirty="0"/>
              <a:t> </a:t>
            </a:r>
          </a:p>
          <a:p>
            <a:pPr marL="457200" indent="-457200">
              <a:buFont typeface="+mj-lt"/>
              <a:buAutoNum type="arabicPeriod"/>
            </a:pPr>
            <a:r>
              <a:rPr lang="hu-HU" dirty="0" err="1"/>
              <a:t>Recall</a:t>
            </a:r>
            <a:r>
              <a:rPr lang="hu-HU" dirty="0"/>
              <a:t> </a:t>
            </a:r>
            <a:r>
              <a:rPr lang="hu-HU" dirty="0" err="1"/>
              <a:t>that</a:t>
            </a:r>
            <a:r>
              <a:rPr lang="hu-HU" dirty="0"/>
              <a:t> input-output systems </a:t>
            </a:r>
            <a:r>
              <a:rPr lang="hu-HU" dirty="0" err="1"/>
              <a:t>can</a:t>
            </a:r>
            <a:r>
              <a:rPr lang="hu-HU" dirty="0"/>
              <a:t> </a:t>
            </a:r>
            <a:r>
              <a:rPr lang="hu-HU" dirty="0" err="1"/>
              <a:t>hardly</a:t>
            </a:r>
            <a:r>
              <a:rPr lang="hu-HU" dirty="0"/>
              <a:t> </a:t>
            </a:r>
            <a:r>
              <a:rPr lang="hu-HU" dirty="0" err="1"/>
              <a:t>make</a:t>
            </a:r>
            <a:r>
              <a:rPr lang="hu-HU" dirty="0"/>
              <a:t> </a:t>
            </a:r>
            <a:r>
              <a:rPr lang="hu-HU" dirty="0" err="1"/>
              <a:t>sense</a:t>
            </a:r>
            <a:r>
              <a:rPr lang="hu-HU" dirty="0"/>
              <a:t> of images. </a:t>
            </a:r>
            <a:r>
              <a:rPr lang="hu-HU" dirty="0" err="1"/>
              <a:t>How</a:t>
            </a:r>
            <a:r>
              <a:rPr lang="hu-HU" dirty="0"/>
              <a:t> </a:t>
            </a:r>
            <a:r>
              <a:rPr lang="hu-HU" dirty="0" err="1"/>
              <a:t>can</a:t>
            </a:r>
            <a:r>
              <a:rPr lang="hu-HU" dirty="0"/>
              <a:t> </a:t>
            </a:r>
            <a:r>
              <a:rPr lang="hu-HU" dirty="0" err="1"/>
              <a:t>we</a:t>
            </a:r>
            <a:r>
              <a:rPr lang="hu-HU" dirty="0"/>
              <a:t> </a:t>
            </a:r>
            <a:r>
              <a:rPr lang="hu-HU" dirty="0" err="1"/>
              <a:t>use</a:t>
            </a:r>
            <a:r>
              <a:rPr lang="hu-HU" dirty="0"/>
              <a:t> Google Images </a:t>
            </a:r>
            <a:r>
              <a:rPr lang="hu-HU" dirty="0" err="1"/>
              <a:t>for</a:t>
            </a:r>
            <a:r>
              <a:rPr lang="hu-HU" dirty="0"/>
              <a:t> </a:t>
            </a:r>
            <a:r>
              <a:rPr lang="hu-HU" dirty="0" err="1"/>
              <a:t>making</a:t>
            </a:r>
            <a:r>
              <a:rPr lang="hu-HU" dirty="0"/>
              <a:t> </a:t>
            </a:r>
            <a:r>
              <a:rPr lang="hu-HU" dirty="0" err="1"/>
              <a:t>sense</a:t>
            </a:r>
            <a:r>
              <a:rPr lang="hu-HU" dirty="0"/>
              <a:t> of </a:t>
            </a:r>
            <a:r>
              <a:rPr lang="hu-HU" dirty="0" err="1"/>
              <a:t>images</a:t>
            </a:r>
            <a:r>
              <a:rPr lang="hu-HU" dirty="0"/>
              <a:t>?</a:t>
            </a:r>
          </a:p>
          <a:p>
            <a:pPr marL="457200" indent="-457200">
              <a:buFont typeface="+mj-lt"/>
              <a:buAutoNum type="arabicPeriod"/>
            </a:pPr>
            <a:r>
              <a:rPr lang="hu-HU" dirty="0" err="1"/>
              <a:t>How</a:t>
            </a:r>
            <a:r>
              <a:rPr lang="hu-HU" dirty="0"/>
              <a:t> </a:t>
            </a:r>
            <a:r>
              <a:rPr lang="hu-HU" dirty="0" err="1"/>
              <a:t>can</a:t>
            </a:r>
            <a:r>
              <a:rPr lang="hu-HU" dirty="0"/>
              <a:t> </a:t>
            </a:r>
            <a:r>
              <a:rPr lang="hu-HU" dirty="0" err="1"/>
              <a:t>one</a:t>
            </a:r>
            <a:r>
              <a:rPr lang="hu-HU" dirty="0"/>
              <a:t> </a:t>
            </a:r>
            <a:r>
              <a:rPr lang="hu-HU" dirty="0" err="1"/>
              <a:t>use</a:t>
            </a:r>
            <a:r>
              <a:rPr lang="hu-HU" dirty="0"/>
              <a:t> </a:t>
            </a:r>
            <a:r>
              <a:rPr lang="hu-HU" dirty="0" err="1"/>
              <a:t>deep</a:t>
            </a:r>
            <a:r>
              <a:rPr lang="hu-HU" dirty="0"/>
              <a:t> </a:t>
            </a:r>
            <a:r>
              <a:rPr lang="hu-HU" dirty="0" err="1"/>
              <a:t>networks</a:t>
            </a:r>
            <a:r>
              <a:rPr lang="hu-HU" dirty="0"/>
              <a:t> </a:t>
            </a:r>
            <a:r>
              <a:rPr lang="hu-HU" dirty="0" err="1"/>
              <a:t>for</a:t>
            </a:r>
            <a:r>
              <a:rPr lang="hu-HU" dirty="0"/>
              <a:t> </a:t>
            </a:r>
            <a:r>
              <a:rPr lang="hu-HU" dirty="0" err="1"/>
              <a:t>generating</a:t>
            </a:r>
            <a:r>
              <a:rPr lang="hu-HU" dirty="0"/>
              <a:t> </a:t>
            </a:r>
            <a:r>
              <a:rPr lang="hu-HU" dirty="0" err="1"/>
              <a:t>new</a:t>
            </a:r>
            <a:r>
              <a:rPr lang="hu-HU" dirty="0"/>
              <a:t> </a:t>
            </a:r>
            <a:r>
              <a:rPr lang="hu-HU" dirty="0" err="1"/>
              <a:t>training</a:t>
            </a:r>
            <a:r>
              <a:rPr lang="hu-HU" dirty="0"/>
              <a:t> </a:t>
            </a:r>
            <a:r>
              <a:rPr lang="hu-HU" dirty="0" err="1"/>
              <a:t>samples</a:t>
            </a:r>
            <a:r>
              <a:rPr lang="hu-HU" dirty="0"/>
              <a:t>? (</a:t>
            </a:r>
            <a:r>
              <a:rPr lang="hu-HU" dirty="0" err="1"/>
              <a:t>Via</a:t>
            </a:r>
            <a:r>
              <a:rPr lang="hu-HU" dirty="0"/>
              <a:t> </a:t>
            </a:r>
            <a:r>
              <a:rPr lang="hu-HU" dirty="0" err="1"/>
              <a:t>resolving</a:t>
            </a:r>
            <a:r>
              <a:rPr lang="hu-HU" dirty="0"/>
              <a:t> </a:t>
            </a:r>
            <a:r>
              <a:rPr lang="hu-HU" dirty="0" err="1"/>
              <a:t>the</a:t>
            </a:r>
            <a:r>
              <a:rPr lang="hu-HU" dirty="0"/>
              <a:t> </a:t>
            </a:r>
            <a:r>
              <a:rPr lang="hu-HU" dirty="0" err="1"/>
              <a:t>discrepancies</a:t>
            </a:r>
            <a:r>
              <a:rPr lang="hu-HU" dirty="0"/>
              <a:t> </a:t>
            </a:r>
            <a:r>
              <a:rPr lang="hu-HU" dirty="0" err="1"/>
              <a:t>between</a:t>
            </a:r>
            <a:r>
              <a:rPr lang="hu-HU" dirty="0"/>
              <a:t> </a:t>
            </a:r>
            <a:r>
              <a:rPr lang="hu-HU" dirty="0" err="1"/>
              <a:t>the</a:t>
            </a:r>
            <a:r>
              <a:rPr lang="hu-HU" dirty="0"/>
              <a:t> </a:t>
            </a:r>
            <a:r>
              <a:rPr lang="hu-HU" dirty="0" err="1"/>
              <a:t>outputs</a:t>
            </a:r>
            <a:r>
              <a:rPr lang="hu-HU" dirty="0"/>
              <a:t> of </a:t>
            </a:r>
            <a:r>
              <a:rPr lang="hu-HU" dirty="0" err="1"/>
              <a:t>the</a:t>
            </a:r>
            <a:r>
              <a:rPr lang="hu-HU" dirty="0"/>
              <a:t> </a:t>
            </a:r>
            <a:r>
              <a:rPr lang="hu-HU" dirty="0" err="1"/>
              <a:t>networks</a:t>
            </a:r>
            <a:r>
              <a:rPr lang="hu-HU" dirty="0"/>
              <a:t>.)</a:t>
            </a:r>
          </a:p>
          <a:p>
            <a:pPr marL="457200" indent="-457200">
              <a:buFont typeface="+mj-lt"/>
              <a:buAutoNum type="arabicPeriod"/>
            </a:pPr>
            <a:r>
              <a:rPr lang="hu-HU" dirty="0" err="1"/>
              <a:t>What</a:t>
            </a:r>
            <a:r>
              <a:rPr lang="hu-HU" dirty="0"/>
              <a:t> </a:t>
            </a:r>
            <a:r>
              <a:rPr lang="hu-HU" dirty="0" err="1"/>
              <a:t>if</a:t>
            </a:r>
            <a:r>
              <a:rPr lang="hu-HU" dirty="0"/>
              <a:t> </a:t>
            </a:r>
            <a:r>
              <a:rPr lang="hu-HU" dirty="0" err="1"/>
              <a:t>the</a:t>
            </a:r>
            <a:r>
              <a:rPr lang="hu-HU" dirty="0"/>
              <a:t> </a:t>
            </a:r>
            <a:r>
              <a:rPr lang="hu-HU" dirty="0" err="1"/>
              <a:t>result</a:t>
            </a:r>
            <a:r>
              <a:rPr lang="hu-HU" dirty="0"/>
              <a:t> of </a:t>
            </a:r>
            <a:r>
              <a:rPr lang="hu-HU" dirty="0" err="1"/>
              <a:t>the</a:t>
            </a:r>
            <a:r>
              <a:rPr lang="hu-HU" dirty="0"/>
              <a:t> </a:t>
            </a:r>
            <a:r>
              <a:rPr lang="hu-HU" dirty="0" err="1"/>
              <a:t>resolution</a:t>
            </a:r>
            <a:r>
              <a:rPr lang="hu-HU" dirty="0"/>
              <a:t> of </a:t>
            </a:r>
            <a:r>
              <a:rPr lang="hu-HU" dirty="0" err="1"/>
              <a:t>discrepancy</a:t>
            </a:r>
            <a:r>
              <a:rPr lang="hu-HU" dirty="0"/>
              <a:t> is </a:t>
            </a:r>
            <a:r>
              <a:rPr lang="hu-HU" dirty="0" err="1"/>
              <a:t>wrong</a:t>
            </a:r>
            <a:r>
              <a:rPr lang="hu-HU" dirty="0"/>
              <a:t>? </a:t>
            </a:r>
            <a:r>
              <a:rPr lang="hu-HU" dirty="0" err="1"/>
              <a:t>How</a:t>
            </a:r>
            <a:r>
              <a:rPr lang="hu-HU" dirty="0"/>
              <a:t> </a:t>
            </a:r>
            <a:r>
              <a:rPr lang="hu-HU" dirty="0" err="1"/>
              <a:t>can</a:t>
            </a:r>
            <a:r>
              <a:rPr lang="hu-HU" dirty="0"/>
              <a:t> </a:t>
            </a:r>
            <a:r>
              <a:rPr lang="hu-HU" dirty="0" err="1"/>
              <a:t>it</a:t>
            </a:r>
            <a:r>
              <a:rPr lang="hu-HU" dirty="0"/>
              <a:t> be </a:t>
            </a:r>
            <a:r>
              <a:rPr lang="hu-HU" dirty="0" err="1"/>
              <a:t>improved</a:t>
            </a:r>
            <a:r>
              <a:rPr lang="hu-HU" dirty="0"/>
              <a:t>? (</a:t>
            </a:r>
            <a:r>
              <a:rPr lang="hu-HU" dirty="0" err="1"/>
              <a:t>Only</a:t>
            </a:r>
            <a:r>
              <a:rPr lang="hu-HU" dirty="0"/>
              <a:t> be behavioral </a:t>
            </a:r>
            <a:r>
              <a:rPr lang="hu-HU" dirty="0" err="1"/>
              <a:t>feedback</a:t>
            </a:r>
            <a:r>
              <a:rPr lang="hu-HU" dirty="0"/>
              <a:t>.)</a:t>
            </a:r>
          </a:p>
        </p:txBody>
      </p:sp>
    </p:spTree>
    <p:extLst>
      <p:ext uri="{BB962C8B-B14F-4D97-AF65-F5344CB8AC3E}">
        <p14:creationId xmlns:p14="http://schemas.microsoft.com/office/powerpoint/2010/main" val="3739461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30ACC44D-00C9-496C-BE61-9CFB472E8877}"/>
              </a:ext>
            </a:extLst>
          </p:cNvPr>
          <p:cNvSpPr/>
          <p:nvPr/>
        </p:nvSpPr>
        <p:spPr>
          <a:xfrm>
            <a:off x="164761" y="4861096"/>
            <a:ext cx="6318701" cy="468528"/>
          </a:xfrm>
          <a:prstGeom prst="rect">
            <a:avLst/>
          </a:prstGeom>
          <a:solidFill>
            <a:srgbClr val="FFFF00">
              <a:alpha val="40000"/>
            </a:srgbClr>
          </a:solidFill>
          <a:ln>
            <a:solidFill>
              <a:srgbClr val="FFC000">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 name="Téglalap 7">
            <a:extLst>
              <a:ext uri="{FF2B5EF4-FFF2-40B4-BE49-F238E27FC236}">
                <a16:creationId xmlns:a16="http://schemas.microsoft.com/office/drawing/2014/main" id="{DBAAD679-510A-4C4A-8D7A-FDAEC01DB287}"/>
              </a:ext>
            </a:extLst>
          </p:cNvPr>
          <p:cNvSpPr/>
          <p:nvPr/>
        </p:nvSpPr>
        <p:spPr>
          <a:xfrm>
            <a:off x="179513" y="4410925"/>
            <a:ext cx="6318701" cy="468528"/>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p:cNvSpPr>
            <a:spLocks noGrp="1"/>
          </p:cNvSpPr>
          <p:nvPr>
            <p:ph type="body" sz="quarter" idx="15"/>
          </p:nvPr>
        </p:nvSpPr>
        <p:spPr/>
        <p:txBody>
          <a:bodyPr/>
          <a:lstStyle/>
          <a:p>
            <a:r>
              <a:rPr lang="hu-HU" dirty="0"/>
              <a:t>The </a:t>
            </a:r>
            <a:r>
              <a:rPr lang="hu-HU" dirty="0" err="1"/>
              <a:t>mystery</a:t>
            </a:r>
            <a:r>
              <a:rPr lang="hu-HU" dirty="0"/>
              <a:t> of </a:t>
            </a:r>
            <a:r>
              <a:rPr lang="hu-HU" dirty="0" err="1"/>
              <a:t>intelligence</a:t>
            </a:r>
            <a:endParaRPr lang="en-US" dirty="0"/>
          </a:p>
        </p:txBody>
      </p:sp>
      <p:sp>
        <p:nvSpPr>
          <p:cNvPr id="10" name="Szövegdoboz 9">
            <a:extLst>
              <a:ext uri="{FF2B5EF4-FFF2-40B4-BE49-F238E27FC236}">
                <a16:creationId xmlns:a16="http://schemas.microsoft.com/office/drawing/2014/main" id="{B27097A1-EB04-4559-8C94-4576DB892D9D}"/>
              </a:ext>
            </a:extLst>
          </p:cNvPr>
          <p:cNvSpPr txBox="1"/>
          <p:nvPr/>
        </p:nvSpPr>
        <p:spPr>
          <a:xfrm>
            <a:off x="7200296" y="4550234"/>
            <a:ext cx="720069" cy="300082"/>
          </a:xfrm>
          <a:prstGeom prst="rect">
            <a:avLst/>
          </a:prstGeom>
          <a:noFill/>
        </p:spPr>
        <p:txBody>
          <a:bodyPr wrap="none" rtlCol="0">
            <a:spAutoFit/>
          </a:bodyPr>
          <a:lstStyle/>
          <a:p>
            <a:r>
              <a:rPr lang="hu-HU" sz="1350" dirty="0" err="1"/>
              <a:t>Missing</a:t>
            </a:r>
            <a:endParaRPr lang="hu-HU" sz="1350" dirty="0"/>
          </a:p>
        </p:txBody>
      </p:sp>
      <p:sp>
        <p:nvSpPr>
          <p:cNvPr id="11" name="Szövegdoboz 10">
            <a:extLst>
              <a:ext uri="{FF2B5EF4-FFF2-40B4-BE49-F238E27FC236}">
                <a16:creationId xmlns:a16="http://schemas.microsoft.com/office/drawing/2014/main" id="{780E859D-AF8F-49FE-90E4-D010E2F4714E}"/>
              </a:ext>
            </a:extLst>
          </p:cNvPr>
          <p:cNvSpPr txBox="1"/>
          <p:nvPr/>
        </p:nvSpPr>
        <p:spPr>
          <a:xfrm>
            <a:off x="7172010" y="5051093"/>
            <a:ext cx="1792478" cy="715581"/>
          </a:xfrm>
          <a:prstGeom prst="rect">
            <a:avLst/>
          </a:prstGeom>
          <a:noFill/>
        </p:spPr>
        <p:txBody>
          <a:bodyPr wrap="none" rtlCol="0">
            <a:spAutoFit/>
          </a:bodyPr>
          <a:lstStyle/>
          <a:p>
            <a:r>
              <a:rPr lang="hu-HU" sz="1350" dirty="0" err="1"/>
              <a:t>Crowdsourced</a:t>
            </a:r>
            <a:r>
              <a:rPr lang="hu-HU" sz="1350" dirty="0"/>
              <a:t> </a:t>
            </a:r>
          </a:p>
          <a:p>
            <a:r>
              <a:rPr lang="hu-HU" sz="1350" dirty="0" err="1"/>
              <a:t>databases</a:t>
            </a:r>
            <a:r>
              <a:rPr lang="hu-HU" sz="1350" dirty="0"/>
              <a:t> </a:t>
            </a:r>
            <a:r>
              <a:rPr lang="hu-HU" sz="1350" dirty="0" err="1"/>
              <a:t>may</a:t>
            </a:r>
            <a:r>
              <a:rPr lang="hu-HU" sz="1350" dirty="0"/>
              <a:t> </a:t>
            </a:r>
            <a:r>
              <a:rPr lang="hu-HU" sz="1350" dirty="0" err="1"/>
              <a:t>make</a:t>
            </a:r>
            <a:r>
              <a:rPr lang="hu-HU" sz="1350" dirty="0"/>
              <a:t> </a:t>
            </a:r>
          </a:p>
          <a:p>
            <a:r>
              <a:rPr lang="hu-HU" sz="1350" dirty="0"/>
              <a:t>AI </a:t>
            </a:r>
            <a:r>
              <a:rPr lang="hu-HU" sz="1350" dirty="0" err="1"/>
              <a:t>surprisingly</a:t>
            </a:r>
            <a:r>
              <a:rPr lang="hu-HU" sz="1350" dirty="0"/>
              <a:t> </a:t>
            </a:r>
            <a:r>
              <a:rPr lang="hu-HU" sz="1350" dirty="0" err="1"/>
              <a:t>efficient</a:t>
            </a:r>
            <a:endParaRPr lang="hu-HU" sz="1350" dirty="0"/>
          </a:p>
        </p:txBody>
      </p:sp>
      <p:sp>
        <p:nvSpPr>
          <p:cNvPr id="4" name="Szöveg helye 3"/>
          <p:cNvSpPr>
            <a:spLocks noGrp="1"/>
          </p:cNvSpPr>
          <p:nvPr>
            <p:ph type="body" sz="quarter" idx="16"/>
          </p:nvPr>
        </p:nvSpPr>
        <p:spPr>
          <a:xfrm>
            <a:off x="179512" y="2060847"/>
            <a:ext cx="8171108" cy="4392481"/>
          </a:xfrm>
        </p:spPr>
        <p:txBody>
          <a:bodyPr>
            <a:normAutofit fontScale="70000" lnSpcReduction="20000"/>
          </a:bodyPr>
          <a:lstStyle/>
          <a:p>
            <a:pPr indent="0">
              <a:buNone/>
            </a:pPr>
            <a:r>
              <a:rPr lang="hu-HU" dirty="0" err="1"/>
              <a:t>Scientific</a:t>
            </a:r>
            <a:r>
              <a:rPr lang="hu-HU" dirty="0"/>
              <a:t> </a:t>
            </a:r>
            <a:r>
              <a:rPr lang="hu-HU" dirty="0" err="1"/>
              <a:t>discoveries</a:t>
            </a:r>
            <a:r>
              <a:rPr lang="hu-HU" dirty="0"/>
              <a:t> of 20 000 </a:t>
            </a:r>
            <a:r>
              <a:rPr lang="hu-HU" dirty="0" err="1" smtClean="0"/>
              <a:t>years</a:t>
            </a:r>
            <a:r>
              <a:rPr lang="hu-HU" dirty="0" smtClean="0"/>
              <a:t> </a:t>
            </a:r>
            <a:r>
              <a:rPr lang="hu-HU" dirty="0"/>
              <a:t>– </a:t>
            </a:r>
            <a:r>
              <a:rPr lang="hu-HU" b="1" dirty="0" err="1"/>
              <a:t>many</a:t>
            </a:r>
            <a:r>
              <a:rPr lang="hu-HU" b="1" dirty="0"/>
              <a:t>—</a:t>
            </a:r>
            <a:r>
              <a:rPr lang="hu-HU" b="1" dirty="0" err="1"/>
              <a:t>many</a:t>
            </a:r>
            <a:r>
              <a:rPr lang="hu-HU" b="1" dirty="0"/>
              <a:t> </a:t>
            </a:r>
            <a:r>
              <a:rPr lang="hu-HU" b="1" dirty="0" err="1"/>
              <a:t>years</a:t>
            </a:r>
            <a:r>
              <a:rPr lang="hu-HU" b="1" dirty="0"/>
              <a:t> and </a:t>
            </a:r>
            <a:r>
              <a:rPr lang="hu-HU" b="1" dirty="0" err="1"/>
              <a:t>many-many</a:t>
            </a:r>
            <a:r>
              <a:rPr lang="hu-HU" b="1" dirty="0"/>
              <a:t> </a:t>
            </a:r>
            <a:r>
              <a:rPr lang="hu-HU" b="1" dirty="0" err="1" smtClean="0"/>
              <a:t>billions</a:t>
            </a:r>
            <a:r>
              <a:rPr lang="hu-HU" b="1" dirty="0" smtClean="0"/>
              <a:t> of </a:t>
            </a:r>
            <a:r>
              <a:rPr lang="hu-HU" b="1" dirty="0" err="1"/>
              <a:t>people</a:t>
            </a:r>
            <a:endParaRPr lang="hu-HU" b="1" dirty="0"/>
          </a:p>
          <a:p>
            <a:pPr marL="257168" indent="-257168">
              <a:buFont typeface="Wingdings" panose="05000000000000000000" pitchFamily="2" charset="2"/>
              <a:buChar char="è"/>
            </a:pPr>
            <a:r>
              <a:rPr lang="hu-HU" dirty="0" err="1"/>
              <a:t>can</a:t>
            </a:r>
            <a:r>
              <a:rPr lang="hu-HU" dirty="0"/>
              <a:t> be </a:t>
            </a:r>
            <a:r>
              <a:rPr lang="hu-HU" dirty="0" err="1"/>
              <a:t>transferred</a:t>
            </a:r>
            <a:r>
              <a:rPr lang="hu-HU" dirty="0"/>
              <a:t> </a:t>
            </a:r>
            <a:r>
              <a:rPr lang="hu-HU" dirty="0" err="1"/>
              <a:t>to</a:t>
            </a:r>
            <a:r>
              <a:rPr lang="hu-HU" dirty="0"/>
              <a:t> a </a:t>
            </a:r>
            <a:r>
              <a:rPr lang="hu-HU" dirty="0" err="1"/>
              <a:t>child</a:t>
            </a:r>
            <a:r>
              <a:rPr lang="hu-HU" dirty="0"/>
              <a:t> </a:t>
            </a:r>
            <a:r>
              <a:rPr lang="hu-HU" dirty="0" err="1"/>
              <a:t>in</a:t>
            </a:r>
            <a:r>
              <a:rPr lang="hu-HU" dirty="0"/>
              <a:t> </a:t>
            </a:r>
            <a:r>
              <a:rPr lang="hu-HU" dirty="0" err="1"/>
              <a:t>about</a:t>
            </a:r>
            <a:r>
              <a:rPr lang="hu-HU" dirty="0"/>
              <a:t> 20 </a:t>
            </a:r>
            <a:r>
              <a:rPr lang="hu-HU" dirty="0" err="1"/>
              <a:t>years</a:t>
            </a:r>
            <a:r>
              <a:rPr lang="hu-HU" dirty="0"/>
              <a:t> (</a:t>
            </a:r>
            <a:r>
              <a:rPr lang="hu-HU" dirty="0" err="1"/>
              <a:t>for</a:t>
            </a:r>
            <a:r>
              <a:rPr lang="hu-HU" dirty="0"/>
              <a:t> </a:t>
            </a:r>
            <a:r>
              <a:rPr lang="hu-HU" dirty="0" err="1"/>
              <a:t>the</a:t>
            </a:r>
            <a:r>
              <a:rPr lang="hu-HU" dirty="0"/>
              <a:t> end of </a:t>
            </a:r>
            <a:r>
              <a:rPr lang="hu-HU" dirty="0" err="1"/>
              <a:t>the</a:t>
            </a:r>
            <a:r>
              <a:rPr lang="hu-HU" dirty="0"/>
              <a:t> </a:t>
            </a:r>
            <a:r>
              <a:rPr lang="hu-HU" dirty="0" err="1"/>
              <a:t>university</a:t>
            </a:r>
            <a:r>
              <a:rPr lang="hu-HU" dirty="0"/>
              <a:t>)</a:t>
            </a:r>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dirty="0" err="1"/>
              <a:t>it</a:t>
            </a:r>
            <a:r>
              <a:rPr lang="hu-HU" dirty="0"/>
              <a:t> is </a:t>
            </a:r>
            <a:r>
              <a:rPr lang="hu-HU" dirty="0" err="1"/>
              <a:t>very</a:t>
            </a:r>
            <a:r>
              <a:rPr lang="hu-HU" dirty="0"/>
              <a:t> </a:t>
            </a:r>
            <a:r>
              <a:rPr lang="hu-HU" dirty="0" err="1"/>
              <a:t>fast</a:t>
            </a:r>
            <a:r>
              <a:rPr lang="hu-HU" dirty="0"/>
              <a:t>, </a:t>
            </a:r>
            <a:r>
              <a:rPr lang="hu-HU" dirty="0" err="1"/>
              <a:t>due</a:t>
            </a:r>
            <a:r>
              <a:rPr lang="hu-HU" dirty="0"/>
              <a:t> </a:t>
            </a:r>
            <a:r>
              <a:rPr lang="hu-HU" dirty="0" err="1"/>
              <a:t>to</a:t>
            </a:r>
            <a:endParaRPr lang="hu-HU" dirty="0"/>
          </a:p>
          <a:p>
            <a:pPr marL="743156" lvl="1" indent="-257168">
              <a:spcBef>
                <a:spcPts val="0"/>
              </a:spcBef>
              <a:buFont typeface="Wingdings" panose="05000000000000000000" pitchFamily="2" charset="2"/>
              <a:buChar char="è"/>
            </a:pPr>
            <a:r>
              <a:rPr lang="hu-HU" dirty="0" err="1"/>
              <a:t>component</a:t>
            </a:r>
            <a:r>
              <a:rPr lang="hu-HU" dirty="0"/>
              <a:t> learning</a:t>
            </a:r>
          </a:p>
          <a:p>
            <a:pPr marL="743156" lvl="1" indent="-257168">
              <a:spcBef>
                <a:spcPts val="0"/>
              </a:spcBef>
              <a:buFont typeface="Wingdings" panose="05000000000000000000" pitchFamily="2" charset="2"/>
              <a:buChar char="è"/>
            </a:pPr>
            <a:r>
              <a:rPr lang="hu-HU" b="1" dirty="0" err="1">
                <a:solidFill>
                  <a:srgbClr val="C00000"/>
                </a:solidFill>
              </a:rPr>
              <a:t>linear</a:t>
            </a:r>
            <a:r>
              <a:rPr lang="hu-HU" b="1" dirty="0">
                <a:solidFill>
                  <a:srgbClr val="C00000"/>
                </a:solidFill>
              </a:rPr>
              <a:t> </a:t>
            </a:r>
            <a:r>
              <a:rPr lang="hu-HU" b="1" dirty="0" err="1">
                <a:solidFill>
                  <a:srgbClr val="C00000"/>
                </a:solidFill>
              </a:rPr>
              <a:t>proofs</a:t>
            </a:r>
            <a:r>
              <a:rPr lang="hu-HU" b="1" dirty="0">
                <a:solidFill>
                  <a:srgbClr val="C00000"/>
                </a:solidFill>
              </a:rPr>
              <a:t> </a:t>
            </a:r>
            <a:r>
              <a:rPr lang="hu-HU" dirty="0"/>
              <a:t>of </a:t>
            </a:r>
            <a:r>
              <a:rPr lang="hu-HU" dirty="0" err="1"/>
              <a:t>combinatorial</a:t>
            </a:r>
            <a:r>
              <a:rPr lang="hu-HU" dirty="0"/>
              <a:t> </a:t>
            </a:r>
            <a:r>
              <a:rPr lang="hu-HU" dirty="0" err="1"/>
              <a:t>problems</a:t>
            </a:r>
            <a:r>
              <a:rPr lang="hu-HU" dirty="0"/>
              <a:t>, </a:t>
            </a:r>
            <a:r>
              <a:rPr lang="hu-HU" dirty="0" err="1"/>
              <a:t>e.g</a:t>
            </a:r>
            <a:r>
              <a:rPr lang="hu-HU" dirty="0"/>
              <a:t>.,</a:t>
            </a:r>
          </a:p>
          <a:p>
            <a:pPr marL="1114397" lvl="2" indent="-257168">
              <a:spcBef>
                <a:spcPts val="0"/>
              </a:spcBef>
              <a:buFont typeface="Wingdings" panose="05000000000000000000" pitchFamily="2" charset="2"/>
              <a:buChar char="è"/>
            </a:pPr>
            <a:r>
              <a:rPr lang="hu-HU" dirty="0" err="1"/>
              <a:t>traveling</a:t>
            </a:r>
            <a:r>
              <a:rPr lang="hu-HU" dirty="0"/>
              <a:t> </a:t>
            </a:r>
            <a:r>
              <a:rPr lang="hu-HU" dirty="0" err="1"/>
              <a:t>salesman</a:t>
            </a:r>
            <a:r>
              <a:rPr lang="hu-HU" dirty="0"/>
              <a:t> </a:t>
            </a:r>
            <a:r>
              <a:rPr lang="hu-HU" dirty="0" err="1"/>
              <a:t>problem</a:t>
            </a:r>
            <a:endParaRPr lang="hu-HU" dirty="0"/>
          </a:p>
          <a:p>
            <a:pPr marL="1114397" lvl="2" indent="-257168">
              <a:spcBef>
                <a:spcPts val="0"/>
              </a:spcBef>
              <a:buFont typeface="Wingdings" panose="05000000000000000000" pitchFamily="2" charset="2"/>
              <a:buChar char="è"/>
            </a:pPr>
            <a:r>
              <a:rPr lang="hu-HU" dirty="0" err="1"/>
              <a:t>mathematical</a:t>
            </a:r>
            <a:r>
              <a:rPr lang="hu-HU" dirty="0"/>
              <a:t> </a:t>
            </a:r>
            <a:r>
              <a:rPr lang="hu-HU" dirty="0" err="1"/>
              <a:t>theorems</a:t>
            </a:r>
            <a:endParaRPr lang="hu-HU" dirty="0"/>
          </a:p>
          <a:p>
            <a:pPr marL="1114397" lvl="2" indent="-257168">
              <a:spcBef>
                <a:spcPts val="0"/>
              </a:spcBef>
              <a:buFont typeface="Wingdings" panose="05000000000000000000" pitchFamily="2" charset="2"/>
              <a:buChar char="è"/>
            </a:pPr>
            <a:r>
              <a:rPr lang="hu-HU" dirty="0" err="1"/>
              <a:t>scientific</a:t>
            </a:r>
            <a:r>
              <a:rPr lang="hu-HU" dirty="0"/>
              <a:t> </a:t>
            </a:r>
            <a:r>
              <a:rPr lang="hu-HU" dirty="0" err="1"/>
              <a:t>papers</a:t>
            </a:r>
            <a:endParaRPr lang="hu-HU" dirty="0"/>
          </a:p>
          <a:p>
            <a:pPr indent="0">
              <a:buNone/>
            </a:pPr>
            <a:r>
              <a:rPr lang="hu-HU" b="1" dirty="0" err="1"/>
              <a:t>Issues</a:t>
            </a:r>
            <a:r>
              <a:rPr lang="hu-HU" dirty="0"/>
              <a:t>		</a:t>
            </a:r>
          </a:p>
          <a:p>
            <a:pPr marL="257168" indent="-257168">
              <a:buFont typeface="Wingdings" panose="05000000000000000000" pitchFamily="2" charset="2"/>
              <a:buChar char="è"/>
            </a:pPr>
            <a:r>
              <a:rPr lang="hu-HU" dirty="0"/>
              <a:t>Learning of </a:t>
            </a:r>
            <a:r>
              <a:rPr lang="hu-HU" dirty="0" err="1"/>
              <a:t>components</a:t>
            </a:r>
            <a:r>
              <a:rPr lang="hu-HU" dirty="0"/>
              <a:t> </a:t>
            </a:r>
            <a:r>
              <a:rPr lang="hu-HU" i="1" dirty="0"/>
              <a:t>in </a:t>
            </a:r>
            <a:r>
              <a:rPr lang="hu-HU" i="1" dirty="0" err="1"/>
              <a:t>order</a:t>
            </a:r>
            <a:r>
              <a:rPr lang="hu-HU" i="1" dirty="0"/>
              <a:t> </a:t>
            </a:r>
            <a:r>
              <a:rPr lang="hu-HU" i="1" dirty="0" err="1"/>
              <a:t>to</a:t>
            </a:r>
            <a:r>
              <a:rPr lang="hu-HU" i="1" dirty="0"/>
              <a:t> </a:t>
            </a:r>
            <a:r>
              <a:rPr lang="hu-HU" dirty="0" err="1"/>
              <a:t>overcome</a:t>
            </a:r>
            <a:r>
              <a:rPr lang="hu-HU" dirty="0"/>
              <a:t> </a:t>
            </a:r>
            <a:r>
              <a:rPr lang="hu-HU" dirty="0" err="1"/>
              <a:t>the</a:t>
            </a:r>
            <a:r>
              <a:rPr lang="hu-HU" dirty="0"/>
              <a:t> </a:t>
            </a:r>
            <a:r>
              <a:rPr lang="hu-HU" dirty="0" err="1"/>
              <a:t>curse</a:t>
            </a:r>
            <a:r>
              <a:rPr lang="hu-HU" dirty="0"/>
              <a:t> of </a:t>
            </a:r>
            <a:r>
              <a:rPr lang="hu-HU" dirty="0" err="1"/>
              <a:t>dimensions</a:t>
            </a:r>
            <a:endParaRPr lang="hu-HU" dirty="0"/>
          </a:p>
          <a:p>
            <a:pPr marL="257168" indent="-257168">
              <a:buFont typeface="Wingdings" panose="05000000000000000000" pitchFamily="2" charset="2"/>
              <a:buChar char="è"/>
            </a:pPr>
            <a:r>
              <a:rPr lang="hu-HU" dirty="0" err="1"/>
              <a:t>Manipulation</a:t>
            </a:r>
            <a:r>
              <a:rPr lang="hu-HU" dirty="0"/>
              <a:t> of </a:t>
            </a:r>
            <a:r>
              <a:rPr lang="hu-HU" dirty="0" err="1"/>
              <a:t>components</a:t>
            </a:r>
            <a:r>
              <a:rPr lang="hu-HU" dirty="0"/>
              <a:t> </a:t>
            </a:r>
            <a:r>
              <a:rPr lang="hu-HU" i="1" dirty="0"/>
              <a:t>in </a:t>
            </a:r>
            <a:r>
              <a:rPr lang="hu-HU" i="1" dirty="0" err="1"/>
              <a:t>order</a:t>
            </a:r>
            <a:r>
              <a:rPr lang="hu-HU" i="1" dirty="0"/>
              <a:t> </a:t>
            </a:r>
            <a:r>
              <a:rPr lang="hu-HU" i="1" dirty="0" err="1"/>
              <a:t>to</a:t>
            </a:r>
            <a:r>
              <a:rPr lang="hu-HU" dirty="0"/>
              <a:t> </a:t>
            </a:r>
            <a:r>
              <a:rPr lang="hu-HU" dirty="0" err="1"/>
              <a:t>make</a:t>
            </a:r>
            <a:r>
              <a:rPr lang="hu-HU" dirty="0"/>
              <a:t> </a:t>
            </a:r>
            <a:r>
              <a:rPr lang="hu-HU" dirty="0" err="1"/>
              <a:t>statements</a:t>
            </a:r>
            <a:r>
              <a:rPr lang="hu-HU" dirty="0"/>
              <a:t> </a:t>
            </a:r>
            <a:r>
              <a:rPr lang="hu-HU" dirty="0" err="1"/>
              <a:t>with</a:t>
            </a:r>
            <a:r>
              <a:rPr lang="hu-HU" dirty="0"/>
              <a:t> </a:t>
            </a:r>
            <a:r>
              <a:rPr lang="hu-HU" dirty="0" err="1"/>
              <a:t>linear</a:t>
            </a:r>
            <a:r>
              <a:rPr lang="hu-HU" dirty="0"/>
              <a:t> </a:t>
            </a:r>
            <a:r>
              <a:rPr lang="hu-HU" dirty="0" err="1"/>
              <a:t>proofs</a:t>
            </a:r>
            <a:endParaRPr lang="hu-HU" dirty="0"/>
          </a:p>
          <a:p>
            <a:pPr marL="257168" indent="-257168">
              <a:buFont typeface="Wingdings" panose="05000000000000000000" pitchFamily="2" charset="2"/>
              <a:buChar char="è"/>
            </a:pPr>
            <a:r>
              <a:rPr lang="hu-HU" dirty="0"/>
              <a:t>Context </a:t>
            </a:r>
            <a:r>
              <a:rPr lang="hu-HU" dirty="0" err="1"/>
              <a:t>based</a:t>
            </a:r>
            <a:r>
              <a:rPr lang="hu-HU" dirty="0"/>
              <a:t> </a:t>
            </a:r>
            <a:r>
              <a:rPr lang="hu-HU" dirty="0" err="1"/>
              <a:t>modulation</a:t>
            </a:r>
            <a:r>
              <a:rPr lang="hu-HU" dirty="0"/>
              <a:t> of </a:t>
            </a:r>
            <a:r>
              <a:rPr lang="hu-HU" dirty="0" err="1"/>
              <a:t>the</a:t>
            </a:r>
            <a:r>
              <a:rPr lang="hu-HU" dirty="0"/>
              <a:t> </a:t>
            </a:r>
            <a:r>
              <a:rPr lang="hu-HU" dirty="0" err="1"/>
              <a:t>interpretation</a:t>
            </a:r>
            <a:r>
              <a:rPr lang="hu-HU" dirty="0"/>
              <a:t> of </a:t>
            </a:r>
            <a:r>
              <a:rPr lang="hu-HU" dirty="0" err="1"/>
              <a:t>the</a:t>
            </a:r>
            <a:r>
              <a:rPr lang="hu-HU" dirty="0"/>
              <a:t> </a:t>
            </a:r>
            <a:r>
              <a:rPr lang="hu-HU" dirty="0" err="1"/>
              <a:t>components</a:t>
            </a:r>
            <a:endParaRPr lang="hu-HU" dirty="0"/>
          </a:p>
          <a:p>
            <a:pPr marL="257168" indent="-257168">
              <a:buFont typeface="Wingdings" panose="05000000000000000000" pitchFamily="2" charset="2"/>
              <a:buChar char="è"/>
            </a:pPr>
            <a:r>
              <a:rPr lang="hu-HU" dirty="0" err="1"/>
              <a:t>Rule</a:t>
            </a:r>
            <a:r>
              <a:rPr lang="hu-HU" dirty="0"/>
              <a:t> </a:t>
            </a:r>
            <a:r>
              <a:rPr lang="hu-HU" dirty="0" err="1"/>
              <a:t>based</a:t>
            </a:r>
            <a:r>
              <a:rPr lang="hu-HU" dirty="0"/>
              <a:t> </a:t>
            </a:r>
            <a:r>
              <a:rPr lang="hu-HU" dirty="0" err="1"/>
              <a:t>correction</a:t>
            </a:r>
            <a:r>
              <a:rPr lang="hu-HU" dirty="0"/>
              <a:t> of </a:t>
            </a:r>
            <a:r>
              <a:rPr lang="hu-HU" dirty="0" err="1"/>
              <a:t>decisions</a:t>
            </a:r>
            <a:r>
              <a:rPr lang="hu-HU" dirty="0"/>
              <a:t> and </a:t>
            </a:r>
            <a:r>
              <a:rPr lang="hu-HU" dirty="0" err="1"/>
              <a:t>classifications</a:t>
            </a:r>
            <a:endParaRPr lang="hu-HU" dirty="0"/>
          </a:p>
          <a:p>
            <a:pPr marL="257168" indent="-257168">
              <a:buFont typeface="Wingdings" panose="05000000000000000000" pitchFamily="2" charset="2"/>
              <a:buChar char="è"/>
            </a:pPr>
            <a:r>
              <a:rPr lang="hu-HU" dirty="0" err="1"/>
              <a:t>Self-training</a:t>
            </a:r>
            <a:r>
              <a:rPr lang="hu-HU" dirty="0"/>
              <a:t> </a:t>
            </a:r>
            <a:r>
              <a:rPr lang="hu-HU" dirty="0" err="1"/>
              <a:t>via</a:t>
            </a:r>
            <a:r>
              <a:rPr lang="hu-HU" dirty="0"/>
              <a:t> </a:t>
            </a:r>
            <a:r>
              <a:rPr lang="hu-HU" dirty="0" err="1"/>
              <a:t>rule-based</a:t>
            </a:r>
            <a:r>
              <a:rPr lang="hu-HU" dirty="0"/>
              <a:t> </a:t>
            </a:r>
            <a:r>
              <a:rPr lang="hu-HU" dirty="0" err="1"/>
              <a:t>corrections</a:t>
            </a:r>
            <a:r>
              <a:rPr lang="en-US" dirty="0"/>
              <a:t> </a:t>
            </a:r>
            <a:endParaRPr lang="hu-HU" dirty="0"/>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b="1" cap="small" dirty="0">
                <a:solidFill>
                  <a:schemeClr val="accent1">
                    <a:lumMod val="50000"/>
                  </a:schemeClr>
                </a:solidFill>
              </a:rPr>
              <a:t> Is </a:t>
            </a:r>
            <a:r>
              <a:rPr lang="hu-HU" b="1" cap="small" dirty="0" err="1">
                <a:solidFill>
                  <a:schemeClr val="accent1">
                    <a:lumMod val="50000"/>
                  </a:schemeClr>
                </a:solidFill>
              </a:rPr>
              <a:t>it</a:t>
            </a:r>
            <a:r>
              <a:rPr lang="hu-HU" b="1" cap="small" dirty="0">
                <a:solidFill>
                  <a:schemeClr val="accent1">
                    <a:lumMod val="50000"/>
                  </a:schemeClr>
                </a:solidFill>
              </a:rPr>
              <a:t> </a:t>
            </a:r>
            <a:r>
              <a:rPr lang="hu-HU" b="1" cap="small" dirty="0" err="1">
                <a:solidFill>
                  <a:schemeClr val="accent1">
                    <a:lumMod val="50000"/>
                  </a:schemeClr>
                </a:solidFill>
              </a:rPr>
              <a:t>hard</a:t>
            </a:r>
            <a:r>
              <a:rPr lang="hu-HU" b="1" cap="small" dirty="0">
                <a:solidFill>
                  <a:schemeClr val="accent1">
                    <a:lumMod val="50000"/>
                  </a:schemeClr>
                </a:solidFill>
              </a:rPr>
              <a:t> </a:t>
            </a:r>
            <a:r>
              <a:rPr lang="hu-HU" b="1" cap="small" dirty="0" err="1">
                <a:solidFill>
                  <a:schemeClr val="accent1">
                    <a:lumMod val="50000"/>
                  </a:schemeClr>
                </a:solidFill>
              </a:rPr>
              <a:t>to</a:t>
            </a:r>
            <a:r>
              <a:rPr lang="hu-HU" b="1" cap="small" dirty="0">
                <a:solidFill>
                  <a:schemeClr val="accent1">
                    <a:lumMod val="50000"/>
                  </a:schemeClr>
                </a:solidFill>
              </a:rPr>
              <a:t> </a:t>
            </a:r>
            <a:r>
              <a:rPr lang="hu-HU" b="1" cap="small" dirty="0" err="1">
                <a:solidFill>
                  <a:schemeClr val="accent1">
                    <a:lumMod val="50000"/>
                  </a:schemeClr>
                </a:solidFill>
              </a:rPr>
              <a:t>find</a:t>
            </a:r>
            <a:r>
              <a:rPr lang="hu-HU" b="1" cap="small" dirty="0">
                <a:solidFill>
                  <a:schemeClr val="accent1">
                    <a:lumMod val="50000"/>
                  </a:schemeClr>
                </a:solidFill>
              </a:rPr>
              <a:t> </a:t>
            </a:r>
            <a:r>
              <a:rPr lang="hu-HU" b="1" cap="small" dirty="0" err="1">
                <a:solidFill>
                  <a:schemeClr val="accent1">
                    <a:lumMod val="50000"/>
                  </a:schemeClr>
                </a:solidFill>
              </a:rPr>
              <a:t>the</a:t>
            </a:r>
            <a:r>
              <a:rPr lang="hu-HU" b="1" cap="small" dirty="0">
                <a:solidFill>
                  <a:schemeClr val="accent1">
                    <a:lumMod val="50000"/>
                  </a:schemeClr>
                </a:solidFill>
              </a:rPr>
              <a:t> </a:t>
            </a:r>
            <a:r>
              <a:rPr lang="hu-HU" b="1" cap="small" dirty="0" err="1">
                <a:solidFill>
                  <a:schemeClr val="accent1">
                    <a:lumMod val="50000"/>
                  </a:schemeClr>
                </a:solidFill>
              </a:rPr>
              <a:t>components</a:t>
            </a:r>
            <a:r>
              <a:rPr lang="hu-HU" b="1" cap="small" dirty="0">
                <a:solidFill>
                  <a:schemeClr val="accent1">
                    <a:lumMod val="50000"/>
                  </a:schemeClr>
                </a:solidFill>
              </a:rPr>
              <a:t>?</a:t>
            </a:r>
          </a:p>
          <a:p>
            <a:endParaRPr lang="hu-HU" dirty="0"/>
          </a:p>
          <a:p>
            <a:endParaRPr lang="en-US" dirty="0"/>
          </a:p>
        </p:txBody>
      </p:sp>
    </p:spTree>
    <p:extLst>
      <p:ext uri="{BB962C8B-B14F-4D97-AF65-F5344CB8AC3E}">
        <p14:creationId xmlns:p14="http://schemas.microsoft.com/office/powerpoint/2010/main" val="202629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a:t>The </a:t>
            </a:r>
            <a:r>
              <a:rPr lang="hu-HU" sz="3000" b="1" dirty="0" err="1"/>
              <a:t>problem</a:t>
            </a:r>
            <a:endParaRPr lang="hu-HU" sz="2400" dirty="0"/>
          </a:p>
        </p:txBody>
      </p:sp>
    </p:spTree>
    <p:extLst>
      <p:ext uri="{BB962C8B-B14F-4D97-AF65-F5344CB8AC3E}">
        <p14:creationId xmlns:p14="http://schemas.microsoft.com/office/powerpoint/2010/main" val="2114319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églalap 33">
            <a:extLst>
              <a:ext uri="{FF2B5EF4-FFF2-40B4-BE49-F238E27FC236}">
                <a16:creationId xmlns:a16="http://schemas.microsoft.com/office/drawing/2014/main" id="{2E6AF103-1CA3-45D3-A967-E3B7BD698775}"/>
              </a:ext>
            </a:extLst>
          </p:cNvPr>
          <p:cNvSpPr/>
          <p:nvPr/>
        </p:nvSpPr>
        <p:spPr>
          <a:xfrm>
            <a:off x="0" y="0"/>
            <a:ext cx="9144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2" name="Szöveg helye 1">
            <a:extLst>
              <a:ext uri="{FF2B5EF4-FFF2-40B4-BE49-F238E27FC236}">
                <a16:creationId xmlns:a16="http://schemas.microsoft.com/office/drawing/2014/main" id="{BD137C74-642E-413A-B05F-4682A11FB6B7}"/>
              </a:ext>
            </a:extLst>
          </p:cNvPr>
          <p:cNvSpPr>
            <a:spLocks noGrp="1"/>
          </p:cNvSpPr>
          <p:nvPr>
            <p:ph type="body" sz="quarter" idx="15"/>
          </p:nvPr>
        </p:nvSpPr>
        <p:spPr>
          <a:xfrm>
            <a:off x="467546" y="1160749"/>
            <a:ext cx="7992887" cy="358501"/>
          </a:xfrm>
        </p:spPr>
        <p:txBody>
          <a:bodyPr/>
          <a:lstStyle/>
          <a:p>
            <a:r>
              <a:rPr lang="hu-HU" sz="3000" dirty="0">
                <a:solidFill>
                  <a:schemeClr val="bg1"/>
                </a:solidFill>
              </a:rPr>
              <a:t>The main </a:t>
            </a:r>
            <a:r>
              <a:rPr lang="hu-HU" sz="3000" dirty="0" err="1">
                <a:solidFill>
                  <a:schemeClr val="bg1"/>
                </a:solidFill>
              </a:rPr>
              <a:t>problem</a:t>
            </a:r>
            <a:r>
              <a:rPr lang="hu-HU" sz="3000" dirty="0">
                <a:solidFill>
                  <a:schemeClr val="bg1"/>
                </a:solidFill>
              </a:rPr>
              <a:t>: </a:t>
            </a:r>
            <a:r>
              <a:rPr lang="hu-HU" sz="3000" b="1" dirty="0" err="1">
                <a:solidFill>
                  <a:schemeClr val="bg1"/>
                </a:solidFill>
              </a:rPr>
              <a:t>Curse</a:t>
            </a:r>
            <a:r>
              <a:rPr lang="hu-HU" sz="3000" b="1" dirty="0">
                <a:solidFill>
                  <a:schemeClr val="bg1"/>
                </a:solidFill>
              </a:rPr>
              <a:t> of </a:t>
            </a:r>
            <a:r>
              <a:rPr lang="hu-HU" sz="3000" b="1" dirty="0" err="1">
                <a:solidFill>
                  <a:schemeClr val="bg1"/>
                </a:solidFill>
              </a:rPr>
              <a:t>dimensionality</a:t>
            </a:r>
            <a:r>
              <a:rPr lang="hu-HU" sz="3000" b="1" dirty="0">
                <a:solidFill>
                  <a:schemeClr val="bg1"/>
                </a:solidFill>
              </a:rPr>
              <a:t> </a:t>
            </a:r>
          </a:p>
        </p:txBody>
      </p:sp>
      <p:sp>
        <p:nvSpPr>
          <p:cNvPr id="4" name="Téglalap 3">
            <a:extLst>
              <a:ext uri="{FF2B5EF4-FFF2-40B4-BE49-F238E27FC236}">
                <a16:creationId xmlns:a16="http://schemas.microsoft.com/office/drawing/2014/main" id="{EBD471AD-07AA-49AD-8391-D254205C0EE8}"/>
              </a:ext>
            </a:extLst>
          </p:cNvPr>
          <p:cNvSpPr/>
          <p:nvPr/>
        </p:nvSpPr>
        <p:spPr>
          <a:xfrm>
            <a:off x="4455223" y="2738293"/>
            <a:ext cx="2700000" cy="2700000"/>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5" name="Ellipszis 4">
            <a:extLst>
              <a:ext uri="{FF2B5EF4-FFF2-40B4-BE49-F238E27FC236}">
                <a16:creationId xmlns:a16="http://schemas.microsoft.com/office/drawing/2014/main" id="{620FAA42-7FF8-4D6C-A37C-191ED89E1570}"/>
              </a:ext>
            </a:extLst>
          </p:cNvPr>
          <p:cNvSpPr/>
          <p:nvPr/>
        </p:nvSpPr>
        <p:spPr>
          <a:xfrm>
            <a:off x="4463988" y="2738293"/>
            <a:ext cx="2700000" cy="2700000"/>
          </a:xfrm>
          <a:prstGeom prst="ellipse">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dirty="0"/>
          </a:p>
        </p:txBody>
      </p:sp>
      <p:sp>
        <p:nvSpPr>
          <p:cNvPr id="6" name="Ellipszis 5">
            <a:extLst>
              <a:ext uri="{FF2B5EF4-FFF2-40B4-BE49-F238E27FC236}">
                <a16:creationId xmlns:a16="http://schemas.microsoft.com/office/drawing/2014/main" id="{61B9FCD7-4692-438A-8F56-578348BD93EE}"/>
              </a:ext>
            </a:extLst>
          </p:cNvPr>
          <p:cNvSpPr/>
          <p:nvPr/>
        </p:nvSpPr>
        <p:spPr>
          <a:xfrm>
            <a:off x="5778220" y="4034293"/>
            <a:ext cx="54006" cy="5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0" name="Egyenes összekötő 9">
            <a:extLst>
              <a:ext uri="{FF2B5EF4-FFF2-40B4-BE49-F238E27FC236}">
                <a16:creationId xmlns:a16="http://schemas.microsoft.com/office/drawing/2014/main" id="{FE85EE5C-08EE-469F-8803-A9F95A30AA45}"/>
              </a:ext>
            </a:extLst>
          </p:cNvPr>
          <p:cNvCxnSpPr>
            <a:cxnSpLocks/>
            <a:stCxn id="5" idx="7"/>
          </p:cNvCxnSpPr>
          <p:nvPr/>
        </p:nvCxnSpPr>
        <p:spPr>
          <a:xfrm>
            <a:off x="6768582" y="3133700"/>
            <a:ext cx="1899108" cy="1888629"/>
          </a:xfrm>
          <a:prstGeom prst="line">
            <a:avLst/>
          </a:prstGeom>
          <a:ln/>
        </p:spPr>
        <p:style>
          <a:lnRef idx="1">
            <a:schemeClr val="dk1"/>
          </a:lnRef>
          <a:fillRef idx="0">
            <a:schemeClr val="dk1"/>
          </a:fillRef>
          <a:effectRef idx="0">
            <a:schemeClr val="dk1"/>
          </a:effectRef>
          <a:fontRef idx="minor">
            <a:schemeClr val="tx1"/>
          </a:fontRef>
        </p:style>
      </p:cxnSp>
      <p:cxnSp>
        <p:nvCxnSpPr>
          <p:cNvPr id="15" name="Egyenes összekötő 14">
            <a:extLst>
              <a:ext uri="{FF2B5EF4-FFF2-40B4-BE49-F238E27FC236}">
                <a16:creationId xmlns:a16="http://schemas.microsoft.com/office/drawing/2014/main" id="{2DED9264-E682-4457-A195-F5E2F0A99D2B}"/>
              </a:ext>
            </a:extLst>
          </p:cNvPr>
          <p:cNvCxnSpPr>
            <a:cxnSpLocks/>
          </p:cNvCxnSpPr>
          <p:nvPr/>
        </p:nvCxnSpPr>
        <p:spPr>
          <a:xfrm>
            <a:off x="5810875" y="4056488"/>
            <a:ext cx="1880164" cy="1960254"/>
          </a:xfrm>
          <a:prstGeom prst="line">
            <a:avLst/>
          </a:prstGeom>
          <a:ln/>
        </p:spPr>
        <p:style>
          <a:lnRef idx="1">
            <a:schemeClr val="dk1"/>
          </a:lnRef>
          <a:fillRef idx="0">
            <a:schemeClr val="dk1"/>
          </a:fillRef>
          <a:effectRef idx="0">
            <a:schemeClr val="dk1"/>
          </a:effectRef>
          <a:fontRef idx="minor">
            <a:schemeClr val="tx1"/>
          </a:fontRef>
        </p:style>
      </p:cxnSp>
      <p:cxnSp>
        <p:nvCxnSpPr>
          <p:cNvPr id="17" name="Egyenes összekötő 16">
            <a:extLst>
              <a:ext uri="{FF2B5EF4-FFF2-40B4-BE49-F238E27FC236}">
                <a16:creationId xmlns:a16="http://schemas.microsoft.com/office/drawing/2014/main" id="{9049785A-0F10-4200-BC07-CBC94A45608A}"/>
              </a:ext>
            </a:extLst>
          </p:cNvPr>
          <p:cNvCxnSpPr>
            <a:cxnSpLocks/>
          </p:cNvCxnSpPr>
          <p:nvPr/>
        </p:nvCxnSpPr>
        <p:spPr>
          <a:xfrm>
            <a:off x="7163993" y="2756737"/>
            <a:ext cx="1881745" cy="1895572"/>
          </a:xfrm>
          <a:prstGeom prst="line">
            <a:avLst/>
          </a:prstGeom>
          <a:ln/>
        </p:spPr>
        <p:style>
          <a:lnRef idx="1">
            <a:schemeClr val="dk1"/>
          </a:lnRef>
          <a:fillRef idx="0">
            <a:schemeClr val="dk1"/>
          </a:fillRef>
          <a:effectRef idx="0">
            <a:schemeClr val="dk1"/>
          </a:effectRef>
          <a:fontRef idx="minor">
            <a:schemeClr val="tx1"/>
          </a:fontRef>
        </p:style>
      </p:cxnSp>
      <p:cxnSp>
        <p:nvCxnSpPr>
          <p:cNvPr id="21" name="Egyenes összekötő 20">
            <a:extLst>
              <a:ext uri="{FF2B5EF4-FFF2-40B4-BE49-F238E27FC236}">
                <a16:creationId xmlns:a16="http://schemas.microsoft.com/office/drawing/2014/main" id="{9E336D0C-9C0C-4CD8-A77E-5FD5B29E4146}"/>
              </a:ext>
            </a:extLst>
          </p:cNvPr>
          <p:cNvCxnSpPr>
            <a:cxnSpLocks/>
            <a:stCxn id="6" idx="4"/>
            <a:endCxn id="5" idx="7"/>
          </p:cNvCxnSpPr>
          <p:nvPr/>
        </p:nvCxnSpPr>
        <p:spPr>
          <a:xfrm flipV="1">
            <a:off x="5805228" y="3133699"/>
            <a:ext cx="963359" cy="954594"/>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26" name="Egyenes összekötő 25">
            <a:extLst>
              <a:ext uri="{FF2B5EF4-FFF2-40B4-BE49-F238E27FC236}">
                <a16:creationId xmlns:a16="http://schemas.microsoft.com/office/drawing/2014/main" id="{D3C747FC-4BE5-47BE-8B7C-D15D79C85628}"/>
              </a:ext>
            </a:extLst>
          </p:cNvPr>
          <p:cNvCxnSpPr>
            <a:cxnSpLocks/>
            <a:stCxn id="5" idx="7"/>
          </p:cNvCxnSpPr>
          <p:nvPr/>
        </p:nvCxnSpPr>
        <p:spPr>
          <a:xfrm flipV="1">
            <a:off x="6768587" y="2756737"/>
            <a:ext cx="386641" cy="376966"/>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31" name="Szövegdoboz 30">
            <a:extLst>
              <a:ext uri="{FF2B5EF4-FFF2-40B4-BE49-F238E27FC236}">
                <a16:creationId xmlns:a16="http://schemas.microsoft.com/office/drawing/2014/main" id="{8457BCFC-21EA-4040-A644-6E15923A20B5}"/>
              </a:ext>
            </a:extLst>
          </p:cNvPr>
          <p:cNvSpPr txBox="1"/>
          <p:nvPr/>
        </p:nvSpPr>
        <p:spPr>
          <a:xfrm>
            <a:off x="6618211" y="3869007"/>
            <a:ext cx="574349" cy="461665"/>
          </a:xfrm>
          <a:prstGeom prst="rect">
            <a:avLst/>
          </a:prstGeom>
          <a:noFill/>
        </p:spPr>
        <p:txBody>
          <a:bodyPr wrap="square" rtlCol="0">
            <a:spAutoFit/>
          </a:bodyPr>
          <a:lstStyle/>
          <a:p>
            <a:r>
              <a:rPr lang="hu-HU" sz="2400" dirty="0">
                <a:solidFill>
                  <a:schemeClr val="bg1"/>
                </a:solidFill>
              </a:rPr>
              <a:t>1</a:t>
            </a:r>
          </a:p>
        </p:txBody>
      </p:sp>
      <mc:AlternateContent xmlns:mc="http://schemas.openxmlformats.org/markup-compatibility/2006" xmlns:a14="http://schemas.microsoft.com/office/drawing/2010/main">
        <mc:Choice Requires="a14">
          <p:sp>
            <p:nvSpPr>
              <p:cNvPr id="32" name="Szövegdoboz 31">
                <a:extLst>
                  <a:ext uri="{FF2B5EF4-FFF2-40B4-BE49-F238E27FC236}">
                    <a16:creationId xmlns:a16="http://schemas.microsoft.com/office/drawing/2014/main" id="{616442F2-EB00-4DE5-99BC-4F854563F796}"/>
                  </a:ext>
                </a:extLst>
              </p:cNvPr>
              <p:cNvSpPr txBox="1"/>
              <p:nvPr/>
            </p:nvSpPr>
            <p:spPr>
              <a:xfrm>
                <a:off x="7236460" y="3264002"/>
                <a:ext cx="963359" cy="3734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hu-HU" sz="2400" i="1">
                              <a:solidFill>
                                <a:schemeClr val="bg1"/>
                              </a:solidFill>
                              <a:latin typeface="Cambria Math" panose="02040503050406030204" pitchFamily="18" charset="0"/>
                            </a:rPr>
                          </m:ctrlPr>
                        </m:radPr>
                        <m:deg/>
                        <m:e>
                          <m:r>
                            <a:rPr lang="hu-HU" sz="2400" i="1">
                              <a:solidFill>
                                <a:schemeClr val="bg1"/>
                              </a:solidFill>
                              <a:latin typeface="Cambria Math" panose="02040503050406030204" pitchFamily="18" charset="0"/>
                            </a:rPr>
                            <m:t>𝑛</m:t>
                          </m:r>
                        </m:e>
                      </m:rad>
                      <m:r>
                        <a:rPr lang="hu-HU" sz="2400" i="1">
                          <a:solidFill>
                            <a:schemeClr val="bg1"/>
                          </a:solidFill>
                          <a:latin typeface="Cambria Math" panose="02040503050406030204" pitchFamily="18" charset="0"/>
                        </a:rPr>
                        <m:t>−1</m:t>
                      </m:r>
                    </m:oMath>
                  </m:oMathPara>
                </a14:m>
                <a:endParaRPr lang="hu-HU" sz="1350" dirty="0">
                  <a:solidFill>
                    <a:schemeClr val="bg1"/>
                  </a:solidFill>
                </a:endParaRPr>
              </a:p>
            </p:txBody>
          </p:sp>
        </mc:Choice>
        <mc:Fallback xmlns="">
          <p:sp>
            <p:nvSpPr>
              <p:cNvPr id="32" name="Szövegdoboz 31">
                <a:extLst>
                  <a:ext uri="{FF2B5EF4-FFF2-40B4-BE49-F238E27FC236}">
                    <a16:creationId xmlns:a16="http://schemas.microsoft.com/office/drawing/2014/main" id="{616442F2-EB00-4DE5-99BC-4F854563F796}"/>
                  </a:ext>
                </a:extLst>
              </p:cNvPr>
              <p:cNvSpPr txBox="1">
                <a:spLocks noRot="1" noChangeAspect="1" noMove="1" noResize="1" noEditPoints="1" noAdjustHandles="1" noChangeArrowheads="1" noChangeShapeType="1" noTextEdit="1"/>
              </p:cNvSpPr>
              <p:nvPr/>
            </p:nvSpPr>
            <p:spPr>
              <a:xfrm>
                <a:off x="7236460" y="3264002"/>
                <a:ext cx="963359" cy="373436"/>
              </a:xfrm>
              <a:prstGeom prst="rect">
                <a:avLst/>
              </a:prstGeom>
              <a:blipFill>
                <a:blip r:embed="rId2"/>
                <a:stretch>
                  <a:fillRect r="-8861" b="-6452"/>
                </a:stretch>
              </a:blipFill>
            </p:spPr>
            <p:txBody>
              <a:bodyPr/>
              <a:lstStyle/>
              <a:p>
                <a:r>
                  <a:rPr lang="hu-HU">
                    <a:noFill/>
                  </a:rPr>
                  <a:t> </a:t>
                </a:r>
              </a:p>
            </p:txBody>
          </p:sp>
        </mc:Fallback>
      </mc:AlternateContent>
      <p:sp>
        <p:nvSpPr>
          <p:cNvPr id="3" name="Szöveg helye 2">
            <a:extLst>
              <a:ext uri="{FF2B5EF4-FFF2-40B4-BE49-F238E27FC236}">
                <a16:creationId xmlns:a16="http://schemas.microsoft.com/office/drawing/2014/main" id="{61A1BBA1-A2C6-4BB1-81BE-54ACA138AA1B}"/>
              </a:ext>
            </a:extLst>
          </p:cNvPr>
          <p:cNvSpPr>
            <a:spLocks noGrp="1"/>
          </p:cNvSpPr>
          <p:nvPr>
            <p:ph type="body" sz="quarter" idx="16"/>
          </p:nvPr>
        </p:nvSpPr>
        <p:spPr>
          <a:xfrm>
            <a:off x="-18510" y="1971006"/>
            <a:ext cx="7830870" cy="4770362"/>
          </a:xfrm>
        </p:spPr>
        <p:txBody>
          <a:bodyPr/>
          <a:lstStyle/>
          <a:p>
            <a:pPr indent="0">
              <a:buNone/>
            </a:pPr>
            <a:r>
              <a:rPr lang="hu-HU" sz="1800" dirty="0" err="1">
                <a:solidFill>
                  <a:schemeClr val="bg1"/>
                </a:solidFill>
              </a:rPr>
              <a:t>Consider</a:t>
            </a:r>
            <a:r>
              <a:rPr lang="hu-HU" sz="1800" dirty="0">
                <a:solidFill>
                  <a:schemeClr val="bg1"/>
                </a:solidFill>
              </a:rPr>
              <a:t> a </a:t>
            </a:r>
            <a:r>
              <a:rPr lang="hu-HU" sz="1800" dirty="0" err="1">
                <a:solidFill>
                  <a:schemeClr val="bg1"/>
                </a:solidFill>
              </a:rPr>
              <a:t>finite</a:t>
            </a:r>
            <a:r>
              <a:rPr lang="hu-HU" sz="1800" dirty="0">
                <a:solidFill>
                  <a:schemeClr val="bg1"/>
                </a:solidFill>
              </a:rPr>
              <a:t> </a:t>
            </a:r>
            <a:r>
              <a:rPr lang="hu-HU" sz="1800" dirty="0" err="1">
                <a:solidFill>
                  <a:schemeClr val="bg1"/>
                </a:solidFill>
              </a:rPr>
              <a:t>world</a:t>
            </a:r>
            <a:r>
              <a:rPr lang="hu-HU" sz="1800" dirty="0">
                <a:solidFill>
                  <a:schemeClr val="bg1"/>
                </a:solidFill>
              </a:rPr>
              <a:t> of dimension </a:t>
            </a:r>
            <a:r>
              <a:rPr lang="hu-HU" sz="1800" i="1" dirty="0">
                <a:solidFill>
                  <a:schemeClr val="bg1"/>
                </a:solidFill>
                <a:latin typeface="Times New Roman" panose="02020603050405020304" pitchFamily="18" charset="0"/>
                <a:cs typeface="Times New Roman" panose="02020603050405020304" pitchFamily="18" charset="0"/>
              </a:rPr>
              <a:t>n</a:t>
            </a:r>
            <a:r>
              <a:rPr lang="hu-HU" sz="1800" dirty="0">
                <a:solidFill>
                  <a:schemeClr val="bg1"/>
                </a:solidFill>
              </a:rPr>
              <a:t> (</a:t>
            </a:r>
            <a:r>
              <a:rPr lang="hu-HU" sz="1800" dirty="0" err="1">
                <a:solidFill>
                  <a:schemeClr val="bg1"/>
                </a:solidFill>
              </a:rPr>
              <a:t>number</a:t>
            </a:r>
            <a:r>
              <a:rPr lang="hu-HU" sz="1800" dirty="0">
                <a:solidFill>
                  <a:schemeClr val="bg1"/>
                </a:solidFill>
              </a:rPr>
              <a:t> of </a:t>
            </a:r>
            <a:r>
              <a:rPr lang="hu-HU" sz="1800" dirty="0" err="1">
                <a:solidFill>
                  <a:schemeClr val="bg1"/>
                </a:solidFill>
              </a:rPr>
              <a:t>variables</a:t>
            </a:r>
            <a:r>
              <a:rPr lang="hu-HU" sz="1800" dirty="0">
                <a:solidFill>
                  <a:schemeClr val="bg1"/>
                </a:solidFill>
              </a:rPr>
              <a:t>)</a:t>
            </a:r>
            <a:r>
              <a:rPr lang="hu-HU" sz="1800" i="1" dirty="0">
                <a:solidFill>
                  <a:schemeClr val="bg1"/>
                </a:solidFill>
                <a:latin typeface="Times New Roman" panose="02020603050405020304" pitchFamily="18" charset="0"/>
                <a:cs typeface="Times New Roman" panose="02020603050405020304" pitchFamily="18" charset="0"/>
              </a:rPr>
              <a:t> </a:t>
            </a:r>
          </a:p>
          <a:p>
            <a:pPr marL="257168" indent="-257168">
              <a:buFont typeface="Wingdings" panose="05000000000000000000" pitchFamily="2" charset="2"/>
              <a:buChar char="à"/>
            </a:pPr>
            <a:r>
              <a:rPr lang="hu-HU" sz="1800" dirty="0" err="1">
                <a:solidFill>
                  <a:schemeClr val="bg1"/>
                </a:solidFill>
                <a:sym typeface="Wingdings" panose="05000000000000000000" pitchFamily="2" charset="2"/>
              </a:rPr>
              <a:t>normalize</a:t>
            </a:r>
            <a:r>
              <a:rPr lang="hu-HU" sz="1800" dirty="0">
                <a:solidFill>
                  <a:schemeClr val="bg1"/>
                </a:solidFill>
                <a:sym typeface="Wingdings" panose="05000000000000000000" pitchFamily="2" charset="2"/>
              </a:rPr>
              <a:t> </a:t>
            </a:r>
            <a:r>
              <a:rPr lang="hu-HU" sz="1800" dirty="0" err="1">
                <a:solidFill>
                  <a:schemeClr val="bg1"/>
                </a:solidFill>
                <a:sym typeface="Wingdings" panose="05000000000000000000" pitchFamily="2" charset="2"/>
              </a:rPr>
              <a:t>all</a:t>
            </a:r>
            <a:r>
              <a:rPr lang="hu-HU" sz="1800" dirty="0">
                <a:solidFill>
                  <a:schemeClr val="bg1"/>
                </a:solidFill>
              </a:rPr>
              <a:t> </a:t>
            </a:r>
            <a:r>
              <a:rPr lang="hu-HU" sz="1800" dirty="0" err="1">
                <a:solidFill>
                  <a:schemeClr val="bg1"/>
                </a:solidFill>
              </a:rPr>
              <a:t>dimensions</a:t>
            </a:r>
            <a:r>
              <a:rPr lang="hu-HU" sz="1800" dirty="0">
                <a:solidFill>
                  <a:schemeClr val="bg1"/>
                </a:solidFill>
              </a:rPr>
              <a:t> </a:t>
            </a:r>
            <a:r>
              <a:rPr lang="hu-HU" sz="1800" dirty="0" err="1">
                <a:solidFill>
                  <a:schemeClr val="bg1"/>
                </a:solidFill>
              </a:rPr>
              <a:t>to</a:t>
            </a:r>
            <a:r>
              <a:rPr lang="hu-HU" sz="1800" dirty="0">
                <a:solidFill>
                  <a:schemeClr val="bg1"/>
                </a:solidFill>
              </a:rPr>
              <a:t> </a:t>
            </a:r>
            <a:r>
              <a:rPr lang="hu-HU" sz="1800" dirty="0" err="1">
                <a:solidFill>
                  <a:schemeClr val="bg1"/>
                </a:solidFill>
              </a:rPr>
              <a:t>scale</a:t>
            </a:r>
            <a:r>
              <a:rPr lang="hu-HU" sz="1800" dirty="0">
                <a:solidFill>
                  <a:schemeClr val="bg1"/>
                </a:solidFill>
              </a:rPr>
              <a:t> </a:t>
            </a:r>
            <a:r>
              <a:rPr lang="hu-HU" sz="1800" dirty="0" err="1">
                <a:solidFill>
                  <a:schemeClr val="bg1"/>
                </a:solidFill>
              </a:rPr>
              <a:t>between</a:t>
            </a:r>
            <a:r>
              <a:rPr lang="hu-HU" sz="1800" dirty="0">
                <a:solidFill>
                  <a:schemeClr val="bg1"/>
                </a:solidFill>
              </a:rPr>
              <a:t> -1 and +1</a:t>
            </a:r>
          </a:p>
          <a:p>
            <a:pPr marL="257168" indent="-257168">
              <a:buFont typeface="Wingdings" panose="05000000000000000000" pitchFamily="2" charset="2"/>
              <a:buChar char="à"/>
            </a:pPr>
            <a:r>
              <a:rPr lang="hu-HU" sz="1800" dirty="0" err="1">
                <a:solidFill>
                  <a:schemeClr val="bg1"/>
                </a:solidFill>
              </a:rPr>
              <a:t>draw</a:t>
            </a:r>
            <a:r>
              <a:rPr lang="hu-HU" sz="1800" dirty="0">
                <a:solidFill>
                  <a:schemeClr val="bg1"/>
                </a:solidFill>
              </a:rPr>
              <a:t> </a:t>
            </a:r>
            <a:r>
              <a:rPr lang="hu-HU" sz="1800" dirty="0" err="1">
                <a:solidFill>
                  <a:schemeClr val="bg1"/>
                </a:solidFill>
              </a:rPr>
              <a:t>the</a:t>
            </a:r>
            <a:r>
              <a:rPr lang="hu-HU" sz="1800" dirty="0">
                <a:solidFill>
                  <a:schemeClr val="bg1"/>
                </a:solidFill>
              </a:rPr>
              <a:t> </a:t>
            </a:r>
            <a:r>
              <a:rPr lang="hu-HU" sz="1800" dirty="0" err="1">
                <a:solidFill>
                  <a:schemeClr val="bg1"/>
                </a:solidFill>
              </a:rPr>
              <a:t>maximal</a:t>
            </a:r>
            <a:r>
              <a:rPr lang="hu-HU" sz="1800" dirty="0">
                <a:solidFill>
                  <a:schemeClr val="bg1"/>
                </a:solidFill>
              </a:rPr>
              <a:t> ’</a:t>
            </a:r>
            <a:r>
              <a:rPr lang="hu-HU" sz="1800" dirty="0" err="1">
                <a:solidFill>
                  <a:schemeClr val="bg1"/>
                </a:solidFill>
              </a:rPr>
              <a:t>sphere</a:t>
            </a:r>
            <a:r>
              <a:rPr lang="hu-HU" sz="1800" dirty="0">
                <a:solidFill>
                  <a:schemeClr val="bg1"/>
                </a:solidFill>
              </a:rPr>
              <a:t>’</a:t>
            </a:r>
          </a:p>
          <a:p>
            <a:pPr indent="0">
              <a:buNone/>
            </a:pPr>
            <a:endParaRPr lang="hu-HU" sz="1800" dirty="0">
              <a:solidFill>
                <a:schemeClr val="bg1"/>
              </a:solidFill>
            </a:endParaRPr>
          </a:p>
          <a:p>
            <a:pPr indent="0">
              <a:buNone/>
            </a:pPr>
            <a:r>
              <a:rPr lang="hu-HU" sz="1800" dirty="0">
                <a:solidFill>
                  <a:schemeClr val="bg1"/>
                </a:solidFill>
              </a:rPr>
              <a:t>The </a:t>
            </a:r>
            <a:r>
              <a:rPr lang="hu-HU" sz="1800" dirty="0" err="1">
                <a:solidFill>
                  <a:schemeClr val="bg1"/>
                </a:solidFill>
              </a:rPr>
              <a:t>curse</a:t>
            </a:r>
            <a:endParaRPr lang="hu-HU" sz="1800" dirty="0">
              <a:solidFill>
                <a:schemeClr val="bg1"/>
              </a:solidFill>
            </a:endParaRPr>
          </a:p>
          <a:p>
            <a:pPr marL="257168" indent="-257168">
              <a:buFont typeface="Wingdings" panose="05000000000000000000" pitchFamily="2" charset="2"/>
              <a:buChar char="à"/>
            </a:pPr>
            <a:r>
              <a:rPr lang="hu-HU" sz="1800" dirty="0">
                <a:solidFill>
                  <a:schemeClr val="bg1"/>
                </a:solidFill>
              </a:rPr>
              <a:t>dimension of HD image ~ 10</a:t>
            </a:r>
            <a:r>
              <a:rPr lang="hu-HU" sz="1800" baseline="30000" dirty="0">
                <a:solidFill>
                  <a:schemeClr val="bg1"/>
                </a:solidFill>
              </a:rPr>
              <a:t>6</a:t>
            </a:r>
          </a:p>
          <a:p>
            <a:pPr marL="257168" indent="-257168">
              <a:buFont typeface="Wingdings" panose="05000000000000000000" pitchFamily="2" charset="2"/>
              <a:buChar char="à"/>
            </a:pPr>
            <a:r>
              <a:rPr lang="hu-HU" sz="1800" dirty="0">
                <a:solidFill>
                  <a:schemeClr val="bg1"/>
                </a:solidFill>
              </a:rPr>
              <a:t>’</a:t>
            </a:r>
            <a:r>
              <a:rPr lang="hu-HU" sz="1800" dirty="0" err="1">
                <a:solidFill>
                  <a:schemeClr val="bg1"/>
                </a:solidFill>
              </a:rPr>
              <a:t>hedgehog</a:t>
            </a:r>
            <a:r>
              <a:rPr lang="hu-HU" sz="1800" dirty="0">
                <a:solidFill>
                  <a:schemeClr val="bg1"/>
                </a:solidFill>
              </a:rPr>
              <a:t> </a:t>
            </a:r>
            <a:r>
              <a:rPr lang="hu-HU" sz="1800" dirty="0" err="1">
                <a:solidFill>
                  <a:schemeClr val="bg1"/>
                </a:solidFill>
              </a:rPr>
              <a:t>thorns</a:t>
            </a:r>
            <a:r>
              <a:rPr lang="hu-HU" sz="1800" dirty="0">
                <a:solidFill>
                  <a:schemeClr val="bg1"/>
                </a:solidFill>
              </a:rPr>
              <a:t>’ of </a:t>
            </a:r>
            <a:r>
              <a:rPr lang="hu-HU" sz="1800" dirty="0" err="1">
                <a:solidFill>
                  <a:schemeClr val="bg1"/>
                </a:solidFill>
              </a:rPr>
              <a:t>length</a:t>
            </a:r>
            <a:r>
              <a:rPr lang="hu-HU" sz="1800" dirty="0">
                <a:solidFill>
                  <a:schemeClr val="bg1"/>
                </a:solidFill>
              </a:rPr>
              <a:t> 999 (!)</a:t>
            </a:r>
          </a:p>
          <a:p>
            <a:pPr marL="257168" indent="-257168">
              <a:buFont typeface="Wingdings" panose="05000000000000000000" pitchFamily="2" charset="2"/>
              <a:buChar char="à"/>
            </a:pPr>
            <a:r>
              <a:rPr lang="hu-HU" sz="1800" dirty="0">
                <a:solidFill>
                  <a:schemeClr val="bg1"/>
                </a:solidFill>
              </a:rPr>
              <a:t>2</a:t>
            </a:r>
            <a:r>
              <a:rPr lang="hu-HU" sz="1800" baseline="30000" dirty="0">
                <a:solidFill>
                  <a:schemeClr val="bg1"/>
                </a:solidFill>
              </a:rPr>
              <a:t>1,000,000</a:t>
            </a:r>
            <a:r>
              <a:rPr lang="hu-HU" sz="1800" dirty="0">
                <a:solidFill>
                  <a:schemeClr val="bg1"/>
                </a:solidFill>
              </a:rPr>
              <a:t> of </a:t>
            </a:r>
            <a:r>
              <a:rPr lang="hu-HU" sz="1800" dirty="0" err="1">
                <a:solidFill>
                  <a:schemeClr val="bg1"/>
                </a:solidFill>
              </a:rPr>
              <a:t>them</a:t>
            </a:r>
            <a:r>
              <a:rPr lang="hu-HU" sz="1800" dirty="0">
                <a:solidFill>
                  <a:schemeClr val="bg1"/>
                </a:solidFill>
              </a:rPr>
              <a:t> (!!...!!)</a:t>
            </a:r>
          </a:p>
          <a:p>
            <a:pPr lvl="1" indent="0">
              <a:buNone/>
            </a:pPr>
            <a:r>
              <a:rPr lang="hu-HU" sz="1800" dirty="0">
                <a:solidFill>
                  <a:schemeClr val="bg1"/>
                </a:solidFill>
              </a:rPr>
              <a:t>(is </a:t>
            </a:r>
            <a:r>
              <a:rPr lang="hu-HU" sz="1800" dirty="0" err="1">
                <a:solidFill>
                  <a:schemeClr val="bg1"/>
                </a:solidFill>
              </a:rPr>
              <a:t>the</a:t>
            </a:r>
            <a:r>
              <a:rPr lang="hu-HU" sz="1800" dirty="0">
                <a:solidFill>
                  <a:schemeClr val="bg1"/>
                </a:solidFill>
              </a:rPr>
              <a:t> </a:t>
            </a:r>
            <a:r>
              <a:rPr lang="hu-HU" sz="1800" dirty="0" err="1">
                <a:solidFill>
                  <a:schemeClr val="bg1"/>
                </a:solidFill>
              </a:rPr>
              <a:t>base</a:t>
            </a:r>
            <a:r>
              <a:rPr lang="hu-HU" sz="1800" dirty="0">
                <a:solidFill>
                  <a:schemeClr val="bg1"/>
                </a:solidFill>
              </a:rPr>
              <a:t> „2” </a:t>
            </a:r>
            <a:r>
              <a:rPr lang="hu-HU" sz="1800" dirty="0" err="1">
                <a:solidFill>
                  <a:schemeClr val="bg1"/>
                </a:solidFill>
              </a:rPr>
              <a:t>true</a:t>
            </a:r>
            <a:r>
              <a:rPr lang="hu-HU" sz="1800" dirty="0">
                <a:solidFill>
                  <a:schemeClr val="bg1"/>
                </a:solidFill>
              </a:rPr>
              <a:t>?)</a:t>
            </a:r>
          </a:p>
          <a:p>
            <a:pPr indent="0">
              <a:buNone/>
            </a:pPr>
            <a:r>
              <a:rPr lang="hu-HU" sz="1800" dirty="0" err="1">
                <a:solidFill>
                  <a:schemeClr val="bg1"/>
                </a:solidFill>
              </a:rPr>
              <a:t>makes</a:t>
            </a:r>
            <a:r>
              <a:rPr lang="hu-HU" sz="1800" dirty="0">
                <a:solidFill>
                  <a:schemeClr val="bg1"/>
                </a:solidFill>
              </a:rPr>
              <a:t> </a:t>
            </a:r>
            <a:r>
              <a:rPr lang="hu-HU" sz="1800" dirty="0" err="1">
                <a:solidFill>
                  <a:schemeClr val="bg1"/>
                </a:solidFill>
              </a:rPr>
              <a:t>hard</a:t>
            </a:r>
            <a:r>
              <a:rPr lang="hu-HU" sz="1800" dirty="0">
                <a:solidFill>
                  <a:schemeClr val="bg1"/>
                </a:solidFill>
              </a:rPr>
              <a:t> </a:t>
            </a:r>
            <a:r>
              <a:rPr lang="hu-HU" sz="1800" dirty="0" err="1">
                <a:solidFill>
                  <a:schemeClr val="bg1"/>
                </a:solidFill>
              </a:rPr>
              <a:t>to</a:t>
            </a:r>
            <a:r>
              <a:rPr lang="hu-HU" sz="1800" dirty="0">
                <a:solidFill>
                  <a:schemeClr val="bg1"/>
                </a:solidFill>
              </a:rPr>
              <a:t> </a:t>
            </a:r>
            <a:r>
              <a:rPr lang="hu-HU" sz="1800" dirty="0" err="1">
                <a:solidFill>
                  <a:schemeClr val="bg1"/>
                </a:solidFill>
              </a:rPr>
              <a:t>search</a:t>
            </a:r>
            <a:r>
              <a:rPr lang="hu-HU" sz="1800" dirty="0">
                <a:solidFill>
                  <a:schemeClr val="bg1"/>
                </a:solidFill>
              </a:rPr>
              <a:t> </a:t>
            </a:r>
            <a:r>
              <a:rPr lang="hu-HU" sz="1800" dirty="0" err="1">
                <a:solidFill>
                  <a:schemeClr val="bg1"/>
                </a:solidFill>
              </a:rPr>
              <a:t>for</a:t>
            </a:r>
            <a:r>
              <a:rPr lang="hu-HU" sz="1800" dirty="0">
                <a:solidFill>
                  <a:schemeClr val="bg1"/>
                </a:solidFill>
              </a:rPr>
              <a:t> </a:t>
            </a:r>
            <a:r>
              <a:rPr lang="hu-HU" sz="1800" dirty="0" err="1">
                <a:solidFill>
                  <a:schemeClr val="bg1"/>
                </a:solidFill>
              </a:rPr>
              <a:t>the</a:t>
            </a:r>
            <a:r>
              <a:rPr lang="hu-HU" sz="1800" dirty="0">
                <a:solidFill>
                  <a:schemeClr val="bg1"/>
                </a:solidFill>
              </a:rPr>
              <a:t> </a:t>
            </a:r>
            <a:r>
              <a:rPr lang="hu-HU" sz="1800" dirty="0" err="1">
                <a:solidFill>
                  <a:schemeClr val="bg1"/>
                </a:solidFill>
              </a:rPr>
              <a:t>optimal</a:t>
            </a:r>
            <a:r>
              <a:rPr lang="hu-HU" sz="1800" dirty="0">
                <a:solidFill>
                  <a:schemeClr val="bg1"/>
                </a:solidFill>
              </a:rPr>
              <a:t> </a:t>
            </a:r>
            <a:r>
              <a:rPr lang="hu-HU" sz="1800" dirty="0" err="1">
                <a:solidFill>
                  <a:schemeClr val="bg1"/>
                </a:solidFill>
              </a:rPr>
              <a:t>solution</a:t>
            </a:r>
            <a:r>
              <a:rPr lang="hu-HU" sz="1800" dirty="0">
                <a:solidFill>
                  <a:schemeClr val="bg1"/>
                </a:solidFill>
              </a:rPr>
              <a:t> </a:t>
            </a:r>
          </a:p>
          <a:p>
            <a:pPr marL="257168" indent="-257168">
              <a:buFont typeface="Wingdings" panose="05000000000000000000" pitchFamily="2" charset="2"/>
              <a:buChar char="à"/>
            </a:pPr>
            <a:endParaRPr lang="hu-HU" sz="1800" dirty="0">
              <a:solidFill>
                <a:schemeClr val="bg1"/>
              </a:solidFill>
            </a:endParaRPr>
          </a:p>
          <a:p>
            <a:pPr indent="0">
              <a:buNone/>
            </a:pPr>
            <a:r>
              <a:rPr lang="hu-HU" sz="1800" dirty="0" err="1">
                <a:solidFill>
                  <a:srgbClr val="FFFF00"/>
                </a:solidFill>
              </a:rPr>
              <a:t>Furthermore</a:t>
            </a:r>
            <a:r>
              <a:rPr lang="hu-HU" sz="1800" dirty="0">
                <a:solidFill>
                  <a:srgbClr val="FFFF00"/>
                </a:solidFill>
              </a:rPr>
              <a:t>, </a:t>
            </a:r>
            <a:r>
              <a:rPr lang="hu-HU" sz="1800" dirty="0" err="1">
                <a:solidFill>
                  <a:srgbClr val="FFFF00"/>
                </a:solidFill>
              </a:rPr>
              <a:t>the</a:t>
            </a:r>
            <a:r>
              <a:rPr lang="hu-HU" sz="1800" dirty="0">
                <a:solidFill>
                  <a:srgbClr val="FFFF00"/>
                </a:solidFill>
              </a:rPr>
              <a:t> human </a:t>
            </a:r>
            <a:r>
              <a:rPr lang="hu-HU" sz="1800" dirty="0" err="1">
                <a:solidFill>
                  <a:srgbClr val="FFFF00"/>
                </a:solidFill>
              </a:rPr>
              <a:t>brain</a:t>
            </a:r>
            <a:endParaRPr lang="hu-HU" sz="1800" dirty="0">
              <a:solidFill>
                <a:srgbClr val="FFFF00"/>
              </a:solidFill>
            </a:endParaRPr>
          </a:p>
          <a:p>
            <a:pPr marL="257168" indent="-257168">
              <a:buFont typeface="Wingdings" panose="05000000000000000000" pitchFamily="2" charset="2"/>
              <a:buChar char="à"/>
            </a:pPr>
            <a:r>
              <a:rPr lang="hu-HU" sz="1800" dirty="0" err="1">
                <a:solidFill>
                  <a:srgbClr val="FFFF00"/>
                </a:solidFill>
              </a:rPr>
              <a:t>can</a:t>
            </a:r>
            <a:r>
              <a:rPr lang="hu-HU" sz="1800" dirty="0">
                <a:solidFill>
                  <a:srgbClr val="FFFF00"/>
                </a:solidFill>
              </a:rPr>
              <a:t> </a:t>
            </a:r>
            <a:r>
              <a:rPr lang="hu-HU" sz="1800" dirty="0" err="1">
                <a:solidFill>
                  <a:srgbClr val="FFFF00"/>
                </a:solidFill>
              </a:rPr>
              <a:t>handle</a:t>
            </a:r>
            <a:r>
              <a:rPr lang="hu-HU" sz="1800" dirty="0">
                <a:solidFill>
                  <a:srgbClr val="FFFF00"/>
                </a:solidFill>
              </a:rPr>
              <a:t> </a:t>
            </a:r>
            <a:r>
              <a:rPr lang="hu-HU" sz="1800" dirty="0" err="1">
                <a:solidFill>
                  <a:srgbClr val="FFFF00"/>
                </a:solidFill>
              </a:rPr>
              <a:t>not</a:t>
            </a:r>
            <a:r>
              <a:rPr lang="hu-HU" sz="1800" dirty="0">
                <a:solidFill>
                  <a:srgbClr val="FFFF00"/>
                </a:solidFill>
              </a:rPr>
              <a:t> more </a:t>
            </a:r>
            <a:r>
              <a:rPr lang="hu-HU" sz="1800" dirty="0" err="1">
                <a:solidFill>
                  <a:srgbClr val="FFFF00"/>
                </a:solidFill>
              </a:rPr>
              <a:t>than</a:t>
            </a:r>
            <a:r>
              <a:rPr lang="hu-HU" sz="1800" dirty="0">
                <a:solidFill>
                  <a:srgbClr val="FFFF00"/>
                </a:solidFill>
              </a:rPr>
              <a:t> cca. 7</a:t>
            </a:r>
            <a:r>
              <a:rPr lang="hu-HU" sz="1800" dirty="0">
                <a:solidFill>
                  <a:srgbClr val="FFFF00"/>
                </a:solidFill>
                <a:sym typeface="Symbol" panose="05050102010706020507" pitchFamily="18" charset="2"/>
              </a:rPr>
              <a:t>2 (~</a:t>
            </a:r>
            <a:r>
              <a:rPr lang="hu-HU" sz="1800" dirty="0">
                <a:solidFill>
                  <a:srgbClr val="FFFF00"/>
                </a:solidFill>
              </a:rPr>
              <a:t>2</a:t>
            </a:r>
            <a:r>
              <a:rPr lang="hu-HU" sz="1800" baseline="30000" dirty="0">
                <a:solidFill>
                  <a:srgbClr val="FFFF00"/>
                </a:solidFill>
              </a:rPr>
              <a:t>3</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components</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at</a:t>
            </a:r>
            <a:r>
              <a:rPr lang="hu-HU" sz="1800" dirty="0">
                <a:solidFill>
                  <a:srgbClr val="FFFF00"/>
                </a:solidFill>
                <a:sym typeface="Symbol" panose="05050102010706020507" pitchFamily="18" charset="2"/>
              </a:rPr>
              <a:t> a </a:t>
            </a:r>
            <a:r>
              <a:rPr lang="hu-HU" sz="1800" dirty="0" err="1">
                <a:solidFill>
                  <a:srgbClr val="FFFF00"/>
                </a:solidFill>
                <a:sym typeface="Symbol" panose="05050102010706020507" pitchFamily="18" charset="2"/>
              </a:rPr>
              <a:t>time</a:t>
            </a:r>
            <a:endParaRPr lang="hu-HU" sz="1800" dirty="0">
              <a:solidFill>
                <a:srgbClr val="FFFF00"/>
              </a:solidFill>
              <a:sym typeface="Symbol" panose="05050102010706020507" pitchFamily="18" charset="2"/>
            </a:endParaRPr>
          </a:p>
          <a:p>
            <a:pPr marL="257168" indent="-257168">
              <a:buFont typeface="Wingdings" panose="05000000000000000000" pitchFamily="2" charset="2"/>
              <a:buChar char="à"/>
            </a:pPr>
            <a:endParaRPr lang="hu-HU" sz="1800" dirty="0">
              <a:solidFill>
                <a:srgbClr val="FFFF00"/>
              </a:solidFill>
              <a:sym typeface="Symbol" panose="05050102010706020507" pitchFamily="18" charset="2"/>
            </a:endParaRPr>
          </a:p>
          <a:p>
            <a:pPr marL="257168" indent="-257168">
              <a:buFont typeface="Wingdings" panose="05000000000000000000" pitchFamily="2" charset="2"/>
              <a:buChar char="à"/>
            </a:pPr>
            <a:r>
              <a:rPr lang="hu-HU" sz="1800" dirty="0" err="1">
                <a:solidFill>
                  <a:srgbClr val="FFFF00"/>
                </a:solidFill>
                <a:sym typeface="Symbol" panose="05050102010706020507" pitchFamily="18" charset="2"/>
              </a:rPr>
              <a:t>How</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big</a:t>
            </a:r>
            <a:r>
              <a:rPr lang="hu-HU" sz="1800" dirty="0">
                <a:solidFill>
                  <a:srgbClr val="FFFF00"/>
                </a:solidFill>
                <a:sym typeface="Symbol" panose="05050102010706020507" pitchFamily="18" charset="2"/>
              </a:rPr>
              <a:t> is 2</a:t>
            </a:r>
            <a:r>
              <a:rPr lang="hu-HU" sz="1800" baseline="30000" dirty="0">
                <a:solidFill>
                  <a:srgbClr val="FFFF00"/>
                </a:solidFill>
                <a:sym typeface="Symbol" panose="05050102010706020507" pitchFamily="18" charset="2"/>
              </a:rPr>
              <a:t>50</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How</a:t>
            </a:r>
            <a:r>
              <a:rPr lang="hu-HU" sz="1800" dirty="0">
                <a:solidFill>
                  <a:srgbClr val="FFFF00"/>
                </a:solidFill>
                <a:sym typeface="Symbol" panose="05050102010706020507" pitchFamily="18" charset="2"/>
              </a:rPr>
              <a:t> </a:t>
            </a:r>
            <a:r>
              <a:rPr lang="hu-HU" sz="1800" dirty="0" err="1">
                <a:solidFill>
                  <a:srgbClr val="FFFF00"/>
                </a:solidFill>
                <a:sym typeface="Symbol" panose="05050102010706020507" pitchFamily="18" charset="2"/>
              </a:rPr>
              <a:t>big</a:t>
            </a:r>
            <a:r>
              <a:rPr lang="hu-HU" sz="1800" dirty="0">
                <a:solidFill>
                  <a:srgbClr val="FFFF00"/>
                </a:solidFill>
                <a:sym typeface="Symbol" panose="05050102010706020507" pitchFamily="18" charset="2"/>
              </a:rPr>
              <a:t> is 2</a:t>
            </a:r>
            <a:r>
              <a:rPr lang="hu-HU" sz="1800" baseline="30000" dirty="0">
                <a:solidFill>
                  <a:srgbClr val="FFFF00"/>
                </a:solidFill>
                <a:sym typeface="Symbol" panose="05050102010706020507" pitchFamily="18" charset="2"/>
              </a:rPr>
              <a:t>63</a:t>
            </a:r>
            <a:r>
              <a:rPr lang="hu-HU" sz="1800" dirty="0">
                <a:solidFill>
                  <a:srgbClr val="FFFF00"/>
                </a:solidFill>
                <a:sym typeface="Symbol" panose="05050102010706020507" pitchFamily="18" charset="2"/>
              </a:rPr>
              <a:t>?</a:t>
            </a:r>
          </a:p>
          <a:p>
            <a:pPr marL="257168" indent="-257168">
              <a:buFont typeface="Wingdings" panose="05000000000000000000" pitchFamily="2" charset="2"/>
              <a:buChar char="à"/>
            </a:pPr>
            <a:endParaRPr lang="hu-HU" sz="1800" dirty="0"/>
          </a:p>
        </p:txBody>
      </p:sp>
      <p:pic>
        <p:nvPicPr>
          <p:cNvPr id="1028" name="Picture 4" descr="Image result for chessboard wheat">
            <a:extLst>
              <a:ext uri="{FF2B5EF4-FFF2-40B4-BE49-F238E27FC236}">
                <a16:creationId xmlns:a16="http://schemas.microsoft.com/office/drawing/2014/main" id="{A7C12D8E-AE4B-4D04-84E3-69CFD695F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001" y="5298167"/>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D95136-02D7-491F-B20D-60E5F2854500}"/>
              </a:ext>
            </a:extLst>
          </p:cNvPr>
          <p:cNvSpPr>
            <a:spLocks noGrp="1"/>
          </p:cNvSpPr>
          <p:nvPr>
            <p:ph type="body" sz="quarter" idx="15"/>
          </p:nvPr>
        </p:nvSpPr>
        <p:spPr/>
        <p:txBody>
          <a:bodyPr/>
          <a:lstStyle/>
          <a:p>
            <a:r>
              <a:rPr lang="hu-HU" dirty="0" err="1"/>
              <a:t>Components</a:t>
            </a:r>
            <a:endParaRPr lang="hu-HU" dirty="0"/>
          </a:p>
        </p:txBody>
      </p:sp>
      <p:sp>
        <p:nvSpPr>
          <p:cNvPr id="3" name="Text Placeholder 2">
            <a:extLst>
              <a:ext uri="{FF2B5EF4-FFF2-40B4-BE49-F238E27FC236}">
                <a16:creationId xmlns:a16="http://schemas.microsoft.com/office/drawing/2014/main" id="{45127931-2D8D-43A7-AA82-41B7A335661D}"/>
              </a:ext>
            </a:extLst>
          </p:cNvPr>
          <p:cNvSpPr>
            <a:spLocks noGrp="1"/>
          </p:cNvSpPr>
          <p:nvPr>
            <p:ph type="body" sz="quarter" idx="16"/>
          </p:nvPr>
        </p:nvSpPr>
        <p:spPr/>
        <p:txBody>
          <a:bodyPr/>
          <a:lstStyle/>
          <a:p>
            <a:pPr indent="0">
              <a:buNone/>
            </a:pPr>
            <a:r>
              <a:rPr lang="hu-HU" dirty="0" err="1"/>
              <a:t>Recall</a:t>
            </a:r>
            <a:r>
              <a:rPr lang="hu-HU" dirty="0"/>
              <a:t>:</a:t>
            </a:r>
          </a:p>
        </p:txBody>
      </p:sp>
      <p:sp>
        <p:nvSpPr>
          <p:cNvPr id="4" name="Rectangle 4">
            <a:extLst>
              <a:ext uri="{FF2B5EF4-FFF2-40B4-BE49-F238E27FC236}">
                <a16:creationId xmlns:a16="http://schemas.microsoft.com/office/drawing/2014/main" id="{0147842D-50D2-456B-BDF3-CAA15C1F8801}"/>
              </a:ext>
            </a:extLst>
          </p:cNvPr>
          <p:cNvSpPr txBox="1">
            <a:spLocks noChangeArrowheads="1"/>
          </p:cNvSpPr>
          <p:nvPr/>
        </p:nvSpPr>
        <p:spPr>
          <a:xfrm>
            <a:off x="4703400" y="2057400"/>
            <a:ext cx="3028950" cy="35433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hu-HU" sz="1350" dirty="0" err="1"/>
              <a:t>Second</a:t>
            </a:r>
            <a:r>
              <a:rPr lang="hu-HU" sz="1350" dirty="0"/>
              <a:t> </a:t>
            </a:r>
            <a:r>
              <a:rPr lang="hu-HU" sz="1350" dirty="0" err="1"/>
              <a:t>type</a:t>
            </a:r>
            <a:r>
              <a:rPr lang="hu-HU" sz="1350" dirty="0"/>
              <a:t> of </a:t>
            </a:r>
            <a:r>
              <a:rPr lang="hu-HU" sz="1350" dirty="0" err="1"/>
              <a:t>recognition</a:t>
            </a:r>
            <a:endParaRPr lang="hu-HU" sz="1350" dirty="0"/>
          </a:p>
          <a:p>
            <a:pPr lvl="1"/>
            <a:r>
              <a:rPr lang="hu-HU" sz="1350" dirty="0" err="1"/>
              <a:t>What</a:t>
            </a:r>
            <a:r>
              <a:rPr lang="hu-HU" sz="1350" dirty="0"/>
              <a:t> is </a:t>
            </a:r>
            <a:r>
              <a:rPr lang="hu-HU" sz="1350" dirty="0" err="1"/>
              <a:t>this</a:t>
            </a:r>
            <a:r>
              <a:rPr lang="hu-HU" sz="1350" dirty="0"/>
              <a:t>?</a:t>
            </a:r>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lvl="1"/>
            <a:endParaRPr lang="hu-HU" sz="1350" dirty="0"/>
          </a:p>
          <a:p>
            <a:pPr marL="342892" lvl="1" indent="0">
              <a:buNone/>
            </a:pPr>
            <a:endParaRPr lang="hu-HU" sz="1350" dirty="0"/>
          </a:p>
          <a:p>
            <a:r>
              <a:rPr lang="hu-HU" sz="1350" dirty="0" err="1"/>
              <a:t>Horse</a:t>
            </a:r>
            <a:r>
              <a:rPr lang="hu-HU" sz="1350" dirty="0"/>
              <a:t>?</a:t>
            </a:r>
          </a:p>
          <a:p>
            <a:pPr lvl="1"/>
            <a:r>
              <a:rPr lang="hu-HU" sz="1350" dirty="0" err="1"/>
              <a:t>Why</a:t>
            </a:r>
            <a:r>
              <a:rPr lang="hu-HU" sz="1350" dirty="0"/>
              <a:t> </a:t>
            </a:r>
            <a:r>
              <a:rPr lang="hu-HU" sz="1350" dirty="0" err="1"/>
              <a:t>do</a:t>
            </a:r>
            <a:r>
              <a:rPr lang="hu-HU" sz="1350" dirty="0"/>
              <a:t> </a:t>
            </a:r>
            <a:r>
              <a:rPr lang="hu-HU" sz="1350" dirty="0" err="1"/>
              <a:t>you</a:t>
            </a:r>
            <a:r>
              <a:rPr lang="hu-HU" sz="1350" dirty="0"/>
              <a:t> </a:t>
            </a:r>
            <a:r>
              <a:rPr lang="hu-HU" sz="1350" dirty="0" err="1"/>
              <a:t>think</a:t>
            </a:r>
            <a:r>
              <a:rPr lang="hu-HU" sz="1350" dirty="0"/>
              <a:t> </a:t>
            </a:r>
            <a:r>
              <a:rPr lang="hu-HU" sz="1350" dirty="0" err="1"/>
              <a:t>so</a:t>
            </a:r>
            <a:r>
              <a:rPr lang="hu-HU" sz="1350" dirty="0"/>
              <a:t>?</a:t>
            </a:r>
          </a:p>
          <a:p>
            <a:endParaRPr lang="hu-HU" sz="1650" dirty="0"/>
          </a:p>
          <a:p>
            <a:pPr marL="342892" lvl="1" indent="0">
              <a:buNone/>
            </a:pPr>
            <a:endParaRPr lang="hu-HU" sz="135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a:p>
            <a:endParaRPr lang="hu-HU" sz="1200" dirty="0"/>
          </a:p>
        </p:txBody>
      </p:sp>
      <p:sp>
        <p:nvSpPr>
          <p:cNvPr id="5" name="Rectangle 3">
            <a:extLst>
              <a:ext uri="{FF2B5EF4-FFF2-40B4-BE49-F238E27FC236}">
                <a16:creationId xmlns:a16="http://schemas.microsoft.com/office/drawing/2014/main" id="{04C1D3A3-CBC1-4C0A-BE5D-0DD7CAB8DDE0}"/>
              </a:ext>
            </a:extLst>
          </p:cNvPr>
          <p:cNvSpPr txBox="1">
            <a:spLocks noChangeArrowheads="1"/>
          </p:cNvSpPr>
          <p:nvPr/>
        </p:nvSpPr>
        <p:spPr>
          <a:xfrm>
            <a:off x="89100" y="2057402"/>
            <a:ext cx="4038600" cy="3398044"/>
          </a:xfrm>
          <a:prstGeom prst="rect">
            <a:avLst/>
          </a:prstGeom>
        </p:spPr>
        <p:txBody>
          <a:bodyPr/>
          <a:lst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hu-HU" sz="1350"/>
              <a:t>First type of recognition</a:t>
            </a:r>
          </a:p>
          <a:p>
            <a:pPr lvl="1"/>
            <a:r>
              <a:rPr lang="hu-HU" sz="1350"/>
              <a:t>What is this?</a:t>
            </a:r>
            <a:endParaRPr lang="en-US" sz="1350"/>
          </a:p>
          <a:p>
            <a:endParaRPr lang="hu-HU" sz="1350"/>
          </a:p>
          <a:p>
            <a:endParaRPr lang="hu-HU" sz="1350"/>
          </a:p>
          <a:p>
            <a:endParaRPr lang="hu-HU" sz="1350"/>
          </a:p>
          <a:p>
            <a:endParaRPr lang="hu-HU" sz="1350"/>
          </a:p>
          <a:p>
            <a:endParaRPr lang="hu-HU" sz="1350"/>
          </a:p>
          <a:p>
            <a:endParaRPr lang="hu-HU" sz="1350"/>
          </a:p>
          <a:p>
            <a:endParaRPr lang="hu-HU" sz="1350"/>
          </a:p>
          <a:p>
            <a:endParaRPr lang="hu-HU" sz="1350"/>
          </a:p>
          <a:p>
            <a:endParaRPr lang="hu-HU" sz="1350"/>
          </a:p>
          <a:p>
            <a:r>
              <a:rPr lang="hu-HU" sz="1350"/>
              <a:t>Horse</a:t>
            </a:r>
          </a:p>
          <a:p>
            <a:pPr lvl="1"/>
            <a:r>
              <a:rPr lang="hu-HU" sz="1350"/>
              <a:t>How do you know?</a:t>
            </a:r>
            <a:endParaRPr lang="hu-HU" sz="1350" dirty="0"/>
          </a:p>
        </p:txBody>
      </p:sp>
      <p:pic>
        <p:nvPicPr>
          <p:cNvPr id="6" name="Picture 5" descr="Horse_Drawing_autistic_">
            <a:extLst>
              <a:ext uri="{FF2B5EF4-FFF2-40B4-BE49-F238E27FC236}">
                <a16:creationId xmlns:a16="http://schemas.microsoft.com/office/drawing/2014/main" id="{C8C5E7F0-095F-4BA5-A23D-D2ABC0C7BD1B}"/>
              </a:ext>
            </a:extLst>
          </p:cNvPr>
          <p:cNvPicPr>
            <a:picLocks noChangeAspect="1" noChangeArrowheads="1"/>
          </p:cNvPicPr>
          <p:nvPr/>
        </p:nvPicPr>
        <p:blipFill>
          <a:blip r:embed="rId2" cstate="print"/>
          <a:srcRect/>
          <a:stretch>
            <a:fillRect/>
          </a:stretch>
        </p:blipFill>
        <p:spPr bwMode="auto">
          <a:xfrm>
            <a:off x="1428753" y="2514605"/>
            <a:ext cx="2911079" cy="2336006"/>
          </a:xfrm>
          <a:prstGeom prst="rect">
            <a:avLst/>
          </a:prstGeom>
          <a:noFill/>
          <a:ln w="9525">
            <a:noFill/>
            <a:miter lim="800000"/>
            <a:headEnd/>
            <a:tailEnd/>
          </a:ln>
        </p:spPr>
      </p:pic>
      <p:pic>
        <p:nvPicPr>
          <p:cNvPr id="7" name="Picture 5" descr="Horse_Drawing_normal_b_">
            <a:extLst>
              <a:ext uri="{FF2B5EF4-FFF2-40B4-BE49-F238E27FC236}">
                <a16:creationId xmlns:a16="http://schemas.microsoft.com/office/drawing/2014/main" id="{620B254C-B36B-4B54-AC5F-C22B4E28B954}"/>
              </a:ext>
            </a:extLst>
          </p:cNvPr>
          <p:cNvPicPr>
            <a:picLocks noChangeAspect="1" noChangeArrowheads="1"/>
          </p:cNvPicPr>
          <p:nvPr/>
        </p:nvPicPr>
        <p:blipFill>
          <a:blip r:embed="rId3" cstate="print"/>
          <a:srcRect/>
          <a:stretch>
            <a:fillRect/>
          </a:stretch>
        </p:blipFill>
        <p:spPr bwMode="auto">
          <a:xfrm>
            <a:off x="4686300" y="2514603"/>
            <a:ext cx="2457450" cy="2282429"/>
          </a:xfrm>
          <a:prstGeom prst="rect">
            <a:avLst/>
          </a:prstGeom>
          <a:noFill/>
          <a:ln w="9525">
            <a:noFill/>
            <a:miter lim="800000"/>
            <a:headEnd/>
            <a:tailEnd/>
          </a:ln>
        </p:spPr>
      </p:pic>
    </p:spTree>
    <p:extLst>
      <p:ext uri="{BB962C8B-B14F-4D97-AF65-F5344CB8AC3E}">
        <p14:creationId xmlns:p14="http://schemas.microsoft.com/office/powerpoint/2010/main" val="33542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Csoportba foglalás 11"/>
          <p:cNvGrpSpPr>
            <a:grpSpLocks noChangeAspect="1"/>
          </p:cNvGrpSpPr>
          <p:nvPr/>
        </p:nvGrpSpPr>
        <p:grpSpPr>
          <a:xfrm>
            <a:off x="4067944" y="980728"/>
            <a:ext cx="3527305" cy="2648114"/>
            <a:chOff x="8472264" y="1515366"/>
            <a:chExt cx="3074937" cy="2308499"/>
          </a:xfrm>
        </p:grpSpPr>
        <p:pic>
          <p:nvPicPr>
            <p:cNvPr id="13" name="Picture 4" descr="Image result for triangle a b c angles 1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2264" y="1515366"/>
              <a:ext cx="3074937" cy="2308498"/>
            </a:xfrm>
            <a:prstGeom prst="rect">
              <a:avLst/>
            </a:prstGeom>
            <a:noFill/>
            <a:extLst>
              <a:ext uri="{909E8E84-426E-40DD-AFC4-6F175D3DCCD1}">
                <a14:hiddenFill xmlns:a14="http://schemas.microsoft.com/office/drawing/2010/main">
                  <a:solidFill>
                    <a:srgbClr val="FFFFFF"/>
                  </a:solidFill>
                </a14:hiddenFill>
              </a:ext>
            </a:extLst>
          </p:spPr>
        </p:pic>
        <p:pic>
          <p:nvPicPr>
            <p:cNvPr id="14" name="Kép 13"/>
            <p:cNvPicPr>
              <a:picLocks noChangeAspect="1"/>
            </p:cNvPicPr>
            <p:nvPr/>
          </p:nvPicPr>
          <p:blipFill>
            <a:blip r:embed="rId4"/>
            <a:stretch>
              <a:fillRect/>
            </a:stretch>
          </p:blipFill>
          <p:spPr>
            <a:xfrm>
              <a:off x="10766151" y="3094749"/>
              <a:ext cx="781050" cy="729116"/>
            </a:xfrm>
            <a:prstGeom prst="rect">
              <a:avLst/>
            </a:prstGeom>
          </p:spPr>
        </p:pic>
      </p:grpSp>
      <p:sp>
        <p:nvSpPr>
          <p:cNvPr id="2" name="Szöveg helye 1"/>
          <p:cNvSpPr>
            <a:spLocks noGrp="1"/>
          </p:cNvSpPr>
          <p:nvPr>
            <p:ph type="body" sz="quarter" idx="15"/>
          </p:nvPr>
        </p:nvSpPr>
        <p:spPr/>
        <p:txBody>
          <a:bodyPr>
            <a:noAutofit/>
          </a:bodyPr>
          <a:lstStyle/>
          <a:p>
            <a:r>
              <a:rPr lang="hu-HU" sz="2400" dirty="0"/>
              <a:t>Conceptual components</a:t>
            </a:r>
            <a:endParaRPr lang="en-US" sz="2400"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F87B570-9992-450B-BA7A-CE3900B2C841}"/>
                  </a:ext>
                </a:extLst>
              </p:cNvPr>
              <p:cNvSpPr>
                <a:spLocks noGrp="1"/>
              </p:cNvSpPr>
              <p:nvPr>
                <p:ph type="body" sz="quarter" idx="16"/>
              </p:nvPr>
            </p:nvSpPr>
            <p:spPr>
              <a:xfrm>
                <a:off x="467545" y="1340768"/>
                <a:ext cx="7632847" cy="5184576"/>
              </a:xfrm>
            </p:spPr>
            <p:txBody>
              <a:bodyPr/>
              <a:lstStyle/>
              <a:p>
                <a:r>
                  <a:rPr lang="hu-HU" sz="1800" dirty="0"/>
                  <a:t>We </a:t>
                </a:r>
                <a:r>
                  <a:rPr lang="hu-HU" sz="1800" dirty="0" err="1"/>
                  <a:t>have</a:t>
                </a:r>
                <a:r>
                  <a:rPr lang="hu-HU" sz="1800" dirty="0"/>
                  <a:t>: </a:t>
                </a:r>
              </a:p>
              <a:p>
                <a:pPr marL="267891" lvl="2" indent="-101204"/>
                <a:r>
                  <a:rPr lang="hu-HU" sz="1800" dirty="0"/>
                  <a:t>Ps </a:t>
                </a:r>
              </a:p>
              <a:p>
                <a:pPr marL="267891" lvl="2" indent="-101204"/>
                <a:r>
                  <a:rPr lang="hu-HU" sz="1800" dirty="0"/>
                  <a:t>2 Ps determine an L </a:t>
                </a:r>
              </a:p>
              <a:p>
                <a:pPr marL="267891" lvl="2" indent="-101204"/>
                <a:r>
                  <a:rPr lang="hu-HU" sz="1800" dirty="0"/>
                  <a:t>2 Ls</a:t>
                </a:r>
              </a:p>
              <a:p>
                <a:pPr marL="402431" lvl="3" indent="-134541"/>
                <a:r>
                  <a:rPr lang="hu-HU" sz="1800" dirty="0" err="1"/>
                  <a:t>may</a:t>
                </a:r>
                <a:r>
                  <a:rPr lang="hu-HU" sz="1800" dirty="0"/>
                  <a:t> </a:t>
                </a:r>
                <a:r>
                  <a:rPr lang="hu-HU" sz="1800" dirty="0" err="1"/>
                  <a:t>determine</a:t>
                </a:r>
                <a:r>
                  <a:rPr lang="hu-HU" sz="1800" dirty="0"/>
                  <a:t> a P</a:t>
                </a:r>
              </a:p>
              <a:p>
                <a:pPr marL="402431" lvl="3" indent="-134541"/>
                <a:r>
                  <a:rPr lang="hu-HU" sz="1800" dirty="0"/>
                  <a:t>and an A</a:t>
                </a:r>
                <a14:m>
                  <m:oMath xmlns:m="http://schemas.openxmlformats.org/officeDocument/2006/math">
                    <m:r>
                      <a:rPr lang="hu-HU" sz="1800" i="1">
                        <a:latin typeface="Cambria Math" panose="02040503050406030204" pitchFamily="18" charset="0"/>
                        <a:ea typeface="Cambria Math" panose="02040503050406030204" pitchFamily="18" charset="0"/>
                      </a:rPr>
                      <m:t>≥</m:t>
                    </m:r>
                  </m:oMath>
                </a14:m>
                <a:r>
                  <a:rPr lang="hu-HU" sz="1800" dirty="0"/>
                  <a:t>0 (</a:t>
                </a:r>
                <a:r>
                  <a:rPr lang="hu-HU" sz="1800" dirty="0" err="1"/>
                  <a:t>angle</a:t>
                </a:r>
                <a:r>
                  <a:rPr lang="hu-HU" sz="1800" dirty="0"/>
                  <a:t>), </a:t>
                </a:r>
                <a:r>
                  <a:rPr lang="hu-HU" sz="1800" dirty="0" err="1"/>
                  <a:t>too</a:t>
                </a:r>
                <a:endParaRPr lang="hu-HU" sz="1800" dirty="0"/>
              </a:p>
              <a:p>
                <a:pPr marL="402431" lvl="3" indent="-134541"/>
                <a:r>
                  <a:rPr lang="hu-HU" sz="1800" dirty="0" err="1"/>
                  <a:t>if</a:t>
                </a:r>
                <a:r>
                  <a:rPr lang="hu-HU" sz="1800" dirty="0"/>
                  <a:t> A=0, </a:t>
                </a:r>
                <a:r>
                  <a:rPr lang="hu-HU" sz="1800" dirty="0" err="1"/>
                  <a:t>then</a:t>
                </a:r>
                <a:r>
                  <a:rPr lang="hu-HU" sz="1800" dirty="0"/>
                  <a:t> </a:t>
                </a:r>
                <a:r>
                  <a:rPr lang="hu-HU" sz="1800" dirty="0" err="1"/>
                  <a:t>there</a:t>
                </a:r>
                <a:r>
                  <a:rPr lang="hu-HU" sz="1800" dirty="0"/>
                  <a:t> is no P. </a:t>
                </a:r>
              </a:p>
              <a:p>
                <a:pPr marL="267891" lvl="2" indent="-101204"/>
                <a:r>
                  <a:rPr lang="hu-HU" sz="1800" dirty="0" err="1"/>
                  <a:t>For</a:t>
                </a:r>
                <a:r>
                  <a:rPr lang="hu-HU" sz="1800" dirty="0"/>
                  <a:t> 3 </a:t>
                </a:r>
                <a:r>
                  <a:rPr lang="hu-HU" sz="1800" dirty="0" err="1"/>
                  <a:t>Ls</a:t>
                </a:r>
                <a:r>
                  <a:rPr lang="hu-HU" sz="1800" dirty="0"/>
                  <a:t> </a:t>
                </a:r>
                <a:r>
                  <a:rPr lang="hu-HU" sz="1800" dirty="0" err="1"/>
                  <a:t>we</a:t>
                </a:r>
                <a:r>
                  <a:rPr lang="hu-HU" sz="1800" dirty="0"/>
                  <a:t> </a:t>
                </a:r>
                <a:r>
                  <a:rPr lang="hu-HU" sz="1800" dirty="0" err="1"/>
                  <a:t>get</a:t>
                </a:r>
                <a:r>
                  <a:rPr lang="hu-HU" sz="1800" dirty="0"/>
                  <a:t> </a:t>
                </a:r>
                <a:r>
                  <a:rPr lang="hu-HU" sz="1800" dirty="0" err="1"/>
                  <a:t>3</a:t>
                </a:r>
                <a:r>
                  <a:rPr lang="hu-HU" sz="1800" dirty="0"/>
                  <a:t> </a:t>
                </a:r>
                <a:r>
                  <a:rPr lang="hu-HU" sz="1800" dirty="0" err="1"/>
                  <a:t>As</a:t>
                </a:r>
                <a:r>
                  <a:rPr lang="hu-HU" sz="1800" dirty="0"/>
                  <a:t> and </a:t>
                </a:r>
                <a:r>
                  <a:rPr lang="hu-HU" sz="1800" dirty="0" err="1"/>
                  <a:t>the</a:t>
                </a:r>
                <a:r>
                  <a:rPr lang="hu-HU" sz="1800" dirty="0"/>
                  <a:t> sum of </a:t>
                </a:r>
                <a:r>
                  <a:rPr lang="hu-HU" sz="1800" dirty="0" err="1"/>
                  <a:t>the</a:t>
                </a:r>
                <a:r>
                  <a:rPr lang="hu-HU" sz="1800" dirty="0"/>
                  <a:t> </a:t>
                </a:r>
                <a:r>
                  <a:rPr lang="hu-HU" sz="1800" dirty="0" err="1"/>
                  <a:t>As</a:t>
                </a:r>
                <a:r>
                  <a:rPr lang="hu-HU" sz="1800" dirty="0"/>
                  <a:t> is a </a:t>
                </a:r>
                <a:r>
                  <a:rPr lang="hu-HU" sz="1800" dirty="0" err="1"/>
                  <a:t>constant</a:t>
                </a:r>
                <a:r>
                  <a:rPr lang="hu-HU" sz="1800" dirty="0"/>
                  <a:t> </a:t>
                </a:r>
              </a:p>
              <a:p>
                <a:pPr marL="267891" lvl="2" indent="-101204"/>
                <a:endParaRPr lang="hu-HU" sz="1800" dirty="0"/>
              </a:p>
              <a:p>
                <a:pPr marL="0" lvl="1" indent="-133350">
                  <a:buNone/>
                </a:pPr>
                <a:r>
                  <a:rPr lang="hu-HU" sz="1800" b="1" dirty="0" err="1">
                    <a:solidFill>
                      <a:srgbClr val="C00000"/>
                    </a:solidFill>
                  </a:rPr>
                  <a:t>Theorem</a:t>
                </a:r>
                <a:r>
                  <a:rPr lang="hu-HU" sz="1800" b="1" dirty="0">
                    <a:solidFill>
                      <a:srgbClr val="C00000"/>
                    </a:solidFill>
                  </a:rPr>
                  <a:t>: </a:t>
                </a:r>
                <a:r>
                  <a:rPr lang="hu-HU" sz="1800" b="1" dirty="0" err="1">
                    <a:solidFill>
                      <a:srgbClr val="C00000"/>
                    </a:solidFill>
                  </a:rPr>
                  <a:t>the</a:t>
                </a:r>
                <a:r>
                  <a:rPr lang="hu-HU" sz="1800" b="1" dirty="0">
                    <a:solidFill>
                      <a:srgbClr val="C00000"/>
                    </a:solidFill>
                  </a:rPr>
                  <a:t> </a:t>
                </a:r>
                <a:r>
                  <a:rPr lang="hu-HU" sz="1800" b="1" dirty="0" err="1">
                    <a:solidFill>
                      <a:srgbClr val="C00000"/>
                    </a:solidFill>
                  </a:rPr>
                  <a:t>bisectors</a:t>
                </a:r>
                <a:r>
                  <a:rPr lang="hu-HU" sz="1800" b="1" dirty="0">
                    <a:solidFill>
                      <a:srgbClr val="C00000"/>
                    </a:solidFill>
                  </a:rPr>
                  <a:t> of 3Ls </a:t>
                </a:r>
                <a:r>
                  <a:rPr lang="hu-HU" sz="1800" b="1" dirty="0" err="1">
                    <a:solidFill>
                      <a:srgbClr val="C00000"/>
                    </a:solidFill>
                  </a:rPr>
                  <a:t>determine</a:t>
                </a:r>
                <a:r>
                  <a:rPr lang="hu-HU" sz="1800" b="1" dirty="0">
                    <a:solidFill>
                      <a:srgbClr val="C00000"/>
                    </a:solidFill>
                  </a:rPr>
                  <a:t> a </a:t>
                </a:r>
                <a:r>
                  <a:rPr lang="hu-HU" sz="1800" b="1" dirty="0" err="1">
                    <a:solidFill>
                      <a:srgbClr val="C00000"/>
                    </a:solidFill>
                  </a:rPr>
                  <a:t>single</a:t>
                </a:r>
                <a:r>
                  <a:rPr lang="hu-HU" sz="1800" b="1" dirty="0">
                    <a:solidFill>
                      <a:srgbClr val="C00000"/>
                    </a:solidFill>
                  </a:rPr>
                  <a:t> P.</a:t>
                </a:r>
              </a:p>
              <a:p>
                <a:pPr marL="214313" indent="-214313"/>
                <a:endParaRPr lang="hu-HU" sz="1800" dirty="0"/>
              </a:p>
              <a:p>
                <a:pPr marL="214313" indent="-214313"/>
                <a:r>
                  <a:rPr lang="hu-HU" sz="1800" dirty="0"/>
                  <a:t>Creativity </a:t>
                </a:r>
                <a:r>
                  <a:rPr lang="hu-HU" sz="1800" dirty="0">
                    <a:sym typeface="Wingdings" panose="05000000000000000000" pitchFamily="2" charset="2"/>
                  </a:rPr>
                  <a:t> determine components (Nadia was </a:t>
                </a:r>
                <a:r>
                  <a:rPr lang="en-US" sz="1800" dirty="0">
                    <a:sym typeface="Wingdings" panose="05000000000000000000" pitchFamily="2" charset="2"/>
                  </a:rPr>
                  <a:t>“</a:t>
                </a:r>
                <a:r>
                  <a:rPr lang="hu-HU" sz="1800" dirty="0" err="1">
                    <a:sym typeface="Wingdings" panose="05000000000000000000" pitchFamily="2" charset="2"/>
                  </a:rPr>
                  <a:t>unable</a:t>
                </a:r>
                <a:r>
                  <a:rPr lang="hu-HU" sz="1800" dirty="0">
                    <a:sym typeface="Wingdings" panose="05000000000000000000" pitchFamily="2" charset="2"/>
                  </a:rPr>
                  <a:t>”) and </a:t>
                </a:r>
                <a:r>
                  <a:rPr lang="hu-HU" sz="1800" dirty="0" err="1">
                    <a:sym typeface="Wingdings" panose="05000000000000000000" pitchFamily="2" charset="2"/>
                  </a:rPr>
                  <a:t>axioms</a:t>
                </a:r>
                <a:r>
                  <a:rPr lang="hu-HU" sz="1800" dirty="0">
                    <a:sym typeface="Wingdings" panose="05000000000000000000" pitchFamily="2" charset="2"/>
                  </a:rPr>
                  <a:t> </a:t>
                </a:r>
              </a:p>
              <a:p>
                <a:pPr marL="214313" indent="-214313"/>
                <a:r>
                  <a:rPr lang="hu-HU" sz="1800" dirty="0">
                    <a:sym typeface="Wingdings" panose="05000000000000000000" pitchFamily="2" charset="2"/>
                  </a:rPr>
                  <a:t>Theorems  search in component space  hard task</a:t>
                </a:r>
              </a:p>
              <a:p>
                <a:pPr marL="198835" indent="-198835"/>
                <a:r>
                  <a:rPr lang="hu-HU" sz="1800" dirty="0">
                    <a:sym typeface="Wingdings" panose="05000000000000000000" pitchFamily="2" charset="2"/>
                  </a:rPr>
                  <a:t>Proof  linear  easy to communicate</a:t>
                </a:r>
              </a:p>
              <a:p>
                <a:pPr marL="198835" indent="-198835"/>
                <a:r>
                  <a:rPr lang="hu-HU" sz="1800" dirty="0">
                    <a:sym typeface="Wingdings" panose="05000000000000000000" pitchFamily="2" charset="2"/>
                  </a:rPr>
                  <a:t>Easy to verify  application of what has been learned  </a:t>
                </a:r>
                <a:r>
                  <a:rPr lang="hu-HU" sz="1800" dirty="0" err="1" smtClean="0">
                    <a:sym typeface="Wingdings" panose="05000000000000000000" pitchFamily="2" charset="2"/>
                  </a:rPr>
                  <a:t>you</a:t>
                </a:r>
                <a:r>
                  <a:rPr lang="hu-HU" sz="1800" dirty="0" smtClean="0">
                    <a:sym typeface="Wingdings" panose="05000000000000000000" pitchFamily="2" charset="2"/>
                  </a:rPr>
                  <a:t> </a:t>
                </a:r>
                <a:r>
                  <a:rPr lang="hu-HU" sz="1800" dirty="0" err="1" smtClean="0">
                    <a:sym typeface="Wingdings" panose="05000000000000000000" pitchFamily="2" charset="2"/>
                  </a:rPr>
                  <a:t>just</a:t>
                </a:r>
                <a:r>
                  <a:rPr lang="hu-HU" sz="1800" dirty="0" smtClean="0">
                    <a:sym typeface="Wingdings" panose="05000000000000000000" pitchFamily="2" charset="2"/>
                  </a:rPr>
                  <a:t> </a:t>
                </a:r>
                <a:r>
                  <a:rPr lang="hu-HU" sz="1800" dirty="0" err="1" smtClean="0">
                    <a:sym typeface="Wingdings" panose="05000000000000000000" pitchFamily="2" charset="2"/>
                  </a:rPr>
                  <a:t>draw</a:t>
                </a:r>
                <a:r>
                  <a:rPr lang="hu-HU" sz="1800" dirty="0" smtClean="0">
                    <a:sym typeface="Wingdings" panose="05000000000000000000" pitchFamily="2" charset="2"/>
                  </a:rPr>
                  <a:t> </a:t>
                </a:r>
                <a:r>
                  <a:rPr lang="hu-HU" sz="1800" dirty="0">
                    <a:sym typeface="Wingdings" panose="05000000000000000000" pitchFamily="2" charset="2"/>
                  </a:rPr>
                  <a:t>it!</a:t>
                </a:r>
              </a:p>
              <a:p>
                <a:endParaRPr lang="hu-HU" sz="3200" dirty="0"/>
              </a:p>
            </p:txBody>
          </p:sp>
        </mc:Choice>
        <mc:Fallback xmlns="">
          <p:sp>
            <p:nvSpPr>
              <p:cNvPr id="6" name="Text Placeholder 5">
                <a:extLst>
                  <a:ext uri="{FF2B5EF4-FFF2-40B4-BE49-F238E27FC236}">
                    <a16:creationId xmlns:a16="http://schemas.microsoft.com/office/drawing/2014/main" id="{FF87B570-9992-450B-BA7A-CE3900B2C841}"/>
                  </a:ext>
                </a:extLst>
              </p:cNvPr>
              <p:cNvSpPr>
                <a:spLocks noGrp="1" noRot="1" noChangeAspect="1" noMove="1" noResize="1" noEditPoints="1" noAdjustHandles="1" noChangeArrowheads="1" noChangeShapeType="1" noTextEdit="1"/>
              </p:cNvSpPr>
              <p:nvPr>
                <p:ph type="body" sz="quarter" idx="16"/>
              </p:nvPr>
            </p:nvSpPr>
            <p:spPr>
              <a:xfrm>
                <a:off x="467545" y="1340768"/>
                <a:ext cx="7632847" cy="5184576"/>
              </a:xfrm>
              <a:blipFill>
                <a:blip r:embed="rId5"/>
                <a:stretch>
                  <a:fillRect l="-719" t="-353" b="-2588"/>
                </a:stretch>
              </a:blipFill>
            </p:spPr>
            <p:txBody>
              <a:bodyPr/>
              <a:lstStyle/>
              <a:p>
                <a:r>
                  <a:rPr lang="hu-HU">
                    <a:noFill/>
                  </a:rPr>
                  <a:t> </a:t>
                </a:r>
              </a:p>
            </p:txBody>
          </p:sp>
        </mc:Fallback>
      </mc:AlternateContent>
    </p:spTree>
    <p:extLst>
      <p:ext uri="{BB962C8B-B14F-4D97-AF65-F5344CB8AC3E}">
        <p14:creationId xmlns:p14="http://schemas.microsoft.com/office/powerpoint/2010/main" val="30730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30ACC44D-00C9-496C-BE61-9CFB472E8877}"/>
              </a:ext>
            </a:extLst>
          </p:cNvPr>
          <p:cNvSpPr/>
          <p:nvPr/>
        </p:nvSpPr>
        <p:spPr>
          <a:xfrm>
            <a:off x="164761" y="4861096"/>
            <a:ext cx="6318701" cy="468528"/>
          </a:xfrm>
          <a:prstGeom prst="rect">
            <a:avLst/>
          </a:prstGeom>
          <a:solidFill>
            <a:srgbClr val="FFFF00">
              <a:alpha val="40000"/>
            </a:srgbClr>
          </a:solidFill>
          <a:ln>
            <a:solidFill>
              <a:srgbClr val="FFC000">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8" name="Téglalap 7">
            <a:extLst>
              <a:ext uri="{FF2B5EF4-FFF2-40B4-BE49-F238E27FC236}">
                <a16:creationId xmlns:a16="http://schemas.microsoft.com/office/drawing/2014/main" id="{DBAAD679-510A-4C4A-8D7A-FDAEC01DB287}"/>
              </a:ext>
            </a:extLst>
          </p:cNvPr>
          <p:cNvSpPr/>
          <p:nvPr/>
        </p:nvSpPr>
        <p:spPr>
          <a:xfrm>
            <a:off x="179513" y="4410925"/>
            <a:ext cx="6318701" cy="468528"/>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p:cNvSpPr>
            <a:spLocks noGrp="1"/>
          </p:cNvSpPr>
          <p:nvPr>
            <p:ph type="body" sz="quarter" idx="15"/>
          </p:nvPr>
        </p:nvSpPr>
        <p:spPr/>
        <p:txBody>
          <a:bodyPr/>
          <a:lstStyle/>
          <a:p>
            <a:r>
              <a:rPr lang="hu-HU" dirty="0"/>
              <a:t>The </a:t>
            </a:r>
            <a:r>
              <a:rPr lang="hu-HU" dirty="0" err="1"/>
              <a:t>mystery</a:t>
            </a:r>
            <a:r>
              <a:rPr lang="hu-HU" dirty="0"/>
              <a:t> of </a:t>
            </a:r>
            <a:r>
              <a:rPr lang="hu-HU" dirty="0" err="1"/>
              <a:t>intelligence</a:t>
            </a:r>
            <a:endParaRPr lang="en-US" dirty="0"/>
          </a:p>
        </p:txBody>
      </p:sp>
      <p:sp>
        <p:nvSpPr>
          <p:cNvPr id="10" name="Szövegdoboz 9">
            <a:extLst>
              <a:ext uri="{FF2B5EF4-FFF2-40B4-BE49-F238E27FC236}">
                <a16:creationId xmlns:a16="http://schemas.microsoft.com/office/drawing/2014/main" id="{B27097A1-EB04-4559-8C94-4576DB892D9D}"/>
              </a:ext>
            </a:extLst>
          </p:cNvPr>
          <p:cNvSpPr txBox="1"/>
          <p:nvPr/>
        </p:nvSpPr>
        <p:spPr>
          <a:xfrm>
            <a:off x="7200296" y="4550234"/>
            <a:ext cx="720069" cy="300082"/>
          </a:xfrm>
          <a:prstGeom prst="rect">
            <a:avLst/>
          </a:prstGeom>
          <a:noFill/>
        </p:spPr>
        <p:txBody>
          <a:bodyPr wrap="none" rtlCol="0">
            <a:spAutoFit/>
          </a:bodyPr>
          <a:lstStyle/>
          <a:p>
            <a:r>
              <a:rPr lang="hu-HU" sz="1350" dirty="0" err="1"/>
              <a:t>Missing</a:t>
            </a:r>
            <a:endParaRPr lang="hu-HU" sz="1350" dirty="0"/>
          </a:p>
        </p:txBody>
      </p:sp>
      <p:sp>
        <p:nvSpPr>
          <p:cNvPr id="11" name="Szövegdoboz 10">
            <a:extLst>
              <a:ext uri="{FF2B5EF4-FFF2-40B4-BE49-F238E27FC236}">
                <a16:creationId xmlns:a16="http://schemas.microsoft.com/office/drawing/2014/main" id="{780E859D-AF8F-49FE-90E4-D010E2F4714E}"/>
              </a:ext>
            </a:extLst>
          </p:cNvPr>
          <p:cNvSpPr txBox="1"/>
          <p:nvPr/>
        </p:nvSpPr>
        <p:spPr>
          <a:xfrm>
            <a:off x="7172010" y="5051093"/>
            <a:ext cx="1792478" cy="715581"/>
          </a:xfrm>
          <a:prstGeom prst="rect">
            <a:avLst/>
          </a:prstGeom>
          <a:noFill/>
        </p:spPr>
        <p:txBody>
          <a:bodyPr wrap="none" rtlCol="0">
            <a:spAutoFit/>
          </a:bodyPr>
          <a:lstStyle/>
          <a:p>
            <a:r>
              <a:rPr lang="hu-HU" sz="1350" dirty="0" err="1"/>
              <a:t>Crowdsourced</a:t>
            </a:r>
            <a:r>
              <a:rPr lang="hu-HU" sz="1350" dirty="0"/>
              <a:t> </a:t>
            </a:r>
          </a:p>
          <a:p>
            <a:r>
              <a:rPr lang="hu-HU" sz="1350" dirty="0" err="1"/>
              <a:t>databases</a:t>
            </a:r>
            <a:r>
              <a:rPr lang="hu-HU" sz="1350" dirty="0"/>
              <a:t> </a:t>
            </a:r>
            <a:r>
              <a:rPr lang="hu-HU" sz="1350" dirty="0" err="1"/>
              <a:t>may</a:t>
            </a:r>
            <a:r>
              <a:rPr lang="hu-HU" sz="1350" dirty="0"/>
              <a:t> </a:t>
            </a:r>
            <a:r>
              <a:rPr lang="hu-HU" sz="1350" dirty="0" err="1"/>
              <a:t>make</a:t>
            </a:r>
            <a:r>
              <a:rPr lang="hu-HU" sz="1350" dirty="0"/>
              <a:t> </a:t>
            </a:r>
          </a:p>
          <a:p>
            <a:r>
              <a:rPr lang="hu-HU" sz="1350" dirty="0"/>
              <a:t>AI </a:t>
            </a:r>
            <a:r>
              <a:rPr lang="hu-HU" sz="1350" dirty="0" err="1"/>
              <a:t>surprisingly</a:t>
            </a:r>
            <a:r>
              <a:rPr lang="hu-HU" sz="1350" dirty="0"/>
              <a:t> </a:t>
            </a:r>
            <a:r>
              <a:rPr lang="hu-HU" sz="1350" dirty="0" err="1"/>
              <a:t>efficient</a:t>
            </a:r>
            <a:endParaRPr lang="hu-HU" sz="1350" dirty="0"/>
          </a:p>
        </p:txBody>
      </p:sp>
      <p:sp>
        <p:nvSpPr>
          <p:cNvPr id="4" name="Szöveg helye 3"/>
          <p:cNvSpPr>
            <a:spLocks noGrp="1"/>
          </p:cNvSpPr>
          <p:nvPr>
            <p:ph type="body" sz="quarter" idx="16"/>
          </p:nvPr>
        </p:nvSpPr>
        <p:spPr>
          <a:xfrm>
            <a:off x="179512" y="2060847"/>
            <a:ext cx="8171108" cy="4392481"/>
          </a:xfrm>
        </p:spPr>
        <p:txBody>
          <a:bodyPr>
            <a:normAutofit fontScale="70000" lnSpcReduction="20000"/>
          </a:bodyPr>
          <a:lstStyle/>
          <a:p>
            <a:pPr indent="0">
              <a:buNone/>
            </a:pPr>
            <a:r>
              <a:rPr lang="hu-HU" smtClean="0"/>
              <a:t>Scientific</a:t>
            </a:r>
            <a:r>
              <a:rPr lang="hu-HU" dirty="0" smtClean="0"/>
              <a:t> </a:t>
            </a:r>
            <a:r>
              <a:rPr lang="hu-HU" dirty="0" err="1"/>
              <a:t>discoveries</a:t>
            </a:r>
            <a:r>
              <a:rPr lang="hu-HU" dirty="0"/>
              <a:t> of 20 000 </a:t>
            </a:r>
            <a:r>
              <a:rPr lang="hu-HU" dirty="0" err="1"/>
              <a:t>years</a:t>
            </a:r>
            <a:r>
              <a:rPr lang="hu-HU" dirty="0"/>
              <a:t> – </a:t>
            </a:r>
            <a:r>
              <a:rPr lang="hu-HU" b="1" dirty="0" err="1"/>
              <a:t>many</a:t>
            </a:r>
            <a:r>
              <a:rPr lang="hu-HU" b="1" dirty="0"/>
              <a:t>—</a:t>
            </a:r>
            <a:r>
              <a:rPr lang="hu-HU" b="1" dirty="0" err="1"/>
              <a:t>many</a:t>
            </a:r>
            <a:r>
              <a:rPr lang="hu-HU" b="1" dirty="0"/>
              <a:t> </a:t>
            </a:r>
            <a:r>
              <a:rPr lang="hu-HU" b="1" dirty="0" err="1"/>
              <a:t>years</a:t>
            </a:r>
            <a:r>
              <a:rPr lang="hu-HU" b="1" dirty="0"/>
              <a:t> and </a:t>
            </a:r>
            <a:r>
              <a:rPr lang="hu-HU" b="1" dirty="0" err="1"/>
              <a:t>many-many</a:t>
            </a:r>
            <a:r>
              <a:rPr lang="hu-HU" b="1" dirty="0"/>
              <a:t> </a:t>
            </a:r>
            <a:r>
              <a:rPr lang="hu-HU" b="1" dirty="0" err="1"/>
              <a:t>billions</a:t>
            </a:r>
            <a:r>
              <a:rPr lang="hu-HU" b="1" dirty="0"/>
              <a:t> of </a:t>
            </a:r>
            <a:r>
              <a:rPr lang="hu-HU" b="1" dirty="0" err="1"/>
              <a:t>people</a:t>
            </a:r>
            <a:endParaRPr lang="hu-HU" b="1" dirty="0"/>
          </a:p>
          <a:p>
            <a:pPr marL="257168" indent="-257168">
              <a:buFont typeface="Wingdings" panose="05000000000000000000" pitchFamily="2" charset="2"/>
              <a:buChar char="è"/>
            </a:pPr>
            <a:r>
              <a:rPr lang="hu-HU" dirty="0" err="1"/>
              <a:t>can</a:t>
            </a:r>
            <a:r>
              <a:rPr lang="hu-HU" dirty="0"/>
              <a:t> be </a:t>
            </a:r>
            <a:r>
              <a:rPr lang="hu-HU" dirty="0" err="1"/>
              <a:t>transferred</a:t>
            </a:r>
            <a:r>
              <a:rPr lang="hu-HU" dirty="0"/>
              <a:t> </a:t>
            </a:r>
            <a:r>
              <a:rPr lang="hu-HU" dirty="0" err="1"/>
              <a:t>to</a:t>
            </a:r>
            <a:r>
              <a:rPr lang="hu-HU" dirty="0"/>
              <a:t> a </a:t>
            </a:r>
            <a:r>
              <a:rPr lang="hu-HU" dirty="0" err="1"/>
              <a:t>child</a:t>
            </a:r>
            <a:r>
              <a:rPr lang="hu-HU" dirty="0"/>
              <a:t> in </a:t>
            </a:r>
            <a:r>
              <a:rPr lang="hu-HU" dirty="0" err="1"/>
              <a:t>about</a:t>
            </a:r>
            <a:r>
              <a:rPr lang="hu-HU" dirty="0"/>
              <a:t> 20 </a:t>
            </a:r>
            <a:r>
              <a:rPr lang="hu-HU" dirty="0" err="1"/>
              <a:t>years</a:t>
            </a:r>
            <a:r>
              <a:rPr lang="hu-HU" dirty="0"/>
              <a:t> (</a:t>
            </a:r>
            <a:r>
              <a:rPr lang="hu-HU" dirty="0" err="1"/>
              <a:t>for</a:t>
            </a:r>
            <a:r>
              <a:rPr lang="hu-HU" dirty="0"/>
              <a:t> </a:t>
            </a:r>
            <a:r>
              <a:rPr lang="hu-HU" dirty="0" err="1"/>
              <a:t>the</a:t>
            </a:r>
            <a:r>
              <a:rPr lang="hu-HU" dirty="0"/>
              <a:t> end of </a:t>
            </a:r>
            <a:r>
              <a:rPr lang="hu-HU" dirty="0" err="1"/>
              <a:t>the</a:t>
            </a:r>
            <a:r>
              <a:rPr lang="hu-HU" dirty="0"/>
              <a:t> </a:t>
            </a:r>
            <a:r>
              <a:rPr lang="hu-HU" dirty="0" err="1"/>
              <a:t>university</a:t>
            </a:r>
            <a:r>
              <a:rPr lang="hu-HU" dirty="0"/>
              <a:t>)</a:t>
            </a:r>
          </a:p>
          <a:p>
            <a:pPr indent="0">
              <a:buNone/>
            </a:pPr>
            <a:endParaRPr lang="hu-HU" dirty="0"/>
          </a:p>
          <a:p>
            <a:pPr marL="257168" indent="-257168">
              <a:buFont typeface="Wingdings" panose="05000000000000000000" pitchFamily="2" charset="2"/>
              <a:buChar char="è"/>
            </a:pPr>
            <a:r>
              <a:rPr lang="hu-HU" dirty="0" err="1"/>
              <a:t>it</a:t>
            </a:r>
            <a:r>
              <a:rPr lang="hu-HU" dirty="0"/>
              <a:t> is </a:t>
            </a:r>
            <a:r>
              <a:rPr lang="hu-HU" dirty="0" err="1"/>
              <a:t>very</a:t>
            </a:r>
            <a:r>
              <a:rPr lang="hu-HU" dirty="0"/>
              <a:t> </a:t>
            </a:r>
            <a:r>
              <a:rPr lang="hu-HU" dirty="0" err="1"/>
              <a:t>fast</a:t>
            </a:r>
            <a:r>
              <a:rPr lang="hu-HU" dirty="0"/>
              <a:t>, </a:t>
            </a:r>
            <a:r>
              <a:rPr lang="hu-HU" dirty="0" err="1"/>
              <a:t>due</a:t>
            </a:r>
            <a:r>
              <a:rPr lang="hu-HU" dirty="0"/>
              <a:t> </a:t>
            </a:r>
            <a:r>
              <a:rPr lang="hu-HU" dirty="0" err="1"/>
              <a:t>to</a:t>
            </a:r>
            <a:endParaRPr lang="hu-HU" dirty="0"/>
          </a:p>
          <a:p>
            <a:pPr marL="743156" lvl="1" indent="-257168">
              <a:spcBef>
                <a:spcPts val="0"/>
              </a:spcBef>
              <a:buFont typeface="Wingdings" panose="05000000000000000000" pitchFamily="2" charset="2"/>
              <a:buChar char="è"/>
            </a:pPr>
            <a:r>
              <a:rPr lang="hu-HU" dirty="0" err="1"/>
              <a:t>component</a:t>
            </a:r>
            <a:r>
              <a:rPr lang="hu-HU" dirty="0"/>
              <a:t> </a:t>
            </a:r>
            <a:r>
              <a:rPr lang="hu-HU" dirty="0" smtClean="0"/>
              <a:t>learning (no learning in </a:t>
            </a:r>
            <a:r>
              <a:rPr lang="hu-HU" dirty="0" err="1" smtClean="0"/>
              <a:t>high</a:t>
            </a:r>
            <a:r>
              <a:rPr lang="hu-HU" dirty="0" smtClean="0"/>
              <a:t> dimension, </a:t>
            </a:r>
            <a:r>
              <a:rPr lang="hu-HU" dirty="0" err="1" smtClean="0"/>
              <a:t>if</a:t>
            </a:r>
            <a:r>
              <a:rPr lang="hu-HU" dirty="0" smtClean="0"/>
              <a:t> </a:t>
            </a:r>
            <a:r>
              <a:rPr lang="hu-HU" dirty="0" err="1" smtClean="0"/>
              <a:t>you</a:t>
            </a:r>
            <a:r>
              <a:rPr lang="hu-HU" dirty="0" smtClean="0"/>
              <a:t> </a:t>
            </a:r>
            <a:r>
              <a:rPr lang="hu-HU" dirty="0" err="1" smtClean="0"/>
              <a:t>know</a:t>
            </a:r>
            <a:r>
              <a:rPr lang="hu-HU" dirty="0" smtClean="0"/>
              <a:t> „</a:t>
            </a:r>
            <a:r>
              <a:rPr lang="hu-HU" dirty="0" err="1" smtClean="0"/>
              <a:t>horse</a:t>
            </a:r>
            <a:r>
              <a:rPr lang="hu-HU" dirty="0" smtClean="0"/>
              <a:t>” and „</a:t>
            </a:r>
            <a:r>
              <a:rPr lang="hu-HU" dirty="0" err="1" smtClean="0"/>
              <a:t>stripe</a:t>
            </a:r>
            <a:r>
              <a:rPr lang="hu-HU" dirty="0" smtClean="0"/>
              <a:t>”)</a:t>
            </a:r>
            <a:endParaRPr lang="hu-HU" dirty="0"/>
          </a:p>
          <a:p>
            <a:pPr marL="743156" lvl="1" indent="-257168">
              <a:spcBef>
                <a:spcPts val="0"/>
              </a:spcBef>
              <a:buFont typeface="Wingdings" panose="05000000000000000000" pitchFamily="2" charset="2"/>
              <a:buChar char="è"/>
            </a:pPr>
            <a:r>
              <a:rPr lang="hu-HU" b="1" dirty="0" err="1">
                <a:solidFill>
                  <a:srgbClr val="C00000"/>
                </a:solidFill>
              </a:rPr>
              <a:t>linear</a:t>
            </a:r>
            <a:r>
              <a:rPr lang="hu-HU" b="1" dirty="0">
                <a:solidFill>
                  <a:srgbClr val="C00000"/>
                </a:solidFill>
              </a:rPr>
              <a:t> </a:t>
            </a:r>
            <a:r>
              <a:rPr lang="hu-HU" b="1" dirty="0" err="1">
                <a:solidFill>
                  <a:srgbClr val="C00000"/>
                </a:solidFill>
              </a:rPr>
              <a:t>proofs</a:t>
            </a:r>
            <a:r>
              <a:rPr lang="hu-HU" b="1" dirty="0">
                <a:solidFill>
                  <a:srgbClr val="C00000"/>
                </a:solidFill>
              </a:rPr>
              <a:t> </a:t>
            </a:r>
            <a:r>
              <a:rPr lang="hu-HU" dirty="0"/>
              <a:t>of </a:t>
            </a:r>
            <a:r>
              <a:rPr lang="hu-HU" dirty="0" err="1"/>
              <a:t>combinatorial</a:t>
            </a:r>
            <a:r>
              <a:rPr lang="hu-HU" dirty="0"/>
              <a:t> </a:t>
            </a:r>
            <a:r>
              <a:rPr lang="hu-HU" dirty="0" err="1"/>
              <a:t>problems</a:t>
            </a:r>
            <a:r>
              <a:rPr lang="hu-HU" dirty="0"/>
              <a:t>, </a:t>
            </a:r>
            <a:r>
              <a:rPr lang="hu-HU" dirty="0" err="1"/>
              <a:t>e.g</a:t>
            </a:r>
            <a:r>
              <a:rPr lang="hu-HU" dirty="0"/>
              <a:t>.,</a:t>
            </a:r>
          </a:p>
          <a:p>
            <a:pPr marL="1114397" lvl="2" indent="-257168">
              <a:spcBef>
                <a:spcPts val="0"/>
              </a:spcBef>
              <a:buFont typeface="Wingdings" panose="05000000000000000000" pitchFamily="2" charset="2"/>
              <a:buChar char="è"/>
            </a:pPr>
            <a:r>
              <a:rPr lang="hu-HU" dirty="0" err="1"/>
              <a:t>traveling</a:t>
            </a:r>
            <a:r>
              <a:rPr lang="hu-HU" dirty="0"/>
              <a:t> </a:t>
            </a:r>
            <a:r>
              <a:rPr lang="hu-HU" dirty="0" err="1"/>
              <a:t>salesman</a:t>
            </a:r>
            <a:r>
              <a:rPr lang="hu-HU" dirty="0"/>
              <a:t> </a:t>
            </a:r>
            <a:r>
              <a:rPr lang="hu-HU" dirty="0" err="1"/>
              <a:t>problem</a:t>
            </a:r>
            <a:endParaRPr lang="hu-HU" dirty="0"/>
          </a:p>
          <a:p>
            <a:pPr marL="1114397" lvl="2" indent="-257168">
              <a:spcBef>
                <a:spcPts val="0"/>
              </a:spcBef>
              <a:buFont typeface="Wingdings" panose="05000000000000000000" pitchFamily="2" charset="2"/>
              <a:buChar char="è"/>
            </a:pPr>
            <a:r>
              <a:rPr lang="hu-HU" dirty="0" err="1"/>
              <a:t>mathematical</a:t>
            </a:r>
            <a:r>
              <a:rPr lang="hu-HU" dirty="0"/>
              <a:t> </a:t>
            </a:r>
            <a:r>
              <a:rPr lang="hu-HU" dirty="0" err="1"/>
              <a:t>theorems</a:t>
            </a:r>
            <a:endParaRPr lang="hu-HU" dirty="0"/>
          </a:p>
          <a:p>
            <a:pPr marL="1114397" lvl="2" indent="-257168">
              <a:spcBef>
                <a:spcPts val="0"/>
              </a:spcBef>
              <a:buFont typeface="Wingdings" panose="05000000000000000000" pitchFamily="2" charset="2"/>
              <a:buChar char="è"/>
            </a:pPr>
            <a:r>
              <a:rPr lang="hu-HU" dirty="0" err="1"/>
              <a:t>scientific</a:t>
            </a:r>
            <a:r>
              <a:rPr lang="hu-HU" dirty="0"/>
              <a:t> </a:t>
            </a:r>
            <a:r>
              <a:rPr lang="hu-HU" dirty="0" err="1"/>
              <a:t>papers</a:t>
            </a:r>
            <a:endParaRPr lang="hu-HU" dirty="0"/>
          </a:p>
          <a:p>
            <a:pPr indent="0">
              <a:buNone/>
            </a:pPr>
            <a:r>
              <a:rPr lang="hu-HU" b="1" dirty="0" err="1"/>
              <a:t>Issues</a:t>
            </a:r>
            <a:r>
              <a:rPr lang="hu-HU" dirty="0"/>
              <a:t>		</a:t>
            </a:r>
          </a:p>
          <a:p>
            <a:pPr marL="257168" indent="-257168">
              <a:buFont typeface="Wingdings" panose="05000000000000000000" pitchFamily="2" charset="2"/>
              <a:buChar char="è"/>
            </a:pPr>
            <a:r>
              <a:rPr lang="hu-HU" dirty="0"/>
              <a:t>Learning of </a:t>
            </a:r>
            <a:r>
              <a:rPr lang="hu-HU" dirty="0" err="1"/>
              <a:t>components</a:t>
            </a:r>
            <a:r>
              <a:rPr lang="hu-HU" dirty="0"/>
              <a:t> </a:t>
            </a:r>
            <a:r>
              <a:rPr lang="hu-HU" i="1" dirty="0"/>
              <a:t>in </a:t>
            </a:r>
            <a:r>
              <a:rPr lang="hu-HU" i="1" dirty="0" err="1"/>
              <a:t>order</a:t>
            </a:r>
            <a:r>
              <a:rPr lang="hu-HU" i="1" dirty="0"/>
              <a:t> </a:t>
            </a:r>
            <a:r>
              <a:rPr lang="hu-HU" i="1" dirty="0" err="1"/>
              <a:t>to</a:t>
            </a:r>
            <a:r>
              <a:rPr lang="hu-HU" i="1" dirty="0"/>
              <a:t> </a:t>
            </a:r>
            <a:r>
              <a:rPr lang="hu-HU" dirty="0" err="1"/>
              <a:t>overcome</a:t>
            </a:r>
            <a:r>
              <a:rPr lang="hu-HU" dirty="0"/>
              <a:t> </a:t>
            </a:r>
            <a:r>
              <a:rPr lang="hu-HU" dirty="0" err="1"/>
              <a:t>the</a:t>
            </a:r>
            <a:r>
              <a:rPr lang="hu-HU" dirty="0"/>
              <a:t> </a:t>
            </a:r>
            <a:r>
              <a:rPr lang="hu-HU" dirty="0" err="1"/>
              <a:t>curse</a:t>
            </a:r>
            <a:r>
              <a:rPr lang="hu-HU" dirty="0"/>
              <a:t> of </a:t>
            </a:r>
            <a:r>
              <a:rPr lang="hu-HU" dirty="0" err="1"/>
              <a:t>dimensions</a:t>
            </a:r>
            <a:endParaRPr lang="hu-HU" dirty="0"/>
          </a:p>
          <a:p>
            <a:pPr marL="257168" indent="-257168">
              <a:buFont typeface="Wingdings" panose="05000000000000000000" pitchFamily="2" charset="2"/>
              <a:buChar char="è"/>
            </a:pPr>
            <a:r>
              <a:rPr lang="hu-HU" dirty="0" err="1"/>
              <a:t>Manipulation</a:t>
            </a:r>
            <a:r>
              <a:rPr lang="hu-HU" dirty="0"/>
              <a:t> of </a:t>
            </a:r>
            <a:r>
              <a:rPr lang="hu-HU" dirty="0" err="1"/>
              <a:t>components</a:t>
            </a:r>
            <a:r>
              <a:rPr lang="hu-HU" dirty="0"/>
              <a:t> </a:t>
            </a:r>
            <a:r>
              <a:rPr lang="hu-HU" i="1" dirty="0"/>
              <a:t>in </a:t>
            </a:r>
            <a:r>
              <a:rPr lang="hu-HU" i="1" dirty="0" err="1"/>
              <a:t>order</a:t>
            </a:r>
            <a:r>
              <a:rPr lang="hu-HU" i="1" dirty="0"/>
              <a:t> </a:t>
            </a:r>
            <a:r>
              <a:rPr lang="hu-HU" i="1" dirty="0" err="1"/>
              <a:t>to</a:t>
            </a:r>
            <a:r>
              <a:rPr lang="hu-HU" dirty="0"/>
              <a:t> </a:t>
            </a:r>
            <a:r>
              <a:rPr lang="hu-HU" dirty="0" err="1"/>
              <a:t>make</a:t>
            </a:r>
            <a:r>
              <a:rPr lang="hu-HU" dirty="0"/>
              <a:t> </a:t>
            </a:r>
            <a:r>
              <a:rPr lang="hu-HU" dirty="0" err="1"/>
              <a:t>statements</a:t>
            </a:r>
            <a:r>
              <a:rPr lang="hu-HU" dirty="0"/>
              <a:t> </a:t>
            </a:r>
            <a:r>
              <a:rPr lang="hu-HU" dirty="0" err="1"/>
              <a:t>with</a:t>
            </a:r>
            <a:r>
              <a:rPr lang="hu-HU" dirty="0"/>
              <a:t> </a:t>
            </a:r>
            <a:r>
              <a:rPr lang="hu-HU" dirty="0" err="1"/>
              <a:t>linear</a:t>
            </a:r>
            <a:r>
              <a:rPr lang="hu-HU" dirty="0"/>
              <a:t> </a:t>
            </a:r>
            <a:r>
              <a:rPr lang="hu-HU" dirty="0" err="1"/>
              <a:t>proofs</a:t>
            </a:r>
            <a:endParaRPr lang="hu-HU" dirty="0"/>
          </a:p>
          <a:p>
            <a:pPr marL="257168" indent="-257168">
              <a:buFont typeface="Wingdings" panose="05000000000000000000" pitchFamily="2" charset="2"/>
              <a:buChar char="è"/>
            </a:pPr>
            <a:r>
              <a:rPr lang="hu-HU" dirty="0"/>
              <a:t>Context </a:t>
            </a:r>
            <a:r>
              <a:rPr lang="hu-HU" dirty="0" err="1"/>
              <a:t>based</a:t>
            </a:r>
            <a:r>
              <a:rPr lang="hu-HU" dirty="0"/>
              <a:t> </a:t>
            </a:r>
            <a:r>
              <a:rPr lang="hu-HU" dirty="0" err="1"/>
              <a:t>modulation</a:t>
            </a:r>
            <a:r>
              <a:rPr lang="hu-HU" dirty="0"/>
              <a:t> of </a:t>
            </a:r>
            <a:r>
              <a:rPr lang="hu-HU" dirty="0" err="1"/>
              <a:t>the</a:t>
            </a:r>
            <a:r>
              <a:rPr lang="hu-HU" dirty="0"/>
              <a:t> </a:t>
            </a:r>
            <a:r>
              <a:rPr lang="hu-HU" dirty="0" err="1"/>
              <a:t>interpretation</a:t>
            </a:r>
            <a:r>
              <a:rPr lang="hu-HU" dirty="0"/>
              <a:t> of </a:t>
            </a:r>
            <a:r>
              <a:rPr lang="hu-HU" dirty="0" err="1"/>
              <a:t>the</a:t>
            </a:r>
            <a:r>
              <a:rPr lang="hu-HU" dirty="0"/>
              <a:t> </a:t>
            </a:r>
            <a:r>
              <a:rPr lang="hu-HU" dirty="0" err="1"/>
              <a:t>components</a:t>
            </a:r>
            <a:endParaRPr lang="hu-HU" dirty="0"/>
          </a:p>
          <a:p>
            <a:pPr marL="257168" indent="-257168">
              <a:buFont typeface="Wingdings" panose="05000000000000000000" pitchFamily="2" charset="2"/>
              <a:buChar char="è"/>
            </a:pPr>
            <a:r>
              <a:rPr lang="hu-HU" dirty="0" err="1"/>
              <a:t>Rule</a:t>
            </a:r>
            <a:r>
              <a:rPr lang="hu-HU" dirty="0"/>
              <a:t> </a:t>
            </a:r>
            <a:r>
              <a:rPr lang="hu-HU" dirty="0" err="1"/>
              <a:t>based</a:t>
            </a:r>
            <a:r>
              <a:rPr lang="hu-HU" dirty="0"/>
              <a:t> </a:t>
            </a:r>
            <a:r>
              <a:rPr lang="hu-HU" dirty="0" err="1"/>
              <a:t>correction</a:t>
            </a:r>
            <a:r>
              <a:rPr lang="hu-HU" dirty="0"/>
              <a:t> of </a:t>
            </a:r>
            <a:r>
              <a:rPr lang="hu-HU" dirty="0" err="1"/>
              <a:t>decisions</a:t>
            </a:r>
            <a:r>
              <a:rPr lang="hu-HU" dirty="0"/>
              <a:t> and </a:t>
            </a:r>
            <a:r>
              <a:rPr lang="hu-HU" dirty="0" err="1"/>
              <a:t>classifications</a:t>
            </a:r>
            <a:endParaRPr lang="hu-HU" dirty="0"/>
          </a:p>
          <a:p>
            <a:pPr marL="257168" indent="-257168">
              <a:buFont typeface="Wingdings" panose="05000000000000000000" pitchFamily="2" charset="2"/>
              <a:buChar char="è"/>
            </a:pPr>
            <a:r>
              <a:rPr lang="hu-HU" dirty="0" err="1"/>
              <a:t>Self-training</a:t>
            </a:r>
            <a:r>
              <a:rPr lang="hu-HU" dirty="0"/>
              <a:t> </a:t>
            </a:r>
            <a:r>
              <a:rPr lang="hu-HU" dirty="0" err="1"/>
              <a:t>via</a:t>
            </a:r>
            <a:r>
              <a:rPr lang="hu-HU" dirty="0"/>
              <a:t> </a:t>
            </a:r>
            <a:r>
              <a:rPr lang="hu-HU" dirty="0" err="1"/>
              <a:t>rule-based</a:t>
            </a:r>
            <a:r>
              <a:rPr lang="hu-HU" dirty="0"/>
              <a:t> </a:t>
            </a:r>
            <a:r>
              <a:rPr lang="hu-HU" dirty="0" err="1"/>
              <a:t>corrections</a:t>
            </a:r>
            <a:r>
              <a:rPr lang="en-US" dirty="0"/>
              <a:t> </a:t>
            </a:r>
            <a:endParaRPr lang="hu-HU" dirty="0"/>
          </a:p>
          <a:p>
            <a:pPr marL="257168" indent="-257168">
              <a:buFont typeface="Wingdings" panose="05000000000000000000" pitchFamily="2" charset="2"/>
              <a:buChar char="è"/>
            </a:pPr>
            <a:endParaRPr lang="hu-HU" dirty="0"/>
          </a:p>
          <a:p>
            <a:pPr marL="257168" indent="-257168">
              <a:buFont typeface="Wingdings" panose="05000000000000000000" pitchFamily="2" charset="2"/>
              <a:buChar char="è"/>
            </a:pPr>
            <a:r>
              <a:rPr lang="hu-HU" b="1" cap="small" dirty="0">
                <a:solidFill>
                  <a:schemeClr val="accent1">
                    <a:lumMod val="50000"/>
                  </a:schemeClr>
                </a:solidFill>
              </a:rPr>
              <a:t> Is </a:t>
            </a:r>
            <a:r>
              <a:rPr lang="hu-HU" b="1" cap="small" dirty="0" err="1">
                <a:solidFill>
                  <a:schemeClr val="accent1">
                    <a:lumMod val="50000"/>
                  </a:schemeClr>
                </a:solidFill>
              </a:rPr>
              <a:t>it</a:t>
            </a:r>
            <a:r>
              <a:rPr lang="hu-HU" b="1" cap="small" dirty="0">
                <a:solidFill>
                  <a:schemeClr val="accent1">
                    <a:lumMod val="50000"/>
                  </a:schemeClr>
                </a:solidFill>
              </a:rPr>
              <a:t> </a:t>
            </a:r>
            <a:r>
              <a:rPr lang="hu-HU" b="1" cap="small" dirty="0" err="1">
                <a:solidFill>
                  <a:schemeClr val="accent1">
                    <a:lumMod val="50000"/>
                  </a:schemeClr>
                </a:solidFill>
              </a:rPr>
              <a:t>hard</a:t>
            </a:r>
            <a:r>
              <a:rPr lang="hu-HU" b="1" cap="small" dirty="0">
                <a:solidFill>
                  <a:schemeClr val="accent1">
                    <a:lumMod val="50000"/>
                  </a:schemeClr>
                </a:solidFill>
              </a:rPr>
              <a:t> </a:t>
            </a:r>
            <a:r>
              <a:rPr lang="hu-HU" b="1" cap="small" dirty="0" err="1">
                <a:solidFill>
                  <a:schemeClr val="accent1">
                    <a:lumMod val="50000"/>
                  </a:schemeClr>
                </a:solidFill>
              </a:rPr>
              <a:t>to</a:t>
            </a:r>
            <a:r>
              <a:rPr lang="hu-HU" b="1" cap="small" dirty="0">
                <a:solidFill>
                  <a:schemeClr val="accent1">
                    <a:lumMod val="50000"/>
                  </a:schemeClr>
                </a:solidFill>
              </a:rPr>
              <a:t> </a:t>
            </a:r>
            <a:r>
              <a:rPr lang="hu-HU" b="1" cap="small" dirty="0" err="1">
                <a:solidFill>
                  <a:schemeClr val="accent1">
                    <a:lumMod val="50000"/>
                  </a:schemeClr>
                </a:solidFill>
              </a:rPr>
              <a:t>find</a:t>
            </a:r>
            <a:r>
              <a:rPr lang="hu-HU" b="1" cap="small" dirty="0">
                <a:solidFill>
                  <a:schemeClr val="accent1">
                    <a:lumMod val="50000"/>
                  </a:schemeClr>
                </a:solidFill>
              </a:rPr>
              <a:t> </a:t>
            </a:r>
            <a:r>
              <a:rPr lang="hu-HU" b="1" cap="small" dirty="0" err="1">
                <a:solidFill>
                  <a:schemeClr val="accent1">
                    <a:lumMod val="50000"/>
                  </a:schemeClr>
                </a:solidFill>
              </a:rPr>
              <a:t>the</a:t>
            </a:r>
            <a:r>
              <a:rPr lang="hu-HU" b="1" cap="small" dirty="0">
                <a:solidFill>
                  <a:schemeClr val="accent1">
                    <a:lumMod val="50000"/>
                  </a:schemeClr>
                </a:solidFill>
              </a:rPr>
              <a:t> </a:t>
            </a:r>
            <a:r>
              <a:rPr lang="hu-HU" b="1" cap="small" dirty="0" err="1">
                <a:solidFill>
                  <a:schemeClr val="accent1">
                    <a:lumMod val="50000"/>
                  </a:schemeClr>
                </a:solidFill>
              </a:rPr>
              <a:t>components</a:t>
            </a:r>
            <a:r>
              <a:rPr lang="hu-HU" b="1" cap="small" dirty="0">
                <a:solidFill>
                  <a:schemeClr val="accent1">
                    <a:lumMod val="50000"/>
                  </a:schemeClr>
                </a:solidFill>
              </a:rPr>
              <a:t>?</a:t>
            </a:r>
          </a:p>
          <a:p>
            <a:endParaRPr lang="hu-HU" dirty="0"/>
          </a:p>
          <a:p>
            <a:endParaRPr lang="en-US" dirty="0"/>
          </a:p>
        </p:txBody>
      </p:sp>
    </p:spTree>
    <p:extLst>
      <p:ext uri="{BB962C8B-B14F-4D97-AF65-F5344CB8AC3E}">
        <p14:creationId xmlns:p14="http://schemas.microsoft.com/office/powerpoint/2010/main" val="139308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
                                            <p:txEl>
                                              <p:pRg st="1" end="1"/>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8B1317B0-54C0-425C-9EA6-82BCBB29F035}"/>
              </a:ext>
            </a:extLst>
          </p:cNvPr>
          <p:cNvSpPr/>
          <p:nvPr/>
        </p:nvSpPr>
        <p:spPr>
          <a:xfrm>
            <a:off x="0" y="857250"/>
            <a:ext cx="9144000" cy="51435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sp>
        <p:nvSpPr>
          <p:cNvPr id="3" name="Szöveg helye 2">
            <a:extLst>
              <a:ext uri="{FF2B5EF4-FFF2-40B4-BE49-F238E27FC236}">
                <a16:creationId xmlns:a16="http://schemas.microsoft.com/office/drawing/2014/main" id="{6F2B2C50-CCA2-404D-9652-4CAA612320BF}"/>
              </a:ext>
            </a:extLst>
          </p:cNvPr>
          <p:cNvSpPr>
            <a:spLocks noGrp="1"/>
          </p:cNvSpPr>
          <p:nvPr>
            <p:ph type="body" sz="quarter" idx="15"/>
          </p:nvPr>
        </p:nvSpPr>
        <p:spPr>
          <a:xfrm>
            <a:off x="953598" y="1484784"/>
            <a:ext cx="6966773" cy="4212468"/>
          </a:xfrm>
        </p:spPr>
        <p:txBody>
          <a:bodyPr/>
          <a:lstStyle/>
          <a:p>
            <a:r>
              <a:rPr lang="hu-HU" sz="3000" b="1" dirty="0" err="1"/>
              <a:t>Discretization</a:t>
            </a:r>
            <a:r>
              <a:rPr lang="hu-HU" sz="3000" b="1" dirty="0"/>
              <a:t> and </a:t>
            </a:r>
            <a:r>
              <a:rPr lang="hu-HU" sz="3000" b="1" dirty="0" err="1"/>
              <a:t>Metric</a:t>
            </a:r>
            <a:endParaRPr lang="hu-HU" sz="2400" dirty="0"/>
          </a:p>
        </p:txBody>
      </p:sp>
    </p:spTree>
    <p:extLst>
      <p:ext uri="{BB962C8B-B14F-4D97-AF65-F5344CB8AC3E}">
        <p14:creationId xmlns:p14="http://schemas.microsoft.com/office/powerpoint/2010/main" val="3043088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te Cover">
  <a:themeElements>
    <a:clrScheme name="EIT Colour Palette">
      <a:dk1>
        <a:srgbClr val="333333"/>
      </a:dk1>
      <a:lt1>
        <a:srgbClr val="FFFFFF"/>
      </a:lt1>
      <a:dk2>
        <a:srgbClr val="034EA2"/>
      </a:dk2>
      <a:lt2>
        <a:srgbClr val="6BB745"/>
      </a:lt2>
      <a:accent1>
        <a:srgbClr val="73C4EE"/>
      </a:accent1>
      <a:accent2>
        <a:srgbClr val="630F7A"/>
      </a:accent2>
      <a:accent3>
        <a:srgbClr val="E74394"/>
      </a:accent3>
      <a:accent4>
        <a:srgbClr val="152D79"/>
      </a:accent4>
      <a:accent5>
        <a:srgbClr val="FDCD15"/>
      </a:accent5>
      <a:accent6>
        <a:srgbClr val="00AFAA"/>
      </a:accent6>
      <a:hlink>
        <a:srgbClr val="333333"/>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11631</TotalTime>
  <Words>2377</Words>
  <Application>Microsoft Office PowerPoint</Application>
  <PresentationFormat>Diavetítés a képernyőre (4:3 oldalarány)</PresentationFormat>
  <Paragraphs>274</Paragraphs>
  <Slides>25</Slides>
  <Notes>5</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25</vt:i4>
      </vt:variant>
    </vt:vector>
  </HeadingPairs>
  <TitlesOfParts>
    <vt:vector size="35" baseType="lpstr">
      <vt:lpstr>Arial</vt:lpstr>
      <vt:lpstr>Calibri</vt:lpstr>
      <vt:lpstr>Cambria Math</vt:lpstr>
      <vt:lpstr>msgothic</vt:lpstr>
      <vt:lpstr>Symbol</vt:lpstr>
      <vt:lpstr>Times New Roman</vt:lpstr>
      <vt:lpstr>Titillium</vt:lpstr>
      <vt:lpstr>Titillium Lt</vt:lpstr>
      <vt:lpstr>Wingdings</vt:lpstr>
      <vt:lpstr>White Cover</vt:lpstr>
      <vt:lpstr>Lecture 3 Introduction to Machine Learning Fall Semester 2020-2021  Key problems of AI and Human      Intelligence (HI)</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Interpretation – and the problem of synchronization </vt:lpstr>
      <vt:lpstr>PowerPoint-bemutató</vt:lpstr>
      <vt:lpstr>Self-training 1: Inference on NN outputs</vt:lpstr>
      <vt:lpstr>Self-training 2: Inference on BIG DATA</vt:lpstr>
      <vt:lpstr>PowerPoint-bemutató</vt:lpstr>
      <vt:lpstr>PowerPoint-bemutató</vt:lpstr>
      <vt:lpstr>PowerPoint-bemutató</vt:lpstr>
      <vt:lpstr>Questions and Notes 1</vt:lpstr>
      <vt:lpstr>Questions and Notes 2</vt:lpstr>
      <vt:lpstr>Questions and Notes 3</vt:lpstr>
      <vt:lpstr>Questions and Notes 4</vt:lpstr>
    </vt:vector>
  </TitlesOfParts>
  <Company>Ecorys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András Lőrincz</dc:creator>
  <cp:lastModifiedBy>Petrosz</cp:lastModifiedBy>
  <cp:revision>728</cp:revision>
  <dcterms:created xsi:type="dcterms:W3CDTF">2014-10-20T08:54:53Z</dcterms:created>
  <dcterms:modified xsi:type="dcterms:W3CDTF">2020-12-16T12:05:24Z</dcterms:modified>
</cp:coreProperties>
</file>