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29"/>
  </p:notesMasterIdLst>
  <p:handoutMasterIdLst>
    <p:handoutMasterId r:id="rId30"/>
  </p:handoutMasterIdLst>
  <p:sldIdLst>
    <p:sldId id="256" r:id="rId2"/>
    <p:sldId id="320" r:id="rId3"/>
    <p:sldId id="273" r:id="rId4"/>
    <p:sldId id="266" r:id="rId5"/>
    <p:sldId id="268" r:id="rId6"/>
    <p:sldId id="269" r:id="rId7"/>
    <p:sldId id="270" r:id="rId8"/>
    <p:sldId id="274" r:id="rId9"/>
    <p:sldId id="334" r:id="rId10"/>
    <p:sldId id="335" r:id="rId11"/>
    <p:sldId id="336" r:id="rId12"/>
    <p:sldId id="325" r:id="rId13"/>
    <p:sldId id="326" r:id="rId14"/>
    <p:sldId id="327" r:id="rId15"/>
    <p:sldId id="333" r:id="rId16"/>
    <p:sldId id="331" r:id="rId17"/>
    <p:sldId id="332" r:id="rId18"/>
    <p:sldId id="330" r:id="rId19"/>
    <p:sldId id="321" r:id="rId20"/>
    <p:sldId id="324" r:id="rId21"/>
    <p:sldId id="323" r:id="rId22"/>
    <p:sldId id="328" r:id="rId23"/>
    <p:sldId id="322" r:id="rId24"/>
    <p:sldId id="329" r:id="rId25"/>
    <p:sldId id="305" r:id="rId26"/>
    <p:sldId id="337" r:id="rId27"/>
    <p:sldId id="33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8E8B75-EE15-41FA-99CE-E4727FE45598}">
          <p14:sldIdLst>
            <p14:sldId id="256"/>
            <p14:sldId id="320"/>
            <p14:sldId id="273"/>
            <p14:sldId id="266"/>
            <p14:sldId id="268"/>
            <p14:sldId id="269"/>
            <p14:sldId id="270"/>
            <p14:sldId id="274"/>
            <p14:sldId id="334"/>
            <p14:sldId id="335"/>
            <p14:sldId id="336"/>
            <p14:sldId id="325"/>
            <p14:sldId id="326"/>
            <p14:sldId id="327"/>
            <p14:sldId id="333"/>
            <p14:sldId id="331"/>
            <p14:sldId id="332"/>
            <p14:sldId id="330"/>
            <p14:sldId id="321"/>
            <p14:sldId id="324"/>
            <p14:sldId id="323"/>
            <p14:sldId id="328"/>
            <p14:sldId id="322"/>
            <p14:sldId id="329"/>
            <p14:sldId id="305"/>
            <p14:sldId id="337"/>
            <p14:sldId id="338"/>
          </p14:sldIdLst>
        </p14:section>
      </p14:sectionLst>
    </p:ext>
    <p:ext uri="{EFAFB233-063F-42B5-8137-9DF3F51BA10A}">
      <p15:sldGuideLst xmlns:p15="http://schemas.microsoft.com/office/powerpoint/2012/main">
        <p15:guide id="1" orient="horz" userDrawn="1">
          <p15:clr>
            <a:srgbClr val="A4A3A4"/>
          </p15:clr>
        </p15:guide>
        <p15:guide id="2" pos="24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94"/>
    <a:srgbClr val="136E9D"/>
    <a:srgbClr val="AE1C46"/>
    <a:srgbClr val="AA0535"/>
    <a:srgbClr val="A90233"/>
    <a:srgbClr val="3333CC"/>
    <a:srgbClr val="58595B"/>
    <a:srgbClr val="00AFAA"/>
    <a:srgbClr val="009E83"/>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027" autoAdjust="0"/>
  </p:normalViewPr>
  <p:slideViewPr>
    <p:cSldViewPr>
      <p:cViewPr varScale="1">
        <p:scale>
          <a:sx n="115" d="100"/>
          <a:sy n="115" d="100"/>
        </p:scale>
        <p:origin x="1476" y="84"/>
      </p:cViewPr>
      <p:guideLst>
        <p:guide orient="horz"/>
        <p:guide pos="249"/>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2160"/>
    </p:cViewPr>
  </p:sorterViewPr>
  <p:notesViewPr>
    <p:cSldViewPr>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68DD1-79CB-4E59-966F-E27256E18564}" type="doc">
      <dgm:prSet loTypeId="urn:microsoft.com/office/officeart/2005/8/layout/bProcess2" loCatId="process" qsTypeId="urn:microsoft.com/office/officeart/2005/8/quickstyle/3d3" qsCatId="3D" csTypeId="urn:microsoft.com/office/officeart/2005/8/colors/accent0_3" csCatId="mainScheme" phldr="1"/>
      <dgm:spPr/>
      <dgm:t>
        <a:bodyPr/>
        <a:lstStyle/>
        <a:p>
          <a:endParaRPr lang="hu-HU"/>
        </a:p>
      </dgm:t>
    </dgm:pt>
    <dgm:pt modelId="{8683A3F8-F714-4F40-A6A9-FA5C3B4ABFB8}">
      <dgm:prSet custT="1"/>
      <dgm:spPr/>
      <dgm:t>
        <a:bodyPr/>
        <a:lstStyle/>
        <a:p>
          <a:pPr rtl="0"/>
          <a:r>
            <a:rPr lang="hu-HU" sz="36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a:t>
          </a:r>
          <a:r>
            <a:rPr lang="hu-HU" sz="3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hu-HU" sz="36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a:t>
          </a:r>
          <a:endParaRPr lang="hu-HU"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77C5F0ED-4248-4FD1-958F-6CEBBD9751C3}" type="parTrans" cxnId="{ED7F3096-BE29-4CFB-89D1-821E2EA45BBB}">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73BC7DD0-204C-4281-B5E0-98A63565DBDA}" type="sibTrans" cxnId="{ED7F3096-BE29-4CFB-89D1-821E2EA45BBB}">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2A552D2D-6429-49D7-980B-4476DFE21AF6}">
      <dgm:prSet custT="1"/>
      <dgm:spPr/>
      <dgm:t>
        <a:bodyPr/>
        <a:lstStyle/>
        <a:p>
          <a:pPr rtl="0"/>
          <a:r>
            <a:rPr lang="hu-HU" sz="2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for</a:t>
          </a:r>
          <a:r>
            <a:rPr lang="hu-HU" sz="2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hu-HU" sz="2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your</a:t>
          </a:r>
          <a:endParaRPr lang="hu-HU"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13EDF78F-E1FF-43C4-8004-66F24CE9A402}" type="parTrans" cxnId="{C4BD99E6-F400-4626-95AC-0EB7ECF5CE73}">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C7F300BE-5897-458A-AD86-6A69E34D510D}" type="sibTrans" cxnId="{C4BD99E6-F400-4626-95AC-0EB7ECF5CE73}">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B487D763-1201-476B-BFFE-F23CE8576865}">
      <dgm:prSet custT="1"/>
      <dgm:spPr/>
      <dgm:t>
        <a:bodyPr/>
        <a:lstStyle/>
        <a:p>
          <a:pPr rtl="0"/>
          <a:r>
            <a:rPr lang="hu-HU" sz="3200" b="0" cap="none" spc="0" baseline="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attention</a:t>
          </a:r>
          <a:r>
            <a:rPr lang="hu-HU" sz="3200" b="0" cap="none" spc="0" baseline="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hu-HU" sz="3200" b="0" cap="none" spc="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51153719-BBC6-43CD-90F9-0BE233996068}" type="parTrans" cxnId="{170B9CE4-AA27-491D-91EE-84A909B02299}">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F3C8C1FB-679D-4BE5-A602-353997E8FD3E}" type="sibTrans" cxnId="{170B9CE4-AA27-491D-91EE-84A909B02299}">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BF7B0A03-5B17-418A-83CE-BE7D4A38A042}" type="pres">
      <dgm:prSet presAssocID="{B7468DD1-79CB-4E59-966F-E27256E18564}" presName="diagram" presStyleCnt="0">
        <dgm:presLayoutVars>
          <dgm:dir/>
          <dgm:resizeHandles/>
        </dgm:presLayoutVars>
      </dgm:prSet>
      <dgm:spPr/>
      <dgm:t>
        <a:bodyPr/>
        <a:lstStyle/>
        <a:p>
          <a:endParaRPr lang="hu-HU"/>
        </a:p>
      </dgm:t>
    </dgm:pt>
    <dgm:pt modelId="{992E5BB9-EE20-4DF8-B00A-C1C583A68293}" type="pres">
      <dgm:prSet presAssocID="{8683A3F8-F714-4F40-A6A9-FA5C3B4ABFB8}" presName="firstNode" presStyleLbl="node1" presStyleIdx="0" presStyleCnt="3" custLinFactNeighborX="-38683" custLinFactNeighborY="32550">
        <dgm:presLayoutVars>
          <dgm:bulletEnabled val="1"/>
        </dgm:presLayoutVars>
      </dgm:prSet>
      <dgm:spPr/>
      <dgm:t>
        <a:bodyPr/>
        <a:lstStyle/>
        <a:p>
          <a:endParaRPr lang="hu-HU"/>
        </a:p>
      </dgm:t>
    </dgm:pt>
    <dgm:pt modelId="{7320B337-B813-449D-BE5E-A89107F3F745}" type="pres">
      <dgm:prSet presAssocID="{73BC7DD0-204C-4281-B5E0-98A63565DBDA}" presName="sibTrans" presStyleLbl="sibTrans2D1" presStyleIdx="0" presStyleCnt="2"/>
      <dgm:spPr/>
      <dgm:t>
        <a:bodyPr/>
        <a:lstStyle/>
        <a:p>
          <a:endParaRPr lang="hu-HU"/>
        </a:p>
      </dgm:t>
    </dgm:pt>
    <dgm:pt modelId="{70C31B3A-494E-468F-8CA7-0AE7F6D43AC2}" type="pres">
      <dgm:prSet presAssocID="{2A552D2D-6429-49D7-980B-4476DFE21AF6}" presName="middleNode" presStyleCnt="0"/>
      <dgm:spPr/>
    </dgm:pt>
    <dgm:pt modelId="{BA74E3B2-E729-4C1C-8536-729B4E84F1C2}" type="pres">
      <dgm:prSet presAssocID="{2A552D2D-6429-49D7-980B-4476DFE21AF6}" presName="padding" presStyleLbl="node1" presStyleIdx="0" presStyleCnt="3"/>
      <dgm:spPr/>
    </dgm:pt>
    <dgm:pt modelId="{91EA8168-2735-402A-8A1F-3F42B7BCE8BE}" type="pres">
      <dgm:prSet presAssocID="{2A552D2D-6429-49D7-980B-4476DFE21AF6}" presName="shape" presStyleLbl="node1" presStyleIdx="1" presStyleCnt="3" custLinFactX="29893" custLinFactNeighborX="100000" custLinFactNeighborY="-91327">
        <dgm:presLayoutVars>
          <dgm:bulletEnabled val="1"/>
        </dgm:presLayoutVars>
      </dgm:prSet>
      <dgm:spPr/>
      <dgm:t>
        <a:bodyPr/>
        <a:lstStyle/>
        <a:p>
          <a:endParaRPr lang="hu-HU"/>
        </a:p>
      </dgm:t>
    </dgm:pt>
    <dgm:pt modelId="{914AAAF2-6BFA-4BFE-AFB3-FD17A3DE15FE}" type="pres">
      <dgm:prSet presAssocID="{C7F300BE-5897-458A-AD86-6A69E34D510D}" presName="sibTrans" presStyleLbl="sibTrans2D1" presStyleIdx="1" presStyleCnt="2"/>
      <dgm:spPr/>
      <dgm:t>
        <a:bodyPr/>
        <a:lstStyle/>
        <a:p>
          <a:endParaRPr lang="hu-HU"/>
        </a:p>
      </dgm:t>
    </dgm:pt>
    <dgm:pt modelId="{23FE1B70-F8D3-4044-8672-82CC78D65261}" type="pres">
      <dgm:prSet presAssocID="{B487D763-1201-476B-BFFE-F23CE8576865}" presName="lastNode" presStyleLbl="node1" presStyleIdx="2" presStyleCnt="3" custLinFactNeighborX="58022" custLinFactNeighborY="-16336">
        <dgm:presLayoutVars>
          <dgm:bulletEnabled val="1"/>
        </dgm:presLayoutVars>
      </dgm:prSet>
      <dgm:spPr/>
      <dgm:t>
        <a:bodyPr/>
        <a:lstStyle/>
        <a:p>
          <a:endParaRPr lang="hu-HU"/>
        </a:p>
      </dgm:t>
    </dgm:pt>
  </dgm:ptLst>
  <dgm:cxnLst>
    <dgm:cxn modelId="{CA7259AA-1A8A-4E81-ACC2-F46D4340D80C}" type="presOf" srcId="{C7F300BE-5897-458A-AD86-6A69E34D510D}" destId="{914AAAF2-6BFA-4BFE-AFB3-FD17A3DE15FE}" srcOrd="0" destOrd="0" presId="urn:microsoft.com/office/officeart/2005/8/layout/bProcess2"/>
    <dgm:cxn modelId="{AB37D3B8-8BDD-45B5-94BD-3A0B4531D3E3}" type="presOf" srcId="{B7468DD1-79CB-4E59-966F-E27256E18564}" destId="{BF7B0A03-5B17-418A-83CE-BE7D4A38A042}" srcOrd="0" destOrd="0" presId="urn:microsoft.com/office/officeart/2005/8/layout/bProcess2"/>
    <dgm:cxn modelId="{170B9CE4-AA27-491D-91EE-84A909B02299}" srcId="{B7468DD1-79CB-4E59-966F-E27256E18564}" destId="{B487D763-1201-476B-BFFE-F23CE8576865}" srcOrd="2" destOrd="0" parTransId="{51153719-BBC6-43CD-90F9-0BE233996068}" sibTransId="{F3C8C1FB-679D-4BE5-A602-353997E8FD3E}"/>
    <dgm:cxn modelId="{B81D8C33-8890-4596-BE09-BDF03B0BBB7F}" type="presOf" srcId="{B487D763-1201-476B-BFFE-F23CE8576865}" destId="{23FE1B70-F8D3-4044-8672-82CC78D65261}" srcOrd="0" destOrd="0" presId="urn:microsoft.com/office/officeart/2005/8/layout/bProcess2"/>
    <dgm:cxn modelId="{C4BD99E6-F400-4626-95AC-0EB7ECF5CE73}" srcId="{B7468DD1-79CB-4E59-966F-E27256E18564}" destId="{2A552D2D-6429-49D7-980B-4476DFE21AF6}" srcOrd="1" destOrd="0" parTransId="{13EDF78F-E1FF-43C4-8004-66F24CE9A402}" sibTransId="{C7F300BE-5897-458A-AD86-6A69E34D510D}"/>
    <dgm:cxn modelId="{562AC6BA-F5EC-47E0-BE9D-D122C481DF3E}" type="presOf" srcId="{2A552D2D-6429-49D7-980B-4476DFE21AF6}" destId="{91EA8168-2735-402A-8A1F-3F42B7BCE8BE}" srcOrd="0" destOrd="0" presId="urn:microsoft.com/office/officeart/2005/8/layout/bProcess2"/>
    <dgm:cxn modelId="{2F724435-8FE5-4DFA-8BE8-A292238FA161}" type="presOf" srcId="{8683A3F8-F714-4F40-A6A9-FA5C3B4ABFB8}" destId="{992E5BB9-EE20-4DF8-B00A-C1C583A68293}" srcOrd="0" destOrd="0" presId="urn:microsoft.com/office/officeart/2005/8/layout/bProcess2"/>
    <dgm:cxn modelId="{4ABD918C-484B-4B2F-8FD0-85301125E0C9}" type="presOf" srcId="{73BC7DD0-204C-4281-B5E0-98A63565DBDA}" destId="{7320B337-B813-449D-BE5E-A89107F3F745}" srcOrd="0" destOrd="0" presId="urn:microsoft.com/office/officeart/2005/8/layout/bProcess2"/>
    <dgm:cxn modelId="{ED7F3096-BE29-4CFB-89D1-821E2EA45BBB}" srcId="{B7468DD1-79CB-4E59-966F-E27256E18564}" destId="{8683A3F8-F714-4F40-A6A9-FA5C3B4ABFB8}" srcOrd="0" destOrd="0" parTransId="{77C5F0ED-4248-4FD1-958F-6CEBBD9751C3}" sibTransId="{73BC7DD0-204C-4281-B5E0-98A63565DBDA}"/>
    <dgm:cxn modelId="{DD6A9B4C-C839-4553-BED0-2E232F6324F3}" type="presParOf" srcId="{BF7B0A03-5B17-418A-83CE-BE7D4A38A042}" destId="{992E5BB9-EE20-4DF8-B00A-C1C583A68293}" srcOrd="0" destOrd="0" presId="urn:microsoft.com/office/officeart/2005/8/layout/bProcess2"/>
    <dgm:cxn modelId="{C85C1689-DA30-408F-8976-9CFFFE634AD6}" type="presParOf" srcId="{BF7B0A03-5B17-418A-83CE-BE7D4A38A042}" destId="{7320B337-B813-449D-BE5E-A89107F3F745}" srcOrd="1" destOrd="0" presId="urn:microsoft.com/office/officeart/2005/8/layout/bProcess2"/>
    <dgm:cxn modelId="{5F9A0CF4-BA00-450A-9A17-01EA781C8214}" type="presParOf" srcId="{BF7B0A03-5B17-418A-83CE-BE7D4A38A042}" destId="{70C31B3A-494E-468F-8CA7-0AE7F6D43AC2}" srcOrd="2" destOrd="0" presId="urn:microsoft.com/office/officeart/2005/8/layout/bProcess2"/>
    <dgm:cxn modelId="{0C36F82B-7F97-4163-B2B7-486138148CA5}" type="presParOf" srcId="{70C31B3A-494E-468F-8CA7-0AE7F6D43AC2}" destId="{BA74E3B2-E729-4C1C-8536-729B4E84F1C2}" srcOrd="0" destOrd="0" presId="urn:microsoft.com/office/officeart/2005/8/layout/bProcess2"/>
    <dgm:cxn modelId="{706CDA23-3EDF-4FA0-B923-012A1C265CB8}" type="presParOf" srcId="{70C31B3A-494E-468F-8CA7-0AE7F6D43AC2}" destId="{91EA8168-2735-402A-8A1F-3F42B7BCE8BE}" srcOrd="1" destOrd="0" presId="urn:microsoft.com/office/officeart/2005/8/layout/bProcess2"/>
    <dgm:cxn modelId="{6AAAB473-2E01-4E24-BB52-90D1AC0DDFAE}" type="presParOf" srcId="{BF7B0A03-5B17-418A-83CE-BE7D4A38A042}" destId="{914AAAF2-6BFA-4BFE-AFB3-FD17A3DE15FE}" srcOrd="3" destOrd="0" presId="urn:microsoft.com/office/officeart/2005/8/layout/bProcess2"/>
    <dgm:cxn modelId="{407F46AC-05ED-4BFD-9A2B-AA181FCE192F}" type="presParOf" srcId="{BF7B0A03-5B17-418A-83CE-BE7D4A38A042}" destId="{23FE1B70-F8D3-4044-8672-82CC78D65261}" srcOrd="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E5BB9-EE20-4DF8-B00A-C1C583A68293}">
      <dsp:nvSpPr>
        <dsp:cNvPr id="0" name=""/>
        <dsp:cNvSpPr/>
      </dsp:nvSpPr>
      <dsp:spPr>
        <a:xfrm>
          <a:off x="702081" y="756089"/>
          <a:ext cx="2320439" cy="2320439"/>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rtl="0">
            <a:lnSpc>
              <a:spcPct val="90000"/>
            </a:lnSpc>
            <a:spcBef>
              <a:spcPct val="0"/>
            </a:spcBef>
            <a:spcAft>
              <a:spcPct val="35000"/>
            </a:spcAft>
          </a:pPr>
          <a:r>
            <a:rPr lang="hu-HU" sz="3600" b="0" kern="120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a:t>
          </a:r>
          <a:r>
            <a:rPr lang="hu-HU" sz="3600" b="0" kern="120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hu-HU" sz="3600" b="0" kern="120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a:t>
          </a:r>
          <a:endParaRPr lang="hu-HU" sz="36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sp:txBody>
      <dsp:txXfrm>
        <a:off x="1041901" y="1095909"/>
        <a:ext cx="1640799" cy="1640799"/>
      </dsp:txXfrm>
    </dsp:sp>
    <dsp:sp modelId="{7320B337-B813-449D-BE5E-A89107F3F745}">
      <dsp:nvSpPr>
        <dsp:cNvPr id="0" name=""/>
        <dsp:cNvSpPr/>
      </dsp:nvSpPr>
      <dsp:spPr>
        <a:xfrm rot="6500193">
          <a:off x="3108783" y="2181392"/>
          <a:ext cx="812153" cy="565237"/>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1EA8168-2735-402A-8A1F-3F42B7BCE8BE}">
      <dsp:nvSpPr>
        <dsp:cNvPr id="0" name=""/>
        <dsp:cNvSpPr/>
      </dsp:nvSpPr>
      <dsp:spPr>
        <a:xfrm>
          <a:off x="3996446" y="2106234"/>
          <a:ext cx="1547733" cy="1547733"/>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hu-HU" sz="2400" b="0" kern="120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for</a:t>
          </a:r>
          <a:r>
            <a:rPr lang="hu-HU" sz="2400" b="0" kern="120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hu-HU" sz="2400" b="0" kern="120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your</a:t>
          </a:r>
          <a:endParaRPr lang="hu-HU" sz="24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sp:txBody>
      <dsp:txXfrm>
        <a:off x="4223106" y="2332894"/>
        <a:ext cx="1094413" cy="1094413"/>
      </dsp:txXfrm>
    </dsp:sp>
    <dsp:sp modelId="{914AAAF2-6BFA-4BFE-AFB3-FD17A3DE15FE}">
      <dsp:nvSpPr>
        <dsp:cNvPr id="0" name=""/>
        <dsp:cNvSpPr/>
      </dsp:nvSpPr>
      <dsp:spPr>
        <a:xfrm rot="6609972">
          <a:off x="5606232" y="3053616"/>
          <a:ext cx="812153" cy="565237"/>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3FE1B70-F8D3-4044-8672-82CC78D65261}">
      <dsp:nvSpPr>
        <dsp:cNvPr id="0" name=""/>
        <dsp:cNvSpPr/>
      </dsp:nvSpPr>
      <dsp:spPr>
        <a:xfrm>
          <a:off x="6426721" y="2754312"/>
          <a:ext cx="2320439" cy="2320439"/>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hu-HU" sz="3200" b="0" kern="1200" cap="none" spc="0" baseline="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attention</a:t>
          </a:r>
          <a:r>
            <a:rPr lang="hu-HU" sz="3200" b="0" kern="1200" cap="none" spc="0" baseline="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hu-HU" sz="3200" b="0" kern="1200" cap="none" spc="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sp:txBody>
      <dsp:txXfrm>
        <a:off x="6766541" y="3094132"/>
        <a:ext cx="1640799" cy="164079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ED8D6F-A0C0-46C0-A295-D3723D5EA4AB}" type="datetimeFigureOut">
              <a:rPr lang="en-GB" smtClean="0"/>
              <a:t>16/12/2020</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1BAC1F-13D3-43CD-A146-021F1C35905E}" type="slidenum">
              <a:rPr lang="en-GB" smtClean="0"/>
              <a:t>‹#›</a:t>
            </a:fld>
            <a:endParaRPr lang="en-GB"/>
          </a:p>
        </p:txBody>
      </p:sp>
    </p:spTree>
    <p:extLst>
      <p:ext uri="{BB962C8B-B14F-4D97-AF65-F5344CB8AC3E}">
        <p14:creationId xmlns:p14="http://schemas.microsoft.com/office/powerpoint/2010/main" val="1908499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2B6E7B-3576-4970-B1A2-88C1ABE177BE}" type="datetimeFigureOut">
              <a:rPr lang="en-GB" smtClean="0"/>
              <a:t>16/12/2020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992C1D-2BFA-4AF9-ACBF-EB79A88E7C43}" type="slidenum">
              <a:rPr lang="en-GB" smtClean="0"/>
              <a:t>‹#›</a:t>
            </a:fld>
            <a:endParaRPr lang="en-GB"/>
          </a:p>
        </p:txBody>
      </p:sp>
    </p:spTree>
    <p:extLst>
      <p:ext uri="{BB962C8B-B14F-4D97-AF65-F5344CB8AC3E}">
        <p14:creationId xmlns:p14="http://schemas.microsoft.com/office/powerpoint/2010/main" val="376423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26062DE-D92A-4113-AEFB-D8C6134A9551}"/>
              </a:ext>
            </a:extLst>
          </p:cNvPr>
          <p:cNvSpPr>
            <a:spLocks noGrp="1" noChangeArrowheads="1"/>
          </p:cNvSpPr>
          <p:nvPr>
            <p:ph type="sldNum" sz="quarter" idx="5"/>
          </p:nvPr>
        </p:nvSpPr>
        <p:spPr>
          <a:noFill/>
        </p:spPr>
        <p:txBody>
          <a:bodyPr/>
          <a:lstStyle>
            <a:lvl1pPr>
              <a:defRPr>
                <a:solidFill>
                  <a:schemeClr val="tx1"/>
                </a:solidFill>
                <a:latin typeface="cmbx10" pitchFamily="34" charset="0"/>
              </a:defRPr>
            </a:lvl1pPr>
            <a:lvl2pPr marL="742950" indent="-285750">
              <a:defRPr>
                <a:solidFill>
                  <a:schemeClr val="tx1"/>
                </a:solidFill>
                <a:latin typeface="cmbx10" pitchFamily="34" charset="0"/>
              </a:defRPr>
            </a:lvl2pPr>
            <a:lvl3pPr marL="1143000" indent="-228600">
              <a:defRPr>
                <a:solidFill>
                  <a:schemeClr val="tx1"/>
                </a:solidFill>
                <a:latin typeface="cmbx10" pitchFamily="34" charset="0"/>
              </a:defRPr>
            </a:lvl3pPr>
            <a:lvl4pPr marL="1600200" indent="-228600">
              <a:defRPr>
                <a:solidFill>
                  <a:schemeClr val="tx1"/>
                </a:solidFill>
                <a:latin typeface="cmbx10" pitchFamily="34" charset="0"/>
              </a:defRPr>
            </a:lvl4pPr>
            <a:lvl5pPr marL="2057400" indent="-228600">
              <a:defRPr>
                <a:solidFill>
                  <a:schemeClr val="tx1"/>
                </a:solidFill>
                <a:latin typeface="cmbx10" pitchFamily="34" charset="0"/>
              </a:defRPr>
            </a:lvl5pPr>
            <a:lvl6pPr marL="2514600" indent="-228600" eaLnBrk="0" fontAlgn="base" hangingPunct="0">
              <a:spcBef>
                <a:spcPct val="0"/>
              </a:spcBef>
              <a:spcAft>
                <a:spcPct val="0"/>
              </a:spcAft>
              <a:defRPr>
                <a:solidFill>
                  <a:schemeClr val="tx1"/>
                </a:solidFill>
                <a:latin typeface="cmbx10" pitchFamily="34" charset="0"/>
              </a:defRPr>
            </a:lvl6pPr>
            <a:lvl7pPr marL="2971800" indent="-228600" eaLnBrk="0" fontAlgn="base" hangingPunct="0">
              <a:spcBef>
                <a:spcPct val="0"/>
              </a:spcBef>
              <a:spcAft>
                <a:spcPct val="0"/>
              </a:spcAft>
              <a:defRPr>
                <a:solidFill>
                  <a:schemeClr val="tx1"/>
                </a:solidFill>
                <a:latin typeface="cmbx10" pitchFamily="34" charset="0"/>
              </a:defRPr>
            </a:lvl7pPr>
            <a:lvl8pPr marL="3429000" indent="-228600" eaLnBrk="0" fontAlgn="base" hangingPunct="0">
              <a:spcBef>
                <a:spcPct val="0"/>
              </a:spcBef>
              <a:spcAft>
                <a:spcPct val="0"/>
              </a:spcAft>
              <a:defRPr>
                <a:solidFill>
                  <a:schemeClr val="tx1"/>
                </a:solidFill>
                <a:latin typeface="cmbx10" pitchFamily="34" charset="0"/>
              </a:defRPr>
            </a:lvl8pPr>
            <a:lvl9pPr marL="3886200" indent="-228600" eaLnBrk="0" fontAlgn="base" hangingPunct="0">
              <a:spcBef>
                <a:spcPct val="0"/>
              </a:spcBef>
              <a:spcAft>
                <a:spcPct val="0"/>
              </a:spcAft>
              <a:defRPr>
                <a:solidFill>
                  <a:schemeClr val="tx1"/>
                </a:solidFill>
                <a:latin typeface="cmbx10" pitchFamily="34" charset="0"/>
              </a:defRPr>
            </a:lvl9pPr>
          </a:lstStyle>
          <a:p>
            <a:fld id="{AEC87A6B-916F-4BF2-85D3-51A1751AB158}" type="slidenum">
              <a:rPr lang="en-US" altLang="en-US" smtClean="0">
                <a:latin typeface="Times" panose="02020603050405020304" pitchFamily="18" charset="0"/>
              </a:rPr>
              <a:pPr/>
              <a:t>3</a:t>
            </a:fld>
            <a:endParaRPr lang="en-US" altLang="en-US">
              <a:latin typeface="Times" panose="02020603050405020304" pitchFamily="18" charset="0"/>
            </a:endParaRPr>
          </a:p>
        </p:txBody>
      </p:sp>
      <p:sp>
        <p:nvSpPr>
          <p:cNvPr id="24579" name="Rectangle 2">
            <a:extLst>
              <a:ext uri="{FF2B5EF4-FFF2-40B4-BE49-F238E27FC236}">
                <a16:creationId xmlns:a16="http://schemas.microsoft.com/office/drawing/2014/main" id="{CB6C4454-4094-499B-B20A-35D6597BC3F9}"/>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989C8FE2-16D4-431E-9127-3114C5DC25A8}"/>
              </a:ext>
            </a:extLst>
          </p:cNvPr>
          <p:cNvSpPr>
            <a:spLocks noGrp="1" noChangeArrowheads="1"/>
          </p:cNvSpPr>
          <p:nvPr>
            <p:ph type="body" idx="1"/>
          </p:nvPr>
        </p:nvSpPr>
        <p:spPr>
          <a:noFill/>
        </p:spPr>
        <p:txBody>
          <a:bodyPr/>
          <a:lstStyle/>
          <a:p>
            <a:pPr eaLnBrk="1" hangingPunct="1"/>
            <a:endParaRPr lang="hu-HU" alt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E6D51B92-F629-469C-A160-F4E1C9B7D054}"/>
              </a:ext>
            </a:extLst>
          </p:cNvPr>
          <p:cNvSpPr>
            <a:spLocks noGrp="1" noChangeArrowheads="1"/>
          </p:cNvSpPr>
          <p:nvPr>
            <p:ph type="sldNum" sz="quarter" idx="5"/>
          </p:nvPr>
        </p:nvSpPr>
        <p:spPr>
          <a:noFill/>
        </p:spPr>
        <p:txBody>
          <a:bodyPr/>
          <a:lstStyle>
            <a:lvl1pPr>
              <a:defRPr>
                <a:solidFill>
                  <a:schemeClr val="tx1"/>
                </a:solidFill>
                <a:latin typeface="cmbx10" pitchFamily="34" charset="0"/>
              </a:defRPr>
            </a:lvl1pPr>
            <a:lvl2pPr marL="742950" indent="-285750">
              <a:defRPr>
                <a:solidFill>
                  <a:schemeClr val="tx1"/>
                </a:solidFill>
                <a:latin typeface="cmbx10" pitchFamily="34" charset="0"/>
              </a:defRPr>
            </a:lvl2pPr>
            <a:lvl3pPr marL="1143000" indent="-228600">
              <a:defRPr>
                <a:solidFill>
                  <a:schemeClr val="tx1"/>
                </a:solidFill>
                <a:latin typeface="cmbx10" pitchFamily="34" charset="0"/>
              </a:defRPr>
            </a:lvl3pPr>
            <a:lvl4pPr marL="1600200" indent="-228600">
              <a:defRPr>
                <a:solidFill>
                  <a:schemeClr val="tx1"/>
                </a:solidFill>
                <a:latin typeface="cmbx10" pitchFamily="34" charset="0"/>
              </a:defRPr>
            </a:lvl4pPr>
            <a:lvl5pPr marL="2057400" indent="-228600">
              <a:defRPr>
                <a:solidFill>
                  <a:schemeClr val="tx1"/>
                </a:solidFill>
                <a:latin typeface="cmbx10" pitchFamily="34" charset="0"/>
              </a:defRPr>
            </a:lvl5pPr>
            <a:lvl6pPr marL="2514600" indent="-228600" eaLnBrk="0" fontAlgn="base" hangingPunct="0">
              <a:spcBef>
                <a:spcPct val="0"/>
              </a:spcBef>
              <a:spcAft>
                <a:spcPct val="0"/>
              </a:spcAft>
              <a:defRPr>
                <a:solidFill>
                  <a:schemeClr val="tx1"/>
                </a:solidFill>
                <a:latin typeface="cmbx10" pitchFamily="34" charset="0"/>
              </a:defRPr>
            </a:lvl6pPr>
            <a:lvl7pPr marL="2971800" indent="-228600" eaLnBrk="0" fontAlgn="base" hangingPunct="0">
              <a:spcBef>
                <a:spcPct val="0"/>
              </a:spcBef>
              <a:spcAft>
                <a:spcPct val="0"/>
              </a:spcAft>
              <a:defRPr>
                <a:solidFill>
                  <a:schemeClr val="tx1"/>
                </a:solidFill>
                <a:latin typeface="cmbx10" pitchFamily="34" charset="0"/>
              </a:defRPr>
            </a:lvl7pPr>
            <a:lvl8pPr marL="3429000" indent="-228600" eaLnBrk="0" fontAlgn="base" hangingPunct="0">
              <a:spcBef>
                <a:spcPct val="0"/>
              </a:spcBef>
              <a:spcAft>
                <a:spcPct val="0"/>
              </a:spcAft>
              <a:defRPr>
                <a:solidFill>
                  <a:schemeClr val="tx1"/>
                </a:solidFill>
                <a:latin typeface="cmbx10" pitchFamily="34" charset="0"/>
              </a:defRPr>
            </a:lvl8pPr>
            <a:lvl9pPr marL="3886200" indent="-228600" eaLnBrk="0" fontAlgn="base" hangingPunct="0">
              <a:spcBef>
                <a:spcPct val="0"/>
              </a:spcBef>
              <a:spcAft>
                <a:spcPct val="0"/>
              </a:spcAft>
              <a:defRPr>
                <a:solidFill>
                  <a:schemeClr val="tx1"/>
                </a:solidFill>
                <a:latin typeface="cmbx10" pitchFamily="34" charset="0"/>
              </a:defRPr>
            </a:lvl9pPr>
          </a:lstStyle>
          <a:p>
            <a:fld id="{A74E6D60-B997-49E5-A26F-8ED12525EF54}" type="slidenum">
              <a:rPr lang="en-US" altLang="en-US" smtClean="0">
                <a:latin typeface="Times" panose="02020603050405020304" pitchFamily="18" charset="0"/>
              </a:rPr>
              <a:pPr/>
              <a:t>4</a:t>
            </a:fld>
            <a:endParaRPr lang="en-US" altLang="en-US">
              <a:latin typeface="Times" panose="02020603050405020304" pitchFamily="18" charset="0"/>
            </a:endParaRPr>
          </a:p>
        </p:txBody>
      </p:sp>
      <p:sp>
        <p:nvSpPr>
          <p:cNvPr id="26627" name="Rectangle 2">
            <a:extLst>
              <a:ext uri="{FF2B5EF4-FFF2-40B4-BE49-F238E27FC236}">
                <a16:creationId xmlns:a16="http://schemas.microsoft.com/office/drawing/2014/main" id="{21AF3721-84A3-402D-8D09-12E7EB690F2A}"/>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00CDAB34-60DB-4207-B4CA-8D8EE5DA8918}"/>
              </a:ext>
            </a:extLst>
          </p:cNvPr>
          <p:cNvSpPr>
            <a:spLocks noGrp="1" noChangeArrowheads="1"/>
          </p:cNvSpPr>
          <p:nvPr>
            <p:ph type="body" idx="1"/>
          </p:nvPr>
        </p:nvSpPr>
        <p:spPr>
          <a:noFill/>
        </p:spPr>
        <p:txBody>
          <a:bodyPr/>
          <a:lstStyle/>
          <a:p>
            <a:pPr eaLnBrk="1" hangingPunct="1"/>
            <a:endParaRPr lang="hu-HU" altLang="hu-H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7600930B-649D-4937-BDFA-80E0E3832204}"/>
              </a:ext>
            </a:extLst>
          </p:cNvPr>
          <p:cNvSpPr>
            <a:spLocks noGrp="1" noChangeArrowheads="1"/>
          </p:cNvSpPr>
          <p:nvPr>
            <p:ph type="sldNum" sz="quarter" idx="5"/>
          </p:nvPr>
        </p:nvSpPr>
        <p:spPr>
          <a:noFill/>
        </p:spPr>
        <p:txBody>
          <a:bodyPr/>
          <a:lstStyle>
            <a:lvl1pPr>
              <a:defRPr>
                <a:solidFill>
                  <a:schemeClr val="tx1"/>
                </a:solidFill>
                <a:latin typeface="cmbx10" pitchFamily="34" charset="0"/>
              </a:defRPr>
            </a:lvl1pPr>
            <a:lvl2pPr marL="742950" indent="-285750">
              <a:defRPr>
                <a:solidFill>
                  <a:schemeClr val="tx1"/>
                </a:solidFill>
                <a:latin typeface="cmbx10" pitchFamily="34" charset="0"/>
              </a:defRPr>
            </a:lvl2pPr>
            <a:lvl3pPr marL="1143000" indent="-228600">
              <a:defRPr>
                <a:solidFill>
                  <a:schemeClr val="tx1"/>
                </a:solidFill>
                <a:latin typeface="cmbx10" pitchFamily="34" charset="0"/>
              </a:defRPr>
            </a:lvl3pPr>
            <a:lvl4pPr marL="1600200" indent="-228600">
              <a:defRPr>
                <a:solidFill>
                  <a:schemeClr val="tx1"/>
                </a:solidFill>
                <a:latin typeface="cmbx10" pitchFamily="34" charset="0"/>
              </a:defRPr>
            </a:lvl4pPr>
            <a:lvl5pPr marL="2057400" indent="-228600">
              <a:defRPr>
                <a:solidFill>
                  <a:schemeClr val="tx1"/>
                </a:solidFill>
                <a:latin typeface="cmbx10" pitchFamily="34" charset="0"/>
              </a:defRPr>
            </a:lvl5pPr>
            <a:lvl6pPr marL="2514600" indent="-228600" eaLnBrk="0" fontAlgn="base" hangingPunct="0">
              <a:spcBef>
                <a:spcPct val="0"/>
              </a:spcBef>
              <a:spcAft>
                <a:spcPct val="0"/>
              </a:spcAft>
              <a:defRPr>
                <a:solidFill>
                  <a:schemeClr val="tx1"/>
                </a:solidFill>
                <a:latin typeface="cmbx10" pitchFamily="34" charset="0"/>
              </a:defRPr>
            </a:lvl6pPr>
            <a:lvl7pPr marL="2971800" indent="-228600" eaLnBrk="0" fontAlgn="base" hangingPunct="0">
              <a:spcBef>
                <a:spcPct val="0"/>
              </a:spcBef>
              <a:spcAft>
                <a:spcPct val="0"/>
              </a:spcAft>
              <a:defRPr>
                <a:solidFill>
                  <a:schemeClr val="tx1"/>
                </a:solidFill>
                <a:latin typeface="cmbx10" pitchFamily="34" charset="0"/>
              </a:defRPr>
            </a:lvl7pPr>
            <a:lvl8pPr marL="3429000" indent="-228600" eaLnBrk="0" fontAlgn="base" hangingPunct="0">
              <a:spcBef>
                <a:spcPct val="0"/>
              </a:spcBef>
              <a:spcAft>
                <a:spcPct val="0"/>
              </a:spcAft>
              <a:defRPr>
                <a:solidFill>
                  <a:schemeClr val="tx1"/>
                </a:solidFill>
                <a:latin typeface="cmbx10" pitchFamily="34" charset="0"/>
              </a:defRPr>
            </a:lvl8pPr>
            <a:lvl9pPr marL="3886200" indent="-228600" eaLnBrk="0" fontAlgn="base" hangingPunct="0">
              <a:spcBef>
                <a:spcPct val="0"/>
              </a:spcBef>
              <a:spcAft>
                <a:spcPct val="0"/>
              </a:spcAft>
              <a:defRPr>
                <a:solidFill>
                  <a:schemeClr val="tx1"/>
                </a:solidFill>
                <a:latin typeface="cmbx10" pitchFamily="34" charset="0"/>
              </a:defRPr>
            </a:lvl9pPr>
          </a:lstStyle>
          <a:p>
            <a:fld id="{169CA75F-FE96-4042-93E2-37EBFA1FA4AB}" type="slidenum">
              <a:rPr lang="en-US" altLang="en-US" smtClean="0">
                <a:latin typeface="Times" panose="02020603050405020304" pitchFamily="18" charset="0"/>
              </a:rPr>
              <a:pPr/>
              <a:t>5</a:t>
            </a:fld>
            <a:endParaRPr lang="en-US" altLang="en-US">
              <a:latin typeface="Times" panose="02020603050405020304" pitchFamily="18" charset="0"/>
            </a:endParaRPr>
          </a:p>
        </p:txBody>
      </p:sp>
      <p:sp>
        <p:nvSpPr>
          <p:cNvPr id="30723" name="Rectangle 2">
            <a:extLst>
              <a:ext uri="{FF2B5EF4-FFF2-40B4-BE49-F238E27FC236}">
                <a16:creationId xmlns:a16="http://schemas.microsoft.com/office/drawing/2014/main" id="{F86FFAE1-C4F1-4428-B3AF-AD2259FCF284}"/>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4B76B31D-7932-4A08-BA20-4EDD339DEFB1}"/>
              </a:ext>
            </a:extLst>
          </p:cNvPr>
          <p:cNvSpPr>
            <a:spLocks noGrp="1" noChangeArrowheads="1"/>
          </p:cNvSpPr>
          <p:nvPr>
            <p:ph type="body" idx="1"/>
          </p:nvPr>
        </p:nvSpPr>
        <p:spPr>
          <a:noFill/>
        </p:spPr>
        <p:txBody>
          <a:bodyPr/>
          <a:lstStyle/>
          <a:p>
            <a:pPr eaLnBrk="1" hangingPunct="1"/>
            <a:endParaRPr lang="hu-HU" altLang="hu-H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DAB990EF-CED9-4E4A-B1A1-009ABCCBF776}"/>
              </a:ext>
            </a:extLst>
          </p:cNvPr>
          <p:cNvSpPr>
            <a:spLocks noGrp="1" noChangeArrowheads="1"/>
          </p:cNvSpPr>
          <p:nvPr>
            <p:ph type="sldNum" sz="quarter" idx="5"/>
          </p:nvPr>
        </p:nvSpPr>
        <p:spPr>
          <a:noFill/>
        </p:spPr>
        <p:txBody>
          <a:bodyPr/>
          <a:lstStyle>
            <a:lvl1pPr>
              <a:defRPr>
                <a:solidFill>
                  <a:schemeClr val="tx1"/>
                </a:solidFill>
                <a:latin typeface="cmbx10" pitchFamily="34" charset="0"/>
              </a:defRPr>
            </a:lvl1pPr>
            <a:lvl2pPr marL="742950" indent="-285750">
              <a:defRPr>
                <a:solidFill>
                  <a:schemeClr val="tx1"/>
                </a:solidFill>
                <a:latin typeface="cmbx10" pitchFamily="34" charset="0"/>
              </a:defRPr>
            </a:lvl2pPr>
            <a:lvl3pPr marL="1143000" indent="-228600">
              <a:defRPr>
                <a:solidFill>
                  <a:schemeClr val="tx1"/>
                </a:solidFill>
                <a:latin typeface="cmbx10" pitchFamily="34" charset="0"/>
              </a:defRPr>
            </a:lvl3pPr>
            <a:lvl4pPr marL="1600200" indent="-228600">
              <a:defRPr>
                <a:solidFill>
                  <a:schemeClr val="tx1"/>
                </a:solidFill>
                <a:latin typeface="cmbx10" pitchFamily="34" charset="0"/>
              </a:defRPr>
            </a:lvl4pPr>
            <a:lvl5pPr marL="2057400" indent="-228600">
              <a:defRPr>
                <a:solidFill>
                  <a:schemeClr val="tx1"/>
                </a:solidFill>
                <a:latin typeface="cmbx10" pitchFamily="34" charset="0"/>
              </a:defRPr>
            </a:lvl5pPr>
            <a:lvl6pPr marL="2514600" indent="-228600" eaLnBrk="0" fontAlgn="base" hangingPunct="0">
              <a:spcBef>
                <a:spcPct val="0"/>
              </a:spcBef>
              <a:spcAft>
                <a:spcPct val="0"/>
              </a:spcAft>
              <a:defRPr>
                <a:solidFill>
                  <a:schemeClr val="tx1"/>
                </a:solidFill>
                <a:latin typeface="cmbx10" pitchFamily="34" charset="0"/>
              </a:defRPr>
            </a:lvl6pPr>
            <a:lvl7pPr marL="2971800" indent="-228600" eaLnBrk="0" fontAlgn="base" hangingPunct="0">
              <a:spcBef>
                <a:spcPct val="0"/>
              </a:spcBef>
              <a:spcAft>
                <a:spcPct val="0"/>
              </a:spcAft>
              <a:defRPr>
                <a:solidFill>
                  <a:schemeClr val="tx1"/>
                </a:solidFill>
                <a:latin typeface="cmbx10" pitchFamily="34" charset="0"/>
              </a:defRPr>
            </a:lvl7pPr>
            <a:lvl8pPr marL="3429000" indent="-228600" eaLnBrk="0" fontAlgn="base" hangingPunct="0">
              <a:spcBef>
                <a:spcPct val="0"/>
              </a:spcBef>
              <a:spcAft>
                <a:spcPct val="0"/>
              </a:spcAft>
              <a:defRPr>
                <a:solidFill>
                  <a:schemeClr val="tx1"/>
                </a:solidFill>
                <a:latin typeface="cmbx10" pitchFamily="34" charset="0"/>
              </a:defRPr>
            </a:lvl8pPr>
            <a:lvl9pPr marL="3886200" indent="-228600" eaLnBrk="0" fontAlgn="base" hangingPunct="0">
              <a:spcBef>
                <a:spcPct val="0"/>
              </a:spcBef>
              <a:spcAft>
                <a:spcPct val="0"/>
              </a:spcAft>
              <a:defRPr>
                <a:solidFill>
                  <a:schemeClr val="tx1"/>
                </a:solidFill>
                <a:latin typeface="cmbx10" pitchFamily="34" charset="0"/>
              </a:defRPr>
            </a:lvl9pPr>
          </a:lstStyle>
          <a:p>
            <a:fld id="{BB9E8467-77E9-4EA4-BC4C-3CCCA50C82ED}" type="slidenum">
              <a:rPr lang="en-US" altLang="en-US" smtClean="0">
                <a:latin typeface="Times" panose="02020603050405020304" pitchFamily="18" charset="0"/>
              </a:rPr>
              <a:pPr/>
              <a:t>6</a:t>
            </a:fld>
            <a:endParaRPr lang="en-US" altLang="en-US">
              <a:latin typeface="Times" panose="02020603050405020304" pitchFamily="18" charset="0"/>
            </a:endParaRPr>
          </a:p>
        </p:txBody>
      </p:sp>
      <p:sp>
        <p:nvSpPr>
          <p:cNvPr id="32771" name="Rectangle 2">
            <a:extLst>
              <a:ext uri="{FF2B5EF4-FFF2-40B4-BE49-F238E27FC236}">
                <a16:creationId xmlns:a16="http://schemas.microsoft.com/office/drawing/2014/main" id="{61BFFCE7-211D-4DF9-BE56-ABF5D7156BB0}"/>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CF0F9343-FCD9-40DC-9522-2C0220F8FEB0}"/>
              </a:ext>
            </a:extLst>
          </p:cNvPr>
          <p:cNvSpPr>
            <a:spLocks noGrp="1" noChangeArrowheads="1"/>
          </p:cNvSpPr>
          <p:nvPr>
            <p:ph type="body" idx="1"/>
          </p:nvPr>
        </p:nvSpPr>
        <p:spPr>
          <a:noFill/>
        </p:spPr>
        <p:txBody>
          <a:bodyPr/>
          <a:lstStyle/>
          <a:p>
            <a:pPr eaLnBrk="1" hangingPunct="1"/>
            <a:endParaRPr lang="hu-HU" altLang="hu-H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F865535-9F79-40D2-9392-5DDD7F0A34F4}"/>
              </a:ext>
            </a:extLst>
          </p:cNvPr>
          <p:cNvSpPr>
            <a:spLocks noGrp="1" noChangeArrowheads="1"/>
          </p:cNvSpPr>
          <p:nvPr>
            <p:ph type="sldNum" sz="quarter" idx="5"/>
          </p:nvPr>
        </p:nvSpPr>
        <p:spPr>
          <a:noFill/>
        </p:spPr>
        <p:txBody>
          <a:bodyPr/>
          <a:lstStyle>
            <a:lvl1pPr>
              <a:defRPr>
                <a:solidFill>
                  <a:schemeClr val="tx1"/>
                </a:solidFill>
                <a:latin typeface="cmbx10" pitchFamily="34" charset="0"/>
              </a:defRPr>
            </a:lvl1pPr>
            <a:lvl2pPr marL="742950" indent="-285750">
              <a:defRPr>
                <a:solidFill>
                  <a:schemeClr val="tx1"/>
                </a:solidFill>
                <a:latin typeface="cmbx10" pitchFamily="34" charset="0"/>
              </a:defRPr>
            </a:lvl2pPr>
            <a:lvl3pPr marL="1143000" indent="-228600">
              <a:defRPr>
                <a:solidFill>
                  <a:schemeClr val="tx1"/>
                </a:solidFill>
                <a:latin typeface="cmbx10" pitchFamily="34" charset="0"/>
              </a:defRPr>
            </a:lvl3pPr>
            <a:lvl4pPr marL="1600200" indent="-228600">
              <a:defRPr>
                <a:solidFill>
                  <a:schemeClr val="tx1"/>
                </a:solidFill>
                <a:latin typeface="cmbx10" pitchFamily="34" charset="0"/>
              </a:defRPr>
            </a:lvl4pPr>
            <a:lvl5pPr marL="2057400" indent="-228600">
              <a:defRPr>
                <a:solidFill>
                  <a:schemeClr val="tx1"/>
                </a:solidFill>
                <a:latin typeface="cmbx10" pitchFamily="34" charset="0"/>
              </a:defRPr>
            </a:lvl5pPr>
            <a:lvl6pPr marL="2514600" indent="-228600" eaLnBrk="0" fontAlgn="base" hangingPunct="0">
              <a:spcBef>
                <a:spcPct val="0"/>
              </a:spcBef>
              <a:spcAft>
                <a:spcPct val="0"/>
              </a:spcAft>
              <a:defRPr>
                <a:solidFill>
                  <a:schemeClr val="tx1"/>
                </a:solidFill>
                <a:latin typeface="cmbx10" pitchFamily="34" charset="0"/>
              </a:defRPr>
            </a:lvl6pPr>
            <a:lvl7pPr marL="2971800" indent="-228600" eaLnBrk="0" fontAlgn="base" hangingPunct="0">
              <a:spcBef>
                <a:spcPct val="0"/>
              </a:spcBef>
              <a:spcAft>
                <a:spcPct val="0"/>
              </a:spcAft>
              <a:defRPr>
                <a:solidFill>
                  <a:schemeClr val="tx1"/>
                </a:solidFill>
                <a:latin typeface="cmbx10" pitchFamily="34" charset="0"/>
              </a:defRPr>
            </a:lvl7pPr>
            <a:lvl8pPr marL="3429000" indent="-228600" eaLnBrk="0" fontAlgn="base" hangingPunct="0">
              <a:spcBef>
                <a:spcPct val="0"/>
              </a:spcBef>
              <a:spcAft>
                <a:spcPct val="0"/>
              </a:spcAft>
              <a:defRPr>
                <a:solidFill>
                  <a:schemeClr val="tx1"/>
                </a:solidFill>
                <a:latin typeface="cmbx10" pitchFamily="34" charset="0"/>
              </a:defRPr>
            </a:lvl8pPr>
            <a:lvl9pPr marL="3886200" indent="-228600" eaLnBrk="0" fontAlgn="base" hangingPunct="0">
              <a:spcBef>
                <a:spcPct val="0"/>
              </a:spcBef>
              <a:spcAft>
                <a:spcPct val="0"/>
              </a:spcAft>
              <a:defRPr>
                <a:solidFill>
                  <a:schemeClr val="tx1"/>
                </a:solidFill>
                <a:latin typeface="cmbx10" pitchFamily="34" charset="0"/>
              </a:defRPr>
            </a:lvl9pPr>
          </a:lstStyle>
          <a:p>
            <a:fld id="{972D17A8-25E5-4BA2-80AA-85F3CE4A0700}" type="slidenum">
              <a:rPr lang="en-US" altLang="en-US" smtClean="0">
                <a:latin typeface="Times" panose="02020603050405020304" pitchFamily="18" charset="0"/>
              </a:rPr>
              <a:pPr/>
              <a:t>7</a:t>
            </a:fld>
            <a:endParaRPr lang="en-US" altLang="en-US">
              <a:latin typeface="Times" panose="02020603050405020304" pitchFamily="18" charset="0"/>
            </a:endParaRPr>
          </a:p>
        </p:txBody>
      </p:sp>
      <p:sp>
        <p:nvSpPr>
          <p:cNvPr id="34819" name="Rectangle 2">
            <a:extLst>
              <a:ext uri="{FF2B5EF4-FFF2-40B4-BE49-F238E27FC236}">
                <a16:creationId xmlns:a16="http://schemas.microsoft.com/office/drawing/2014/main" id="{7069CCB7-DC61-4D4E-BDDB-6A4C826FC7E2}"/>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7CA2D962-13B9-4749-8BE8-B159BF9DE7CB}"/>
              </a:ext>
            </a:extLst>
          </p:cNvPr>
          <p:cNvSpPr>
            <a:spLocks noGrp="1" noChangeArrowheads="1"/>
          </p:cNvSpPr>
          <p:nvPr>
            <p:ph type="body" idx="1"/>
          </p:nvPr>
        </p:nvSpPr>
        <p:spPr>
          <a:noFill/>
        </p:spPr>
        <p:txBody>
          <a:bodyPr/>
          <a:lstStyle/>
          <a:p>
            <a:pPr eaLnBrk="1" hangingPunct="1"/>
            <a:endParaRPr lang="hu-HU" altLang="hu-H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6FE32386-4ABE-405C-8ABD-585A10682F2B}"/>
              </a:ext>
            </a:extLst>
          </p:cNvPr>
          <p:cNvSpPr>
            <a:spLocks noGrp="1" noChangeArrowheads="1"/>
          </p:cNvSpPr>
          <p:nvPr>
            <p:ph type="sldNum" sz="quarter" idx="5"/>
          </p:nvPr>
        </p:nvSpPr>
        <p:spPr>
          <a:noFill/>
        </p:spPr>
        <p:txBody>
          <a:bodyPr/>
          <a:lstStyle>
            <a:lvl1pPr>
              <a:defRPr>
                <a:solidFill>
                  <a:schemeClr val="tx1"/>
                </a:solidFill>
                <a:latin typeface="cmbx10" pitchFamily="34" charset="0"/>
              </a:defRPr>
            </a:lvl1pPr>
            <a:lvl2pPr marL="742950" indent="-285750">
              <a:defRPr>
                <a:solidFill>
                  <a:schemeClr val="tx1"/>
                </a:solidFill>
                <a:latin typeface="cmbx10" pitchFamily="34" charset="0"/>
              </a:defRPr>
            </a:lvl2pPr>
            <a:lvl3pPr marL="1143000" indent="-228600">
              <a:defRPr>
                <a:solidFill>
                  <a:schemeClr val="tx1"/>
                </a:solidFill>
                <a:latin typeface="cmbx10" pitchFamily="34" charset="0"/>
              </a:defRPr>
            </a:lvl3pPr>
            <a:lvl4pPr marL="1600200" indent="-228600">
              <a:defRPr>
                <a:solidFill>
                  <a:schemeClr val="tx1"/>
                </a:solidFill>
                <a:latin typeface="cmbx10" pitchFamily="34" charset="0"/>
              </a:defRPr>
            </a:lvl4pPr>
            <a:lvl5pPr marL="2057400" indent="-228600">
              <a:defRPr>
                <a:solidFill>
                  <a:schemeClr val="tx1"/>
                </a:solidFill>
                <a:latin typeface="cmbx10" pitchFamily="34" charset="0"/>
              </a:defRPr>
            </a:lvl5pPr>
            <a:lvl6pPr marL="2514600" indent="-228600" eaLnBrk="0" fontAlgn="base" hangingPunct="0">
              <a:spcBef>
                <a:spcPct val="0"/>
              </a:spcBef>
              <a:spcAft>
                <a:spcPct val="0"/>
              </a:spcAft>
              <a:defRPr>
                <a:solidFill>
                  <a:schemeClr val="tx1"/>
                </a:solidFill>
                <a:latin typeface="cmbx10" pitchFamily="34" charset="0"/>
              </a:defRPr>
            </a:lvl6pPr>
            <a:lvl7pPr marL="2971800" indent="-228600" eaLnBrk="0" fontAlgn="base" hangingPunct="0">
              <a:spcBef>
                <a:spcPct val="0"/>
              </a:spcBef>
              <a:spcAft>
                <a:spcPct val="0"/>
              </a:spcAft>
              <a:defRPr>
                <a:solidFill>
                  <a:schemeClr val="tx1"/>
                </a:solidFill>
                <a:latin typeface="cmbx10" pitchFamily="34" charset="0"/>
              </a:defRPr>
            </a:lvl7pPr>
            <a:lvl8pPr marL="3429000" indent="-228600" eaLnBrk="0" fontAlgn="base" hangingPunct="0">
              <a:spcBef>
                <a:spcPct val="0"/>
              </a:spcBef>
              <a:spcAft>
                <a:spcPct val="0"/>
              </a:spcAft>
              <a:defRPr>
                <a:solidFill>
                  <a:schemeClr val="tx1"/>
                </a:solidFill>
                <a:latin typeface="cmbx10" pitchFamily="34" charset="0"/>
              </a:defRPr>
            </a:lvl8pPr>
            <a:lvl9pPr marL="3886200" indent="-228600" eaLnBrk="0" fontAlgn="base" hangingPunct="0">
              <a:spcBef>
                <a:spcPct val="0"/>
              </a:spcBef>
              <a:spcAft>
                <a:spcPct val="0"/>
              </a:spcAft>
              <a:defRPr>
                <a:solidFill>
                  <a:schemeClr val="tx1"/>
                </a:solidFill>
                <a:latin typeface="cmbx10" pitchFamily="34" charset="0"/>
              </a:defRPr>
            </a:lvl9pPr>
          </a:lstStyle>
          <a:p>
            <a:fld id="{AA7928D1-C043-46B4-9912-664A9AFBD1A3}" type="slidenum">
              <a:rPr lang="en-US" altLang="en-US" smtClean="0">
                <a:latin typeface="Times" panose="02020603050405020304" pitchFamily="18" charset="0"/>
              </a:rPr>
              <a:pPr/>
              <a:t>8</a:t>
            </a:fld>
            <a:endParaRPr lang="en-US" altLang="en-US">
              <a:latin typeface="Times" panose="02020603050405020304" pitchFamily="18" charset="0"/>
            </a:endParaRPr>
          </a:p>
        </p:txBody>
      </p:sp>
      <p:sp>
        <p:nvSpPr>
          <p:cNvPr id="36867" name="Rectangle 2">
            <a:extLst>
              <a:ext uri="{FF2B5EF4-FFF2-40B4-BE49-F238E27FC236}">
                <a16:creationId xmlns:a16="http://schemas.microsoft.com/office/drawing/2014/main" id="{59BD3864-9F68-4D7D-8671-D4CEFE485F88}"/>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62EA9737-9137-466E-93C8-1FD157161F01}"/>
              </a:ext>
            </a:extLst>
          </p:cNvPr>
          <p:cNvSpPr>
            <a:spLocks noGrp="1" noChangeArrowheads="1"/>
          </p:cNvSpPr>
          <p:nvPr>
            <p:ph type="body" idx="1"/>
          </p:nvPr>
        </p:nvSpPr>
        <p:spPr>
          <a:noFill/>
        </p:spPr>
        <p:txBody>
          <a:bodyPr/>
          <a:lstStyle/>
          <a:p>
            <a:pPr eaLnBrk="1" hangingPunct="1"/>
            <a:endParaRPr lang="hu-HU" alt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01">
    <p:spTree>
      <p:nvGrpSpPr>
        <p:cNvPr id="1" name=""/>
        <p:cNvGrpSpPr/>
        <p:nvPr/>
      </p:nvGrpSpPr>
      <p:grpSpPr>
        <a:xfrm>
          <a:off x="0" y="0"/>
          <a:ext cx="0" cy="0"/>
          <a:chOff x="0" y="0"/>
          <a:chExt cx="0" cy="0"/>
        </a:xfrm>
      </p:grpSpPr>
      <p:sp>
        <p:nvSpPr>
          <p:cNvPr id="11" name="Text Placeholder 9"/>
          <p:cNvSpPr>
            <a:spLocks noGrp="1"/>
          </p:cNvSpPr>
          <p:nvPr>
            <p:ph type="body" sz="quarter" idx="11" hasCustomPrompt="1"/>
          </p:nvPr>
        </p:nvSpPr>
        <p:spPr>
          <a:xfrm>
            <a:off x="270001" y="4149080"/>
            <a:ext cx="3528392" cy="504056"/>
          </a:xfrm>
          <a:prstGeom prst="rect">
            <a:avLst/>
          </a:prstGeom>
        </p:spPr>
        <p:txBody>
          <a:bodyPr/>
          <a:lstStyle>
            <a:lvl1pPr marL="0" indent="0">
              <a:buNone/>
              <a:defRPr sz="2250" baseline="0">
                <a:solidFill>
                  <a:schemeClr val="tx2"/>
                </a:solidFill>
              </a:defRPr>
            </a:lvl1pPr>
          </a:lstStyle>
          <a:p>
            <a:pPr lvl="0"/>
            <a:r>
              <a:rPr lang="en-GB" dirty="0"/>
              <a:t>Presentation Title</a:t>
            </a:r>
          </a:p>
        </p:txBody>
      </p:sp>
      <p:sp>
        <p:nvSpPr>
          <p:cNvPr id="9" name="Text Placeholder 3"/>
          <p:cNvSpPr>
            <a:spLocks noGrp="1"/>
          </p:cNvSpPr>
          <p:nvPr>
            <p:ph type="body" sz="quarter" idx="13" hasCustomPrompt="1"/>
          </p:nvPr>
        </p:nvSpPr>
        <p:spPr>
          <a:xfrm>
            <a:off x="3851920" y="6131808"/>
            <a:ext cx="4824536" cy="360040"/>
          </a:xfrm>
          <a:prstGeom prst="rect">
            <a:avLst/>
          </a:prstGeom>
        </p:spPr>
        <p:txBody>
          <a:bodyPr/>
          <a:lstStyle>
            <a:lvl1pPr marL="0" indent="0" algn="r">
              <a:spcBef>
                <a:spcPts val="0"/>
              </a:spcBef>
              <a:buNone/>
              <a:defRPr sz="900" baseline="0">
                <a:solidFill>
                  <a:schemeClr val="tx2"/>
                </a:solidFill>
                <a:latin typeface="Calibri" pitchFamily="34" charset="0"/>
              </a:defRPr>
            </a:lvl1pPr>
          </a:lstStyle>
          <a:p>
            <a:pPr lvl="0"/>
            <a:r>
              <a:rPr lang="en-GB" dirty="0"/>
              <a:t>Speaker | Location | Date</a:t>
            </a:r>
          </a:p>
        </p:txBody>
      </p:sp>
    </p:spTree>
    <p:extLst>
      <p:ext uri="{BB962C8B-B14F-4D97-AF65-F5344CB8AC3E}">
        <p14:creationId xmlns:p14="http://schemas.microsoft.com/office/powerpoint/2010/main" val="236848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Text Slide">
    <p:spTree>
      <p:nvGrpSpPr>
        <p:cNvPr id="1" name=""/>
        <p:cNvGrpSpPr/>
        <p:nvPr/>
      </p:nvGrpSpPr>
      <p:grpSpPr>
        <a:xfrm>
          <a:off x="0" y="0"/>
          <a:ext cx="0" cy="0"/>
          <a:chOff x="0" y="0"/>
          <a:chExt cx="0" cy="0"/>
        </a:xfrm>
      </p:grpSpPr>
      <p:sp>
        <p:nvSpPr>
          <p:cNvPr id="20" name="Rectangle 19"/>
          <p:cNvSpPr/>
          <p:nvPr userDrawn="1"/>
        </p:nvSpPr>
        <p:spPr>
          <a:xfrm>
            <a:off x="8497624" y="6467128"/>
            <a:ext cx="285656" cy="196208"/>
          </a:xfrm>
          <a:prstGeom prst="rect">
            <a:avLst/>
          </a:prstGeom>
        </p:spPr>
        <p:txBody>
          <a:bodyPr wrap="none">
            <a:spAutoFit/>
          </a:bodyPr>
          <a:lstStyle/>
          <a:p>
            <a:pPr algn="ctr"/>
            <a:fld id="{C2DE46A0-92A9-4CB6-B66D-C429D4C93DD8}" type="slidenum">
              <a:rPr lang="en-GB" sz="675" smtClean="0">
                <a:solidFill>
                  <a:schemeClr val="bg1"/>
                </a:solidFill>
                <a:latin typeface="Titillium" pitchFamily="50" charset="0"/>
              </a:rPr>
              <a:t>‹#›</a:t>
            </a:fld>
            <a:endParaRPr lang="en-GB" sz="675" dirty="0">
              <a:solidFill>
                <a:schemeClr val="bg1"/>
              </a:solidFill>
              <a:latin typeface="Titillium" pitchFamily="50" charset="0"/>
            </a:endParaRPr>
          </a:p>
        </p:txBody>
      </p:sp>
      <p:sp>
        <p:nvSpPr>
          <p:cNvPr id="3" name="Text Placeholder 2"/>
          <p:cNvSpPr>
            <a:spLocks noGrp="1"/>
          </p:cNvSpPr>
          <p:nvPr>
            <p:ph type="body" sz="quarter" idx="15" hasCustomPrompt="1"/>
          </p:nvPr>
        </p:nvSpPr>
        <p:spPr>
          <a:xfrm>
            <a:off x="467548" y="404671"/>
            <a:ext cx="6426713" cy="576057"/>
          </a:xfrm>
          <a:prstGeom prst="rect">
            <a:avLst/>
          </a:prstGeom>
        </p:spPr>
        <p:txBody>
          <a:bodyPr/>
          <a:lstStyle>
            <a:lvl1pPr marL="0" indent="0">
              <a:buNone/>
              <a:defRPr sz="3200">
                <a:solidFill>
                  <a:schemeClr val="tx2"/>
                </a:solidFill>
              </a:defRPr>
            </a:lvl1pPr>
          </a:lstStyle>
          <a:p>
            <a:pPr lvl="0"/>
            <a:r>
              <a:rPr lang="en-GB" dirty="0"/>
              <a:t>Title</a:t>
            </a:r>
          </a:p>
        </p:txBody>
      </p:sp>
      <p:sp>
        <p:nvSpPr>
          <p:cNvPr id="5" name="Text Placeholder 4"/>
          <p:cNvSpPr>
            <a:spLocks noGrp="1"/>
          </p:cNvSpPr>
          <p:nvPr>
            <p:ph type="body" sz="quarter" idx="16" hasCustomPrompt="1"/>
          </p:nvPr>
        </p:nvSpPr>
        <p:spPr>
          <a:xfrm>
            <a:off x="467548" y="1196976"/>
            <a:ext cx="7272804" cy="5184352"/>
          </a:xfrm>
          <a:prstGeom prst="rect">
            <a:avLst/>
          </a:prstGeom>
        </p:spPr>
        <p:txBody>
          <a:bodyPr/>
          <a:lstStyle>
            <a:lvl1pPr marL="0" indent="-134997">
              <a:lnSpc>
                <a:spcPct val="113000"/>
              </a:lnSpc>
              <a:spcBef>
                <a:spcPts val="0"/>
              </a:spcBef>
              <a:buClr>
                <a:schemeClr val="tx2"/>
              </a:buClr>
              <a:buFont typeface="Arial" pitchFamily="34" charset="0"/>
              <a:buChar char="•"/>
              <a:defRPr sz="2200">
                <a:solidFill>
                  <a:schemeClr val="tx1"/>
                </a:solidFill>
              </a:defRPr>
            </a:lvl1pPr>
            <a:lvl2pPr marL="485988" indent="-134997">
              <a:lnSpc>
                <a:spcPct val="113000"/>
              </a:lnSpc>
              <a:buClr>
                <a:schemeClr val="tx2"/>
              </a:buClr>
              <a:buFont typeface="Arial" pitchFamily="34" charset="0"/>
              <a:buChar char="•"/>
              <a:defRPr sz="2200"/>
            </a:lvl2pPr>
            <a:lvl3pPr marL="1065131" indent="-342900">
              <a:lnSpc>
                <a:spcPct val="113000"/>
              </a:lnSpc>
              <a:buClr>
                <a:schemeClr val="tx2"/>
              </a:buClr>
              <a:buFont typeface="Arial" panose="020B0604020202020204" pitchFamily="34" charset="0"/>
              <a:buChar char="•"/>
              <a:defRPr sz="2200" baseline="0"/>
            </a:lvl3pPr>
            <a:lvl4pPr marL="1200120" indent="-134997">
              <a:lnSpc>
                <a:spcPct val="113000"/>
              </a:lnSpc>
              <a:buClr>
                <a:schemeClr val="tx2"/>
              </a:buClr>
              <a:buFont typeface="Arial" pitchFamily="34" charset="0"/>
              <a:buChar char="•"/>
              <a:defRPr sz="2200"/>
            </a:lvl4pPr>
          </a:lstStyle>
          <a:p>
            <a:pPr lvl="0"/>
            <a:r>
              <a:rPr lang="en-GB" dirty="0"/>
              <a:t>Text Here</a:t>
            </a:r>
            <a:endParaRPr lang="hu-HU" dirty="0"/>
          </a:p>
          <a:p>
            <a:pPr lvl="1"/>
            <a:r>
              <a:rPr lang="hu-HU" sz="2200" dirty="0"/>
              <a:t>Text Here</a:t>
            </a:r>
          </a:p>
          <a:p>
            <a:pPr lvl="2"/>
            <a:r>
              <a:rPr lang="hu-HU" dirty="0"/>
              <a:t>Text here</a:t>
            </a:r>
            <a:endParaRPr lang="en-GB" dirty="0"/>
          </a:p>
        </p:txBody>
      </p:sp>
    </p:spTree>
    <p:extLst>
      <p:ext uri="{BB962C8B-B14F-4D97-AF65-F5344CB8AC3E}">
        <p14:creationId xmlns:p14="http://schemas.microsoft.com/office/powerpoint/2010/main" val="1226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7447116" cy="1143000"/>
          </a:xfrm>
          <a:prstGeom prst="rect">
            <a:avLst/>
          </a:prstGeom>
        </p:spPr>
        <p:txBody>
          <a:bodyPr/>
          <a:lstStyle/>
          <a:p>
            <a:r>
              <a:rPr lang="hu-HU"/>
              <a:t>Click to edit Master title style</a:t>
            </a:r>
            <a:endParaRPr lang="en-US"/>
          </a:p>
        </p:txBody>
      </p:sp>
      <p:sp>
        <p:nvSpPr>
          <p:cNvPr id="3" name="Content Placeholder 2"/>
          <p:cNvSpPr>
            <a:spLocks noGrp="1"/>
          </p:cNvSpPr>
          <p:nvPr>
            <p:ph idx="1"/>
          </p:nvPr>
        </p:nvSpPr>
        <p:spPr>
          <a:xfrm>
            <a:off x="179513" y="1600206"/>
            <a:ext cx="8619934" cy="4525963"/>
          </a:xfrm>
          <a:prstGeom prst="rect">
            <a:avLst/>
          </a:prstGeom>
        </p:spPr>
        <p:txBody>
          <a:bodyPr/>
          <a:lstStyle>
            <a:lvl1pPr>
              <a:defRPr sz="2200"/>
            </a:lvl1pPr>
            <a:lvl2pPr>
              <a:defRPr sz="2200"/>
            </a:lvl2pPr>
            <a:lvl3pPr>
              <a:defRPr sz="2200"/>
            </a:lvl3pPr>
            <a:lvl4pPr>
              <a:defRPr sz="2200"/>
            </a:lvl4pPr>
            <a:lvl5pPr>
              <a:defRPr sz="2200"/>
            </a:lvl5pPr>
          </a:lstStyle>
          <a:p>
            <a:pPr lvl="0"/>
            <a:r>
              <a:rPr lang="hu-HU" dirty="0"/>
              <a:t>Click </a:t>
            </a:r>
            <a:r>
              <a:rPr lang="hu-HU" dirty="0" err="1"/>
              <a:t>to</a:t>
            </a:r>
            <a:r>
              <a:rPr lang="hu-HU" dirty="0"/>
              <a:t> </a:t>
            </a:r>
            <a:r>
              <a:rPr lang="hu-HU" dirty="0" err="1"/>
              <a:t>edit</a:t>
            </a:r>
            <a:r>
              <a:rPr lang="hu-HU" dirty="0"/>
              <a:t> Master text </a:t>
            </a:r>
            <a:r>
              <a:rPr lang="hu-HU" dirty="0" err="1"/>
              <a:t>styles</a:t>
            </a:r>
            <a:endParaRPr lang="hu-HU" dirty="0"/>
          </a:p>
          <a:p>
            <a:pPr lvl="1"/>
            <a:r>
              <a:rPr lang="hu-HU" dirty="0" err="1"/>
              <a:t>Second</a:t>
            </a:r>
            <a:r>
              <a:rPr lang="hu-HU" dirty="0"/>
              <a:t> </a:t>
            </a:r>
            <a:r>
              <a:rPr lang="hu-HU" dirty="0" err="1"/>
              <a:t>level</a:t>
            </a:r>
            <a:endParaRPr lang="hu-HU" dirty="0"/>
          </a:p>
          <a:p>
            <a:pPr lvl="2"/>
            <a:r>
              <a:rPr lang="hu-HU" dirty="0" err="1"/>
              <a:t>Third</a:t>
            </a:r>
            <a:r>
              <a:rPr lang="hu-HU" dirty="0"/>
              <a:t> </a:t>
            </a:r>
            <a:r>
              <a:rPr lang="hu-HU" dirty="0" err="1"/>
              <a:t>level</a:t>
            </a:r>
            <a:endParaRPr lang="hu-HU" dirty="0"/>
          </a:p>
          <a:p>
            <a:pPr lvl="3"/>
            <a:r>
              <a:rPr lang="hu-HU" dirty="0" err="1"/>
              <a:t>Fourth</a:t>
            </a:r>
            <a:r>
              <a:rPr lang="hu-HU" dirty="0"/>
              <a:t> </a:t>
            </a:r>
            <a:r>
              <a:rPr lang="hu-HU" dirty="0" err="1"/>
              <a:t>level</a:t>
            </a:r>
            <a:endParaRPr lang="hu-HU" dirty="0"/>
          </a:p>
          <a:p>
            <a:pPr lvl="4"/>
            <a:r>
              <a:rPr lang="hu-HU" dirty="0" err="1"/>
              <a:t>Fifth</a:t>
            </a:r>
            <a:r>
              <a:rPr lang="hu-HU" dirty="0"/>
              <a:t> </a:t>
            </a:r>
            <a:r>
              <a:rPr lang="hu-HU" dirty="0" err="1"/>
              <a:t>level</a:t>
            </a:r>
            <a:endParaRPr lang="en-US" dirty="0"/>
          </a:p>
        </p:txBody>
      </p:sp>
      <p:sp>
        <p:nvSpPr>
          <p:cNvPr id="4" name="Date Placeholder 3"/>
          <p:cNvSpPr>
            <a:spLocks noGrp="1"/>
          </p:cNvSpPr>
          <p:nvPr>
            <p:ph type="dt" sz="half" idx="10"/>
          </p:nvPr>
        </p:nvSpPr>
        <p:spPr>
          <a:xfrm>
            <a:off x="457200" y="6356358"/>
            <a:ext cx="2133600" cy="365125"/>
          </a:xfrm>
          <a:prstGeom prst="rect">
            <a:avLst/>
          </a:prstGeom>
        </p:spPr>
        <p:txBody>
          <a:bodyPr/>
          <a:lstStyle>
            <a:lvl1pPr>
              <a:defRPr/>
            </a:lvl1pPr>
          </a:lstStyle>
          <a:p>
            <a:pPr>
              <a:defRPr/>
            </a:pPr>
            <a:fld id="{CD69DE5A-74D5-4D1F-BD8A-16CDEB5A26F2}" type="datetimeFigureOut">
              <a:rPr lang="en-US"/>
              <a:pPr>
                <a:defRPr/>
              </a:pPr>
              <a:t>12/16/2020</a:t>
            </a:fld>
            <a:endParaRPr lang="en-US"/>
          </a:p>
        </p:txBody>
      </p:sp>
      <p:sp>
        <p:nvSpPr>
          <p:cNvPr id="5" name="Footer Placeholder 4"/>
          <p:cNvSpPr>
            <a:spLocks noGrp="1"/>
          </p:cNvSpPr>
          <p:nvPr>
            <p:ph type="ftr" sz="quarter" idx="11"/>
          </p:nvPr>
        </p:nvSpPr>
        <p:spPr>
          <a:xfrm>
            <a:off x="3124200" y="6356358"/>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8"/>
            <a:ext cx="2133600" cy="365125"/>
          </a:xfrm>
          <a:prstGeom prst="rect">
            <a:avLst/>
          </a:prstGeom>
        </p:spPr>
        <p:txBody>
          <a:bodyPr/>
          <a:lstStyle>
            <a:lvl1pPr>
              <a:defRPr/>
            </a:lvl1pPr>
          </a:lstStyle>
          <a:p>
            <a:pPr>
              <a:defRPr/>
            </a:pPr>
            <a:fld id="{8528D95B-28C8-4FC8-9A5F-9BEE327AB812}" type="slidenum">
              <a:rPr lang="en-US"/>
              <a:pPr>
                <a:defRPr/>
              </a:pPr>
              <a:t>‹#›</a:t>
            </a:fld>
            <a:endParaRPr lang="en-US"/>
          </a:p>
        </p:txBody>
      </p:sp>
    </p:spTree>
    <p:extLst>
      <p:ext uri="{BB962C8B-B14F-4D97-AF65-F5344CB8AC3E}">
        <p14:creationId xmlns:p14="http://schemas.microsoft.com/office/powerpoint/2010/main" val="321508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FB6B89-2F79-4BA7-A23A-F0B188F0D5B2}" type="datetimeFigureOut">
              <a:rPr lang="hu-HU" smtClean="0"/>
              <a:t>2020. 12. 16.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C4D421C-B488-4AE7-9AB1-C8358B7CD868}" type="slidenum">
              <a:rPr lang="hu-HU" smtClean="0"/>
              <a:t>‹#›</a:t>
            </a:fld>
            <a:endParaRPr lang="hu-HU"/>
          </a:p>
        </p:txBody>
      </p:sp>
    </p:spTree>
    <p:extLst>
      <p:ext uri="{BB962C8B-B14F-4D97-AF65-F5344CB8AC3E}">
        <p14:creationId xmlns:p14="http://schemas.microsoft.com/office/powerpoint/2010/main" val="53811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xfrm>
            <a:off x="669730" y="312546"/>
            <a:ext cx="7804547" cy="1518047"/>
          </a:xfrm>
          <a:prstGeom prst="rect">
            <a:avLst/>
          </a:prstGeom>
        </p:spPr>
        <p:txBody>
          <a:bodyPr/>
          <a:lstStyle/>
          <a:p>
            <a:r>
              <a:t>Title Text</a:t>
            </a:r>
          </a:p>
        </p:txBody>
      </p:sp>
      <p:sp>
        <p:nvSpPr>
          <p:cNvPr id="57" name="Shape 57"/>
          <p:cNvSpPr>
            <a:spLocks noGrp="1"/>
          </p:cNvSpPr>
          <p:nvPr>
            <p:ph type="body" idx="1"/>
          </p:nvPr>
        </p:nvSpPr>
        <p:spPr>
          <a:xfrm>
            <a:off x="669730" y="1830593"/>
            <a:ext cx="7804547" cy="442019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xfrm>
            <a:off x="4437986" y="6505284"/>
            <a:ext cx="259105" cy="2678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0284953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 Placeholder 11"/>
          <p:cNvSpPr txBox="1">
            <a:spLocks/>
          </p:cNvSpPr>
          <p:nvPr userDrawn="1"/>
        </p:nvSpPr>
        <p:spPr>
          <a:xfrm>
            <a:off x="539750" y="4725144"/>
            <a:ext cx="4032250" cy="79208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GB" sz="2400" kern="1200">
                <a:solidFill>
                  <a:srgbClr val="58595B"/>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a:solidFill>
                  <a:schemeClr val="bg1"/>
                </a:solidFill>
                <a:latin typeface="+mj-lt"/>
              </a:rPr>
              <a:t>Text</a:t>
            </a:r>
            <a:endParaRPr lang="en-GB" sz="1800" dirty="0">
              <a:solidFill>
                <a:schemeClr val="bg1"/>
              </a:solidFill>
              <a:latin typeface="Titillium Lt" pitchFamily="50" charset="0"/>
            </a:endParaRPr>
          </a:p>
        </p:txBody>
      </p:sp>
      <p:sp>
        <p:nvSpPr>
          <p:cNvPr id="9" name="Text Placeholder 11"/>
          <p:cNvSpPr txBox="1">
            <a:spLocks/>
          </p:cNvSpPr>
          <p:nvPr userDrawn="1"/>
        </p:nvSpPr>
        <p:spPr>
          <a:xfrm>
            <a:off x="692151" y="4877544"/>
            <a:ext cx="4032250" cy="79208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GB" sz="2400" kern="1200">
                <a:solidFill>
                  <a:srgbClr val="58595B"/>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a:solidFill>
                  <a:schemeClr val="bg1"/>
                </a:solidFill>
                <a:latin typeface="+mj-lt"/>
              </a:rPr>
              <a:t>Text</a:t>
            </a:r>
            <a:endParaRPr lang="en-GB" sz="1800" dirty="0">
              <a:solidFill>
                <a:schemeClr val="bg1"/>
              </a:solidFill>
              <a:latin typeface="Titillium Lt" pitchFamily="50" charset="0"/>
            </a:endParaRPr>
          </a:p>
        </p:txBody>
      </p:sp>
      <p:pic>
        <p:nvPicPr>
          <p:cNvPr id="6" name="Kép 5"/>
          <p:cNvPicPr>
            <a:picLocks/>
          </p:cNvPicPr>
          <p:nvPr userDrawn="1"/>
        </p:nvPicPr>
        <p:blipFill>
          <a:blip r:embed="rId7" cstate="print">
            <a:extLst>
              <a:ext uri="{28A0092B-C50C-407E-A947-70E740481C1C}">
                <a14:useLocalDpi xmlns:a14="http://schemas.microsoft.com/office/drawing/2010/main" val="0"/>
              </a:ext>
            </a:extLst>
          </a:blip>
          <a:stretch>
            <a:fillRect/>
          </a:stretch>
        </p:blipFill>
        <p:spPr>
          <a:xfrm>
            <a:off x="8028384" y="7849"/>
            <a:ext cx="1080000" cy="1080000"/>
          </a:xfrm>
          <a:prstGeom prst="rect">
            <a:avLst/>
          </a:prstGeom>
        </p:spPr>
      </p:pic>
      <p:pic>
        <p:nvPicPr>
          <p:cNvPr id="1028" name="Picture 4" descr="Image result for elte informatikai kar cÃ­mer">
            <a:extLst>
              <a:ext uri="{FF2B5EF4-FFF2-40B4-BE49-F238E27FC236}">
                <a16:creationId xmlns:a16="http://schemas.microsoft.com/office/drawing/2014/main" id="{1721A0D4-43B4-4367-80E1-F1680DA39767}"/>
              </a:ext>
            </a:extLst>
          </p:cNvPr>
          <p:cNvPicPr>
            <a:picLocks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028384" y="1046489"/>
            <a:ext cx="1000800" cy="10008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Csoportba foglalás 11">
            <a:extLst>
              <a:ext uri="{FF2B5EF4-FFF2-40B4-BE49-F238E27FC236}">
                <a16:creationId xmlns:a16="http://schemas.microsoft.com/office/drawing/2014/main" id="{32B99D5B-2150-40C4-A420-A85FBB950460}"/>
              </a:ext>
            </a:extLst>
          </p:cNvPr>
          <p:cNvGrpSpPr/>
          <p:nvPr userDrawn="1"/>
        </p:nvGrpSpPr>
        <p:grpSpPr>
          <a:xfrm>
            <a:off x="7956884" y="2126489"/>
            <a:ext cx="1259632" cy="1144013"/>
            <a:chOff x="11094016" y="2060848"/>
            <a:chExt cx="1237152" cy="1008112"/>
          </a:xfrm>
        </p:grpSpPr>
        <p:pic>
          <p:nvPicPr>
            <p:cNvPr id="1030" name="Picture 6" descr="https://www.eitdigital.eu/fileadmin/_processed_/0/3/csm_budapest_landmark_77173e703c.jpg">
              <a:extLst>
                <a:ext uri="{FF2B5EF4-FFF2-40B4-BE49-F238E27FC236}">
                  <a16:creationId xmlns:a16="http://schemas.microsoft.com/office/drawing/2014/main" id="{EA96A06A-9458-4286-9F27-868B87F0108E}"/>
                </a:ext>
              </a:extLst>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1094016" y="2450660"/>
              <a:ext cx="1080000" cy="618300"/>
            </a:xfrm>
            <a:prstGeom prst="rect">
              <a:avLst/>
            </a:prstGeom>
            <a:noFill/>
            <a:extLst>
              <a:ext uri="{909E8E84-426E-40DD-AFC4-6F175D3DCCD1}">
                <a14:hiddenFill xmlns:a14="http://schemas.microsoft.com/office/drawing/2010/main">
                  <a:solidFill>
                    <a:srgbClr val="FFFFFF"/>
                  </a:solidFill>
                </a14:hiddenFill>
              </a:ext>
            </a:extLst>
          </p:spPr>
        </p:pic>
        <p:sp>
          <p:nvSpPr>
            <p:cNvPr id="16" name="Szövegdoboz 15">
              <a:extLst>
                <a:ext uri="{FF2B5EF4-FFF2-40B4-BE49-F238E27FC236}">
                  <a16:creationId xmlns:a16="http://schemas.microsoft.com/office/drawing/2014/main" id="{AAD9B0B0-AFB7-4946-9439-A74D30E28825}"/>
                </a:ext>
              </a:extLst>
            </p:cNvPr>
            <p:cNvSpPr txBox="1"/>
            <p:nvPr userDrawn="1"/>
          </p:nvSpPr>
          <p:spPr>
            <a:xfrm>
              <a:off x="11274896" y="2060848"/>
              <a:ext cx="1056272" cy="334707"/>
            </a:xfrm>
            <a:prstGeom prst="rect">
              <a:avLst/>
            </a:prstGeom>
            <a:noFill/>
          </p:spPr>
          <p:txBody>
            <a:bodyPr wrap="none" rtlCol="0">
              <a:spAutoFit/>
            </a:bodyPr>
            <a:lstStyle/>
            <a:p>
              <a:pPr algn="ctr"/>
              <a:r>
                <a:rPr lang="en-US" sz="525" dirty="0">
                  <a:ln w="0"/>
                  <a:solidFill>
                    <a:schemeClr val="accent1"/>
                  </a:solidFill>
                  <a:effectLst>
                    <a:outerShdw blurRad="38100" dist="25400" dir="5400000" algn="ctr" rotWithShape="0">
                      <a:srgbClr val="6E747A">
                        <a:alpha val="43000"/>
                      </a:srgbClr>
                    </a:outerShdw>
                  </a:effectLst>
                </a:rPr>
                <a:t>ELTE </a:t>
              </a:r>
              <a:r>
                <a:rPr lang="hu-HU" sz="525" dirty="0">
                  <a:ln w="0"/>
                  <a:solidFill>
                    <a:schemeClr val="accent1"/>
                  </a:solidFill>
                  <a:effectLst>
                    <a:outerShdw blurRad="38100" dist="25400" dir="5400000" algn="ctr" rotWithShape="0">
                      <a:srgbClr val="6E747A">
                        <a:alpha val="43000"/>
                      </a:srgbClr>
                    </a:outerShdw>
                  </a:effectLst>
                </a:rPr>
                <a:t> </a:t>
              </a:r>
            </a:p>
            <a:p>
              <a:pPr algn="ctr"/>
              <a:r>
                <a:rPr lang="en-US" sz="525" dirty="0">
                  <a:ln w="0"/>
                  <a:solidFill>
                    <a:schemeClr val="accent1"/>
                  </a:solidFill>
                  <a:effectLst>
                    <a:outerShdw blurRad="38100" dist="25400" dir="5400000" algn="ctr" rotWithShape="0">
                      <a:srgbClr val="6E747A">
                        <a:alpha val="43000"/>
                      </a:srgbClr>
                    </a:outerShdw>
                  </a:effectLst>
                </a:rPr>
                <a:t>Faculty of Informatics </a:t>
              </a:r>
            </a:p>
            <a:p>
              <a:pPr algn="ctr"/>
              <a:r>
                <a:rPr lang="en-US" sz="525" dirty="0">
                  <a:ln w="0"/>
                  <a:solidFill>
                    <a:schemeClr val="accent1"/>
                  </a:solidFill>
                  <a:effectLst>
                    <a:outerShdw blurRad="38100" dist="25400" dir="5400000" algn="ctr" rotWithShape="0">
                      <a:srgbClr val="6E747A">
                        <a:alpha val="43000"/>
                      </a:srgbClr>
                    </a:outerShdw>
                  </a:effectLst>
                </a:rPr>
                <a:t>EIT Digital CLC</a:t>
              </a:r>
              <a:endParaRPr lang="hu-HU" sz="525" dirty="0">
                <a:ln w="0"/>
                <a:solidFill>
                  <a:schemeClr val="accent1"/>
                </a:solidFill>
                <a:effectLst>
                  <a:outerShdw blurRad="38100" dist="25400" dir="5400000" algn="ctr" rotWithShape="0">
                    <a:srgbClr val="6E747A">
                      <a:alpha val="43000"/>
                    </a:srgbClr>
                  </a:outerShdw>
                </a:effectLst>
              </a:endParaRPr>
            </a:p>
          </p:txBody>
        </p:sp>
      </p:grpSp>
      <p:sp>
        <p:nvSpPr>
          <p:cNvPr id="11" name="Téglalap 10">
            <a:extLst>
              <a:ext uri="{FF2B5EF4-FFF2-40B4-BE49-F238E27FC236}">
                <a16:creationId xmlns:a16="http://schemas.microsoft.com/office/drawing/2014/main" id="{B8FCD5AE-4369-4FA0-8294-65BB0EB032D6}"/>
              </a:ext>
            </a:extLst>
          </p:cNvPr>
          <p:cNvSpPr/>
          <p:nvPr userDrawn="1"/>
        </p:nvSpPr>
        <p:spPr>
          <a:xfrm>
            <a:off x="1861" y="6566520"/>
            <a:ext cx="5454606" cy="390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u-HU" sz="788" kern="1200" dirty="0">
                <a:solidFill>
                  <a:schemeClr val="accent1">
                    <a:lumMod val="50000"/>
                  </a:schemeClr>
                </a:solidFill>
                <a:effectLst/>
                <a:latin typeface="+mn-lt"/>
                <a:ea typeface="+mn-ea"/>
                <a:cs typeface="+mn-cs"/>
              </a:rPr>
              <a:t>Bevezetés a gépi tanulásba</a:t>
            </a:r>
            <a:r>
              <a:rPr lang="en-US" sz="788" kern="1200" dirty="0">
                <a:solidFill>
                  <a:schemeClr val="accent1">
                    <a:lumMod val="50000"/>
                  </a:schemeClr>
                </a:solidFill>
                <a:effectLst/>
                <a:latin typeface="+mn-lt"/>
                <a:ea typeface="+mn-ea"/>
                <a:cs typeface="+mn-cs"/>
              </a:rPr>
              <a:t> 201</a:t>
            </a:r>
            <a:r>
              <a:rPr lang="hu-HU" sz="788" kern="1200" dirty="0">
                <a:solidFill>
                  <a:schemeClr val="accent1">
                    <a:lumMod val="50000"/>
                  </a:schemeClr>
                </a:solidFill>
                <a:effectLst/>
                <a:latin typeface="+mn-lt"/>
                <a:ea typeface="+mn-ea"/>
                <a:cs typeface="+mn-cs"/>
              </a:rPr>
              <a:t>9/2020 I.</a:t>
            </a:r>
            <a:endParaRPr lang="en-US" sz="788" dirty="0">
              <a:solidFill>
                <a:schemeClr val="accent1">
                  <a:lumMod val="50000"/>
                </a:schemeClr>
              </a:solidFill>
            </a:endParaRPr>
          </a:p>
        </p:txBody>
      </p:sp>
    </p:spTree>
    <p:extLst>
      <p:ext uri="{BB962C8B-B14F-4D97-AF65-F5344CB8AC3E}">
        <p14:creationId xmlns:p14="http://schemas.microsoft.com/office/powerpoint/2010/main" val="2651838743"/>
      </p:ext>
    </p:extLst>
  </p:cSld>
  <p:clrMap bg1="lt1" tx1="dk1" bg2="lt2" tx2="dk2" accent1="accent1" accent2="accent2" accent3="accent3" accent4="accent4" accent5="accent5" accent6="accent6" hlink="hlink" folHlink="folHlink"/>
  <p:sldLayoutIdLst>
    <p:sldLayoutId id="2147483693" r:id="rId1"/>
    <p:sldLayoutId id="2147483793" r:id="rId2"/>
    <p:sldLayoutId id="2147483796" r:id="rId3"/>
    <p:sldLayoutId id="2147483802" r:id="rId4"/>
    <p:sldLayoutId id="2147483803" r:id="rId5"/>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bit.ly/2p6jWrh" TargetMode="External"/><Relationship Id="rId7" Type="http://schemas.openxmlformats.org/officeDocument/2006/relationships/hyperlink" Target="https://webdocs.cs.ualberta.ca/~sutton/book/the-book.html" TargetMode="External"/><Relationship Id="rId2" Type="http://schemas.openxmlformats.org/officeDocument/2006/relationships/hyperlink" Target="http://web.stanford.edu/class/cs234/index.html" TargetMode="External"/><Relationship Id="rId1" Type="http://schemas.openxmlformats.org/officeDocument/2006/relationships/slideLayout" Target="../slideLayouts/slideLayout2.xml"/><Relationship Id="rId6" Type="http://schemas.openxmlformats.org/officeDocument/2006/relationships/hyperlink" Target="https://drive.google.com/file/d/1AODArkzkgU50Z8F-B_VxhRMIsZav_Ws1/view?usp=sharing" TargetMode="External"/><Relationship Id="rId5" Type="http://schemas.openxmlformats.org/officeDocument/2006/relationships/hyperlink" Target="http://rll.berkeley.edu/deeprlcourse/" TargetMode="External"/><Relationship Id="rId4" Type="http://schemas.openxmlformats.org/officeDocument/2006/relationships/hyperlink" Target="http://karpathy.github.io/2016/05/31/r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eptune.ai/blog/reinforcement-learning-applications" TargetMode="External"/><Relationship Id="rId2" Type="http://schemas.openxmlformats.org/officeDocument/2006/relationships/hyperlink" Target="https://deepmind.com/blog/article/deep-reinforcement-learn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ensor_processing_units" TargetMode="External"/><Relationship Id="rId2" Type="http://schemas.openxmlformats.org/officeDocument/2006/relationships/hyperlink" Target="https://en.wikipedia.org/wiki/AlphaZero"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hyperlink" Target="https://en.wikipedia.org/wiki/AlphaZero#cite_note-2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s://link.springer.com/journal/10071/9/1/page/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10.png"/><Relationship Id="rId3" Type="http://schemas.openxmlformats.org/officeDocument/2006/relationships/tags" Target="../tags/tag3.xml"/><Relationship Id="rId7" Type="http://schemas.openxmlformats.org/officeDocument/2006/relationships/slideLayout" Target="../slideLayouts/slideLayout3.xml"/><Relationship Id="rId12"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8.png"/><Relationship Id="rId5" Type="http://schemas.openxmlformats.org/officeDocument/2006/relationships/tags" Target="../tags/tag5.xml"/><Relationship Id="rId1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tags" Target="../tags/tag4.xml"/><Relationship Id="rId9" Type="http://schemas.openxmlformats.org/officeDocument/2006/relationships/image" Target="../media/image6.png"/><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9.xml"/><Relationship Id="rId7" Type="http://schemas.openxmlformats.org/officeDocument/2006/relationships/image" Target="../media/image1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5.xml"/><Relationship Id="rId11" Type="http://schemas.openxmlformats.org/officeDocument/2006/relationships/image" Target="../media/image5.png"/><Relationship Id="rId5" Type="http://schemas.openxmlformats.org/officeDocument/2006/relationships/slideLayout" Target="../slideLayouts/slideLayout3.xml"/><Relationship Id="rId10" Type="http://schemas.openxmlformats.org/officeDocument/2006/relationships/image" Target="../media/image15.png"/><Relationship Id="rId4" Type="http://schemas.openxmlformats.org/officeDocument/2006/relationships/tags" Target="../tags/tag10.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3.xml"/><Relationship Id="rId7" Type="http://schemas.openxmlformats.org/officeDocument/2006/relationships/image" Target="../media/image17.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6.png"/><Relationship Id="rId5" Type="http://schemas.openxmlformats.org/officeDocument/2006/relationships/notesSlide" Target="../notesSlides/notesSlide6.xml"/><Relationship Id="rId4" Type="http://schemas.openxmlformats.org/officeDocument/2006/relationships/slideLayout" Target="../slideLayouts/slideLayout3.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AC85-FA26-4789-B80E-79F13CA1378E}"/>
              </a:ext>
            </a:extLst>
          </p:cNvPr>
          <p:cNvSpPr>
            <a:spLocks noGrp="1"/>
          </p:cNvSpPr>
          <p:nvPr>
            <p:ph type="ctrTitle"/>
          </p:nvPr>
        </p:nvSpPr>
        <p:spPr>
          <a:xfrm>
            <a:off x="561562" y="908720"/>
            <a:ext cx="7999040" cy="1743471"/>
          </a:xfrm>
        </p:spPr>
        <p:txBody>
          <a:bodyPr>
            <a:normAutofit fontScale="90000"/>
          </a:bodyPr>
          <a:lstStyle/>
          <a:p>
            <a:r>
              <a:rPr lang="hu-HU" dirty="0" err="1" smtClean="0"/>
              <a:t>Lecture</a:t>
            </a:r>
            <a:r>
              <a:rPr lang="hu-HU" dirty="0" smtClean="0"/>
              <a:t> 4</a:t>
            </a:r>
            <a:br>
              <a:rPr lang="hu-HU" dirty="0" smtClean="0"/>
            </a:br>
            <a:r>
              <a:rPr lang="hu-HU" dirty="0" smtClean="0"/>
              <a:t>Introduction </a:t>
            </a:r>
            <a:r>
              <a:rPr lang="hu-HU" dirty="0" err="1" smtClean="0"/>
              <a:t>to</a:t>
            </a:r>
            <a:r>
              <a:rPr lang="hu-HU" dirty="0" smtClean="0"/>
              <a:t> Machine Learning</a:t>
            </a:r>
            <a:r>
              <a:rPr lang="hu-HU" dirty="0"/>
              <a:t/>
            </a:r>
            <a:br>
              <a:rPr lang="hu-HU" dirty="0"/>
            </a:br>
            <a:r>
              <a:rPr lang="hu-HU" b="1" dirty="0" smtClean="0">
                <a:highlight>
                  <a:srgbClr val="FFFF00"/>
                </a:highlight>
                <a:sym typeface="Wingdings" panose="05000000000000000000" pitchFamily="2" charset="2"/>
              </a:rPr>
              <a:t> </a:t>
            </a:r>
            <a:r>
              <a:rPr lang="hu-HU" b="1" dirty="0" err="1" smtClean="0">
                <a:highlight>
                  <a:srgbClr val="FFFF00"/>
                </a:highlight>
                <a:sym typeface="Wingdings" panose="05000000000000000000" pitchFamily="2" charset="2"/>
              </a:rPr>
              <a:t>Goal</a:t>
            </a:r>
            <a:r>
              <a:rPr lang="hu-HU" b="1" dirty="0" smtClean="0">
                <a:highlight>
                  <a:srgbClr val="FFFF00"/>
                </a:highlight>
                <a:sym typeface="Wingdings" panose="05000000000000000000" pitchFamily="2" charset="2"/>
              </a:rPr>
              <a:t>-Oriented </a:t>
            </a:r>
            <a:r>
              <a:rPr lang="hu-HU" b="1" dirty="0">
                <a:highlight>
                  <a:srgbClr val="FFFF00"/>
                </a:highlight>
                <a:sym typeface="Wingdings" panose="05000000000000000000" pitchFamily="2" charset="2"/>
              </a:rPr>
              <a:t>Systems</a:t>
            </a:r>
            <a:endParaRPr lang="hu-HU" b="1" dirty="0">
              <a:highlight>
                <a:srgbClr val="FFFF00"/>
              </a:highlight>
            </a:endParaRPr>
          </a:p>
        </p:txBody>
      </p:sp>
      <p:sp>
        <p:nvSpPr>
          <p:cNvPr id="3" name="Subtitle 2">
            <a:extLst>
              <a:ext uri="{FF2B5EF4-FFF2-40B4-BE49-F238E27FC236}">
                <a16:creationId xmlns:a16="http://schemas.microsoft.com/office/drawing/2014/main" id="{61838F2C-C292-45C6-9935-FE4C2DBA013B}"/>
              </a:ext>
            </a:extLst>
          </p:cNvPr>
          <p:cNvSpPr>
            <a:spLocks noGrp="1"/>
          </p:cNvSpPr>
          <p:nvPr>
            <p:ph type="subTitle" idx="1"/>
          </p:nvPr>
        </p:nvSpPr>
        <p:spPr/>
        <p:txBody>
          <a:bodyPr/>
          <a:lstStyle/>
          <a:p>
            <a:endParaRPr lang="hu-HU" dirty="0"/>
          </a:p>
          <a:p>
            <a:r>
              <a:rPr lang="hu-HU" dirty="0"/>
              <a:t>András Lőrincz</a:t>
            </a:r>
          </a:p>
          <a:p>
            <a:r>
              <a:rPr lang="hu-HU" dirty="0"/>
              <a:t>Department of Artificial </a:t>
            </a:r>
            <a:r>
              <a:rPr lang="hu-HU" dirty="0" err="1"/>
              <a:t>Intelligence</a:t>
            </a:r>
            <a:endParaRPr lang="hu-HU" dirty="0"/>
          </a:p>
          <a:p>
            <a:r>
              <a:rPr lang="hu-HU" dirty="0" err="1"/>
              <a:t>Faculty</a:t>
            </a:r>
            <a:r>
              <a:rPr lang="hu-HU" dirty="0"/>
              <a:t> of </a:t>
            </a:r>
            <a:r>
              <a:rPr lang="hu-HU" dirty="0" err="1"/>
              <a:t>Informatics</a:t>
            </a:r>
            <a:endParaRPr lang="hu-HU" dirty="0"/>
          </a:p>
        </p:txBody>
      </p:sp>
    </p:spTree>
    <p:extLst>
      <p:ext uri="{BB962C8B-B14F-4D97-AF65-F5344CB8AC3E}">
        <p14:creationId xmlns:p14="http://schemas.microsoft.com/office/powerpoint/2010/main" val="3819322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ím 1"/>
              <p:cNvSpPr>
                <a:spLocks noGrp="1"/>
              </p:cNvSpPr>
              <p:nvPr>
                <p:ph type="title"/>
              </p:nvPr>
            </p:nvSpPr>
            <p:spPr>
              <a:xfrm>
                <a:off x="323528" y="332656"/>
                <a:ext cx="7447116" cy="1143000"/>
              </a:xfrm>
            </p:spPr>
            <p:txBody>
              <a:bodyPr/>
              <a:lstStyle/>
              <a:p>
                <a:pPr algn="l"/>
                <a:r>
                  <a:rPr lang="hu-HU" dirty="0" smtClean="0"/>
                  <a:t>Write down:</a:t>
                </a:r>
                <a:br>
                  <a:rPr lang="hu-HU" dirty="0" smtClean="0"/>
                </a:br>
                <a:r>
                  <a:rPr lang="hu-HU" dirty="0" smtClean="0"/>
                  <a:t/>
                </a:r>
                <a:br>
                  <a:rPr lang="hu-HU" dirty="0" smtClean="0"/>
                </a:br>
                <a14:m>
                  <m:oMathPara xmlns:m="http://schemas.openxmlformats.org/officeDocument/2006/math">
                    <m:oMathParaPr>
                      <m:jc m:val="centerGroup"/>
                    </m:oMathParaPr>
                    <m:oMath xmlns:m="http://schemas.openxmlformats.org/officeDocument/2006/math">
                      <m:sSub>
                        <m:sSubPr>
                          <m:ctrlPr>
                            <a:rPr lang="hu-HU" sz="3600" i="1">
                              <a:latin typeface="Cambria Math" panose="02040503050406030204" pitchFamily="18" charset="0"/>
                            </a:rPr>
                          </m:ctrlPr>
                        </m:sSubPr>
                        <m:e>
                          <m:r>
                            <a:rPr lang="hu-HU" sz="3600" i="1">
                              <a:latin typeface="Cambria Math" panose="02040503050406030204" pitchFamily="18" charset="0"/>
                            </a:rPr>
                            <m:t>𝐸</m:t>
                          </m:r>
                        </m:e>
                        <m:sub>
                          <m:r>
                            <a:rPr lang="hu-HU" sz="3600" i="1">
                              <a:latin typeface="Cambria Math" panose="02040503050406030204" pitchFamily="18" charset="0"/>
                              <a:ea typeface="Cambria Math" panose="02040503050406030204" pitchFamily="18" charset="0"/>
                            </a:rPr>
                            <m:t>𝜋</m:t>
                          </m:r>
                        </m:sub>
                      </m:sSub>
                      <m:d>
                        <m:dPr>
                          <m:ctrlPr>
                            <a:rPr lang="hu-HU" sz="3600" i="1">
                              <a:latin typeface="Cambria Math" panose="02040503050406030204" pitchFamily="18" charset="0"/>
                            </a:rPr>
                          </m:ctrlPr>
                        </m:dPr>
                        <m:e>
                          <m:sSub>
                            <m:sSubPr>
                              <m:ctrlPr>
                                <a:rPr lang="hu-HU" sz="3600" i="1">
                                  <a:latin typeface="Cambria Math" panose="02040503050406030204" pitchFamily="18" charset="0"/>
                                </a:rPr>
                              </m:ctrlPr>
                            </m:sSubPr>
                            <m:e>
                              <m:r>
                                <a:rPr lang="hu-HU" sz="3600" i="1">
                                  <a:latin typeface="Cambria Math" panose="02040503050406030204" pitchFamily="18" charset="0"/>
                                </a:rPr>
                                <m:t>𝑟</m:t>
                              </m:r>
                            </m:e>
                            <m:sub>
                              <m:r>
                                <a:rPr lang="hu-HU" sz="3600" i="1">
                                  <a:latin typeface="Cambria Math" panose="02040503050406030204" pitchFamily="18" charset="0"/>
                                </a:rPr>
                                <m:t>𝑡</m:t>
                              </m:r>
                            </m:sub>
                          </m:sSub>
                          <m:r>
                            <a:rPr lang="hu-HU" sz="3600" i="1">
                              <a:latin typeface="Cambria Math" panose="02040503050406030204" pitchFamily="18" charset="0"/>
                            </a:rPr>
                            <m:t>+</m:t>
                          </m:r>
                          <m:sSub>
                            <m:sSubPr>
                              <m:ctrlPr>
                                <a:rPr lang="hu-HU" sz="3600" i="1">
                                  <a:latin typeface="Cambria Math" panose="02040503050406030204" pitchFamily="18" charset="0"/>
                                </a:rPr>
                              </m:ctrlPr>
                            </m:sSubPr>
                            <m:e>
                              <m:r>
                                <a:rPr lang="hu-HU" sz="3600" i="1">
                                  <a:latin typeface="Cambria Math" panose="02040503050406030204" pitchFamily="18" charset="0"/>
                                </a:rPr>
                                <m:t>𝑟</m:t>
                              </m:r>
                            </m:e>
                            <m:sub>
                              <m:r>
                                <a:rPr lang="hu-HU" sz="3600" i="1">
                                  <a:latin typeface="Cambria Math" panose="02040503050406030204" pitchFamily="18" charset="0"/>
                                </a:rPr>
                                <m:t>𝑡</m:t>
                              </m:r>
                              <m:r>
                                <a:rPr lang="hu-HU" sz="3600" i="1">
                                  <a:latin typeface="Cambria Math" panose="02040503050406030204" pitchFamily="18" charset="0"/>
                                </a:rPr>
                                <m:t>+1</m:t>
                              </m:r>
                            </m:sub>
                          </m:sSub>
                          <m:r>
                            <a:rPr lang="hu-HU" sz="3600" b="0" i="1" smtClean="0">
                              <a:latin typeface="Cambria Math" panose="02040503050406030204" pitchFamily="18" charset="0"/>
                            </a:rPr>
                            <m:t>+</m:t>
                          </m:r>
                          <m:sSub>
                            <m:sSubPr>
                              <m:ctrlPr>
                                <a:rPr lang="hu-HU" sz="3600" i="1">
                                  <a:latin typeface="Cambria Math" panose="02040503050406030204" pitchFamily="18" charset="0"/>
                                </a:rPr>
                              </m:ctrlPr>
                            </m:sSubPr>
                            <m:e>
                              <m:r>
                                <a:rPr lang="hu-HU" sz="3600" i="1">
                                  <a:latin typeface="Cambria Math" panose="02040503050406030204" pitchFamily="18" charset="0"/>
                                </a:rPr>
                                <m:t>𝑟</m:t>
                              </m:r>
                            </m:e>
                            <m:sub>
                              <m:r>
                                <a:rPr lang="hu-HU" sz="3600" i="1">
                                  <a:latin typeface="Cambria Math" panose="02040503050406030204" pitchFamily="18" charset="0"/>
                                </a:rPr>
                                <m:t>𝑡</m:t>
                              </m:r>
                              <m:r>
                                <a:rPr lang="hu-HU" sz="3600" i="1">
                                  <a:latin typeface="Cambria Math" panose="02040503050406030204" pitchFamily="18" charset="0"/>
                                </a:rPr>
                                <m:t>+2</m:t>
                              </m:r>
                            </m:sub>
                          </m:sSub>
                          <m:r>
                            <a:rPr lang="hu-HU" sz="3600" b="0" i="1" smtClean="0">
                              <a:latin typeface="Cambria Math" panose="02040503050406030204" pitchFamily="18" charset="0"/>
                            </a:rPr>
                            <m:t>|</m:t>
                          </m:r>
                          <m:sSub>
                            <m:sSubPr>
                              <m:ctrlPr>
                                <a:rPr lang="hu-HU" sz="3600" b="0" i="1" smtClean="0">
                                  <a:latin typeface="Cambria Math" panose="02040503050406030204" pitchFamily="18" charset="0"/>
                                </a:rPr>
                              </m:ctrlPr>
                            </m:sSubPr>
                            <m:e>
                              <m:r>
                                <a:rPr lang="hu-HU" sz="3600" b="0" i="1" smtClean="0">
                                  <a:latin typeface="Cambria Math" panose="02040503050406030204" pitchFamily="18" charset="0"/>
                                </a:rPr>
                                <m:t>𝑠</m:t>
                              </m:r>
                            </m:e>
                            <m:sub>
                              <m:r>
                                <a:rPr lang="hu-HU" sz="3600" b="0" i="1" smtClean="0">
                                  <a:latin typeface="Cambria Math" panose="02040503050406030204" pitchFamily="18" charset="0"/>
                                </a:rPr>
                                <m:t>𝑡</m:t>
                              </m:r>
                            </m:sub>
                          </m:sSub>
                        </m:e>
                      </m:d>
                    </m:oMath>
                  </m:oMathPara>
                </a14:m>
                <a:r>
                  <a:rPr lang="hu-HU" dirty="0" smtClean="0"/>
                  <a:t/>
                </a:r>
                <a:br>
                  <a:rPr lang="hu-HU" dirty="0" smtClean="0"/>
                </a:br>
                <a:r>
                  <a:rPr lang="hu-HU" dirty="0" smtClean="0"/>
                  <a:t/>
                </a:r>
                <a:br>
                  <a:rPr lang="hu-HU" dirty="0" smtClean="0"/>
                </a:br>
                <a:endParaRPr lang="hu-HU" dirty="0"/>
              </a:p>
            </p:txBody>
          </p:sp>
        </mc:Choice>
        <mc:Fallback xmlns="">
          <p:sp>
            <p:nvSpPr>
              <p:cNvPr id="2" name="Cím 1"/>
              <p:cNvSpPr>
                <a:spLocks noGrp="1" noRot="1" noChangeAspect="1" noMove="1" noResize="1" noEditPoints="1" noAdjustHandles="1" noChangeArrowheads="1" noChangeShapeType="1" noTextEdit="1"/>
              </p:cNvSpPr>
              <p:nvPr>
                <p:ph type="title"/>
              </p:nvPr>
            </p:nvSpPr>
            <p:spPr>
              <a:xfrm>
                <a:off x="323528" y="332656"/>
                <a:ext cx="7447116" cy="1143000"/>
              </a:xfrm>
              <a:blipFill>
                <a:blip r:embed="rId2"/>
                <a:stretch>
                  <a:fillRect l="-2209" t="-7487" b="-37968"/>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4" name="Cím 1"/>
              <p:cNvSpPr txBox="1">
                <a:spLocks/>
              </p:cNvSpPr>
              <p:nvPr/>
            </p:nvSpPr>
            <p:spPr>
              <a:xfrm>
                <a:off x="319708" y="3356992"/>
                <a:ext cx="8352928" cy="2376264"/>
              </a:xfrm>
              <a:prstGeom prst="rect">
                <a:avLst/>
              </a:prstGeom>
            </p:spPr>
            <p:txBody>
              <a:bodyPr/>
              <a:lstStyle>
                <a:lvl1pPr algn="ctr" defTabSz="685783" rtl="0" eaLnBrk="1" latinLnBrk="0" hangingPunct="1">
                  <a:spcBef>
                    <a:spcPct val="0"/>
                  </a:spcBef>
                  <a:buNone/>
                  <a:defRPr sz="3300" kern="1200">
                    <a:solidFill>
                      <a:schemeClr val="tx1"/>
                    </a:solidFill>
                    <a:latin typeface="+mj-lt"/>
                    <a:ea typeface="+mj-ea"/>
                    <a:cs typeface="+mj-cs"/>
                  </a:defRPr>
                </a:lvl1pPr>
              </a:lstStyle>
              <a:p>
                <a:pPr algn="l"/>
                <a:r>
                  <a:rPr lang="hu-HU" dirty="0" smtClean="0"/>
                  <a:t>The </a:t>
                </a:r>
                <a:r>
                  <a:rPr lang="hu-HU" dirty="0" err="1" smtClean="0"/>
                  <a:t>expression</a:t>
                </a:r>
                <a:r>
                  <a:rPr lang="hu-HU" dirty="0" smtClean="0"/>
                  <a:t> is </a:t>
                </a:r>
                <a:r>
                  <a:rPr lang="hu-HU" dirty="0" err="1" smtClean="0"/>
                  <a:t>simpler</a:t>
                </a:r>
                <a:r>
                  <a:rPr lang="hu-HU" dirty="0" smtClean="0"/>
                  <a:t> </a:t>
                </a:r>
                <a:r>
                  <a:rPr lang="hu-HU" dirty="0" err="1" smtClean="0"/>
                  <a:t>if</a:t>
                </a:r>
                <a:r>
                  <a:rPr lang="hu-HU" dirty="0" smtClean="0"/>
                  <a:t> </a:t>
                </a:r>
                <a:r>
                  <a:rPr lang="hu-HU" dirty="0" err="1" smtClean="0"/>
                  <a:t>you</a:t>
                </a:r>
                <a:r>
                  <a:rPr lang="hu-HU" dirty="0" smtClean="0"/>
                  <a:t> go </a:t>
                </a:r>
                <a:r>
                  <a:rPr lang="hu-HU" dirty="0" err="1" smtClean="0"/>
                  <a:t>all</a:t>
                </a:r>
                <a:r>
                  <a:rPr lang="hu-HU" dirty="0" smtClean="0"/>
                  <a:t> </a:t>
                </a:r>
                <a:r>
                  <a:rPr lang="hu-HU" dirty="0" err="1" smtClean="0"/>
                  <a:t>the</a:t>
                </a:r>
                <a:r>
                  <a:rPr lang="hu-HU" dirty="0" smtClean="0"/>
                  <a:t> </a:t>
                </a:r>
                <a:r>
                  <a:rPr lang="hu-HU" dirty="0" err="1" smtClean="0"/>
                  <a:t>way</a:t>
                </a:r>
                <a:r>
                  <a:rPr lang="hu-HU" dirty="0" smtClean="0"/>
                  <a:t> </a:t>
                </a:r>
                <a:r>
                  <a:rPr lang="hu-HU" dirty="0" err="1" smtClean="0"/>
                  <a:t>to</a:t>
                </a:r>
                <a:r>
                  <a:rPr lang="hu-HU" dirty="0" smtClean="0"/>
                  <a:t> </a:t>
                </a:r>
                <a:r>
                  <a:rPr lang="hu-HU" dirty="0" err="1" smtClean="0"/>
                  <a:t>infinity</a:t>
                </a:r>
                <a:r>
                  <a:rPr lang="hu-HU" dirty="0" smtClean="0"/>
                  <a:t>… </a:t>
                </a:r>
                <a:r>
                  <a:rPr lang="hu-HU" dirty="0" err="1" smtClean="0"/>
                  <a:t>Use</a:t>
                </a:r>
                <a:r>
                  <a:rPr lang="hu-HU" dirty="0" smtClean="0"/>
                  <a:t> </a:t>
                </a:r>
                <a:r>
                  <a:rPr lang="hu-HU" dirty="0" err="1" smtClean="0"/>
                  <a:t>shorthand</a:t>
                </a:r>
                <a:r>
                  <a:rPr lang="hu-HU" dirty="0" smtClean="0"/>
                  <a:t>: </a:t>
                </a:r>
              </a:p>
              <a:p>
                <a:pPr algn="l"/>
                <a:r>
                  <a:rPr lang="hu-HU" dirty="0" smtClean="0"/>
                  <a:t/>
                </a:r>
                <a:br>
                  <a:rPr lang="hu-HU" dirty="0" smtClean="0"/>
                </a:br>
                <a14:m>
                  <m:oMathPara xmlns:m="http://schemas.openxmlformats.org/officeDocument/2006/math">
                    <m:oMathParaPr>
                      <m:jc m:val="centerGroup"/>
                    </m:oMathParaPr>
                    <m:oMath xmlns:m="http://schemas.openxmlformats.org/officeDocument/2006/math">
                      <m:sSub>
                        <m:sSubPr>
                          <m:ctrlPr>
                            <a:rPr lang="hu-HU" sz="3600" i="1">
                              <a:latin typeface="Cambria Math" panose="02040503050406030204" pitchFamily="18" charset="0"/>
                            </a:rPr>
                          </m:ctrlPr>
                        </m:sSubPr>
                        <m:e>
                          <m:sSup>
                            <m:sSupPr>
                              <m:ctrlPr>
                                <a:rPr lang="hu-HU" sz="3600" i="1" smtClean="0">
                                  <a:latin typeface="Cambria Math" panose="02040503050406030204" pitchFamily="18" charset="0"/>
                                </a:rPr>
                              </m:ctrlPr>
                            </m:sSupPr>
                            <m:e>
                              <m:r>
                                <a:rPr lang="hu-HU" sz="3600" b="0" i="1" smtClean="0">
                                  <a:latin typeface="Cambria Math" panose="02040503050406030204" pitchFamily="18" charset="0"/>
                                </a:rPr>
                                <m:t>𝑉</m:t>
                              </m:r>
                            </m:e>
                            <m:sup>
                              <m:r>
                                <a:rPr lang="hu-HU" sz="3600" b="0" i="1" smtClean="0">
                                  <a:latin typeface="Cambria Math" panose="02040503050406030204" pitchFamily="18" charset="0"/>
                                </a:rPr>
                                <m:t>𝜋</m:t>
                              </m:r>
                            </m:sup>
                          </m:sSup>
                          <m:d>
                            <m:dPr>
                              <m:ctrlPr>
                                <a:rPr lang="hu-HU" sz="3600" b="0" i="1" smtClean="0">
                                  <a:latin typeface="Cambria Math" panose="02040503050406030204" pitchFamily="18" charset="0"/>
                                </a:rPr>
                              </m:ctrlPr>
                            </m:dPr>
                            <m:e>
                              <m:sSub>
                                <m:sSubPr>
                                  <m:ctrlPr>
                                    <a:rPr lang="hu-HU" sz="3600" b="0" i="1" smtClean="0">
                                      <a:latin typeface="Cambria Math" panose="02040503050406030204" pitchFamily="18" charset="0"/>
                                    </a:rPr>
                                  </m:ctrlPr>
                                </m:sSubPr>
                                <m:e>
                                  <m:r>
                                    <a:rPr lang="hu-HU" sz="3600" b="0" i="1" smtClean="0">
                                      <a:latin typeface="Cambria Math" panose="02040503050406030204" pitchFamily="18" charset="0"/>
                                    </a:rPr>
                                    <m:t>𝑠</m:t>
                                  </m:r>
                                </m:e>
                                <m:sub>
                                  <m:r>
                                    <a:rPr lang="hu-HU" sz="3600" b="0" i="1" smtClean="0">
                                      <a:latin typeface="Cambria Math" panose="02040503050406030204" pitchFamily="18" charset="0"/>
                                    </a:rPr>
                                    <m:t>𝑡</m:t>
                                  </m:r>
                                </m:sub>
                              </m:sSub>
                            </m:e>
                          </m:d>
                          <m:r>
                            <a:rPr lang="hu-HU" sz="3600" b="0" i="1" smtClean="0">
                              <a:latin typeface="Cambria Math" panose="02040503050406030204" pitchFamily="18" charset="0"/>
                            </a:rPr>
                            <m:t>=</m:t>
                          </m:r>
                          <m:r>
                            <a:rPr lang="hu-HU" sz="3600" i="1">
                              <a:latin typeface="Cambria Math" panose="02040503050406030204" pitchFamily="18" charset="0"/>
                            </a:rPr>
                            <m:t>𝐸</m:t>
                          </m:r>
                        </m:e>
                        <m:sub>
                          <m:r>
                            <a:rPr lang="hu-HU" sz="3600" i="1">
                              <a:latin typeface="Cambria Math" panose="02040503050406030204" pitchFamily="18" charset="0"/>
                              <a:ea typeface="Cambria Math" panose="02040503050406030204" pitchFamily="18" charset="0"/>
                            </a:rPr>
                            <m:t>𝜋</m:t>
                          </m:r>
                        </m:sub>
                      </m:sSub>
                      <m:d>
                        <m:dPr>
                          <m:ctrlPr>
                            <a:rPr lang="hu-HU" sz="3600" i="1">
                              <a:latin typeface="Cambria Math" panose="02040503050406030204" pitchFamily="18" charset="0"/>
                            </a:rPr>
                          </m:ctrlPr>
                        </m:dPr>
                        <m:e>
                          <m:sSub>
                            <m:sSubPr>
                              <m:ctrlPr>
                                <a:rPr lang="hu-HU" sz="3600" i="1">
                                  <a:latin typeface="Cambria Math" panose="02040503050406030204" pitchFamily="18" charset="0"/>
                                </a:rPr>
                              </m:ctrlPr>
                            </m:sSubPr>
                            <m:e>
                              <m:r>
                                <a:rPr lang="hu-HU" sz="3600" i="1">
                                  <a:latin typeface="Cambria Math" panose="02040503050406030204" pitchFamily="18" charset="0"/>
                                </a:rPr>
                                <m:t>𝑟</m:t>
                              </m:r>
                            </m:e>
                            <m:sub>
                              <m:r>
                                <a:rPr lang="hu-HU" sz="3600" i="1">
                                  <a:latin typeface="Cambria Math" panose="02040503050406030204" pitchFamily="18" charset="0"/>
                                </a:rPr>
                                <m:t>𝑡</m:t>
                              </m:r>
                            </m:sub>
                          </m:sSub>
                          <m:r>
                            <a:rPr lang="hu-HU" sz="3600" i="1">
                              <a:latin typeface="Cambria Math" panose="02040503050406030204" pitchFamily="18" charset="0"/>
                            </a:rPr>
                            <m:t>+</m:t>
                          </m:r>
                          <m:sSub>
                            <m:sSubPr>
                              <m:ctrlPr>
                                <a:rPr lang="hu-HU" sz="3600" i="1">
                                  <a:latin typeface="Cambria Math" panose="02040503050406030204" pitchFamily="18" charset="0"/>
                                </a:rPr>
                              </m:ctrlPr>
                            </m:sSubPr>
                            <m:e>
                              <m:r>
                                <a:rPr lang="hu-HU" sz="3600" i="1">
                                  <a:latin typeface="Cambria Math" panose="02040503050406030204" pitchFamily="18" charset="0"/>
                                </a:rPr>
                                <m:t>𝑟</m:t>
                              </m:r>
                            </m:e>
                            <m:sub>
                              <m:r>
                                <a:rPr lang="hu-HU" sz="3600" i="1">
                                  <a:latin typeface="Cambria Math" panose="02040503050406030204" pitchFamily="18" charset="0"/>
                                </a:rPr>
                                <m:t>𝑡</m:t>
                              </m:r>
                              <m:r>
                                <a:rPr lang="hu-HU" sz="3600" i="1">
                                  <a:latin typeface="Cambria Math" panose="02040503050406030204" pitchFamily="18" charset="0"/>
                                </a:rPr>
                                <m:t>+1</m:t>
                              </m:r>
                            </m:sub>
                          </m:sSub>
                          <m:r>
                            <a:rPr lang="hu-HU" sz="3600" i="1" smtClean="0">
                              <a:latin typeface="Cambria Math" panose="02040503050406030204" pitchFamily="18" charset="0"/>
                            </a:rPr>
                            <m:t>+</m:t>
                          </m:r>
                          <m:r>
                            <a:rPr lang="hu-HU" sz="3600" b="0" i="1" smtClean="0">
                              <a:latin typeface="Cambria Math" panose="02040503050406030204" pitchFamily="18" charset="0"/>
                            </a:rPr>
                            <m:t>…|</m:t>
                          </m:r>
                          <m:sSub>
                            <m:sSubPr>
                              <m:ctrlPr>
                                <a:rPr lang="hu-HU" sz="3600" b="0" i="1" smtClean="0">
                                  <a:latin typeface="Cambria Math" panose="02040503050406030204" pitchFamily="18" charset="0"/>
                                </a:rPr>
                              </m:ctrlPr>
                            </m:sSubPr>
                            <m:e>
                              <m:r>
                                <a:rPr lang="hu-HU" sz="3600" b="0" i="1" smtClean="0">
                                  <a:latin typeface="Cambria Math" panose="02040503050406030204" pitchFamily="18" charset="0"/>
                                </a:rPr>
                                <m:t>𝑠</m:t>
                              </m:r>
                            </m:e>
                            <m:sub>
                              <m:r>
                                <a:rPr lang="hu-HU" sz="3600" b="0" i="1" smtClean="0">
                                  <a:latin typeface="Cambria Math" panose="02040503050406030204" pitchFamily="18" charset="0"/>
                                </a:rPr>
                                <m:t>𝑡</m:t>
                              </m:r>
                            </m:sub>
                          </m:sSub>
                        </m:e>
                      </m:d>
                    </m:oMath>
                  </m:oMathPara>
                </a14:m>
                <a:endParaRPr lang="hu-HU" dirty="0"/>
              </a:p>
            </p:txBody>
          </p:sp>
        </mc:Choice>
        <mc:Fallback xmlns="">
          <p:sp>
            <p:nvSpPr>
              <p:cNvPr id="4" name="Cím 1"/>
              <p:cNvSpPr txBox="1">
                <a:spLocks noRot="1" noChangeAspect="1" noMove="1" noResize="1" noEditPoints="1" noAdjustHandles="1" noChangeArrowheads="1" noChangeShapeType="1" noTextEdit="1"/>
              </p:cNvSpPr>
              <p:nvPr/>
            </p:nvSpPr>
            <p:spPr>
              <a:xfrm>
                <a:off x="319708" y="3356992"/>
                <a:ext cx="8352928" cy="2376264"/>
              </a:xfrm>
              <a:prstGeom prst="rect">
                <a:avLst/>
              </a:prstGeom>
              <a:blipFill>
                <a:blip r:embed="rId3"/>
                <a:stretch>
                  <a:fillRect l="-1969" t="-3599"/>
                </a:stretch>
              </a:blipFill>
            </p:spPr>
            <p:txBody>
              <a:bodyPr/>
              <a:lstStyle/>
              <a:p>
                <a:r>
                  <a:rPr lang="hu-HU">
                    <a:noFill/>
                  </a:rPr>
                  <a:t> </a:t>
                </a:r>
              </a:p>
            </p:txBody>
          </p:sp>
        </mc:Fallback>
      </mc:AlternateContent>
    </p:spTree>
    <p:extLst>
      <p:ext uri="{BB962C8B-B14F-4D97-AF65-F5344CB8AC3E}">
        <p14:creationId xmlns:p14="http://schemas.microsoft.com/office/powerpoint/2010/main" val="318201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How</a:t>
            </a:r>
            <a:r>
              <a:rPr lang="hu-HU" dirty="0" smtClean="0"/>
              <a:t> </a:t>
            </a:r>
            <a:r>
              <a:rPr lang="hu-HU" dirty="0" err="1" smtClean="0"/>
              <a:t>to</a:t>
            </a:r>
            <a:r>
              <a:rPr lang="hu-HU" dirty="0" smtClean="0"/>
              <a:t> </a:t>
            </a:r>
            <a:r>
              <a:rPr lang="hu-HU" dirty="0" err="1" smtClean="0"/>
              <a:t>learn</a:t>
            </a:r>
            <a:r>
              <a:rPr lang="hu-HU" dirty="0" smtClean="0"/>
              <a:t> </a:t>
            </a:r>
            <a:r>
              <a:rPr lang="hu-HU" dirty="0" err="1" smtClean="0"/>
              <a:t>the</a:t>
            </a:r>
            <a:r>
              <a:rPr lang="hu-HU" dirty="0" smtClean="0"/>
              <a:t> </a:t>
            </a:r>
            <a:r>
              <a:rPr lang="hu-HU" dirty="0" err="1" smtClean="0"/>
              <a:t>optimal</a:t>
            </a:r>
            <a:r>
              <a:rPr lang="hu-HU" dirty="0" smtClean="0"/>
              <a:t> </a:t>
            </a:r>
            <a:r>
              <a:rPr lang="hu-HU" dirty="0" err="1" smtClean="0"/>
              <a:t>strategy</a:t>
            </a:r>
            <a:r>
              <a:rPr lang="hu-HU" dirty="0" smtClean="0"/>
              <a:t>?</a:t>
            </a:r>
            <a:endParaRPr lang="hu-HU" dirty="0"/>
          </a:p>
        </p:txBody>
      </p:sp>
      <p:sp>
        <p:nvSpPr>
          <p:cNvPr id="3" name="Tartalom helye 2"/>
          <p:cNvSpPr>
            <a:spLocks noGrp="1"/>
          </p:cNvSpPr>
          <p:nvPr>
            <p:ph idx="1"/>
          </p:nvPr>
        </p:nvSpPr>
        <p:spPr>
          <a:xfrm>
            <a:off x="179513" y="1600206"/>
            <a:ext cx="7920879" cy="5141162"/>
          </a:xfrm>
        </p:spPr>
        <p:txBody>
          <a:bodyPr>
            <a:normAutofit fontScale="92500" lnSpcReduction="20000"/>
          </a:bodyPr>
          <a:lstStyle/>
          <a:p>
            <a:pPr marL="0" indent="0">
              <a:buNone/>
            </a:pPr>
            <a:r>
              <a:rPr lang="hu-HU" dirty="0" err="1" smtClean="0">
                <a:latin typeface="Garamond" panose="02020404030301010803" pitchFamily="18" charset="0"/>
              </a:rPr>
              <a:t>This</a:t>
            </a:r>
            <a:r>
              <a:rPr lang="hu-HU" dirty="0" smtClean="0">
                <a:latin typeface="Garamond" panose="02020404030301010803" pitchFamily="18" charset="0"/>
              </a:rPr>
              <a:t> is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topic</a:t>
            </a:r>
            <a:r>
              <a:rPr lang="hu-HU" dirty="0" smtClean="0">
                <a:latin typeface="Garamond" panose="02020404030301010803" pitchFamily="18" charset="0"/>
              </a:rPr>
              <a:t> of reinforcement learning</a:t>
            </a:r>
          </a:p>
          <a:p>
            <a:pPr marL="0" indent="0">
              <a:buNone/>
            </a:pPr>
            <a:endParaRPr lang="hu-HU" dirty="0">
              <a:latin typeface="Garamond" panose="02020404030301010803" pitchFamily="18" charset="0"/>
            </a:endParaRPr>
          </a:p>
          <a:p>
            <a:pPr marL="0" indent="0">
              <a:buNone/>
            </a:pPr>
            <a:r>
              <a:rPr lang="hu-HU" dirty="0" err="1" smtClean="0">
                <a:latin typeface="Garamond" panose="02020404030301010803" pitchFamily="18" charset="0"/>
              </a:rPr>
              <a:t>Learn</a:t>
            </a:r>
            <a:r>
              <a:rPr lang="hu-HU" dirty="0" smtClean="0">
                <a:latin typeface="Garamond" panose="02020404030301010803" pitchFamily="18" charset="0"/>
              </a:rPr>
              <a:t>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strategy</a:t>
            </a:r>
            <a:endParaRPr lang="hu-HU" dirty="0" smtClean="0">
              <a:latin typeface="Garamond" panose="02020404030301010803" pitchFamily="18" charset="0"/>
            </a:endParaRPr>
          </a:p>
          <a:p>
            <a:r>
              <a:rPr lang="hu-HU" dirty="0" err="1" smtClean="0">
                <a:latin typeface="Garamond" panose="02020404030301010803" pitchFamily="18" charset="0"/>
              </a:rPr>
              <a:t>when</a:t>
            </a:r>
            <a:r>
              <a:rPr lang="hu-HU" dirty="0" smtClean="0">
                <a:latin typeface="Garamond" panose="02020404030301010803" pitchFamily="18" charset="0"/>
              </a:rPr>
              <a:t>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model</a:t>
            </a:r>
            <a:r>
              <a:rPr lang="hu-HU" dirty="0" smtClean="0">
                <a:latin typeface="Garamond" panose="02020404030301010803" pitchFamily="18" charset="0"/>
              </a:rPr>
              <a:t> of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environment</a:t>
            </a:r>
            <a:r>
              <a:rPr lang="hu-HU" dirty="0" smtClean="0">
                <a:latin typeface="Garamond" panose="02020404030301010803" pitchFamily="18" charset="0"/>
              </a:rPr>
              <a:t> (i.e., </a:t>
            </a:r>
            <a:r>
              <a:rPr lang="hu-HU" dirty="0" err="1" smtClean="0">
                <a:latin typeface="Garamond" panose="02020404030301010803" pitchFamily="18" charset="0"/>
              </a:rPr>
              <a:t>transition</a:t>
            </a:r>
            <a:r>
              <a:rPr lang="hu-HU" dirty="0" smtClean="0">
                <a:latin typeface="Garamond" panose="02020404030301010803" pitchFamily="18" charset="0"/>
              </a:rPr>
              <a:t> </a:t>
            </a:r>
            <a:r>
              <a:rPr lang="hu-HU" dirty="0" err="1" smtClean="0">
                <a:latin typeface="Garamond" panose="02020404030301010803" pitchFamily="18" charset="0"/>
              </a:rPr>
              <a:t>probability</a:t>
            </a:r>
            <a:r>
              <a:rPr lang="hu-HU" dirty="0" smtClean="0">
                <a:latin typeface="Garamond" panose="02020404030301010803" pitchFamily="18" charset="0"/>
              </a:rPr>
              <a:t> </a:t>
            </a:r>
            <a:r>
              <a:rPr lang="hu-HU" dirty="0" err="1" smtClean="0">
                <a:latin typeface="Garamond" panose="02020404030301010803" pitchFamily="18" charset="0"/>
              </a:rPr>
              <a:t>matrix</a:t>
            </a:r>
            <a:r>
              <a:rPr lang="hu-HU" dirty="0" smtClean="0">
                <a:latin typeface="Garamond" panose="02020404030301010803" pitchFamily="18" charset="0"/>
              </a:rPr>
              <a:t> and </a:t>
            </a:r>
            <a:r>
              <a:rPr lang="hu-HU" dirty="0" err="1" smtClean="0">
                <a:latin typeface="Garamond" panose="02020404030301010803" pitchFamily="18" charset="0"/>
              </a:rPr>
              <a:t>reward</a:t>
            </a:r>
            <a:r>
              <a:rPr lang="hu-HU" dirty="0" smtClean="0">
                <a:latin typeface="Garamond" panose="02020404030301010803" pitchFamily="18" charset="0"/>
              </a:rPr>
              <a:t> </a:t>
            </a:r>
            <a:r>
              <a:rPr lang="hu-HU" dirty="0" err="1" smtClean="0">
                <a:latin typeface="Garamond" panose="02020404030301010803" pitchFamily="18" charset="0"/>
              </a:rPr>
              <a:t>vector</a:t>
            </a:r>
            <a:r>
              <a:rPr lang="hu-HU" dirty="0" smtClean="0">
                <a:latin typeface="Garamond" panose="02020404030301010803" pitchFamily="18" charset="0"/>
              </a:rPr>
              <a:t>) is </a:t>
            </a:r>
            <a:r>
              <a:rPr lang="hu-HU" dirty="0" err="1" smtClean="0">
                <a:latin typeface="Garamond" panose="02020404030301010803" pitchFamily="18" charset="0"/>
              </a:rPr>
              <a:t>given</a:t>
            </a:r>
            <a:endParaRPr lang="hu-HU" dirty="0" smtClean="0">
              <a:latin typeface="Garamond" panose="02020404030301010803" pitchFamily="18" charset="0"/>
            </a:endParaRPr>
          </a:p>
          <a:p>
            <a:r>
              <a:rPr lang="hu-HU" dirty="0" err="1" smtClean="0">
                <a:latin typeface="Garamond" panose="02020404030301010803" pitchFamily="18" charset="0"/>
              </a:rPr>
              <a:t>when</a:t>
            </a:r>
            <a:r>
              <a:rPr lang="hu-HU" dirty="0" smtClean="0">
                <a:latin typeface="Garamond" panose="02020404030301010803" pitchFamily="18" charset="0"/>
              </a:rPr>
              <a:t> </a:t>
            </a:r>
            <a:r>
              <a:rPr lang="hu-HU" dirty="0" err="1" smtClean="0">
                <a:latin typeface="Garamond" panose="02020404030301010803" pitchFamily="18" charset="0"/>
              </a:rPr>
              <a:t>they</a:t>
            </a:r>
            <a:r>
              <a:rPr lang="hu-HU" dirty="0" smtClean="0">
                <a:latin typeface="Garamond" panose="02020404030301010803" pitchFamily="18" charset="0"/>
              </a:rPr>
              <a:t> </a:t>
            </a:r>
            <a:r>
              <a:rPr lang="hu-HU" dirty="0" err="1" smtClean="0">
                <a:latin typeface="Garamond" panose="02020404030301010803" pitchFamily="18" charset="0"/>
              </a:rPr>
              <a:t>are</a:t>
            </a:r>
            <a:r>
              <a:rPr lang="hu-HU" dirty="0" smtClean="0">
                <a:latin typeface="Garamond" panose="02020404030301010803" pitchFamily="18" charset="0"/>
              </a:rPr>
              <a:t> </a:t>
            </a:r>
            <a:r>
              <a:rPr lang="hu-HU" dirty="0" err="1" smtClean="0">
                <a:latin typeface="Garamond" panose="02020404030301010803" pitchFamily="18" charset="0"/>
              </a:rPr>
              <a:t>not</a:t>
            </a:r>
            <a:r>
              <a:rPr lang="hu-HU" dirty="0" smtClean="0">
                <a:latin typeface="Garamond" panose="02020404030301010803" pitchFamily="18" charset="0"/>
              </a:rPr>
              <a:t> </a:t>
            </a:r>
            <a:r>
              <a:rPr lang="hu-HU" dirty="0" err="1" smtClean="0">
                <a:latin typeface="Garamond" panose="02020404030301010803" pitchFamily="18" charset="0"/>
              </a:rPr>
              <a:t>given</a:t>
            </a:r>
            <a:r>
              <a:rPr lang="hu-HU" dirty="0" smtClean="0">
                <a:latin typeface="Garamond" panose="02020404030301010803" pitchFamily="18" charset="0"/>
              </a:rPr>
              <a:t> </a:t>
            </a:r>
            <a:r>
              <a:rPr lang="hu-HU" dirty="0" err="1" smtClean="0">
                <a:latin typeface="Garamond" panose="02020404030301010803" pitchFamily="18" charset="0"/>
              </a:rPr>
              <a:t>but</a:t>
            </a:r>
            <a:r>
              <a:rPr lang="hu-HU" dirty="0" smtClean="0">
                <a:latin typeface="Garamond" panose="02020404030301010803" pitchFamily="18" charset="0"/>
              </a:rPr>
              <a:t> </a:t>
            </a:r>
            <a:r>
              <a:rPr lang="hu-HU" dirty="0" err="1" smtClean="0">
                <a:latin typeface="Garamond" panose="02020404030301010803" pitchFamily="18" charset="0"/>
              </a:rPr>
              <a:t>should</a:t>
            </a:r>
            <a:r>
              <a:rPr lang="hu-HU" dirty="0" smtClean="0">
                <a:latin typeface="Garamond" panose="02020404030301010803" pitchFamily="18" charset="0"/>
              </a:rPr>
              <a:t> be </a:t>
            </a:r>
            <a:r>
              <a:rPr lang="hu-HU" dirty="0" err="1" smtClean="0">
                <a:latin typeface="Garamond" panose="02020404030301010803" pitchFamily="18" charset="0"/>
              </a:rPr>
              <a:t>estimated</a:t>
            </a:r>
            <a:endParaRPr lang="hu-HU" dirty="0" smtClean="0">
              <a:latin typeface="Garamond" panose="02020404030301010803" pitchFamily="18" charset="0"/>
            </a:endParaRPr>
          </a:p>
          <a:p>
            <a:endParaRPr lang="hu-HU" dirty="0">
              <a:latin typeface="Garamond" panose="02020404030301010803" pitchFamily="18" charset="0"/>
            </a:endParaRPr>
          </a:p>
          <a:p>
            <a:pPr marL="0" indent="0">
              <a:buNone/>
            </a:pPr>
            <a:r>
              <a:rPr lang="hu-HU" dirty="0" smtClean="0">
                <a:latin typeface="Garamond" panose="02020404030301010803" pitchFamily="18" charset="0"/>
              </a:rPr>
              <a:t>An </a:t>
            </a:r>
            <a:r>
              <a:rPr lang="hu-HU" dirty="0" err="1" smtClean="0">
                <a:latin typeface="Garamond" panose="02020404030301010803" pitchFamily="18" charset="0"/>
              </a:rPr>
              <a:t>intriguing</a:t>
            </a:r>
            <a:r>
              <a:rPr lang="hu-HU" dirty="0" smtClean="0">
                <a:latin typeface="Garamond" panose="02020404030301010803" pitchFamily="18" charset="0"/>
              </a:rPr>
              <a:t> </a:t>
            </a:r>
            <a:r>
              <a:rPr lang="hu-HU" dirty="0" err="1" smtClean="0">
                <a:latin typeface="Garamond" panose="02020404030301010803" pitchFamily="18" charset="0"/>
              </a:rPr>
              <a:t>finding</a:t>
            </a:r>
            <a:endParaRPr lang="hu-HU" dirty="0" smtClean="0">
              <a:latin typeface="Garamond" panose="02020404030301010803" pitchFamily="18" charset="0"/>
            </a:endParaRPr>
          </a:p>
          <a:p>
            <a:r>
              <a:rPr lang="hu-HU" dirty="0" smtClean="0">
                <a:latin typeface="Garamond" panose="02020404030301010803" pitchFamily="18" charset="0"/>
              </a:rPr>
              <a:t>The </a:t>
            </a:r>
            <a:r>
              <a:rPr lang="hu-HU" dirty="0" err="1" smtClean="0">
                <a:latin typeface="Garamond" panose="02020404030301010803" pitchFamily="18" charset="0"/>
              </a:rPr>
              <a:t>best</a:t>
            </a:r>
            <a:r>
              <a:rPr lang="hu-HU" dirty="0" smtClean="0">
                <a:latin typeface="Garamond" panose="02020404030301010803" pitchFamily="18" charset="0"/>
              </a:rPr>
              <a:t> </a:t>
            </a:r>
            <a:r>
              <a:rPr lang="hu-HU" dirty="0" err="1" smtClean="0">
                <a:latin typeface="Garamond" panose="02020404030301010803" pitchFamily="18" charset="0"/>
              </a:rPr>
              <a:t>method</a:t>
            </a:r>
            <a:r>
              <a:rPr lang="hu-HU" dirty="0" smtClean="0">
                <a:latin typeface="Garamond" panose="02020404030301010803" pitchFamily="18" charset="0"/>
              </a:rPr>
              <a:t> of reinforcement learning </a:t>
            </a:r>
            <a:r>
              <a:rPr lang="hu-HU" dirty="0" err="1" smtClean="0">
                <a:latin typeface="Garamond" panose="02020404030301010803" pitchFamily="18" charset="0"/>
              </a:rPr>
              <a:t>called</a:t>
            </a:r>
            <a:r>
              <a:rPr lang="hu-HU" dirty="0" smtClean="0">
                <a:latin typeface="Garamond" panose="02020404030301010803" pitchFamily="18" charset="0"/>
              </a:rPr>
              <a:t> ”</a:t>
            </a:r>
            <a:r>
              <a:rPr lang="hu-HU" i="1" dirty="0" smtClean="0">
                <a:latin typeface="Garamond" panose="02020404030301010803" pitchFamily="18" charset="0"/>
              </a:rPr>
              <a:t>temporal </a:t>
            </a:r>
            <a:r>
              <a:rPr lang="hu-HU" i="1" dirty="0" err="1" smtClean="0">
                <a:latin typeface="Garamond" panose="02020404030301010803" pitchFamily="18" charset="0"/>
              </a:rPr>
              <a:t>difference</a:t>
            </a:r>
            <a:r>
              <a:rPr lang="hu-HU" i="1" dirty="0" smtClean="0">
                <a:latin typeface="Garamond" panose="02020404030301010803" pitchFamily="18" charset="0"/>
              </a:rPr>
              <a:t> learning”</a:t>
            </a:r>
            <a:r>
              <a:rPr lang="hu-HU" dirty="0" smtClean="0">
                <a:latin typeface="Garamond" panose="02020404030301010803" pitchFamily="18" charset="0"/>
              </a:rPr>
              <a:t> has </a:t>
            </a:r>
            <a:r>
              <a:rPr lang="hu-HU" dirty="0" err="1" smtClean="0">
                <a:latin typeface="Garamond" panose="02020404030301010803" pitchFamily="18" charset="0"/>
              </a:rPr>
              <a:t>been</a:t>
            </a:r>
            <a:r>
              <a:rPr lang="hu-HU" dirty="0" smtClean="0">
                <a:latin typeface="Garamond" panose="02020404030301010803" pitchFamily="18" charset="0"/>
              </a:rPr>
              <a:t> </a:t>
            </a:r>
            <a:r>
              <a:rPr lang="hu-HU" dirty="0" err="1" smtClean="0">
                <a:latin typeface="Garamond" panose="02020404030301010803" pitchFamily="18" charset="0"/>
              </a:rPr>
              <a:t>found</a:t>
            </a:r>
            <a:r>
              <a:rPr lang="hu-HU" dirty="0" smtClean="0">
                <a:latin typeface="Garamond" panose="02020404030301010803" pitchFamily="18" charset="0"/>
              </a:rPr>
              <a:t> in </a:t>
            </a:r>
            <a:r>
              <a:rPr lang="hu-HU" dirty="0" err="1" smtClean="0">
                <a:latin typeface="Garamond" panose="02020404030301010803" pitchFamily="18" charset="0"/>
              </a:rPr>
              <a:t>monkeys</a:t>
            </a:r>
            <a:r>
              <a:rPr lang="hu-HU" dirty="0" smtClean="0">
                <a:latin typeface="Garamond" panose="02020404030301010803" pitchFamily="18" charset="0"/>
              </a:rPr>
              <a:t>. The </a:t>
            </a:r>
            <a:r>
              <a:rPr lang="hu-HU" dirty="0" err="1" smtClean="0">
                <a:latin typeface="Garamond" panose="02020404030301010803" pitchFamily="18" charset="0"/>
              </a:rPr>
              <a:t>dopamine</a:t>
            </a:r>
            <a:r>
              <a:rPr lang="hu-HU" dirty="0" smtClean="0">
                <a:latin typeface="Garamond" panose="02020404030301010803" pitchFamily="18" charset="0"/>
              </a:rPr>
              <a:t> </a:t>
            </a:r>
            <a:r>
              <a:rPr lang="hu-HU" dirty="0" err="1" smtClean="0">
                <a:latin typeface="Garamond" panose="02020404030301010803" pitchFamily="18" charset="0"/>
              </a:rPr>
              <a:t>system</a:t>
            </a:r>
            <a:r>
              <a:rPr lang="hu-HU" dirty="0" smtClean="0">
                <a:latin typeface="Garamond" panose="02020404030301010803" pitchFamily="18" charset="0"/>
              </a:rPr>
              <a:t> is </a:t>
            </a:r>
            <a:r>
              <a:rPr lang="hu-HU" dirty="0" err="1" smtClean="0">
                <a:latin typeface="Garamond" panose="02020404030301010803" pitchFamily="18" charset="0"/>
              </a:rPr>
              <a:t>responsible</a:t>
            </a:r>
            <a:r>
              <a:rPr lang="hu-HU" dirty="0" smtClean="0">
                <a:latin typeface="Garamond" panose="02020404030301010803" pitchFamily="18" charset="0"/>
              </a:rPr>
              <a:t> </a:t>
            </a:r>
            <a:r>
              <a:rPr lang="hu-HU" dirty="0" err="1" smtClean="0">
                <a:latin typeface="Garamond" panose="02020404030301010803" pitchFamily="18" charset="0"/>
              </a:rPr>
              <a:t>for</a:t>
            </a:r>
            <a:r>
              <a:rPr lang="hu-HU" dirty="0" smtClean="0">
                <a:latin typeface="Garamond" panose="02020404030301010803" pitchFamily="18" charset="0"/>
              </a:rPr>
              <a:t> it.</a:t>
            </a:r>
          </a:p>
          <a:p>
            <a:r>
              <a:rPr lang="hu-HU" dirty="0" err="1" smtClean="0">
                <a:latin typeface="Garamond" panose="02020404030301010803" pitchFamily="18" charset="0"/>
              </a:rPr>
              <a:t>Mammals</a:t>
            </a:r>
            <a:r>
              <a:rPr lang="hu-HU" dirty="0" smtClean="0">
                <a:latin typeface="Garamond" panose="02020404030301010803" pitchFamily="18" charset="0"/>
              </a:rPr>
              <a:t> </a:t>
            </a:r>
            <a:r>
              <a:rPr lang="hu-HU" dirty="0" err="1" smtClean="0">
                <a:latin typeface="Garamond" panose="02020404030301010803" pitchFamily="18" charset="0"/>
              </a:rPr>
              <a:t>seem</a:t>
            </a:r>
            <a:r>
              <a:rPr lang="hu-HU" dirty="0" smtClean="0">
                <a:latin typeface="Garamond" panose="02020404030301010803" pitchFamily="18" charset="0"/>
              </a:rPr>
              <a:t> </a:t>
            </a:r>
            <a:r>
              <a:rPr lang="hu-HU" dirty="0" err="1" smtClean="0">
                <a:latin typeface="Garamond" panose="02020404030301010803" pitchFamily="18" charset="0"/>
              </a:rPr>
              <a:t>to</a:t>
            </a:r>
            <a:r>
              <a:rPr lang="hu-HU" dirty="0" smtClean="0">
                <a:latin typeface="Garamond" panose="02020404030301010803" pitchFamily="18" charset="0"/>
              </a:rPr>
              <a:t> </a:t>
            </a:r>
            <a:r>
              <a:rPr lang="hu-HU" dirty="0" err="1" smtClean="0">
                <a:latin typeface="Garamond" panose="02020404030301010803" pitchFamily="18" charset="0"/>
              </a:rPr>
              <a:t>use</a:t>
            </a:r>
            <a:r>
              <a:rPr lang="hu-HU" dirty="0" smtClean="0">
                <a:latin typeface="Garamond" panose="02020404030301010803" pitchFamily="18" charset="0"/>
              </a:rPr>
              <a:t> </a:t>
            </a:r>
            <a:r>
              <a:rPr lang="hu-HU" dirty="0" err="1" smtClean="0">
                <a:latin typeface="Garamond" panose="02020404030301010803" pitchFamily="18" charset="0"/>
              </a:rPr>
              <a:t>this</a:t>
            </a:r>
            <a:r>
              <a:rPr lang="hu-HU" dirty="0" smtClean="0">
                <a:latin typeface="Garamond" panose="02020404030301010803" pitchFamily="18" charset="0"/>
              </a:rPr>
              <a:t> learning </a:t>
            </a:r>
            <a:r>
              <a:rPr lang="hu-HU" dirty="0" err="1" smtClean="0">
                <a:latin typeface="Garamond" panose="02020404030301010803" pitchFamily="18" charset="0"/>
              </a:rPr>
              <a:t>method</a:t>
            </a:r>
            <a:r>
              <a:rPr lang="hu-HU" dirty="0" smtClean="0">
                <a:latin typeface="Garamond" panose="02020404030301010803" pitchFamily="18" charset="0"/>
              </a:rPr>
              <a:t> </a:t>
            </a:r>
            <a:r>
              <a:rPr lang="hu-HU" dirty="0" err="1" smtClean="0">
                <a:latin typeface="Garamond" panose="02020404030301010803" pitchFamily="18" charset="0"/>
              </a:rPr>
              <a:t>for</a:t>
            </a:r>
            <a:r>
              <a:rPr lang="hu-HU" dirty="0" smtClean="0">
                <a:latin typeface="Garamond" panose="02020404030301010803" pitchFamily="18" charset="0"/>
              </a:rPr>
              <a:t>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optimization</a:t>
            </a:r>
            <a:r>
              <a:rPr lang="hu-HU" dirty="0" smtClean="0">
                <a:latin typeface="Garamond" panose="02020404030301010803" pitchFamily="18" charset="0"/>
              </a:rPr>
              <a:t> of </a:t>
            </a:r>
            <a:r>
              <a:rPr lang="hu-HU" dirty="0" err="1" smtClean="0">
                <a:latin typeface="Garamond" panose="02020404030301010803" pitchFamily="18" charset="0"/>
              </a:rPr>
              <a:t>behavior</a:t>
            </a:r>
            <a:endParaRPr lang="hu-HU" dirty="0" smtClean="0">
              <a:latin typeface="Garamond" panose="02020404030301010803" pitchFamily="18" charset="0"/>
            </a:endParaRPr>
          </a:p>
          <a:p>
            <a:r>
              <a:rPr lang="hu-HU" dirty="0">
                <a:latin typeface="Garamond" panose="02020404030301010803" pitchFamily="18" charset="0"/>
              </a:rPr>
              <a:t>I</a:t>
            </a:r>
            <a:r>
              <a:rPr lang="hu-HU" dirty="0" smtClean="0">
                <a:latin typeface="Garamond" panose="02020404030301010803" pitchFamily="18" charset="0"/>
              </a:rPr>
              <a:t>t </a:t>
            </a:r>
            <a:r>
              <a:rPr lang="hu-HU" dirty="0" err="1" smtClean="0">
                <a:latin typeface="Garamond" panose="02020404030301010803" pitchFamily="18" charset="0"/>
              </a:rPr>
              <a:t>seems</a:t>
            </a:r>
            <a:r>
              <a:rPr lang="hu-HU" dirty="0" smtClean="0">
                <a:latin typeface="Garamond" panose="02020404030301010803" pitchFamily="18" charset="0"/>
              </a:rPr>
              <a:t> </a:t>
            </a:r>
            <a:r>
              <a:rPr lang="hu-HU" dirty="0" err="1" smtClean="0">
                <a:latin typeface="Garamond" panose="02020404030301010803" pitchFamily="18" charset="0"/>
              </a:rPr>
              <a:t>that</a:t>
            </a:r>
            <a:r>
              <a:rPr lang="hu-HU" dirty="0" smtClean="0">
                <a:latin typeface="Garamond" panose="02020404030301010803" pitchFamily="18" charset="0"/>
              </a:rPr>
              <a:t> </a:t>
            </a:r>
            <a:r>
              <a:rPr lang="hu-HU" dirty="0" err="1" smtClean="0">
                <a:latin typeface="Garamond" panose="02020404030301010803" pitchFamily="18" charset="0"/>
              </a:rPr>
              <a:t>only</a:t>
            </a:r>
            <a:r>
              <a:rPr lang="hu-HU" dirty="0" smtClean="0">
                <a:latin typeface="Garamond" panose="02020404030301010803" pitchFamily="18" charset="0"/>
              </a:rPr>
              <a:t> </a:t>
            </a:r>
            <a:r>
              <a:rPr lang="hu-HU" dirty="0" err="1" smtClean="0">
                <a:latin typeface="Garamond" panose="02020404030301010803" pitchFamily="18" charset="0"/>
              </a:rPr>
              <a:t>the</a:t>
            </a:r>
            <a:r>
              <a:rPr lang="hu-HU" dirty="0" smtClean="0">
                <a:latin typeface="Garamond" panose="02020404030301010803" pitchFamily="18" charset="0"/>
              </a:rPr>
              <a:t> learning of </a:t>
            </a:r>
            <a:r>
              <a:rPr lang="hu-HU" dirty="0" err="1" smtClean="0">
                <a:latin typeface="Garamond" panose="02020404030301010803" pitchFamily="18" charset="0"/>
              </a:rPr>
              <a:t>components</a:t>
            </a:r>
            <a:r>
              <a:rPr lang="hu-HU" dirty="0" smtClean="0">
                <a:latin typeface="Garamond" panose="02020404030301010803" pitchFamily="18" charset="0"/>
              </a:rPr>
              <a:t> is </a:t>
            </a:r>
            <a:r>
              <a:rPr lang="hu-HU" dirty="0" err="1" smtClean="0">
                <a:latin typeface="Garamond" panose="02020404030301010803" pitchFamily="18" charset="0"/>
              </a:rPr>
              <a:t>to</a:t>
            </a:r>
            <a:r>
              <a:rPr lang="hu-HU" dirty="0" smtClean="0">
                <a:latin typeface="Garamond" panose="02020404030301010803" pitchFamily="18" charset="0"/>
              </a:rPr>
              <a:t> be </a:t>
            </a:r>
            <a:r>
              <a:rPr lang="hu-HU" dirty="0" err="1" smtClean="0">
                <a:latin typeface="Garamond" panose="02020404030301010803" pitchFamily="18" charset="0"/>
              </a:rPr>
              <a:t>discovered</a:t>
            </a:r>
            <a:r>
              <a:rPr lang="hu-HU" dirty="0" smtClean="0">
                <a:latin typeface="Garamond" panose="02020404030301010803" pitchFamily="18" charset="0"/>
              </a:rPr>
              <a:t>, </a:t>
            </a:r>
            <a:r>
              <a:rPr lang="hu-HU" dirty="0" err="1" smtClean="0">
                <a:latin typeface="Garamond" panose="02020404030301010803" pitchFamily="18" charset="0"/>
              </a:rPr>
              <a:t>or</a:t>
            </a:r>
            <a:r>
              <a:rPr lang="hu-HU" dirty="0" smtClean="0">
                <a:latin typeface="Garamond" panose="02020404030301010803" pitchFamily="18" charset="0"/>
              </a:rPr>
              <a:t> </a:t>
            </a:r>
            <a:r>
              <a:rPr lang="hu-HU" dirty="0" err="1" smtClean="0">
                <a:latin typeface="Garamond" panose="02020404030301010803" pitchFamily="18" charset="0"/>
              </a:rPr>
              <a:t>possibly</a:t>
            </a:r>
            <a:r>
              <a:rPr lang="hu-HU" dirty="0" smtClean="0">
                <a:latin typeface="Garamond" panose="02020404030301010803" pitchFamily="18" charset="0"/>
              </a:rPr>
              <a:t> </a:t>
            </a:r>
            <a:r>
              <a:rPr lang="hu-HU" dirty="0" err="1" smtClean="0">
                <a:latin typeface="Garamond" panose="02020404030301010803" pitchFamily="18" charset="0"/>
              </a:rPr>
              <a:t>improved</a:t>
            </a:r>
            <a:r>
              <a:rPr lang="hu-HU" dirty="0" smtClean="0">
                <a:latin typeface="Garamond" panose="02020404030301010803" pitchFamily="18" charset="0"/>
              </a:rPr>
              <a:t> </a:t>
            </a:r>
            <a:r>
              <a:rPr lang="hu-HU" dirty="0" err="1" smtClean="0">
                <a:latin typeface="Garamond" panose="02020404030301010803" pitchFamily="18" charset="0"/>
              </a:rPr>
              <a:t>to</a:t>
            </a:r>
            <a:r>
              <a:rPr lang="hu-HU" dirty="0" smtClean="0">
                <a:latin typeface="Garamond" panose="02020404030301010803" pitchFamily="18" charset="0"/>
              </a:rPr>
              <a:t> be </a:t>
            </a:r>
            <a:r>
              <a:rPr lang="hu-HU" dirty="0" err="1" smtClean="0">
                <a:latin typeface="Garamond" panose="02020404030301010803" pitchFamily="18" charset="0"/>
              </a:rPr>
              <a:t>able</a:t>
            </a:r>
            <a:r>
              <a:rPr lang="hu-HU" dirty="0" smtClean="0">
                <a:latin typeface="Garamond" panose="02020404030301010803" pitchFamily="18" charset="0"/>
              </a:rPr>
              <a:t> </a:t>
            </a:r>
            <a:r>
              <a:rPr lang="hu-HU" dirty="0" err="1" smtClean="0">
                <a:latin typeface="Garamond" panose="02020404030301010803" pitchFamily="18" charset="0"/>
              </a:rPr>
              <a:t>to</a:t>
            </a:r>
            <a:r>
              <a:rPr lang="hu-HU" dirty="0" smtClean="0">
                <a:latin typeface="Garamond" panose="02020404030301010803" pitchFamily="18" charset="0"/>
              </a:rPr>
              <a:t> </a:t>
            </a:r>
            <a:r>
              <a:rPr lang="hu-HU" dirty="0" err="1" smtClean="0">
                <a:latin typeface="Garamond" panose="02020404030301010803" pitchFamily="18" charset="0"/>
              </a:rPr>
              <a:t>meet</a:t>
            </a:r>
            <a:r>
              <a:rPr lang="hu-HU" dirty="0" smtClean="0">
                <a:latin typeface="Garamond" panose="02020404030301010803" pitchFamily="18" charset="0"/>
              </a:rPr>
              <a:t> human </a:t>
            </a:r>
            <a:r>
              <a:rPr lang="hu-HU" dirty="0" err="1" smtClean="0">
                <a:latin typeface="Garamond" panose="02020404030301010803" pitchFamily="18" charset="0"/>
              </a:rPr>
              <a:t>intelligence</a:t>
            </a:r>
            <a:r>
              <a:rPr lang="hu-HU" dirty="0" smtClean="0">
                <a:latin typeface="Garamond" panose="02020404030301010803" pitchFamily="18" charset="0"/>
              </a:rPr>
              <a:t> </a:t>
            </a:r>
            <a:r>
              <a:rPr lang="hu-HU" dirty="0" err="1" smtClean="0">
                <a:latin typeface="Garamond" panose="02020404030301010803" pitchFamily="18" charset="0"/>
              </a:rPr>
              <a:t>or</a:t>
            </a:r>
            <a:r>
              <a:rPr lang="hu-HU" dirty="0" smtClean="0">
                <a:latin typeface="Garamond" panose="02020404030301010803" pitchFamily="18" charset="0"/>
              </a:rPr>
              <a:t> more… </a:t>
            </a:r>
          </a:p>
          <a:p>
            <a:endParaRPr lang="hu-HU" dirty="0">
              <a:latin typeface="Garamond" panose="02020404030301010803" pitchFamily="18" charset="0"/>
            </a:endParaRPr>
          </a:p>
          <a:p>
            <a:pPr marL="0" indent="0" algn="r">
              <a:buNone/>
            </a:pPr>
            <a:r>
              <a:rPr lang="hu-HU" dirty="0" smtClean="0">
                <a:latin typeface="Garamond" panose="02020404030301010803" pitchFamily="18" charset="0"/>
              </a:rPr>
              <a:t>BUT: </a:t>
            </a:r>
            <a:r>
              <a:rPr lang="hu-HU" dirty="0" err="1" smtClean="0">
                <a:latin typeface="Garamond" panose="02020404030301010803" pitchFamily="18" charset="0"/>
              </a:rPr>
              <a:t>computers</a:t>
            </a:r>
            <a:r>
              <a:rPr lang="hu-HU" dirty="0" smtClean="0">
                <a:latin typeface="Garamond" panose="02020404030301010803" pitchFamily="18" charset="0"/>
              </a:rPr>
              <a:t> </a:t>
            </a:r>
            <a:r>
              <a:rPr lang="hu-HU" dirty="0" err="1" smtClean="0">
                <a:latin typeface="Garamond" panose="02020404030301010803" pitchFamily="18" charset="0"/>
              </a:rPr>
              <a:t>are</a:t>
            </a:r>
            <a:r>
              <a:rPr lang="hu-HU" dirty="0" smtClean="0">
                <a:latin typeface="Garamond" panose="02020404030301010803" pitchFamily="18" charset="0"/>
              </a:rPr>
              <a:t> </a:t>
            </a:r>
            <a:r>
              <a:rPr lang="hu-HU" dirty="0" err="1" smtClean="0">
                <a:latin typeface="Garamond" panose="02020404030301010803" pitchFamily="18" charset="0"/>
              </a:rPr>
              <a:t>fast</a:t>
            </a:r>
            <a:r>
              <a:rPr lang="hu-HU" dirty="0" smtClean="0">
                <a:latin typeface="Garamond" panose="02020404030301010803" pitchFamily="18" charset="0"/>
              </a:rPr>
              <a:t>…</a:t>
            </a:r>
            <a:endParaRPr lang="hu-HU" dirty="0">
              <a:latin typeface="Garamond" panose="02020404030301010803" pitchFamily="18" charset="0"/>
            </a:endParaRPr>
          </a:p>
        </p:txBody>
      </p:sp>
    </p:spTree>
    <p:extLst>
      <p:ext uri="{BB962C8B-B14F-4D97-AF65-F5344CB8AC3E}">
        <p14:creationId xmlns:p14="http://schemas.microsoft.com/office/powerpoint/2010/main" val="285087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B2BA1B-85BD-4B07-A422-BC8E08F455A1}"/>
              </a:ext>
            </a:extLst>
          </p:cNvPr>
          <p:cNvSpPr>
            <a:spLocks noGrp="1"/>
          </p:cNvSpPr>
          <p:nvPr>
            <p:ph type="body" sz="quarter" idx="15"/>
          </p:nvPr>
        </p:nvSpPr>
        <p:spPr>
          <a:xfrm>
            <a:off x="467548" y="404671"/>
            <a:ext cx="7128788" cy="576057"/>
          </a:xfrm>
        </p:spPr>
        <p:txBody>
          <a:bodyPr/>
          <a:lstStyle/>
          <a:p>
            <a:r>
              <a:rPr lang="hu-HU" dirty="0" smtClean="0"/>
              <a:t>Reinforcement learning </a:t>
            </a:r>
            <a:r>
              <a:rPr lang="hu-HU" dirty="0" smtClean="0">
                <a:sym typeface="Wingdings" panose="05000000000000000000" pitchFamily="2" charset="2"/>
              </a:rPr>
              <a:t> (re-)</a:t>
            </a:r>
            <a:r>
              <a:rPr lang="hu-HU" dirty="0" err="1" smtClean="0">
                <a:sym typeface="Wingdings" panose="05000000000000000000" pitchFamily="2" charset="2"/>
              </a:rPr>
              <a:t>sources</a:t>
            </a:r>
            <a:endParaRPr lang="hu-HU" dirty="0"/>
          </a:p>
        </p:txBody>
      </p:sp>
      <p:sp>
        <p:nvSpPr>
          <p:cNvPr id="3" name="Text Placeholder 2">
            <a:extLst>
              <a:ext uri="{FF2B5EF4-FFF2-40B4-BE49-F238E27FC236}">
                <a16:creationId xmlns:a16="http://schemas.microsoft.com/office/drawing/2014/main" id="{84308ECC-1C39-472A-8997-5ACCF9E37821}"/>
              </a:ext>
            </a:extLst>
          </p:cNvPr>
          <p:cNvSpPr>
            <a:spLocks noGrp="1"/>
          </p:cNvSpPr>
          <p:nvPr>
            <p:ph type="body" sz="quarter" idx="16"/>
          </p:nvPr>
        </p:nvSpPr>
        <p:spPr/>
        <p:txBody>
          <a:bodyPr/>
          <a:lstStyle/>
          <a:p>
            <a:pPr indent="0">
              <a:buNone/>
            </a:pPr>
            <a:r>
              <a:rPr lang="en-US" dirty="0"/>
              <a:t>CS234: Reinforcement Learning Winter </a:t>
            </a:r>
            <a:r>
              <a:rPr lang="en-US" dirty="0" smtClean="0"/>
              <a:t>20</a:t>
            </a:r>
            <a:r>
              <a:rPr lang="hu-HU" dirty="0" smtClean="0"/>
              <a:t>20</a:t>
            </a:r>
            <a:endParaRPr lang="en-US" dirty="0"/>
          </a:p>
          <a:p>
            <a:r>
              <a:rPr lang="hu-HU" dirty="0">
                <a:hlinkClick r:id="rId2"/>
              </a:rPr>
              <a:t>http://</a:t>
            </a:r>
            <a:r>
              <a:rPr lang="hu-HU" dirty="0" smtClean="0">
                <a:hlinkClick r:id="rId2"/>
              </a:rPr>
              <a:t>web.stanford.edu/class/cs234/index.html</a:t>
            </a:r>
            <a:endParaRPr lang="hu-HU" dirty="0" smtClean="0"/>
          </a:p>
          <a:p>
            <a:endParaRPr lang="hu-HU" sz="1400" dirty="0"/>
          </a:p>
          <a:p>
            <a:pPr indent="0">
              <a:buNone/>
            </a:pPr>
            <a:r>
              <a:rPr lang="hu-HU" dirty="0" smtClean="0"/>
              <a:t>A </a:t>
            </a:r>
            <a:r>
              <a:rPr lang="hu-HU" dirty="0" err="1" smtClean="0"/>
              <a:t>great</a:t>
            </a:r>
            <a:r>
              <a:rPr lang="hu-HU" dirty="0" smtClean="0"/>
              <a:t> </a:t>
            </a:r>
            <a:r>
              <a:rPr lang="hu-HU" dirty="0" err="1" smtClean="0"/>
              <a:t>step</a:t>
            </a:r>
            <a:r>
              <a:rPr lang="hu-HU" dirty="0" smtClean="0"/>
              <a:t> </a:t>
            </a:r>
            <a:r>
              <a:rPr lang="hu-HU" dirty="0" err="1" smtClean="0"/>
              <a:t>was</a:t>
            </a:r>
            <a:r>
              <a:rPr lang="hu-HU" dirty="0" smtClean="0"/>
              <a:t> made </a:t>
            </a:r>
            <a:r>
              <a:rPr lang="hu-HU" dirty="0" err="1" smtClean="0"/>
              <a:t>by</a:t>
            </a:r>
            <a:r>
              <a:rPr lang="hu-HU" dirty="0" smtClean="0"/>
              <a:t> </a:t>
            </a:r>
            <a:r>
              <a:rPr lang="hu-HU" dirty="0" err="1" smtClean="0"/>
              <a:t>the</a:t>
            </a:r>
            <a:r>
              <a:rPr lang="hu-HU" dirty="0" smtClean="0"/>
              <a:t> </a:t>
            </a:r>
            <a:r>
              <a:rPr lang="hu-HU" dirty="0" err="1" smtClean="0"/>
              <a:t>introduction</a:t>
            </a:r>
            <a:r>
              <a:rPr lang="hu-HU" dirty="0" smtClean="0"/>
              <a:t> of </a:t>
            </a:r>
            <a:r>
              <a:rPr lang="hu-HU" dirty="0" err="1" smtClean="0"/>
              <a:t>deep</a:t>
            </a:r>
            <a:r>
              <a:rPr lang="hu-HU" dirty="0" smtClean="0"/>
              <a:t> learning </a:t>
            </a:r>
            <a:r>
              <a:rPr lang="hu-HU" dirty="0" err="1" smtClean="0"/>
              <a:t>methods</a:t>
            </a:r>
            <a:r>
              <a:rPr lang="hu-HU" dirty="0" smtClean="0"/>
              <a:t> </a:t>
            </a:r>
            <a:r>
              <a:rPr lang="hu-HU" dirty="0" err="1" smtClean="0"/>
              <a:t>into</a:t>
            </a:r>
            <a:r>
              <a:rPr lang="hu-HU" dirty="0" smtClean="0"/>
              <a:t> Reinforcement Learning</a:t>
            </a:r>
          </a:p>
          <a:p>
            <a:pPr indent="0">
              <a:buNone/>
            </a:pPr>
            <a:endParaRPr lang="hu-HU" sz="1400" dirty="0" smtClean="0"/>
          </a:p>
          <a:p>
            <a:pPr indent="0">
              <a:buNone/>
            </a:pPr>
            <a:r>
              <a:rPr lang="en-US" dirty="0" smtClean="0"/>
              <a:t>Advanced </a:t>
            </a:r>
            <a:r>
              <a:rPr lang="en-US" dirty="0"/>
              <a:t>AI: Deep Reinforcement Learning in Python</a:t>
            </a:r>
            <a:endParaRPr lang="hu-HU" dirty="0"/>
          </a:p>
          <a:p>
            <a:r>
              <a:rPr lang="hu-HU" dirty="0">
                <a:hlinkClick r:id="rId3"/>
              </a:rPr>
              <a:t>https://bit.ly/2p6jWrh</a:t>
            </a:r>
            <a:r>
              <a:rPr lang="hu-HU" dirty="0"/>
              <a:t> </a:t>
            </a:r>
          </a:p>
          <a:p>
            <a:pPr indent="0">
              <a:buNone/>
            </a:pPr>
            <a:endParaRPr lang="hu-HU" sz="1400" dirty="0" smtClean="0"/>
          </a:p>
          <a:p>
            <a:pPr indent="0">
              <a:buNone/>
            </a:pPr>
            <a:r>
              <a:rPr lang="hu-HU" dirty="0" err="1" smtClean="0"/>
              <a:t>Readings</a:t>
            </a:r>
            <a:endParaRPr lang="hu-HU" dirty="0"/>
          </a:p>
          <a:p>
            <a:r>
              <a:rPr lang="en-US" u="sng" dirty="0">
                <a:hlinkClick r:id="rId4"/>
              </a:rPr>
              <a:t>Deep Reinforcement Learning: Pong from Pixels</a:t>
            </a:r>
            <a:endParaRPr lang="hu-HU" u="sng" dirty="0"/>
          </a:p>
          <a:p>
            <a:r>
              <a:rPr lang="hu-HU" dirty="0">
                <a:hlinkClick r:id="rId5"/>
              </a:rPr>
              <a:t>http://rll.berkeley.edu/deeprlcourse/</a:t>
            </a:r>
            <a:r>
              <a:rPr lang="hu-HU" dirty="0"/>
              <a:t> </a:t>
            </a:r>
            <a:endParaRPr lang="hu-HU" dirty="0" smtClean="0"/>
          </a:p>
          <a:p>
            <a:pPr indent="0">
              <a:buNone/>
            </a:pPr>
            <a:r>
              <a:rPr lang="hu-HU" dirty="0" err="1" smtClean="0"/>
              <a:t>Suggested</a:t>
            </a:r>
            <a:r>
              <a:rPr lang="hu-HU" dirty="0" smtClean="0"/>
              <a:t> starting </a:t>
            </a:r>
            <a:r>
              <a:rPr lang="hu-HU" dirty="0" err="1" smtClean="0"/>
              <a:t>point</a:t>
            </a:r>
            <a:endParaRPr lang="hu-HU" dirty="0" smtClean="0"/>
          </a:p>
          <a:p>
            <a:pPr indent="0">
              <a:buNone/>
            </a:pPr>
            <a:r>
              <a:rPr lang="hu-HU" dirty="0" err="1" smtClean="0"/>
              <a:t>Sutton</a:t>
            </a:r>
            <a:r>
              <a:rPr lang="hu-HU" dirty="0" smtClean="0"/>
              <a:t> and </a:t>
            </a:r>
            <a:r>
              <a:rPr lang="hu-HU" dirty="0" err="1" smtClean="0"/>
              <a:t>Barto</a:t>
            </a:r>
            <a:r>
              <a:rPr lang="hu-HU" dirty="0" smtClean="0"/>
              <a:t>: </a:t>
            </a:r>
            <a:r>
              <a:rPr lang="hu-HU" dirty="0" smtClean="0">
                <a:solidFill>
                  <a:srgbClr val="004494"/>
                </a:solidFill>
                <a:hlinkClick r:id="rId6"/>
              </a:rPr>
              <a:t>Introduction </a:t>
            </a:r>
            <a:r>
              <a:rPr lang="hu-HU" dirty="0" err="1" smtClean="0">
                <a:solidFill>
                  <a:srgbClr val="004494"/>
                </a:solidFill>
                <a:hlinkClick r:id="rId6"/>
              </a:rPr>
              <a:t>to</a:t>
            </a:r>
            <a:r>
              <a:rPr lang="hu-HU" dirty="0" smtClean="0">
                <a:solidFill>
                  <a:srgbClr val="004494"/>
                </a:solidFill>
                <a:hlinkClick r:id="rId6"/>
              </a:rPr>
              <a:t> RL</a:t>
            </a:r>
            <a:endParaRPr lang="hu-HU" dirty="0">
              <a:solidFill>
                <a:srgbClr val="004494"/>
              </a:solidFill>
            </a:endParaRPr>
          </a:p>
          <a:p>
            <a:r>
              <a:rPr lang="hu-HU" dirty="0">
                <a:hlinkClick r:id="rId7"/>
              </a:rPr>
              <a:t>https://webdocs.cs.ualberta.ca/~sutton/book/the-book.html</a:t>
            </a:r>
            <a:r>
              <a:rPr lang="hu-HU" dirty="0"/>
              <a:t> </a:t>
            </a:r>
          </a:p>
        </p:txBody>
      </p:sp>
    </p:spTree>
    <p:extLst>
      <p:ext uri="{BB962C8B-B14F-4D97-AF65-F5344CB8AC3E}">
        <p14:creationId xmlns:p14="http://schemas.microsoft.com/office/powerpoint/2010/main" val="133095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B2BA1B-85BD-4B07-A422-BC8E08F455A1}"/>
              </a:ext>
            </a:extLst>
          </p:cNvPr>
          <p:cNvSpPr>
            <a:spLocks noGrp="1"/>
          </p:cNvSpPr>
          <p:nvPr>
            <p:ph type="body" sz="quarter" idx="15"/>
          </p:nvPr>
        </p:nvSpPr>
        <p:spPr/>
        <p:txBody>
          <a:bodyPr/>
          <a:lstStyle/>
          <a:p>
            <a:r>
              <a:rPr lang="hu-HU" dirty="0" err="1" smtClean="0"/>
              <a:t>Results</a:t>
            </a:r>
            <a:r>
              <a:rPr lang="hu-HU" dirty="0" smtClean="0"/>
              <a:t> of reinforcement learning</a:t>
            </a:r>
            <a:endParaRPr lang="hu-HU" dirty="0"/>
          </a:p>
        </p:txBody>
      </p:sp>
      <p:sp>
        <p:nvSpPr>
          <p:cNvPr id="3" name="Text Placeholder 2">
            <a:extLst>
              <a:ext uri="{FF2B5EF4-FFF2-40B4-BE49-F238E27FC236}">
                <a16:creationId xmlns:a16="http://schemas.microsoft.com/office/drawing/2014/main" id="{84308ECC-1C39-472A-8997-5ACCF9E37821}"/>
              </a:ext>
            </a:extLst>
          </p:cNvPr>
          <p:cNvSpPr>
            <a:spLocks noGrp="1"/>
          </p:cNvSpPr>
          <p:nvPr>
            <p:ph type="body" sz="quarter" idx="16"/>
          </p:nvPr>
        </p:nvSpPr>
        <p:spPr/>
        <p:txBody>
          <a:bodyPr/>
          <a:lstStyle/>
          <a:p>
            <a:pPr indent="0">
              <a:buNone/>
            </a:pPr>
            <a:r>
              <a:rPr lang="hu-HU" dirty="0"/>
              <a:t> </a:t>
            </a:r>
          </a:p>
        </p:txBody>
      </p:sp>
      <p:pic>
        <p:nvPicPr>
          <p:cNvPr id="4" name="Picture 3">
            <a:extLst>
              <a:ext uri="{FF2B5EF4-FFF2-40B4-BE49-F238E27FC236}">
                <a16:creationId xmlns:a16="http://schemas.microsoft.com/office/drawing/2014/main" id="{C40C8667-95B2-44A6-BC7B-812851C26400}"/>
              </a:ext>
            </a:extLst>
          </p:cNvPr>
          <p:cNvPicPr>
            <a:picLocks noChangeAspect="1"/>
          </p:cNvPicPr>
          <p:nvPr/>
        </p:nvPicPr>
        <p:blipFill>
          <a:blip r:embed="rId2"/>
          <a:stretch>
            <a:fillRect/>
          </a:stretch>
        </p:blipFill>
        <p:spPr>
          <a:xfrm>
            <a:off x="0" y="980728"/>
            <a:ext cx="9144000" cy="3027371"/>
          </a:xfrm>
          <a:prstGeom prst="rect">
            <a:avLst/>
          </a:prstGeom>
        </p:spPr>
      </p:pic>
      <p:pic>
        <p:nvPicPr>
          <p:cNvPr id="5" name="Picture 4">
            <a:extLst>
              <a:ext uri="{FF2B5EF4-FFF2-40B4-BE49-F238E27FC236}">
                <a16:creationId xmlns:a16="http://schemas.microsoft.com/office/drawing/2014/main" id="{F58A36EA-52AF-47B8-B403-650624EE78C5}"/>
              </a:ext>
            </a:extLst>
          </p:cNvPr>
          <p:cNvPicPr>
            <a:picLocks noChangeAspect="1"/>
          </p:cNvPicPr>
          <p:nvPr/>
        </p:nvPicPr>
        <p:blipFill>
          <a:blip r:embed="rId3"/>
          <a:stretch>
            <a:fillRect/>
          </a:stretch>
        </p:blipFill>
        <p:spPr>
          <a:xfrm>
            <a:off x="2771800" y="3933056"/>
            <a:ext cx="3436693" cy="2792061"/>
          </a:xfrm>
          <a:prstGeom prst="rect">
            <a:avLst/>
          </a:prstGeom>
        </p:spPr>
      </p:pic>
    </p:spTree>
    <p:extLst>
      <p:ext uri="{BB962C8B-B14F-4D97-AF65-F5344CB8AC3E}">
        <p14:creationId xmlns:p14="http://schemas.microsoft.com/office/powerpoint/2010/main" val="28182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42D4DF-3120-4051-99A5-FF7043D63E6B}"/>
              </a:ext>
            </a:extLst>
          </p:cNvPr>
          <p:cNvSpPr>
            <a:spLocks noGrp="1"/>
          </p:cNvSpPr>
          <p:nvPr>
            <p:ph type="body" sz="quarter" idx="15"/>
          </p:nvPr>
        </p:nvSpPr>
        <p:spPr/>
        <p:txBody>
          <a:bodyPr/>
          <a:lstStyle/>
          <a:p>
            <a:r>
              <a:rPr lang="hu-HU" dirty="0" err="1"/>
              <a:t>Examples</a:t>
            </a:r>
            <a:endParaRPr lang="hu-HU" dirty="0"/>
          </a:p>
        </p:txBody>
      </p:sp>
      <p:sp>
        <p:nvSpPr>
          <p:cNvPr id="3" name="Text Placeholder 2">
            <a:extLst>
              <a:ext uri="{FF2B5EF4-FFF2-40B4-BE49-F238E27FC236}">
                <a16:creationId xmlns:a16="http://schemas.microsoft.com/office/drawing/2014/main" id="{542C4F52-AD2D-4DB9-A8B4-D4BC7DFC6750}"/>
              </a:ext>
            </a:extLst>
          </p:cNvPr>
          <p:cNvSpPr>
            <a:spLocks noGrp="1"/>
          </p:cNvSpPr>
          <p:nvPr>
            <p:ph type="body" sz="quarter" idx="16"/>
          </p:nvPr>
        </p:nvSpPr>
        <p:spPr>
          <a:xfrm>
            <a:off x="467548" y="1196976"/>
            <a:ext cx="8676452" cy="5184352"/>
          </a:xfrm>
        </p:spPr>
        <p:txBody>
          <a:bodyPr/>
          <a:lstStyle/>
          <a:p>
            <a:r>
              <a:rPr lang="hu-HU" dirty="0" smtClean="0">
                <a:hlinkClick r:id="rId2"/>
              </a:rPr>
              <a:t>https</a:t>
            </a:r>
            <a:r>
              <a:rPr lang="hu-HU" dirty="0">
                <a:hlinkClick r:id="rId2"/>
              </a:rPr>
              <a:t>://</a:t>
            </a:r>
            <a:r>
              <a:rPr lang="hu-HU" dirty="0" smtClean="0">
                <a:hlinkClick r:id="rId2"/>
              </a:rPr>
              <a:t>deepmind.com/blog/article/deep-reinforcement-learning</a:t>
            </a:r>
            <a:endParaRPr lang="hu-HU" dirty="0" smtClean="0"/>
          </a:p>
          <a:p>
            <a:endParaRPr lang="hu-HU" dirty="0"/>
          </a:p>
          <a:p>
            <a:r>
              <a:rPr lang="hu-HU" dirty="0">
                <a:hlinkClick r:id="rId3"/>
              </a:rPr>
              <a:t>https://</a:t>
            </a:r>
            <a:r>
              <a:rPr lang="hu-HU" dirty="0" smtClean="0">
                <a:hlinkClick r:id="rId3"/>
              </a:rPr>
              <a:t>neptune.ai/blog/reinforcement-learning-applications</a:t>
            </a:r>
            <a:endParaRPr lang="hu-HU" dirty="0" smtClean="0"/>
          </a:p>
          <a:p>
            <a:pPr marL="350991" lvl="1" indent="0">
              <a:buNone/>
            </a:pPr>
            <a:r>
              <a:rPr lang="hu-HU" dirty="0" smtClean="0"/>
              <a:t>7</a:t>
            </a:r>
            <a:r>
              <a:rPr lang="en-US" dirty="0" smtClean="0"/>
              <a:t> </a:t>
            </a:r>
            <a:r>
              <a:rPr lang="en-US" dirty="0"/>
              <a:t>Real-Life Applications of Reinforcement </a:t>
            </a:r>
            <a:r>
              <a:rPr lang="en-US" dirty="0" smtClean="0"/>
              <a:t>Learning</a:t>
            </a:r>
            <a:r>
              <a:rPr lang="hu-HU" dirty="0" smtClean="0"/>
              <a:t> (RL)</a:t>
            </a:r>
          </a:p>
          <a:p>
            <a:pPr marL="1179431" lvl="2" indent="-457200">
              <a:buFont typeface="+mj-lt"/>
              <a:buAutoNum type="arabicPeriod"/>
            </a:pPr>
            <a:r>
              <a:rPr lang="hu-HU" dirty="0" err="1"/>
              <a:t>Applications</a:t>
            </a:r>
            <a:r>
              <a:rPr lang="hu-HU" dirty="0"/>
              <a:t> in </a:t>
            </a:r>
            <a:r>
              <a:rPr lang="hu-HU" dirty="0" err="1"/>
              <a:t>self-driving</a:t>
            </a:r>
            <a:r>
              <a:rPr lang="hu-HU" dirty="0"/>
              <a:t> </a:t>
            </a:r>
            <a:r>
              <a:rPr lang="hu-HU" dirty="0" err="1"/>
              <a:t>cars</a:t>
            </a:r>
            <a:endParaRPr lang="hu-HU" dirty="0"/>
          </a:p>
          <a:p>
            <a:pPr marL="1179431" lvl="2" indent="-457200">
              <a:buFont typeface="+mj-lt"/>
              <a:buAutoNum type="arabicPeriod"/>
            </a:pPr>
            <a:r>
              <a:rPr lang="en-US" dirty="0"/>
              <a:t>Industry automation with Reinforcement Learning</a:t>
            </a:r>
          </a:p>
          <a:p>
            <a:pPr marL="1179431" lvl="2" indent="-457200">
              <a:buFont typeface="+mj-lt"/>
              <a:buAutoNum type="arabicPeriod"/>
            </a:pPr>
            <a:r>
              <a:rPr lang="hu-HU" dirty="0" smtClean="0"/>
              <a:t>RL </a:t>
            </a:r>
            <a:r>
              <a:rPr lang="en-US" dirty="0" smtClean="0"/>
              <a:t>applications </a:t>
            </a:r>
            <a:r>
              <a:rPr lang="en-US" dirty="0"/>
              <a:t>in trading and finance</a:t>
            </a:r>
          </a:p>
          <a:p>
            <a:pPr marL="1179431" lvl="2" indent="-457200">
              <a:buFont typeface="+mj-lt"/>
              <a:buAutoNum type="arabicPeriod"/>
            </a:pPr>
            <a:r>
              <a:rPr lang="hu-HU" dirty="0"/>
              <a:t>RL </a:t>
            </a:r>
            <a:r>
              <a:rPr lang="hu-HU" dirty="0" smtClean="0"/>
              <a:t> </a:t>
            </a:r>
            <a:r>
              <a:rPr lang="en-US" dirty="0" smtClean="0"/>
              <a:t>in </a:t>
            </a:r>
            <a:r>
              <a:rPr lang="en-US" dirty="0"/>
              <a:t>NLP (Natural Language Processing)</a:t>
            </a:r>
          </a:p>
          <a:p>
            <a:pPr marL="1179431" lvl="2" indent="-457200">
              <a:buFont typeface="+mj-lt"/>
              <a:buAutoNum type="arabicPeriod"/>
            </a:pPr>
            <a:r>
              <a:rPr lang="hu-HU" dirty="0"/>
              <a:t>RL </a:t>
            </a:r>
            <a:r>
              <a:rPr lang="hu-HU" dirty="0" smtClean="0"/>
              <a:t> in </a:t>
            </a:r>
            <a:r>
              <a:rPr lang="hu-HU" dirty="0" err="1" smtClean="0"/>
              <a:t>gaming</a:t>
            </a:r>
            <a:endParaRPr lang="hu-HU" dirty="0" smtClean="0"/>
          </a:p>
          <a:p>
            <a:pPr marL="1179431" lvl="2" indent="-457200">
              <a:buFont typeface="+mj-lt"/>
              <a:buAutoNum type="arabicPeriod"/>
            </a:pPr>
            <a:r>
              <a:rPr lang="hu-HU" dirty="0"/>
              <a:t>RL </a:t>
            </a:r>
            <a:r>
              <a:rPr lang="en-US" dirty="0" smtClean="0"/>
              <a:t>applications </a:t>
            </a:r>
            <a:r>
              <a:rPr lang="en-US" dirty="0"/>
              <a:t>in marketing and </a:t>
            </a:r>
            <a:r>
              <a:rPr lang="en-US" dirty="0" smtClean="0"/>
              <a:t>advertising</a:t>
            </a:r>
            <a:endParaRPr lang="hu-HU" dirty="0"/>
          </a:p>
          <a:p>
            <a:pPr marL="1179431" lvl="2" indent="-457200">
              <a:buFont typeface="+mj-lt"/>
              <a:buAutoNum type="arabicPeriod"/>
            </a:pPr>
            <a:r>
              <a:rPr lang="hu-HU" dirty="0"/>
              <a:t>RL </a:t>
            </a:r>
            <a:r>
              <a:rPr lang="hu-HU" dirty="0" smtClean="0"/>
              <a:t> </a:t>
            </a:r>
            <a:r>
              <a:rPr lang="en-US" dirty="0" smtClean="0"/>
              <a:t>in </a:t>
            </a:r>
            <a:r>
              <a:rPr lang="en-US" dirty="0"/>
              <a:t>robotics manipulation</a:t>
            </a:r>
          </a:p>
          <a:p>
            <a:pPr lvl="2"/>
            <a:endParaRPr lang="en-US" dirty="0"/>
          </a:p>
          <a:p>
            <a:endParaRPr lang="hu-HU" dirty="0"/>
          </a:p>
        </p:txBody>
      </p:sp>
    </p:spTree>
    <p:extLst>
      <p:ext uri="{BB962C8B-B14F-4D97-AF65-F5344CB8AC3E}">
        <p14:creationId xmlns:p14="http://schemas.microsoft.com/office/powerpoint/2010/main" val="3836612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 helye 1"/>
          <p:cNvSpPr>
            <a:spLocks noGrp="1"/>
          </p:cNvSpPr>
          <p:nvPr>
            <p:ph type="body" sz="quarter" idx="15"/>
          </p:nvPr>
        </p:nvSpPr>
        <p:spPr/>
        <p:txBody>
          <a:bodyPr/>
          <a:lstStyle/>
          <a:p>
            <a:r>
              <a:rPr lang="hu-HU" dirty="0" smtClean="0"/>
              <a:t>RL in </a:t>
            </a:r>
            <a:r>
              <a:rPr lang="hu-HU" dirty="0" err="1" smtClean="0"/>
              <a:t>Gaming</a:t>
            </a:r>
            <a:endParaRPr lang="hu-HU" dirty="0"/>
          </a:p>
        </p:txBody>
      </p:sp>
      <p:sp>
        <p:nvSpPr>
          <p:cNvPr id="3" name="Szöveg helye 2"/>
          <p:cNvSpPr>
            <a:spLocks noGrp="1"/>
          </p:cNvSpPr>
          <p:nvPr>
            <p:ph type="body" sz="quarter" idx="16"/>
          </p:nvPr>
        </p:nvSpPr>
        <p:spPr>
          <a:xfrm>
            <a:off x="467548" y="1196976"/>
            <a:ext cx="6676599" cy="5184352"/>
          </a:xfrm>
        </p:spPr>
        <p:txBody>
          <a:bodyPr/>
          <a:lstStyle/>
          <a:p>
            <a:pPr marL="342900" indent="-342900"/>
            <a:r>
              <a:rPr lang="hu-HU" dirty="0" smtClean="0">
                <a:hlinkClick r:id="rId2"/>
              </a:rPr>
              <a:t>AlphaZero</a:t>
            </a:r>
            <a:endParaRPr lang="hu-HU" dirty="0" smtClean="0"/>
          </a:p>
          <a:p>
            <a:pPr marL="828888" lvl="1" indent="-342900"/>
            <a:r>
              <a:rPr lang="hu-HU" dirty="0" err="1" smtClean="0"/>
              <a:t>chess</a:t>
            </a:r>
            <a:endParaRPr lang="hu-HU" dirty="0" smtClean="0"/>
          </a:p>
          <a:p>
            <a:pPr marL="828888" lvl="1" indent="-342900"/>
            <a:r>
              <a:rPr lang="hu-HU" dirty="0" err="1" smtClean="0"/>
              <a:t>shogi</a:t>
            </a:r>
            <a:endParaRPr lang="hu-HU" dirty="0" smtClean="0"/>
          </a:p>
          <a:p>
            <a:pPr marL="828888" lvl="1" indent="-342900"/>
            <a:r>
              <a:rPr lang="hu-HU" dirty="0" smtClean="0"/>
              <a:t>go</a:t>
            </a:r>
          </a:p>
          <a:p>
            <a:pPr marL="342900" indent="-342900"/>
            <a:r>
              <a:rPr lang="en-US" dirty="0" smtClean="0"/>
              <a:t>AlphaZero trained </a:t>
            </a:r>
            <a:r>
              <a:rPr lang="en-US" dirty="0"/>
              <a:t>using 5,000 </a:t>
            </a:r>
            <a:r>
              <a:rPr lang="en-US" dirty="0">
                <a:hlinkClick r:id="rId3" tooltip="Tensor processing units"/>
              </a:rPr>
              <a:t>tensor processing units</a:t>
            </a:r>
            <a:r>
              <a:rPr lang="en-US" dirty="0"/>
              <a:t> (TPUs</a:t>
            </a:r>
            <a:r>
              <a:rPr lang="en-US" dirty="0" smtClean="0"/>
              <a:t>)</a:t>
            </a:r>
            <a:r>
              <a:rPr lang="hu-HU" dirty="0" smtClean="0"/>
              <a:t> and</a:t>
            </a:r>
            <a:r>
              <a:rPr lang="en-US" dirty="0" smtClean="0"/>
              <a:t> </a:t>
            </a:r>
            <a:r>
              <a:rPr lang="en-US" dirty="0"/>
              <a:t>ran on four TPUs and a 44-core CPU in its matches.</a:t>
            </a:r>
            <a:r>
              <a:rPr lang="en-US" baseline="30000" dirty="0">
                <a:hlinkClick r:id="rId4"/>
              </a:rPr>
              <a:t>[19</a:t>
            </a:r>
            <a:r>
              <a:rPr lang="en-US" baseline="30000" dirty="0" smtClean="0">
                <a:hlinkClick r:id="rId4"/>
              </a:rPr>
              <a:t>]</a:t>
            </a:r>
            <a:endParaRPr lang="hu-HU" dirty="0" smtClean="0"/>
          </a:p>
          <a:p>
            <a:pPr marL="342900" indent="-342900"/>
            <a:endParaRPr lang="hu-HU" dirty="0"/>
          </a:p>
          <a:p>
            <a:pPr marL="342900" indent="-342900"/>
            <a:r>
              <a:rPr lang="hu-HU" dirty="0" err="1" smtClean="0"/>
              <a:t>You</a:t>
            </a:r>
            <a:r>
              <a:rPr lang="hu-HU" dirty="0" smtClean="0"/>
              <a:t> </a:t>
            </a:r>
            <a:r>
              <a:rPr lang="hu-HU" dirty="0" err="1" smtClean="0"/>
              <a:t>can</a:t>
            </a:r>
            <a:r>
              <a:rPr lang="hu-HU" dirty="0" smtClean="0"/>
              <a:t> </a:t>
            </a:r>
            <a:r>
              <a:rPr lang="hu-HU" dirty="0" err="1" smtClean="0"/>
              <a:t>find</a:t>
            </a:r>
            <a:r>
              <a:rPr lang="hu-HU" dirty="0" smtClean="0"/>
              <a:t> software </a:t>
            </a:r>
            <a:r>
              <a:rPr lang="hu-HU" dirty="0" err="1" smtClean="0"/>
              <a:t>on</a:t>
            </a:r>
            <a:r>
              <a:rPr lang="hu-HU" dirty="0" smtClean="0"/>
              <a:t> </a:t>
            </a:r>
            <a:r>
              <a:rPr lang="hu-HU" dirty="0" err="1" smtClean="0"/>
              <a:t>GitHub</a:t>
            </a:r>
            <a:endParaRPr lang="hu-HU" dirty="0" smtClean="0"/>
          </a:p>
          <a:p>
            <a:pPr marL="828888" lvl="1" indent="-342900"/>
            <a:r>
              <a:rPr lang="hu-HU" dirty="0" err="1" smtClean="0"/>
              <a:t>Chess</a:t>
            </a:r>
            <a:r>
              <a:rPr lang="hu-HU" dirty="0" smtClean="0"/>
              <a:t>, go, and </a:t>
            </a:r>
            <a:r>
              <a:rPr lang="hu-HU" dirty="0" err="1" smtClean="0"/>
              <a:t>so</a:t>
            </a:r>
            <a:r>
              <a:rPr lang="hu-HU" dirty="0" smtClean="0"/>
              <a:t> </a:t>
            </a:r>
            <a:r>
              <a:rPr lang="hu-HU" dirty="0" err="1" smtClean="0"/>
              <a:t>on</a:t>
            </a:r>
            <a:endParaRPr lang="hu-HU" dirty="0" smtClean="0"/>
          </a:p>
          <a:p>
            <a:pPr marL="828888" lvl="1" indent="-342900"/>
            <a:r>
              <a:rPr lang="hu-HU" dirty="0" err="1" smtClean="0"/>
              <a:t>Poker</a:t>
            </a:r>
            <a:endParaRPr lang="hu-HU" dirty="0"/>
          </a:p>
        </p:txBody>
      </p:sp>
      <p:pic>
        <p:nvPicPr>
          <p:cNvPr id="6146" name="Picture 2" descr="Tensor Processing Uni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7310" y="5006951"/>
            <a:ext cx="2095500" cy="1495426"/>
          </a:xfrm>
          <a:prstGeom prst="rect">
            <a:avLst/>
          </a:prstGeom>
          <a:noFill/>
          <a:extLst>
            <a:ext uri="{909E8E84-426E-40DD-AFC4-6F175D3DCCD1}">
              <a14:hiddenFill xmlns:a14="http://schemas.microsoft.com/office/drawing/2010/main">
                <a:solidFill>
                  <a:srgbClr val="FFFFFF"/>
                </a:solidFill>
              </a14:hiddenFill>
            </a:ext>
          </a:extLst>
        </p:spPr>
      </p:pic>
      <p:pic>
        <p:nvPicPr>
          <p:cNvPr id="4" name="Kép 3"/>
          <p:cNvPicPr>
            <a:picLocks noChangeAspect="1"/>
          </p:cNvPicPr>
          <p:nvPr/>
        </p:nvPicPr>
        <p:blipFill>
          <a:blip r:embed="rId6"/>
          <a:stretch>
            <a:fillRect/>
          </a:stretch>
        </p:blipFill>
        <p:spPr>
          <a:xfrm>
            <a:off x="6915543" y="116632"/>
            <a:ext cx="2135783" cy="3789437"/>
          </a:xfrm>
          <a:prstGeom prst="rect">
            <a:avLst/>
          </a:prstGeom>
        </p:spPr>
      </p:pic>
    </p:spTree>
    <p:extLst>
      <p:ext uri="{BB962C8B-B14F-4D97-AF65-F5344CB8AC3E}">
        <p14:creationId xmlns:p14="http://schemas.microsoft.com/office/powerpoint/2010/main" val="291058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79512" y="274638"/>
            <a:ext cx="7920880" cy="1143000"/>
          </a:xfrm>
        </p:spPr>
        <p:txBody>
          <a:bodyPr/>
          <a:lstStyle/>
          <a:p>
            <a:r>
              <a:rPr lang="hu-HU" dirty="0" smtClean="0"/>
              <a:t>Markov </a:t>
            </a:r>
            <a:r>
              <a:rPr lang="hu-HU" dirty="0" err="1" smtClean="0"/>
              <a:t>assumption</a:t>
            </a:r>
            <a:r>
              <a:rPr lang="hu-HU" dirty="0" smtClean="0"/>
              <a:t> is </a:t>
            </a:r>
            <a:r>
              <a:rPr lang="hu-HU" dirty="0" err="1" smtClean="0"/>
              <a:t>fulfilled</a:t>
            </a:r>
            <a:r>
              <a:rPr lang="hu-HU" dirty="0" smtClean="0"/>
              <a:t> in </a:t>
            </a:r>
            <a:r>
              <a:rPr lang="hu-HU" dirty="0" err="1" smtClean="0"/>
              <a:t>chess</a:t>
            </a:r>
            <a:r>
              <a:rPr lang="hu-HU" dirty="0" smtClean="0"/>
              <a:t> &amp; GO</a:t>
            </a:r>
            <a:endParaRPr lang="hu-HU" dirty="0"/>
          </a:p>
        </p:txBody>
      </p:sp>
      <p:sp>
        <p:nvSpPr>
          <p:cNvPr id="5" name="Tartalom helye 4"/>
          <p:cNvSpPr>
            <a:spLocks noGrp="1"/>
          </p:cNvSpPr>
          <p:nvPr>
            <p:ph idx="1"/>
          </p:nvPr>
        </p:nvSpPr>
        <p:spPr>
          <a:xfrm>
            <a:off x="179513" y="1412776"/>
            <a:ext cx="8619934" cy="5184576"/>
          </a:xfrm>
        </p:spPr>
        <p:txBody>
          <a:bodyPr>
            <a:normAutofit fontScale="92500" lnSpcReduction="10000"/>
          </a:bodyPr>
          <a:lstStyle/>
          <a:p>
            <a:r>
              <a:rPr lang="hu-HU" dirty="0" err="1" smtClean="0"/>
              <a:t>Can</a:t>
            </a:r>
            <a:r>
              <a:rPr lang="hu-HU" dirty="0" smtClean="0"/>
              <a:t> </a:t>
            </a:r>
            <a:r>
              <a:rPr lang="hu-HU" dirty="0" err="1" smtClean="0"/>
              <a:t>you</a:t>
            </a:r>
            <a:r>
              <a:rPr lang="hu-HU" dirty="0" smtClean="0"/>
              <a:t> </a:t>
            </a:r>
            <a:r>
              <a:rPr lang="hu-HU" dirty="0" err="1" smtClean="0"/>
              <a:t>tell</a:t>
            </a:r>
            <a:r>
              <a:rPr lang="hu-HU" dirty="0" smtClean="0"/>
              <a:t> </a:t>
            </a:r>
            <a:r>
              <a:rPr lang="hu-HU" dirty="0" err="1" smtClean="0"/>
              <a:t>which</a:t>
            </a:r>
            <a:r>
              <a:rPr lang="hu-HU" dirty="0" smtClean="0"/>
              <a:t> </a:t>
            </a:r>
            <a:r>
              <a:rPr lang="hu-HU" dirty="0" err="1" smtClean="0"/>
              <a:t>direction</a:t>
            </a:r>
            <a:r>
              <a:rPr lang="hu-HU" dirty="0" smtClean="0"/>
              <a:t> </a:t>
            </a:r>
            <a:r>
              <a:rPr lang="hu-HU" dirty="0" err="1" smtClean="0"/>
              <a:t>to</a:t>
            </a:r>
            <a:r>
              <a:rPr lang="hu-HU" dirty="0" smtClean="0"/>
              <a:t> </a:t>
            </a:r>
            <a:r>
              <a:rPr lang="hu-HU" dirty="0" err="1" smtClean="0"/>
              <a:t>move</a:t>
            </a:r>
            <a:r>
              <a:rPr lang="hu-HU" dirty="0" smtClean="0"/>
              <a:t> </a:t>
            </a:r>
            <a:r>
              <a:rPr lang="hu-HU" dirty="0" err="1" smtClean="0"/>
              <a:t>your</a:t>
            </a:r>
            <a:r>
              <a:rPr lang="hu-HU" dirty="0" smtClean="0"/>
              <a:t> leg?</a:t>
            </a:r>
          </a:p>
          <a:p>
            <a:r>
              <a:rPr lang="hu-HU" dirty="0" smtClean="0"/>
              <a:t>Data:</a:t>
            </a:r>
          </a:p>
          <a:p>
            <a:pPr lvl="1"/>
            <a:r>
              <a:rPr lang="hu-HU" dirty="0" err="1" smtClean="0"/>
              <a:t>speed</a:t>
            </a:r>
            <a:r>
              <a:rPr lang="hu-HU" dirty="0" smtClean="0"/>
              <a:t> of ball 20 m/s (</a:t>
            </a:r>
            <a:r>
              <a:rPr lang="hu-HU" dirty="0" err="1" smtClean="0"/>
              <a:t>best</a:t>
            </a:r>
            <a:r>
              <a:rPr lang="hu-HU" dirty="0" smtClean="0"/>
              <a:t> </a:t>
            </a:r>
            <a:r>
              <a:rPr lang="hu-HU" dirty="0" err="1" smtClean="0"/>
              <a:t>runners</a:t>
            </a:r>
            <a:r>
              <a:rPr lang="hu-HU" dirty="0" smtClean="0"/>
              <a:t>: 40 km/h ~ 100m/10s)</a:t>
            </a:r>
          </a:p>
          <a:p>
            <a:pPr lvl="1"/>
            <a:r>
              <a:rPr lang="hu-HU" dirty="0" err="1" smtClean="0"/>
              <a:t>speed</a:t>
            </a:r>
            <a:r>
              <a:rPr lang="hu-HU" dirty="0" smtClean="0"/>
              <a:t> of </a:t>
            </a:r>
            <a:r>
              <a:rPr lang="hu-HU" dirty="0" err="1" smtClean="0"/>
              <a:t>your</a:t>
            </a:r>
            <a:r>
              <a:rPr lang="hu-HU" dirty="0" smtClean="0"/>
              <a:t> leg 10 m/s = 1 m/100ms</a:t>
            </a:r>
          </a:p>
          <a:p>
            <a:pPr lvl="1"/>
            <a:r>
              <a:rPr lang="hu-HU" dirty="0" err="1" smtClean="0"/>
              <a:t>distance</a:t>
            </a:r>
            <a:r>
              <a:rPr lang="hu-HU" dirty="0" smtClean="0"/>
              <a:t> </a:t>
            </a:r>
            <a:r>
              <a:rPr lang="hu-HU" dirty="0" err="1" smtClean="0"/>
              <a:t>to</a:t>
            </a:r>
            <a:r>
              <a:rPr lang="hu-HU" dirty="0" smtClean="0"/>
              <a:t> ball: 20cm</a:t>
            </a:r>
          </a:p>
          <a:p>
            <a:pPr lvl="1"/>
            <a:r>
              <a:rPr lang="hu-HU" dirty="0" err="1" smtClean="0"/>
              <a:t>size</a:t>
            </a:r>
            <a:r>
              <a:rPr lang="hu-HU" dirty="0" smtClean="0"/>
              <a:t> of ball: 22cm</a:t>
            </a:r>
          </a:p>
          <a:p>
            <a:pPr lvl="1"/>
            <a:endParaRPr lang="hu-HU" dirty="0"/>
          </a:p>
          <a:p>
            <a:r>
              <a:rPr lang="hu-HU" dirty="0" err="1" smtClean="0"/>
              <a:t>Depends</a:t>
            </a:r>
            <a:r>
              <a:rPr lang="hu-HU" dirty="0" smtClean="0"/>
              <a:t> </a:t>
            </a:r>
            <a:r>
              <a:rPr lang="hu-HU" dirty="0" err="1" smtClean="0"/>
              <a:t>on</a:t>
            </a:r>
            <a:r>
              <a:rPr lang="hu-HU" dirty="0" smtClean="0"/>
              <a:t>:</a:t>
            </a:r>
          </a:p>
          <a:p>
            <a:pPr lvl="1"/>
            <a:r>
              <a:rPr lang="hu-HU" dirty="0" err="1" smtClean="0"/>
              <a:t>previous</a:t>
            </a:r>
            <a:r>
              <a:rPr lang="hu-HU" dirty="0" smtClean="0"/>
              <a:t> </a:t>
            </a:r>
            <a:r>
              <a:rPr lang="hu-HU" dirty="0" err="1" smtClean="0"/>
              <a:t>position</a:t>
            </a:r>
            <a:endParaRPr lang="hu-HU" dirty="0" smtClean="0"/>
          </a:p>
          <a:p>
            <a:pPr lvl="1"/>
            <a:r>
              <a:rPr lang="hu-HU" dirty="0" err="1" smtClean="0"/>
              <a:t>present</a:t>
            </a:r>
            <a:r>
              <a:rPr lang="hu-HU" dirty="0" smtClean="0"/>
              <a:t> </a:t>
            </a:r>
            <a:r>
              <a:rPr lang="hu-HU" dirty="0" err="1" smtClean="0"/>
              <a:t>position</a:t>
            </a:r>
            <a:endParaRPr lang="hu-HU" dirty="0" smtClean="0"/>
          </a:p>
          <a:p>
            <a:pPr lvl="1"/>
            <a:r>
              <a:rPr lang="hu-HU" dirty="0" err="1" smtClean="0"/>
              <a:t>distance</a:t>
            </a:r>
            <a:r>
              <a:rPr lang="hu-HU" dirty="0" smtClean="0"/>
              <a:t> </a:t>
            </a:r>
            <a:r>
              <a:rPr lang="hu-HU" dirty="0" err="1" smtClean="0"/>
              <a:t>to</a:t>
            </a:r>
            <a:r>
              <a:rPr lang="hu-HU" dirty="0" smtClean="0"/>
              <a:t> leg</a:t>
            </a:r>
          </a:p>
          <a:p>
            <a:pPr lvl="1"/>
            <a:r>
              <a:rPr lang="hu-HU" dirty="0" err="1" smtClean="0"/>
              <a:t>distance</a:t>
            </a:r>
            <a:r>
              <a:rPr lang="hu-HU" dirty="0" smtClean="0"/>
              <a:t> </a:t>
            </a:r>
            <a:r>
              <a:rPr lang="hu-HU" dirty="0" err="1" smtClean="0"/>
              <a:t>to</a:t>
            </a:r>
            <a:r>
              <a:rPr lang="hu-HU" dirty="0" smtClean="0"/>
              <a:t> </a:t>
            </a:r>
            <a:r>
              <a:rPr lang="hu-HU" dirty="0" err="1" smtClean="0"/>
              <a:t>earth</a:t>
            </a:r>
            <a:r>
              <a:rPr lang="hu-HU" dirty="0" smtClean="0"/>
              <a:t>…</a:t>
            </a:r>
          </a:p>
          <a:p>
            <a:pPr lvl="1"/>
            <a:r>
              <a:rPr lang="hu-HU" dirty="0" err="1" smtClean="0"/>
              <a:t>physics</a:t>
            </a:r>
            <a:r>
              <a:rPr lang="hu-HU" dirty="0" smtClean="0"/>
              <a:t> – </a:t>
            </a:r>
            <a:r>
              <a:rPr lang="hu-HU" dirty="0" err="1" smtClean="0"/>
              <a:t>direction</a:t>
            </a:r>
            <a:r>
              <a:rPr lang="hu-HU" dirty="0" smtClean="0"/>
              <a:t> of </a:t>
            </a:r>
            <a:r>
              <a:rPr lang="hu-HU" dirty="0" err="1" smtClean="0"/>
              <a:t>gravity</a:t>
            </a:r>
            <a:endParaRPr lang="hu-HU" dirty="0" smtClean="0"/>
          </a:p>
          <a:p>
            <a:pPr lvl="1"/>
            <a:r>
              <a:rPr lang="hu-HU" dirty="0" err="1" smtClean="0"/>
              <a:t>wind</a:t>
            </a:r>
            <a:endParaRPr lang="hu-HU" dirty="0" smtClean="0"/>
          </a:p>
          <a:p>
            <a:pPr lvl="1"/>
            <a:r>
              <a:rPr lang="hu-HU" dirty="0" err="1" smtClean="0"/>
              <a:t>rotation</a:t>
            </a:r>
            <a:r>
              <a:rPr lang="hu-HU" dirty="0" smtClean="0"/>
              <a:t> of </a:t>
            </a:r>
            <a:r>
              <a:rPr lang="hu-HU" dirty="0" err="1" smtClean="0"/>
              <a:t>the</a:t>
            </a:r>
            <a:r>
              <a:rPr lang="hu-HU" dirty="0" smtClean="0"/>
              <a:t> ball</a:t>
            </a:r>
            <a:endParaRPr lang="hu-HU" dirty="0"/>
          </a:p>
        </p:txBody>
      </p:sp>
      <p:pic>
        <p:nvPicPr>
          <p:cNvPr id="5122" name="Picture 2" descr="Who We Are - News - Further changes to the international match calendars  due to the COVID-19 pandemic unanimously approved by the Bureau of the  Council - FIFA.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068960"/>
            <a:ext cx="3528392" cy="3528392"/>
          </a:xfrm>
          <a:prstGeom prst="rect">
            <a:avLst/>
          </a:prstGeom>
          <a:noFill/>
          <a:extLst>
            <a:ext uri="{909E8E84-426E-40DD-AFC4-6F175D3DCCD1}">
              <a14:hiddenFill xmlns:a14="http://schemas.microsoft.com/office/drawing/2010/main">
                <a:solidFill>
                  <a:srgbClr val="FFFFFF"/>
                </a:solidFill>
              </a14:hiddenFill>
            </a:ext>
          </a:extLst>
        </p:spPr>
      </p:pic>
      <p:pic>
        <p:nvPicPr>
          <p:cNvPr id="7" name="Kép 6" descr="&lt;strong&gt;Football&lt;/strong&gt; PNG &lt;strong&gt;Transparent&lt;/strong&gt; Images | PNG Al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4545870"/>
            <a:ext cx="1543110" cy="1545041"/>
          </a:xfrm>
          <a:prstGeom prst="rect">
            <a:avLst/>
          </a:prstGeom>
        </p:spPr>
      </p:pic>
      <p:pic>
        <p:nvPicPr>
          <p:cNvPr id="11" name="Kép 10" descr="&lt;strong&gt;Football&lt;/strong&gt; PNG &lt;strong&gt;Transparent&lt;/strong&gt; Images | PNG Al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3968" y="3933056"/>
            <a:ext cx="1543110" cy="1545041"/>
          </a:xfrm>
          <a:prstGeom prst="rect">
            <a:avLst/>
          </a:prstGeom>
        </p:spPr>
      </p:pic>
      <p:sp>
        <p:nvSpPr>
          <p:cNvPr id="8" name="Szövegdoboz 7"/>
          <p:cNvSpPr txBox="1"/>
          <p:nvPr/>
        </p:nvSpPr>
        <p:spPr>
          <a:xfrm>
            <a:off x="5242524" y="6126169"/>
            <a:ext cx="806631" cy="369332"/>
          </a:xfrm>
          <a:prstGeom prst="rect">
            <a:avLst/>
          </a:prstGeom>
          <a:solidFill>
            <a:schemeClr val="bg1"/>
          </a:solidFill>
        </p:spPr>
        <p:txBody>
          <a:bodyPr wrap="none" rtlCol="0">
            <a:spAutoFit/>
          </a:bodyPr>
          <a:lstStyle/>
          <a:p>
            <a:r>
              <a:rPr lang="hu-HU" dirty="0" err="1" smtClean="0">
                <a:solidFill>
                  <a:schemeClr val="bg2">
                    <a:lumMod val="75000"/>
                  </a:schemeClr>
                </a:solidFill>
              </a:rPr>
              <a:t>time</a:t>
            </a:r>
            <a:r>
              <a:rPr lang="hu-HU" dirty="0" smtClean="0">
                <a:solidFill>
                  <a:schemeClr val="bg2">
                    <a:lumMod val="75000"/>
                  </a:schemeClr>
                </a:solidFill>
              </a:rPr>
              <a:t>: t</a:t>
            </a:r>
            <a:endParaRPr lang="hu-HU" dirty="0">
              <a:solidFill>
                <a:schemeClr val="bg2">
                  <a:lumMod val="75000"/>
                </a:schemeClr>
              </a:solidFill>
            </a:endParaRPr>
          </a:p>
        </p:txBody>
      </p:sp>
      <p:sp>
        <p:nvSpPr>
          <p:cNvPr id="13" name="Szövegdoboz 12"/>
          <p:cNvSpPr txBox="1"/>
          <p:nvPr/>
        </p:nvSpPr>
        <p:spPr>
          <a:xfrm>
            <a:off x="4489480" y="3472440"/>
            <a:ext cx="994183" cy="369332"/>
          </a:xfrm>
          <a:prstGeom prst="rect">
            <a:avLst/>
          </a:prstGeom>
          <a:solidFill>
            <a:schemeClr val="bg1"/>
          </a:solidFill>
        </p:spPr>
        <p:txBody>
          <a:bodyPr wrap="none" rtlCol="0">
            <a:spAutoFit/>
          </a:bodyPr>
          <a:lstStyle/>
          <a:p>
            <a:r>
              <a:rPr lang="hu-HU" dirty="0" err="1" smtClean="0">
                <a:solidFill>
                  <a:schemeClr val="bg2">
                    <a:lumMod val="75000"/>
                  </a:schemeClr>
                </a:solidFill>
              </a:rPr>
              <a:t>time</a:t>
            </a:r>
            <a:r>
              <a:rPr lang="hu-HU" dirty="0" smtClean="0">
                <a:solidFill>
                  <a:schemeClr val="bg2">
                    <a:lumMod val="75000"/>
                  </a:schemeClr>
                </a:solidFill>
              </a:rPr>
              <a:t>: t-1</a:t>
            </a:r>
            <a:endParaRPr lang="hu-HU" dirty="0">
              <a:solidFill>
                <a:schemeClr val="bg2">
                  <a:lumMod val="75000"/>
                </a:schemeClr>
              </a:solidFill>
            </a:endParaRPr>
          </a:p>
        </p:txBody>
      </p:sp>
      <p:sp>
        <p:nvSpPr>
          <p:cNvPr id="14" name="Cím 1"/>
          <p:cNvSpPr txBox="1">
            <a:spLocks/>
          </p:cNvSpPr>
          <p:nvPr/>
        </p:nvSpPr>
        <p:spPr>
          <a:xfrm>
            <a:off x="251520" y="780790"/>
            <a:ext cx="7920880" cy="1143000"/>
          </a:xfrm>
          <a:prstGeom prst="rect">
            <a:avLst/>
          </a:prstGeom>
        </p:spPr>
        <p:txBody>
          <a:bodyPr/>
          <a:lstStyle>
            <a:lvl1pPr algn="ctr" defTabSz="685783" rtl="0" eaLnBrk="1" latinLnBrk="0" hangingPunct="1">
              <a:spcBef>
                <a:spcPct val="0"/>
              </a:spcBef>
              <a:buNone/>
              <a:defRPr sz="3300" kern="1200">
                <a:solidFill>
                  <a:schemeClr val="tx1"/>
                </a:solidFill>
                <a:latin typeface="+mj-lt"/>
                <a:ea typeface="+mj-ea"/>
                <a:cs typeface="+mj-cs"/>
              </a:defRPr>
            </a:lvl1pPr>
          </a:lstStyle>
          <a:p>
            <a:r>
              <a:rPr lang="hu-HU" dirty="0" err="1" smtClean="0"/>
              <a:t>but</a:t>
            </a:r>
            <a:r>
              <a:rPr lang="hu-HU" dirty="0" smtClean="0"/>
              <a:t> </a:t>
            </a:r>
            <a:r>
              <a:rPr lang="hu-HU" dirty="0" err="1" smtClean="0"/>
              <a:t>not</a:t>
            </a:r>
            <a:r>
              <a:rPr lang="hu-HU" dirty="0" smtClean="0"/>
              <a:t> in </a:t>
            </a:r>
            <a:r>
              <a:rPr lang="hu-HU" dirty="0" err="1" smtClean="0"/>
              <a:t>Poker</a:t>
            </a:r>
            <a:r>
              <a:rPr lang="hu-HU" dirty="0" smtClean="0"/>
              <a:t> and </a:t>
            </a:r>
            <a:r>
              <a:rPr lang="hu-HU" dirty="0" err="1" smtClean="0"/>
              <a:t>not</a:t>
            </a:r>
            <a:r>
              <a:rPr lang="hu-HU" dirty="0" smtClean="0"/>
              <a:t> in </a:t>
            </a:r>
            <a:r>
              <a:rPr lang="hu-HU" dirty="0" err="1" smtClean="0"/>
              <a:t>general</a:t>
            </a:r>
            <a:r>
              <a:rPr lang="hu-HU" dirty="0" smtClean="0"/>
              <a:t>….</a:t>
            </a:r>
            <a:endParaRPr lang="hu-HU" dirty="0"/>
          </a:p>
        </p:txBody>
      </p:sp>
    </p:spTree>
    <p:extLst>
      <p:ext uri="{BB962C8B-B14F-4D97-AF65-F5344CB8AC3E}">
        <p14:creationId xmlns:p14="http://schemas.microsoft.com/office/powerpoint/2010/main" val="14938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3" end="1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3" grpId="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Markov </a:t>
            </a:r>
            <a:r>
              <a:rPr lang="hu-HU" dirty="0" err="1" smtClean="0"/>
              <a:t>assumption</a:t>
            </a:r>
            <a:r>
              <a:rPr lang="hu-HU" dirty="0" smtClean="0"/>
              <a:t> is </a:t>
            </a:r>
            <a:r>
              <a:rPr lang="hu-HU" dirty="0" err="1" smtClean="0"/>
              <a:t>not</a:t>
            </a:r>
            <a:r>
              <a:rPr lang="hu-HU" dirty="0" smtClean="0"/>
              <a:t> </a:t>
            </a:r>
            <a:r>
              <a:rPr lang="hu-HU" dirty="0" err="1" smtClean="0"/>
              <a:t>fulfilled</a:t>
            </a:r>
            <a:r>
              <a:rPr lang="hu-HU" dirty="0" smtClean="0"/>
              <a:t> in </a:t>
            </a:r>
            <a:r>
              <a:rPr lang="hu-HU" dirty="0" err="1" smtClean="0"/>
              <a:t>general</a:t>
            </a:r>
            <a:r>
              <a:rPr lang="hu-HU" dirty="0" smtClean="0"/>
              <a:t>….</a:t>
            </a:r>
            <a:endParaRPr lang="hu-HU" dirty="0"/>
          </a:p>
        </p:txBody>
      </p:sp>
      <p:sp>
        <p:nvSpPr>
          <p:cNvPr id="3" name="Tartalom helye 2"/>
          <p:cNvSpPr>
            <a:spLocks noGrp="1"/>
          </p:cNvSpPr>
          <p:nvPr>
            <p:ph idx="1"/>
          </p:nvPr>
        </p:nvSpPr>
        <p:spPr/>
        <p:txBody>
          <a:bodyPr/>
          <a:lstStyle/>
          <a:p>
            <a:endParaRPr lang="hu-HU"/>
          </a:p>
        </p:txBody>
      </p:sp>
    </p:spTree>
    <p:extLst>
      <p:ext uri="{BB962C8B-B14F-4D97-AF65-F5344CB8AC3E}">
        <p14:creationId xmlns:p14="http://schemas.microsoft.com/office/powerpoint/2010/main" val="4057829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39552" y="2924944"/>
            <a:ext cx="7447116" cy="1143000"/>
          </a:xfrm>
        </p:spPr>
        <p:txBody>
          <a:bodyPr/>
          <a:lstStyle/>
          <a:p>
            <a:r>
              <a:rPr lang="hu-HU" dirty="0" smtClean="0"/>
              <a:t>More </a:t>
            </a:r>
            <a:r>
              <a:rPr lang="hu-HU" dirty="0" err="1" smtClean="0"/>
              <a:t>details</a:t>
            </a:r>
            <a:r>
              <a:rPr lang="hu-HU" dirty="0" smtClean="0"/>
              <a:t> in </a:t>
            </a:r>
            <a:r>
              <a:rPr lang="hu-HU" dirty="0" err="1" smtClean="0"/>
              <a:t>the</a:t>
            </a:r>
            <a:r>
              <a:rPr lang="hu-HU" dirty="0" smtClean="0"/>
              <a:t> </a:t>
            </a:r>
            <a:r>
              <a:rPr lang="hu-HU" dirty="0" err="1" smtClean="0"/>
              <a:t>homeworks</a:t>
            </a:r>
            <a:r>
              <a:rPr lang="hu-HU" dirty="0" smtClean="0"/>
              <a:t> </a:t>
            </a:r>
            <a:endParaRPr lang="hu-HU" dirty="0"/>
          </a:p>
        </p:txBody>
      </p:sp>
    </p:spTree>
    <p:extLst>
      <p:ext uri="{BB962C8B-B14F-4D97-AF65-F5344CB8AC3E}">
        <p14:creationId xmlns:p14="http://schemas.microsoft.com/office/powerpoint/2010/main" val="609755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9E3449-2A6E-4E65-AC1A-B48D0EA891F2}"/>
              </a:ext>
            </a:extLst>
          </p:cNvPr>
          <p:cNvSpPr>
            <a:spLocks noGrp="1"/>
          </p:cNvSpPr>
          <p:nvPr>
            <p:ph type="body" sz="quarter" idx="15"/>
          </p:nvPr>
        </p:nvSpPr>
        <p:spPr/>
        <p:txBody>
          <a:bodyPr/>
          <a:lstStyle/>
          <a:p>
            <a:r>
              <a:rPr lang="hu-HU" dirty="0" smtClean="0"/>
              <a:t>„Long-</a:t>
            </a:r>
            <a:r>
              <a:rPr lang="hu-HU" dirty="0" err="1" smtClean="0"/>
              <a:t>term</a:t>
            </a:r>
            <a:r>
              <a:rPr lang="hu-HU" dirty="0" smtClean="0"/>
              <a:t> </a:t>
            </a:r>
            <a:r>
              <a:rPr lang="hu-HU" dirty="0" err="1" smtClean="0"/>
              <a:t>goals</a:t>
            </a:r>
            <a:r>
              <a:rPr lang="hu-HU" dirty="0" smtClean="0"/>
              <a:t>” in </a:t>
            </a:r>
            <a:r>
              <a:rPr lang="hu-HU" dirty="0" err="1" smtClean="0"/>
              <a:t>nature</a:t>
            </a:r>
            <a:endParaRPr lang="hu-HU" dirty="0"/>
          </a:p>
        </p:txBody>
      </p:sp>
      <p:sp>
        <p:nvSpPr>
          <p:cNvPr id="3" name="Text Placeholder 2">
            <a:extLst>
              <a:ext uri="{FF2B5EF4-FFF2-40B4-BE49-F238E27FC236}">
                <a16:creationId xmlns:a16="http://schemas.microsoft.com/office/drawing/2014/main" id="{FC03D11B-B8ED-48FB-9F44-386AA06E08EF}"/>
              </a:ext>
            </a:extLst>
          </p:cNvPr>
          <p:cNvSpPr>
            <a:spLocks noGrp="1"/>
          </p:cNvSpPr>
          <p:nvPr>
            <p:ph type="body" sz="quarter" idx="16"/>
          </p:nvPr>
        </p:nvSpPr>
        <p:spPr>
          <a:xfrm>
            <a:off x="-36508" y="1196976"/>
            <a:ext cx="8208908" cy="5184352"/>
          </a:xfrm>
        </p:spPr>
        <p:txBody>
          <a:bodyPr/>
          <a:lstStyle/>
          <a:p>
            <a:pPr>
              <a:buFont typeface="Wingdings" panose="05000000000000000000" pitchFamily="2" charset="2"/>
              <a:buChar char="Ø"/>
            </a:pPr>
            <a:r>
              <a:rPr lang="hu-HU" dirty="0"/>
              <a:t> </a:t>
            </a:r>
            <a:r>
              <a:rPr lang="hu-HU" dirty="0" err="1"/>
              <a:t>Actions</a:t>
            </a:r>
            <a:r>
              <a:rPr lang="hu-HU" dirty="0"/>
              <a:t> </a:t>
            </a:r>
            <a:r>
              <a:rPr lang="hu-HU" dirty="0" err="1"/>
              <a:t>to</a:t>
            </a:r>
            <a:r>
              <a:rPr lang="hu-HU" dirty="0"/>
              <a:t> </a:t>
            </a:r>
            <a:r>
              <a:rPr lang="hu-HU" dirty="0" err="1"/>
              <a:t>reach</a:t>
            </a:r>
            <a:r>
              <a:rPr lang="hu-HU" dirty="0"/>
              <a:t> </a:t>
            </a:r>
            <a:r>
              <a:rPr lang="hu-HU" dirty="0" err="1"/>
              <a:t>long-term</a:t>
            </a:r>
            <a:r>
              <a:rPr lang="hu-HU" dirty="0"/>
              <a:t> </a:t>
            </a:r>
            <a:r>
              <a:rPr lang="hu-HU" dirty="0" err="1"/>
              <a:t>goals</a:t>
            </a:r>
            <a:endParaRPr lang="hu-HU" dirty="0"/>
          </a:p>
          <a:p>
            <a:pPr lvl="1">
              <a:buFont typeface="Wingdings" panose="05000000000000000000" pitchFamily="2" charset="2"/>
              <a:buChar char="Ø"/>
            </a:pPr>
            <a:r>
              <a:rPr lang="hu-HU" dirty="0"/>
              <a:t>	</a:t>
            </a:r>
            <a:r>
              <a:rPr lang="hu-HU" dirty="0" err="1"/>
              <a:t>Squirrels</a:t>
            </a:r>
            <a:r>
              <a:rPr lang="hu-HU" dirty="0"/>
              <a:t> </a:t>
            </a:r>
          </a:p>
          <a:p>
            <a:pPr lvl="2">
              <a:buFont typeface="Wingdings" panose="05000000000000000000" pitchFamily="2" charset="2"/>
              <a:buChar char="Ø"/>
            </a:pPr>
            <a:r>
              <a:rPr lang="hu-HU" dirty="0" err="1"/>
              <a:t>nut</a:t>
            </a:r>
            <a:r>
              <a:rPr lang="hu-HU" dirty="0"/>
              <a:t> </a:t>
            </a:r>
            <a:r>
              <a:rPr lang="hu-HU" dirty="0" err="1"/>
              <a:t>hiding</a:t>
            </a:r>
            <a:r>
              <a:rPr lang="hu-HU" dirty="0"/>
              <a:t> </a:t>
            </a:r>
            <a:r>
              <a:rPr lang="hu-HU" dirty="0" err="1"/>
              <a:t>behavior</a:t>
            </a:r>
            <a:endParaRPr lang="hu-HU" dirty="0"/>
          </a:p>
          <a:p>
            <a:pPr lvl="2">
              <a:buFont typeface="Wingdings" panose="05000000000000000000" pitchFamily="2" charset="2"/>
              <a:buChar char="Ø"/>
            </a:pPr>
            <a:r>
              <a:rPr lang="en-US" dirty="0"/>
              <a:t>they pretend to bury nuts when other squirrels are watching</a:t>
            </a:r>
            <a:endParaRPr lang="hu-HU" dirty="0"/>
          </a:p>
          <a:p>
            <a:pPr lvl="2">
              <a:buFont typeface="Wingdings" panose="05000000000000000000" pitchFamily="2" charset="2"/>
              <a:buChar char="Ø"/>
            </a:pPr>
            <a:r>
              <a:rPr lang="hu-HU" dirty="0" err="1" smtClean="0"/>
              <a:t>they</a:t>
            </a:r>
            <a:r>
              <a:rPr lang="hu-HU" dirty="0" smtClean="0"/>
              <a:t> go </a:t>
            </a:r>
            <a:r>
              <a:rPr lang="hu-HU" dirty="0" err="1"/>
              <a:t>to</a:t>
            </a:r>
            <a:r>
              <a:rPr lang="hu-HU" dirty="0"/>
              <a:t> </a:t>
            </a:r>
            <a:r>
              <a:rPr lang="hu-HU" dirty="0" err="1"/>
              <a:t>secret</a:t>
            </a:r>
            <a:r>
              <a:rPr lang="hu-HU" dirty="0"/>
              <a:t> </a:t>
            </a:r>
            <a:r>
              <a:rPr lang="hu-HU" dirty="0" err="1"/>
              <a:t>locations</a:t>
            </a:r>
            <a:r>
              <a:rPr lang="hu-HU" dirty="0"/>
              <a:t> </a:t>
            </a:r>
            <a:r>
              <a:rPr lang="hu-HU" dirty="0" err="1"/>
              <a:t>to</a:t>
            </a:r>
            <a:r>
              <a:rPr lang="hu-HU" dirty="0"/>
              <a:t> </a:t>
            </a:r>
            <a:r>
              <a:rPr lang="hu-HU" dirty="0" err="1"/>
              <a:t>hide</a:t>
            </a:r>
            <a:r>
              <a:rPr lang="hu-HU" dirty="0"/>
              <a:t> </a:t>
            </a:r>
            <a:r>
              <a:rPr lang="hu-HU" dirty="0" err="1"/>
              <a:t>nuts</a:t>
            </a:r>
            <a:endParaRPr lang="hu-HU" dirty="0"/>
          </a:p>
          <a:p>
            <a:pPr lvl="1">
              <a:buFont typeface="Wingdings" panose="05000000000000000000" pitchFamily="2" charset="2"/>
              <a:buChar char="Ø"/>
            </a:pPr>
            <a:r>
              <a:rPr lang="hu-HU" dirty="0"/>
              <a:t> </a:t>
            </a:r>
            <a:r>
              <a:rPr lang="hu-HU" dirty="0" err="1"/>
              <a:t>Inherited</a:t>
            </a:r>
            <a:r>
              <a:rPr lang="hu-HU" dirty="0"/>
              <a:t> </a:t>
            </a:r>
            <a:r>
              <a:rPr lang="hu-HU" dirty="0" err="1"/>
              <a:t>or</a:t>
            </a:r>
            <a:r>
              <a:rPr lang="hu-HU" dirty="0"/>
              <a:t> </a:t>
            </a:r>
            <a:r>
              <a:rPr lang="hu-HU" dirty="0" err="1"/>
              <a:t>learned</a:t>
            </a:r>
            <a:r>
              <a:rPr lang="hu-HU" dirty="0"/>
              <a:t>?</a:t>
            </a:r>
          </a:p>
          <a:p>
            <a:pPr lvl="1">
              <a:buFont typeface="Wingdings" panose="05000000000000000000" pitchFamily="2" charset="2"/>
              <a:buChar char="Ø"/>
            </a:pPr>
            <a:r>
              <a:rPr lang="hu-HU" dirty="0"/>
              <a:t> </a:t>
            </a:r>
            <a:r>
              <a:rPr lang="hu-HU" dirty="0" err="1"/>
              <a:t>Planned</a:t>
            </a:r>
            <a:r>
              <a:rPr lang="hu-HU" dirty="0"/>
              <a:t> </a:t>
            </a:r>
            <a:r>
              <a:rPr lang="hu-HU" dirty="0" err="1"/>
              <a:t>or</a:t>
            </a:r>
            <a:r>
              <a:rPr lang="hu-HU" dirty="0"/>
              <a:t> </a:t>
            </a:r>
            <a:r>
              <a:rPr lang="hu-HU" dirty="0" err="1"/>
              <a:t>prewired</a:t>
            </a:r>
            <a:r>
              <a:rPr lang="hu-HU" dirty="0"/>
              <a:t>?</a:t>
            </a:r>
          </a:p>
          <a:p>
            <a:pPr lvl="1">
              <a:buFont typeface="Symbol" panose="05050102010706020507" pitchFamily="18" charset="2"/>
              <a:buChar char="Þ"/>
            </a:pPr>
            <a:r>
              <a:rPr lang="hu-HU" dirty="0" smtClean="0">
                <a:sym typeface="Wingdings" panose="05000000000000000000" pitchFamily="2" charset="2"/>
              </a:rPr>
              <a:t> It is </a:t>
            </a:r>
            <a:r>
              <a:rPr lang="hu-HU" dirty="0" err="1" smtClean="0">
                <a:sym typeface="Wingdings" panose="05000000000000000000" pitchFamily="2" charset="2"/>
              </a:rPr>
              <a:t>prewired</a:t>
            </a:r>
            <a:r>
              <a:rPr lang="hu-HU" dirty="0" smtClean="0">
                <a:sym typeface="Wingdings" panose="05000000000000000000" pitchFamily="2" charset="2"/>
              </a:rPr>
              <a:t>...</a:t>
            </a:r>
          </a:p>
          <a:p>
            <a:pPr lvl="1">
              <a:buFont typeface="Symbol" panose="05050102010706020507" pitchFamily="18" charset="2"/>
              <a:buChar char="Þ"/>
            </a:pPr>
            <a:r>
              <a:rPr lang="hu-HU" dirty="0" smtClean="0"/>
              <a:t> It is amazing </a:t>
            </a:r>
            <a:r>
              <a:rPr lang="hu-HU" dirty="0" err="1" smtClean="0"/>
              <a:t>that</a:t>
            </a:r>
            <a:endParaRPr lang="hu-HU" dirty="0" smtClean="0"/>
          </a:p>
          <a:p>
            <a:pPr marL="350991" lvl="1" indent="0">
              <a:buNone/>
            </a:pPr>
            <a:r>
              <a:rPr lang="hu-HU" dirty="0"/>
              <a:t>	</a:t>
            </a:r>
            <a:r>
              <a:rPr lang="hu-HU" dirty="0" err="1" smtClean="0"/>
              <a:t>genetics</a:t>
            </a:r>
            <a:r>
              <a:rPr lang="hu-HU" dirty="0" smtClean="0"/>
              <a:t> </a:t>
            </a:r>
            <a:r>
              <a:rPr lang="hu-HU" dirty="0" err="1" smtClean="0"/>
              <a:t>can</a:t>
            </a:r>
            <a:r>
              <a:rPr lang="hu-HU" dirty="0" smtClean="0"/>
              <a:t> </a:t>
            </a:r>
            <a:r>
              <a:rPr lang="hu-HU" dirty="0" err="1" smtClean="0"/>
              <a:t>do</a:t>
            </a:r>
            <a:r>
              <a:rPr lang="hu-HU" dirty="0" smtClean="0"/>
              <a:t> </a:t>
            </a:r>
            <a:r>
              <a:rPr lang="hu-HU" dirty="0" err="1" smtClean="0"/>
              <a:t>this</a:t>
            </a:r>
            <a:r>
              <a:rPr lang="hu-HU" dirty="0" smtClean="0"/>
              <a:t> </a:t>
            </a:r>
          </a:p>
          <a:p>
            <a:pPr lvl="1">
              <a:buFont typeface="Symbol" panose="05050102010706020507" pitchFamily="18" charset="2"/>
              <a:buChar char="Þ"/>
            </a:pPr>
            <a:r>
              <a:rPr lang="hu-HU" dirty="0"/>
              <a:t> </a:t>
            </a:r>
            <a:r>
              <a:rPr lang="hu-HU" dirty="0" err="1" smtClean="0"/>
              <a:t>On</a:t>
            </a:r>
            <a:r>
              <a:rPr lang="hu-HU" dirty="0" smtClean="0"/>
              <a:t> </a:t>
            </a:r>
            <a:r>
              <a:rPr lang="hu-HU" dirty="0" err="1" smtClean="0"/>
              <a:t>the</a:t>
            </a:r>
            <a:r>
              <a:rPr lang="hu-HU" dirty="0" smtClean="0"/>
              <a:t> </a:t>
            </a:r>
            <a:r>
              <a:rPr lang="hu-HU" dirty="0" err="1" smtClean="0"/>
              <a:t>other</a:t>
            </a:r>
            <a:r>
              <a:rPr lang="hu-HU" dirty="0" smtClean="0"/>
              <a:t> </a:t>
            </a:r>
            <a:r>
              <a:rPr lang="hu-HU" dirty="0" err="1" smtClean="0"/>
              <a:t>hand</a:t>
            </a:r>
            <a:r>
              <a:rPr lang="hu-HU" dirty="0" smtClean="0"/>
              <a:t>:</a:t>
            </a:r>
          </a:p>
          <a:p>
            <a:pPr lvl="1">
              <a:buFont typeface="Symbol" panose="05050102010706020507" pitchFamily="18" charset="2"/>
              <a:buChar char="Þ"/>
            </a:pPr>
            <a:r>
              <a:rPr lang="hu-HU" dirty="0"/>
              <a:t> </a:t>
            </a:r>
            <a:r>
              <a:rPr lang="hu-HU" dirty="0" err="1" smtClean="0"/>
              <a:t>Why</a:t>
            </a:r>
            <a:r>
              <a:rPr lang="hu-HU" dirty="0" smtClean="0"/>
              <a:t> </a:t>
            </a:r>
            <a:r>
              <a:rPr lang="hu-HU" dirty="0" err="1" smtClean="0"/>
              <a:t>not</a:t>
            </a:r>
            <a:r>
              <a:rPr lang="hu-HU" dirty="0" smtClean="0"/>
              <a:t>?</a:t>
            </a:r>
            <a:endParaRPr lang="hu-HU" dirty="0"/>
          </a:p>
          <a:p>
            <a:pPr lvl="2">
              <a:buFont typeface="Wingdings" panose="05000000000000000000" pitchFamily="2" charset="2"/>
              <a:buChar char="Ø"/>
            </a:pPr>
            <a:endParaRPr lang="hu-HU" dirty="0"/>
          </a:p>
        </p:txBody>
      </p:sp>
      <p:pic>
        <p:nvPicPr>
          <p:cNvPr id="1026" name="Picture 2" descr="Squirrel stealing a nut.">
            <a:extLst>
              <a:ext uri="{FF2B5EF4-FFF2-40B4-BE49-F238E27FC236}">
                <a16:creationId xmlns:a16="http://schemas.microsoft.com/office/drawing/2014/main" id="{8C984904-1746-4B71-A829-393D251B9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532896"/>
            <a:ext cx="4995462" cy="332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65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CD63C4-DBB9-41D4-ADC3-D2D1E02681E3}"/>
              </a:ext>
            </a:extLst>
          </p:cNvPr>
          <p:cNvSpPr>
            <a:spLocks noGrp="1"/>
          </p:cNvSpPr>
          <p:nvPr>
            <p:ph type="body" sz="quarter" idx="15"/>
          </p:nvPr>
        </p:nvSpPr>
        <p:spPr/>
        <p:txBody>
          <a:bodyPr/>
          <a:lstStyle/>
          <a:p>
            <a:r>
              <a:rPr lang="hu-HU" dirty="0" err="1"/>
              <a:t>Intelligence</a:t>
            </a:r>
            <a:endParaRPr lang="hu-HU" dirty="0"/>
          </a:p>
        </p:txBody>
      </p:sp>
      <p:sp>
        <p:nvSpPr>
          <p:cNvPr id="5" name="Text Placeholder 4">
            <a:extLst>
              <a:ext uri="{FF2B5EF4-FFF2-40B4-BE49-F238E27FC236}">
                <a16:creationId xmlns:a16="http://schemas.microsoft.com/office/drawing/2014/main" id="{3482DC5A-9E10-432C-85EC-8A106077540B}"/>
              </a:ext>
            </a:extLst>
          </p:cNvPr>
          <p:cNvSpPr>
            <a:spLocks noGrp="1"/>
          </p:cNvSpPr>
          <p:nvPr>
            <p:ph type="body" sz="quarter" idx="16"/>
          </p:nvPr>
        </p:nvSpPr>
        <p:spPr>
          <a:xfrm>
            <a:off x="467548" y="1196976"/>
            <a:ext cx="7992884" cy="5184352"/>
          </a:xfrm>
        </p:spPr>
        <p:txBody>
          <a:bodyPr/>
          <a:lstStyle/>
          <a:p>
            <a:pPr>
              <a:buFont typeface="Wingdings" panose="05000000000000000000" pitchFamily="2" charset="2"/>
              <a:buChar char="Ø"/>
            </a:pPr>
            <a:r>
              <a:rPr lang="hu-HU" dirty="0"/>
              <a:t> In </a:t>
            </a:r>
            <a:r>
              <a:rPr lang="hu-HU" dirty="0" err="1"/>
              <a:t>order</a:t>
            </a:r>
            <a:r>
              <a:rPr lang="hu-HU" dirty="0"/>
              <a:t> </a:t>
            </a:r>
            <a:r>
              <a:rPr lang="hu-HU" dirty="0" err="1"/>
              <a:t>to</a:t>
            </a:r>
            <a:r>
              <a:rPr lang="hu-HU" dirty="0"/>
              <a:t> be </a:t>
            </a:r>
            <a:r>
              <a:rPr lang="hu-HU" dirty="0" err="1"/>
              <a:t>seen</a:t>
            </a:r>
            <a:r>
              <a:rPr lang="hu-HU" dirty="0"/>
              <a:t>, </a:t>
            </a:r>
            <a:r>
              <a:rPr lang="hu-HU" dirty="0" err="1"/>
              <a:t>intelligence</a:t>
            </a:r>
            <a:r>
              <a:rPr lang="hu-HU" dirty="0"/>
              <a:t> has </a:t>
            </a:r>
            <a:r>
              <a:rPr lang="hu-HU" dirty="0" err="1"/>
              <a:t>to</a:t>
            </a:r>
            <a:r>
              <a:rPr lang="hu-HU" dirty="0"/>
              <a:t> </a:t>
            </a:r>
            <a:r>
              <a:rPr lang="hu-HU" dirty="0" err="1"/>
              <a:t>act</a:t>
            </a:r>
            <a:endParaRPr lang="hu-HU" dirty="0"/>
          </a:p>
          <a:p>
            <a:pPr lvl="1">
              <a:buFont typeface="Wingdings" panose="05000000000000000000" pitchFamily="2" charset="2"/>
              <a:buChar char="Ø"/>
            </a:pPr>
            <a:r>
              <a:rPr lang="hu-HU" dirty="0"/>
              <a:t> in a </a:t>
            </a:r>
            <a:r>
              <a:rPr lang="hu-HU" dirty="0" err="1"/>
              <a:t>meaningful</a:t>
            </a:r>
            <a:r>
              <a:rPr lang="hu-HU" dirty="0"/>
              <a:t> </a:t>
            </a:r>
            <a:r>
              <a:rPr lang="hu-HU" dirty="0" err="1"/>
              <a:t>way</a:t>
            </a:r>
            <a:endParaRPr lang="hu-HU" dirty="0"/>
          </a:p>
          <a:p>
            <a:pPr lvl="1">
              <a:buFont typeface="Wingdings" panose="05000000000000000000" pitchFamily="2" charset="2"/>
              <a:buChar char="Ø"/>
            </a:pPr>
            <a:r>
              <a:rPr lang="hu-HU" dirty="0"/>
              <a:t> </a:t>
            </a:r>
            <a:r>
              <a:rPr lang="hu-HU" dirty="0" err="1"/>
              <a:t>for</a:t>
            </a:r>
            <a:r>
              <a:rPr lang="hu-HU" dirty="0"/>
              <a:t> </a:t>
            </a:r>
            <a:r>
              <a:rPr lang="hu-HU" dirty="0" err="1"/>
              <a:t>survival</a:t>
            </a:r>
            <a:endParaRPr lang="hu-HU" dirty="0"/>
          </a:p>
          <a:p>
            <a:pPr lvl="2">
              <a:buFont typeface="Wingdings" panose="05000000000000000000" pitchFamily="2" charset="2"/>
              <a:buChar char="Ø"/>
            </a:pPr>
            <a:r>
              <a:rPr lang="hu-HU" dirty="0"/>
              <a:t>in </a:t>
            </a:r>
            <a:r>
              <a:rPr lang="hu-HU" dirty="0" err="1"/>
              <a:t>interaction</a:t>
            </a:r>
            <a:r>
              <a:rPr lang="hu-HU" dirty="0"/>
              <a:t> </a:t>
            </a:r>
            <a:r>
              <a:rPr lang="hu-HU" dirty="0" err="1"/>
              <a:t>with</a:t>
            </a:r>
            <a:r>
              <a:rPr lang="hu-HU" dirty="0"/>
              <a:t> </a:t>
            </a:r>
            <a:r>
              <a:rPr lang="hu-HU" dirty="0" err="1"/>
              <a:t>other</a:t>
            </a:r>
            <a:r>
              <a:rPr lang="hu-HU" dirty="0"/>
              <a:t> species</a:t>
            </a:r>
          </a:p>
          <a:p>
            <a:pPr lvl="2">
              <a:buFont typeface="Wingdings" panose="05000000000000000000" pitchFamily="2" charset="2"/>
              <a:buChar char="Ø"/>
            </a:pPr>
            <a:endParaRPr lang="hu-HU" dirty="0"/>
          </a:p>
          <a:p>
            <a:pPr>
              <a:buFont typeface="Wingdings" panose="05000000000000000000" pitchFamily="2" charset="2"/>
              <a:buChar char="Ø"/>
            </a:pPr>
            <a:r>
              <a:rPr lang="hu-HU" dirty="0"/>
              <a:t> </a:t>
            </a:r>
            <a:r>
              <a:rPr lang="hu-HU" dirty="0" err="1"/>
              <a:t>Goals</a:t>
            </a:r>
            <a:r>
              <a:rPr lang="hu-HU" dirty="0"/>
              <a:t>:</a:t>
            </a:r>
          </a:p>
          <a:p>
            <a:pPr lvl="1">
              <a:buFont typeface="Wingdings" panose="05000000000000000000" pitchFamily="2" charset="2"/>
              <a:buChar char="Ø"/>
            </a:pPr>
            <a:r>
              <a:rPr lang="hu-HU" dirty="0"/>
              <a:t> </a:t>
            </a:r>
            <a:r>
              <a:rPr lang="hu-HU" dirty="0" err="1"/>
              <a:t>survival</a:t>
            </a:r>
            <a:r>
              <a:rPr lang="hu-HU" dirty="0"/>
              <a:t> – </a:t>
            </a:r>
            <a:r>
              <a:rPr lang="hu-HU" dirty="0" err="1"/>
              <a:t>long</a:t>
            </a:r>
            <a:r>
              <a:rPr lang="hu-HU" dirty="0"/>
              <a:t> </a:t>
            </a:r>
            <a:r>
              <a:rPr lang="hu-HU" dirty="0" err="1"/>
              <a:t>term</a:t>
            </a:r>
            <a:r>
              <a:rPr lang="hu-HU" dirty="0"/>
              <a:t> </a:t>
            </a:r>
            <a:r>
              <a:rPr lang="hu-HU" dirty="0" err="1"/>
              <a:t>goals</a:t>
            </a:r>
            <a:endParaRPr lang="hu-HU" dirty="0"/>
          </a:p>
          <a:p>
            <a:pPr lvl="2">
              <a:buFont typeface="Wingdings" panose="05000000000000000000" pitchFamily="2" charset="2"/>
              <a:buChar char="Ø"/>
            </a:pPr>
            <a:r>
              <a:rPr lang="hu-HU" dirty="0"/>
              <a:t> </a:t>
            </a:r>
            <a:r>
              <a:rPr lang="hu-HU" dirty="0" err="1"/>
              <a:t>evolutionary</a:t>
            </a:r>
            <a:r>
              <a:rPr lang="hu-HU" dirty="0"/>
              <a:t> </a:t>
            </a:r>
            <a:r>
              <a:rPr lang="hu-HU" dirty="0" err="1"/>
              <a:t>selection</a:t>
            </a:r>
            <a:r>
              <a:rPr lang="hu-HU" dirty="0"/>
              <a:t> </a:t>
            </a:r>
            <a:r>
              <a:rPr lang="hu-HU" dirty="0">
                <a:sym typeface="Wingdings" panose="05000000000000000000" pitchFamily="2" charset="2"/>
              </a:rPr>
              <a:t> </a:t>
            </a:r>
            <a:r>
              <a:rPr lang="hu-HU" dirty="0" err="1"/>
              <a:t>descendants</a:t>
            </a:r>
            <a:endParaRPr lang="hu-HU" dirty="0"/>
          </a:p>
          <a:p>
            <a:pPr lvl="3">
              <a:buFont typeface="Wingdings" panose="05000000000000000000" pitchFamily="2" charset="2"/>
              <a:buChar char="Ø"/>
            </a:pPr>
            <a:r>
              <a:rPr lang="hu-HU" dirty="0"/>
              <a:t> </a:t>
            </a:r>
            <a:r>
              <a:rPr lang="hu-HU" dirty="0" err="1"/>
              <a:t>competition</a:t>
            </a:r>
            <a:r>
              <a:rPr lang="hu-HU" dirty="0"/>
              <a:t> – </a:t>
            </a:r>
            <a:r>
              <a:rPr lang="hu-HU" dirty="0" err="1"/>
              <a:t>fitness</a:t>
            </a:r>
            <a:r>
              <a:rPr lang="hu-HU" dirty="0"/>
              <a:t> </a:t>
            </a:r>
          </a:p>
          <a:p>
            <a:pPr lvl="3">
              <a:buFont typeface="Wingdings" panose="05000000000000000000" pitchFamily="2" charset="2"/>
              <a:buChar char="Ø"/>
            </a:pPr>
            <a:r>
              <a:rPr lang="hu-HU" dirty="0"/>
              <a:t> </a:t>
            </a:r>
            <a:r>
              <a:rPr lang="hu-HU" dirty="0" err="1"/>
              <a:t>strength</a:t>
            </a:r>
            <a:r>
              <a:rPr lang="hu-HU" dirty="0"/>
              <a:t>, </a:t>
            </a:r>
            <a:r>
              <a:rPr lang="hu-HU" dirty="0" err="1"/>
              <a:t>safety</a:t>
            </a:r>
            <a:endParaRPr lang="hu-HU" dirty="0"/>
          </a:p>
          <a:p>
            <a:pPr lvl="3">
              <a:buFont typeface="Wingdings" panose="05000000000000000000" pitchFamily="2" charset="2"/>
              <a:buChar char="Ø"/>
            </a:pPr>
            <a:r>
              <a:rPr lang="hu-HU" dirty="0"/>
              <a:t> </a:t>
            </a:r>
            <a:r>
              <a:rPr lang="hu-HU" dirty="0" err="1"/>
              <a:t>food</a:t>
            </a:r>
            <a:endParaRPr lang="hu-HU" dirty="0"/>
          </a:p>
          <a:p>
            <a:pPr lvl="3">
              <a:buFont typeface="Wingdings" panose="05000000000000000000" pitchFamily="2" charset="2"/>
              <a:buChar char="Ø"/>
            </a:pPr>
            <a:r>
              <a:rPr lang="hu-HU" dirty="0"/>
              <a:t> </a:t>
            </a:r>
            <a:r>
              <a:rPr lang="hu-HU" dirty="0" err="1"/>
              <a:t>defend</a:t>
            </a:r>
            <a:r>
              <a:rPr lang="hu-HU" dirty="0"/>
              <a:t> </a:t>
            </a:r>
            <a:r>
              <a:rPr lang="hu-HU" dirty="0" err="1"/>
              <a:t>children</a:t>
            </a:r>
            <a:endParaRPr lang="hu-HU" dirty="0"/>
          </a:p>
        </p:txBody>
      </p:sp>
    </p:spTree>
    <p:extLst>
      <p:ext uri="{BB962C8B-B14F-4D97-AF65-F5344CB8AC3E}">
        <p14:creationId xmlns:p14="http://schemas.microsoft.com/office/powerpoint/2010/main" val="3223460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450B88-65E2-49E7-8006-60A9F54CB44E}"/>
              </a:ext>
            </a:extLst>
          </p:cNvPr>
          <p:cNvSpPr>
            <a:spLocks noGrp="1"/>
          </p:cNvSpPr>
          <p:nvPr>
            <p:ph type="body" sz="quarter" idx="15"/>
          </p:nvPr>
        </p:nvSpPr>
        <p:spPr/>
        <p:txBody>
          <a:bodyPr/>
          <a:lstStyle/>
          <a:p>
            <a:r>
              <a:rPr lang="hu-HU" dirty="0" smtClean="0"/>
              <a:t>More </a:t>
            </a:r>
            <a:r>
              <a:rPr lang="hu-HU" dirty="0" err="1" smtClean="0"/>
              <a:t>agents</a:t>
            </a:r>
            <a:r>
              <a:rPr lang="hu-HU" dirty="0" smtClean="0"/>
              <a:t>?</a:t>
            </a:r>
            <a:endParaRPr lang="hu-HU" dirty="0"/>
          </a:p>
        </p:txBody>
      </p:sp>
      <p:sp>
        <p:nvSpPr>
          <p:cNvPr id="5" name="Text Placeholder 4">
            <a:extLst>
              <a:ext uri="{FF2B5EF4-FFF2-40B4-BE49-F238E27FC236}">
                <a16:creationId xmlns:a16="http://schemas.microsoft.com/office/drawing/2014/main" id="{F49734BB-8DAB-4B10-98C3-C02372D41969}"/>
              </a:ext>
            </a:extLst>
          </p:cNvPr>
          <p:cNvSpPr>
            <a:spLocks noGrp="1"/>
          </p:cNvSpPr>
          <p:nvPr>
            <p:ph type="body" sz="quarter" idx="16"/>
          </p:nvPr>
        </p:nvSpPr>
        <p:spPr/>
        <p:txBody>
          <a:bodyPr/>
          <a:lstStyle/>
          <a:p>
            <a:pPr>
              <a:buFont typeface="Wingdings" panose="05000000000000000000" pitchFamily="2" charset="2"/>
              <a:buChar char="Ø"/>
            </a:pPr>
            <a:r>
              <a:rPr lang="hu-HU" dirty="0"/>
              <a:t> </a:t>
            </a:r>
            <a:r>
              <a:rPr lang="hu-HU" b="1" dirty="0" err="1" smtClean="0"/>
              <a:t>Competition</a:t>
            </a:r>
            <a:r>
              <a:rPr lang="hu-HU" b="1" dirty="0" smtClean="0"/>
              <a:t>: </a:t>
            </a:r>
            <a:r>
              <a:rPr lang="hu-HU" dirty="0" err="1" smtClean="0"/>
              <a:t>who</a:t>
            </a:r>
            <a:r>
              <a:rPr lang="hu-HU" dirty="0" smtClean="0"/>
              <a:t> is </a:t>
            </a:r>
            <a:r>
              <a:rPr lang="hu-HU" dirty="0" err="1" smtClean="0"/>
              <a:t>stronger</a:t>
            </a:r>
            <a:r>
              <a:rPr lang="hu-HU" dirty="0" smtClean="0"/>
              <a:t>, </a:t>
            </a:r>
            <a:r>
              <a:rPr lang="hu-HU" dirty="0" err="1" smtClean="0"/>
              <a:t>faster</a:t>
            </a:r>
            <a:r>
              <a:rPr lang="hu-HU" dirty="0" smtClean="0"/>
              <a:t>?</a:t>
            </a:r>
            <a:endParaRPr lang="hu-HU" dirty="0"/>
          </a:p>
          <a:p>
            <a:pPr>
              <a:buFont typeface="Wingdings" panose="05000000000000000000" pitchFamily="2" charset="2"/>
              <a:buChar char="Ø"/>
            </a:pPr>
            <a:endParaRPr lang="hu-HU" dirty="0"/>
          </a:p>
          <a:p>
            <a:pPr>
              <a:buFont typeface="Wingdings" panose="05000000000000000000" pitchFamily="2" charset="2"/>
              <a:buChar char="Ø"/>
            </a:pPr>
            <a:r>
              <a:rPr lang="hu-HU" dirty="0"/>
              <a:t> </a:t>
            </a:r>
            <a:r>
              <a:rPr lang="hu-HU" b="1" dirty="0" err="1" smtClean="0"/>
              <a:t>Collaboration</a:t>
            </a:r>
            <a:r>
              <a:rPr lang="hu-HU" b="1" dirty="0" smtClean="0"/>
              <a:t>?</a:t>
            </a:r>
            <a:endParaRPr lang="hu-HU" b="1" dirty="0"/>
          </a:p>
          <a:p>
            <a:pPr lvl="1">
              <a:buFont typeface="Wingdings" panose="05000000000000000000" pitchFamily="2" charset="2"/>
              <a:buChar char="Ø"/>
            </a:pPr>
            <a:r>
              <a:rPr lang="hu-HU" dirty="0"/>
              <a:t> </a:t>
            </a:r>
            <a:r>
              <a:rPr lang="hu-HU" dirty="0" err="1" smtClean="0"/>
              <a:t>communication</a:t>
            </a:r>
            <a:r>
              <a:rPr lang="hu-HU" dirty="0" smtClean="0"/>
              <a:t>? </a:t>
            </a:r>
            <a:endParaRPr lang="hu-HU" dirty="0"/>
          </a:p>
          <a:p>
            <a:pPr lvl="2">
              <a:buFont typeface="Wingdings" panose="05000000000000000000" pitchFamily="2" charset="2"/>
              <a:buChar char="Ø"/>
            </a:pPr>
            <a:r>
              <a:rPr lang="hu-HU" dirty="0" err="1" smtClean="0"/>
              <a:t>signal</a:t>
            </a:r>
            <a:r>
              <a:rPr lang="hu-HU" dirty="0" smtClean="0"/>
              <a:t>? </a:t>
            </a:r>
            <a:r>
              <a:rPr lang="hu-HU" dirty="0">
                <a:sym typeface="Wingdings" panose="05000000000000000000" pitchFamily="2" charset="2"/>
              </a:rPr>
              <a:t> </a:t>
            </a:r>
            <a:r>
              <a:rPr lang="hu-HU" dirty="0" err="1" smtClean="0">
                <a:sym typeface="Wingdings" panose="05000000000000000000" pitchFamily="2" charset="2"/>
              </a:rPr>
              <a:t>e.g</a:t>
            </a:r>
            <a:r>
              <a:rPr lang="hu-HU" dirty="0" smtClean="0">
                <a:sym typeface="Wingdings" panose="05000000000000000000" pitchFamily="2" charset="2"/>
              </a:rPr>
              <a:t>., </a:t>
            </a:r>
            <a:r>
              <a:rPr lang="hu-HU" dirty="0" err="1" smtClean="0">
                <a:sym typeface="Wingdings" panose="05000000000000000000" pitchFamily="2" charset="2"/>
              </a:rPr>
              <a:t>yes</a:t>
            </a:r>
            <a:r>
              <a:rPr lang="hu-HU" dirty="0" smtClean="0"/>
              <a:t>/no </a:t>
            </a:r>
            <a:r>
              <a:rPr lang="hu-HU" dirty="0"/>
              <a:t>– barkochba </a:t>
            </a:r>
          </a:p>
          <a:p>
            <a:pPr lvl="1">
              <a:buFont typeface="Wingdings" panose="05000000000000000000" pitchFamily="2" charset="2"/>
              <a:buChar char="Ø"/>
            </a:pPr>
            <a:r>
              <a:rPr lang="hu-HU" dirty="0"/>
              <a:t> </a:t>
            </a:r>
            <a:r>
              <a:rPr lang="hu-HU" dirty="0" err="1" smtClean="0"/>
              <a:t>worksharing</a:t>
            </a:r>
            <a:r>
              <a:rPr lang="hu-HU" dirty="0" smtClean="0"/>
              <a:t> </a:t>
            </a:r>
            <a:r>
              <a:rPr lang="hu-HU" dirty="0">
                <a:sym typeface="Wingdings" panose="05000000000000000000" pitchFamily="2" charset="2"/>
              </a:rPr>
              <a:t></a:t>
            </a:r>
            <a:r>
              <a:rPr lang="hu-HU" dirty="0"/>
              <a:t> </a:t>
            </a:r>
            <a:r>
              <a:rPr lang="hu-HU" dirty="0" err="1" smtClean="0"/>
              <a:t>needs</a:t>
            </a:r>
            <a:r>
              <a:rPr lang="hu-HU" dirty="0" smtClean="0"/>
              <a:t> </a:t>
            </a:r>
            <a:r>
              <a:rPr lang="hu-HU" dirty="0" err="1" smtClean="0"/>
              <a:t>planning</a:t>
            </a:r>
            <a:r>
              <a:rPr lang="hu-HU" dirty="0" smtClean="0"/>
              <a:t> </a:t>
            </a:r>
            <a:endParaRPr lang="hu-HU" dirty="0"/>
          </a:p>
          <a:p>
            <a:pPr lvl="1">
              <a:buFont typeface="Wingdings" panose="05000000000000000000" pitchFamily="2" charset="2"/>
              <a:buChar char="Ø"/>
            </a:pPr>
            <a:r>
              <a:rPr lang="hu-HU" dirty="0"/>
              <a:t> </a:t>
            </a:r>
            <a:r>
              <a:rPr lang="hu-HU" dirty="0" err="1" smtClean="0"/>
              <a:t>cheating</a:t>
            </a:r>
            <a:r>
              <a:rPr lang="hu-HU" dirty="0" smtClean="0"/>
              <a:t>, </a:t>
            </a:r>
            <a:r>
              <a:rPr lang="hu-HU" dirty="0" err="1" smtClean="0"/>
              <a:t>exploitation</a:t>
            </a:r>
            <a:r>
              <a:rPr lang="hu-HU" dirty="0" smtClean="0"/>
              <a:t>, </a:t>
            </a:r>
            <a:r>
              <a:rPr lang="hu-HU" dirty="0" err="1" smtClean="0"/>
              <a:t>selfishness</a:t>
            </a:r>
            <a:r>
              <a:rPr lang="hu-HU" dirty="0" smtClean="0"/>
              <a:t>, </a:t>
            </a:r>
            <a:r>
              <a:rPr lang="hu-HU" dirty="0" err="1" smtClean="0"/>
              <a:t>selflessness</a:t>
            </a:r>
            <a:endParaRPr lang="hu-HU" dirty="0"/>
          </a:p>
        </p:txBody>
      </p:sp>
      <p:sp>
        <p:nvSpPr>
          <p:cNvPr id="6" name="TextBox 5">
            <a:extLst>
              <a:ext uri="{FF2B5EF4-FFF2-40B4-BE49-F238E27FC236}">
                <a16:creationId xmlns:a16="http://schemas.microsoft.com/office/drawing/2014/main" id="{550EF266-04A9-479A-875E-453FE5DDBAF6}"/>
              </a:ext>
            </a:extLst>
          </p:cNvPr>
          <p:cNvSpPr txBox="1"/>
          <p:nvPr/>
        </p:nvSpPr>
        <p:spPr>
          <a:xfrm>
            <a:off x="1115616" y="5013176"/>
            <a:ext cx="7285777" cy="584775"/>
          </a:xfrm>
          <a:custGeom>
            <a:avLst/>
            <a:gdLst>
              <a:gd name="connsiteX0" fmla="*/ 0 w 4050532"/>
              <a:gd name="connsiteY0" fmla="*/ 0 h 584775"/>
              <a:gd name="connsiteX1" fmla="*/ 619153 w 4050532"/>
              <a:gd name="connsiteY1" fmla="*/ 0 h 584775"/>
              <a:gd name="connsiteX2" fmla="*/ 1278811 w 4050532"/>
              <a:gd name="connsiteY2" fmla="*/ 0 h 584775"/>
              <a:gd name="connsiteX3" fmla="*/ 1735942 w 4050532"/>
              <a:gd name="connsiteY3" fmla="*/ 0 h 584775"/>
              <a:gd name="connsiteX4" fmla="*/ 2193074 w 4050532"/>
              <a:gd name="connsiteY4" fmla="*/ 0 h 584775"/>
              <a:gd name="connsiteX5" fmla="*/ 2852732 w 4050532"/>
              <a:gd name="connsiteY5" fmla="*/ 0 h 584775"/>
              <a:gd name="connsiteX6" fmla="*/ 3512390 w 4050532"/>
              <a:gd name="connsiteY6" fmla="*/ 0 h 584775"/>
              <a:gd name="connsiteX7" fmla="*/ 4050532 w 4050532"/>
              <a:gd name="connsiteY7" fmla="*/ 0 h 584775"/>
              <a:gd name="connsiteX8" fmla="*/ 4050532 w 4050532"/>
              <a:gd name="connsiteY8" fmla="*/ 584775 h 584775"/>
              <a:gd name="connsiteX9" fmla="*/ 3390874 w 4050532"/>
              <a:gd name="connsiteY9" fmla="*/ 584775 h 584775"/>
              <a:gd name="connsiteX10" fmla="*/ 2771721 w 4050532"/>
              <a:gd name="connsiteY10" fmla="*/ 584775 h 584775"/>
              <a:gd name="connsiteX11" fmla="*/ 2274084 w 4050532"/>
              <a:gd name="connsiteY11" fmla="*/ 584775 h 584775"/>
              <a:gd name="connsiteX12" fmla="*/ 1776448 w 4050532"/>
              <a:gd name="connsiteY12" fmla="*/ 584775 h 584775"/>
              <a:gd name="connsiteX13" fmla="*/ 1197800 w 4050532"/>
              <a:gd name="connsiteY13" fmla="*/ 584775 h 584775"/>
              <a:gd name="connsiteX14" fmla="*/ 700163 w 4050532"/>
              <a:gd name="connsiteY14" fmla="*/ 584775 h 584775"/>
              <a:gd name="connsiteX15" fmla="*/ 0 w 4050532"/>
              <a:gd name="connsiteY15" fmla="*/ 584775 h 584775"/>
              <a:gd name="connsiteX16" fmla="*/ 0 w 4050532"/>
              <a:gd name="connsiteY16"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532" h="584775" fill="none" extrusionOk="0">
                <a:moveTo>
                  <a:pt x="0" y="0"/>
                </a:moveTo>
                <a:cubicBezTo>
                  <a:pt x="233125" y="-18632"/>
                  <a:pt x="493516" y="70086"/>
                  <a:pt x="619153" y="0"/>
                </a:cubicBezTo>
                <a:cubicBezTo>
                  <a:pt x="744790" y="-70086"/>
                  <a:pt x="1091695" y="50822"/>
                  <a:pt x="1278811" y="0"/>
                </a:cubicBezTo>
                <a:cubicBezTo>
                  <a:pt x="1465927" y="-50822"/>
                  <a:pt x="1602930" y="16244"/>
                  <a:pt x="1735942" y="0"/>
                </a:cubicBezTo>
                <a:cubicBezTo>
                  <a:pt x="1868954" y="-16244"/>
                  <a:pt x="2022911" y="886"/>
                  <a:pt x="2193074" y="0"/>
                </a:cubicBezTo>
                <a:cubicBezTo>
                  <a:pt x="2363237" y="-886"/>
                  <a:pt x="2662652" y="27636"/>
                  <a:pt x="2852732" y="0"/>
                </a:cubicBezTo>
                <a:cubicBezTo>
                  <a:pt x="3042812" y="-27636"/>
                  <a:pt x="3284141" y="28355"/>
                  <a:pt x="3512390" y="0"/>
                </a:cubicBezTo>
                <a:cubicBezTo>
                  <a:pt x="3740639" y="-28355"/>
                  <a:pt x="3799329" y="47484"/>
                  <a:pt x="4050532" y="0"/>
                </a:cubicBezTo>
                <a:cubicBezTo>
                  <a:pt x="4090239" y="130292"/>
                  <a:pt x="4013085" y="435908"/>
                  <a:pt x="4050532" y="584775"/>
                </a:cubicBezTo>
                <a:cubicBezTo>
                  <a:pt x="3761145" y="621270"/>
                  <a:pt x="3537727" y="549280"/>
                  <a:pt x="3390874" y="584775"/>
                </a:cubicBezTo>
                <a:cubicBezTo>
                  <a:pt x="3244021" y="620270"/>
                  <a:pt x="2921919" y="551984"/>
                  <a:pt x="2771721" y="584775"/>
                </a:cubicBezTo>
                <a:cubicBezTo>
                  <a:pt x="2621523" y="617566"/>
                  <a:pt x="2408634" y="560393"/>
                  <a:pt x="2274084" y="584775"/>
                </a:cubicBezTo>
                <a:cubicBezTo>
                  <a:pt x="2139534" y="609157"/>
                  <a:pt x="1915542" y="560328"/>
                  <a:pt x="1776448" y="584775"/>
                </a:cubicBezTo>
                <a:cubicBezTo>
                  <a:pt x="1637354" y="609222"/>
                  <a:pt x="1368506" y="515460"/>
                  <a:pt x="1197800" y="584775"/>
                </a:cubicBezTo>
                <a:cubicBezTo>
                  <a:pt x="1027094" y="654090"/>
                  <a:pt x="843334" y="534343"/>
                  <a:pt x="700163" y="584775"/>
                </a:cubicBezTo>
                <a:cubicBezTo>
                  <a:pt x="556992" y="635207"/>
                  <a:pt x="168913" y="571117"/>
                  <a:pt x="0" y="584775"/>
                </a:cubicBezTo>
                <a:cubicBezTo>
                  <a:pt x="-28212" y="329136"/>
                  <a:pt x="61801" y="268016"/>
                  <a:pt x="0" y="0"/>
                </a:cubicBezTo>
                <a:close/>
              </a:path>
              <a:path w="4050532" h="584775" stroke="0" extrusionOk="0">
                <a:moveTo>
                  <a:pt x="0" y="0"/>
                </a:moveTo>
                <a:cubicBezTo>
                  <a:pt x="96762" y="-10629"/>
                  <a:pt x="306526" y="39165"/>
                  <a:pt x="457131" y="0"/>
                </a:cubicBezTo>
                <a:cubicBezTo>
                  <a:pt x="607736" y="-39165"/>
                  <a:pt x="864023" y="58045"/>
                  <a:pt x="1076284" y="0"/>
                </a:cubicBezTo>
                <a:cubicBezTo>
                  <a:pt x="1288545" y="-58045"/>
                  <a:pt x="1328582" y="52830"/>
                  <a:pt x="1573921" y="0"/>
                </a:cubicBezTo>
                <a:cubicBezTo>
                  <a:pt x="1819260" y="-52830"/>
                  <a:pt x="1913619" y="23184"/>
                  <a:pt x="2071558" y="0"/>
                </a:cubicBezTo>
                <a:cubicBezTo>
                  <a:pt x="2229497" y="-23184"/>
                  <a:pt x="2439326" y="21020"/>
                  <a:pt x="2731216" y="0"/>
                </a:cubicBezTo>
                <a:cubicBezTo>
                  <a:pt x="3023106" y="-21020"/>
                  <a:pt x="3025992" y="44983"/>
                  <a:pt x="3309863" y="0"/>
                </a:cubicBezTo>
                <a:cubicBezTo>
                  <a:pt x="3593734" y="-44983"/>
                  <a:pt x="3901038" y="43523"/>
                  <a:pt x="4050532" y="0"/>
                </a:cubicBezTo>
                <a:cubicBezTo>
                  <a:pt x="4096665" y="240448"/>
                  <a:pt x="4022618" y="362358"/>
                  <a:pt x="4050532" y="584775"/>
                </a:cubicBezTo>
                <a:cubicBezTo>
                  <a:pt x="3813633" y="640631"/>
                  <a:pt x="3660806" y="540660"/>
                  <a:pt x="3512390" y="584775"/>
                </a:cubicBezTo>
                <a:cubicBezTo>
                  <a:pt x="3363974" y="628890"/>
                  <a:pt x="3239632" y="538149"/>
                  <a:pt x="3014753" y="584775"/>
                </a:cubicBezTo>
                <a:cubicBezTo>
                  <a:pt x="2789874" y="631401"/>
                  <a:pt x="2664831" y="538509"/>
                  <a:pt x="2395600" y="584775"/>
                </a:cubicBezTo>
                <a:cubicBezTo>
                  <a:pt x="2126369" y="631041"/>
                  <a:pt x="2062358" y="552588"/>
                  <a:pt x="1938469" y="584775"/>
                </a:cubicBezTo>
                <a:cubicBezTo>
                  <a:pt x="1814580" y="616962"/>
                  <a:pt x="1632935" y="529072"/>
                  <a:pt x="1400327" y="584775"/>
                </a:cubicBezTo>
                <a:cubicBezTo>
                  <a:pt x="1167719" y="640478"/>
                  <a:pt x="1038914" y="584063"/>
                  <a:pt x="821679" y="584775"/>
                </a:cubicBezTo>
                <a:cubicBezTo>
                  <a:pt x="604444" y="585487"/>
                  <a:pt x="245799" y="574810"/>
                  <a:pt x="0" y="584775"/>
                </a:cubicBezTo>
                <a:cubicBezTo>
                  <a:pt x="-43570" y="453026"/>
                  <a:pt x="14639" y="239199"/>
                  <a:pt x="0" y="0"/>
                </a:cubicBezTo>
                <a:close/>
              </a:path>
            </a:pathLst>
          </a:custGeom>
          <a:ln>
            <a:extLst>
              <a:ext uri="{C807C97D-BFC1-408E-A445-0C87EB9F89A2}">
                <ask:lineSketchStyleProps xmlns="" xmlns:ask="http://schemas.microsoft.com/office/drawing/2018/sketchyshapes" sd="25469283">
                  <a:prstGeom prst="rect">
                    <a:avLst/>
                  </a:prstGeom>
                  <ask:type>
                    <ask:lineSketchScribble/>
                  </ask:type>
                </ask:lineSketchStyleProps>
              </a:ext>
            </a:extLst>
          </a:ln>
        </p:spPr>
        <p:style>
          <a:lnRef idx="2">
            <a:schemeClr val="accent4"/>
          </a:lnRef>
          <a:fillRef idx="1">
            <a:schemeClr val="lt1"/>
          </a:fillRef>
          <a:effectRef idx="0">
            <a:schemeClr val="accent4"/>
          </a:effectRef>
          <a:fontRef idx="minor">
            <a:schemeClr val="dk1"/>
          </a:fontRef>
        </p:style>
        <p:txBody>
          <a:bodyPr wrap="none" rtlCol="0">
            <a:spAutoFit/>
          </a:bodyPr>
          <a:lstStyle/>
          <a:p>
            <a:pPr algn="ctr"/>
            <a:r>
              <a:rPr lang="hu-HU" sz="3200" dirty="0" err="1" smtClean="0"/>
              <a:t>What</a:t>
            </a:r>
            <a:r>
              <a:rPr lang="hu-HU" sz="3200" dirty="0" smtClean="0"/>
              <a:t> </a:t>
            </a:r>
            <a:r>
              <a:rPr lang="hu-HU" sz="3200" dirty="0" err="1" smtClean="0"/>
              <a:t>goes</a:t>
            </a:r>
            <a:r>
              <a:rPr lang="hu-HU" sz="3200" dirty="0" smtClean="0"/>
              <a:t> </a:t>
            </a:r>
            <a:r>
              <a:rPr lang="hu-HU" sz="3200" dirty="0" err="1" smtClean="0"/>
              <a:t>on</a:t>
            </a:r>
            <a:r>
              <a:rPr lang="hu-HU" sz="3200" dirty="0" smtClean="0"/>
              <a:t> in </a:t>
            </a:r>
            <a:r>
              <a:rPr lang="hu-HU" sz="3200" dirty="0" err="1" smtClean="0"/>
              <a:t>the</a:t>
            </a:r>
            <a:r>
              <a:rPr lang="hu-HU" sz="3200" dirty="0" smtClean="0"/>
              <a:t> </a:t>
            </a:r>
            <a:r>
              <a:rPr lang="hu-HU" sz="3200" dirty="0" err="1" smtClean="0"/>
              <a:t>head</a:t>
            </a:r>
            <a:r>
              <a:rPr lang="hu-HU" sz="3200" dirty="0" smtClean="0"/>
              <a:t> of </a:t>
            </a:r>
            <a:r>
              <a:rPr lang="hu-HU" sz="3200" dirty="0" err="1" smtClean="0"/>
              <a:t>the</a:t>
            </a:r>
            <a:r>
              <a:rPr lang="hu-HU" sz="3200" dirty="0" smtClean="0"/>
              <a:t> partner?</a:t>
            </a:r>
            <a:endParaRPr lang="hu-HU" sz="3200" dirty="0"/>
          </a:p>
        </p:txBody>
      </p:sp>
    </p:spTree>
    <p:extLst>
      <p:ext uri="{BB962C8B-B14F-4D97-AF65-F5344CB8AC3E}">
        <p14:creationId xmlns:p14="http://schemas.microsoft.com/office/powerpoint/2010/main" val="241991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60FC6-BDB6-4B26-B5AD-7D10E3A04B4C}"/>
              </a:ext>
            </a:extLst>
          </p:cNvPr>
          <p:cNvSpPr>
            <a:spLocks noGrp="1"/>
          </p:cNvSpPr>
          <p:nvPr>
            <p:ph type="body" sz="quarter" idx="15"/>
          </p:nvPr>
        </p:nvSpPr>
        <p:spPr/>
        <p:txBody>
          <a:bodyPr/>
          <a:lstStyle/>
          <a:p>
            <a:r>
              <a:rPr lang="hu-HU" dirty="0" err="1"/>
              <a:t>Theory</a:t>
            </a:r>
            <a:r>
              <a:rPr lang="hu-HU" dirty="0"/>
              <a:t> of mind – </a:t>
            </a:r>
            <a:r>
              <a:rPr lang="hu-HU" dirty="0" err="1"/>
              <a:t>false</a:t>
            </a:r>
            <a:r>
              <a:rPr lang="hu-HU" dirty="0"/>
              <a:t> </a:t>
            </a:r>
            <a:r>
              <a:rPr lang="hu-HU" dirty="0" err="1"/>
              <a:t>beliefs</a:t>
            </a:r>
            <a:endParaRPr lang="hu-HU" dirty="0"/>
          </a:p>
        </p:txBody>
      </p:sp>
      <p:sp>
        <p:nvSpPr>
          <p:cNvPr id="3" name="Text Placeholder 2">
            <a:extLst>
              <a:ext uri="{FF2B5EF4-FFF2-40B4-BE49-F238E27FC236}">
                <a16:creationId xmlns:a16="http://schemas.microsoft.com/office/drawing/2014/main" id="{28BFE5DE-B9CA-4A95-8EDA-1D8EC85B0D13}"/>
              </a:ext>
            </a:extLst>
          </p:cNvPr>
          <p:cNvSpPr>
            <a:spLocks noGrp="1"/>
          </p:cNvSpPr>
          <p:nvPr>
            <p:ph type="body" sz="quarter" idx="16"/>
          </p:nvPr>
        </p:nvSpPr>
        <p:spPr>
          <a:xfrm>
            <a:off x="4211960" y="1196976"/>
            <a:ext cx="3960440" cy="5184352"/>
          </a:xfrm>
        </p:spPr>
        <p:txBody>
          <a:bodyPr/>
          <a:lstStyle/>
          <a:p>
            <a:pPr marL="342900" indent="-342900">
              <a:buFont typeface="Wingdings" panose="05000000000000000000" pitchFamily="2" charset="2"/>
              <a:buChar char="Ø"/>
            </a:pPr>
            <a:r>
              <a:rPr lang="en-US" dirty="0"/>
              <a:t> 23 of the 27 clinically unimpaired children (85%) </a:t>
            </a:r>
            <a:endParaRPr lang="hu-HU" dirty="0"/>
          </a:p>
          <a:p>
            <a:pPr marL="342900" indent="-342900">
              <a:buFont typeface="Wingdings" panose="05000000000000000000" pitchFamily="2" charset="2"/>
              <a:buChar char="Ø"/>
            </a:pPr>
            <a:r>
              <a:rPr lang="en-US" dirty="0"/>
              <a:t>12 of the 14 Down syndrome children (86%) </a:t>
            </a:r>
            <a:endParaRPr lang="hu-HU" dirty="0"/>
          </a:p>
          <a:p>
            <a:pPr marL="342900" indent="-342900">
              <a:buFont typeface="Wingdings" panose="05000000000000000000" pitchFamily="2" charset="2"/>
              <a:buChar char="Ø"/>
            </a:pPr>
            <a:r>
              <a:rPr lang="hu-HU" dirty="0"/>
              <a:t>4 of </a:t>
            </a:r>
            <a:r>
              <a:rPr lang="en-US" dirty="0"/>
              <a:t>the 20 autistic children (20%) </a:t>
            </a:r>
            <a:endParaRPr lang="hu-HU" dirty="0"/>
          </a:p>
          <a:p>
            <a:pPr indent="0">
              <a:buNone/>
            </a:pPr>
            <a:r>
              <a:rPr lang="en-US" dirty="0"/>
              <a:t>answered the </a:t>
            </a:r>
            <a:r>
              <a:rPr lang="en-US" i="1" dirty="0"/>
              <a:t>Belief</a:t>
            </a:r>
            <a:r>
              <a:rPr lang="hu-HU" i="1" dirty="0"/>
              <a:t> </a:t>
            </a:r>
            <a:r>
              <a:rPr lang="hu-HU" i="1" dirty="0" err="1"/>
              <a:t>Question</a:t>
            </a:r>
            <a:r>
              <a:rPr lang="hu-HU" i="1" dirty="0"/>
              <a:t> </a:t>
            </a:r>
            <a:r>
              <a:rPr lang="en-US" dirty="0"/>
              <a:t>correctly. </a:t>
            </a:r>
            <a:endParaRPr lang="hu-HU" dirty="0"/>
          </a:p>
          <a:p>
            <a:pPr indent="0">
              <a:buNone/>
            </a:pPr>
            <a:r>
              <a:rPr lang="en-US" dirty="0"/>
              <a:t>However, children under the age of four</a:t>
            </a:r>
            <a:r>
              <a:rPr lang="hu-HU" dirty="0"/>
              <a:t> </a:t>
            </a:r>
            <a:r>
              <a:rPr lang="en-US" dirty="0"/>
              <a:t>answered the </a:t>
            </a:r>
            <a:r>
              <a:rPr lang="en-US" i="1" dirty="0"/>
              <a:t>Belief Question</a:t>
            </a:r>
            <a:r>
              <a:rPr lang="en-US" dirty="0"/>
              <a:t> with "Anne's box", seemingly unaware that Sally does not know her marble has been moved.</a:t>
            </a:r>
            <a:endParaRPr lang="hu-HU" dirty="0"/>
          </a:p>
        </p:txBody>
      </p:sp>
      <p:pic>
        <p:nvPicPr>
          <p:cNvPr id="2052" name="Picture 4">
            <a:extLst>
              <a:ext uri="{FF2B5EF4-FFF2-40B4-BE49-F238E27FC236}">
                <a16:creationId xmlns:a16="http://schemas.microsoft.com/office/drawing/2014/main" id="{374F2E3D-D387-4E55-8B62-11FA34AD4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1" y="1052736"/>
            <a:ext cx="4076058" cy="58151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3572C3-A122-4787-BAD4-0715A712C62A}"/>
              </a:ext>
            </a:extLst>
          </p:cNvPr>
          <p:cNvSpPr txBox="1"/>
          <p:nvPr/>
        </p:nvSpPr>
        <p:spPr>
          <a:xfrm>
            <a:off x="1197752" y="1434661"/>
            <a:ext cx="1967205" cy="4708981"/>
          </a:xfrm>
          <a:prstGeom prst="rect">
            <a:avLst/>
          </a:prstGeom>
          <a:solidFill>
            <a:schemeClr val="lt1">
              <a:alpha val="16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hu-HU" sz="30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Tree>
    <p:extLst>
      <p:ext uri="{BB962C8B-B14F-4D97-AF65-F5344CB8AC3E}">
        <p14:creationId xmlns:p14="http://schemas.microsoft.com/office/powerpoint/2010/main" val="345810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05B6B5-BEB1-4C17-B38C-59F39BA80D68}"/>
              </a:ext>
            </a:extLst>
          </p:cNvPr>
          <p:cNvSpPr>
            <a:spLocks noGrp="1"/>
          </p:cNvSpPr>
          <p:nvPr>
            <p:ph type="body" sz="quarter" idx="15"/>
          </p:nvPr>
        </p:nvSpPr>
        <p:spPr/>
        <p:txBody>
          <a:bodyPr/>
          <a:lstStyle/>
          <a:p>
            <a:r>
              <a:rPr lang="hu-HU" dirty="0" err="1"/>
              <a:t>However</a:t>
            </a:r>
            <a:r>
              <a:rPr lang="hu-HU" dirty="0"/>
              <a:t>...</a:t>
            </a:r>
          </a:p>
        </p:txBody>
      </p:sp>
      <p:sp>
        <p:nvSpPr>
          <p:cNvPr id="3" name="Text Placeholder 2">
            <a:extLst>
              <a:ext uri="{FF2B5EF4-FFF2-40B4-BE49-F238E27FC236}">
                <a16:creationId xmlns:a16="http://schemas.microsoft.com/office/drawing/2014/main" id="{4112734D-8C89-48A8-B786-63F8983C7BFD}"/>
              </a:ext>
            </a:extLst>
          </p:cNvPr>
          <p:cNvSpPr>
            <a:spLocks noGrp="1"/>
          </p:cNvSpPr>
          <p:nvPr>
            <p:ph type="body" sz="quarter" idx="16"/>
          </p:nvPr>
        </p:nvSpPr>
        <p:spPr/>
        <p:txBody>
          <a:bodyPr/>
          <a:lstStyle/>
          <a:p>
            <a:endParaRPr lang="hu-HU"/>
          </a:p>
        </p:txBody>
      </p:sp>
      <p:pic>
        <p:nvPicPr>
          <p:cNvPr id="5122" name="Picture 2" descr="Image result for autism photo &quot;teddy bear&quot;  &quot;theory of mind&quot; &quot;frith&quot;">
            <a:extLst>
              <a:ext uri="{FF2B5EF4-FFF2-40B4-BE49-F238E27FC236}">
                <a16:creationId xmlns:a16="http://schemas.microsoft.com/office/drawing/2014/main" id="{3049F206-0395-4F6C-BA43-3EB5BB997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32" y="1073587"/>
            <a:ext cx="3972691" cy="57844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3898A5-263F-49F0-B99A-4D731BA3C6D5}"/>
              </a:ext>
            </a:extLst>
          </p:cNvPr>
          <p:cNvSpPr txBox="1"/>
          <p:nvPr/>
        </p:nvSpPr>
        <p:spPr>
          <a:xfrm>
            <a:off x="4710580" y="4005064"/>
            <a:ext cx="3972691" cy="1569660"/>
          </a:xfrm>
          <a:prstGeom prst="rect">
            <a:avLst/>
          </a:prstGeom>
          <a:solidFill>
            <a:schemeClr val="bg1"/>
          </a:solidFill>
        </p:spPr>
        <p:txBody>
          <a:bodyPr wrap="none" rtlCol="0">
            <a:spAutoFit/>
          </a:bodyPr>
          <a:lstStyle/>
          <a:p>
            <a:pPr marL="285750" indent="-285750">
              <a:buFont typeface="Wingdings" panose="05000000000000000000" pitchFamily="2" charset="2"/>
              <a:buChar char="è"/>
            </a:pPr>
            <a:r>
              <a:rPr lang="hu-HU" sz="2400" dirty="0"/>
              <a:t>a </a:t>
            </a:r>
            <a:r>
              <a:rPr lang="hu-HU" sz="2400" dirty="0" err="1"/>
              <a:t>sofa</a:t>
            </a:r>
            <a:r>
              <a:rPr lang="hu-HU" sz="2400" dirty="0"/>
              <a:t> </a:t>
            </a:r>
            <a:r>
              <a:rPr lang="hu-HU" sz="2400" dirty="0" err="1"/>
              <a:t>with</a:t>
            </a:r>
            <a:r>
              <a:rPr lang="hu-HU" sz="2400" dirty="0"/>
              <a:t> a </a:t>
            </a:r>
            <a:r>
              <a:rPr lang="hu-HU" sz="2400" dirty="0" err="1"/>
              <a:t>cat</a:t>
            </a:r>
            <a:r>
              <a:rPr lang="hu-HU" sz="2400" dirty="0"/>
              <a:t>, </a:t>
            </a:r>
          </a:p>
          <a:p>
            <a:pPr marL="285750" indent="-285750">
              <a:buFont typeface="Wingdings" panose="05000000000000000000" pitchFamily="2" charset="2"/>
              <a:buChar char="è"/>
            </a:pPr>
            <a:r>
              <a:rPr lang="hu-HU" sz="2400" dirty="0"/>
              <a:t> </a:t>
            </a:r>
            <a:r>
              <a:rPr lang="hu-HU" sz="2400" dirty="0" err="1"/>
              <a:t>somebody</a:t>
            </a:r>
            <a:r>
              <a:rPr lang="hu-HU" sz="2400" dirty="0"/>
              <a:t> </a:t>
            </a:r>
            <a:r>
              <a:rPr lang="hu-HU" sz="2400" dirty="0" err="1"/>
              <a:t>taking</a:t>
            </a:r>
            <a:r>
              <a:rPr lang="hu-HU" sz="2400" dirty="0"/>
              <a:t> a </a:t>
            </a:r>
            <a:r>
              <a:rPr lang="hu-HU" sz="2400" dirty="0" err="1"/>
              <a:t>photo</a:t>
            </a:r>
            <a:r>
              <a:rPr lang="hu-HU" sz="2400" dirty="0"/>
              <a:t>, </a:t>
            </a:r>
          </a:p>
          <a:p>
            <a:pPr marL="285750" indent="-285750">
              <a:buFont typeface="Wingdings" panose="05000000000000000000" pitchFamily="2" charset="2"/>
              <a:buChar char="è"/>
            </a:pPr>
            <a:r>
              <a:rPr lang="hu-HU" sz="2400" dirty="0" err="1"/>
              <a:t>the</a:t>
            </a:r>
            <a:r>
              <a:rPr lang="hu-HU" sz="2400" dirty="0"/>
              <a:t> </a:t>
            </a:r>
            <a:r>
              <a:rPr lang="hu-HU" sz="2400" dirty="0" err="1"/>
              <a:t>cat</a:t>
            </a:r>
            <a:r>
              <a:rPr lang="hu-HU" sz="2400" dirty="0"/>
              <a:t> is </a:t>
            </a:r>
            <a:r>
              <a:rPr lang="hu-HU" sz="2400" dirty="0" err="1"/>
              <a:t>replaced</a:t>
            </a:r>
            <a:endParaRPr lang="hu-HU" sz="2400" dirty="0"/>
          </a:p>
          <a:p>
            <a:pPr marL="285750" indent="-285750">
              <a:buFont typeface="Wingdings" panose="05000000000000000000" pitchFamily="2" charset="2"/>
              <a:buChar char="è"/>
            </a:pPr>
            <a:r>
              <a:rPr lang="hu-HU" sz="2400" dirty="0" err="1"/>
              <a:t>What</a:t>
            </a:r>
            <a:r>
              <a:rPr lang="hu-HU" sz="2400" dirty="0"/>
              <a:t> </a:t>
            </a:r>
            <a:r>
              <a:rPr lang="hu-HU" sz="2400" dirty="0" err="1"/>
              <a:t>will</a:t>
            </a:r>
            <a:r>
              <a:rPr lang="hu-HU" sz="2400" dirty="0"/>
              <a:t> </a:t>
            </a:r>
            <a:r>
              <a:rPr lang="hu-HU" sz="2400" dirty="0" err="1"/>
              <a:t>the</a:t>
            </a:r>
            <a:r>
              <a:rPr lang="hu-HU" sz="2400" dirty="0"/>
              <a:t> </a:t>
            </a:r>
            <a:r>
              <a:rPr lang="hu-HU" sz="2400" dirty="0" err="1"/>
              <a:t>photo</a:t>
            </a:r>
            <a:r>
              <a:rPr lang="hu-HU" sz="2400" dirty="0"/>
              <a:t> show?</a:t>
            </a:r>
          </a:p>
        </p:txBody>
      </p:sp>
      <p:sp>
        <p:nvSpPr>
          <p:cNvPr id="7" name="TextBox 6">
            <a:extLst>
              <a:ext uri="{FF2B5EF4-FFF2-40B4-BE49-F238E27FC236}">
                <a16:creationId xmlns:a16="http://schemas.microsoft.com/office/drawing/2014/main" id="{1F21345B-BD59-404D-8687-17123E7752DE}"/>
              </a:ext>
            </a:extLst>
          </p:cNvPr>
          <p:cNvSpPr txBox="1"/>
          <p:nvPr/>
        </p:nvSpPr>
        <p:spPr>
          <a:xfrm>
            <a:off x="1197752" y="1434661"/>
            <a:ext cx="1967205" cy="4708981"/>
          </a:xfrm>
          <a:prstGeom prst="rect">
            <a:avLst/>
          </a:prstGeom>
          <a:solidFill>
            <a:schemeClr val="lt1">
              <a:alpha val="16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hu-HU" sz="30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Tree>
    <p:extLst>
      <p:ext uri="{BB962C8B-B14F-4D97-AF65-F5344CB8AC3E}">
        <p14:creationId xmlns:p14="http://schemas.microsoft.com/office/powerpoint/2010/main" val="338255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B6C31B-7FFD-4CE1-B797-AEBFCA4FE829}"/>
              </a:ext>
            </a:extLst>
          </p:cNvPr>
          <p:cNvSpPr>
            <a:spLocks noGrp="1"/>
          </p:cNvSpPr>
          <p:nvPr>
            <p:ph type="body" sz="quarter" idx="15"/>
          </p:nvPr>
        </p:nvSpPr>
        <p:spPr/>
        <p:txBody>
          <a:bodyPr/>
          <a:lstStyle/>
          <a:p>
            <a:r>
              <a:rPr lang="hu-HU" dirty="0" err="1"/>
              <a:t>Theory</a:t>
            </a:r>
            <a:r>
              <a:rPr lang="hu-HU" dirty="0"/>
              <a:t> of mind</a:t>
            </a:r>
          </a:p>
        </p:txBody>
      </p:sp>
      <p:sp>
        <p:nvSpPr>
          <p:cNvPr id="3" name="Text Placeholder 2">
            <a:extLst>
              <a:ext uri="{FF2B5EF4-FFF2-40B4-BE49-F238E27FC236}">
                <a16:creationId xmlns:a16="http://schemas.microsoft.com/office/drawing/2014/main" id="{3CB43385-00C8-4222-AF4C-372599777AF5}"/>
              </a:ext>
            </a:extLst>
          </p:cNvPr>
          <p:cNvSpPr>
            <a:spLocks noGrp="1"/>
          </p:cNvSpPr>
          <p:nvPr>
            <p:ph type="body" sz="quarter" idx="16"/>
          </p:nvPr>
        </p:nvSpPr>
        <p:spPr/>
        <p:txBody>
          <a:bodyPr/>
          <a:lstStyle/>
          <a:p>
            <a:r>
              <a:rPr lang="en-US" dirty="0"/>
              <a:t>A nonverbal test of knowledge attribution: a comparative study on dogs and children</a:t>
            </a:r>
            <a:endParaRPr lang="hu-HU" dirty="0"/>
          </a:p>
          <a:p>
            <a:pPr indent="0">
              <a:buNone/>
            </a:pPr>
            <a:r>
              <a:rPr lang="hu-HU" dirty="0" err="1"/>
              <a:t>Zs</a:t>
            </a:r>
            <a:r>
              <a:rPr lang="hu-HU" dirty="0"/>
              <a:t>. Virányi, J. </a:t>
            </a:r>
            <a:r>
              <a:rPr lang="hu-HU" dirty="0" err="1"/>
              <a:t>Topál</a:t>
            </a:r>
            <a:r>
              <a:rPr lang="hu-HU" dirty="0"/>
              <a:t>, Á. Miklósi, V. Csányi</a:t>
            </a:r>
          </a:p>
          <a:p>
            <a:pPr indent="0">
              <a:buNone/>
            </a:pPr>
            <a:r>
              <a:rPr lang="hu-HU" dirty="0" err="1"/>
              <a:t>Animal</a:t>
            </a:r>
            <a:r>
              <a:rPr lang="hu-HU" dirty="0"/>
              <a:t> </a:t>
            </a:r>
            <a:r>
              <a:rPr lang="hu-HU" dirty="0" err="1"/>
              <a:t>Cognition</a:t>
            </a:r>
            <a:r>
              <a:rPr lang="hu-HU" dirty="0"/>
              <a:t>, </a:t>
            </a:r>
            <a:r>
              <a:rPr lang="en-US" dirty="0"/>
              <a:t>Volume 9, </a:t>
            </a:r>
            <a:r>
              <a:rPr lang="en-US" u="sng" dirty="0">
                <a:hlinkClick r:id="rId2"/>
              </a:rPr>
              <a:t>Issue 1</a:t>
            </a:r>
            <a:r>
              <a:rPr lang="en-US" dirty="0"/>
              <a:t>, pp 13–26</a:t>
            </a:r>
            <a:r>
              <a:rPr lang="hu-HU" dirty="0"/>
              <a:t> (2006)</a:t>
            </a:r>
            <a:endParaRPr lang="en-US" dirty="0"/>
          </a:p>
          <a:p>
            <a:endParaRPr lang="hu-HU" dirty="0"/>
          </a:p>
        </p:txBody>
      </p:sp>
      <p:pic>
        <p:nvPicPr>
          <p:cNvPr id="3076" name="Picture 4" descr="Fig. 1">
            <a:extLst>
              <a:ext uri="{FF2B5EF4-FFF2-40B4-BE49-F238E27FC236}">
                <a16:creationId xmlns:a16="http://schemas.microsoft.com/office/drawing/2014/main" id="{CB7E1CF4-0E7A-4291-8E11-ECBE77D25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924944"/>
            <a:ext cx="4762500" cy="3743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F907BA-8E3C-4B87-BAE8-C39C293A9FA1}"/>
              </a:ext>
            </a:extLst>
          </p:cNvPr>
          <p:cNvSpPr txBox="1"/>
          <p:nvPr/>
        </p:nvSpPr>
        <p:spPr>
          <a:xfrm>
            <a:off x="5230048" y="3652562"/>
            <a:ext cx="3672408" cy="2800767"/>
          </a:xfrm>
          <a:prstGeom prst="rect">
            <a:avLst/>
          </a:prstGeom>
          <a:solidFill>
            <a:srgbClr val="FFFF00">
              <a:alpha val="30000"/>
            </a:srgbClr>
          </a:solidFill>
        </p:spPr>
        <p:txBody>
          <a:bodyPr wrap="square" rtlCol="0">
            <a:spAutoFit/>
          </a:bodyPr>
          <a:lstStyle/>
          <a:p>
            <a:r>
              <a:rPr lang="en-US" sz="1600" dirty="0"/>
              <a:t>The experiment took place in a room of the subject’s home. The picture shows one example. In the foreground a chair is positioned for the Helper and the stick is in its usual place (behind the TV). In the background, on the right side the door can be seen where the participants can enter and leave the room. The triangles sign the hiding places for the toy (▴) and for the stick (➤): three-three out-of-reach hiding places for both of the objects</a:t>
            </a:r>
            <a:endParaRPr lang="hu-HU" sz="1600" dirty="0"/>
          </a:p>
        </p:txBody>
      </p:sp>
      <p:sp>
        <p:nvSpPr>
          <p:cNvPr id="9" name="TextBox 8">
            <a:extLst>
              <a:ext uri="{FF2B5EF4-FFF2-40B4-BE49-F238E27FC236}">
                <a16:creationId xmlns:a16="http://schemas.microsoft.com/office/drawing/2014/main" id="{657CA5C7-465A-4EB9-9FD0-5D153FD56248}"/>
              </a:ext>
            </a:extLst>
          </p:cNvPr>
          <p:cNvSpPr txBox="1"/>
          <p:nvPr/>
        </p:nvSpPr>
        <p:spPr>
          <a:xfrm>
            <a:off x="1197752" y="1434661"/>
            <a:ext cx="1967205" cy="4708981"/>
          </a:xfrm>
          <a:prstGeom prst="rect">
            <a:avLst/>
          </a:prstGeom>
          <a:solidFill>
            <a:schemeClr val="lt1">
              <a:alpha val="16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hu-HU" sz="30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Tree>
    <p:extLst>
      <p:ext uri="{BB962C8B-B14F-4D97-AF65-F5344CB8AC3E}">
        <p14:creationId xmlns:p14="http://schemas.microsoft.com/office/powerpoint/2010/main" val="178606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42D4DF-3120-4051-99A5-FF7043D63E6B}"/>
              </a:ext>
            </a:extLst>
          </p:cNvPr>
          <p:cNvSpPr>
            <a:spLocks noGrp="1"/>
          </p:cNvSpPr>
          <p:nvPr>
            <p:ph type="body" sz="quarter" idx="15"/>
          </p:nvPr>
        </p:nvSpPr>
        <p:spPr/>
        <p:txBody>
          <a:bodyPr/>
          <a:lstStyle/>
          <a:p>
            <a:r>
              <a:rPr lang="hu-HU" dirty="0" err="1"/>
              <a:t>Examples</a:t>
            </a:r>
            <a:endParaRPr lang="hu-HU" dirty="0"/>
          </a:p>
        </p:txBody>
      </p:sp>
      <p:sp>
        <p:nvSpPr>
          <p:cNvPr id="3" name="Text Placeholder 2">
            <a:extLst>
              <a:ext uri="{FF2B5EF4-FFF2-40B4-BE49-F238E27FC236}">
                <a16:creationId xmlns:a16="http://schemas.microsoft.com/office/drawing/2014/main" id="{542C4F52-AD2D-4DB9-A8B4-D4BC7DFC6750}"/>
              </a:ext>
            </a:extLst>
          </p:cNvPr>
          <p:cNvSpPr>
            <a:spLocks noGrp="1"/>
          </p:cNvSpPr>
          <p:nvPr>
            <p:ph type="body" sz="quarter" idx="16"/>
          </p:nvPr>
        </p:nvSpPr>
        <p:spPr>
          <a:xfrm>
            <a:off x="467548" y="1196976"/>
            <a:ext cx="7992884" cy="5184352"/>
          </a:xfrm>
        </p:spPr>
        <p:txBody>
          <a:bodyPr/>
          <a:lstStyle/>
          <a:p>
            <a:endParaRPr lang="hu-HU" dirty="0"/>
          </a:p>
          <a:p>
            <a:pPr indent="0">
              <a:buNone/>
            </a:pPr>
            <a:endParaRPr lang="hu-HU" dirty="0"/>
          </a:p>
          <a:p>
            <a:endParaRPr lang="hu-HU" dirty="0"/>
          </a:p>
          <a:p>
            <a:endParaRPr lang="hu-HU" dirty="0"/>
          </a:p>
          <a:p>
            <a:endParaRPr lang="hu-HU" dirty="0"/>
          </a:p>
        </p:txBody>
      </p:sp>
      <p:pic>
        <p:nvPicPr>
          <p:cNvPr id="5" name="Picture 4">
            <a:extLst>
              <a:ext uri="{FF2B5EF4-FFF2-40B4-BE49-F238E27FC236}">
                <a16:creationId xmlns:a16="http://schemas.microsoft.com/office/drawing/2014/main" id="{AEDB6E46-C3D0-40E1-A613-32FD23CE7D66}"/>
              </a:ext>
            </a:extLst>
          </p:cNvPr>
          <p:cNvPicPr>
            <a:picLocks noChangeAspect="1"/>
          </p:cNvPicPr>
          <p:nvPr/>
        </p:nvPicPr>
        <p:blipFill>
          <a:blip r:embed="rId2"/>
          <a:stretch>
            <a:fillRect/>
          </a:stretch>
        </p:blipFill>
        <p:spPr>
          <a:xfrm>
            <a:off x="467548" y="977115"/>
            <a:ext cx="6460008" cy="4903770"/>
          </a:xfrm>
          <a:prstGeom prst="rect">
            <a:avLst/>
          </a:prstGeom>
        </p:spPr>
      </p:pic>
      <p:sp>
        <p:nvSpPr>
          <p:cNvPr id="6" name="TextBox 5">
            <a:extLst>
              <a:ext uri="{FF2B5EF4-FFF2-40B4-BE49-F238E27FC236}">
                <a16:creationId xmlns:a16="http://schemas.microsoft.com/office/drawing/2014/main" id="{A3E5F6BF-31A9-4FA7-898C-27546EFCC847}"/>
              </a:ext>
            </a:extLst>
          </p:cNvPr>
          <p:cNvSpPr txBox="1"/>
          <p:nvPr/>
        </p:nvSpPr>
        <p:spPr>
          <a:xfrm>
            <a:off x="1907704" y="5805264"/>
            <a:ext cx="7113486" cy="923330"/>
          </a:xfrm>
          <a:prstGeom prst="rect">
            <a:avLst/>
          </a:prstGeom>
          <a:solidFill>
            <a:srgbClr val="FFFF00"/>
          </a:solidFill>
        </p:spPr>
        <p:txBody>
          <a:bodyPr wrap="none" rtlCol="0">
            <a:spAutoFit/>
          </a:bodyPr>
          <a:lstStyle/>
          <a:p>
            <a:r>
              <a:rPr lang="hu-HU" dirty="0"/>
              <a:t>Comment:</a:t>
            </a:r>
          </a:p>
          <a:p>
            <a:r>
              <a:rPr lang="hu-HU" dirty="0" err="1"/>
              <a:t>Are</a:t>
            </a:r>
            <a:r>
              <a:rPr lang="hu-HU" dirty="0"/>
              <a:t> </a:t>
            </a:r>
            <a:r>
              <a:rPr lang="hu-HU" dirty="0" err="1"/>
              <a:t>you</a:t>
            </a:r>
            <a:r>
              <a:rPr lang="hu-HU" dirty="0"/>
              <a:t> </a:t>
            </a:r>
            <a:r>
              <a:rPr lang="hu-HU" dirty="0" err="1"/>
              <a:t>people</a:t>
            </a:r>
            <a:r>
              <a:rPr lang="hu-HU" dirty="0"/>
              <a:t> </a:t>
            </a:r>
            <a:r>
              <a:rPr lang="hu-HU" dirty="0" err="1"/>
              <a:t>crazy</a:t>
            </a:r>
            <a:r>
              <a:rPr lang="hu-HU" dirty="0"/>
              <a:t>? </a:t>
            </a:r>
          </a:p>
          <a:p>
            <a:r>
              <a:rPr lang="hu-HU" dirty="0" err="1"/>
              <a:t>Why</a:t>
            </a:r>
            <a:r>
              <a:rPr lang="hu-HU" dirty="0"/>
              <a:t> </a:t>
            </a:r>
            <a:r>
              <a:rPr lang="hu-HU" dirty="0" err="1"/>
              <a:t>are</a:t>
            </a:r>
            <a:r>
              <a:rPr lang="hu-HU" dirty="0"/>
              <a:t> </a:t>
            </a:r>
            <a:r>
              <a:rPr lang="hu-HU" dirty="0" err="1"/>
              <a:t>you</a:t>
            </a:r>
            <a:r>
              <a:rPr lang="hu-HU" dirty="0"/>
              <a:t> </a:t>
            </a:r>
            <a:r>
              <a:rPr lang="hu-HU" dirty="0" err="1"/>
              <a:t>training</a:t>
            </a:r>
            <a:r>
              <a:rPr lang="hu-HU" dirty="0"/>
              <a:t> a computer </a:t>
            </a:r>
            <a:r>
              <a:rPr lang="hu-HU" dirty="0" err="1"/>
              <a:t>for</a:t>
            </a:r>
            <a:r>
              <a:rPr lang="hu-HU" dirty="0"/>
              <a:t> playing PacMan </a:t>
            </a:r>
            <a:r>
              <a:rPr lang="hu-HU" dirty="0" err="1"/>
              <a:t>instead</a:t>
            </a:r>
            <a:r>
              <a:rPr lang="hu-HU" dirty="0"/>
              <a:t> of playing </a:t>
            </a:r>
            <a:r>
              <a:rPr lang="hu-HU" dirty="0" err="1"/>
              <a:t>it</a:t>
            </a:r>
            <a:r>
              <a:rPr lang="hu-HU" dirty="0"/>
              <a:t>?</a:t>
            </a:r>
          </a:p>
        </p:txBody>
      </p:sp>
      <p:pic>
        <p:nvPicPr>
          <p:cNvPr id="17410" name="Picture 2" descr="Image result for smiley">
            <a:extLst>
              <a:ext uri="{FF2B5EF4-FFF2-40B4-BE49-F238E27FC236}">
                <a16:creationId xmlns:a16="http://schemas.microsoft.com/office/drawing/2014/main" id="{F9486873-E439-48FA-874F-556D7B67D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404671"/>
            <a:ext cx="3159795" cy="315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59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382388818"/>
              </p:ext>
            </p:extLst>
          </p:nvPr>
        </p:nvGraphicFramePr>
        <p:xfrm>
          <a:off x="-288540" y="620688"/>
          <a:ext cx="9000492" cy="5454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zövegdoboz 1">
            <a:extLst>
              <a:ext uri="{FF2B5EF4-FFF2-40B4-BE49-F238E27FC236}">
                <a16:creationId xmlns:a16="http://schemas.microsoft.com/office/drawing/2014/main" id="{BDF95E62-CCB5-478D-ADD6-C7985FAD41DC}"/>
              </a:ext>
            </a:extLst>
          </p:cNvPr>
          <p:cNvSpPr txBox="1"/>
          <p:nvPr/>
        </p:nvSpPr>
        <p:spPr>
          <a:xfrm>
            <a:off x="251520" y="6099365"/>
            <a:ext cx="1956048" cy="369332"/>
          </a:xfrm>
          <a:prstGeom prst="rect">
            <a:avLst/>
          </a:prstGeom>
          <a:noFill/>
        </p:spPr>
        <p:txBody>
          <a:bodyPr wrap="none" rtlCol="0">
            <a:spAutoFit/>
          </a:bodyPr>
          <a:lstStyle/>
          <a:p>
            <a:r>
              <a:rPr lang="hu-HU" dirty="0"/>
              <a:t>lorincz@inf.elte.hu</a:t>
            </a:r>
          </a:p>
        </p:txBody>
      </p:sp>
    </p:spTree>
    <p:extLst>
      <p:ext uri="{BB962C8B-B14F-4D97-AF65-F5344CB8AC3E}">
        <p14:creationId xmlns:p14="http://schemas.microsoft.com/office/powerpoint/2010/main" val="4061420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DA12-37C4-41CF-BA2F-45FB205BE3D7}"/>
              </a:ext>
            </a:extLst>
          </p:cNvPr>
          <p:cNvSpPr>
            <a:spLocks noGrp="1"/>
          </p:cNvSpPr>
          <p:nvPr>
            <p:ph type="title"/>
          </p:nvPr>
        </p:nvSpPr>
        <p:spPr/>
        <p:txBody>
          <a:bodyPr/>
          <a:lstStyle/>
          <a:p>
            <a:r>
              <a:rPr lang="hu-HU" dirty="0" err="1" smtClean="0"/>
              <a:t>Homeworks</a:t>
            </a:r>
            <a:endParaRPr lang="hu-HU"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32A5A93-AFAB-4E50-A33D-C8920C6AB8DC}"/>
                  </a:ext>
                </a:extLst>
              </p:cNvPr>
              <p:cNvSpPr>
                <a:spLocks noGrp="1"/>
              </p:cNvSpPr>
              <p:nvPr>
                <p:ph type="body" idx="1"/>
              </p:nvPr>
            </p:nvSpPr>
            <p:spPr>
              <a:xfrm>
                <a:off x="669731" y="1830593"/>
                <a:ext cx="7430662" cy="4420195"/>
              </a:xfrm>
            </p:spPr>
            <p:txBody>
              <a:bodyPr>
                <a:normAutofit fontScale="92500" lnSpcReduction="10000"/>
              </a:bodyPr>
              <a:lstStyle/>
              <a:p>
                <a:r>
                  <a:rPr lang="hu-HU" dirty="0" smtClean="0">
                    <a:latin typeface="Garamond" panose="02020404030301010803" pitchFamily="18" charset="0"/>
                  </a:rPr>
                  <a:t>What is </a:t>
                </a:r>
                <a:r>
                  <a:rPr lang="hu-HU" dirty="0">
                    <a:latin typeface="Garamond" panose="02020404030301010803" pitchFamily="18" charset="0"/>
                  </a:rPr>
                  <a:t/>
                </a:r>
                <a:br>
                  <a:rPr lang="hu-HU" dirty="0">
                    <a:latin typeface="Garamond" panose="02020404030301010803" pitchFamily="18" charset="0"/>
                  </a:rPr>
                </a:br>
                <a14:m>
                  <m:oMath xmlns:m="http://schemas.openxmlformats.org/officeDocument/2006/math">
                    <m:sSub>
                      <m:sSubPr>
                        <m:ctrlPr>
                          <a:rPr lang="hu-HU" i="1">
                            <a:latin typeface="Cambria Math" panose="02040503050406030204" pitchFamily="18" charset="0"/>
                          </a:rPr>
                        </m:ctrlPr>
                      </m:sSubPr>
                      <m:e>
                        <m:sSup>
                          <m:sSupPr>
                            <m:ctrlPr>
                              <a:rPr lang="hu-HU" i="1" smtClean="0">
                                <a:latin typeface="Cambria Math" panose="02040503050406030204" pitchFamily="18" charset="0"/>
                              </a:rPr>
                            </m:ctrlPr>
                          </m:sSupPr>
                          <m:e>
                            <m:r>
                              <a:rPr lang="hu-HU" i="1">
                                <a:latin typeface="Cambria Math" panose="02040503050406030204" pitchFamily="18" charset="0"/>
                              </a:rPr>
                              <m:t>𝑉</m:t>
                            </m:r>
                          </m:e>
                          <m:sup>
                            <m:r>
                              <a:rPr lang="hu-HU" i="1">
                                <a:latin typeface="Cambria Math" panose="02040503050406030204" pitchFamily="18" charset="0"/>
                              </a:rPr>
                              <m:t>𝜋</m:t>
                            </m:r>
                          </m:sup>
                        </m:sSup>
                        <m:d>
                          <m:dPr>
                            <m:ctrlPr>
                              <a:rPr lang="hu-HU" i="1">
                                <a:latin typeface="Cambria Math" panose="02040503050406030204" pitchFamily="18" charset="0"/>
                              </a:rPr>
                            </m:ctrlPr>
                          </m:dPr>
                          <m:e>
                            <m:sSub>
                              <m:sSubPr>
                                <m:ctrlPr>
                                  <a:rPr lang="hu-HU" i="1">
                                    <a:latin typeface="Cambria Math" panose="02040503050406030204" pitchFamily="18" charset="0"/>
                                  </a:rPr>
                                </m:ctrlPr>
                              </m:sSubPr>
                              <m:e>
                                <m:r>
                                  <a:rPr lang="hu-HU" i="1">
                                    <a:latin typeface="Cambria Math" panose="02040503050406030204" pitchFamily="18" charset="0"/>
                                  </a:rPr>
                                  <m:t>𝑠</m:t>
                                </m:r>
                              </m:e>
                              <m:sub>
                                <m:r>
                                  <a:rPr lang="hu-HU" i="1">
                                    <a:latin typeface="Cambria Math" panose="02040503050406030204" pitchFamily="18" charset="0"/>
                                  </a:rPr>
                                  <m:t>𝑡</m:t>
                                </m:r>
                              </m:sub>
                            </m:sSub>
                          </m:e>
                        </m:d>
                        <m:r>
                          <a:rPr lang="hu-HU" i="1">
                            <a:latin typeface="Cambria Math" panose="02040503050406030204" pitchFamily="18" charset="0"/>
                          </a:rPr>
                          <m:t>=</m:t>
                        </m:r>
                        <m:r>
                          <a:rPr lang="hu-HU" i="1">
                            <a:latin typeface="Cambria Math" panose="02040503050406030204" pitchFamily="18" charset="0"/>
                          </a:rPr>
                          <m:t>𝐸</m:t>
                        </m:r>
                      </m:e>
                      <m:sub>
                        <m:r>
                          <a:rPr lang="hu-HU" i="1">
                            <a:latin typeface="Cambria Math" panose="02040503050406030204" pitchFamily="18" charset="0"/>
                            <a:ea typeface="Cambria Math" panose="02040503050406030204" pitchFamily="18" charset="0"/>
                          </a:rPr>
                          <m:t>𝜋</m:t>
                        </m:r>
                      </m:sub>
                    </m:sSub>
                    <m:d>
                      <m:dPr>
                        <m:ctrlPr>
                          <a:rPr lang="hu-HU" i="1">
                            <a:latin typeface="Cambria Math" panose="02040503050406030204" pitchFamily="18" charset="0"/>
                          </a:rPr>
                        </m:ctrlPr>
                      </m:dPr>
                      <m:e>
                        <m:sSub>
                          <m:sSubPr>
                            <m:ctrlPr>
                              <a:rPr lang="hu-HU" i="1">
                                <a:latin typeface="Cambria Math" panose="02040503050406030204" pitchFamily="18" charset="0"/>
                              </a:rPr>
                            </m:ctrlPr>
                          </m:sSubPr>
                          <m:e>
                            <m:r>
                              <a:rPr lang="hu-HU" i="1">
                                <a:latin typeface="Cambria Math" panose="02040503050406030204" pitchFamily="18" charset="0"/>
                              </a:rPr>
                              <m:t>𝑟</m:t>
                            </m:r>
                          </m:e>
                          <m:sub>
                            <m:r>
                              <a:rPr lang="hu-HU" i="1">
                                <a:latin typeface="Cambria Math" panose="02040503050406030204" pitchFamily="18" charset="0"/>
                              </a:rPr>
                              <m:t>𝑡</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𝑟</m:t>
                            </m:r>
                          </m:e>
                          <m:sub>
                            <m:r>
                              <a:rPr lang="hu-HU" i="1">
                                <a:latin typeface="Cambria Math" panose="02040503050406030204" pitchFamily="18" charset="0"/>
                              </a:rPr>
                              <m:t>𝑡</m:t>
                            </m:r>
                            <m:r>
                              <a:rPr lang="hu-HU" i="1">
                                <a:latin typeface="Cambria Math" panose="02040503050406030204" pitchFamily="18" charset="0"/>
                              </a:rPr>
                              <m:t>+1</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𝑠</m:t>
                            </m:r>
                          </m:e>
                          <m:sub>
                            <m:r>
                              <a:rPr lang="hu-HU" i="1">
                                <a:latin typeface="Cambria Math" panose="02040503050406030204" pitchFamily="18" charset="0"/>
                              </a:rPr>
                              <m:t>𝑡</m:t>
                            </m:r>
                          </m:sub>
                        </m:sSub>
                      </m:e>
                    </m:d>
                  </m:oMath>
                </a14:m>
                <a:endParaRPr lang="hu-HU" dirty="0" smtClean="0">
                  <a:latin typeface="Garamond" panose="02020404030301010803" pitchFamily="18" charset="0"/>
                </a:endParaRPr>
              </a:p>
              <a:p>
                <a:pPr lvl="1"/>
                <a:r>
                  <a:rPr lang="hu-HU" dirty="0" err="1" smtClean="0">
                    <a:latin typeface="Garamond" panose="02020404030301010803" pitchFamily="18" charset="0"/>
                  </a:rPr>
                  <a:t>remember</a:t>
                </a:r>
                <a:r>
                  <a:rPr lang="hu-HU" dirty="0" smtClean="0">
                    <a:latin typeface="Garamond" panose="02020404030301010803" pitchFamily="18" charset="0"/>
                  </a:rPr>
                  <a:t>, </a:t>
                </a:r>
                <a:r>
                  <a:rPr lang="hu-HU" dirty="0" err="1" smtClean="0">
                    <a:latin typeface="Garamond" panose="02020404030301010803" pitchFamily="18" charset="0"/>
                  </a:rPr>
                  <a:t>you</a:t>
                </a:r>
                <a:r>
                  <a:rPr lang="hu-HU" dirty="0" smtClean="0">
                    <a:latin typeface="Garamond" panose="02020404030301010803" pitchFamily="18" charset="0"/>
                  </a:rPr>
                  <a:t> </a:t>
                </a:r>
                <a:r>
                  <a:rPr lang="hu-HU" dirty="0" err="1" smtClean="0">
                    <a:latin typeface="Garamond" panose="02020404030301010803" pitchFamily="18" charset="0"/>
                  </a:rPr>
                  <a:t>don’t</a:t>
                </a:r>
                <a:r>
                  <a:rPr lang="hu-HU" dirty="0" smtClean="0">
                    <a:latin typeface="Garamond" panose="02020404030301010803" pitchFamily="18" charset="0"/>
                  </a:rPr>
                  <a:t> </a:t>
                </a:r>
                <a:r>
                  <a:rPr lang="hu-HU" dirty="0" err="1" smtClean="0">
                    <a:latin typeface="Garamond" panose="02020404030301010803" pitchFamily="18" charset="0"/>
                  </a:rPr>
                  <a:t>have</a:t>
                </a:r>
                <a:r>
                  <a:rPr lang="hu-HU" dirty="0" smtClean="0">
                    <a:latin typeface="Garamond" panose="02020404030301010803" pitchFamily="18" charset="0"/>
                  </a:rPr>
                  <a:t> </a:t>
                </a:r>
                <a:r>
                  <a:rPr lang="hu-HU" dirty="0" err="1" smtClean="0">
                    <a:latin typeface="Garamond" panose="02020404030301010803" pitchFamily="18" charset="0"/>
                  </a:rPr>
                  <a:t>to</a:t>
                </a:r>
                <a:r>
                  <a:rPr lang="hu-HU" dirty="0" smtClean="0">
                    <a:latin typeface="Garamond" panose="02020404030301010803" pitchFamily="18" charset="0"/>
                  </a:rPr>
                  <a:t> </a:t>
                </a:r>
                <a:r>
                  <a:rPr lang="hu-HU" dirty="0" err="1" smtClean="0">
                    <a:latin typeface="Garamond" panose="02020404030301010803" pitchFamily="18" charset="0"/>
                  </a:rPr>
                  <a:t>write</a:t>
                </a:r>
                <a:r>
                  <a:rPr lang="hu-HU" dirty="0" smtClean="0">
                    <a:latin typeface="Garamond" panose="02020404030301010803" pitchFamily="18" charset="0"/>
                  </a:rPr>
                  <a:t> down and </a:t>
                </a:r>
                <a:r>
                  <a:rPr lang="hu-HU" dirty="0" err="1" smtClean="0">
                    <a:latin typeface="Garamond" panose="02020404030301010803" pitchFamily="18" charset="0"/>
                  </a:rPr>
                  <a:t>infinite</a:t>
                </a:r>
                <a:r>
                  <a:rPr lang="hu-HU" dirty="0" smtClean="0">
                    <a:latin typeface="Garamond" panose="02020404030301010803" pitchFamily="18" charset="0"/>
                  </a:rPr>
                  <a:t> </a:t>
                </a:r>
                <a:r>
                  <a:rPr lang="hu-HU" dirty="0" err="1" smtClean="0">
                    <a:latin typeface="Garamond" panose="02020404030301010803" pitchFamily="18" charset="0"/>
                  </a:rPr>
                  <a:t>number</a:t>
                </a:r>
                <a:r>
                  <a:rPr lang="hu-HU" dirty="0" smtClean="0">
                    <a:latin typeface="Garamond" panose="02020404030301010803" pitchFamily="18" charset="0"/>
                  </a:rPr>
                  <a:t> of </a:t>
                </a:r>
                <a:r>
                  <a:rPr lang="hu-HU" dirty="0" err="1" smtClean="0">
                    <a:latin typeface="Garamond" panose="02020404030301010803" pitchFamily="18" charset="0"/>
                  </a:rPr>
                  <a:t>terms</a:t>
                </a:r>
                <a:r>
                  <a:rPr lang="hu-HU" dirty="0" smtClean="0">
                    <a:latin typeface="Garamond" panose="02020404030301010803" pitchFamily="18" charset="0"/>
                  </a:rPr>
                  <a:t>. </a:t>
                </a:r>
                <a:r>
                  <a:rPr lang="hu-HU" dirty="0" err="1" smtClean="0">
                    <a:latin typeface="Garamond" panose="02020404030301010803" pitchFamily="18" charset="0"/>
                  </a:rPr>
                  <a:t>You</a:t>
                </a:r>
                <a:r>
                  <a:rPr lang="hu-HU" dirty="0" smtClean="0">
                    <a:latin typeface="Garamond" panose="02020404030301010803" pitchFamily="18" charset="0"/>
                  </a:rPr>
                  <a:t> </a:t>
                </a:r>
                <a:r>
                  <a:rPr lang="hu-HU" dirty="0" err="1" smtClean="0">
                    <a:latin typeface="Garamond" panose="02020404030301010803" pitchFamily="18" charset="0"/>
                  </a:rPr>
                  <a:t>can</a:t>
                </a:r>
                <a:r>
                  <a:rPr lang="hu-HU" dirty="0" smtClean="0">
                    <a:latin typeface="Garamond" panose="02020404030301010803" pitchFamily="18" charset="0"/>
                  </a:rPr>
                  <a:t> </a:t>
                </a:r>
                <a:r>
                  <a:rPr lang="hu-HU" dirty="0" err="1" smtClean="0">
                    <a:latin typeface="Garamond" panose="02020404030301010803" pitchFamily="18" charset="0"/>
                  </a:rPr>
                  <a:t>simplify</a:t>
                </a:r>
                <a:r>
                  <a:rPr lang="hu-HU" dirty="0" smtClean="0">
                    <a:latin typeface="Garamond" panose="02020404030301010803" pitchFamily="18" charset="0"/>
                  </a:rPr>
                  <a:t> it – </a:t>
                </a:r>
                <a:r>
                  <a:rPr lang="hu-HU" i="1" dirty="0" err="1" smtClean="0">
                    <a:latin typeface="Garamond" panose="02020404030301010803" pitchFamily="18" charset="0"/>
                  </a:rPr>
                  <a:t>without</a:t>
                </a:r>
                <a:r>
                  <a:rPr lang="hu-HU" dirty="0" smtClean="0">
                    <a:latin typeface="Garamond" panose="02020404030301010803" pitchFamily="18" charset="0"/>
                  </a:rPr>
                  <a:t> – </a:t>
                </a:r>
                <a:r>
                  <a:rPr lang="hu-HU" dirty="0" err="1" smtClean="0">
                    <a:latin typeface="Garamond" panose="02020404030301010803" pitchFamily="18" charset="0"/>
                  </a:rPr>
                  <a:t>using</a:t>
                </a:r>
                <a:r>
                  <a:rPr lang="hu-HU" dirty="0" smtClean="0">
                    <a:latin typeface="Garamond" panose="02020404030301010803" pitchFamily="18" charset="0"/>
                  </a:rPr>
                  <a:t> </a:t>
                </a:r>
                <a:r>
                  <a:rPr lang="hu-HU" dirty="0" err="1" smtClean="0">
                    <a:latin typeface="Garamond" panose="02020404030301010803" pitchFamily="18" charset="0"/>
                  </a:rPr>
                  <a:t>the</a:t>
                </a:r>
                <a:r>
                  <a:rPr lang="hu-HU" dirty="0" smtClean="0">
                    <a:latin typeface="Garamond" panose="02020404030301010803" pitchFamily="18" charset="0"/>
                  </a:rPr>
                  <a:t> „…” </a:t>
                </a:r>
                <a:r>
                  <a:rPr lang="hu-HU" dirty="0" err="1" smtClean="0">
                    <a:latin typeface="Garamond" panose="02020404030301010803" pitchFamily="18" charset="0"/>
                  </a:rPr>
                  <a:t>notation</a:t>
                </a:r>
                <a:r>
                  <a:rPr lang="hu-HU" dirty="0" smtClean="0">
                    <a:latin typeface="Garamond" panose="02020404030301010803" pitchFamily="18" charset="0"/>
                  </a:rPr>
                  <a:t>!</a:t>
                </a:r>
              </a:p>
              <a:p>
                <a:r>
                  <a:rPr lang="hu-HU" dirty="0" err="1" smtClean="0">
                    <a:latin typeface="Garamond" panose="02020404030301010803" pitchFamily="18" charset="0"/>
                  </a:rPr>
                  <a:t>Let</a:t>
                </a:r>
                <a:endParaRPr lang="hu-HU" dirty="0" smtClean="0">
                  <a:latin typeface="Garamond" panose="02020404030301010803"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sSup>
                            <m:sSupPr>
                              <m:ctrlPr>
                                <a:rPr lang="hu-HU" i="1">
                                  <a:latin typeface="Cambria Math" panose="02040503050406030204" pitchFamily="18" charset="0"/>
                                </a:rPr>
                              </m:ctrlPr>
                            </m:sSupPr>
                            <m:e>
                              <m:r>
                                <a:rPr lang="hu-HU" b="0" i="1" smtClean="0">
                                  <a:latin typeface="Cambria Math" panose="02040503050406030204" pitchFamily="18" charset="0"/>
                                </a:rPr>
                                <m:t>𝑄</m:t>
                              </m:r>
                            </m:e>
                            <m:sup>
                              <m:r>
                                <a:rPr lang="hu-HU" i="1">
                                  <a:latin typeface="Cambria Math" panose="02040503050406030204" pitchFamily="18" charset="0"/>
                                </a:rPr>
                                <m:t>𝜋</m:t>
                              </m:r>
                            </m:sup>
                          </m:sSup>
                          <m:d>
                            <m:dPr>
                              <m:ctrlPr>
                                <a:rPr lang="hu-HU" i="1">
                                  <a:latin typeface="Cambria Math" panose="02040503050406030204" pitchFamily="18" charset="0"/>
                                </a:rPr>
                              </m:ctrlPr>
                            </m:dPr>
                            <m:e>
                              <m:sSub>
                                <m:sSubPr>
                                  <m:ctrlPr>
                                    <a:rPr lang="hu-HU" i="1">
                                      <a:latin typeface="Cambria Math" panose="02040503050406030204" pitchFamily="18" charset="0"/>
                                    </a:rPr>
                                  </m:ctrlPr>
                                </m:sSubPr>
                                <m:e>
                                  <m:r>
                                    <a:rPr lang="hu-HU" i="1">
                                      <a:latin typeface="Cambria Math" panose="02040503050406030204" pitchFamily="18" charset="0"/>
                                    </a:rPr>
                                    <m:t>𝑠</m:t>
                                  </m:r>
                                </m:e>
                                <m:sub>
                                  <m:r>
                                    <a:rPr lang="hu-HU" i="1">
                                      <a:latin typeface="Cambria Math" panose="02040503050406030204" pitchFamily="18" charset="0"/>
                                    </a:rPr>
                                    <m:t>𝑡</m:t>
                                  </m:r>
                                </m:sub>
                              </m:sSub>
                              <m:r>
                                <a:rPr lang="hu-HU" b="0" i="1" smtClean="0">
                                  <a:latin typeface="Cambria Math" panose="02040503050406030204" pitchFamily="18" charset="0"/>
                                </a:rPr>
                                <m:t>,</m:t>
                              </m:r>
                              <m:sSub>
                                <m:sSubPr>
                                  <m:ctrlPr>
                                    <a:rPr lang="hu-HU" b="0" i="1" smtClean="0">
                                      <a:latin typeface="Cambria Math" panose="02040503050406030204" pitchFamily="18" charset="0"/>
                                    </a:rPr>
                                  </m:ctrlPr>
                                </m:sSubPr>
                                <m:e>
                                  <m:r>
                                    <a:rPr lang="hu-HU" b="0" i="1" smtClean="0">
                                      <a:latin typeface="Cambria Math" panose="02040503050406030204" pitchFamily="18" charset="0"/>
                                    </a:rPr>
                                    <m:t>𝑎</m:t>
                                  </m:r>
                                </m:e>
                                <m:sub>
                                  <m:r>
                                    <a:rPr lang="hu-HU" b="0" i="1" smtClean="0">
                                      <a:latin typeface="Cambria Math" panose="02040503050406030204" pitchFamily="18" charset="0"/>
                                    </a:rPr>
                                    <m:t>𝑡</m:t>
                                  </m:r>
                                </m:sub>
                              </m:sSub>
                            </m:e>
                          </m:d>
                          <m:r>
                            <a:rPr lang="hu-HU" i="1">
                              <a:latin typeface="Cambria Math" panose="02040503050406030204" pitchFamily="18" charset="0"/>
                            </a:rPr>
                            <m:t>=</m:t>
                          </m:r>
                          <m:r>
                            <a:rPr lang="hu-HU" i="1">
                              <a:latin typeface="Cambria Math" panose="02040503050406030204" pitchFamily="18" charset="0"/>
                            </a:rPr>
                            <m:t>𝐸</m:t>
                          </m:r>
                        </m:e>
                        <m:sub>
                          <m:r>
                            <a:rPr lang="hu-HU" i="1">
                              <a:latin typeface="Cambria Math" panose="02040503050406030204" pitchFamily="18" charset="0"/>
                              <a:ea typeface="Cambria Math" panose="02040503050406030204" pitchFamily="18" charset="0"/>
                            </a:rPr>
                            <m:t>𝜋</m:t>
                          </m:r>
                        </m:sub>
                      </m:sSub>
                      <m:d>
                        <m:dPr>
                          <m:ctrlPr>
                            <a:rPr lang="hu-HU" i="1">
                              <a:latin typeface="Cambria Math" panose="02040503050406030204" pitchFamily="18" charset="0"/>
                            </a:rPr>
                          </m:ctrlPr>
                        </m:dPr>
                        <m:e>
                          <m:sSub>
                            <m:sSubPr>
                              <m:ctrlPr>
                                <a:rPr lang="hu-HU" i="1">
                                  <a:latin typeface="Cambria Math" panose="02040503050406030204" pitchFamily="18" charset="0"/>
                                </a:rPr>
                              </m:ctrlPr>
                            </m:sSubPr>
                            <m:e>
                              <m:r>
                                <a:rPr lang="hu-HU" i="1">
                                  <a:latin typeface="Cambria Math" panose="02040503050406030204" pitchFamily="18" charset="0"/>
                                </a:rPr>
                                <m:t>𝑟</m:t>
                              </m:r>
                            </m:e>
                            <m:sub>
                              <m:r>
                                <a:rPr lang="hu-HU" i="1">
                                  <a:latin typeface="Cambria Math" panose="02040503050406030204" pitchFamily="18" charset="0"/>
                                </a:rPr>
                                <m:t>𝑡</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𝑟</m:t>
                              </m:r>
                            </m:e>
                            <m:sub>
                              <m:r>
                                <a:rPr lang="hu-HU" i="1">
                                  <a:latin typeface="Cambria Math" panose="02040503050406030204" pitchFamily="18" charset="0"/>
                                </a:rPr>
                                <m:t>𝑡</m:t>
                              </m:r>
                              <m:r>
                                <a:rPr lang="hu-HU" i="1">
                                  <a:latin typeface="Cambria Math" panose="02040503050406030204" pitchFamily="18" charset="0"/>
                                </a:rPr>
                                <m:t>+1</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𝑠</m:t>
                              </m:r>
                            </m:e>
                            <m:sub>
                              <m:r>
                                <a:rPr lang="hu-HU" i="1">
                                  <a:latin typeface="Cambria Math" panose="02040503050406030204" pitchFamily="18" charset="0"/>
                                </a:rPr>
                                <m:t>𝑡</m:t>
                              </m:r>
                            </m:sub>
                          </m:sSub>
                          <m:r>
                            <a:rPr lang="hu-HU" b="0" i="1" smtClean="0">
                              <a:latin typeface="Cambria Math" panose="02040503050406030204" pitchFamily="18" charset="0"/>
                            </a:rPr>
                            <m:t>,</m:t>
                          </m:r>
                          <m:sSub>
                            <m:sSubPr>
                              <m:ctrlPr>
                                <a:rPr lang="hu-HU" b="0" i="1" smtClean="0">
                                  <a:latin typeface="Cambria Math" panose="02040503050406030204" pitchFamily="18" charset="0"/>
                                </a:rPr>
                              </m:ctrlPr>
                            </m:sSubPr>
                            <m:e>
                              <m:r>
                                <a:rPr lang="hu-HU" b="0" i="1" smtClean="0">
                                  <a:latin typeface="Cambria Math" panose="02040503050406030204" pitchFamily="18" charset="0"/>
                                </a:rPr>
                                <m:t>𝑎</m:t>
                              </m:r>
                            </m:e>
                            <m:sub>
                              <m:r>
                                <a:rPr lang="hu-HU" b="0" i="1" smtClean="0">
                                  <a:latin typeface="Cambria Math" panose="02040503050406030204" pitchFamily="18" charset="0"/>
                                </a:rPr>
                                <m:t>𝑡</m:t>
                              </m:r>
                            </m:sub>
                          </m:sSub>
                        </m:e>
                      </m:d>
                    </m:oMath>
                  </m:oMathPara>
                </a14:m>
                <a:endParaRPr lang="hu-HU" dirty="0" smtClean="0">
                  <a:latin typeface="Garamond" panose="02020404030301010803" pitchFamily="18" charset="0"/>
                </a:endParaRPr>
              </a:p>
              <a:p>
                <a:pPr lvl="1"/>
                <a:r>
                  <a:rPr lang="hu-HU" dirty="0" smtClean="0">
                    <a:latin typeface="Garamond" panose="02020404030301010803" pitchFamily="18" charset="0"/>
                  </a:rPr>
                  <a:t>i.e.,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expected</a:t>
                </a:r>
                <a:r>
                  <a:rPr lang="hu-HU" dirty="0" smtClean="0">
                    <a:latin typeface="Garamond" panose="02020404030301010803" pitchFamily="18" charset="0"/>
                  </a:rPr>
                  <a:t> </a:t>
                </a:r>
                <a:r>
                  <a:rPr lang="hu-HU" dirty="0" err="1" smtClean="0">
                    <a:latin typeface="Garamond" panose="02020404030301010803" pitchFamily="18" charset="0"/>
                  </a:rPr>
                  <a:t>value</a:t>
                </a:r>
                <a:r>
                  <a:rPr lang="hu-HU" dirty="0" smtClean="0">
                    <a:latin typeface="Garamond" panose="02020404030301010803" pitchFamily="18" charset="0"/>
                  </a:rPr>
                  <a:t> of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cumulated</a:t>
                </a:r>
                <a:r>
                  <a:rPr lang="hu-HU" dirty="0" smtClean="0">
                    <a:latin typeface="Garamond" panose="02020404030301010803" pitchFamily="18" charset="0"/>
                  </a:rPr>
                  <a:t> </a:t>
                </a:r>
                <a:r>
                  <a:rPr lang="hu-HU" dirty="0" err="1" smtClean="0">
                    <a:latin typeface="Garamond" panose="02020404030301010803" pitchFamily="18" charset="0"/>
                  </a:rPr>
                  <a:t>reward</a:t>
                </a:r>
                <a:r>
                  <a:rPr lang="hu-HU" dirty="0" smtClean="0">
                    <a:latin typeface="Garamond" panose="02020404030301010803" pitchFamily="18" charset="0"/>
                  </a:rPr>
                  <a:t> </a:t>
                </a:r>
                <a:r>
                  <a:rPr lang="hu-HU" b="1" i="1" u="sng" dirty="0" err="1" smtClean="0">
                    <a:latin typeface="Garamond" panose="02020404030301010803" pitchFamily="18" charset="0"/>
                  </a:rPr>
                  <a:t>after</a:t>
                </a:r>
                <a:r>
                  <a:rPr lang="hu-HU" b="1" i="1" u="sng" dirty="0" smtClean="0">
                    <a:latin typeface="Garamond" panose="02020404030301010803" pitchFamily="18" charset="0"/>
                  </a:rPr>
                  <a:t> </a:t>
                </a:r>
                <a:r>
                  <a:rPr lang="hu-HU" dirty="0" smtClean="0">
                    <a:latin typeface="Garamond" panose="02020404030301010803" pitchFamily="18" charset="0"/>
                  </a:rPr>
                  <a:t>being in </a:t>
                </a:r>
                <a:r>
                  <a:rPr lang="hu-HU" dirty="0" err="1" smtClean="0">
                    <a:latin typeface="Garamond" panose="02020404030301010803" pitchFamily="18" charset="0"/>
                  </a:rPr>
                  <a:t>state</a:t>
                </a:r>
                <a:r>
                  <a:rPr lang="hu-HU" dirty="0" smtClean="0">
                    <a:latin typeface="Garamond" panose="02020404030301010803" pitchFamily="18" charset="0"/>
                  </a:rPr>
                  <a:t> </a:t>
                </a:r>
                <a:r>
                  <a:rPr lang="hu-HU" i="1" dirty="0" err="1" smtClean="0">
                    <a:latin typeface="Times New Roman" panose="02020603050405020304" pitchFamily="18" charset="0"/>
                    <a:cs typeface="Times New Roman" panose="02020603050405020304" pitchFamily="18" charset="0"/>
                  </a:rPr>
                  <a:t>s</a:t>
                </a:r>
                <a:r>
                  <a:rPr lang="hu-HU" i="1" baseline="-25000" dirty="0" err="1" smtClean="0">
                    <a:latin typeface="Times New Roman" panose="02020603050405020304" pitchFamily="18" charset="0"/>
                    <a:cs typeface="Times New Roman" panose="02020603050405020304" pitchFamily="18" charset="0"/>
                  </a:rPr>
                  <a:t>t</a:t>
                </a:r>
                <a:r>
                  <a:rPr lang="hu-HU" dirty="0" smtClean="0">
                    <a:latin typeface="Garamond" panose="02020404030301010803" pitchFamily="18" charset="0"/>
                  </a:rPr>
                  <a:t> and </a:t>
                </a:r>
                <a:r>
                  <a:rPr lang="hu-HU" dirty="0" err="1" smtClean="0">
                    <a:latin typeface="Garamond" panose="02020404030301010803" pitchFamily="18" charset="0"/>
                  </a:rPr>
                  <a:t>choosing</a:t>
                </a:r>
                <a:r>
                  <a:rPr lang="hu-HU" dirty="0" smtClean="0">
                    <a:latin typeface="Garamond" panose="02020404030301010803" pitchFamily="18" charset="0"/>
                  </a:rPr>
                  <a:t> </a:t>
                </a:r>
                <a:r>
                  <a:rPr lang="hu-HU" dirty="0" err="1" smtClean="0">
                    <a:latin typeface="Garamond" panose="02020404030301010803" pitchFamily="18" charset="0"/>
                  </a:rPr>
                  <a:t>action</a:t>
                </a:r>
                <a:r>
                  <a:rPr lang="hu-HU" dirty="0" smtClean="0">
                    <a:latin typeface="Garamond" panose="02020404030301010803" pitchFamily="18" charset="0"/>
                  </a:rPr>
                  <a:t> </a:t>
                </a:r>
                <a:r>
                  <a:rPr lang="hu-HU" i="1" dirty="0" err="1" smtClean="0">
                    <a:latin typeface="Times New Roman" panose="02020603050405020304" pitchFamily="18" charset="0"/>
                    <a:cs typeface="Times New Roman" panose="02020603050405020304" pitchFamily="18" charset="0"/>
                  </a:rPr>
                  <a:t>a</a:t>
                </a:r>
                <a:r>
                  <a:rPr lang="hu-HU" i="1" baseline="-25000" dirty="0" err="1" smtClean="0">
                    <a:latin typeface="Times New Roman" panose="02020603050405020304" pitchFamily="18" charset="0"/>
                    <a:cs typeface="Times New Roman" panose="02020603050405020304" pitchFamily="18" charset="0"/>
                  </a:rPr>
                  <a:t>t</a:t>
                </a:r>
                <a:r>
                  <a:rPr lang="hu-HU" dirty="0" smtClean="0">
                    <a:latin typeface="Garamond" panose="02020404030301010803" pitchFamily="18" charset="0"/>
                  </a:rPr>
                  <a:t>. Express it </a:t>
                </a:r>
                <a:r>
                  <a:rPr lang="hu-HU" dirty="0" err="1" smtClean="0">
                    <a:latin typeface="Garamond" panose="02020404030301010803" pitchFamily="18" charset="0"/>
                  </a:rPr>
                  <a:t>as</a:t>
                </a:r>
                <a:r>
                  <a:rPr lang="hu-HU" dirty="0" smtClean="0">
                    <a:latin typeface="Garamond" panose="02020404030301010803" pitchFamily="18" charset="0"/>
                  </a:rPr>
                  <a:t> </a:t>
                </a:r>
                <a:r>
                  <a:rPr lang="hu-HU" dirty="0" err="1" smtClean="0">
                    <a:latin typeface="Garamond" panose="02020404030301010803" pitchFamily="18" charset="0"/>
                  </a:rPr>
                  <a:t>you</a:t>
                </a:r>
                <a:r>
                  <a:rPr lang="hu-HU" dirty="0" smtClean="0">
                    <a:latin typeface="Garamond" panose="02020404030301010803" pitchFamily="18" charset="0"/>
                  </a:rPr>
                  <a:t> </a:t>
                </a:r>
                <a:r>
                  <a:rPr lang="hu-HU" dirty="0" err="1" smtClean="0">
                    <a:latin typeface="Garamond" panose="02020404030301010803" pitchFamily="18" charset="0"/>
                  </a:rPr>
                  <a:t>did</a:t>
                </a:r>
                <a:r>
                  <a:rPr lang="hu-HU" dirty="0" smtClean="0">
                    <a:latin typeface="Garamond" panose="02020404030301010803" pitchFamily="18" charset="0"/>
                  </a:rPr>
                  <a:t> </a:t>
                </a:r>
                <a:r>
                  <a:rPr lang="hu-HU" dirty="0" err="1" smtClean="0">
                    <a:latin typeface="Garamond" panose="02020404030301010803" pitchFamily="18" charset="0"/>
                  </a:rPr>
                  <a:t>for</a:t>
                </a:r>
                <a:r>
                  <a:rPr lang="hu-HU" dirty="0" smtClean="0">
                    <a:latin typeface="Garamond" panose="02020404030301010803" pitchFamily="18" charset="0"/>
                  </a:rPr>
                  <a:t> </a:t>
                </a:r>
                <a:r>
                  <a:rPr lang="hu-HU" i="1" dirty="0" smtClean="0">
                    <a:latin typeface="Times New Roman" panose="02020603050405020304" pitchFamily="18" charset="0"/>
                    <a:cs typeface="Times New Roman" panose="02020603050405020304" pitchFamily="18" charset="0"/>
                  </a:rPr>
                  <a:t>V</a:t>
                </a:r>
                <a:r>
                  <a:rPr lang="hu-HU" i="1" baseline="30000" dirty="0" smtClean="0">
                    <a:latin typeface="Times New Roman" panose="02020603050405020304" pitchFamily="18" charset="0"/>
                    <a:cs typeface="Times New Roman" panose="02020603050405020304" pitchFamily="18" charset="0"/>
                    <a:sym typeface="Symbol" panose="05050102010706020507" pitchFamily="18" charset="2"/>
                  </a:rPr>
                  <a:t></a:t>
                </a:r>
              </a:p>
              <a:p>
                <a:pPr lvl="1"/>
                <a:endParaRPr lang="hu-HU" b="1" i="1" u="sng" baseline="30000" dirty="0">
                  <a:latin typeface="Times New Roman" panose="02020603050405020304" pitchFamily="18" charset="0"/>
                  <a:cs typeface="Times New Roman" panose="02020603050405020304" pitchFamily="18" charset="0"/>
                  <a:sym typeface="Symbol" panose="05050102010706020507" pitchFamily="18" charset="2"/>
                </a:endParaRPr>
              </a:p>
              <a:p>
                <a:r>
                  <a:rPr lang="hu-HU" dirty="0" err="1" smtClean="0">
                    <a:latin typeface="Garamond" panose="02020404030301010803" pitchFamily="18" charset="0"/>
                    <a:cs typeface="Times New Roman" panose="02020603050405020304" pitchFamily="18" charset="0"/>
                    <a:sym typeface="Symbol" panose="05050102010706020507" pitchFamily="18" charset="2"/>
                  </a:rPr>
                  <a:t>What</a:t>
                </a:r>
                <a:r>
                  <a:rPr lang="hu-HU" dirty="0" smtClean="0">
                    <a:latin typeface="Garamond" panose="02020404030301010803" pitchFamily="18" charset="0"/>
                    <a:cs typeface="Times New Roman" panose="02020603050405020304" pitchFamily="18" charset="0"/>
                    <a:sym typeface="Symbol" panose="05050102010706020507" pitchFamily="18" charset="2"/>
                  </a:rPr>
                  <a:t> is </a:t>
                </a:r>
                <a:r>
                  <a:rPr lang="hu-HU" dirty="0" err="1" smtClean="0">
                    <a:latin typeface="Garamond" panose="02020404030301010803" pitchFamily="18" charset="0"/>
                    <a:cs typeface="Times New Roman" panose="02020603050405020304" pitchFamily="18" charset="0"/>
                    <a:sym typeface="Symbol" panose="05050102010706020507" pitchFamily="18" charset="2"/>
                  </a:rPr>
                  <a:t>the</a:t>
                </a:r>
                <a:r>
                  <a:rPr lang="hu-HU" dirty="0" smtClean="0">
                    <a:latin typeface="Garamond" panose="02020404030301010803" pitchFamily="18" charset="0"/>
                    <a:cs typeface="Times New Roman" panose="02020603050405020304" pitchFamily="18" charset="0"/>
                    <a:sym typeface="Symbol" panose="05050102010706020507" pitchFamily="18" charset="2"/>
                  </a:rPr>
                  <a:t> </a:t>
                </a:r>
                <a:r>
                  <a:rPr lang="hu-HU" dirty="0" err="1" smtClean="0">
                    <a:latin typeface="Garamond" panose="02020404030301010803" pitchFamily="18" charset="0"/>
                    <a:cs typeface="Times New Roman" panose="02020603050405020304" pitchFamily="18" charset="0"/>
                    <a:sym typeface="Symbol" panose="05050102010706020507" pitchFamily="18" charset="2"/>
                  </a:rPr>
                  <a:t>relation</a:t>
                </a:r>
                <a:r>
                  <a:rPr lang="hu-HU" dirty="0" smtClean="0">
                    <a:latin typeface="Garamond" panose="02020404030301010803" pitchFamily="18" charset="0"/>
                    <a:cs typeface="Times New Roman" panose="02020603050405020304" pitchFamily="18" charset="0"/>
                    <a:sym typeface="Symbol" panose="05050102010706020507" pitchFamily="18" charset="2"/>
                  </a:rPr>
                  <a:t> </a:t>
                </a:r>
                <a:r>
                  <a:rPr lang="hu-HU" dirty="0" err="1" smtClean="0">
                    <a:latin typeface="Garamond" panose="02020404030301010803" pitchFamily="18" charset="0"/>
                    <a:cs typeface="Times New Roman" panose="02020603050405020304" pitchFamily="18" charset="0"/>
                    <a:sym typeface="Symbol" panose="05050102010706020507" pitchFamily="18" charset="2"/>
                  </a:rPr>
                  <a:t>between</a:t>
                </a:r>
                <a:r>
                  <a:rPr lang="hu-HU" dirty="0" smtClean="0">
                    <a:latin typeface="Garamond" panose="02020404030301010803" pitchFamily="18" charset="0"/>
                    <a:cs typeface="Times New Roman" panose="02020603050405020304" pitchFamily="18" charset="0"/>
                    <a:sym typeface="Symbol" panose="05050102010706020507" pitchFamily="18" charset="2"/>
                  </a:rPr>
                  <a:t> </a:t>
                </a:r>
                <a14:m>
                  <m:oMath xmlns:m="http://schemas.openxmlformats.org/officeDocument/2006/math">
                    <m:sSup>
                      <m:sSupPr>
                        <m:ctrlPr>
                          <a:rPr lang="hu-HU" i="1">
                            <a:latin typeface="Cambria Math" panose="02040503050406030204" pitchFamily="18" charset="0"/>
                          </a:rPr>
                        </m:ctrlPr>
                      </m:sSupPr>
                      <m:e>
                        <m:r>
                          <a:rPr lang="hu-HU" i="1">
                            <a:latin typeface="Cambria Math" panose="02040503050406030204" pitchFamily="18" charset="0"/>
                          </a:rPr>
                          <m:t>𝑉</m:t>
                        </m:r>
                      </m:e>
                      <m:sup>
                        <m:r>
                          <a:rPr lang="hu-HU" i="1">
                            <a:latin typeface="Cambria Math" panose="02040503050406030204" pitchFamily="18" charset="0"/>
                          </a:rPr>
                          <m:t>𝜋</m:t>
                        </m:r>
                      </m:sup>
                    </m:sSup>
                  </m:oMath>
                </a14:m>
                <a:r>
                  <a:rPr lang="hu-HU" dirty="0" smtClean="0">
                    <a:latin typeface="Garamond" panose="02020404030301010803" pitchFamily="18" charset="0"/>
                    <a:cs typeface="Times New Roman" panose="02020603050405020304" pitchFamily="18" charset="0"/>
                  </a:rPr>
                  <a:t> and </a:t>
                </a:r>
                <a14:m>
                  <m:oMath xmlns:m="http://schemas.openxmlformats.org/officeDocument/2006/math">
                    <m:sSup>
                      <m:sSupPr>
                        <m:ctrlPr>
                          <a:rPr lang="hu-HU" i="1">
                            <a:latin typeface="Cambria Math" panose="02040503050406030204" pitchFamily="18" charset="0"/>
                          </a:rPr>
                        </m:ctrlPr>
                      </m:sSupPr>
                      <m:e>
                        <m:r>
                          <a:rPr lang="hu-HU" i="1">
                            <a:latin typeface="Cambria Math" panose="02040503050406030204" pitchFamily="18" charset="0"/>
                          </a:rPr>
                          <m:t>𝑄</m:t>
                        </m:r>
                      </m:e>
                      <m:sup>
                        <m:r>
                          <a:rPr lang="hu-HU" i="1">
                            <a:latin typeface="Cambria Math" panose="02040503050406030204" pitchFamily="18" charset="0"/>
                          </a:rPr>
                          <m:t>𝜋</m:t>
                        </m:r>
                      </m:sup>
                    </m:sSup>
                  </m:oMath>
                </a14:m>
                <a:endParaRPr lang="hu-HU" dirty="0">
                  <a:latin typeface="Garamond" panose="02020404030301010803" pitchFamily="18" charset="0"/>
                  <a:cs typeface="Times New Roman" panose="02020603050405020304" pitchFamily="18" charset="0"/>
                </a:endParaRPr>
              </a:p>
              <a:p>
                <a:endParaRPr lang="hu-HU" dirty="0" smtClean="0"/>
              </a:p>
              <a:p>
                <a:r>
                  <a:rPr lang="hu-HU" dirty="0" err="1" smtClean="0">
                    <a:latin typeface="Garamond" panose="02020404030301010803" pitchFamily="18" charset="0"/>
                  </a:rPr>
                  <a:t>Look</a:t>
                </a:r>
                <a:r>
                  <a:rPr lang="hu-HU" dirty="0" smtClean="0">
                    <a:latin typeface="Garamond" panose="02020404030301010803" pitchFamily="18" charset="0"/>
                  </a:rPr>
                  <a:t> </a:t>
                </a:r>
                <a:r>
                  <a:rPr lang="hu-HU" dirty="0" err="1" smtClean="0">
                    <a:latin typeface="Garamond" panose="02020404030301010803" pitchFamily="18" charset="0"/>
                  </a:rPr>
                  <a:t>up</a:t>
                </a:r>
                <a:r>
                  <a:rPr lang="hu-HU" dirty="0" smtClean="0">
                    <a:latin typeface="Garamond" panose="02020404030301010803" pitchFamily="18" charset="0"/>
                  </a:rPr>
                  <a:t>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Sutton-Barto</a:t>
                </a:r>
                <a:r>
                  <a:rPr lang="hu-HU" dirty="0" smtClean="0">
                    <a:latin typeface="Garamond" panose="02020404030301010803" pitchFamily="18" charset="0"/>
                  </a:rPr>
                  <a:t> </a:t>
                </a:r>
                <a:r>
                  <a:rPr lang="hu-HU" dirty="0" err="1" smtClean="0">
                    <a:latin typeface="Garamond" panose="02020404030301010803" pitchFamily="18" charset="0"/>
                  </a:rPr>
                  <a:t>book</a:t>
                </a:r>
                <a:r>
                  <a:rPr lang="hu-HU" dirty="0" smtClean="0">
                    <a:latin typeface="Garamond" panose="02020404030301010803" pitchFamily="18" charset="0"/>
                  </a:rPr>
                  <a:t>, </a:t>
                </a:r>
                <a:r>
                  <a:rPr lang="hu-HU" dirty="0" err="1" smtClean="0">
                    <a:latin typeface="Garamond" panose="02020404030301010803" pitchFamily="18" charset="0"/>
                  </a:rPr>
                  <a:t>if</a:t>
                </a:r>
                <a:r>
                  <a:rPr lang="hu-HU" dirty="0" smtClean="0">
                    <a:latin typeface="Garamond" panose="02020404030301010803" pitchFamily="18" charset="0"/>
                  </a:rPr>
                  <a:t> </a:t>
                </a:r>
                <a:r>
                  <a:rPr lang="hu-HU" dirty="0" err="1" smtClean="0">
                    <a:latin typeface="Garamond" panose="02020404030301010803" pitchFamily="18" charset="0"/>
                  </a:rPr>
                  <a:t>you</a:t>
                </a:r>
                <a:r>
                  <a:rPr lang="hu-HU" dirty="0" smtClean="0">
                    <a:latin typeface="Garamond" panose="02020404030301010803" pitchFamily="18" charset="0"/>
                  </a:rPr>
                  <a:t> </a:t>
                </a:r>
                <a:r>
                  <a:rPr lang="hu-HU" dirty="0" err="1" smtClean="0">
                    <a:latin typeface="Garamond" panose="02020404030301010803" pitchFamily="18" charset="0"/>
                  </a:rPr>
                  <a:t>can’t</a:t>
                </a:r>
                <a:r>
                  <a:rPr lang="hu-HU" dirty="0" smtClean="0">
                    <a:latin typeface="Garamond" panose="02020404030301010803" pitchFamily="18" charset="0"/>
                  </a:rPr>
                  <a:t> </a:t>
                </a:r>
                <a:r>
                  <a:rPr lang="hu-HU" dirty="0" err="1" smtClean="0">
                    <a:latin typeface="Garamond" panose="02020404030301010803" pitchFamily="18" charset="0"/>
                  </a:rPr>
                  <a:t>figure</a:t>
                </a:r>
                <a:r>
                  <a:rPr lang="hu-HU" dirty="0" smtClean="0">
                    <a:latin typeface="Garamond" panose="02020404030301010803" pitchFamily="18" charset="0"/>
                  </a:rPr>
                  <a:t> it out. </a:t>
                </a:r>
              </a:p>
              <a:p>
                <a:r>
                  <a:rPr lang="hu-HU" dirty="0" smtClean="0">
                    <a:latin typeface="Garamond" panose="02020404030301010803" pitchFamily="18" charset="0"/>
                  </a:rPr>
                  <a:t>!! </a:t>
                </a:r>
                <a:r>
                  <a:rPr lang="hu-HU" dirty="0" err="1" smtClean="0">
                    <a:latin typeface="Garamond" panose="02020404030301010803" pitchFamily="18" charset="0"/>
                  </a:rPr>
                  <a:t>Check</a:t>
                </a:r>
                <a:r>
                  <a:rPr lang="hu-HU" dirty="0" smtClean="0">
                    <a:latin typeface="Garamond" panose="02020404030301010803" pitchFamily="18" charset="0"/>
                  </a:rPr>
                  <a:t>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Sutton-Barto</a:t>
                </a:r>
                <a:r>
                  <a:rPr lang="hu-HU" dirty="0" smtClean="0">
                    <a:latin typeface="Garamond" panose="02020404030301010803" pitchFamily="18" charset="0"/>
                  </a:rPr>
                  <a:t> </a:t>
                </a:r>
                <a:r>
                  <a:rPr lang="hu-HU" dirty="0" err="1" smtClean="0">
                    <a:latin typeface="Garamond" panose="02020404030301010803" pitchFamily="18" charset="0"/>
                  </a:rPr>
                  <a:t>book</a:t>
                </a:r>
                <a:r>
                  <a:rPr lang="hu-HU" dirty="0" smtClean="0">
                    <a:latin typeface="Garamond" panose="02020404030301010803" pitchFamily="18" charset="0"/>
                  </a:rPr>
                  <a:t> </a:t>
                </a:r>
                <a:r>
                  <a:rPr lang="hu-HU" dirty="0" err="1" smtClean="0">
                    <a:latin typeface="Garamond" panose="02020404030301010803" pitchFamily="18" charset="0"/>
                  </a:rPr>
                  <a:t>if</a:t>
                </a:r>
                <a:r>
                  <a:rPr lang="hu-HU" dirty="0" smtClean="0">
                    <a:latin typeface="Garamond" panose="02020404030301010803" pitchFamily="18" charset="0"/>
                  </a:rPr>
                  <a:t> </a:t>
                </a:r>
                <a:r>
                  <a:rPr lang="hu-HU" dirty="0" err="1" smtClean="0">
                    <a:latin typeface="Garamond" panose="02020404030301010803" pitchFamily="18" charset="0"/>
                  </a:rPr>
                  <a:t>could</a:t>
                </a:r>
                <a:r>
                  <a:rPr lang="hu-HU" dirty="0" smtClean="0">
                    <a:latin typeface="Garamond" panose="02020404030301010803" pitchFamily="18" charset="0"/>
                  </a:rPr>
                  <a:t>… </a:t>
                </a:r>
                <a:endParaRPr lang="hu-HU" dirty="0">
                  <a:latin typeface="Garamond" panose="02020404030301010803" pitchFamily="18" charset="0"/>
                </a:endParaRPr>
              </a:p>
            </p:txBody>
          </p:sp>
        </mc:Choice>
        <mc:Fallback xmlns="">
          <p:sp>
            <p:nvSpPr>
              <p:cNvPr id="3" name="Text Placeholder 2">
                <a:extLst>
                  <a:ext uri="{FF2B5EF4-FFF2-40B4-BE49-F238E27FC236}">
                    <a16:creationId xmlns:a16="http://schemas.microsoft.com/office/drawing/2014/main" id="{B32A5A93-AFAB-4E50-A33D-C8920C6AB8DC}"/>
                  </a:ext>
                </a:extLst>
              </p:cNvPr>
              <p:cNvSpPr>
                <a:spLocks noGrp="1" noRot="1" noChangeAspect="1" noMove="1" noResize="1" noEditPoints="1" noAdjustHandles="1" noChangeArrowheads="1" noChangeShapeType="1" noTextEdit="1"/>
              </p:cNvSpPr>
              <p:nvPr>
                <p:ph type="body" idx="1"/>
              </p:nvPr>
            </p:nvSpPr>
            <p:spPr>
              <a:xfrm>
                <a:off x="669731" y="1830593"/>
                <a:ext cx="7430662" cy="4420195"/>
              </a:xfrm>
              <a:blipFill>
                <a:blip r:embed="rId2"/>
                <a:stretch>
                  <a:fillRect l="-984" t="-1517" r="-820"/>
                </a:stretch>
              </a:blipFill>
            </p:spPr>
            <p:txBody>
              <a:bodyPr/>
              <a:lstStyle/>
              <a:p>
                <a:r>
                  <a:rPr lang="hu-HU">
                    <a:noFill/>
                  </a:rPr>
                  <a:t> </a:t>
                </a:r>
              </a:p>
            </p:txBody>
          </p:sp>
        </mc:Fallback>
      </mc:AlternateContent>
    </p:spTree>
    <p:extLst>
      <p:ext uri="{BB962C8B-B14F-4D97-AF65-F5344CB8AC3E}">
        <p14:creationId xmlns:p14="http://schemas.microsoft.com/office/powerpoint/2010/main" val="158851134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BE96-0DD2-4D67-90F4-430804E9ED39}"/>
              </a:ext>
            </a:extLst>
          </p:cNvPr>
          <p:cNvSpPr>
            <a:spLocks noGrp="1"/>
          </p:cNvSpPr>
          <p:nvPr>
            <p:ph type="title"/>
          </p:nvPr>
        </p:nvSpPr>
        <p:spPr/>
        <p:txBody>
          <a:bodyPr/>
          <a:lstStyle/>
          <a:p>
            <a:r>
              <a:rPr lang="hu-HU" dirty="0" err="1" smtClean="0"/>
              <a:t>Typical</a:t>
            </a:r>
            <a:r>
              <a:rPr lang="hu-HU" dirty="0" smtClean="0"/>
              <a:t> </a:t>
            </a:r>
            <a:r>
              <a:rPr lang="hu-HU" smtClean="0"/>
              <a:t>questions</a:t>
            </a:r>
            <a:r>
              <a:rPr lang="hu-HU" dirty="0" smtClean="0"/>
              <a:t> </a:t>
            </a:r>
            <a:r>
              <a:rPr lang="hu-HU" dirty="0" err="1"/>
              <a:t>at</a:t>
            </a:r>
            <a:r>
              <a:rPr lang="hu-HU" dirty="0"/>
              <a:t> </a:t>
            </a:r>
            <a:r>
              <a:rPr lang="hu-HU" dirty="0" err="1"/>
              <a:t>the</a:t>
            </a:r>
            <a:r>
              <a:rPr lang="hu-HU" dirty="0"/>
              <a:t> </a:t>
            </a:r>
            <a:r>
              <a:rPr lang="hu-HU" dirty="0" err="1"/>
              <a:t>exam</a:t>
            </a:r>
            <a:endParaRPr lang="hu-HU" dirty="0"/>
          </a:p>
        </p:txBody>
      </p:sp>
      <p:sp>
        <p:nvSpPr>
          <p:cNvPr id="3" name="Text Placeholder 2">
            <a:extLst>
              <a:ext uri="{FF2B5EF4-FFF2-40B4-BE49-F238E27FC236}">
                <a16:creationId xmlns:a16="http://schemas.microsoft.com/office/drawing/2014/main" id="{08BA331F-F24F-4590-BE12-360950D08C31}"/>
              </a:ext>
            </a:extLst>
          </p:cNvPr>
          <p:cNvSpPr>
            <a:spLocks noGrp="1"/>
          </p:cNvSpPr>
          <p:nvPr>
            <p:ph type="body" idx="1"/>
          </p:nvPr>
        </p:nvSpPr>
        <p:spPr>
          <a:xfrm>
            <a:off x="323528" y="1412776"/>
            <a:ext cx="7804547" cy="4420195"/>
          </a:xfrm>
        </p:spPr>
        <p:txBody>
          <a:bodyPr/>
          <a:lstStyle/>
          <a:p>
            <a:r>
              <a:rPr lang="hu-HU" dirty="0" err="1"/>
              <a:t>What</a:t>
            </a:r>
            <a:r>
              <a:rPr lang="hu-HU" dirty="0"/>
              <a:t> </a:t>
            </a:r>
            <a:r>
              <a:rPr lang="hu-HU" dirty="0" err="1" smtClean="0"/>
              <a:t>are</a:t>
            </a:r>
            <a:r>
              <a:rPr lang="hu-HU" dirty="0" smtClean="0"/>
              <a:t> </a:t>
            </a:r>
            <a:r>
              <a:rPr lang="hu-HU" dirty="0" err="1" smtClean="0"/>
              <a:t>the</a:t>
            </a:r>
            <a:r>
              <a:rPr lang="hu-HU" dirty="0" smtClean="0"/>
              <a:t> </a:t>
            </a:r>
            <a:r>
              <a:rPr lang="hu-HU" dirty="0" err="1" smtClean="0"/>
              <a:t>elements</a:t>
            </a:r>
            <a:r>
              <a:rPr lang="hu-HU" dirty="0" smtClean="0"/>
              <a:t> of </a:t>
            </a:r>
            <a:r>
              <a:rPr lang="hu-HU" dirty="0" err="1" smtClean="0"/>
              <a:t>the</a:t>
            </a:r>
            <a:r>
              <a:rPr lang="hu-HU" dirty="0" smtClean="0"/>
              <a:t> </a:t>
            </a:r>
            <a:r>
              <a:rPr lang="hu-HU" dirty="0" err="1" smtClean="0"/>
              <a:t>simplest</a:t>
            </a:r>
            <a:r>
              <a:rPr lang="hu-HU" dirty="0" smtClean="0"/>
              <a:t> </a:t>
            </a:r>
            <a:r>
              <a:rPr lang="hu-HU" dirty="0" err="1" smtClean="0"/>
              <a:t>goal-oriented</a:t>
            </a:r>
            <a:r>
              <a:rPr lang="hu-HU" dirty="0" smtClean="0"/>
              <a:t> </a:t>
            </a:r>
            <a:r>
              <a:rPr lang="hu-HU" dirty="0" err="1" smtClean="0"/>
              <a:t>system</a:t>
            </a:r>
            <a:r>
              <a:rPr lang="hu-HU" dirty="0" smtClean="0"/>
              <a:t>?</a:t>
            </a:r>
            <a:endParaRPr lang="hu-HU" dirty="0"/>
          </a:p>
          <a:p>
            <a:r>
              <a:rPr lang="hu-HU" dirty="0" err="1" smtClean="0"/>
              <a:t>What</a:t>
            </a:r>
            <a:r>
              <a:rPr lang="hu-HU" dirty="0" smtClean="0"/>
              <a:t> </a:t>
            </a:r>
            <a:r>
              <a:rPr lang="hu-HU" dirty="0" err="1" smtClean="0"/>
              <a:t>are</a:t>
            </a:r>
            <a:r>
              <a:rPr lang="hu-HU" dirty="0" smtClean="0"/>
              <a:t> </a:t>
            </a:r>
            <a:r>
              <a:rPr lang="hu-HU" dirty="0" err="1" smtClean="0"/>
              <a:t>the</a:t>
            </a:r>
            <a:r>
              <a:rPr lang="hu-HU" dirty="0" smtClean="0"/>
              <a:t> </a:t>
            </a:r>
            <a:r>
              <a:rPr lang="hu-HU" dirty="0" err="1" smtClean="0"/>
              <a:t>features</a:t>
            </a:r>
            <a:r>
              <a:rPr lang="hu-HU" dirty="0" smtClean="0"/>
              <a:t> of </a:t>
            </a:r>
            <a:r>
              <a:rPr lang="hu-HU" dirty="0" err="1" smtClean="0"/>
              <a:t>the</a:t>
            </a:r>
            <a:r>
              <a:rPr lang="hu-HU" dirty="0" smtClean="0"/>
              <a:t> </a:t>
            </a:r>
            <a:r>
              <a:rPr lang="hu-HU" dirty="0" err="1" smtClean="0"/>
              <a:t>strategy</a:t>
            </a:r>
            <a:r>
              <a:rPr lang="hu-HU" dirty="0" smtClean="0"/>
              <a:t>?</a:t>
            </a:r>
          </a:p>
          <a:p>
            <a:r>
              <a:rPr lang="hu-HU" dirty="0" err="1" smtClean="0"/>
              <a:t>Can</a:t>
            </a:r>
            <a:r>
              <a:rPr lang="hu-HU" dirty="0" smtClean="0"/>
              <a:t> </a:t>
            </a:r>
            <a:r>
              <a:rPr lang="hu-HU" dirty="0" err="1" smtClean="0"/>
              <a:t>complex</a:t>
            </a:r>
            <a:r>
              <a:rPr lang="hu-HU" dirty="0" smtClean="0"/>
              <a:t> </a:t>
            </a:r>
            <a:r>
              <a:rPr lang="hu-HU" dirty="0" err="1" smtClean="0"/>
              <a:t>movement</a:t>
            </a:r>
            <a:r>
              <a:rPr lang="hu-HU" dirty="0" smtClean="0"/>
              <a:t> program be </a:t>
            </a:r>
            <a:r>
              <a:rPr lang="hu-HU" dirty="0" err="1" smtClean="0"/>
              <a:t>inherited</a:t>
            </a:r>
            <a:r>
              <a:rPr lang="hu-HU" dirty="0" smtClean="0"/>
              <a:t>? </a:t>
            </a:r>
          </a:p>
          <a:p>
            <a:r>
              <a:rPr lang="hu-HU" dirty="0" err="1" smtClean="0"/>
              <a:t>What</a:t>
            </a:r>
            <a:r>
              <a:rPr lang="hu-HU" dirty="0" smtClean="0"/>
              <a:t> is </a:t>
            </a:r>
            <a:r>
              <a:rPr lang="hu-HU" dirty="0" err="1" smtClean="0"/>
              <a:t>called</a:t>
            </a:r>
            <a:r>
              <a:rPr lang="hu-HU" dirty="0" smtClean="0"/>
              <a:t> „</a:t>
            </a:r>
            <a:r>
              <a:rPr lang="hu-HU" dirty="0" err="1" smtClean="0"/>
              <a:t>False</a:t>
            </a:r>
            <a:r>
              <a:rPr lang="hu-HU" dirty="0" smtClean="0"/>
              <a:t> </a:t>
            </a:r>
            <a:r>
              <a:rPr lang="hu-HU" dirty="0" err="1" smtClean="0"/>
              <a:t>Belief</a:t>
            </a:r>
            <a:r>
              <a:rPr lang="hu-HU" dirty="0" smtClean="0"/>
              <a:t>”?</a:t>
            </a:r>
          </a:p>
          <a:p>
            <a:r>
              <a:rPr lang="hu-HU" dirty="0" err="1" smtClean="0"/>
              <a:t>What</a:t>
            </a:r>
            <a:r>
              <a:rPr lang="hu-HU" dirty="0" smtClean="0"/>
              <a:t> is </a:t>
            </a:r>
            <a:r>
              <a:rPr lang="hu-HU" dirty="0" err="1" smtClean="0"/>
              <a:t>the</a:t>
            </a:r>
            <a:r>
              <a:rPr lang="hu-HU" dirty="0" smtClean="0"/>
              <a:t> Markov </a:t>
            </a:r>
            <a:r>
              <a:rPr lang="hu-HU" dirty="0" err="1" smtClean="0"/>
              <a:t>assumption</a:t>
            </a:r>
            <a:r>
              <a:rPr lang="hu-HU" dirty="0" smtClean="0"/>
              <a:t>? (A </a:t>
            </a:r>
            <a:r>
              <a:rPr lang="hu-HU" dirty="0" err="1" smtClean="0"/>
              <a:t>system</a:t>
            </a:r>
            <a:r>
              <a:rPr lang="hu-HU" dirty="0" smtClean="0"/>
              <a:t> </a:t>
            </a:r>
            <a:r>
              <a:rPr lang="hu-HU" dirty="0" err="1" smtClean="0"/>
              <a:t>that</a:t>
            </a:r>
            <a:r>
              <a:rPr lang="hu-HU" dirty="0" smtClean="0"/>
              <a:t> </a:t>
            </a:r>
            <a:r>
              <a:rPr lang="hu-HU" dirty="0" err="1" smtClean="0"/>
              <a:t>fulfills</a:t>
            </a:r>
            <a:r>
              <a:rPr lang="hu-HU" dirty="0" smtClean="0"/>
              <a:t> </a:t>
            </a:r>
            <a:r>
              <a:rPr lang="hu-HU" dirty="0" err="1" smtClean="0"/>
              <a:t>the</a:t>
            </a:r>
            <a:r>
              <a:rPr lang="hu-HU" dirty="0" smtClean="0"/>
              <a:t> Markov </a:t>
            </a:r>
            <a:r>
              <a:rPr lang="hu-HU" dirty="0" err="1" smtClean="0"/>
              <a:t>assumption</a:t>
            </a:r>
            <a:r>
              <a:rPr lang="hu-HU" dirty="0" smtClean="0"/>
              <a:t> is </a:t>
            </a:r>
            <a:r>
              <a:rPr lang="hu-HU" dirty="0" err="1" smtClean="0"/>
              <a:t>said</a:t>
            </a:r>
            <a:r>
              <a:rPr lang="hu-HU" dirty="0" smtClean="0"/>
              <a:t> </a:t>
            </a:r>
            <a:r>
              <a:rPr lang="hu-HU" dirty="0" err="1" smtClean="0"/>
              <a:t>to</a:t>
            </a:r>
            <a:r>
              <a:rPr lang="hu-HU" dirty="0" smtClean="0"/>
              <a:t> </a:t>
            </a:r>
            <a:r>
              <a:rPr lang="hu-HU" dirty="0" err="1" smtClean="0"/>
              <a:t>have</a:t>
            </a:r>
            <a:r>
              <a:rPr lang="hu-HU" dirty="0" smtClean="0"/>
              <a:t> </a:t>
            </a:r>
            <a:r>
              <a:rPr lang="hu-HU" dirty="0" err="1" smtClean="0"/>
              <a:t>the</a:t>
            </a:r>
            <a:r>
              <a:rPr lang="hu-HU" dirty="0" smtClean="0"/>
              <a:t> Markov </a:t>
            </a:r>
            <a:r>
              <a:rPr lang="hu-HU" dirty="0" err="1" smtClean="0"/>
              <a:t>property</a:t>
            </a:r>
            <a:r>
              <a:rPr lang="hu-HU" dirty="0" smtClean="0"/>
              <a:t>.)</a:t>
            </a:r>
          </a:p>
          <a:p>
            <a:r>
              <a:rPr lang="hu-HU" dirty="0" smtClean="0"/>
              <a:t>List </a:t>
            </a:r>
            <a:r>
              <a:rPr lang="hu-HU" dirty="0" err="1" smtClean="0"/>
              <a:t>features</a:t>
            </a:r>
            <a:r>
              <a:rPr lang="hu-HU" dirty="0" smtClean="0"/>
              <a:t> </a:t>
            </a:r>
            <a:r>
              <a:rPr lang="hu-HU" dirty="0" err="1" smtClean="0"/>
              <a:t>that</a:t>
            </a:r>
            <a:r>
              <a:rPr lang="hu-HU" dirty="0" smtClean="0"/>
              <a:t> </a:t>
            </a:r>
            <a:r>
              <a:rPr lang="hu-HU" dirty="0" err="1" smtClean="0"/>
              <a:t>corrupt</a:t>
            </a:r>
            <a:r>
              <a:rPr lang="hu-HU" dirty="0" smtClean="0"/>
              <a:t> </a:t>
            </a:r>
            <a:r>
              <a:rPr lang="hu-HU" dirty="0" err="1" smtClean="0"/>
              <a:t>the</a:t>
            </a:r>
            <a:r>
              <a:rPr lang="hu-HU" dirty="0" smtClean="0"/>
              <a:t> Markov </a:t>
            </a:r>
            <a:r>
              <a:rPr lang="hu-HU" dirty="0" err="1" smtClean="0"/>
              <a:t>property</a:t>
            </a:r>
            <a:r>
              <a:rPr lang="hu-HU" dirty="0" smtClean="0"/>
              <a:t>?</a:t>
            </a:r>
          </a:p>
          <a:p>
            <a:r>
              <a:rPr lang="hu-HU" dirty="0" err="1" smtClean="0"/>
              <a:t>How</a:t>
            </a:r>
            <a:r>
              <a:rPr lang="hu-HU" dirty="0" smtClean="0"/>
              <a:t> </a:t>
            </a:r>
            <a:r>
              <a:rPr lang="hu-HU" dirty="0" err="1" smtClean="0"/>
              <a:t>can</a:t>
            </a:r>
            <a:r>
              <a:rPr lang="hu-HU" dirty="0" smtClean="0"/>
              <a:t> </a:t>
            </a:r>
            <a:r>
              <a:rPr lang="hu-HU" dirty="0" err="1" smtClean="0"/>
              <a:t>you</a:t>
            </a:r>
            <a:r>
              <a:rPr lang="hu-HU" dirty="0" smtClean="0"/>
              <a:t> </a:t>
            </a:r>
            <a:r>
              <a:rPr lang="hu-HU" dirty="0" err="1" smtClean="0"/>
              <a:t>improve</a:t>
            </a:r>
            <a:r>
              <a:rPr lang="hu-HU" dirty="0" smtClean="0"/>
              <a:t> </a:t>
            </a:r>
            <a:r>
              <a:rPr lang="hu-HU" dirty="0" err="1" smtClean="0"/>
              <a:t>the</a:t>
            </a:r>
            <a:r>
              <a:rPr lang="hu-HU" dirty="0" smtClean="0"/>
              <a:t> Markov </a:t>
            </a:r>
            <a:r>
              <a:rPr lang="hu-HU" dirty="0" err="1" smtClean="0"/>
              <a:t>property</a:t>
            </a:r>
            <a:r>
              <a:rPr lang="hu-HU" dirty="0" smtClean="0"/>
              <a:t>?</a:t>
            </a:r>
          </a:p>
          <a:p>
            <a:endParaRPr lang="hu-HU" dirty="0"/>
          </a:p>
        </p:txBody>
      </p:sp>
    </p:spTree>
    <p:extLst>
      <p:ext uri="{BB962C8B-B14F-4D97-AF65-F5344CB8AC3E}">
        <p14:creationId xmlns:p14="http://schemas.microsoft.com/office/powerpoint/2010/main" val="4799861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5A695938-D96F-4660-B5B2-908DA8B9D578}"/>
              </a:ext>
            </a:extLst>
          </p:cNvPr>
          <p:cNvSpPr>
            <a:spLocks noGrp="1" noChangeArrowheads="1"/>
          </p:cNvSpPr>
          <p:nvPr>
            <p:ph type="title"/>
          </p:nvPr>
        </p:nvSpPr>
        <p:spPr/>
        <p:txBody>
          <a:bodyPr/>
          <a:lstStyle/>
          <a:p>
            <a:pPr eaLnBrk="1" hangingPunct="1"/>
            <a:r>
              <a:rPr lang="hu-HU" altLang="hu-HU" dirty="0" smtClean="0"/>
              <a:t>The </a:t>
            </a:r>
            <a:r>
              <a:rPr lang="hu-HU" altLang="hu-HU" dirty="0" err="1" smtClean="0"/>
              <a:t>basic</a:t>
            </a:r>
            <a:r>
              <a:rPr lang="hu-HU" altLang="hu-HU" dirty="0" smtClean="0"/>
              <a:t> </a:t>
            </a:r>
            <a:r>
              <a:rPr lang="hu-HU" altLang="hu-HU" dirty="0" err="1" smtClean="0"/>
              <a:t>setting</a:t>
            </a:r>
            <a:endParaRPr lang="hu-HU" altLang="hu-HU" dirty="0"/>
          </a:p>
        </p:txBody>
      </p:sp>
      <p:pic>
        <p:nvPicPr>
          <p:cNvPr id="22532" name="Picture 4">
            <a:extLst>
              <a:ext uri="{FF2B5EF4-FFF2-40B4-BE49-F238E27FC236}">
                <a16:creationId xmlns:a16="http://schemas.microsoft.com/office/drawing/2014/main" id="{7B3E35C1-CD46-4D78-81B7-59623FE77EA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563" y="1743075"/>
            <a:ext cx="5556250" cy="314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Rectangle 5">
            <a:extLst>
              <a:ext uri="{FF2B5EF4-FFF2-40B4-BE49-F238E27FC236}">
                <a16:creationId xmlns:a16="http://schemas.microsoft.com/office/drawing/2014/main" id="{E2A3AB8B-F8A6-4A6C-8BE9-641E52208209}"/>
              </a:ext>
            </a:extLst>
          </p:cNvPr>
          <p:cNvSpPr>
            <a:spLocks noChangeArrowheads="1"/>
          </p:cNvSpPr>
          <p:nvPr/>
        </p:nvSpPr>
        <p:spPr bwMode="auto">
          <a:xfrm>
            <a:off x="3576638" y="2211388"/>
            <a:ext cx="1828044" cy="38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219" tIns="22488" rIns="56219" bIns="22488">
            <a:spAutoFit/>
          </a:bodyPr>
          <a:lstStyle>
            <a:lvl1pPr defTabSz="809625">
              <a:defRPr>
                <a:solidFill>
                  <a:schemeClr val="tx1"/>
                </a:solidFill>
                <a:latin typeface="cmbx10" pitchFamily="34" charset="0"/>
              </a:defRPr>
            </a:lvl1pPr>
            <a:lvl2pPr marL="742950" indent="-285750" defTabSz="809625">
              <a:defRPr>
                <a:solidFill>
                  <a:schemeClr val="tx1"/>
                </a:solidFill>
                <a:latin typeface="cmbx10" pitchFamily="34" charset="0"/>
              </a:defRPr>
            </a:lvl2pPr>
            <a:lvl3pPr marL="1143000" indent="-228600" defTabSz="809625">
              <a:defRPr>
                <a:solidFill>
                  <a:schemeClr val="tx1"/>
                </a:solidFill>
                <a:latin typeface="cmbx10" pitchFamily="34" charset="0"/>
              </a:defRPr>
            </a:lvl3pPr>
            <a:lvl4pPr marL="1600200" indent="-228600" defTabSz="809625">
              <a:defRPr>
                <a:solidFill>
                  <a:schemeClr val="tx1"/>
                </a:solidFill>
                <a:latin typeface="cmbx10" pitchFamily="34" charset="0"/>
              </a:defRPr>
            </a:lvl4pPr>
            <a:lvl5pPr marL="2057400" indent="-228600" defTabSz="809625">
              <a:defRPr>
                <a:solidFill>
                  <a:schemeClr val="tx1"/>
                </a:solidFill>
                <a:latin typeface="cmbx10" pitchFamily="34" charset="0"/>
              </a:defRPr>
            </a:lvl5pPr>
            <a:lvl6pPr marL="2514600" indent="-228600" defTabSz="809625" eaLnBrk="0" fontAlgn="base" hangingPunct="0">
              <a:spcBef>
                <a:spcPct val="0"/>
              </a:spcBef>
              <a:spcAft>
                <a:spcPct val="0"/>
              </a:spcAft>
              <a:defRPr>
                <a:solidFill>
                  <a:schemeClr val="tx1"/>
                </a:solidFill>
                <a:latin typeface="cmbx10" pitchFamily="34" charset="0"/>
              </a:defRPr>
            </a:lvl6pPr>
            <a:lvl7pPr marL="2971800" indent="-228600" defTabSz="809625" eaLnBrk="0" fontAlgn="base" hangingPunct="0">
              <a:spcBef>
                <a:spcPct val="0"/>
              </a:spcBef>
              <a:spcAft>
                <a:spcPct val="0"/>
              </a:spcAft>
              <a:defRPr>
                <a:solidFill>
                  <a:schemeClr val="tx1"/>
                </a:solidFill>
                <a:latin typeface="cmbx10" pitchFamily="34" charset="0"/>
              </a:defRPr>
            </a:lvl7pPr>
            <a:lvl8pPr marL="3429000" indent="-228600" defTabSz="809625" eaLnBrk="0" fontAlgn="base" hangingPunct="0">
              <a:spcBef>
                <a:spcPct val="0"/>
              </a:spcBef>
              <a:spcAft>
                <a:spcPct val="0"/>
              </a:spcAft>
              <a:defRPr>
                <a:solidFill>
                  <a:schemeClr val="tx1"/>
                </a:solidFill>
                <a:latin typeface="cmbx10" pitchFamily="34" charset="0"/>
              </a:defRPr>
            </a:lvl8pPr>
            <a:lvl9pPr marL="3886200" indent="-228600" defTabSz="809625" eaLnBrk="0" fontAlgn="base" hangingPunct="0">
              <a:spcBef>
                <a:spcPct val="0"/>
              </a:spcBef>
              <a:spcAft>
                <a:spcPct val="0"/>
              </a:spcAft>
              <a:defRPr>
                <a:solidFill>
                  <a:schemeClr val="tx1"/>
                </a:solidFill>
                <a:latin typeface="cmbx10" pitchFamily="34" charset="0"/>
              </a:defRPr>
            </a:lvl9pPr>
          </a:lstStyle>
          <a:p>
            <a:pPr>
              <a:lnSpc>
                <a:spcPct val="85000"/>
              </a:lnSpc>
            </a:pPr>
            <a:r>
              <a:rPr lang="hu-HU" altLang="hu-HU" sz="2500" b="1" dirty="0" err="1" smtClean="0">
                <a:solidFill>
                  <a:schemeClr val="bg1"/>
                </a:solidFill>
                <a:latin typeface="Garamond" panose="02020404030301010803" pitchFamily="18" charset="0"/>
              </a:rPr>
              <a:t>environment</a:t>
            </a:r>
            <a:endParaRPr lang="en-US" altLang="hu-HU" sz="2500" b="1" dirty="0">
              <a:solidFill>
                <a:schemeClr val="bg1"/>
              </a:solidFill>
              <a:latin typeface="Garamond" panose="02020404030301010803" pitchFamily="18" charset="0"/>
            </a:endParaRPr>
          </a:p>
        </p:txBody>
      </p:sp>
      <p:sp>
        <p:nvSpPr>
          <p:cNvPr id="22534" name="Rectangle 6">
            <a:extLst>
              <a:ext uri="{FF2B5EF4-FFF2-40B4-BE49-F238E27FC236}">
                <a16:creationId xmlns:a16="http://schemas.microsoft.com/office/drawing/2014/main" id="{1FF4C540-BF80-4F1B-B466-CC9350597410}"/>
              </a:ext>
            </a:extLst>
          </p:cNvPr>
          <p:cNvSpPr>
            <a:spLocks noChangeArrowheads="1"/>
          </p:cNvSpPr>
          <p:nvPr/>
        </p:nvSpPr>
        <p:spPr bwMode="auto">
          <a:xfrm>
            <a:off x="6588224" y="3432543"/>
            <a:ext cx="951907" cy="38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219" tIns="22488" rIns="56219" bIns="22488">
            <a:spAutoFit/>
          </a:bodyPr>
          <a:lstStyle>
            <a:lvl1pPr defTabSz="809625">
              <a:defRPr>
                <a:solidFill>
                  <a:schemeClr val="tx1"/>
                </a:solidFill>
                <a:latin typeface="cmbx10" pitchFamily="34" charset="0"/>
              </a:defRPr>
            </a:lvl1pPr>
            <a:lvl2pPr marL="742950" indent="-285750" defTabSz="809625">
              <a:defRPr>
                <a:solidFill>
                  <a:schemeClr val="tx1"/>
                </a:solidFill>
                <a:latin typeface="cmbx10" pitchFamily="34" charset="0"/>
              </a:defRPr>
            </a:lvl2pPr>
            <a:lvl3pPr marL="1143000" indent="-228600" defTabSz="809625">
              <a:defRPr>
                <a:solidFill>
                  <a:schemeClr val="tx1"/>
                </a:solidFill>
                <a:latin typeface="cmbx10" pitchFamily="34" charset="0"/>
              </a:defRPr>
            </a:lvl3pPr>
            <a:lvl4pPr marL="1600200" indent="-228600" defTabSz="809625">
              <a:defRPr>
                <a:solidFill>
                  <a:schemeClr val="tx1"/>
                </a:solidFill>
                <a:latin typeface="cmbx10" pitchFamily="34" charset="0"/>
              </a:defRPr>
            </a:lvl4pPr>
            <a:lvl5pPr marL="2057400" indent="-228600" defTabSz="809625">
              <a:defRPr>
                <a:solidFill>
                  <a:schemeClr val="tx1"/>
                </a:solidFill>
                <a:latin typeface="cmbx10" pitchFamily="34" charset="0"/>
              </a:defRPr>
            </a:lvl5pPr>
            <a:lvl6pPr marL="2514600" indent="-228600" defTabSz="809625" eaLnBrk="0" fontAlgn="base" hangingPunct="0">
              <a:spcBef>
                <a:spcPct val="0"/>
              </a:spcBef>
              <a:spcAft>
                <a:spcPct val="0"/>
              </a:spcAft>
              <a:defRPr>
                <a:solidFill>
                  <a:schemeClr val="tx1"/>
                </a:solidFill>
                <a:latin typeface="cmbx10" pitchFamily="34" charset="0"/>
              </a:defRPr>
            </a:lvl6pPr>
            <a:lvl7pPr marL="2971800" indent="-228600" defTabSz="809625" eaLnBrk="0" fontAlgn="base" hangingPunct="0">
              <a:spcBef>
                <a:spcPct val="0"/>
              </a:spcBef>
              <a:spcAft>
                <a:spcPct val="0"/>
              </a:spcAft>
              <a:defRPr>
                <a:solidFill>
                  <a:schemeClr val="tx1"/>
                </a:solidFill>
                <a:latin typeface="cmbx10" pitchFamily="34" charset="0"/>
              </a:defRPr>
            </a:lvl7pPr>
            <a:lvl8pPr marL="3429000" indent="-228600" defTabSz="809625" eaLnBrk="0" fontAlgn="base" hangingPunct="0">
              <a:spcBef>
                <a:spcPct val="0"/>
              </a:spcBef>
              <a:spcAft>
                <a:spcPct val="0"/>
              </a:spcAft>
              <a:defRPr>
                <a:solidFill>
                  <a:schemeClr val="tx1"/>
                </a:solidFill>
                <a:latin typeface="cmbx10" pitchFamily="34" charset="0"/>
              </a:defRPr>
            </a:lvl8pPr>
            <a:lvl9pPr marL="3886200" indent="-228600" defTabSz="809625" eaLnBrk="0" fontAlgn="base" hangingPunct="0">
              <a:spcBef>
                <a:spcPct val="0"/>
              </a:spcBef>
              <a:spcAft>
                <a:spcPct val="0"/>
              </a:spcAft>
              <a:defRPr>
                <a:solidFill>
                  <a:schemeClr val="tx1"/>
                </a:solidFill>
                <a:latin typeface="cmbx10" pitchFamily="34" charset="0"/>
              </a:defRPr>
            </a:lvl9pPr>
          </a:lstStyle>
          <a:p>
            <a:pPr>
              <a:lnSpc>
                <a:spcPct val="85000"/>
              </a:lnSpc>
            </a:pPr>
            <a:r>
              <a:rPr lang="hu-HU" altLang="hu-HU" sz="2500" b="1" dirty="0" err="1" smtClean="0">
                <a:latin typeface="Garamond" panose="02020404030301010803" pitchFamily="18" charset="0"/>
              </a:rPr>
              <a:t>action</a:t>
            </a:r>
            <a:endParaRPr lang="en-US" altLang="hu-HU" sz="2500" b="1" dirty="0">
              <a:latin typeface="Garamond" panose="02020404030301010803" pitchFamily="18" charset="0"/>
            </a:endParaRPr>
          </a:p>
        </p:txBody>
      </p:sp>
      <p:sp>
        <p:nvSpPr>
          <p:cNvPr id="22535" name="Rectangle 7">
            <a:extLst>
              <a:ext uri="{FF2B5EF4-FFF2-40B4-BE49-F238E27FC236}">
                <a16:creationId xmlns:a16="http://schemas.microsoft.com/office/drawing/2014/main" id="{0CD62C7A-08A5-4726-AF16-EBC1320D8F46}"/>
              </a:ext>
            </a:extLst>
          </p:cNvPr>
          <p:cNvSpPr>
            <a:spLocks noChangeArrowheads="1"/>
          </p:cNvSpPr>
          <p:nvPr/>
        </p:nvSpPr>
        <p:spPr bwMode="auto">
          <a:xfrm>
            <a:off x="2262971" y="3059113"/>
            <a:ext cx="753135" cy="38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219" tIns="22488" rIns="56219" bIns="22488">
            <a:spAutoFit/>
          </a:bodyPr>
          <a:lstStyle>
            <a:lvl1pPr defTabSz="809625">
              <a:defRPr>
                <a:solidFill>
                  <a:schemeClr val="tx1"/>
                </a:solidFill>
                <a:latin typeface="cmbx10" pitchFamily="34" charset="0"/>
              </a:defRPr>
            </a:lvl1pPr>
            <a:lvl2pPr marL="742950" indent="-285750" defTabSz="809625">
              <a:defRPr>
                <a:solidFill>
                  <a:schemeClr val="tx1"/>
                </a:solidFill>
                <a:latin typeface="cmbx10" pitchFamily="34" charset="0"/>
              </a:defRPr>
            </a:lvl2pPr>
            <a:lvl3pPr marL="1143000" indent="-228600" defTabSz="809625">
              <a:defRPr>
                <a:solidFill>
                  <a:schemeClr val="tx1"/>
                </a:solidFill>
                <a:latin typeface="cmbx10" pitchFamily="34" charset="0"/>
              </a:defRPr>
            </a:lvl3pPr>
            <a:lvl4pPr marL="1600200" indent="-228600" defTabSz="809625">
              <a:defRPr>
                <a:solidFill>
                  <a:schemeClr val="tx1"/>
                </a:solidFill>
                <a:latin typeface="cmbx10" pitchFamily="34" charset="0"/>
              </a:defRPr>
            </a:lvl4pPr>
            <a:lvl5pPr marL="2057400" indent="-228600" defTabSz="809625">
              <a:defRPr>
                <a:solidFill>
                  <a:schemeClr val="tx1"/>
                </a:solidFill>
                <a:latin typeface="cmbx10" pitchFamily="34" charset="0"/>
              </a:defRPr>
            </a:lvl5pPr>
            <a:lvl6pPr marL="2514600" indent="-228600" defTabSz="809625" eaLnBrk="0" fontAlgn="base" hangingPunct="0">
              <a:spcBef>
                <a:spcPct val="0"/>
              </a:spcBef>
              <a:spcAft>
                <a:spcPct val="0"/>
              </a:spcAft>
              <a:defRPr>
                <a:solidFill>
                  <a:schemeClr val="tx1"/>
                </a:solidFill>
                <a:latin typeface="cmbx10" pitchFamily="34" charset="0"/>
              </a:defRPr>
            </a:lvl6pPr>
            <a:lvl7pPr marL="2971800" indent="-228600" defTabSz="809625" eaLnBrk="0" fontAlgn="base" hangingPunct="0">
              <a:spcBef>
                <a:spcPct val="0"/>
              </a:spcBef>
              <a:spcAft>
                <a:spcPct val="0"/>
              </a:spcAft>
              <a:defRPr>
                <a:solidFill>
                  <a:schemeClr val="tx1"/>
                </a:solidFill>
                <a:latin typeface="cmbx10" pitchFamily="34" charset="0"/>
              </a:defRPr>
            </a:lvl7pPr>
            <a:lvl8pPr marL="3429000" indent="-228600" defTabSz="809625" eaLnBrk="0" fontAlgn="base" hangingPunct="0">
              <a:spcBef>
                <a:spcPct val="0"/>
              </a:spcBef>
              <a:spcAft>
                <a:spcPct val="0"/>
              </a:spcAft>
              <a:defRPr>
                <a:solidFill>
                  <a:schemeClr val="tx1"/>
                </a:solidFill>
                <a:latin typeface="cmbx10" pitchFamily="34" charset="0"/>
              </a:defRPr>
            </a:lvl8pPr>
            <a:lvl9pPr marL="3886200" indent="-228600" defTabSz="809625" eaLnBrk="0" fontAlgn="base" hangingPunct="0">
              <a:spcBef>
                <a:spcPct val="0"/>
              </a:spcBef>
              <a:spcAft>
                <a:spcPct val="0"/>
              </a:spcAft>
              <a:defRPr>
                <a:solidFill>
                  <a:schemeClr val="tx1"/>
                </a:solidFill>
                <a:latin typeface="cmbx10" pitchFamily="34" charset="0"/>
              </a:defRPr>
            </a:lvl9pPr>
          </a:lstStyle>
          <a:p>
            <a:pPr>
              <a:lnSpc>
                <a:spcPct val="85000"/>
              </a:lnSpc>
            </a:pPr>
            <a:r>
              <a:rPr lang="hu-HU" altLang="hu-HU" sz="2500" b="1" dirty="0" err="1" smtClean="0">
                <a:latin typeface="Garamond" panose="02020404030301010803" pitchFamily="18" charset="0"/>
              </a:rPr>
              <a:t>state</a:t>
            </a:r>
            <a:endParaRPr lang="en-US" altLang="hu-HU" sz="2500" b="1" dirty="0">
              <a:latin typeface="Garamond" panose="02020404030301010803" pitchFamily="18" charset="0"/>
            </a:endParaRPr>
          </a:p>
        </p:txBody>
      </p:sp>
      <p:sp>
        <p:nvSpPr>
          <p:cNvPr id="22536" name="Rectangle 8">
            <a:extLst>
              <a:ext uri="{FF2B5EF4-FFF2-40B4-BE49-F238E27FC236}">
                <a16:creationId xmlns:a16="http://schemas.microsoft.com/office/drawing/2014/main" id="{4FD90956-AEF2-4E94-8106-51C4DE82B4D8}"/>
              </a:ext>
            </a:extLst>
          </p:cNvPr>
          <p:cNvSpPr>
            <a:spLocks noChangeArrowheads="1"/>
          </p:cNvSpPr>
          <p:nvPr/>
        </p:nvSpPr>
        <p:spPr bwMode="auto">
          <a:xfrm>
            <a:off x="1493838" y="3903663"/>
            <a:ext cx="1038148" cy="38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219" tIns="22488" rIns="56219" bIns="22488">
            <a:spAutoFit/>
          </a:bodyPr>
          <a:lstStyle>
            <a:lvl1pPr defTabSz="809625">
              <a:defRPr>
                <a:solidFill>
                  <a:schemeClr val="tx1"/>
                </a:solidFill>
                <a:latin typeface="cmbx10" pitchFamily="34" charset="0"/>
              </a:defRPr>
            </a:lvl1pPr>
            <a:lvl2pPr marL="742950" indent="-285750" defTabSz="809625">
              <a:defRPr>
                <a:solidFill>
                  <a:schemeClr val="tx1"/>
                </a:solidFill>
                <a:latin typeface="cmbx10" pitchFamily="34" charset="0"/>
              </a:defRPr>
            </a:lvl2pPr>
            <a:lvl3pPr marL="1143000" indent="-228600" defTabSz="809625">
              <a:defRPr>
                <a:solidFill>
                  <a:schemeClr val="tx1"/>
                </a:solidFill>
                <a:latin typeface="cmbx10" pitchFamily="34" charset="0"/>
              </a:defRPr>
            </a:lvl3pPr>
            <a:lvl4pPr marL="1600200" indent="-228600" defTabSz="809625">
              <a:defRPr>
                <a:solidFill>
                  <a:schemeClr val="tx1"/>
                </a:solidFill>
                <a:latin typeface="cmbx10" pitchFamily="34" charset="0"/>
              </a:defRPr>
            </a:lvl4pPr>
            <a:lvl5pPr marL="2057400" indent="-228600" defTabSz="809625">
              <a:defRPr>
                <a:solidFill>
                  <a:schemeClr val="tx1"/>
                </a:solidFill>
                <a:latin typeface="cmbx10" pitchFamily="34" charset="0"/>
              </a:defRPr>
            </a:lvl5pPr>
            <a:lvl6pPr marL="2514600" indent="-228600" defTabSz="809625" eaLnBrk="0" fontAlgn="base" hangingPunct="0">
              <a:spcBef>
                <a:spcPct val="0"/>
              </a:spcBef>
              <a:spcAft>
                <a:spcPct val="0"/>
              </a:spcAft>
              <a:defRPr>
                <a:solidFill>
                  <a:schemeClr val="tx1"/>
                </a:solidFill>
                <a:latin typeface="cmbx10" pitchFamily="34" charset="0"/>
              </a:defRPr>
            </a:lvl6pPr>
            <a:lvl7pPr marL="2971800" indent="-228600" defTabSz="809625" eaLnBrk="0" fontAlgn="base" hangingPunct="0">
              <a:spcBef>
                <a:spcPct val="0"/>
              </a:spcBef>
              <a:spcAft>
                <a:spcPct val="0"/>
              </a:spcAft>
              <a:defRPr>
                <a:solidFill>
                  <a:schemeClr val="tx1"/>
                </a:solidFill>
                <a:latin typeface="cmbx10" pitchFamily="34" charset="0"/>
              </a:defRPr>
            </a:lvl7pPr>
            <a:lvl8pPr marL="3429000" indent="-228600" defTabSz="809625" eaLnBrk="0" fontAlgn="base" hangingPunct="0">
              <a:spcBef>
                <a:spcPct val="0"/>
              </a:spcBef>
              <a:spcAft>
                <a:spcPct val="0"/>
              </a:spcAft>
              <a:defRPr>
                <a:solidFill>
                  <a:schemeClr val="tx1"/>
                </a:solidFill>
                <a:latin typeface="cmbx10" pitchFamily="34" charset="0"/>
              </a:defRPr>
            </a:lvl8pPr>
            <a:lvl9pPr marL="3886200" indent="-228600" defTabSz="809625" eaLnBrk="0" fontAlgn="base" hangingPunct="0">
              <a:spcBef>
                <a:spcPct val="0"/>
              </a:spcBef>
              <a:spcAft>
                <a:spcPct val="0"/>
              </a:spcAft>
              <a:defRPr>
                <a:solidFill>
                  <a:schemeClr val="tx1"/>
                </a:solidFill>
                <a:latin typeface="cmbx10" pitchFamily="34" charset="0"/>
              </a:defRPr>
            </a:lvl9pPr>
          </a:lstStyle>
          <a:p>
            <a:pPr>
              <a:lnSpc>
                <a:spcPct val="85000"/>
              </a:lnSpc>
            </a:pPr>
            <a:r>
              <a:rPr lang="hu-HU" altLang="hu-HU" sz="2500" b="1" dirty="0" err="1" smtClean="0">
                <a:latin typeface="Garamond" panose="02020404030301010803" pitchFamily="18" charset="0"/>
              </a:rPr>
              <a:t>reward</a:t>
            </a:r>
            <a:endParaRPr lang="en-US" altLang="hu-HU" sz="2500" b="1" dirty="0">
              <a:latin typeface="Garamond" panose="02020404030301010803" pitchFamily="18" charset="0"/>
            </a:endParaRPr>
          </a:p>
        </p:txBody>
      </p:sp>
      <p:sp>
        <p:nvSpPr>
          <p:cNvPr id="23561" name="Rectangle 9">
            <a:extLst>
              <a:ext uri="{FF2B5EF4-FFF2-40B4-BE49-F238E27FC236}">
                <a16:creationId xmlns:a16="http://schemas.microsoft.com/office/drawing/2014/main" id="{386605B0-BA65-443A-94C9-650E6323CF7C}"/>
              </a:ext>
            </a:extLst>
          </p:cNvPr>
          <p:cNvSpPr>
            <a:spLocks noChangeArrowheads="1"/>
          </p:cNvSpPr>
          <p:nvPr/>
        </p:nvSpPr>
        <p:spPr bwMode="auto">
          <a:xfrm>
            <a:off x="3851920" y="3957332"/>
            <a:ext cx="753198" cy="327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219" tIns="22488" rIns="56219" bIns="22488">
            <a:spAutoFit/>
          </a:bodyPr>
          <a:lstStyle>
            <a:lvl1pPr defTabSz="809625">
              <a:defRPr>
                <a:solidFill>
                  <a:schemeClr val="tx1"/>
                </a:solidFill>
                <a:latin typeface="cmbx10" pitchFamily="34" charset="0"/>
              </a:defRPr>
            </a:lvl1pPr>
            <a:lvl2pPr marL="742950" indent="-285750" defTabSz="809625">
              <a:defRPr>
                <a:solidFill>
                  <a:schemeClr val="tx1"/>
                </a:solidFill>
                <a:latin typeface="cmbx10" pitchFamily="34" charset="0"/>
              </a:defRPr>
            </a:lvl2pPr>
            <a:lvl3pPr marL="1143000" indent="-228600" defTabSz="809625">
              <a:defRPr>
                <a:solidFill>
                  <a:schemeClr val="tx1"/>
                </a:solidFill>
                <a:latin typeface="cmbx10" pitchFamily="34" charset="0"/>
              </a:defRPr>
            </a:lvl3pPr>
            <a:lvl4pPr marL="1600200" indent="-228600" defTabSz="809625">
              <a:defRPr>
                <a:solidFill>
                  <a:schemeClr val="tx1"/>
                </a:solidFill>
                <a:latin typeface="cmbx10" pitchFamily="34" charset="0"/>
              </a:defRPr>
            </a:lvl4pPr>
            <a:lvl5pPr marL="2057400" indent="-228600" defTabSz="809625">
              <a:defRPr>
                <a:solidFill>
                  <a:schemeClr val="tx1"/>
                </a:solidFill>
                <a:latin typeface="cmbx10" pitchFamily="34" charset="0"/>
              </a:defRPr>
            </a:lvl5pPr>
            <a:lvl6pPr marL="2514600" indent="-228600" defTabSz="809625" eaLnBrk="0" fontAlgn="base" hangingPunct="0">
              <a:spcBef>
                <a:spcPct val="0"/>
              </a:spcBef>
              <a:spcAft>
                <a:spcPct val="0"/>
              </a:spcAft>
              <a:defRPr>
                <a:solidFill>
                  <a:schemeClr val="tx1"/>
                </a:solidFill>
                <a:latin typeface="cmbx10" pitchFamily="34" charset="0"/>
              </a:defRPr>
            </a:lvl6pPr>
            <a:lvl7pPr marL="2971800" indent="-228600" defTabSz="809625" eaLnBrk="0" fontAlgn="base" hangingPunct="0">
              <a:spcBef>
                <a:spcPct val="0"/>
              </a:spcBef>
              <a:spcAft>
                <a:spcPct val="0"/>
              </a:spcAft>
              <a:defRPr>
                <a:solidFill>
                  <a:schemeClr val="tx1"/>
                </a:solidFill>
                <a:latin typeface="cmbx10" pitchFamily="34" charset="0"/>
              </a:defRPr>
            </a:lvl7pPr>
            <a:lvl8pPr marL="3429000" indent="-228600" defTabSz="809625" eaLnBrk="0" fontAlgn="base" hangingPunct="0">
              <a:spcBef>
                <a:spcPct val="0"/>
              </a:spcBef>
              <a:spcAft>
                <a:spcPct val="0"/>
              </a:spcAft>
              <a:defRPr>
                <a:solidFill>
                  <a:schemeClr val="tx1"/>
                </a:solidFill>
                <a:latin typeface="cmbx10" pitchFamily="34" charset="0"/>
              </a:defRPr>
            </a:lvl8pPr>
            <a:lvl9pPr marL="3886200" indent="-228600" defTabSz="809625" eaLnBrk="0" fontAlgn="base" hangingPunct="0">
              <a:spcBef>
                <a:spcPct val="0"/>
              </a:spcBef>
              <a:spcAft>
                <a:spcPct val="0"/>
              </a:spcAft>
              <a:defRPr>
                <a:solidFill>
                  <a:schemeClr val="tx1"/>
                </a:solidFill>
                <a:latin typeface="cmbx10" pitchFamily="34" charset="0"/>
              </a:defRPr>
            </a:lvl9pPr>
          </a:lstStyle>
          <a:p>
            <a:pPr>
              <a:lnSpc>
                <a:spcPct val="85000"/>
              </a:lnSpc>
            </a:pPr>
            <a:r>
              <a:rPr lang="hu-HU" altLang="hu-HU" sz="2100" b="1" dirty="0" err="1" smtClean="0">
                <a:solidFill>
                  <a:schemeClr val="bg1"/>
                </a:solidFill>
                <a:latin typeface="Garamond" panose="02020404030301010803" pitchFamily="18" charset="0"/>
              </a:rPr>
              <a:t>agent</a:t>
            </a:r>
            <a:endParaRPr lang="en-US" altLang="hu-HU" sz="2100" b="1" dirty="0">
              <a:solidFill>
                <a:schemeClr val="bg1"/>
              </a:solidFill>
              <a:latin typeface="Garamond" panose="02020404030301010803" pitchFamily="18" charset="0"/>
            </a:endParaRPr>
          </a:p>
        </p:txBody>
      </p:sp>
      <p:sp>
        <p:nvSpPr>
          <p:cNvPr id="22538" name="AutoShape 10">
            <a:extLst>
              <a:ext uri="{FF2B5EF4-FFF2-40B4-BE49-F238E27FC236}">
                <a16:creationId xmlns:a16="http://schemas.microsoft.com/office/drawing/2014/main" id="{C7CB2744-B4FF-4ED2-90BA-137D79577D51}"/>
              </a:ext>
            </a:extLst>
          </p:cNvPr>
          <p:cNvSpPr>
            <a:spLocks noChangeArrowheads="1"/>
          </p:cNvSpPr>
          <p:nvPr/>
        </p:nvSpPr>
        <p:spPr bwMode="auto">
          <a:xfrm>
            <a:off x="1493838" y="4748213"/>
            <a:ext cx="1982787" cy="957262"/>
          </a:xfrm>
          <a:prstGeom prst="cloudCallout">
            <a:avLst>
              <a:gd name="adj1" fmla="val 73699"/>
              <a:gd name="adj2" fmla="val -8698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mbx10" pitchFamily="34" charset="0"/>
              </a:defRPr>
            </a:lvl1pPr>
            <a:lvl2pPr marL="742950" indent="-285750">
              <a:defRPr>
                <a:solidFill>
                  <a:schemeClr val="tx1"/>
                </a:solidFill>
                <a:latin typeface="cmbx10" pitchFamily="34" charset="0"/>
              </a:defRPr>
            </a:lvl2pPr>
            <a:lvl3pPr marL="1143000" indent="-228600">
              <a:defRPr>
                <a:solidFill>
                  <a:schemeClr val="tx1"/>
                </a:solidFill>
                <a:latin typeface="cmbx10" pitchFamily="34" charset="0"/>
              </a:defRPr>
            </a:lvl3pPr>
            <a:lvl4pPr marL="1600200" indent="-228600">
              <a:defRPr>
                <a:solidFill>
                  <a:schemeClr val="tx1"/>
                </a:solidFill>
                <a:latin typeface="cmbx10" pitchFamily="34" charset="0"/>
              </a:defRPr>
            </a:lvl4pPr>
            <a:lvl5pPr marL="2057400" indent="-228600">
              <a:defRPr>
                <a:solidFill>
                  <a:schemeClr val="tx1"/>
                </a:solidFill>
                <a:latin typeface="cmbx10" pitchFamily="34" charset="0"/>
              </a:defRPr>
            </a:lvl5pPr>
            <a:lvl6pPr marL="2514600" indent="-228600" eaLnBrk="0" fontAlgn="base" hangingPunct="0">
              <a:spcBef>
                <a:spcPct val="0"/>
              </a:spcBef>
              <a:spcAft>
                <a:spcPct val="0"/>
              </a:spcAft>
              <a:defRPr>
                <a:solidFill>
                  <a:schemeClr val="tx1"/>
                </a:solidFill>
                <a:latin typeface="cmbx10" pitchFamily="34" charset="0"/>
              </a:defRPr>
            </a:lvl6pPr>
            <a:lvl7pPr marL="2971800" indent="-228600" eaLnBrk="0" fontAlgn="base" hangingPunct="0">
              <a:spcBef>
                <a:spcPct val="0"/>
              </a:spcBef>
              <a:spcAft>
                <a:spcPct val="0"/>
              </a:spcAft>
              <a:defRPr>
                <a:solidFill>
                  <a:schemeClr val="tx1"/>
                </a:solidFill>
                <a:latin typeface="cmbx10" pitchFamily="34" charset="0"/>
              </a:defRPr>
            </a:lvl7pPr>
            <a:lvl8pPr marL="3429000" indent="-228600" eaLnBrk="0" fontAlgn="base" hangingPunct="0">
              <a:spcBef>
                <a:spcPct val="0"/>
              </a:spcBef>
              <a:spcAft>
                <a:spcPct val="0"/>
              </a:spcAft>
              <a:defRPr>
                <a:solidFill>
                  <a:schemeClr val="tx1"/>
                </a:solidFill>
                <a:latin typeface="cmbx10" pitchFamily="34" charset="0"/>
              </a:defRPr>
            </a:lvl8pPr>
            <a:lvl9pPr marL="3886200" indent="-228600" eaLnBrk="0" fontAlgn="base" hangingPunct="0">
              <a:spcBef>
                <a:spcPct val="0"/>
              </a:spcBef>
              <a:spcAft>
                <a:spcPct val="0"/>
              </a:spcAft>
              <a:defRPr>
                <a:solidFill>
                  <a:schemeClr val="tx1"/>
                </a:solidFill>
                <a:latin typeface="cmbx10" pitchFamily="34" charset="0"/>
              </a:defRPr>
            </a:lvl9pPr>
          </a:lstStyle>
          <a:p>
            <a:pPr algn="ctr" eaLnBrk="1" hangingPunct="1"/>
            <a:r>
              <a:rPr lang="hu-HU" altLang="hu-HU" sz="2000" b="1" dirty="0" err="1" smtClean="0">
                <a:latin typeface="Garamond" panose="02020404030301010803" pitchFamily="18" charset="0"/>
              </a:rPr>
              <a:t>strategy</a:t>
            </a:r>
            <a:r>
              <a:rPr lang="hu-HU" altLang="hu-HU" sz="2000" b="1" dirty="0" smtClean="0">
                <a:latin typeface="Garamond" panose="02020404030301010803" pitchFamily="18" charset="0"/>
              </a:rPr>
              <a:t>,</a:t>
            </a:r>
            <a:endParaRPr lang="hu-HU" altLang="hu-HU" sz="2000" b="1" dirty="0">
              <a:latin typeface="Garamond" panose="02020404030301010803" pitchFamily="18" charset="0"/>
            </a:endParaRPr>
          </a:p>
          <a:p>
            <a:pPr algn="ctr" eaLnBrk="1" hangingPunct="1"/>
            <a:r>
              <a:rPr lang="hu-HU" altLang="hu-HU" sz="2000" b="1" dirty="0" err="1" smtClean="0">
                <a:latin typeface="Garamond" panose="02020404030301010803" pitchFamily="18" charset="0"/>
              </a:rPr>
              <a:t>model</a:t>
            </a:r>
            <a:endParaRPr lang="hu-HU" altLang="hu-HU" sz="2000" b="1"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5" grpId="0"/>
      <p:bldP spid="22536" grpId="0"/>
      <p:bldP spid="225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D0B060FE-6746-44A4-A3C5-03070CDE66B6}"/>
              </a:ext>
            </a:extLst>
          </p:cNvPr>
          <p:cNvSpPr>
            <a:spLocks noGrp="1" noChangeArrowheads="1"/>
          </p:cNvSpPr>
          <p:nvPr>
            <p:ph type="title"/>
          </p:nvPr>
        </p:nvSpPr>
        <p:spPr/>
        <p:txBody>
          <a:bodyPr/>
          <a:lstStyle/>
          <a:p>
            <a:pPr eaLnBrk="1" hangingPunct="1"/>
            <a:r>
              <a:rPr lang="hu-HU" altLang="hu-HU" dirty="0" err="1" smtClean="0"/>
              <a:t>Elements</a:t>
            </a:r>
            <a:r>
              <a:rPr lang="hu-HU" altLang="hu-HU" dirty="0" smtClean="0"/>
              <a:t> of </a:t>
            </a:r>
            <a:r>
              <a:rPr lang="hu-HU" altLang="hu-HU" dirty="0" err="1" smtClean="0"/>
              <a:t>goal-oriented</a:t>
            </a:r>
            <a:r>
              <a:rPr lang="hu-HU" altLang="hu-HU" dirty="0" smtClean="0"/>
              <a:t> learning</a:t>
            </a:r>
            <a:endParaRPr lang="hu-HU" altLang="hu-HU" dirty="0"/>
          </a:p>
        </p:txBody>
      </p:sp>
      <p:sp>
        <p:nvSpPr>
          <p:cNvPr id="24580" name="Rectangle 3">
            <a:extLst>
              <a:ext uri="{FF2B5EF4-FFF2-40B4-BE49-F238E27FC236}">
                <a16:creationId xmlns:a16="http://schemas.microsoft.com/office/drawing/2014/main" id="{42EB5469-1F87-4328-813A-62C4AA3E48D8}"/>
              </a:ext>
            </a:extLst>
          </p:cNvPr>
          <p:cNvSpPr>
            <a:spLocks noGrp="1" noChangeArrowheads="1"/>
          </p:cNvSpPr>
          <p:nvPr>
            <p:ph type="body" idx="1"/>
          </p:nvPr>
        </p:nvSpPr>
        <p:spPr>
          <a:xfrm>
            <a:off x="179513" y="1600206"/>
            <a:ext cx="8136903" cy="4525963"/>
          </a:xfrm>
        </p:spPr>
        <p:txBody>
          <a:bodyPr/>
          <a:lstStyle/>
          <a:p>
            <a:pPr eaLnBrk="1" hangingPunct="1">
              <a:lnSpc>
                <a:spcPct val="90000"/>
              </a:lnSpc>
            </a:pPr>
            <a:r>
              <a:rPr lang="hu-HU" altLang="hu-HU" dirty="0" err="1" smtClean="0">
                <a:latin typeface="Garamond" panose="02020404030301010803" pitchFamily="18" charset="0"/>
              </a:rPr>
              <a:t>environment</a:t>
            </a:r>
            <a:r>
              <a:rPr lang="hu-HU" altLang="hu-HU" dirty="0" smtClean="0">
                <a:latin typeface="Garamond" panose="02020404030301010803" pitchFamily="18" charset="0"/>
              </a:rPr>
              <a:t> is a (</a:t>
            </a:r>
            <a:r>
              <a:rPr lang="hu-HU" altLang="hu-HU" dirty="0" err="1" smtClean="0">
                <a:latin typeface="Garamond" panose="02020404030301010803" pitchFamily="18" charset="0"/>
              </a:rPr>
              <a:t>special</a:t>
            </a:r>
            <a:r>
              <a:rPr lang="hu-HU" altLang="hu-HU" dirty="0" smtClean="0">
                <a:latin typeface="Garamond" panose="02020404030301010803" pitchFamily="18" charset="0"/>
              </a:rPr>
              <a:t>) </a:t>
            </a:r>
            <a:r>
              <a:rPr lang="hu-HU" altLang="hu-HU" dirty="0" err="1" smtClean="0">
                <a:latin typeface="Garamond" panose="02020404030301010803" pitchFamily="18" charset="0"/>
              </a:rPr>
              <a:t>black</a:t>
            </a:r>
            <a:r>
              <a:rPr lang="hu-HU" altLang="hu-HU" dirty="0" smtClean="0">
                <a:latin typeface="Garamond" panose="02020404030301010803" pitchFamily="18" charset="0"/>
              </a:rPr>
              <a:t> box</a:t>
            </a:r>
            <a:endParaRPr lang="hu-HU" altLang="hu-HU" dirty="0">
              <a:latin typeface="Garamond" panose="02020404030301010803" pitchFamily="18" charset="0"/>
            </a:endParaRPr>
          </a:p>
          <a:p>
            <a:pPr eaLnBrk="1" hangingPunct="1">
              <a:lnSpc>
                <a:spcPct val="90000"/>
              </a:lnSpc>
            </a:pPr>
            <a:r>
              <a:rPr lang="hu-HU" altLang="hu-HU" dirty="0" smtClean="0">
                <a:latin typeface="Garamond" panose="02020404030301010803" pitchFamily="18" charset="0"/>
              </a:rPr>
              <a:t>learning </a:t>
            </a:r>
            <a:r>
              <a:rPr lang="hu-HU" altLang="hu-HU" dirty="0" err="1" smtClean="0">
                <a:latin typeface="Garamond" panose="02020404030301010803" pitchFamily="18" charset="0"/>
              </a:rPr>
              <a:t>agent</a:t>
            </a:r>
            <a:endParaRPr lang="hu-HU" altLang="hu-HU" dirty="0">
              <a:latin typeface="Garamond" panose="02020404030301010803" pitchFamily="18" charset="0"/>
            </a:endParaRPr>
          </a:p>
          <a:p>
            <a:pPr eaLnBrk="1" hangingPunct="1">
              <a:lnSpc>
                <a:spcPct val="90000"/>
              </a:lnSpc>
            </a:pPr>
            <a:r>
              <a:rPr lang="hu-HU" altLang="hu-HU" dirty="0" err="1" smtClean="0">
                <a:latin typeface="Garamond" panose="02020404030301010803" pitchFamily="18" charset="0"/>
              </a:rPr>
              <a:t>state</a:t>
            </a:r>
            <a:r>
              <a:rPr lang="hu-HU" altLang="hu-HU" dirty="0" smtClean="0">
                <a:latin typeface="Garamond" panose="02020404030301010803" pitchFamily="18" charset="0"/>
              </a:rPr>
              <a:t>: is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observation</a:t>
            </a:r>
            <a:r>
              <a:rPr lang="hu-HU" altLang="hu-HU" dirty="0" smtClean="0">
                <a:latin typeface="Garamond" panose="02020404030301010803" pitchFamily="18" charset="0"/>
              </a:rPr>
              <a:t> of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agent</a:t>
            </a:r>
            <a:r>
              <a:rPr lang="hu-HU" altLang="hu-HU" dirty="0" smtClean="0">
                <a:latin typeface="Garamond" panose="02020404030301010803" pitchFamily="18" charset="0"/>
              </a:rPr>
              <a:t> </a:t>
            </a:r>
            <a:r>
              <a:rPr lang="hu-HU" altLang="hu-HU" dirty="0" err="1" smtClean="0">
                <a:latin typeface="Garamond" panose="02020404030301010803" pitchFamily="18" charset="0"/>
              </a:rPr>
              <a:t>about</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environment</a:t>
            </a:r>
            <a:endParaRPr lang="hu-HU" altLang="hu-HU" dirty="0">
              <a:latin typeface="Garamond" panose="02020404030301010803" pitchFamily="18" charset="0"/>
            </a:endParaRPr>
          </a:p>
          <a:p>
            <a:pPr eaLnBrk="1" hangingPunct="1">
              <a:lnSpc>
                <a:spcPct val="90000"/>
              </a:lnSpc>
            </a:pPr>
            <a:r>
              <a:rPr lang="hu-HU" altLang="hu-HU" dirty="0" err="1" smtClean="0">
                <a:latin typeface="Garamond" panose="02020404030301010803" pitchFamily="18" charset="0"/>
              </a:rPr>
              <a:t>reward</a:t>
            </a:r>
            <a:r>
              <a:rPr lang="hu-HU" altLang="hu-HU" dirty="0" smtClean="0">
                <a:latin typeface="Garamond" panose="02020404030301010803" pitchFamily="18" charset="0"/>
              </a:rPr>
              <a:t>: is a </a:t>
            </a:r>
            <a:r>
              <a:rPr lang="hu-HU" altLang="hu-HU" dirty="0" err="1" smtClean="0">
                <a:latin typeface="Garamond" panose="02020404030301010803" pitchFamily="18" charset="0"/>
              </a:rPr>
              <a:t>single</a:t>
            </a:r>
            <a:r>
              <a:rPr lang="hu-HU" altLang="hu-HU" dirty="0" smtClean="0">
                <a:latin typeface="Garamond" panose="02020404030301010803" pitchFamily="18" charset="0"/>
              </a:rPr>
              <a:t> </a:t>
            </a:r>
            <a:r>
              <a:rPr lang="hu-HU" altLang="hu-HU" dirty="0" err="1" smtClean="0">
                <a:latin typeface="Garamond" panose="02020404030301010803" pitchFamily="18" charset="0"/>
              </a:rPr>
              <a:t>number</a:t>
            </a:r>
            <a:r>
              <a:rPr lang="hu-HU" altLang="hu-HU" dirty="0" smtClean="0">
                <a:latin typeface="Garamond" panose="02020404030301010803" pitchFamily="18" charset="0"/>
              </a:rPr>
              <a:t> (!!!) </a:t>
            </a:r>
            <a:r>
              <a:rPr lang="hu-HU" altLang="hu-HU" dirty="0" err="1" smtClean="0">
                <a:latin typeface="Garamond" panose="02020404030301010803" pitchFamily="18" charset="0"/>
              </a:rPr>
              <a:t>that</a:t>
            </a:r>
            <a:r>
              <a:rPr lang="hu-HU" altLang="hu-HU" dirty="0" smtClean="0">
                <a:latin typeface="Garamond" panose="02020404030301010803" pitchFamily="18" charset="0"/>
              </a:rPr>
              <a:t> </a:t>
            </a:r>
            <a:r>
              <a:rPr lang="hu-HU" altLang="hu-HU" dirty="0" err="1" smtClean="0">
                <a:latin typeface="Garamond" panose="02020404030301010803" pitchFamily="18" charset="0"/>
              </a:rPr>
              <a:t>may</a:t>
            </a:r>
            <a:r>
              <a:rPr lang="hu-HU" altLang="hu-HU" dirty="0" smtClean="0">
                <a:latin typeface="Garamond" panose="02020404030301010803" pitchFamily="18" charset="0"/>
              </a:rPr>
              <a:t> </a:t>
            </a:r>
            <a:r>
              <a:rPr lang="hu-HU" altLang="hu-HU" dirty="0" err="1" smtClean="0">
                <a:latin typeface="Garamond" panose="02020404030301010803" pitchFamily="18" charset="0"/>
              </a:rPr>
              <a:t>change</a:t>
            </a:r>
            <a:r>
              <a:rPr lang="hu-HU" altLang="hu-HU" dirty="0" smtClean="0">
                <a:latin typeface="Garamond" panose="02020404030301010803" pitchFamily="18" charset="0"/>
              </a:rPr>
              <a:t> </a:t>
            </a:r>
            <a:r>
              <a:rPr lang="hu-HU" altLang="hu-HU" dirty="0" err="1" smtClean="0">
                <a:latin typeface="Garamond" panose="02020404030301010803" pitchFamily="18" charset="0"/>
              </a:rPr>
              <a:t>from</a:t>
            </a:r>
            <a:r>
              <a:rPr lang="hu-HU" altLang="hu-HU" dirty="0" smtClean="0">
                <a:latin typeface="Garamond" panose="02020404030301010803" pitchFamily="18" charset="0"/>
              </a:rPr>
              <a:t> </a:t>
            </a:r>
            <a:r>
              <a:rPr lang="hu-HU" altLang="hu-HU" dirty="0" err="1" smtClean="0">
                <a:latin typeface="Garamond" panose="02020404030301010803" pitchFamily="18" charset="0"/>
              </a:rPr>
              <a:t>time</a:t>
            </a:r>
            <a:r>
              <a:rPr lang="hu-HU" altLang="hu-HU" dirty="0" smtClean="0">
                <a:latin typeface="Garamond" panose="02020404030301010803" pitchFamily="18" charset="0"/>
              </a:rPr>
              <a:t> </a:t>
            </a:r>
            <a:r>
              <a:rPr lang="hu-HU" altLang="hu-HU" dirty="0" err="1" smtClean="0">
                <a:latin typeface="Garamond" panose="02020404030301010803" pitchFamily="18" charset="0"/>
              </a:rPr>
              <a:t>to</a:t>
            </a:r>
            <a:r>
              <a:rPr lang="hu-HU" altLang="hu-HU" dirty="0" smtClean="0">
                <a:latin typeface="Garamond" panose="02020404030301010803" pitchFamily="18" charset="0"/>
              </a:rPr>
              <a:t> </a:t>
            </a:r>
            <a:r>
              <a:rPr lang="hu-HU" altLang="hu-HU" dirty="0" err="1" smtClean="0">
                <a:latin typeface="Garamond" panose="02020404030301010803" pitchFamily="18" charset="0"/>
              </a:rPr>
              <a:t>time</a:t>
            </a:r>
            <a:endParaRPr lang="hu-HU" altLang="hu-HU" dirty="0">
              <a:latin typeface="Garamond" panose="02020404030301010803" pitchFamily="18" charset="0"/>
            </a:endParaRPr>
          </a:p>
          <a:p>
            <a:pPr eaLnBrk="1" hangingPunct="1">
              <a:lnSpc>
                <a:spcPct val="90000"/>
              </a:lnSpc>
            </a:pPr>
            <a:r>
              <a:rPr lang="hu-HU" altLang="hu-HU" dirty="0" err="1" smtClean="0">
                <a:latin typeface="Garamond" panose="02020404030301010803" pitchFamily="18" charset="0"/>
              </a:rPr>
              <a:t>strategy</a:t>
            </a:r>
            <a:r>
              <a:rPr lang="hu-HU" altLang="hu-HU" dirty="0" smtClean="0">
                <a:latin typeface="Garamond" panose="02020404030301010803" pitchFamily="18" charset="0"/>
              </a:rPr>
              <a:t>: is a </a:t>
            </a:r>
            <a:r>
              <a:rPr lang="hu-HU" altLang="hu-HU" dirty="0" err="1" smtClean="0">
                <a:latin typeface="Garamond" panose="02020404030301010803" pitchFamily="18" charset="0"/>
              </a:rPr>
              <a:t>mapping</a:t>
            </a:r>
            <a:r>
              <a:rPr lang="hu-HU" altLang="hu-HU" dirty="0" smtClean="0">
                <a:latin typeface="Garamond" panose="02020404030301010803" pitchFamily="18" charset="0"/>
              </a:rPr>
              <a:t> </a:t>
            </a:r>
            <a:r>
              <a:rPr lang="hu-HU" altLang="hu-HU" dirty="0" err="1" smtClean="0">
                <a:latin typeface="Garamond" panose="02020404030301010803" pitchFamily="18" charset="0"/>
              </a:rPr>
              <a:t>that</a:t>
            </a:r>
            <a:r>
              <a:rPr lang="hu-HU" altLang="hu-HU" dirty="0" smtClean="0">
                <a:latin typeface="Garamond" panose="02020404030301010803" pitchFamily="18" charset="0"/>
              </a:rPr>
              <a:t> </a:t>
            </a:r>
            <a:r>
              <a:rPr lang="hu-HU" altLang="hu-HU" dirty="0" err="1" smtClean="0">
                <a:latin typeface="Garamond" panose="02020404030301010803" pitchFamily="18" charset="0"/>
              </a:rPr>
              <a:t>belongs</a:t>
            </a:r>
            <a:r>
              <a:rPr lang="hu-HU" altLang="hu-HU" dirty="0" smtClean="0">
                <a:latin typeface="Garamond" panose="02020404030301010803" pitchFamily="18" charset="0"/>
              </a:rPr>
              <a:t> </a:t>
            </a:r>
            <a:r>
              <a:rPr lang="hu-HU" altLang="hu-HU" dirty="0" err="1" smtClean="0">
                <a:latin typeface="Garamond" panose="02020404030301010803" pitchFamily="18" charset="0"/>
              </a:rPr>
              <a:t>to</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agent</a:t>
            </a:r>
            <a:r>
              <a:rPr lang="hu-HU" altLang="hu-HU" dirty="0" smtClean="0">
                <a:latin typeface="Garamond" panose="02020404030301010803" pitchFamily="18" charset="0"/>
              </a:rPr>
              <a:t>. It </a:t>
            </a:r>
            <a:r>
              <a:rPr lang="hu-HU" altLang="hu-HU" dirty="0" err="1" smtClean="0">
                <a:latin typeface="Garamond" panose="02020404030301010803" pitchFamily="18" charset="0"/>
              </a:rPr>
              <a:t>renders</a:t>
            </a:r>
            <a:r>
              <a:rPr lang="hu-HU" altLang="hu-HU" dirty="0" smtClean="0">
                <a:latin typeface="Garamond" panose="02020404030301010803" pitchFamily="18" charset="0"/>
              </a:rPr>
              <a:t> </a:t>
            </a:r>
            <a:r>
              <a:rPr lang="hu-HU" altLang="hu-HU" dirty="0" err="1" smtClean="0">
                <a:latin typeface="Garamond" panose="02020404030301010803" pitchFamily="18" charset="0"/>
              </a:rPr>
              <a:t>actions</a:t>
            </a:r>
            <a:r>
              <a:rPr lang="hu-HU" altLang="hu-HU" dirty="0" smtClean="0">
                <a:latin typeface="Garamond" panose="02020404030301010803" pitchFamily="18" charset="0"/>
              </a:rPr>
              <a:t> </a:t>
            </a:r>
            <a:r>
              <a:rPr lang="hu-HU" altLang="hu-HU" dirty="0" err="1" smtClean="0">
                <a:latin typeface="Garamond" panose="02020404030301010803" pitchFamily="18" charset="0"/>
              </a:rPr>
              <a:t>to</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states</a:t>
            </a:r>
            <a:r>
              <a:rPr lang="hu-HU" altLang="hu-HU" dirty="0" smtClean="0">
                <a:latin typeface="Garamond" panose="02020404030301010803" pitchFamily="18" charset="0"/>
              </a:rPr>
              <a:t>:  </a:t>
            </a:r>
          </a:p>
          <a:p>
            <a:pPr eaLnBrk="1" hangingPunct="1">
              <a:lnSpc>
                <a:spcPct val="90000"/>
              </a:lnSpc>
            </a:pPr>
            <a:r>
              <a:rPr lang="hu-HU" altLang="hu-HU" dirty="0" err="1" smtClean="0">
                <a:latin typeface="Garamond" panose="02020404030301010803" pitchFamily="18" charset="0"/>
              </a:rPr>
              <a:t>action</a:t>
            </a:r>
            <a:r>
              <a:rPr lang="hu-HU" altLang="hu-HU" dirty="0" smtClean="0">
                <a:latin typeface="Garamond" panose="02020404030301010803" pitchFamily="18" charset="0"/>
              </a:rPr>
              <a:t>: </a:t>
            </a:r>
            <a:r>
              <a:rPr lang="hu-HU" altLang="hu-HU" dirty="0" err="1" smtClean="0">
                <a:latin typeface="Garamond" panose="02020404030301010803" pitchFamily="18" charset="0"/>
              </a:rPr>
              <a:t>can</a:t>
            </a:r>
            <a:r>
              <a:rPr lang="hu-HU" altLang="hu-HU" dirty="0" smtClean="0">
                <a:latin typeface="Garamond" panose="02020404030301010803" pitchFamily="18" charset="0"/>
              </a:rPr>
              <a:t> </a:t>
            </a:r>
            <a:r>
              <a:rPr lang="hu-HU" altLang="hu-HU" dirty="0" err="1" smtClean="0">
                <a:latin typeface="Garamond" panose="02020404030301010803" pitchFamily="18" charset="0"/>
              </a:rPr>
              <a:t>modify</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environment</a:t>
            </a:r>
            <a:endParaRPr lang="hu-HU" altLang="hu-HU" dirty="0" smtClean="0">
              <a:latin typeface="Garamond" panose="02020404030301010803" pitchFamily="18" charset="0"/>
            </a:endParaRPr>
          </a:p>
          <a:p>
            <a:pPr eaLnBrk="1" hangingPunct="1">
              <a:lnSpc>
                <a:spcPct val="90000"/>
              </a:lnSpc>
            </a:pPr>
            <a:endParaRPr lang="hu-HU" altLang="hu-HU" dirty="0">
              <a:latin typeface="Garamond" panose="02020404030301010803" pitchFamily="18" charset="0"/>
            </a:endParaRPr>
          </a:p>
          <a:p>
            <a:pPr eaLnBrk="1" hangingPunct="1">
              <a:lnSpc>
                <a:spcPct val="90000"/>
              </a:lnSpc>
            </a:pPr>
            <a:r>
              <a:rPr lang="hu-HU" altLang="hu-HU" dirty="0" err="1" smtClean="0">
                <a:latin typeface="Garamond" panose="02020404030301010803" pitchFamily="18" charset="0"/>
              </a:rPr>
              <a:t>optimization</a:t>
            </a:r>
            <a:r>
              <a:rPr lang="hu-HU" altLang="hu-HU" dirty="0" smtClean="0">
                <a:latin typeface="Garamond" panose="02020404030301010803" pitchFamily="18" charset="0"/>
              </a:rPr>
              <a:t> </a:t>
            </a:r>
            <a:r>
              <a:rPr lang="hu-HU" altLang="hu-HU" dirty="0" err="1" smtClean="0">
                <a:latin typeface="Garamond" panose="02020404030301010803" pitchFamily="18" charset="0"/>
              </a:rPr>
              <a:t>task</a:t>
            </a:r>
            <a:r>
              <a:rPr lang="hu-HU" altLang="hu-HU" dirty="0" smtClean="0">
                <a:latin typeface="Garamond" panose="02020404030301010803" pitchFamily="18" charset="0"/>
              </a:rPr>
              <a:t>: </a:t>
            </a:r>
            <a:r>
              <a:rPr lang="hu-HU" altLang="hu-HU" dirty="0" err="1" smtClean="0">
                <a:latin typeface="Garamond" panose="02020404030301010803" pitchFamily="18" charset="0"/>
              </a:rPr>
              <a:t>find</a:t>
            </a:r>
            <a:r>
              <a:rPr lang="hu-HU" altLang="hu-HU" dirty="0" smtClean="0">
                <a:latin typeface="Garamond" panose="02020404030301010803" pitchFamily="18" charset="0"/>
              </a:rPr>
              <a:t> out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strategy</a:t>
            </a:r>
            <a:r>
              <a:rPr lang="hu-HU" altLang="hu-HU" dirty="0" smtClean="0">
                <a:latin typeface="Garamond" panose="02020404030301010803" pitchFamily="18" charset="0"/>
              </a:rPr>
              <a:t> </a:t>
            </a:r>
            <a:r>
              <a:rPr lang="hu-HU" altLang="hu-HU" dirty="0" err="1" smtClean="0">
                <a:latin typeface="Garamond" panose="02020404030301010803" pitchFamily="18" charset="0"/>
              </a:rPr>
              <a:t>that</a:t>
            </a:r>
            <a:r>
              <a:rPr lang="hu-HU" altLang="hu-HU" dirty="0" smtClean="0">
                <a:latin typeface="Garamond" panose="02020404030301010803" pitchFamily="18" charset="0"/>
              </a:rPr>
              <a:t> </a:t>
            </a:r>
            <a:r>
              <a:rPr lang="hu-HU" altLang="hu-HU" dirty="0" err="1" smtClean="0">
                <a:latin typeface="Garamond" panose="02020404030301010803" pitchFamily="18" charset="0"/>
              </a:rPr>
              <a:t>gives</a:t>
            </a:r>
            <a:r>
              <a:rPr lang="hu-HU" altLang="hu-HU" dirty="0" smtClean="0">
                <a:latin typeface="Garamond" panose="02020404030301010803" pitchFamily="18" charset="0"/>
              </a:rPr>
              <a:t> </a:t>
            </a:r>
            <a:r>
              <a:rPr lang="hu-HU" altLang="hu-HU" dirty="0" err="1" smtClean="0">
                <a:latin typeface="Garamond" panose="02020404030301010803" pitchFamily="18" charset="0"/>
              </a:rPr>
              <a:t>rise</a:t>
            </a:r>
            <a:r>
              <a:rPr lang="hu-HU" altLang="hu-HU" dirty="0" smtClean="0">
                <a:latin typeface="Garamond" panose="02020404030301010803" pitchFamily="18" charset="0"/>
              </a:rPr>
              <a:t> </a:t>
            </a:r>
            <a:r>
              <a:rPr lang="hu-HU" altLang="hu-HU" dirty="0" err="1" smtClean="0">
                <a:latin typeface="Garamond" panose="02020404030301010803" pitchFamily="18" charset="0"/>
              </a:rPr>
              <a:t>to</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most </a:t>
            </a:r>
            <a:r>
              <a:rPr lang="hu-HU" altLang="hu-HU" dirty="0" err="1" smtClean="0">
                <a:latin typeface="Garamond" panose="02020404030301010803" pitchFamily="18" charset="0"/>
              </a:rPr>
              <a:t>cumulated</a:t>
            </a:r>
            <a:r>
              <a:rPr lang="hu-HU" altLang="hu-HU" dirty="0" smtClean="0">
                <a:latin typeface="Garamond" panose="02020404030301010803" pitchFamily="18" charset="0"/>
              </a:rPr>
              <a:t> </a:t>
            </a:r>
            <a:r>
              <a:rPr lang="hu-HU" altLang="hu-HU" dirty="0" err="1" smtClean="0">
                <a:latin typeface="Garamond" panose="02020404030301010803" pitchFamily="18" charset="0"/>
              </a:rPr>
              <a:t>reward</a:t>
            </a:r>
            <a:r>
              <a:rPr lang="hu-HU" altLang="hu-HU" dirty="0" smtClean="0">
                <a:latin typeface="Garamond" panose="02020404030301010803" pitchFamily="18" charset="0"/>
              </a:rPr>
              <a:t> in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long</a:t>
            </a:r>
            <a:r>
              <a:rPr lang="hu-HU" altLang="hu-HU" dirty="0" smtClean="0">
                <a:latin typeface="Garamond" panose="02020404030301010803" pitchFamily="18" charset="0"/>
              </a:rPr>
              <a:t> </a:t>
            </a:r>
            <a:r>
              <a:rPr lang="hu-HU" altLang="hu-HU" dirty="0" err="1" smtClean="0">
                <a:latin typeface="Garamond" panose="02020404030301010803" pitchFamily="18" charset="0"/>
              </a:rPr>
              <a:t>run</a:t>
            </a:r>
            <a:endParaRPr lang="hu-HU" altLang="hu-HU" dirty="0">
              <a:latin typeface="Garamond" panose="02020404030301010803" pitchFamily="18" charset="0"/>
            </a:endParaRPr>
          </a:p>
        </p:txBody>
      </p:sp>
      <p:pic>
        <p:nvPicPr>
          <p:cNvPr id="2" name="Kép 1"/>
          <p:cNvPicPr>
            <a:picLocks noChangeAspect="1"/>
          </p:cNvPicPr>
          <p:nvPr/>
        </p:nvPicPr>
        <p:blipFill>
          <a:blip r:embed="rId3"/>
          <a:stretch>
            <a:fillRect/>
          </a:stretch>
        </p:blipFill>
        <p:spPr>
          <a:xfrm>
            <a:off x="6156176" y="5011961"/>
            <a:ext cx="2987824" cy="18734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B8088FED-3E0C-418D-B791-2DBA660E6E1D}"/>
              </a:ext>
            </a:extLst>
          </p:cNvPr>
          <p:cNvSpPr>
            <a:spLocks noGrp="1" noChangeArrowheads="1"/>
          </p:cNvSpPr>
          <p:nvPr>
            <p:ph type="title"/>
          </p:nvPr>
        </p:nvSpPr>
        <p:spPr/>
        <p:txBody>
          <a:bodyPr/>
          <a:lstStyle/>
          <a:p>
            <a:pPr eaLnBrk="1" hangingPunct="1"/>
            <a:r>
              <a:rPr lang="hu-HU" altLang="hu-HU" dirty="0" err="1" smtClean="0"/>
              <a:t>Assumptions</a:t>
            </a:r>
            <a:endParaRPr lang="hu-HU" altLang="hu-HU" dirty="0"/>
          </a:p>
        </p:txBody>
      </p:sp>
      <p:sp>
        <p:nvSpPr>
          <p:cNvPr id="28676" name="Rectangle 3">
            <a:extLst>
              <a:ext uri="{FF2B5EF4-FFF2-40B4-BE49-F238E27FC236}">
                <a16:creationId xmlns:a16="http://schemas.microsoft.com/office/drawing/2014/main" id="{A4AC54C6-C40D-4B35-BEA4-07B261B5A93F}"/>
              </a:ext>
            </a:extLst>
          </p:cNvPr>
          <p:cNvSpPr>
            <a:spLocks noGrp="1" noChangeArrowheads="1"/>
          </p:cNvSpPr>
          <p:nvPr>
            <p:ph type="body" idx="1"/>
          </p:nvPr>
        </p:nvSpPr>
        <p:spPr/>
        <p:txBody>
          <a:bodyPr/>
          <a:lstStyle/>
          <a:p>
            <a:pPr eaLnBrk="1" hangingPunct="1">
              <a:defRPr/>
            </a:pPr>
            <a:r>
              <a:rPr lang="hu-HU" dirty="0" err="1" smtClean="0">
                <a:latin typeface="Garamond" panose="02020404030301010803" pitchFamily="18" charset="0"/>
              </a:rPr>
              <a:t>reward</a:t>
            </a:r>
            <a:r>
              <a:rPr lang="hu-HU" dirty="0" smtClean="0">
                <a:latin typeface="Garamond" panose="02020404030301010803" pitchFamily="18" charset="0"/>
              </a:rPr>
              <a:t> is a </a:t>
            </a:r>
            <a:r>
              <a:rPr lang="hu-HU" dirty="0" err="1" smtClean="0">
                <a:latin typeface="Garamond" panose="02020404030301010803" pitchFamily="18" charset="0"/>
              </a:rPr>
              <a:t>single</a:t>
            </a:r>
            <a:r>
              <a:rPr lang="hu-HU" dirty="0" smtClean="0">
                <a:latin typeface="Garamond" panose="02020404030301010803" pitchFamily="18" charset="0"/>
              </a:rPr>
              <a:t> </a:t>
            </a:r>
            <a:r>
              <a:rPr lang="hu-HU" dirty="0" err="1" smtClean="0">
                <a:latin typeface="Garamond" panose="02020404030301010803" pitchFamily="18" charset="0"/>
              </a:rPr>
              <a:t>number</a:t>
            </a:r>
            <a:r>
              <a:rPr lang="hu-HU" dirty="0" smtClean="0">
                <a:latin typeface="Garamond" panose="02020404030301010803" pitchFamily="18" charset="0"/>
              </a:rPr>
              <a:t> in </a:t>
            </a:r>
            <a:r>
              <a:rPr lang="hu-HU" dirty="0" err="1" smtClean="0">
                <a:latin typeface="Garamond" panose="02020404030301010803" pitchFamily="18" charset="0"/>
              </a:rPr>
              <a:t>each</a:t>
            </a:r>
            <a:r>
              <a:rPr lang="hu-HU" dirty="0" smtClean="0">
                <a:latin typeface="Garamond" panose="02020404030301010803" pitchFamily="18" charset="0"/>
              </a:rPr>
              <a:t> </a:t>
            </a:r>
            <a:r>
              <a:rPr lang="hu-HU" dirty="0" err="1" smtClean="0">
                <a:latin typeface="Garamond" panose="02020404030301010803" pitchFamily="18" charset="0"/>
              </a:rPr>
              <a:t>time</a:t>
            </a:r>
            <a:r>
              <a:rPr lang="hu-HU" dirty="0" smtClean="0">
                <a:latin typeface="Garamond" panose="02020404030301010803" pitchFamily="18" charset="0"/>
              </a:rPr>
              <a:t> instant</a:t>
            </a:r>
            <a:endParaRPr lang="hu-HU" dirty="0">
              <a:latin typeface="Garamond" panose="02020404030301010803" pitchFamily="18" charset="0"/>
            </a:endParaRPr>
          </a:p>
          <a:p>
            <a:pPr eaLnBrk="1" hangingPunct="1">
              <a:defRPr/>
            </a:pPr>
            <a:r>
              <a:rPr lang="hu-HU" dirty="0" err="1" smtClean="0">
                <a:latin typeface="Garamond" panose="02020404030301010803" pitchFamily="18" charset="0"/>
              </a:rPr>
              <a:t>time</a:t>
            </a:r>
            <a:r>
              <a:rPr lang="hu-HU" dirty="0" smtClean="0">
                <a:latin typeface="Garamond" panose="02020404030301010803" pitchFamily="18" charset="0"/>
              </a:rPr>
              <a:t> is </a:t>
            </a:r>
            <a:r>
              <a:rPr lang="hu-HU" i="1" dirty="0" err="1" smtClean="0">
                <a:latin typeface="Garamond" panose="02020404030301010803" pitchFamily="18" charset="0"/>
              </a:rPr>
              <a:t>discrete</a:t>
            </a:r>
            <a:r>
              <a:rPr lang="hu-HU" dirty="0" smtClean="0">
                <a:latin typeface="Garamond" panose="02020404030301010803" pitchFamily="18" charset="0"/>
              </a:rPr>
              <a:t> </a:t>
            </a:r>
            <a:r>
              <a:rPr lang="hu-HU" dirty="0">
                <a:latin typeface="Garamond" panose="02020404030301010803" pitchFamily="18" charset="0"/>
              </a:rPr>
              <a:t>(</a:t>
            </a:r>
            <a:r>
              <a:rPr lang="en-US" dirty="0">
                <a:latin typeface="Garamond" panose="02020404030301010803" pitchFamily="18" charset="0"/>
              </a:rPr>
              <a:t> </a:t>
            </a:r>
            <a:r>
              <a:rPr lang="hu-HU" i="1" dirty="0">
                <a:latin typeface="Garamond" panose="02020404030301010803" pitchFamily="18" charset="0"/>
              </a:rPr>
              <a:t>t</a:t>
            </a:r>
            <a:r>
              <a:rPr lang="en-US" dirty="0">
                <a:latin typeface="Garamond" panose="02020404030301010803" pitchFamily="18" charset="0"/>
              </a:rPr>
              <a:t> = 1, 2, 3, …)</a:t>
            </a:r>
          </a:p>
          <a:p>
            <a:pPr eaLnBrk="1" hangingPunct="1">
              <a:defRPr/>
            </a:pPr>
            <a:r>
              <a:rPr lang="hu-HU" dirty="0" err="1" smtClean="0">
                <a:latin typeface="Garamond" panose="02020404030301010803" pitchFamily="18" charset="0"/>
              </a:rPr>
              <a:t>state</a:t>
            </a:r>
            <a:r>
              <a:rPr lang="hu-HU" dirty="0" smtClean="0">
                <a:latin typeface="Garamond" panose="02020404030301010803" pitchFamily="18" charset="0"/>
              </a:rPr>
              <a:t> </a:t>
            </a:r>
            <a:r>
              <a:rPr lang="hu-HU" dirty="0" err="1" smtClean="0">
                <a:latin typeface="Garamond" panose="02020404030301010803" pitchFamily="18" charset="0"/>
              </a:rPr>
              <a:t>space</a:t>
            </a:r>
            <a:r>
              <a:rPr lang="hu-HU" dirty="0" smtClean="0">
                <a:latin typeface="Garamond" panose="02020404030301010803" pitchFamily="18" charset="0"/>
              </a:rPr>
              <a:t> is </a:t>
            </a:r>
            <a:r>
              <a:rPr lang="hu-HU" i="1" dirty="0" err="1" smtClean="0">
                <a:latin typeface="Garamond" panose="02020404030301010803" pitchFamily="18" charset="0"/>
              </a:rPr>
              <a:t>discrete</a:t>
            </a:r>
            <a:r>
              <a:rPr lang="hu-HU" dirty="0" smtClean="0">
                <a:latin typeface="Garamond" panose="02020404030301010803" pitchFamily="18" charset="0"/>
              </a:rPr>
              <a:t> and </a:t>
            </a:r>
            <a:r>
              <a:rPr lang="hu-HU" i="1" dirty="0" err="1">
                <a:latin typeface="Garamond" panose="02020404030301010803" pitchFamily="18" charset="0"/>
              </a:rPr>
              <a:t>f</a:t>
            </a:r>
            <a:r>
              <a:rPr lang="hu-HU" i="1" dirty="0" err="1" smtClean="0">
                <a:latin typeface="Garamond" panose="02020404030301010803" pitchFamily="18" charset="0"/>
              </a:rPr>
              <a:t>inite</a:t>
            </a:r>
            <a:endParaRPr lang="hu-HU" i="1" dirty="0">
              <a:latin typeface="Garamond" panose="02020404030301010803" pitchFamily="18" charset="0"/>
            </a:endParaRPr>
          </a:p>
          <a:p>
            <a:pPr eaLnBrk="1" hangingPunct="1">
              <a:defRPr/>
            </a:pPr>
            <a:r>
              <a:rPr lang="hu-HU" dirty="0" err="1" smtClean="0">
                <a:latin typeface="Garamond" panose="02020404030301010803" pitchFamily="18" charset="0"/>
              </a:rPr>
              <a:t>state</a:t>
            </a:r>
            <a:r>
              <a:rPr lang="hu-HU" dirty="0" smtClean="0">
                <a:latin typeface="Garamond" panose="02020404030301010803" pitchFamily="18" charset="0"/>
              </a:rPr>
              <a:t> is </a:t>
            </a:r>
            <a:r>
              <a:rPr lang="hu-HU" i="1" dirty="0" err="1" smtClean="0">
                <a:latin typeface="Garamond" panose="02020404030301010803" pitchFamily="18" charset="0"/>
              </a:rPr>
              <a:t>fully</a:t>
            </a:r>
            <a:r>
              <a:rPr lang="hu-HU" i="1" dirty="0" smtClean="0">
                <a:latin typeface="Garamond" panose="02020404030301010803" pitchFamily="18" charset="0"/>
              </a:rPr>
              <a:t> </a:t>
            </a:r>
            <a:r>
              <a:rPr lang="hu-HU" i="1" dirty="0" err="1" smtClean="0">
                <a:latin typeface="Garamond" panose="02020404030301010803" pitchFamily="18" charset="0"/>
              </a:rPr>
              <a:t>observed</a:t>
            </a:r>
            <a:r>
              <a:rPr lang="hu-HU" i="1" dirty="0" smtClean="0">
                <a:latin typeface="Garamond" panose="02020404030301010803" pitchFamily="18" charset="0"/>
              </a:rPr>
              <a:t> </a:t>
            </a:r>
            <a:endParaRPr lang="hu-HU" i="1" dirty="0">
              <a:latin typeface="Garamond" panose="02020404030301010803" pitchFamily="18" charset="0"/>
            </a:endParaRPr>
          </a:p>
          <a:p>
            <a:pPr eaLnBrk="1" hangingPunct="1">
              <a:defRPr/>
            </a:pPr>
            <a:r>
              <a:rPr lang="hu-HU" dirty="0" smtClean="0">
                <a:latin typeface="Garamond" panose="02020404030301010803" pitchFamily="18" charset="0"/>
              </a:rPr>
              <a:t>plus: </a:t>
            </a:r>
            <a:r>
              <a:rPr lang="hu-HU" i="1" dirty="0" smtClean="0">
                <a:latin typeface="Garamond" panose="02020404030301010803" pitchFamily="18" charset="0"/>
              </a:rPr>
              <a:t>Markov </a:t>
            </a:r>
            <a:r>
              <a:rPr lang="hu-HU" i="1" dirty="0" err="1" smtClean="0">
                <a:latin typeface="Garamond" panose="02020404030301010803" pitchFamily="18" charset="0"/>
              </a:rPr>
              <a:t>property</a:t>
            </a:r>
            <a:r>
              <a:rPr lang="hu-HU" i="1" dirty="0" smtClean="0">
                <a:latin typeface="Garamond" panose="02020404030301010803" pitchFamily="18" charset="0"/>
              </a:rPr>
              <a:t> </a:t>
            </a:r>
            <a:r>
              <a:rPr lang="hu-HU" dirty="0" smtClean="0">
                <a:latin typeface="Garamond" panose="02020404030301010803" pitchFamily="18" charset="0"/>
              </a:rPr>
              <a:t>– </a:t>
            </a:r>
            <a:r>
              <a:rPr lang="hu-HU" dirty="0" err="1" smtClean="0">
                <a:latin typeface="Garamond" panose="02020404030301010803" pitchFamily="18" charset="0"/>
              </a:rPr>
              <a:t>see</a:t>
            </a:r>
            <a:r>
              <a:rPr lang="hu-HU" dirty="0" smtClean="0">
                <a:latin typeface="Garamond" panose="02020404030301010803" pitchFamily="18" charset="0"/>
              </a:rPr>
              <a:t> </a:t>
            </a:r>
            <a:r>
              <a:rPr lang="hu-HU" dirty="0" err="1" smtClean="0">
                <a:latin typeface="Garamond" panose="02020404030301010803" pitchFamily="18" charset="0"/>
              </a:rPr>
              <a:t>later</a:t>
            </a:r>
            <a:r>
              <a:rPr lang="hu-HU" dirty="0" smtClean="0">
                <a:latin typeface="Garamond" panose="02020404030301010803" pitchFamily="18" charset="0"/>
              </a:rPr>
              <a:t> </a:t>
            </a:r>
            <a:endParaRPr lang="en-US" dirty="0">
              <a:latin typeface="Garamond" panose="02020404030301010803" pitchFamily="18" charset="0"/>
            </a:endParaRPr>
          </a:p>
          <a:p>
            <a:pPr eaLnBrk="1" hangingPunct="1">
              <a:defRPr/>
            </a:pPr>
            <a:r>
              <a:rPr lang="hu-HU" dirty="0" err="1" smtClean="0">
                <a:latin typeface="Garamond" panose="02020404030301010803" pitchFamily="18" charset="0"/>
              </a:rPr>
              <a:t>issue</a:t>
            </a:r>
            <a:r>
              <a:rPr lang="hu-HU" dirty="0" smtClean="0">
                <a:latin typeface="Garamond" panose="02020404030301010803" pitchFamily="18" charset="0"/>
              </a:rPr>
              <a:t>: </a:t>
            </a:r>
            <a:r>
              <a:rPr lang="hu-HU" dirty="0" err="1" smtClean="0">
                <a:latin typeface="Garamond" panose="02020404030301010803" pitchFamily="18" charset="0"/>
              </a:rPr>
              <a:t>are</a:t>
            </a:r>
            <a:r>
              <a:rPr lang="hu-HU" dirty="0" smtClean="0">
                <a:latin typeface="Garamond" panose="02020404030301010803" pitchFamily="18" charset="0"/>
              </a:rPr>
              <a:t> </a:t>
            </a:r>
            <a:r>
              <a:rPr lang="hu-HU" dirty="0" err="1" smtClean="0">
                <a:latin typeface="Garamond" panose="02020404030301010803" pitchFamily="18" charset="0"/>
              </a:rPr>
              <a:t>not</a:t>
            </a:r>
            <a:r>
              <a:rPr lang="hu-HU" dirty="0" smtClean="0">
                <a:latin typeface="Garamond" panose="02020404030301010803" pitchFamily="18" charset="0"/>
              </a:rPr>
              <a:t> </a:t>
            </a:r>
            <a:r>
              <a:rPr lang="hu-HU" dirty="0" err="1" smtClean="0">
                <a:latin typeface="Garamond" panose="02020404030301010803" pitchFamily="18" charset="0"/>
              </a:rPr>
              <a:t>these</a:t>
            </a:r>
            <a:r>
              <a:rPr lang="hu-HU" dirty="0" smtClean="0">
                <a:latin typeface="Garamond" panose="02020404030301010803" pitchFamily="18" charset="0"/>
              </a:rPr>
              <a:t> </a:t>
            </a:r>
            <a:r>
              <a:rPr lang="hu-HU" dirty="0" err="1" smtClean="0">
                <a:latin typeface="Garamond" panose="02020404030301010803" pitchFamily="18" charset="0"/>
              </a:rPr>
              <a:t>constraints</a:t>
            </a:r>
            <a:r>
              <a:rPr lang="hu-HU" dirty="0" smtClean="0">
                <a:latin typeface="Garamond" panose="02020404030301010803" pitchFamily="18" charset="0"/>
              </a:rPr>
              <a:t> </a:t>
            </a:r>
            <a:r>
              <a:rPr lang="hu-HU" dirty="0" err="1" smtClean="0">
                <a:latin typeface="Garamond" panose="02020404030301010803" pitchFamily="18" charset="0"/>
              </a:rPr>
              <a:t>too</a:t>
            </a:r>
            <a:r>
              <a:rPr lang="hu-HU" dirty="0" smtClean="0">
                <a:latin typeface="Garamond" panose="02020404030301010803" pitchFamily="18" charset="0"/>
              </a:rPr>
              <a:t> </a:t>
            </a:r>
            <a:r>
              <a:rPr lang="hu-HU" dirty="0" err="1" smtClean="0">
                <a:latin typeface="Garamond" panose="02020404030301010803" pitchFamily="18" charset="0"/>
              </a:rPr>
              <a:t>strong</a:t>
            </a:r>
            <a:r>
              <a:rPr lang="hu-HU" dirty="0" smtClean="0">
                <a:latin typeface="Garamond" panose="02020404030301010803" pitchFamily="18" charset="0"/>
              </a:rPr>
              <a:t>?</a:t>
            </a:r>
            <a:endParaRPr lang="hu-HU" dirty="0">
              <a:latin typeface="Garamond" panose="02020404030301010803" pitchFamily="18" charset="0"/>
            </a:endParaRPr>
          </a:p>
        </p:txBody>
      </p:sp>
      <p:pic>
        <p:nvPicPr>
          <p:cNvPr id="5" name="Kép 4"/>
          <p:cNvPicPr>
            <a:picLocks noChangeAspect="1"/>
          </p:cNvPicPr>
          <p:nvPr/>
        </p:nvPicPr>
        <p:blipFill>
          <a:blip r:embed="rId3"/>
          <a:stretch>
            <a:fillRect/>
          </a:stretch>
        </p:blipFill>
        <p:spPr>
          <a:xfrm>
            <a:off x="6156176" y="5011961"/>
            <a:ext cx="2987824" cy="18734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DE8CAF7C-59CD-4515-8DB3-988E3BA8D0B9}"/>
              </a:ext>
            </a:extLst>
          </p:cNvPr>
          <p:cNvSpPr>
            <a:spLocks noGrp="1" noChangeArrowheads="1"/>
          </p:cNvSpPr>
          <p:nvPr>
            <p:ph type="title"/>
          </p:nvPr>
        </p:nvSpPr>
        <p:spPr/>
        <p:txBody>
          <a:bodyPr/>
          <a:lstStyle/>
          <a:p>
            <a:pPr eaLnBrk="1" hangingPunct="1"/>
            <a:r>
              <a:rPr lang="hu-HU" altLang="hu-HU" dirty="0" err="1" smtClean="0"/>
              <a:t>Formalizing</a:t>
            </a:r>
            <a:r>
              <a:rPr lang="hu-HU" altLang="hu-HU" dirty="0" smtClean="0"/>
              <a:t> </a:t>
            </a:r>
            <a:r>
              <a:rPr lang="hu-HU" altLang="hu-HU" dirty="0" err="1" smtClean="0"/>
              <a:t>the</a:t>
            </a:r>
            <a:r>
              <a:rPr lang="hu-HU" altLang="hu-HU" dirty="0" smtClean="0"/>
              <a:t> </a:t>
            </a:r>
            <a:r>
              <a:rPr lang="hu-HU" altLang="hu-HU" dirty="0" err="1" smtClean="0"/>
              <a:t>problem</a:t>
            </a:r>
            <a:r>
              <a:rPr lang="hu-HU" altLang="hu-HU" dirty="0" smtClean="0"/>
              <a:t> I</a:t>
            </a:r>
            <a:endParaRPr lang="hu-HU" altLang="hu-HU" dirty="0"/>
          </a:p>
        </p:txBody>
      </p:sp>
      <p:sp>
        <p:nvSpPr>
          <p:cNvPr id="30724" name="Rectangle 3">
            <a:extLst>
              <a:ext uri="{FF2B5EF4-FFF2-40B4-BE49-F238E27FC236}">
                <a16:creationId xmlns:a16="http://schemas.microsoft.com/office/drawing/2014/main" id="{3D6A511F-DBF1-4BAD-8089-C6CBEB144600}"/>
              </a:ext>
            </a:extLst>
          </p:cNvPr>
          <p:cNvSpPr>
            <a:spLocks noGrp="1" noChangeArrowheads="1"/>
          </p:cNvSpPr>
          <p:nvPr>
            <p:ph type="body" idx="1"/>
          </p:nvPr>
        </p:nvSpPr>
        <p:spPr>
          <a:xfrm>
            <a:off x="457200" y="1600200"/>
            <a:ext cx="8469313" cy="4530725"/>
          </a:xfrm>
        </p:spPr>
        <p:txBody>
          <a:bodyPr/>
          <a:lstStyle/>
          <a:p>
            <a:pPr eaLnBrk="1" hangingPunct="1"/>
            <a:r>
              <a:rPr lang="hu-HU" altLang="hu-HU" dirty="0" err="1" smtClean="0">
                <a:latin typeface="Garamond" panose="02020404030301010803" pitchFamily="18" charset="0"/>
              </a:rPr>
              <a:t>time</a:t>
            </a:r>
            <a:r>
              <a:rPr lang="hu-HU" altLang="hu-HU" dirty="0" smtClean="0">
                <a:latin typeface="Garamond" panose="02020404030301010803" pitchFamily="18" charset="0"/>
              </a:rPr>
              <a:t>: </a:t>
            </a:r>
            <a:endParaRPr lang="en-US" altLang="hu-HU" dirty="0">
              <a:latin typeface="Garamond" panose="02020404030301010803" pitchFamily="18" charset="0"/>
            </a:endParaRPr>
          </a:p>
          <a:p>
            <a:pPr eaLnBrk="1" hangingPunct="1"/>
            <a:r>
              <a:rPr lang="hu-HU" altLang="hu-HU" dirty="0" err="1" smtClean="0">
                <a:latin typeface="Garamond" panose="02020404030301010803" pitchFamily="18" charset="0"/>
              </a:rPr>
              <a:t>state</a:t>
            </a:r>
            <a:r>
              <a:rPr lang="hu-HU" altLang="hu-HU" dirty="0" smtClean="0">
                <a:latin typeface="Garamond" panose="02020404030301010803" pitchFamily="18" charset="0"/>
              </a:rPr>
              <a:t>:</a:t>
            </a:r>
            <a:endParaRPr lang="hu-HU" altLang="hu-HU" dirty="0">
              <a:latin typeface="Garamond" panose="02020404030301010803" pitchFamily="18" charset="0"/>
            </a:endParaRPr>
          </a:p>
          <a:p>
            <a:pPr eaLnBrk="1" hangingPunct="1"/>
            <a:r>
              <a:rPr lang="hu-HU" altLang="hu-HU" dirty="0" err="1" smtClean="0">
                <a:latin typeface="Garamond" panose="02020404030301010803" pitchFamily="18" charset="0"/>
              </a:rPr>
              <a:t>action</a:t>
            </a:r>
            <a:r>
              <a:rPr lang="hu-HU" altLang="hu-HU" dirty="0" smtClean="0">
                <a:latin typeface="Garamond" panose="02020404030301010803" pitchFamily="18" charset="0"/>
              </a:rPr>
              <a:t>:</a:t>
            </a:r>
            <a:endParaRPr lang="en-US" altLang="hu-HU" dirty="0">
              <a:latin typeface="Garamond" panose="02020404030301010803" pitchFamily="18" charset="0"/>
            </a:endParaRPr>
          </a:p>
          <a:p>
            <a:pPr eaLnBrk="1" hangingPunct="1"/>
            <a:r>
              <a:rPr lang="hu-HU" altLang="hu-HU" dirty="0" err="1" smtClean="0">
                <a:latin typeface="Garamond" panose="02020404030301010803" pitchFamily="18" charset="0"/>
              </a:rPr>
              <a:t>reward</a:t>
            </a:r>
            <a:r>
              <a:rPr lang="en-US" altLang="hu-HU" dirty="0" smtClean="0">
                <a:latin typeface="Garamond" panose="02020404030301010803" pitchFamily="18" charset="0"/>
              </a:rPr>
              <a:t>:</a:t>
            </a:r>
            <a:endParaRPr lang="en-US" altLang="hu-HU" dirty="0">
              <a:latin typeface="Garamond" panose="02020404030301010803" pitchFamily="18" charset="0"/>
            </a:endParaRPr>
          </a:p>
          <a:p>
            <a:pPr eaLnBrk="1" hangingPunct="1"/>
            <a:r>
              <a:rPr lang="hu-HU" altLang="hu-HU" dirty="0" smtClean="0">
                <a:latin typeface="Garamond" panose="02020404030301010803" pitchFamily="18" charset="0"/>
              </a:rPr>
              <a:t>startegy:</a:t>
            </a:r>
            <a:endParaRPr lang="hu-HU" altLang="hu-HU" dirty="0">
              <a:latin typeface="Garamond" panose="02020404030301010803" pitchFamily="18" charset="0"/>
            </a:endParaRPr>
          </a:p>
          <a:p>
            <a:pPr lvl="1" eaLnBrk="1" hangingPunct="1"/>
            <a:r>
              <a:rPr lang="hu-HU" altLang="hu-HU" dirty="0" err="1" smtClean="0">
                <a:latin typeface="Garamond" panose="02020404030301010803" pitchFamily="18" charset="0"/>
              </a:rPr>
              <a:t>deterministic</a:t>
            </a:r>
            <a:r>
              <a:rPr lang="hu-HU" altLang="hu-HU" dirty="0" smtClean="0">
                <a:latin typeface="Garamond" panose="02020404030301010803" pitchFamily="18" charset="0"/>
              </a:rPr>
              <a:t>: </a:t>
            </a:r>
            <a:endParaRPr lang="hu-HU" altLang="hu-HU" dirty="0">
              <a:latin typeface="Garamond" panose="02020404030301010803" pitchFamily="18" charset="0"/>
            </a:endParaRPr>
          </a:p>
          <a:p>
            <a:pPr lvl="1" eaLnBrk="1" hangingPunct="1"/>
            <a:r>
              <a:rPr lang="hu-HU" altLang="hu-HU" dirty="0" err="1" smtClean="0">
                <a:latin typeface="Garamond" panose="02020404030301010803" pitchFamily="18" charset="0"/>
              </a:rPr>
              <a:t>stochastic</a:t>
            </a:r>
            <a:r>
              <a:rPr lang="hu-HU" altLang="hu-HU" dirty="0" smtClean="0">
                <a:latin typeface="Garamond" panose="02020404030301010803" pitchFamily="18" charset="0"/>
              </a:rPr>
              <a:t>:</a:t>
            </a:r>
            <a:endParaRPr lang="en-US" altLang="hu-HU" dirty="0">
              <a:latin typeface="Garamond" panose="02020404030301010803" pitchFamily="18" charset="0"/>
            </a:endParaRPr>
          </a:p>
          <a:p>
            <a:pPr lvl="1" eaLnBrk="1" hangingPunct="1"/>
            <a:r>
              <a:rPr lang="en-US" altLang="hu-HU" dirty="0">
                <a:latin typeface="Symbol" panose="05050102010706020507" pitchFamily="18" charset="2"/>
                <a:sym typeface="Symbol" panose="05050102010706020507" pitchFamily="18" charset="2"/>
              </a:rPr>
              <a:t></a:t>
            </a:r>
            <a:r>
              <a:rPr lang="en-US" altLang="hu-HU" dirty="0">
                <a:latin typeface="Garamond" panose="02020404030301010803" pitchFamily="18" charset="0"/>
              </a:rPr>
              <a:t>(</a:t>
            </a:r>
            <a:r>
              <a:rPr lang="en-US" altLang="hu-HU" i="1" dirty="0" err="1">
                <a:latin typeface="Times New Roman" panose="02020603050405020304" pitchFamily="18" charset="0"/>
                <a:cs typeface="Times New Roman" panose="02020603050405020304" pitchFamily="18" charset="0"/>
              </a:rPr>
              <a:t>s</a:t>
            </a:r>
            <a:r>
              <a:rPr lang="en-US" altLang="hu-HU" dirty="0" err="1">
                <a:latin typeface="Garamond" panose="02020404030301010803" pitchFamily="18" charset="0"/>
              </a:rPr>
              <a:t>,</a:t>
            </a:r>
            <a:r>
              <a:rPr lang="en-US" altLang="hu-HU" i="1" dirty="0" err="1">
                <a:latin typeface="Times New Roman" panose="02020603050405020304" pitchFamily="18" charset="0"/>
                <a:cs typeface="Times New Roman" panose="02020603050405020304" pitchFamily="18" charset="0"/>
              </a:rPr>
              <a:t>a</a:t>
            </a:r>
            <a:r>
              <a:rPr lang="en-US" altLang="hu-HU" dirty="0">
                <a:latin typeface="Garamond" panose="02020404030301010803" pitchFamily="18" charset="0"/>
              </a:rPr>
              <a:t>)</a:t>
            </a:r>
            <a:r>
              <a:rPr lang="hu-HU" altLang="hu-HU" dirty="0">
                <a:latin typeface="Garamond" panose="02020404030301010803" pitchFamily="18" charset="0"/>
              </a:rPr>
              <a:t> (=</a:t>
            </a:r>
            <a:r>
              <a:rPr lang="en-US" altLang="hu-HU" dirty="0">
                <a:latin typeface="Symbol" panose="05050102010706020507" pitchFamily="18" charset="2"/>
                <a:sym typeface="Symbol" panose="05050102010706020507" pitchFamily="18" charset="2"/>
              </a:rPr>
              <a:t> </a:t>
            </a:r>
            <a:r>
              <a:rPr lang="en-US" altLang="hu-HU" dirty="0">
                <a:latin typeface="Garamond" panose="02020404030301010803" pitchFamily="18" charset="0"/>
              </a:rPr>
              <a:t>(</a:t>
            </a:r>
            <a:r>
              <a:rPr lang="en-US" altLang="hu-HU" i="1" dirty="0">
                <a:latin typeface="Times New Roman" panose="02020603050405020304" pitchFamily="18" charset="0"/>
                <a:cs typeface="Times New Roman" panose="02020603050405020304" pitchFamily="18" charset="0"/>
              </a:rPr>
              <a:t>a</a:t>
            </a:r>
            <a:r>
              <a:rPr lang="hu-HU" altLang="hu-HU" dirty="0">
                <a:latin typeface="cmmi10" pitchFamily="34" charset="0"/>
                <a:sym typeface="Symbol" panose="05050102010706020507" pitchFamily="18" charset="2"/>
              </a:rPr>
              <a:t></a:t>
            </a:r>
            <a:r>
              <a:rPr lang="en-US" altLang="hu-HU" i="1" dirty="0">
                <a:latin typeface="Times New Roman" panose="02020603050405020304" pitchFamily="18" charset="0"/>
                <a:cs typeface="Times New Roman" panose="02020603050405020304" pitchFamily="18" charset="0"/>
              </a:rPr>
              <a:t>s</a:t>
            </a:r>
            <a:r>
              <a:rPr lang="en-US" altLang="hu-HU" dirty="0">
                <a:latin typeface="Garamond" panose="02020404030301010803" pitchFamily="18" charset="0"/>
              </a:rPr>
              <a:t>)</a:t>
            </a:r>
            <a:r>
              <a:rPr lang="hu-HU" altLang="hu-HU" dirty="0">
                <a:latin typeface="Garamond" panose="02020404030301010803" pitchFamily="18" charset="0"/>
              </a:rPr>
              <a:t>)</a:t>
            </a:r>
            <a:r>
              <a:rPr lang="en-US" altLang="hu-HU" dirty="0">
                <a:latin typeface="Garamond" panose="02020404030301010803" pitchFamily="18" charset="0"/>
              </a:rPr>
              <a:t> </a:t>
            </a:r>
            <a:r>
              <a:rPr lang="hu-HU" altLang="hu-HU" dirty="0" smtClean="0">
                <a:latin typeface="Garamond" panose="02020404030301010803" pitchFamily="18" charset="0"/>
              </a:rPr>
              <a:t>is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probability</a:t>
            </a:r>
            <a:r>
              <a:rPr lang="hu-HU" altLang="hu-HU" dirty="0" smtClean="0">
                <a:latin typeface="Garamond" panose="02020404030301010803" pitchFamily="18" charset="0"/>
              </a:rPr>
              <a:t> </a:t>
            </a:r>
            <a:r>
              <a:rPr lang="hu-HU" altLang="hu-HU" dirty="0" err="1" smtClean="0">
                <a:latin typeface="Garamond" panose="02020404030301010803" pitchFamily="18" charset="0"/>
              </a:rPr>
              <a:t>that</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agent’s</a:t>
            </a:r>
            <a:r>
              <a:rPr lang="hu-HU" altLang="hu-HU" dirty="0" smtClean="0">
                <a:latin typeface="Garamond" panose="02020404030301010803" pitchFamily="18" charset="0"/>
              </a:rPr>
              <a:t> </a:t>
            </a:r>
            <a:r>
              <a:rPr lang="hu-HU" altLang="hu-HU" dirty="0" err="1" smtClean="0">
                <a:latin typeface="Garamond" panose="02020404030301010803" pitchFamily="18" charset="0"/>
              </a:rPr>
              <a:t>action</a:t>
            </a:r>
            <a:r>
              <a:rPr lang="hu-HU" altLang="hu-HU" dirty="0" smtClean="0">
                <a:latin typeface="Garamond" panose="02020404030301010803" pitchFamily="18" charset="0"/>
              </a:rPr>
              <a:t> is </a:t>
            </a:r>
            <a:r>
              <a:rPr lang="hu-HU" altLang="hu-HU" i="1" dirty="0" smtClean="0">
                <a:latin typeface="Times New Roman" panose="02020603050405020304" pitchFamily="18" charset="0"/>
                <a:cs typeface="Times New Roman" panose="02020603050405020304" pitchFamily="18" charset="0"/>
              </a:rPr>
              <a:t>a</a:t>
            </a:r>
            <a:r>
              <a:rPr lang="hu-HU" altLang="hu-HU" dirty="0" smtClean="0">
                <a:latin typeface="Garamond" panose="02020404030301010803" pitchFamily="18" charset="0"/>
              </a:rPr>
              <a:t> in </a:t>
            </a:r>
            <a:r>
              <a:rPr lang="hu-HU" altLang="hu-HU" dirty="0" err="1" smtClean="0">
                <a:latin typeface="Garamond" panose="02020404030301010803" pitchFamily="18" charset="0"/>
              </a:rPr>
              <a:t>state</a:t>
            </a:r>
            <a:r>
              <a:rPr lang="hu-HU" altLang="hu-HU" dirty="0" smtClean="0">
                <a:latin typeface="Garamond" panose="02020404030301010803" pitchFamily="18" charset="0"/>
              </a:rPr>
              <a:t> </a:t>
            </a:r>
            <a:r>
              <a:rPr lang="hu-HU" altLang="hu-HU" i="1" dirty="0" smtClean="0">
                <a:latin typeface="Times New Roman" panose="02020603050405020304" pitchFamily="18" charset="0"/>
                <a:cs typeface="Times New Roman" panose="02020603050405020304" pitchFamily="18" charset="0"/>
              </a:rPr>
              <a:t>s. </a:t>
            </a:r>
            <a:r>
              <a:rPr lang="hu-HU" altLang="hu-HU" dirty="0" err="1" smtClean="0">
                <a:latin typeface="Garamond" panose="02020404030301010803" pitchFamily="18" charset="0"/>
                <a:cs typeface="Times New Roman" panose="02020603050405020304" pitchFamily="18" charset="0"/>
              </a:rPr>
              <a:t>Recall</a:t>
            </a:r>
            <a:r>
              <a:rPr lang="hu-HU" altLang="hu-HU" dirty="0" smtClean="0">
                <a:latin typeface="Garamond" panose="02020404030301010803" pitchFamily="18" charset="0"/>
                <a:cs typeface="Times New Roman" panose="02020603050405020304" pitchFamily="18" charset="0"/>
              </a:rPr>
              <a:t> </a:t>
            </a:r>
            <a:r>
              <a:rPr lang="hu-HU" altLang="hu-HU" dirty="0" err="1" smtClean="0">
                <a:latin typeface="Garamond" panose="02020404030301010803" pitchFamily="18" charset="0"/>
                <a:cs typeface="Times New Roman" panose="02020603050405020304" pitchFamily="18" charset="0"/>
              </a:rPr>
              <a:t>the</a:t>
            </a:r>
            <a:r>
              <a:rPr lang="hu-HU" altLang="hu-HU" dirty="0" smtClean="0">
                <a:latin typeface="Garamond" panose="02020404030301010803" pitchFamily="18" charset="0"/>
                <a:cs typeface="Times New Roman" panose="02020603050405020304" pitchFamily="18" charset="0"/>
              </a:rPr>
              <a:t> </a:t>
            </a:r>
            <a:r>
              <a:rPr lang="hu-HU" altLang="hu-HU" dirty="0" err="1" smtClean="0">
                <a:latin typeface="Garamond" panose="02020404030301010803" pitchFamily="18" charset="0"/>
                <a:cs typeface="Times New Roman" panose="02020603050405020304" pitchFamily="18" charset="0"/>
              </a:rPr>
              <a:t>concept</a:t>
            </a:r>
            <a:r>
              <a:rPr lang="hu-HU" altLang="hu-HU" dirty="0" smtClean="0">
                <a:latin typeface="Garamond" panose="02020404030301010803" pitchFamily="18" charset="0"/>
                <a:cs typeface="Times New Roman" panose="02020603050405020304" pitchFamily="18" charset="0"/>
              </a:rPr>
              <a:t> of </a:t>
            </a:r>
            <a:r>
              <a:rPr lang="hu-HU" altLang="hu-HU" dirty="0" err="1" smtClean="0">
                <a:latin typeface="Garamond" panose="02020404030301010803" pitchFamily="18" charset="0"/>
                <a:cs typeface="Times New Roman" panose="02020603050405020304" pitchFamily="18" charset="0"/>
              </a:rPr>
              <a:t>conditional</a:t>
            </a:r>
            <a:r>
              <a:rPr lang="hu-HU" altLang="hu-HU" dirty="0" smtClean="0">
                <a:latin typeface="Garamond" panose="02020404030301010803" pitchFamily="18" charset="0"/>
                <a:cs typeface="Times New Roman" panose="02020603050405020304" pitchFamily="18" charset="0"/>
              </a:rPr>
              <a:t> </a:t>
            </a:r>
            <a:r>
              <a:rPr lang="hu-HU" altLang="hu-HU" dirty="0" err="1" smtClean="0">
                <a:latin typeface="Garamond" panose="02020404030301010803" pitchFamily="18" charset="0"/>
                <a:cs typeface="Times New Roman" panose="02020603050405020304" pitchFamily="18" charset="0"/>
              </a:rPr>
              <a:t>probability</a:t>
            </a:r>
            <a:endParaRPr lang="hu-HU" altLang="hu-HU" dirty="0">
              <a:latin typeface="Garamond" panose="02020404030301010803" pitchFamily="18" charset="0"/>
            </a:endParaRPr>
          </a:p>
        </p:txBody>
      </p:sp>
      <p:pic>
        <p:nvPicPr>
          <p:cNvPr id="30725" name="Picture 7" descr="txp_fig">
            <a:extLst>
              <a:ext uri="{FF2B5EF4-FFF2-40B4-BE49-F238E27FC236}">
                <a16:creationId xmlns:a16="http://schemas.microsoft.com/office/drawing/2014/main" id="{CCD26C61-0EC7-4EB0-A5DF-83EF6F60BD1C}"/>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1668463" y="1628800"/>
            <a:ext cx="2159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6" name="Picture 11" descr="txp_fig">
            <a:extLst>
              <a:ext uri="{FF2B5EF4-FFF2-40B4-BE49-F238E27FC236}">
                <a16:creationId xmlns:a16="http://schemas.microsoft.com/office/drawing/2014/main" id="{2B5991C8-CF9D-467E-8CB9-634E62B6ECCC}"/>
              </a:ext>
            </a:extLst>
          </p:cNvPr>
          <p:cNvPicPr>
            <a:picLocks noChangeAspect="1" noChangeArrowheads="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3532188" y="3597275"/>
            <a:ext cx="1579562"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7" name="Picture 12" descr="txp_fig">
            <a:extLst>
              <a:ext uri="{FF2B5EF4-FFF2-40B4-BE49-F238E27FC236}">
                <a16:creationId xmlns:a16="http://schemas.microsoft.com/office/drawing/2014/main" id="{A6F8BBD7-7A64-4ADC-9D36-B3BCD763D47E}"/>
              </a:ext>
            </a:extLst>
          </p:cNvPr>
          <p:cNvPicPr>
            <a:picLocks noChangeAspect="1" noChangeArrowheads="1"/>
          </p:cNvPicPr>
          <p:nvPr>
            <p:custDataLst>
              <p:tags r:id="rId3"/>
            </p:custDataLst>
          </p:nvPr>
        </p:nvPicPr>
        <p:blipFill>
          <a:blip r:embed="rId11">
            <a:extLst>
              <a:ext uri="{28A0092B-C50C-407E-A947-70E740481C1C}">
                <a14:useLocalDpi xmlns:a14="http://schemas.microsoft.com/office/drawing/2010/main" val="0"/>
              </a:ext>
            </a:extLst>
          </a:blip>
          <a:srcRect/>
          <a:stretch>
            <a:fillRect/>
          </a:stretch>
        </p:blipFill>
        <p:spPr bwMode="auto">
          <a:xfrm>
            <a:off x="2230438" y="2060848"/>
            <a:ext cx="9429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8" name="Picture 13" descr="txp_fig">
            <a:extLst>
              <a:ext uri="{FF2B5EF4-FFF2-40B4-BE49-F238E27FC236}">
                <a16:creationId xmlns:a16="http://schemas.microsoft.com/office/drawing/2014/main" id="{FD045AFB-E3E8-4467-8445-7EB6D8B6D119}"/>
              </a:ext>
            </a:extLst>
          </p:cNvPr>
          <p:cNvPicPr>
            <a:picLocks noChangeAspect="1" noChangeArrowheads="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2230438" y="2454287"/>
            <a:ext cx="9921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9" name="Picture 15" descr="txp_fig">
            <a:extLst>
              <a:ext uri="{FF2B5EF4-FFF2-40B4-BE49-F238E27FC236}">
                <a16:creationId xmlns:a16="http://schemas.microsoft.com/office/drawing/2014/main" id="{74505628-8E84-48B8-882D-BCFAFB51B4C0}"/>
              </a:ext>
            </a:extLst>
          </p:cNvPr>
          <p:cNvPicPr>
            <a:picLocks noChangeAspect="1" noChangeArrowheads="1"/>
          </p:cNvPicPr>
          <p:nvPr>
            <p:custDataLst>
              <p:tags r:id="rId5"/>
            </p:custDataLst>
          </p:nvPr>
        </p:nvPicPr>
        <p:blipFill>
          <a:blip r:embed="rId13">
            <a:extLst>
              <a:ext uri="{28A0092B-C50C-407E-A947-70E740481C1C}">
                <a14:useLocalDpi xmlns:a14="http://schemas.microsoft.com/office/drawing/2010/main" val="0"/>
              </a:ext>
            </a:extLst>
          </a:blip>
          <a:srcRect/>
          <a:stretch>
            <a:fillRect/>
          </a:stretch>
        </p:blipFill>
        <p:spPr bwMode="auto">
          <a:xfrm>
            <a:off x="3491880" y="4048124"/>
            <a:ext cx="2789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0" name="Picture 18" descr="txp_fig">
            <a:extLst>
              <a:ext uri="{FF2B5EF4-FFF2-40B4-BE49-F238E27FC236}">
                <a16:creationId xmlns:a16="http://schemas.microsoft.com/office/drawing/2014/main" id="{3D7498E7-D133-416F-9574-8BCB5F1B82F7}"/>
              </a:ext>
            </a:extLst>
          </p:cNvPr>
          <p:cNvPicPr>
            <a:picLocks noChangeAspect="1" noChangeArrowheads="1"/>
          </p:cNvPicPr>
          <p:nvPr>
            <p:custDataLst>
              <p:tags r:id="rId6"/>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2212386" y="2846138"/>
            <a:ext cx="974725"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Kép 10"/>
          <p:cNvPicPr>
            <a:picLocks noChangeAspect="1"/>
          </p:cNvPicPr>
          <p:nvPr/>
        </p:nvPicPr>
        <p:blipFill>
          <a:blip r:embed="rId15"/>
          <a:stretch>
            <a:fillRect/>
          </a:stretch>
        </p:blipFill>
        <p:spPr>
          <a:xfrm>
            <a:off x="6156176" y="5011961"/>
            <a:ext cx="2987824" cy="18734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2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07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24">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0724">
                                            <p:txEl>
                                              <p:pRg st="5" end="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072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0724">
                                            <p:txEl>
                                              <p:pRg st="6" end="6"/>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072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7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FFA9A82D-73AE-45B2-9B36-27B032B6FEDB}"/>
              </a:ext>
            </a:extLst>
          </p:cNvPr>
          <p:cNvSpPr>
            <a:spLocks noGrp="1" noChangeArrowheads="1"/>
          </p:cNvSpPr>
          <p:nvPr>
            <p:ph type="title"/>
          </p:nvPr>
        </p:nvSpPr>
        <p:spPr/>
        <p:txBody>
          <a:bodyPr/>
          <a:lstStyle/>
          <a:p>
            <a:r>
              <a:rPr lang="hu-HU" altLang="hu-HU" dirty="0" err="1"/>
              <a:t>Formalizing</a:t>
            </a:r>
            <a:r>
              <a:rPr lang="hu-HU" altLang="hu-HU" dirty="0"/>
              <a:t> </a:t>
            </a:r>
            <a:r>
              <a:rPr lang="hu-HU" altLang="hu-HU" dirty="0" err="1"/>
              <a:t>the</a:t>
            </a:r>
            <a:r>
              <a:rPr lang="hu-HU" altLang="hu-HU" dirty="0"/>
              <a:t> </a:t>
            </a:r>
            <a:r>
              <a:rPr lang="hu-HU" altLang="hu-HU" dirty="0" err="1"/>
              <a:t>problem</a:t>
            </a:r>
            <a:r>
              <a:rPr lang="hu-HU" altLang="hu-HU" dirty="0"/>
              <a:t> </a:t>
            </a:r>
            <a:r>
              <a:rPr lang="hu-HU" altLang="hu-HU" dirty="0" smtClean="0"/>
              <a:t>II</a:t>
            </a:r>
            <a:endParaRPr lang="hu-HU" altLang="hu-HU" dirty="0"/>
          </a:p>
        </p:txBody>
      </p:sp>
      <p:sp>
        <p:nvSpPr>
          <p:cNvPr id="32772" name="Rectangle 3">
            <a:extLst>
              <a:ext uri="{FF2B5EF4-FFF2-40B4-BE49-F238E27FC236}">
                <a16:creationId xmlns:a16="http://schemas.microsoft.com/office/drawing/2014/main" id="{41BB08A3-125E-447B-A064-08DCCAE684F9}"/>
              </a:ext>
            </a:extLst>
          </p:cNvPr>
          <p:cNvSpPr>
            <a:spLocks noGrp="1" noChangeArrowheads="1"/>
          </p:cNvSpPr>
          <p:nvPr>
            <p:ph type="body" idx="1"/>
          </p:nvPr>
        </p:nvSpPr>
        <p:spPr/>
        <p:txBody>
          <a:bodyPr/>
          <a:lstStyle/>
          <a:p>
            <a:pPr eaLnBrk="1" hangingPunct="1"/>
            <a:r>
              <a:rPr lang="hu-HU" altLang="hu-HU" dirty="0" err="1" smtClean="0">
                <a:latin typeface="Garamond" panose="02020404030301010803" pitchFamily="18" charset="0"/>
              </a:rPr>
              <a:t>interaction</a:t>
            </a:r>
            <a:r>
              <a:rPr lang="hu-HU" altLang="hu-HU" dirty="0" smtClean="0">
                <a:latin typeface="Garamond" panose="02020404030301010803" pitchFamily="18" charset="0"/>
              </a:rPr>
              <a:t>:</a:t>
            </a:r>
            <a:endParaRPr lang="en-US" altLang="hu-HU" dirty="0">
              <a:latin typeface="Garamond" panose="02020404030301010803" pitchFamily="18" charset="0"/>
            </a:endParaRPr>
          </a:p>
          <a:p>
            <a:pPr eaLnBrk="1" hangingPunct="1"/>
            <a:endParaRPr lang="en-US" altLang="hu-HU" dirty="0">
              <a:latin typeface="Garamond" panose="02020404030301010803" pitchFamily="18" charset="0"/>
            </a:endParaRPr>
          </a:p>
          <a:p>
            <a:pPr eaLnBrk="1" hangingPunct="1"/>
            <a:r>
              <a:rPr lang="hu-HU" altLang="hu-HU" dirty="0" err="1" smtClean="0">
                <a:latin typeface="Garamond" panose="02020404030301010803" pitchFamily="18" charset="0"/>
              </a:rPr>
              <a:t>model</a:t>
            </a:r>
            <a:r>
              <a:rPr lang="hu-HU" altLang="hu-HU" dirty="0" smtClean="0">
                <a:latin typeface="Garamond" panose="02020404030301010803" pitchFamily="18" charset="0"/>
              </a:rPr>
              <a:t> of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environment</a:t>
            </a:r>
            <a:r>
              <a:rPr lang="hu-HU" altLang="hu-HU" dirty="0" smtClean="0">
                <a:latin typeface="Garamond" panose="02020404030301010803" pitchFamily="18" charset="0"/>
              </a:rPr>
              <a:t>: </a:t>
            </a:r>
            <a:r>
              <a:rPr lang="hu-HU" altLang="hu-HU" dirty="0" err="1" smtClean="0">
                <a:latin typeface="Garamond" panose="02020404030301010803" pitchFamily="18" charset="0"/>
              </a:rPr>
              <a:t>transition</a:t>
            </a:r>
            <a:r>
              <a:rPr lang="hu-HU" altLang="hu-HU" dirty="0" smtClean="0">
                <a:latin typeface="Garamond" panose="02020404030301010803" pitchFamily="18" charset="0"/>
              </a:rPr>
              <a:t> </a:t>
            </a:r>
            <a:r>
              <a:rPr lang="hu-HU" altLang="hu-HU" dirty="0" err="1" smtClean="0">
                <a:latin typeface="Garamond" panose="02020404030301010803" pitchFamily="18" charset="0"/>
              </a:rPr>
              <a:t>probabilities</a:t>
            </a:r>
            <a:r>
              <a:rPr lang="hu-HU" altLang="hu-HU" dirty="0" smtClean="0">
                <a:latin typeface="Garamond" panose="02020404030301010803" pitchFamily="18" charset="0"/>
              </a:rPr>
              <a:t> and </a:t>
            </a:r>
            <a:r>
              <a:rPr lang="hu-HU" altLang="hu-HU" dirty="0" err="1" smtClean="0">
                <a:latin typeface="Garamond" panose="02020404030301010803" pitchFamily="18" charset="0"/>
              </a:rPr>
              <a:t>rewards</a:t>
            </a:r>
            <a:endParaRPr lang="hu-HU"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r>
              <a:rPr lang="hu-HU" altLang="hu-HU" dirty="0" err="1" smtClean="0">
                <a:latin typeface="Garamond" panose="02020404030301010803" pitchFamily="18" charset="0"/>
              </a:rPr>
              <a:t>goal</a:t>
            </a:r>
            <a:r>
              <a:rPr lang="hu-HU" altLang="hu-HU" dirty="0" smtClean="0">
                <a:latin typeface="Garamond" panose="02020404030301010803" pitchFamily="18" charset="0"/>
              </a:rPr>
              <a:t>: </a:t>
            </a:r>
            <a:r>
              <a:rPr lang="hu-HU" altLang="hu-HU" dirty="0" err="1" smtClean="0">
                <a:latin typeface="Garamond" panose="02020404030301010803" pitchFamily="18" charset="0"/>
              </a:rPr>
              <a:t>maximize</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expected</a:t>
            </a:r>
            <a:r>
              <a:rPr lang="hu-HU" altLang="hu-HU" dirty="0" smtClean="0">
                <a:latin typeface="Garamond" panose="02020404030301010803" pitchFamily="18" charset="0"/>
              </a:rPr>
              <a:t> </a:t>
            </a:r>
            <a:r>
              <a:rPr lang="hu-HU" altLang="hu-HU" dirty="0" err="1" smtClean="0">
                <a:latin typeface="Garamond" panose="02020404030301010803" pitchFamily="18" charset="0"/>
              </a:rPr>
              <a:t>value</a:t>
            </a:r>
            <a:r>
              <a:rPr lang="hu-HU" altLang="hu-HU" dirty="0" smtClean="0">
                <a:latin typeface="Garamond" panose="02020404030301010803" pitchFamily="18" charset="0"/>
              </a:rPr>
              <a:t> of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cumulated</a:t>
            </a:r>
            <a:r>
              <a:rPr lang="hu-HU" altLang="hu-HU" dirty="0" smtClean="0">
                <a:latin typeface="Garamond" panose="02020404030301010803" pitchFamily="18" charset="0"/>
              </a:rPr>
              <a:t> </a:t>
            </a:r>
            <a:r>
              <a:rPr lang="hu-HU" altLang="hu-HU" dirty="0" err="1" smtClean="0">
                <a:latin typeface="Garamond" panose="02020404030301010803" pitchFamily="18" charset="0"/>
              </a:rPr>
              <a:t>reward</a:t>
            </a:r>
            <a:r>
              <a:rPr lang="hu-HU" altLang="hu-HU" dirty="0" smtClean="0">
                <a:latin typeface="Garamond" panose="02020404030301010803" pitchFamily="18" charset="0"/>
              </a:rPr>
              <a:t>:</a:t>
            </a:r>
          </a:p>
          <a:p>
            <a:pPr eaLnBrk="1" hangingPunct="1"/>
            <a:endParaRPr lang="hu-HU" altLang="hu-HU" dirty="0">
              <a:latin typeface="Garamond" panose="02020404030301010803" pitchFamily="18" charset="0"/>
            </a:endParaRPr>
          </a:p>
          <a:p>
            <a:pPr eaLnBrk="1" hangingPunct="1"/>
            <a:endParaRPr lang="hu-HU" altLang="hu-HU" dirty="0" smtClean="0">
              <a:latin typeface="Garamond" panose="02020404030301010803" pitchFamily="18" charset="0"/>
            </a:endParaRPr>
          </a:p>
          <a:p>
            <a:pPr eaLnBrk="1" hangingPunct="1"/>
            <a:r>
              <a:rPr lang="hu-HU" altLang="hu-HU" dirty="0" err="1" smtClean="0">
                <a:latin typeface="Garamond" panose="02020404030301010803" pitchFamily="18" charset="0"/>
              </a:rPr>
              <a:t>Recall</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concept</a:t>
            </a:r>
            <a:r>
              <a:rPr lang="hu-HU" altLang="hu-HU" dirty="0" smtClean="0">
                <a:latin typeface="Garamond" panose="02020404030301010803" pitchFamily="18" charset="0"/>
              </a:rPr>
              <a:t> of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expectation</a:t>
            </a:r>
            <a:r>
              <a:rPr lang="hu-HU" altLang="hu-HU" dirty="0" smtClean="0">
                <a:latin typeface="Garamond" panose="02020404030301010803" pitchFamily="18" charset="0"/>
              </a:rPr>
              <a:t> </a:t>
            </a:r>
            <a:r>
              <a:rPr lang="hu-HU" altLang="hu-HU" dirty="0" err="1" smtClean="0">
                <a:latin typeface="Garamond" panose="02020404030301010803" pitchFamily="18" charset="0"/>
              </a:rPr>
              <a:t>value</a:t>
            </a:r>
            <a:endParaRPr lang="hu-HU" altLang="hu-HU" dirty="0">
              <a:latin typeface="Garamond" panose="02020404030301010803" pitchFamily="18" charset="0"/>
            </a:endParaRPr>
          </a:p>
        </p:txBody>
      </p:sp>
      <p:pic>
        <p:nvPicPr>
          <p:cNvPr id="32773" name="Picture 5" descr="txp_fig">
            <a:extLst>
              <a:ext uri="{FF2B5EF4-FFF2-40B4-BE49-F238E27FC236}">
                <a16:creationId xmlns:a16="http://schemas.microsoft.com/office/drawing/2014/main" id="{50A7FB9F-97BA-4403-A275-C9A50491291B}"/>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1403648" y="2114551"/>
            <a:ext cx="4806950"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4" name="Picture 8" descr="txp_fig">
            <a:extLst>
              <a:ext uri="{FF2B5EF4-FFF2-40B4-BE49-F238E27FC236}">
                <a16:creationId xmlns:a16="http://schemas.microsoft.com/office/drawing/2014/main" id="{B0914863-5D99-41B1-83F4-26BA4ECDD888}"/>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619672" y="3125438"/>
            <a:ext cx="3913188"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5" name="Picture 10" descr="txp_fig">
            <a:extLst>
              <a:ext uri="{FF2B5EF4-FFF2-40B4-BE49-F238E27FC236}">
                <a16:creationId xmlns:a16="http://schemas.microsoft.com/office/drawing/2014/main" id="{4379B71C-C343-46F9-91C6-325019697C1C}"/>
              </a:ext>
            </a:extLst>
          </p:cNvPr>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1619672" y="5089519"/>
            <a:ext cx="3625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6" name="Picture 12" descr="txp_fig">
            <a:extLst>
              <a:ext uri="{FF2B5EF4-FFF2-40B4-BE49-F238E27FC236}">
                <a16:creationId xmlns:a16="http://schemas.microsoft.com/office/drawing/2014/main" id="{4DD08C81-25E3-4175-B24F-AAF51A1A376A}"/>
              </a:ext>
            </a:extLst>
          </p:cNvPr>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2051720" y="3852114"/>
            <a:ext cx="29686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Kép 8"/>
          <p:cNvPicPr>
            <a:picLocks noChangeAspect="1"/>
          </p:cNvPicPr>
          <p:nvPr/>
        </p:nvPicPr>
        <p:blipFill>
          <a:blip r:embed="rId11"/>
          <a:stretch>
            <a:fillRect/>
          </a:stretch>
        </p:blipFill>
        <p:spPr>
          <a:xfrm>
            <a:off x="6156176" y="5011961"/>
            <a:ext cx="2987824" cy="18734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277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2">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2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75AD0F41-D600-4DBC-8340-629A369A7EFD}"/>
              </a:ext>
            </a:extLst>
          </p:cNvPr>
          <p:cNvSpPr>
            <a:spLocks noGrp="1" noChangeArrowheads="1"/>
          </p:cNvSpPr>
          <p:nvPr>
            <p:ph type="title"/>
          </p:nvPr>
        </p:nvSpPr>
        <p:spPr/>
        <p:txBody>
          <a:bodyPr/>
          <a:lstStyle/>
          <a:p>
            <a:pPr eaLnBrk="1" hangingPunct="1"/>
            <a:r>
              <a:rPr lang="hu-HU" altLang="hu-HU" dirty="0" smtClean="0"/>
              <a:t>The</a:t>
            </a:r>
            <a:r>
              <a:rPr lang="en-US" altLang="hu-HU" dirty="0" smtClean="0"/>
              <a:t> </a:t>
            </a:r>
            <a:r>
              <a:rPr lang="en-US" altLang="hu-HU" dirty="0"/>
              <a:t>Markov</a:t>
            </a:r>
            <a:r>
              <a:rPr lang="hu-HU" altLang="hu-HU" dirty="0" smtClean="0"/>
              <a:t>-</a:t>
            </a:r>
            <a:r>
              <a:rPr lang="hu-HU" altLang="hu-HU" dirty="0" err="1" smtClean="0"/>
              <a:t>assumption</a:t>
            </a:r>
            <a:endParaRPr lang="hu-HU" altLang="hu-HU" dirty="0"/>
          </a:p>
        </p:txBody>
      </p:sp>
      <p:sp>
        <p:nvSpPr>
          <p:cNvPr id="34820" name="Rectangle 3">
            <a:extLst>
              <a:ext uri="{FF2B5EF4-FFF2-40B4-BE49-F238E27FC236}">
                <a16:creationId xmlns:a16="http://schemas.microsoft.com/office/drawing/2014/main" id="{3B56517A-5B32-4898-8CDC-2E54CDEBD38F}"/>
              </a:ext>
            </a:extLst>
          </p:cNvPr>
          <p:cNvSpPr>
            <a:spLocks noGrp="1" noChangeArrowheads="1"/>
          </p:cNvSpPr>
          <p:nvPr>
            <p:ph type="body" idx="1"/>
          </p:nvPr>
        </p:nvSpPr>
        <p:spPr/>
        <p:txBody>
          <a:bodyPr/>
          <a:lstStyle/>
          <a:p>
            <a:pPr eaLnBrk="1" hangingPunct="1"/>
            <a:r>
              <a:rPr lang="hu-HU" altLang="hu-HU" dirty="0" smtClean="0">
                <a:latin typeface="Garamond" panose="02020404030301010803" pitchFamily="18" charset="0"/>
              </a:rPr>
              <a:t>We </a:t>
            </a:r>
            <a:r>
              <a:rPr lang="hu-HU" altLang="hu-HU" dirty="0" err="1" smtClean="0">
                <a:latin typeface="Garamond" panose="02020404030301010803" pitchFamily="18" charset="0"/>
              </a:rPr>
              <a:t>assume</a:t>
            </a:r>
            <a:r>
              <a:rPr lang="hu-HU" altLang="hu-HU" dirty="0" smtClean="0">
                <a:latin typeface="Garamond" panose="02020404030301010803" pitchFamily="18" charset="0"/>
              </a:rPr>
              <a:t> </a:t>
            </a:r>
            <a:r>
              <a:rPr lang="hu-HU" altLang="hu-HU" dirty="0" err="1" smtClean="0">
                <a:latin typeface="Garamond" panose="02020404030301010803" pitchFamily="18" charset="0"/>
              </a:rPr>
              <a:t>that</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PAST DOES NOT COUNT:</a:t>
            </a:r>
            <a:endParaRPr lang="en-US"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endParaRPr lang="en-US"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r>
              <a:rPr lang="hu-HU" altLang="hu-HU" dirty="0" smtClean="0">
                <a:latin typeface="Garamond" panose="02020404030301010803" pitchFamily="18" charset="0"/>
              </a:rPr>
              <a:t>The </a:t>
            </a:r>
            <a:r>
              <a:rPr lang="hu-HU" altLang="hu-HU" dirty="0" err="1" smtClean="0">
                <a:latin typeface="Garamond" panose="02020404030301010803" pitchFamily="18" charset="0"/>
              </a:rPr>
              <a:t>transition</a:t>
            </a:r>
            <a:r>
              <a:rPr lang="hu-HU" altLang="hu-HU" dirty="0" smtClean="0">
                <a:latin typeface="Garamond" panose="02020404030301010803" pitchFamily="18" charset="0"/>
              </a:rPr>
              <a:t> </a:t>
            </a:r>
            <a:r>
              <a:rPr lang="hu-HU" altLang="hu-HU" dirty="0" err="1" smtClean="0">
                <a:latin typeface="Garamond" panose="02020404030301010803" pitchFamily="18" charset="0"/>
              </a:rPr>
              <a:t>probability</a:t>
            </a:r>
            <a:r>
              <a:rPr lang="hu-HU" altLang="hu-HU" dirty="0" smtClean="0">
                <a:latin typeface="Garamond" panose="02020404030301010803" pitchFamily="18" charset="0"/>
              </a:rPr>
              <a:t> </a:t>
            </a:r>
            <a:r>
              <a:rPr lang="hu-HU" altLang="hu-HU" dirty="0" err="1" smtClean="0">
                <a:latin typeface="Garamond" panose="02020404030301010803" pitchFamily="18" charset="0"/>
              </a:rPr>
              <a:t>matrix</a:t>
            </a:r>
            <a:endParaRPr lang="hu-HU" altLang="hu-HU" dirty="0" smtClean="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endParaRPr lang="hu-HU" altLang="hu-HU" dirty="0" smtClean="0">
              <a:latin typeface="Garamond" panose="02020404030301010803" pitchFamily="18" charset="0"/>
            </a:endParaRPr>
          </a:p>
          <a:p>
            <a:r>
              <a:rPr lang="hu-HU" altLang="hu-HU" dirty="0" smtClean="0">
                <a:latin typeface="Garamond" panose="02020404030301010803" pitchFamily="18" charset="0"/>
              </a:rPr>
              <a:t>is </a:t>
            </a:r>
            <a:r>
              <a:rPr lang="hu-HU" altLang="hu-HU" dirty="0" err="1" smtClean="0">
                <a:latin typeface="Garamond" panose="02020404030301010803" pitchFamily="18" charset="0"/>
              </a:rPr>
              <a:t>called</a:t>
            </a:r>
            <a:r>
              <a:rPr lang="hu-HU" altLang="hu-HU" dirty="0" smtClean="0">
                <a:latin typeface="Garamond" panose="02020404030301010803" pitchFamily="18" charset="0"/>
              </a:rPr>
              <a:t> </a:t>
            </a:r>
            <a:r>
              <a:rPr lang="hu-HU" altLang="hu-HU" dirty="0" err="1">
                <a:latin typeface="Garamond" panose="02020404030301010803" pitchFamily="18" charset="0"/>
              </a:rPr>
              <a:t>the</a:t>
            </a:r>
            <a:r>
              <a:rPr lang="hu-HU" altLang="hu-HU" dirty="0">
                <a:latin typeface="Garamond" panose="02020404030301010803" pitchFamily="18" charset="0"/>
              </a:rPr>
              <a:t> </a:t>
            </a:r>
            <a:r>
              <a:rPr lang="hu-HU" altLang="hu-HU" dirty="0" err="1">
                <a:latin typeface="Garamond" panose="02020404030301010803" pitchFamily="18" charset="0"/>
              </a:rPr>
              <a:t>dynamics</a:t>
            </a:r>
            <a:r>
              <a:rPr lang="hu-HU" altLang="hu-HU" dirty="0">
                <a:latin typeface="Garamond" panose="02020404030301010803" pitchFamily="18" charset="0"/>
              </a:rPr>
              <a:t> of </a:t>
            </a:r>
            <a:r>
              <a:rPr lang="hu-HU" altLang="hu-HU" dirty="0" err="1">
                <a:latin typeface="Garamond" panose="02020404030301010803" pitchFamily="18" charset="0"/>
              </a:rPr>
              <a:t>the</a:t>
            </a:r>
            <a:r>
              <a:rPr lang="hu-HU" altLang="hu-HU" dirty="0">
                <a:latin typeface="Garamond" panose="02020404030301010803" pitchFamily="18" charset="0"/>
              </a:rPr>
              <a:t> </a:t>
            </a:r>
            <a:r>
              <a:rPr lang="hu-HU" altLang="hu-HU" dirty="0" err="1" smtClean="0">
                <a:latin typeface="Garamond" panose="02020404030301010803" pitchFamily="18" charset="0"/>
              </a:rPr>
              <a:t>environment</a:t>
            </a:r>
            <a:r>
              <a:rPr lang="hu-HU" altLang="hu-HU" dirty="0" smtClean="0">
                <a:latin typeface="Garamond" panose="02020404030301010803" pitchFamily="18" charset="0"/>
              </a:rPr>
              <a:t>.</a:t>
            </a:r>
            <a:endParaRPr lang="hu-HU"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endParaRPr lang="hu-HU" altLang="hu-HU" dirty="0">
              <a:latin typeface="Garamond" panose="02020404030301010803" pitchFamily="18" charset="0"/>
            </a:endParaRPr>
          </a:p>
        </p:txBody>
      </p:sp>
      <p:pic>
        <p:nvPicPr>
          <p:cNvPr id="34821" name="Picture 6" descr="txp_fig">
            <a:extLst>
              <a:ext uri="{FF2B5EF4-FFF2-40B4-BE49-F238E27FC236}">
                <a16:creationId xmlns:a16="http://schemas.microsoft.com/office/drawing/2014/main" id="{E4D3A903-34AD-44B0-A5E9-7BA8F5E852D1}"/>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795616" y="2202103"/>
            <a:ext cx="6831012"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2" name="Picture 8" descr="txp_fig">
            <a:extLst>
              <a:ext uri="{FF2B5EF4-FFF2-40B4-BE49-F238E27FC236}">
                <a16:creationId xmlns:a16="http://schemas.microsoft.com/office/drawing/2014/main" id="{8AAF57E4-3798-4998-9C45-EEC4C9FA589F}"/>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400175" y="2948677"/>
            <a:ext cx="48244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3" name="Picture 10" descr="txp_fig">
            <a:extLst>
              <a:ext uri="{FF2B5EF4-FFF2-40B4-BE49-F238E27FC236}">
                <a16:creationId xmlns:a16="http://schemas.microsoft.com/office/drawing/2014/main" id="{B144DCE0-703D-4E17-91CC-64F859038D63}"/>
              </a:ext>
            </a:extLst>
          </p:cNvPr>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1187651" y="4408004"/>
            <a:ext cx="5430837"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a:extLst>
              <a:ext uri="{FF2B5EF4-FFF2-40B4-BE49-F238E27FC236}">
                <a16:creationId xmlns:a16="http://schemas.microsoft.com/office/drawing/2014/main" id="{6CA0F003-62FC-4EFD-826C-CD35EFE8A0BF}"/>
              </a:ext>
            </a:extLst>
          </p:cNvPr>
          <p:cNvSpPr txBox="1">
            <a:spLocks noChangeArrowheads="1"/>
          </p:cNvSpPr>
          <p:nvPr/>
        </p:nvSpPr>
        <p:spPr>
          <a:xfrm>
            <a:off x="323528" y="5585066"/>
            <a:ext cx="7447116" cy="1143000"/>
          </a:xfrm>
          <a:prstGeom prst="rect">
            <a:avLst/>
          </a:prstGeom>
        </p:spPr>
        <p:txBody>
          <a:bodyPr/>
          <a:lstStyle>
            <a:lvl1pPr algn="ctr" defTabSz="685783" rtl="0" eaLnBrk="1" latinLnBrk="0" hangingPunct="1">
              <a:spcBef>
                <a:spcPct val="0"/>
              </a:spcBef>
              <a:buNone/>
              <a:defRPr sz="3300" kern="1200">
                <a:solidFill>
                  <a:schemeClr val="tx1"/>
                </a:solidFill>
                <a:latin typeface="+mj-lt"/>
                <a:ea typeface="+mj-ea"/>
                <a:cs typeface="+mj-cs"/>
              </a:defRPr>
            </a:lvl1pPr>
          </a:lstStyle>
          <a:p>
            <a:pPr algn="l"/>
            <a:r>
              <a:rPr lang="hu-HU" altLang="hu-HU" dirty="0" err="1" smtClean="0">
                <a:latin typeface="Garamond" panose="02020404030301010803" pitchFamily="18" charset="0"/>
              </a:rPr>
              <a:t>task</a:t>
            </a:r>
            <a:r>
              <a:rPr lang="hu-HU" altLang="hu-HU" dirty="0" smtClean="0">
                <a:latin typeface="Garamond" panose="02020404030301010803" pitchFamily="18" charset="0"/>
              </a:rPr>
              <a:t>: </a:t>
            </a:r>
            <a:r>
              <a:rPr lang="hu-HU" altLang="hu-HU" dirty="0" err="1" smtClean="0">
                <a:latin typeface="Garamond" panose="02020404030301010803" pitchFamily="18" charset="0"/>
              </a:rPr>
              <a:t>find</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optimal</a:t>
            </a:r>
            <a:r>
              <a:rPr lang="hu-HU" altLang="hu-HU" dirty="0" smtClean="0">
                <a:latin typeface="Garamond" panose="02020404030301010803" pitchFamily="18" charset="0"/>
              </a:rPr>
              <a:t> </a:t>
            </a:r>
            <a:r>
              <a:rPr lang="hu-HU" altLang="hu-HU" dirty="0" err="1" smtClean="0">
                <a:latin typeface="Garamond" panose="02020404030301010803" pitchFamily="18" charset="0"/>
              </a:rPr>
              <a:t>strategy</a:t>
            </a:r>
            <a:endParaRPr lang="hu-HU" altLang="hu-HU" dirty="0">
              <a:latin typeface="Garamond" panose="02020404030301010803" pitchFamily="18" charset="0"/>
            </a:endParaRPr>
          </a:p>
        </p:txBody>
      </p:sp>
      <p:pic>
        <p:nvPicPr>
          <p:cNvPr id="9" name="Kép 8"/>
          <p:cNvPicPr>
            <a:picLocks noChangeAspect="1"/>
          </p:cNvPicPr>
          <p:nvPr/>
        </p:nvPicPr>
        <p:blipFill>
          <a:blip r:embed="rId9"/>
          <a:stretch>
            <a:fillRect/>
          </a:stretch>
        </p:blipFill>
        <p:spPr>
          <a:xfrm>
            <a:off x="6156176" y="5011961"/>
            <a:ext cx="2987824" cy="18734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0">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48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79512" y="274638"/>
            <a:ext cx="7704856" cy="1143000"/>
          </a:xfrm>
        </p:spPr>
        <p:txBody>
          <a:bodyPr>
            <a:noAutofit/>
          </a:bodyPr>
          <a:lstStyle/>
          <a:p>
            <a:r>
              <a:rPr lang="hu-HU" sz="2400" dirty="0" smtClean="0"/>
              <a:t>We start </a:t>
            </a:r>
            <a:r>
              <a:rPr lang="hu-HU" sz="2400" dirty="0" err="1" smtClean="0"/>
              <a:t>at</a:t>
            </a:r>
            <a:r>
              <a:rPr lang="hu-HU" sz="2400" dirty="0" smtClean="0"/>
              <a:t> </a:t>
            </a:r>
            <a:r>
              <a:rPr lang="hu-HU" sz="2400" dirty="0" err="1" smtClean="0"/>
              <a:t>time</a:t>
            </a:r>
            <a:r>
              <a:rPr lang="hu-HU" sz="2400" dirty="0" smtClean="0"/>
              <a:t> </a:t>
            </a:r>
            <a:r>
              <a:rPr lang="hu-HU" sz="2400" i="1" dirty="0" smtClean="0">
                <a:latin typeface="Times New Roman" panose="02020603050405020304" pitchFamily="18" charset="0"/>
                <a:cs typeface="Times New Roman" panose="02020603050405020304" pitchFamily="18" charset="0"/>
              </a:rPr>
              <a:t>t</a:t>
            </a:r>
            <a:r>
              <a:rPr lang="hu-HU" sz="2400" dirty="0" smtClean="0"/>
              <a:t> </a:t>
            </a:r>
            <a:r>
              <a:rPr lang="hu-HU" sz="2400" dirty="0" err="1" smtClean="0"/>
              <a:t>from</a:t>
            </a:r>
            <a:r>
              <a:rPr lang="hu-HU" sz="2400" dirty="0" smtClean="0"/>
              <a:t> </a:t>
            </a:r>
            <a:r>
              <a:rPr lang="hu-HU" sz="2400" dirty="0" err="1" smtClean="0"/>
              <a:t>state</a:t>
            </a:r>
            <a:r>
              <a:rPr lang="hu-HU" sz="2400" dirty="0" smtClean="0"/>
              <a:t> </a:t>
            </a:r>
            <a:r>
              <a:rPr lang="hu-HU" sz="2400" i="1" dirty="0" err="1" smtClean="0">
                <a:latin typeface="Times New Roman" panose="02020603050405020304" pitchFamily="18" charset="0"/>
                <a:cs typeface="Times New Roman" panose="02020603050405020304" pitchFamily="18" charset="0"/>
              </a:rPr>
              <a:t>s</a:t>
            </a:r>
            <a:r>
              <a:rPr lang="hu-HU" sz="2400" i="1" baseline="-25000" dirty="0" err="1" smtClean="0">
                <a:latin typeface="Times New Roman" panose="02020603050405020304" pitchFamily="18" charset="0"/>
                <a:cs typeface="Times New Roman" panose="02020603050405020304" pitchFamily="18" charset="0"/>
              </a:rPr>
              <a:t>t</a:t>
            </a:r>
            <a:r>
              <a:rPr lang="hu-HU" sz="2400" dirty="0" smtClean="0"/>
              <a:t>, </a:t>
            </a:r>
            <a:r>
              <a:rPr lang="hu-HU" sz="2400" dirty="0" err="1" smtClean="0"/>
              <a:t>use</a:t>
            </a:r>
            <a:r>
              <a:rPr lang="hu-HU" sz="2400" dirty="0" smtClean="0"/>
              <a:t> </a:t>
            </a:r>
            <a:r>
              <a:rPr lang="hu-HU" sz="2400" dirty="0" err="1" smtClean="0"/>
              <a:t>strategy</a:t>
            </a:r>
            <a:r>
              <a:rPr lang="hu-HU" sz="2400" dirty="0" smtClean="0"/>
              <a:t> </a:t>
            </a:r>
            <a:r>
              <a:rPr lang="hu-HU" sz="2400" i="1" dirty="0" smtClean="0">
                <a:sym typeface="Symbol" panose="05050102010706020507" pitchFamily="18" charset="2"/>
              </a:rPr>
              <a:t></a:t>
            </a:r>
            <a:r>
              <a:rPr lang="hu-HU" sz="2400" dirty="0" smtClean="0">
                <a:sym typeface="Symbol" panose="05050102010706020507" pitchFamily="18" charset="2"/>
              </a:rPr>
              <a:t>(</a:t>
            </a:r>
            <a:r>
              <a:rPr lang="hu-HU" sz="2400" i="1" dirty="0" err="1" smtClean="0">
                <a:latin typeface="Times New Roman" panose="02020603050405020304" pitchFamily="18" charset="0"/>
                <a:cs typeface="Times New Roman" panose="02020603050405020304" pitchFamily="18" charset="0"/>
                <a:sym typeface="Symbol" panose="05050102010706020507" pitchFamily="18" charset="2"/>
              </a:rPr>
              <a:t>a</a:t>
            </a:r>
            <a:r>
              <a:rPr lang="hu-HU" sz="2400" baseline="-25000" dirty="0" err="1" smtClean="0">
                <a:latin typeface="Times New Roman" panose="02020603050405020304" pitchFamily="18" charset="0"/>
                <a:cs typeface="Times New Roman" panose="02020603050405020304" pitchFamily="18" charset="0"/>
                <a:sym typeface="Symbol" panose="05050102010706020507" pitchFamily="18" charset="2"/>
              </a:rPr>
              <a:t>t</a:t>
            </a:r>
            <a:r>
              <a:rPr lang="hu-HU" sz="2400" dirty="0" err="1" smtClean="0">
                <a:latin typeface="Times New Roman" panose="02020603050405020304" pitchFamily="18" charset="0"/>
                <a:cs typeface="Times New Roman" panose="02020603050405020304" pitchFamily="18" charset="0"/>
                <a:sym typeface="Symbol" panose="05050102010706020507" pitchFamily="18" charset="2"/>
              </a:rPr>
              <a:t>|</a:t>
            </a:r>
            <a:r>
              <a:rPr lang="hu-HU" sz="2400" i="1" dirty="0" err="1" smtClean="0">
                <a:latin typeface="Times New Roman" panose="02020603050405020304" pitchFamily="18" charset="0"/>
                <a:cs typeface="Times New Roman" panose="02020603050405020304" pitchFamily="18" charset="0"/>
                <a:sym typeface="Symbol" panose="05050102010706020507" pitchFamily="18" charset="2"/>
              </a:rPr>
              <a:t>s</a:t>
            </a:r>
            <a:r>
              <a:rPr lang="hu-HU" sz="2400" baseline="-25000" dirty="0" err="1" smtClean="0">
                <a:latin typeface="Times New Roman" panose="02020603050405020304" pitchFamily="18" charset="0"/>
                <a:cs typeface="Times New Roman" panose="02020603050405020304" pitchFamily="18" charset="0"/>
                <a:sym typeface="Symbol" panose="05050102010706020507" pitchFamily="18" charset="2"/>
              </a:rPr>
              <a:t>t</a:t>
            </a:r>
            <a:r>
              <a:rPr lang="hu-HU" sz="2400" dirty="0" smtClean="0">
                <a:latin typeface="Times New Roman" panose="02020603050405020304" pitchFamily="18" charset="0"/>
                <a:cs typeface="Times New Roman" panose="02020603050405020304" pitchFamily="18" charset="0"/>
                <a:sym typeface="Symbol" panose="05050102010706020507" pitchFamily="18" charset="2"/>
              </a:rPr>
              <a:t>)</a:t>
            </a:r>
            <a:r>
              <a:rPr lang="hu-HU" sz="2400" dirty="0" smtClean="0"/>
              <a:t> </a:t>
            </a:r>
            <a:r>
              <a:rPr lang="hu-HU" sz="2400" dirty="0" err="1" smtClean="0"/>
              <a:t>to</a:t>
            </a:r>
            <a:r>
              <a:rPr lang="hu-HU" sz="2400" dirty="0" smtClean="0"/>
              <a:t> </a:t>
            </a:r>
            <a:r>
              <a:rPr lang="hu-HU" sz="2400" dirty="0" err="1" smtClean="0"/>
              <a:t>draw</a:t>
            </a:r>
            <a:r>
              <a:rPr lang="hu-HU" sz="2400" dirty="0" smtClean="0"/>
              <a:t> </a:t>
            </a:r>
            <a:r>
              <a:rPr lang="hu-HU" sz="2400" dirty="0" err="1" smtClean="0"/>
              <a:t>the</a:t>
            </a:r>
            <a:r>
              <a:rPr lang="hu-HU" sz="2400" dirty="0" smtClean="0"/>
              <a:t> </a:t>
            </a:r>
            <a:r>
              <a:rPr lang="hu-HU" sz="2400" dirty="0" err="1" smtClean="0"/>
              <a:t>next</a:t>
            </a:r>
            <a:r>
              <a:rPr lang="hu-HU" sz="2400" dirty="0" smtClean="0"/>
              <a:t> </a:t>
            </a:r>
            <a:r>
              <a:rPr lang="hu-HU" sz="2400" dirty="0" err="1" smtClean="0"/>
              <a:t>action</a:t>
            </a:r>
            <a:r>
              <a:rPr lang="hu-HU" sz="2400" dirty="0" smtClean="0"/>
              <a:t> </a:t>
            </a:r>
            <a:r>
              <a:rPr lang="hu-HU" sz="2400" i="1" dirty="0" err="1" smtClean="0">
                <a:latin typeface="Times New Roman" panose="02020603050405020304" pitchFamily="18" charset="0"/>
                <a:cs typeface="Times New Roman" panose="02020603050405020304" pitchFamily="18" charset="0"/>
              </a:rPr>
              <a:t>a</a:t>
            </a:r>
            <a:r>
              <a:rPr lang="hu-HU" sz="2400" i="1" baseline="-25000" dirty="0" err="1" smtClean="0">
                <a:latin typeface="Times New Roman" panose="02020603050405020304" pitchFamily="18" charset="0"/>
                <a:cs typeface="Times New Roman" panose="02020603050405020304" pitchFamily="18" charset="0"/>
              </a:rPr>
              <a:t>t</a:t>
            </a:r>
            <a:r>
              <a:rPr lang="hu-HU" sz="2400" i="1" baseline="-25000" dirty="0" smtClean="0">
                <a:latin typeface="Times New Roman" panose="02020603050405020304" pitchFamily="18" charset="0"/>
                <a:cs typeface="Times New Roman" panose="02020603050405020304" pitchFamily="18" charset="0"/>
              </a:rPr>
              <a:t> </a:t>
            </a:r>
            <a:r>
              <a:rPr lang="hu-HU" sz="2400" dirty="0" smtClean="0">
                <a:cs typeface="Times New Roman" panose="02020603050405020304" pitchFamily="18" charset="0"/>
              </a:rPr>
              <a:t> and </a:t>
            </a:r>
            <a:r>
              <a:rPr lang="hu-HU" sz="2400" dirty="0" err="1" smtClean="0">
                <a:cs typeface="Times New Roman" panose="02020603050405020304" pitchFamily="18" charset="0"/>
              </a:rPr>
              <a:t>to</a:t>
            </a:r>
            <a:r>
              <a:rPr lang="hu-HU" sz="2400" dirty="0" smtClean="0">
                <a:cs typeface="Times New Roman" panose="02020603050405020304" pitchFamily="18" charset="0"/>
              </a:rPr>
              <a:t> </a:t>
            </a:r>
            <a:r>
              <a:rPr lang="hu-HU" sz="2400" dirty="0" err="1" smtClean="0">
                <a:cs typeface="Times New Roman" panose="02020603050405020304" pitchFamily="18" charset="0"/>
              </a:rPr>
              <a:t>receive</a:t>
            </a:r>
            <a:r>
              <a:rPr lang="hu-HU" sz="2400" dirty="0" smtClean="0">
                <a:cs typeface="Times New Roman" panose="02020603050405020304" pitchFamily="18" charset="0"/>
              </a:rPr>
              <a:t> </a:t>
            </a:r>
            <a:r>
              <a:rPr lang="hu-HU" sz="2400" dirty="0" err="1" smtClean="0">
                <a:cs typeface="Times New Roman" panose="02020603050405020304" pitchFamily="18" charset="0"/>
              </a:rPr>
              <a:t>reward</a:t>
            </a:r>
            <a:r>
              <a:rPr lang="hu-HU" sz="2400" i="1" dirty="0" smtClean="0">
                <a:latin typeface="Times New Roman" panose="02020603050405020304" pitchFamily="18" charset="0"/>
                <a:cs typeface="Times New Roman" panose="02020603050405020304" pitchFamily="18" charset="0"/>
              </a:rPr>
              <a:t> r</a:t>
            </a:r>
            <a:r>
              <a:rPr lang="hu-HU" sz="2400" dirty="0" smtClean="0">
                <a:sym typeface="Symbol" panose="05050102010706020507" pitchFamily="18" charset="2"/>
              </a:rPr>
              <a:t>(</a:t>
            </a:r>
            <a:r>
              <a:rPr lang="hu-HU" sz="2400" i="1" dirty="0" err="1" smtClean="0">
                <a:latin typeface="Times New Roman" panose="02020603050405020304" pitchFamily="18" charset="0"/>
                <a:cs typeface="Times New Roman" panose="02020603050405020304" pitchFamily="18" charset="0"/>
                <a:sym typeface="Symbol" panose="05050102010706020507" pitchFamily="18" charset="2"/>
              </a:rPr>
              <a:t>a</a:t>
            </a:r>
            <a:r>
              <a:rPr lang="hu-HU" sz="2400" baseline="-25000" dirty="0" err="1" smtClean="0">
                <a:latin typeface="Times New Roman" panose="02020603050405020304" pitchFamily="18" charset="0"/>
                <a:cs typeface="Times New Roman" panose="02020603050405020304" pitchFamily="18" charset="0"/>
                <a:sym typeface="Symbol" panose="05050102010706020507" pitchFamily="18" charset="2"/>
              </a:rPr>
              <a:t>t</a:t>
            </a:r>
            <a:r>
              <a:rPr lang="hu-HU" sz="2400" dirty="0" err="1" smtClean="0">
                <a:latin typeface="Times New Roman" panose="02020603050405020304" pitchFamily="18" charset="0"/>
                <a:cs typeface="Times New Roman" panose="02020603050405020304" pitchFamily="18" charset="0"/>
                <a:sym typeface="Symbol" panose="05050102010706020507" pitchFamily="18" charset="2"/>
              </a:rPr>
              <a:t>|</a:t>
            </a:r>
            <a:r>
              <a:rPr lang="hu-HU" sz="2400" i="1" dirty="0" err="1" smtClean="0">
                <a:latin typeface="Times New Roman" panose="02020603050405020304" pitchFamily="18" charset="0"/>
                <a:cs typeface="Times New Roman" panose="02020603050405020304" pitchFamily="18" charset="0"/>
                <a:sym typeface="Symbol" panose="05050102010706020507" pitchFamily="18" charset="2"/>
              </a:rPr>
              <a:t>s</a:t>
            </a:r>
            <a:r>
              <a:rPr lang="hu-HU" sz="2400" baseline="-25000" dirty="0" err="1" smtClean="0">
                <a:latin typeface="Times New Roman" panose="02020603050405020304" pitchFamily="18" charset="0"/>
                <a:cs typeface="Times New Roman" panose="02020603050405020304" pitchFamily="18" charset="0"/>
                <a:sym typeface="Symbol" panose="05050102010706020507" pitchFamily="18" charset="2"/>
              </a:rPr>
              <a:t>t</a:t>
            </a:r>
            <a:r>
              <a:rPr lang="hu-HU" sz="2400" dirty="0">
                <a:latin typeface="Times New Roman" panose="02020603050405020304" pitchFamily="18" charset="0"/>
                <a:cs typeface="Times New Roman" panose="02020603050405020304" pitchFamily="18" charset="0"/>
                <a:sym typeface="Symbol" panose="05050102010706020507" pitchFamily="18" charset="2"/>
              </a:rPr>
              <a:t>)</a:t>
            </a:r>
            <a:r>
              <a:rPr lang="hu-HU" sz="2400" dirty="0"/>
              <a:t> </a:t>
            </a:r>
            <a:endParaRPr lang="hu-HU" sz="24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179512" y="1600206"/>
                <a:ext cx="8619935" cy="4853130"/>
              </a:xfrm>
            </p:spPr>
            <p:txBody>
              <a:bodyPr/>
              <a:lstStyle/>
              <a:p>
                <a:pPr marL="0" indent="0">
                  <a:buNone/>
                </a:pPr>
                <a:r>
                  <a:rPr lang="hu-HU" sz="2100" dirty="0" smtClean="0">
                    <a:latin typeface="Garamond" panose="02020404030301010803" pitchFamily="18" charset="0"/>
                  </a:rPr>
                  <a:t>What is </a:t>
                </a:r>
                <a:r>
                  <a:rPr lang="hu-HU" sz="2100" dirty="0" err="1" smtClean="0">
                    <a:latin typeface="Garamond" panose="02020404030301010803" pitchFamily="18" charset="0"/>
                  </a:rPr>
                  <a:t>the</a:t>
                </a:r>
                <a:r>
                  <a:rPr lang="hu-HU" sz="2100" dirty="0" smtClean="0">
                    <a:latin typeface="Garamond" panose="02020404030301010803" pitchFamily="18" charset="0"/>
                  </a:rPr>
                  <a:t> </a:t>
                </a:r>
                <a:r>
                  <a:rPr lang="hu-HU" sz="2100" dirty="0" err="1" smtClean="0">
                    <a:latin typeface="Garamond" panose="02020404030301010803" pitchFamily="18" charset="0"/>
                  </a:rPr>
                  <a:t>expectation</a:t>
                </a:r>
                <a:r>
                  <a:rPr lang="hu-HU" sz="2100" dirty="0" smtClean="0">
                    <a:latin typeface="Garamond" panose="02020404030301010803" pitchFamily="18" charset="0"/>
                  </a:rPr>
                  <a:t> </a:t>
                </a:r>
                <a:r>
                  <a:rPr lang="hu-HU" sz="2100" dirty="0" err="1" smtClean="0">
                    <a:latin typeface="Garamond" panose="02020404030301010803" pitchFamily="18" charset="0"/>
                  </a:rPr>
                  <a:t>value</a:t>
                </a:r>
                <a:r>
                  <a:rPr lang="hu-HU" sz="2100" dirty="0" smtClean="0">
                    <a:latin typeface="Garamond" panose="02020404030301010803" pitchFamily="18" charset="0"/>
                  </a:rPr>
                  <a:t> of </a:t>
                </a:r>
                <a:r>
                  <a:rPr lang="hu-HU" sz="2100" dirty="0" err="1" smtClean="0">
                    <a:latin typeface="Garamond" panose="02020404030301010803" pitchFamily="18" charset="0"/>
                  </a:rPr>
                  <a:t>the</a:t>
                </a:r>
                <a:r>
                  <a:rPr lang="hu-HU" sz="2100" dirty="0" smtClean="0">
                    <a:latin typeface="Garamond" panose="02020404030301010803" pitchFamily="18" charset="0"/>
                  </a:rPr>
                  <a:t> </a:t>
                </a:r>
                <a:r>
                  <a:rPr lang="hu-HU" sz="2100" dirty="0" err="1" smtClean="0">
                    <a:latin typeface="Garamond" panose="02020404030301010803" pitchFamily="18" charset="0"/>
                  </a:rPr>
                  <a:t>reward</a:t>
                </a:r>
                <a:r>
                  <a:rPr lang="hu-HU" sz="2100" dirty="0" smtClean="0">
                    <a:latin typeface="Garamond" panose="02020404030301010803" pitchFamily="18" charset="0"/>
                  </a:rPr>
                  <a:t> of </a:t>
                </a:r>
                <a:r>
                  <a:rPr lang="hu-HU" sz="2100" dirty="0" err="1" smtClean="0">
                    <a:latin typeface="Garamond" panose="02020404030301010803" pitchFamily="18" charset="0"/>
                  </a:rPr>
                  <a:t>the</a:t>
                </a:r>
                <a:r>
                  <a:rPr lang="hu-HU" sz="2100" dirty="0" smtClean="0">
                    <a:latin typeface="Garamond" panose="02020404030301010803" pitchFamily="18" charset="0"/>
                  </a:rPr>
                  <a:t> first </a:t>
                </a:r>
                <a:r>
                  <a:rPr lang="hu-HU" sz="2100" dirty="0" err="1" smtClean="0">
                    <a:latin typeface="Garamond" panose="02020404030301010803" pitchFamily="18" charset="0"/>
                  </a:rPr>
                  <a:t>step</a:t>
                </a:r>
                <a:r>
                  <a:rPr lang="hu-HU" sz="2100" dirty="0" smtClean="0">
                    <a:latin typeface="Garamond" panose="02020404030301010803" pitchFamily="18" charset="0"/>
                  </a:rPr>
                  <a:t>?</a:t>
                </a:r>
              </a:p>
              <a:p>
                <a:pPr marL="0" indent="0">
                  <a:buNone/>
                </a:pPr>
                <a:endParaRPr lang="hu-HU" sz="21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hu-HU" sz="2100" i="1" smtClean="0">
                              <a:latin typeface="Cambria Math" panose="02040503050406030204" pitchFamily="18" charset="0"/>
                            </a:rPr>
                          </m:ctrlPr>
                        </m:sSubPr>
                        <m:e>
                          <m:r>
                            <a:rPr lang="hu-HU" sz="2100" b="0" i="1" smtClean="0">
                              <a:latin typeface="Cambria Math" panose="02040503050406030204" pitchFamily="18" charset="0"/>
                            </a:rPr>
                            <m:t>𝐸</m:t>
                          </m:r>
                        </m:e>
                        <m:sub>
                          <m:r>
                            <a:rPr lang="hu-HU" sz="2100" i="1" smtClean="0">
                              <a:latin typeface="Cambria Math" panose="02040503050406030204" pitchFamily="18" charset="0"/>
                              <a:ea typeface="Cambria Math" panose="02040503050406030204" pitchFamily="18" charset="0"/>
                            </a:rPr>
                            <m:t>𝜋</m:t>
                          </m:r>
                        </m:sub>
                      </m:sSub>
                      <m:d>
                        <m:dPr>
                          <m:ctrlPr>
                            <a:rPr lang="hu-HU" sz="2100" i="1" smtClean="0">
                              <a:latin typeface="Cambria Math" panose="02040503050406030204" pitchFamily="18" charset="0"/>
                            </a:rPr>
                          </m:ctrlPr>
                        </m:dPr>
                        <m:e>
                          <m:sSub>
                            <m:sSubPr>
                              <m:ctrlPr>
                                <a:rPr lang="hu-HU" sz="2100" i="1" smtClean="0">
                                  <a:latin typeface="Cambria Math" panose="02040503050406030204" pitchFamily="18" charset="0"/>
                                </a:rPr>
                              </m:ctrlPr>
                            </m:sSubPr>
                            <m:e>
                              <m:r>
                                <a:rPr lang="hu-HU" sz="2100" b="0" i="1" smtClean="0">
                                  <a:latin typeface="Cambria Math" panose="02040503050406030204" pitchFamily="18" charset="0"/>
                                </a:rPr>
                                <m:t>𝑟</m:t>
                              </m:r>
                            </m:e>
                            <m:sub>
                              <m:r>
                                <a:rPr lang="hu-HU" sz="2100" b="0" i="1" smtClean="0">
                                  <a:latin typeface="Cambria Math" panose="02040503050406030204" pitchFamily="18" charset="0"/>
                                </a:rPr>
                                <m:t>𝑡</m:t>
                              </m:r>
                            </m:sub>
                          </m:sSub>
                          <m:r>
                            <a:rPr lang="hu-HU" sz="2100" b="0" i="1" smtClean="0">
                              <a:latin typeface="Cambria Math" panose="02040503050406030204" pitchFamily="18" charset="0"/>
                            </a:rPr>
                            <m:t>|</m:t>
                          </m:r>
                          <m:sSub>
                            <m:sSubPr>
                              <m:ctrlPr>
                                <a:rPr lang="hu-HU" sz="2100" b="0" i="1" smtClean="0">
                                  <a:latin typeface="Cambria Math" panose="02040503050406030204" pitchFamily="18" charset="0"/>
                                </a:rPr>
                              </m:ctrlPr>
                            </m:sSubPr>
                            <m:e>
                              <m:r>
                                <a:rPr lang="hu-HU" sz="2100" b="0" i="1" smtClean="0">
                                  <a:latin typeface="Cambria Math" panose="02040503050406030204" pitchFamily="18" charset="0"/>
                                </a:rPr>
                                <m:t>𝑠</m:t>
                              </m:r>
                            </m:e>
                            <m:sub>
                              <m:r>
                                <a:rPr lang="hu-HU" sz="2100" b="0" i="1" smtClean="0">
                                  <a:latin typeface="Cambria Math" panose="02040503050406030204" pitchFamily="18" charset="0"/>
                                </a:rPr>
                                <m:t>𝑡</m:t>
                              </m:r>
                            </m:sub>
                          </m:sSub>
                        </m:e>
                      </m:d>
                      <m:r>
                        <a:rPr lang="hu-HU" sz="2100" b="0" i="1" smtClean="0">
                          <a:latin typeface="Cambria Math" panose="02040503050406030204" pitchFamily="18" charset="0"/>
                        </a:rPr>
                        <m:t>=</m:t>
                      </m:r>
                      <m:sSub>
                        <m:sSubPr>
                          <m:ctrlPr>
                            <a:rPr lang="hu-HU" sz="2100" b="0" i="1" smtClean="0">
                              <a:latin typeface="Cambria Math" panose="02040503050406030204" pitchFamily="18" charset="0"/>
                            </a:rPr>
                          </m:ctrlPr>
                        </m:sSubPr>
                        <m:e>
                          <m:r>
                            <a:rPr lang="hu-HU" sz="2100" b="0" i="1" smtClean="0">
                              <a:latin typeface="Cambria Math" panose="02040503050406030204" pitchFamily="18" charset="0"/>
                            </a:rPr>
                            <m:t>∑</m:t>
                          </m:r>
                        </m:e>
                        <m:sub>
                          <m:sSub>
                            <m:sSubPr>
                              <m:ctrlPr>
                                <a:rPr lang="hu-HU" sz="2100" b="0" i="1" smtClean="0">
                                  <a:latin typeface="Cambria Math" panose="02040503050406030204" pitchFamily="18" charset="0"/>
                                </a:rPr>
                              </m:ctrlPr>
                            </m:sSubPr>
                            <m:e>
                              <m:r>
                                <a:rPr lang="hu-HU" sz="2100" b="0" i="1" smtClean="0">
                                  <a:latin typeface="Cambria Math" panose="02040503050406030204" pitchFamily="18" charset="0"/>
                                </a:rPr>
                                <m:t>𝑎</m:t>
                              </m:r>
                            </m:e>
                            <m:sub>
                              <m:r>
                                <a:rPr lang="hu-HU" sz="2100" b="0" i="1" smtClean="0">
                                  <a:latin typeface="Cambria Math" panose="02040503050406030204" pitchFamily="18" charset="0"/>
                                </a:rPr>
                                <m:t>𝑡</m:t>
                              </m:r>
                            </m:sub>
                          </m:sSub>
                        </m:sub>
                      </m:sSub>
                      <m:r>
                        <a:rPr lang="hu-HU" sz="2100" i="1">
                          <a:latin typeface="Cambria Math" panose="02040503050406030204" pitchFamily="18" charset="0"/>
                          <a:ea typeface="Cambria Math" panose="02040503050406030204" pitchFamily="18" charset="0"/>
                        </a:rPr>
                        <m:t>𝜋</m:t>
                      </m:r>
                      <m:d>
                        <m:dPr>
                          <m:ctrlPr>
                            <a:rPr lang="hu-HU" sz="2100" i="1">
                              <a:latin typeface="Cambria Math" panose="02040503050406030204" pitchFamily="18" charset="0"/>
                              <a:ea typeface="Cambria Math" panose="02040503050406030204" pitchFamily="18" charset="0"/>
                            </a:rPr>
                          </m:ctrlPr>
                        </m:dPr>
                        <m:e>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𝑎</m:t>
                              </m:r>
                            </m:e>
                            <m:sub>
                              <m:r>
                                <a:rPr lang="hu-HU" sz="2100" b="0" i="1" smtClean="0">
                                  <a:latin typeface="Cambria Math" panose="02040503050406030204" pitchFamily="18" charset="0"/>
                                  <a:ea typeface="Cambria Math" panose="02040503050406030204" pitchFamily="18" charset="0"/>
                                </a:rPr>
                                <m:t>𝑡</m:t>
                              </m:r>
                            </m:sub>
                          </m:sSub>
                          <m:r>
                            <a:rPr lang="hu-HU" sz="2100" i="1">
                              <a:latin typeface="Cambria Math" panose="02040503050406030204" pitchFamily="18" charset="0"/>
                              <a:ea typeface="Cambria Math" panose="02040503050406030204" pitchFamily="18" charset="0"/>
                            </a:rPr>
                            <m:t>|</m:t>
                          </m:r>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𝑠</m:t>
                              </m:r>
                            </m:e>
                            <m:sub>
                              <m:r>
                                <a:rPr lang="hu-HU" sz="2100" i="1">
                                  <a:latin typeface="Cambria Math" panose="02040503050406030204" pitchFamily="18" charset="0"/>
                                  <a:ea typeface="Cambria Math" panose="02040503050406030204" pitchFamily="18" charset="0"/>
                                </a:rPr>
                                <m:t>𝑡</m:t>
                              </m:r>
                            </m:sub>
                          </m:sSub>
                        </m:e>
                      </m:d>
                      <m:r>
                        <a:rPr lang="hu-HU" sz="2100" b="0" i="1" smtClean="0">
                          <a:latin typeface="Cambria Math" panose="02040503050406030204" pitchFamily="18" charset="0"/>
                          <a:ea typeface="Cambria Math" panose="02040503050406030204" pitchFamily="18" charset="0"/>
                        </a:rPr>
                        <m:t> </m:t>
                      </m:r>
                      <m:r>
                        <a:rPr lang="hu-HU" sz="2100" b="0" i="1" smtClean="0">
                          <a:latin typeface="Cambria Math" panose="02040503050406030204" pitchFamily="18" charset="0"/>
                          <a:ea typeface="Cambria Math" panose="02040503050406030204" pitchFamily="18" charset="0"/>
                        </a:rPr>
                        <m:t>𝑟</m:t>
                      </m:r>
                      <m:d>
                        <m:dPr>
                          <m:ctrlPr>
                            <a:rPr lang="hu-HU" sz="2100" b="0" i="1" smtClean="0">
                              <a:latin typeface="Cambria Math" panose="02040503050406030204" pitchFamily="18" charset="0"/>
                              <a:ea typeface="Cambria Math" panose="02040503050406030204" pitchFamily="18" charset="0"/>
                            </a:rPr>
                          </m:ctrlPr>
                        </m:dPr>
                        <m:e>
                          <m:sSub>
                            <m:sSubPr>
                              <m:ctrlPr>
                                <a:rPr lang="hu-HU" sz="2100" b="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𝑎</m:t>
                              </m:r>
                            </m:e>
                            <m:sub>
                              <m:r>
                                <a:rPr lang="hu-HU" sz="2100" b="0" i="1" smtClean="0">
                                  <a:latin typeface="Cambria Math" panose="02040503050406030204" pitchFamily="18" charset="0"/>
                                  <a:ea typeface="Cambria Math" panose="02040503050406030204" pitchFamily="18" charset="0"/>
                                </a:rPr>
                                <m:t>𝑡</m:t>
                              </m:r>
                            </m:sub>
                          </m:sSub>
                          <m:r>
                            <a:rPr lang="hu-HU" sz="2100" b="0" i="1" smtClean="0">
                              <a:latin typeface="Cambria Math" panose="02040503050406030204" pitchFamily="18" charset="0"/>
                              <a:ea typeface="Cambria Math" panose="02040503050406030204" pitchFamily="18" charset="0"/>
                            </a:rPr>
                            <m:t>|</m:t>
                          </m:r>
                          <m:sSub>
                            <m:sSubPr>
                              <m:ctrlPr>
                                <a:rPr lang="hu-HU" sz="2100" b="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𝑠</m:t>
                              </m:r>
                            </m:e>
                            <m:sub>
                              <m:r>
                                <a:rPr lang="hu-HU" sz="2100" b="0" i="1" smtClean="0">
                                  <a:latin typeface="Cambria Math" panose="02040503050406030204" pitchFamily="18" charset="0"/>
                                  <a:ea typeface="Cambria Math" panose="02040503050406030204" pitchFamily="18" charset="0"/>
                                </a:rPr>
                                <m:t>𝑡</m:t>
                              </m:r>
                            </m:sub>
                          </m:sSub>
                        </m:e>
                      </m:d>
                    </m:oMath>
                  </m:oMathPara>
                </a14:m>
                <a:endParaRPr lang="hu-HU" sz="2100" dirty="0" smtClean="0"/>
              </a:p>
              <a:p>
                <a:endParaRPr lang="hu-HU" sz="2100" dirty="0"/>
              </a:p>
              <a:p>
                <a:endParaRPr lang="hu-HU" sz="2100" dirty="0" smtClean="0"/>
              </a:p>
              <a:p>
                <a:endParaRPr lang="hu-HU" sz="2100" dirty="0"/>
              </a:p>
              <a:p>
                <a:endParaRPr lang="hu-HU" sz="2100" dirty="0" smtClean="0"/>
              </a:p>
              <a:p>
                <a:endParaRPr lang="hu-HU" sz="2100" dirty="0"/>
              </a:p>
              <a:p>
                <a:pPr marL="0" indent="0">
                  <a:buNone/>
                </a:pPr>
                <a:r>
                  <a:rPr lang="hu-HU" sz="2100" dirty="0" err="1" smtClean="0">
                    <a:latin typeface="Garamond" panose="02020404030301010803" pitchFamily="18" charset="0"/>
                  </a:rPr>
                  <a:t>So</a:t>
                </a:r>
                <a:r>
                  <a:rPr lang="hu-HU" sz="2100" dirty="0" smtClean="0">
                    <a:latin typeface="Garamond" panose="02020404030301010803" pitchFamily="18" charset="0"/>
                  </a:rPr>
                  <a:t>, </a:t>
                </a:r>
                <a:r>
                  <a:rPr lang="hu-HU" sz="2100" dirty="0" err="1" smtClean="0">
                    <a:latin typeface="Garamond" panose="02020404030301010803" pitchFamily="18" charset="0"/>
                  </a:rPr>
                  <a:t>what</a:t>
                </a:r>
                <a:r>
                  <a:rPr lang="hu-HU" sz="2100" dirty="0" smtClean="0">
                    <a:latin typeface="Garamond" panose="02020404030301010803" pitchFamily="18" charset="0"/>
                  </a:rPr>
                  <a:t> </a:t>
                </a:r>
                <a:r>
                  <a:rPr lang="hu-HU" sz="2100" dirty="0">
                    <a:latin typeface="Garamond" panose="02020404030301010803" pitchFamily="18" charset="0"/>
                  </a:rPr>
                  <a:t>is </a:t>
                </a:r>
                <a:r>
                  <a:rPr lang="hu-HU" sz="2100" dirty="0" err="1">
                    <a:latin typeface="Garamond" panose="02020404030301010803" pitchFamily="18" charset="0"/>
                  </a:rPr>
                  <a:t>the</a:t>
                </a:r>
                <a:r>
                  <a:rPr lang="hu-HU" sz="2100" dirty="0">
                    <a:latin typeface="Garamond" panose="02020404030301010803" pitchFamily="18" charset="0"/>
                  </a:rPr>
                  <a:t> </a:t>
                </a:r>
                <a:r>
                  <a:rPr lang="hu-HU" sz="2100" dirty="0" err="1">
                    <a:latin typeface="Garamond" panose="02020404030301010803" pitchFamily="18" charset="0"/>
                  </a:rPr>
                  <a:t>expectation</a:t>
                </a:r>
                <a:r>
                  <a:rPr lang="hu-HU" sz="2100" dirty="0">
                    <a:latin typeface="Garamond" panose="02020404030301010803" pitchFamily="18" charset="0"/>
                  </a:rPr>
                  <a:t> </a:t>
                </a:r>
                <a:r>
                  <a:rPr lang="hu-HU" sz="2100" dirty="0" err="1">
                    <a:latin typeface="Garamond" panose="02020404030301010803" pitchFamily="18" charset="0"/>
                  </a:rPr>
                  <a:t>value</a:t>
                </a:r>
                <a:r>
                  <a:rPr lang="hu-HU" sz="2100" dirty="0">
                    <a:latin typeface="Garamond" panose="02020404030301010803" pitchFamily="18" charset="0"/>
                  </a:rPr>
                  <a:t> of </a:t>
                </a:r>
                <a:r>
                  <a:rPr lang="hu-HU" sz="2100" dirty="0" err="1">
                    <a:latin typeface="Garamond" panose="02020404030301010803" pitchFamily="18" charset="0"/>
                  </a:rPr>
                  <a:t>the</a:t>
                </a:r>
                <a:r>
                  <a:rPr lang="hu-HU" sz="2100" dirty="0">
                    <a:latin typeface="Garamond" panose="02020404030301010803" pitchFamily="18" charset="0"/>
                  </a:rPr>
                  <a:t> </a:t>
                </a:r>
                <a:r>
                  <a:rPr lang="hu-HU" sz="2100" dirty="0" err="1">
                    <a:latin typeface="Garamond" panose="02020404030301010803" pitchFamily="18" charset="0"/>
                  </a:rPr>
                  <a:t>reward</a:t>
                </a:r>
                <a:r>
                  <a:rPr lang="hu-HU" sz="2100" dirty="0">
                    <a:latin typeface="Garamond" panose="02020404030301010803" pitchFamily="18" charset="0"/>
                  </a:rPr>
                  <a:t> </a:t>
                </a:r>
                <a:r>
                  <a:rPr lang="hu-HU" sz="2100" dirty="0" smtClean="0">
                    <a:latin typeface="Garamond" panose="02020404030301010803" pitchFamily="18" charset="0"/>
                  </a:rPr>
                  <a:t>of </a:t>
                </a:r>
                <a:r>
                  <a:rPr lang="hu-HU" sz="2100" dirty="0" err="1">
                    <a:latin typeface="Garamond" panose="02020404030301010803" pitchFamily="18" charset="0"/>
                  </a:rPr>
                  <a:t>the</a:t>
                </a:r>
                <a:r>
                  <a:rPr lang="hu-HU" sz="2100" dirty="0">
                    <a:latin typeface="Garamond" panose="02020404030301010803" pitchFamily="18" charset="0"/>
                  </a:rPr>
                  <a:t> first </a:t>
                </a:r>
                <a:r>
                  <a:rPr lang="hu-HU" sz="2100" dirty="0" err="1" smtClean="0">
                    <a:latin typeface="Garamond" panose="02020404030301010803" pitchFamily="18" charset="0"/>
                  </a:rPr>
                  <a:t>two</a:t>
                </a:r>
                <a:r>
                  <a:rPr lang="hu-HU" sz="2100" dirty="0" smtClean="0">
                    <a:latin typeface="Garamond" panose="02020404030301010803" pitchFamily="18" charset="0"/>
                  </a:rPr>
                  <a:t> </a:t>
                </a:r>
                <a:r>
                  <a:rPr lang="hu-HU" sz="2100" dirty="0" err="1" smtClean="0">
                    <a:latin typeface="Garamond" panose="02020404030301010803" pitchFamily="18" charset="0"/>
                  </a:rPr>
                  <a:t>steps</a:t>
                </a:r>
                <a:r>
                  <a:rPr lang="hu-HU" sz="2100" dirty="0" smtClean="0">
                    <a:latin typeface="Garamond" panose="02020404030301010803" pitchFamily="18" charset="0"/>
                  </a:rPr>
                  <a:t> </a:t>
                </a:r>
                <a:r>
                  <a:rPr lang="hu-HU" sz="2100" dirty="0" err="1" smtClean="0">
                    <a:latin typeface="Garamond" panose="02020404030301010803" pitchFamily="18" charset="0"/>
                  </a:rPr>
                  <a:t>cumulated</a:t>
                </a:r>
                <a:r>
                  <a:rPr lang="hu-HU" sz="2100" dirty="0" smtClean="0">
                    <a:latin typeface="Garamond" panose="02020404030301010803" pitchFamily="18" charset="0"/>
                  </a:rPr>
                  <a:t>?</a:t>
                </a:r>
                <a:endParaRPr lang="hu-HU" sz="2100" dirty="0">
                  <a:latin typeface="Garamond" panose="02020404030301010803" pitchFamily="18" charset="0"/>
                </a:endParaRPr>
              </a:p>
              <a:p>
                <a:endParaRPr lang="hu-HU" sz="2100" dirty="0" smtClean="0"/>
              </a:p>
              <a:p>
                <a:pPr marL="0" indent="0">
                  <a:buNone/>
                </a:pPr>
                <a14:m>
                  <m:oMathPara xmlns:m="http://schemas.openxmlformats.org/officeDocument/2006/math">
                    <m:oMathParaPr>
                      <m:jc m:val="centerGroup"/>
                    </m:oMathParaPr>
                    <m:oMath xmlns:m="http://schemas.openxmlformats.org/officeDocument/2006/math">
                      <m:sSub>
                        <m:sSubPr>
                          <m:ctrlPr>
                            <a:rPr lang="hu-HU" sz="2100" i="1">
                              <a:latin typeface="Cambria Math" panose="02040503050406030204" pitchFamily="18" charset="0"/>
                            </a:rPr>
                          </m:ctrlPr>
                        </m:sSubPr>
                        <m:e>
                          <m:r>
                            <a:rPr lang="hu-HU" sz="2100" i="1">
                              <a:latin typeface="Cambria Math" panose="02040503050406030204" pitchFamily="18" charset="0"/>
                            </a:rPr>
                            <m:t>𝐸</m:t>
                          </m:r>
                        </m:e>
                        <m:sub>
                          <m:r>
                            <a:rPr lang="hu-HU" sz="2100" i="1">
                              <a:latin typeface="Cambria Math" panose="02040503050406030204" pitchFamily="18" charset="0"/>
                              <a:ea typeface="Cambria Math" panose="02040503050406030204" pitchFamily="18" charset="0"/>
                            </a:rPr>
                            <m:t>𝜋</m:t>
                          </m:r>
                        </m:sub>
                      </m:sSub>
                      <m:d>
                        <m:dPr>
                          <m:ctrlPr>
                            <a:rPr lang="hu-HU" sz="2100" i="1">
                              <a:latin typeface="Cambria Math" panose="02040503050406030204" pitchFamily="18" charset="0"/>
                            </a:rPr>
                          </m:ctrlPr>
                        </m:dPr>
                        <m:e>
                          <m:sSub>
                            <m:sSubPr>
                              <m:ctrlPr>
                                <a:rPr lang="hu-HU" sz="2100" i="1">
                                  <a:latin typeface="Cambria Math" panose="02040503050406030204" pitchFamily="18" charset="0"/>
                                </a:rPr>
                              </m:ctrlPr>
                            </m:sSubPr>
                            <m:e>
                              <m:r>
                                <a:rPr lang="hu-HU" sz="2100" i="1">
                                  <a:latin typeface="Cambria Math" panose="02040503050406030204" pitchFamily="18" charset="0"/>
                                </a:rPr>
                                <m:t>𝑟</m:t>
                              </m:r>
                            </m:e>
                            <m:sub>
                              <m:r>
                                <a:rPr lang="hu-HU" sz="2100" i="1">
                                  <a:latin typeface="Cambria Math" panose="02040503050406030204" pitchFamily="18" charset="0"/>
                                </a:rPr>
                                <m:t>𝑡</m:t>
                              </m:r>
                            </m:sub>
                          </m:sSub>
                          <m:r>
                            <a:rPr lang="hu-HU" sz="2100" b="0" i="1" smtClean="0">
                              <a:latin typeface="Cambria Math" panose="02040503050406030204" pitchFamily="18" charset="0"/>
                            </a:rPr>
                            <m:t>+</m:t>
                          </m:r>
                          <m:sSub>
                            <m:sSubPr>
                              <m:ctrlPr>
                                <a:rPr lang="hu-HU" sz="2100" b="0" i="1" smtClean="0">
                                  <a:latin typeface="Cambria Math" panose="02040503050406030204" pitchFamily="18" charset="0"/>
                                </a:rPr>
                              </m:ctrlPr>
                            </m:sSubPr>
                            <m:e>
                              <m:r>
                                <a:rPr lang="hu-HU" sz="2100" b="0" i="1" smtClean="0">
                                  <a:latin typeface="Cambria Math" panose="02040503050406030204" pitchFamily="18" charset="0"/>
                                </a:rPr>
                                <m:t>𝑟</m:t>
                              </m:r>
                            </m:e>
                            <m:sub>
                              <m:r>
                                <a:rPr lang="hu-HU" sz="2100" b="0" i="1" smtClean="0">
                                  <a:latin typeface="Cambria Math" panose="02040503050406030204" pitchFamily="18" charset="0"/>
                                </a:rPr>
                                <m:t>𝑡</m:t>
                              </m:r>
                              <m:r>
                                <a:rPr lang="hu-HU" sz="2100" b="0" i="1" smtClean="0">
                                  <a:latin typeface="Cambria Math" panose="02040503050406030204" pitchFamily="18" charset="0"/>
                                </a:rPr>
                                <m:t>+1</m:t>
                              </m:r>
                            </m:sub>
                          </m:sSub>
                          <m:r>
                            <a:rPr lang="hu-HU" sz="2100" b="0" i="1" smtClean="0">
                              <a:latin typeface="Cambria Math" panose="02040503050406030204" pitchFamily="18" charset="0"/>
                            </a:rPr>
                            <m:t>|</m:t>
                          </m:r>
                          <m:sSub>
                            <m:sSubPr>
                              <m:ctrlPr>
                                <a:rPr lang="hu-HU" sz="2100" b="0" i="1" smtClean="0">
                                  <a:latin typeface="Cambria Math" panose="02040503050406030204" pitchFamily="18" charset="0"/>
                                </a:rPr>
                              </m:ctrlPr>
                            </m:sSubPr>
                            <m:e>
                              <m:r>
                                <a:rPr lang="hu-HU" sz="2100" b="0" i="1" smtClean="0">
                                  <a:latin typeface="Cambria Math" panose="02040503050406030204" pitchFamily="18" charset="0"/>
                                </a:rPr>
                                <m:t>𝑠</m:t>
                              </m:r>
                            </m:e>
                            <m:sub>
                              <m:r>
                                <a:rPr lang="hu-HU" sz="2100" b="0" i="1" smtClean="0">
                                  <a:latin typeface="Cambria Math" panose="02040503050406030204" pitchFamily="18" charset="0"/>
                                </a:rPr>
                                <m:t>𝑡</m:t>
                              </m:r>
                            </m:sub>
                          </m:sSub>
                        </m:e>
                      </m:d>
                      <m:r>
                        <a:rPr lang="hu-HU" sz="2100" i="1">
                          <a:latin typeface="Cambria Math" panose="02040503050406030204" pitchFamily="18" charset="0"/>
                        </a:rPr>
                        <m:t>=</m:t>
                      </m:r>
                      <m:sSub>
                        <m:sSubPr>
                          <m:ctrlPr>
                            <a:rPr lang="hu-HU" sz="2100" i="1">
                              <a:latin typeface="Cambria Math" panose="02040503050406030204" pitchFamily="18" charset="0"/>
                            </a:rPr>
                          </m:ctrlPr>
                        </m:sSubPr>
                        <m:e>
                          <m:r>
                            <a:rPr lang="hu-HU" sz="2100" i="1">
                              <a:latin typeface="Cambria Math" panose="02040503050406030204" pitchFamily="18" charset="0"/>
                            </a:rPr>
                            <m:t>∑</m:t>
                          </m:r>
                        </m:e>
                        <m:sub>
                          <m:sSub>
                            <m:sSubPr>
                              <m:ctrlPr>
                                <a:rPr lang="hu-HU" sz="2100" i="1">
                                  <a:latin typeface="Cambria Math" panose="02040503050406030204" pitchFamily="18" charset="0"/>
                                </a:rPr>
                              </m:ctrlPr>
                            </m:sSubPr>
                            <m:e>
                              <m:r>
                                <a:rPr lang="hu-HU" sz="2100" i="1">
                                  <a:latin typeface="Cambria Math" panose="02040503050406030204" pitchFamily="18" charset="0"/>
                                </a:rPr>
                                <m:t>𝑎</m:t>
                              </m:r>
                            </m:e>
                            <m:sub>
                              <m:r>
                                <a:rPr lang="hu-HU" sz="2100" i="1">
                                  <a:latin typeface="Cambria Math" panose="02040503050406030204" pitchFamily="18" charset="0"/>
                                </a:rPr>
                                <m:t>𝑡</m:t>
                              </m:r>
                            </m:sub>
                          </m:sSub>
                          <m:r>
                            <a:rPr lang="hu-HU" sz="2100" b="0" i="1" smtClean="0">
                              <a:latin typeface="Cambria Math" panose="02040503050406030204" pitchFamily="18" charset="0"/>
                            </a:rPr>
                            <m:t>∈</m:t>
                          </m:r>
                          <m:r>
                            <a:rPr lang="hu-HU" sz="2100" b="0" i="1" smtClean="0">
                              <a:latin typeface="Cambria Math" panose="02040503050406030204" pitchFamily="18" charset="0"/>
                            </a:rPr>
                            <m:t>𝐴</m:t>
                          </m:r>
                        </m:sub>
                      </m:sSub>
                      <m:r>
                        <a:rPr lang="hu-HU" sz="2100" i="1">
                          <a:latin typeface="Cambria Math" panose="02040503050406030204" pitchFamily="18" charset="0"/>
                          <a:ea typeface="Cambria Math" panose="02040503050406030204" pitchFamily="18" charset="0"/>
                        </a:rPr>
                        <m:t>𝜋</m:t>
                      </m:r>
                      <m:d>
                        <m:dPr>
                          <m:ctrlPr>
                            <a:rPr lang="hu-HU" sz="2100" i="1">
                              <a:latin typeface="Cambria Math" panose="02040503050406030204" pitchFamily="18" charset="0"/>
                              <a:ea typeface="Cambria Math" panose="02040503050406030204" pitchFamily="18" charset="0"/>
                            </a:rPr>
                          </m:ctrlPr>
                        </m:dPr>
                        <m:e>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𝑎</m:t>
                              </m:r>
                            </m:e>
                            <m:sub>
                              <m:r>
                                <a:rPr lang="hu-HU" sz="2100" i="1">
                                  <a:latin typeface="Cambria Math" panose="02040503050406030204" pitchFamily="18" charset="0"/>
                                  <a:ea typeface="Cambria Math" panose="02040503050406030204" pitchFamily="18" charset="0"/>
                                </a:rPr>
                                <m:t>𝑡</m:t>
                              </m:r>
                            </m:sub>
                          </m:sSub>
                          <m:r>
                            <a:rPr lang="hu-HU" sz="2100" i="1">
                              <a:latin typeface="Cambria Math" panose="02040503050406030204" pitchFamily="18" charset="0"/>
                              <a:ea typeface="Cambria Math" panose="02040503050406030204" pitchFamily="18" charset="0"/>
                            </a:rPr>
                            <m:t>|</m:t>
                          </m:r>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𝑠</m:t>
                              </m:r>
                            </m:e>
                            <m:sub>
                              <m:r>
                                <a:rPr lang="hu-HU" sz="2100" i="1">
                                  <a:latin typeface="Cambria Math" panose="02040503050406030204" pitchFamily="18" charset="0"/>
                                  <a:ea typeface="Cambria Math" panose="02040503050406030204" pitchFamily="18" charset="0"/>
                                </a:rPr>
                                <m:t>𝑡</m:t>
                              </m:r>
                            </m:sub>
                          </m:sSub>
                        </m:e>
                      </m:d>
                      <m:r>
                        <a:rPr lang="hu-HU" sz="2100" i="1">
                          <a:latin typeface="Cambria Math" panose="02040503050406030204" pitchFamily="18" charset="0"/>
                          <a:ea typeface="Cambria Math" panose="02040503050406030204" pitchFamily="18" charset="0"/>
                        </a:rPr>
                        <m:t> </m:t>
                      </m:r>
                      <m:r>
                        <a:rPr lang="hu-HU" sz="2100" i="1">
                          <a:latin typeface="Cambria Math" panose="02040503050406030204" pitchFamily="18" charset="0"/>
                          <a:ea typeface="Cambria Math" panose="02040503050406030204" pitchFamily="18" charset="0"/>
                        </a:rPr>
                        <m:t>𝑟</m:t>
                      </m:r>
                      <m:d>
                        <m:dPr>
                          <m:ctrlPr>
                            <a:rPr lang="hu-HU" sz="2100" i="1">
                              <a:latin typeface="Cambria Math" panose="02040503050406030204" pitchFamily="18" charset="0"/>
                              <a:ea typeface="Cambria Math" panose="02040503050406030204" pitchFamily="18" charset="0"/>
                            </a:rPr>
                          </m:ctrlPr>
                        </m:dPr>
                        <m:e>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𝑎</m:t>
                              </m:r>
                            </m:e>
                            <m:sub>
                              <m:r>
                                <a:rPr lang="hu-HU" sz="2100" i="1">
                                  <a:latin typeface="Cambria Math" panose="02040503050406030204" pitchFamily="18" charset="0"/>
                                  <a:ea typeface="Cambria Math" panose="02040503050406030204" pitchFamily="18" charset="0"/>
                                </a:rPr>
                                <m:t>𝑡</m:t>
                              </m:r>
                            </m:sub>
                          </m:sSub>
                          <m:r>
                            <a:rPr lang="hu-HU" sz="2100" i="1">
                              <a:latin typeface="Cambria Math" panose="02040503050406030204" pitchFamily="18" charset="0"/>
                              <a:ea typeface="Cambria Math" panose="02040503050406030204" pitchFamily="18" charset="0"/>
                            </a:rPr>
                            <m:t>|</m:t>
                          </m:r>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𝑠</m:t>
                              </m:r>
                            </m:e>
                            <m:sub>
                              <m:r>
                                <a:rPr lang="hu-HU" sz="2100" i="1">
                                  <a:latin typeface="Cambria Math" panose="02040503050406030204" pitchFamily="18" charset="0"/>
                                  <a:ea typeface="Cambria Math" panose="02040503050406030204" pitchFamily="18" charset="0"/>
                                </a:rPr>
                                <m:t>𝑡</m:t>
                              </m:r>
                            </m:sub>
                          </m:sSub>
                        </m:e>
                      </m:d>
                    </m:oMath>
                  </m:oMathPara>
                </a14:m>
                <a:endParaRPr lang="hu-HU" sz="210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hu-HU" sz="2100" i="1">
                              <a:latin typeface="Cambria Math" panose="02040503050406030204" pitchFamily="18" charset="0"/>
                            </a:rPr>
                          </m:ctrlPr>
                        </m:sSubPr>
                        <m:e>
                          <m:r>
                            <a:rPr lang="hu-HU" sz="2100" b="0" i="1" smtClean="0">
                              <a:latin typeface="Cambria Math" panose="02040503050406030204" pitchFamily="18" charset="0"/>
                            </a:rPr>
                            <m:t>+ </m:t>
                          </m:r>
                          <m:r>
                            <a:rPr lang="hu-HU" sz="2100" i="1">
                              <a:latin typeface="Cambria Math" panose="02040503050406030204" pitchFamily="18" charset="0"/>
                            </a:rPr>
                            <m:t>∑</m:t>
                          </m:r>
                        </m:e>
                        <m:sub>
                          <m:sSub>
                            <m:sSubPr>
                              <m:ctrlPr>
                                <a:rPr lang="hu-HU" sz="2100" i="1">
                                  <a:latin typeface="Cambria Math" panose="02040503050406030204" pitchFamily="18" charset="0"/>
                                </a:rPr>
                              </m:ctrlPr>
                            </m:sSubPr>
                            <m:e>
                              <m:r>
                                <a:rPr lang="hu-HU" sz="2100" i="1">
                                  <a:latin typeface="Cambria Math" panose="02040503050406030204" pitchFamily="18" charset="0"/>
                                </a:rPr>
                                <m:t>𝑎</m:t>
                              </m:r>
                            </m:e>
                            <m:sub>
                              <m:r>
                                <a:rPr lang="hu-HU" sz="2100" i="1">
                                  <a:latin typeface="Cambria Math" panose="02040503050406030204" pitchFamily="18" charset="0"/>
                                </a:rPr>
                                <m:t>𝑡</m:t>
                              </m:r>
                              <m:r>
                                <a:rPr lang="hu-HU" sz="2100" b="0" i="1" smtClean="0">
                                  <a:latin typeface="Cambria Math" panose="02040503050406030204" pitchFamily="18" charset="0"/>
                                </a:rPr>
                                <m:t>∈</m:t>
                              </m:r>
                              <m:r>
                                <a:rPr lang="hu-HU" sz="2100" b="0" i="1" smtClean="0">
                                  <a:latin typeface="Cambria Math" panose="02040503050406030204" pitchFamily="18" charset="0"/>
                                </a:rPr>
                                <m:t>𝐴</m:t>
                              </m:r>
                            </m:sub>
                          </m:sSub>
                        </m:sub>
                      </m:sSub>
                      <m:r>
                        <a:rPr lang="hu-HU" sz="2100" i="1">
                          <a:latin typeface="Cambria Math" panose="02040503050406030204" pitchFamily="18" charset="0"/>
                          <a:ea typeface="Cambria Math" panose="02040503050406030204" pitchFamily="18" charset="0"/>
                        </a:rPr>
                        <m:t>𝜋</m:t>
                      </m:r>
                      <m:d>
                        <m:dPr>
                          <m:ctrlPr>
                            <a:rPr lang="hu-HU" sz="2100" i="1">
                              <a:latin typeface="Cambria Math" panose="02040503050406030204" pitchFamily="18" charset="0"/>
                              <a:ea typeface="Cambria Math" panose="02040503050406030204" pitchFamily="18" charset="0"/>
                            </a:rPr>
                          </m:ctrlPr>
                        </m:dPr>
                        <m:e>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𝑎</m:t>
                              </m:r>
                            </m:e>
                            <m:sub>
                              <m:r>
                                <a:rPr lang="hu-HU" sz="2100" i="1">
                                  <a:latin typeface="Cambria Math" panose="02040503050406030204" pitchFamily="18" charset="0"/>
                                  <a:ea typeface="Cambria Math" panose="02040503050406030204" pitchFamily="18" charset="0"/>
                                </a:rPr>
                                <m:t>𝑡</m:t>
                              </m:r>
                            </m:sub>
                          </m:sSub>
                          <m:r>
                            <a:rPr lang="hu-HU" sz="2100" i="1">
                              <a:latin typeface="Cambria Math" panose="02040503050406030204" pitchFamily="18" charset="0"/>
                              <a:ea typeface="Cambria Math" panose="02040503050406030204" pitchFamily="18" charset="0"/>
                            </a:rPr>
                            <m:t>|</m:t>
                          </m:r>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𝑠</m:t>
                              </m:r>
                            </m:e>
                            <m:sub>
                              <m:r>
                                <a:rPr lang="hu-HU" sz="2100" i="1">
                                  <a:latin typeface="Cambria Math" panose="02040503050406030204" pitchFamily="18" charset="0"/>
                                  <a:ea typeface="Cambria Math" panose="02040503050406030204" pitchFamily="18" charset="0"/>
                                </a:rPr>
                                <m:t>𝑡</m:t>
                              </m:r>
                            </m:sub>
                          </m:sSub>
                        </m:e>
                      </m:d>
                      <m:r>
                        <a:rPr lang="hu-HU" sz="2100" i="1">
                          <a:latin typeface="Cambria Math" panose="02040503050406030204" pitchFamily="18" charset="0"/>
                          <a:ea typeface="Cambria Math" panose="02040503050406030204" pitchFamily="18" charset="0"/>
                        </a:rPr>
                        <m:t> </m:t>
                      </m:r>
                      <m:sSub>
                        <m:sSubPr>
                          <m:ctrlPr>
                            <a:rPr lang="hu-HU" sz="210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m:t>
                          </m:r>
                        </m:e>
                        <m:sub>
                          <m:sSub>
                            <m:sSubPr>
                              <m:ctrlPr>
                                <a:rPr lang="hu-HU" sz="210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𝑠</m:t>
                              </m:r>
                            </m:e>
                            <m:sub>
                              <m:r>
                                <a:rPr lang="hu-HU" sz="2100" b="0" i="1" smtClean="0">
                                  <a:latin typeface="Cambria Math" panose="02040503050406030204" pitchFamily="18" charset="0"/>
                                  <a:ea typeface="Cambria Math" panose="02040503050406030204" pitchFamily="18" charset="0"/>
                                </a:rPr>
                                <m:t>𝑡</m:t>
                              </m:r>
                              <m:r>
                                <a:rPr lang="hu-HU" sz="2100" b="0" i="1" smtClean="0">
                                  <a:latin typeface="Cambria Math" panose="02040503050406030204" pitchFamily="18" charset="0"/>
                                  <a:ea typeface="Cambria Math" panose="02040503050406030204" pitchFamily="18" charset="0"/>
                                </a:rPr>
                                <m:t>+1</m:t>
                              </m:r>
                            </m:sub>
                          </m:sSub>
                          <m:r>
                            <a:rPr lang="hu-HU" sz="2100" b="0" i="1" smtClean="0">
                              <a:latin typeface="Cambria Math" panose="02040503050406030204" pitchFamily="18" charset="0"/>
                              <a:ea typeface="Cambria Math" panose="02040503050406030204" pitchFamily="18" charset="0"/>
                            </a:rPr>
                            <m:t>∈</m:t>
                          </m:r>
                          <m:r>
                            <a:rPr lang="hu-HU" sz="2100" b="0" i="1" smtClean="0">
                              <a:latin typeface="Cambria Math" panose="02040503050406030204" pitchFamily="18" charset="0"/>
                              <a:ea typeface="Cambria Math" panose="02040503050406030204" pitchFamily="18" charset="0"/>
                            </a:rPr>
                            <m:t>𝑆</m:t>
                          </m:r>
                        </m:sub>
                      </m:sSub>
                      <m:r>
                        <a:rPr lang="hu-HU" sz="2100" b="0" i="1" smtClean="0">
                          <a:latin typeface="Cambria Math" panose="02040503050406030204" pitchFamily="18" charset="0"/>
                          <a:ea typeface="Cambria Math" panose="02040503050406030204" pitchFamily="18" charset="0"/>
                        </a:rPr>
                        <m:t>𝑃</m:t>
                      </m:r>
                      <m:d>
                        <m:dPr>
                          <m:ctrlPr>
                            <a:rPr lang="hu-HU" sz="2100" b="0" i="1" smtClean="0">
                              <a:latin typeface="Cambria Math" panose="02040503050406030204" pitchFamily="18" charset="0"/>
                              <a:ea typeface="Cambria Math" panose="02040503050406030204" pitchFamily="18" charset="0"/>
                            </a:rPr>
                          </m:ctrlPr>
                        </m:dPr>
                        <m:e>
                          <m:sSub>
                            <m:sSubPr>
                              <m:ctrlPr>
                                <a:rPr lang="hu-HU" sz="2100" b="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𝑠</m:t>
                              </m:r>
                            </m:e>
                            <m:sub>
                              <m:r>
                                <a:rPr lang="hu-HU" sz="2100" b="0" i="1" smtClean="0">
                                  <a:latin typeface="Cambria Math" panose="02040503050406030204" pitchFamily="18" charset="0"/>
                                  <a:ea typeface="Cambria Math" panose="02040503050406030204" pitchFamily="18" charset="0"/>
                                </a:rPr>
                                <m:t>𝑡</m:t>
                              </m:r>
                              <m:r>
                                <a:rPr lang="hu-HU" sz="2100" b="0" i="1" smtClean="0">
                                  <a:latin typeface="Cambria Math" panose="02040503050406030204" pitchFamily="18" charset="0"/>
                                  <a:ea typeface="Cambria Math" panose="02040503050406030204" pitchFamily="18" charset="0"/>
                                </a:rPr>
                                <m:t>+1</m:t>
                              </m:r>
                            </m:sub>
                          </m:sSub>
                          <m:r>
                            <a:rPr lang="hu-HU" sz="2100" b="0" i="1" smtClean="0">
                              <a:latin typeface="Cambria Math" panose="02040503050406030204" pitchFamily="18" charset="0"/>
                              <a:ea typeface="Cambria Math" panose="02040503050406030204" pitchFamily="18" charset="0"/>
                            </a:rPr>
                            <m:t>|</m:t>
                          </m:r>
                          <m:sSub>
                            <m:sSubPr>
                              <m:ctrlPr>
                                <a:rPr lang="hu-HU" sz="2100" b="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𝑎</m:t>
                              </m:r>
                            </m:e>
                            <m:sub>
                              <m:r>
                                <a:rPr lang="hu-HU" sz="2100" b="0" i="1" smtClean="0">
                                  <a:latin typeface="Cambria Math" panose="02040503050406030204" pitchFamily="18" charset="0"/>
                                  <a:ea typeface="Cambria Math" panose="02040503050406030204" pitchFamily="18" charset="0"/>
                                </a:rPr>
                                <m:t>𝑡</m:t>
                              </m:r>
                            </m:sub>
                          </m:sSub>
                          <m:r>
                            <a:rPr lang="hu-HU" sz="2100" b="0" i="1" smtClean="0">
                              <a:latin typeface="Cambria Math" panose="02040503050406030204" pitchFamily="18" charset="0"/>
                              <a:ea typeface="Cambria Math" panose="02040503050406030204" pitchFamily="18" charset="0"/>
                            </a:rPr>
                            <m:t>,</m:t>
                          </m:r>
                          <m:sSub>
                            <m:sSubPr>
                              <m:ctrlPr>
                                <a:rPr lang="hu-HU" sz="2100" b="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𝑠</m:t>
                              </m:r>
                            </m:e>
                            <m:sub>
                              <m:r>
                                <a:rPr lang="hu-HU" sz="2100" b="0" i="1" smtClean="0">
                                  <a:latin typeface="Cambria Math" panose="02040503050406030204" pitchFamily="18" charset="0"/>
                                  <a:ea typeface="Cambria Math" panose="02040503050406030204" pitchFamily="18" charset="0"/>
                                </a:rPr>
                                <m:t>𝑡</m:t>
                              </m:r>
                            </m:sub>
                          </m:sSub>
                        </m:e>
                      </m:d>
                      <m:sSub>
                        <m:sSubPr>
                          <m:ctrlPr>
                            <a:rPr lang="hu-HU" sz="2100" b="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m:t>
                          </m:r>
                        </m:e>
                        <m:sub>
                          <m:sSub>
                            <m:sSubPr>
                              <m:ctrlPr>
                                <a:rPr lang="hu-HU" sz="2100" b="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𝑎</m:t>
                              </m:r>
                            </m:e>
                            <m:sub>
                              <m:r>
                                <a:rPr lang="hu-HU" sz="2100" b="0" i="1" smtClean="0">
                                  <a:latin typeface="Cambria Math" panose="02040503050406030204" pitchFamily="18" charset="0"/>
                                  <a:ea typeface="Cambria Math" panose="02040503050406030204" pitchFamily="18" charset="0"/>
                                </a:rPr>
                                <m:t>𝑡</m:t>
                              </m:r>
                              <m:r>
                                <a:rPr lang="hu-HU" sz="2100" b="0" i="1" smtClean="0">
                                  <a:latin typeface="Cambria Math" panose="02040503050406030204" pitchFamily="18" charset="0"/>
                                  <a:ea typeface="Cambria Math" panose="02040503050406030204" pitchFamily="18" charset="0"/>
                                </a:rPr>
                                <m:t>+1</m:t>
                              </m:r>
                            </m:sub>
                          </m:sSub>
                          <m:r>
                            <a:rPr lang="hu-HU" sz="2100" b="0" i="1" smtClean="0">
                              <a:latin typeface="Cambria Math" panose="02040503050406030204" pitchFamily="18" charset="0"/>
                              <a:ea typeface="Cambria Math" panose="02040503050406030204" pitchFamily="18" charset="0"/>
                            </a:rPr>
                            <m:t>∈</m:t>
                          </m:r>
                          <m:r>
                            <a:rPr lang="hu-HU" sz="2100" b="0" i="1" smtClean="0">
                              <a:latin typeface="Cambria Math" panose="02040503050406030204" pitchFamily="18" charset="0"/>
                              <a:ea typeface="Cambria Math" panose="02040503050406030204" pitchFamily="18" charset="0"/>
                            </a:rPr>
                            <m:t>𝐴</m:t>
                          </m:r>
                        </m:sub>
                      </m:sSub>
                      <m:r>
                        <a:rPr lang="hu-HU" sz="2100" i="1">
                          <a:latin typeface="Cambria Math" panose="02040503050406030204" pitchFamily="18" charset="0"/>
                          <a:ea typeface="Cambria Math" panose="02040503050406030204" pitchFamily="18" charset="0"/>
                        </a:rPr>
                        <m:t>𝜋</m:t>
                      </m:r>
                      <m:d>
                        <m:dPr>
                          <m:ctrlPr>
                            <a:rPr lang="hu-HU" sz="2100" i="1">
                              <a:latin typeface="Cambria Math" panose="02040503050406030204" pitchFamily="18" charset="0"/>
                              <a:ea typeface="Cambria Math" panose="02040503050406030204" pitchFamily="18" charset="0"/>
                            </a:rPr>
                          </m:ctrlPr>
                        </m:dPr>
                        <m:e>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𝑎</m:t>
                              </m:r>
                            </m:e>
                            <m:sub>
                              <m:r>
                                <a:rPr lang="hu-HU" sz="2100" i="1">
                                  <a:latin typeface="Cambria Math" panose="02040503050406030204" pitchFamily="18" charset="0"/>
                                  <a:ea typeface="Cambria Math" panose="02040503050406030204" pitchFamily="18" charset="0"/>
                                </a:rPr>
                                <m:t>𝑡</m:t>
                              </m:r>
                              <m:r>
                                <a:rPr lang="hu-HU" sz="2100" b="0" i="1" smtClean="0">
                                  <a:latin typeface="Cambria Math" panose="02040503050406030204" pitchFamily="18" charset="0"/>
                                  <a:ea typeface="Cambria Math" panose="02040503050406030204" pitchFamily="18" charset="0"/>
                                </a:rPr>
                                <m:t>+1</m:t>
                              </m:r>
                            </m:sub>
                          </m:sSub>
                          <m:r>
                            <a:rPr lang="hu-HU" sz="2100" i="1">
                              <a:latin typeface="Cambria Math" panose="02040503050406030204" pitchFamily="18" charset="0"/>
                              <a:ea typeface="Cambria Math" panose="02040503050406030204" pitchFamily="18" charset="0"/>
                            </a:rPr>
                            <m:t>|</m:t>
                          </m:r>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𝑠</m:t>
                              </m:r>
                            </m:e>
                            <m:sub>
                              <m:r>
                                <a:rPr lang="hu-HU" sz="2100" i="1">
                                  <a:latin typeface="Cambria Math" panose="02040503050406030204" pitchFamily="18" charset="0"/>
                                  <a:ea typeface="Cambria Math" panose="02040503050406030204" pitchFamily="18" charset="0"/>
                                </a:rPr>
                                <m:t>𝑡</m:t>
                              </m:r>
                              <m:r>
                                <a:rPr lang="hu-HU" sz="2100" b="0" i="1" smtClean="0">
                                  <a:latin typeface="Cambria Math" panose="02040503050406030204" pitchFamily="18" charset="0"/>
                                  <a:ea typeface="Cambria Math" panose="02040503050406030204" pitchFamily="18" charset="0"/>
                                </a:rPr>
                                <m:t>+1</m:t>
                              </m:r>
                            </m:sub>
                          </m:sSub>
                        </m:e>
                      </m:d>
                      <m:r>
                        <a:rPr lang="hu-HU" sz="2100" i="1">
                          <a:latin typeface="Cambria Math" panose="02040503050406030204" pitchFamily="18" charset="0"/>
                          <a:ea typeface="Cambria Math" panose="02040503050406030204" pitchFamily="18" charset="0"/>
                        </a:rPr>
                        <m:t> </m:t>
                      </m:r>
                      <m:r>
                        <a:rPr lang="hu-HU" sz="2100" i="1">
                          <a:latin typeface="Cambria Math" panose="02040503050406030204" pitchFamily="18" charset="0"/>
                          <a:ea typeface="Cambria Math" panose="02040503050406030204" pitchFamily="18" charset="0"/>
                        </a:rPr>
                        <m:t>𝑟</m:t>
                      </m:r>
                      <m:d>
                        <m:dPr>
                          <m:ctrlPr>
                            <a:rPr lang="hu-HU" sz="2100" i="1">
                              <a:latin typeface="Cambria Math" panose="02040503050406030204" pitchFamily="18" charset="0"/>
                              <a:ea typeface="Cambria Math" panose="02040503050406030204" pitchFamily="18" charset="0"/>
                            </a:rPr>
                          </m:ctrlPr>
                        </m:dPr>
                        <m:e>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𝑎</m:t>
                              </m:r>
                            </m:e>
                            <m:sub>
                              <m:r>
                                <a:rPr lang="hu-HU" sz="2100" i="1">
                                  <a:latin typeface="Cambria Math" panose="02040503050406030204" pitchFamily="18" charset="0"/>
                                  <a:ea typeface="Cambria Math" panose="02040503050406030204" pitchFamily="18" charset="0"/>
                                </a:rPr>
                                <m:t>𝑡</m:t>
                              </m:r>
                              <m:r>
                                <a:rPr lang="hu-HU" sz="2100" b="0" i="1" smtClean="0">
                                  <a:latin typeface="Cambria Math" panose="02040503050406030204" pitchFamily="18" charset="0"/>
                                  <a:ea typeface="Cambria Math" panose="02040503050406030204" pitchFamily="18" charset="0"/>
                                </a:rPr>
                                <m:t>+1</m:t>
                              </m:r>
                            </m:sub>
                          </m:sSub>
                          <m:r>
                            <a:rPr lang="hu-HU" sz="2100" i="1">
                              <a:latin typeface="Cambria Math" panose="02040503050406030204" pitchFamily="18" charset="0"/>
                              <a:ea typeface="Cambria Math" panose="02040503050406030204" pitchFamily="18" charset="0"/>
                            </a:rPr>
                            <m:t>|</m:t>
                          </m:r>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𝑠</m:t>
                              </m:r>
                            </m:e>
                            <m:sub>
                              <m:r>
                                <a:rPr lang="hu-HU" sz="2100" i="1">
                                  <a:latin typeface="Cambria Math" panose="02040503050406030204" pitchFamily="18" charset="0"/>
                                  <a:ea typeface="Cambria Math" panose="02040503050406030204" pitchFamily="18" charset="0"/>
                                </a:rPr>
                                <m:t>𝑡</m:t>
                              </m:r>
                              <m:r>
                                <a:rPr lang="hu-HU" sz="2100" b="0" i="1" smtClean="0">
                                  <a:latin typeface="Cambria Math" panose="02040503050406030204" pitchFamily="18" charset="0"/>
                                  <a:ea typeface="Cambria Math" panose="02040503050406030204" pitchFamily="18" charset="0"/>
                                </a:rPr>
                                <m:t>+1</m:t>
                              </m:r>
                            </m:sub>
                          </m:sSub>
                        </m:e>
                      </m:d>
                    </m:oMath>
                  </m:oMathPara>
                </a14:m>
                <a:endParaRPr lang="hu-HU" sz="2100" b="0" dirty="0" smtClean="0">
                  <a:ea typeface="Cambria Math" panose="02040503050406030204" pitchFamily="18" charset="0"/>
                </a:endParaRPr>
              </a:p>
              <a:p>
                <a:endParaRPr lang="hu-HU" sz="2100" dirty="0"/>
              </a:p>
              <a:p>
                <a:endParaRPr lang="hu-HU" sz="2100" dirty="0"/>
              </a:p>
              <a:p>
                <a:endParaRPr lang="hu-HU" sz="2100" dirty="0"/>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179512" y="1600206"/>
                <a:ext cx="8619935" cy="4853130"/>
              </a:xfrm>
              <a:blipFill>
                <a:blip r:embed="rId2"/>
                <a:stretch>
                  <a:fillRect l="-849" t="-879"/>
                </a:stretch>
              </a:blipFill>
            </p:spPr>
            <p:txBody>
              <a:bodyPr/>
              <a:lstStyle/>
              <a:p>
                <a:r>
                  <a:rPr lang="hu-HU">
                    <a:noFill/>
                  </a:rPr>
                  <a:t> </a:t>
                </a:r>
              </a:p>
            </p:txBody>
          </p:sp>
        </mc:Fallback>
      </mc:AlternateContent>
      <p:sp>
        <p:nvSpPr>
          <p:cNvPr id="4" name="Cím 1"/>
          <p:cNvSpPr txBox="1">
            <a:spLocks/>
          </p:cNvSpPr>
          <p:nvPr/>
        </p:nvSpPr>
        <p:spPr>
          <a:xfrm>
            <a:off x="179512" y="2924944"/>
            <a:ext cx="7704856" cy="1512168"/>
          </a:xfrm>
          <a:prstGeom prst="rect">
            <a:avLst/>
          </a:prstGeom>
        </p:spPr>
        <p:txBody>
          <a:bodyPr>
            <a:noAutofit/>
          </a:bodyPr>
          <a:lstStyle>
            <a:lvl1pPr algn="ctr" defTabSz="685783" rtl="0" eaLnBrk="1" latinLnBrk="0" hangingPunct="1">
              <a:spcBef>
                <a:spcPct val="0"/>
              </a:spcBef>
              <a:buNone/>
              <a:defRPr sz="3300" kern="1200">
                <a:solidFill>
                  <a:schemeClr val="tx1"/>
                </a:solidFill>
                <a:latin typeface="+mj-lt"/>
                <a:ea typeface="+mj-ea"/>
                <a:cs typeface="+mj-cs"/>
              </a:defRPr>
            </a:lvl1pPr>
          </a:lstStyle>
          <a:p>
            <a:r>
              <a:rPr lang="hu-HU" sz="2400" dirty="0" smtClean="0"/>
              <a:t>We start </a:t>
            </a:r>
            <a:r>
              <a:rPr lang="hu-HU" sz="2400" dirty="0" err="1" smtClean="0"/>
              <a:t>at</a:t>
            </a:r>
            <a:r>
              <a:rPr lang="hu-HU" sz="2400" dirty="0" smtClean="0"/>
              <a:t> </a:t>
            </a:r>
            <a:r>
              <a:rPr lang="hu-HU" sz="2400" dirty="0" err="1" smtClean="0"/>
              <a:t>time</a:t>
            </a:r>
            <a:r>
              <a:rPr lang="hu-HU" sz="2400" dirty="0" smtClean="0"/>
              <a:t> </a:t>
            </a:r>
            <a:r>
              <a:rPr lang="hu-HU" sz="2400" i="1" dirty="0" smtClean="0">
                <a:latin typeface="Times New Roman" panose="02020603050405020304" pitchFamily="18" charset="0"/>
                <a:cs typeface="Times New Roman" panose="02020603050405020304" pitchFamily="18" charset="0"/>
              </a:rPr>
              <a:t>t</a:t>
            </a:r>
            <a:r>
              <a:rPr lang="hu-HU" sz="2400" dirty="0" smtClean="0"/>
              <a:t> </a:t>
            </a:r>
            <a:r>
              <a:rPr lang="hu-HU" sz="2400" dirty="0" err="1" smtClean="0"/>
              <a:t>from</a:t>
            </a:r>
            <a:r>
              <a:rPr lang="hu-HU" sz="2400" dirty="0" smtClean="0"/>
              <a:t> </a:t>
            </a:r>
            <a:r>
              <a:rPr lang="hu-HU" sz="2400" dirty="0" err="1" smtClean="0"/>
              <a:t>state</a:t>
            </a:r>
            <a:r>
              <a:rPr lang="hu-HU" sz="2400" dirty="0" smtClean="0"/>
              <a:t> </a:t>
            </a:r>
            <a:r>
              <a:rPr lang="hu-HU" sz="2400" i="1" dirty="0" err="1" smtClean="0">
                <a:latin typeface="Times New Roman" panose="02020603050405020304" pitchFamily="18" charset="0"/>
                <a:cs typeface="Times New Roman" panose="02020603050405020304" pitchFamily="18" charset="0"/>
              </a:rPr>
              <a:t>s</a:t>
            </a:r>
            <a:r>
              <a:rPr lang="hu-HU" sz="2400" i="1" baseline="-25000" dirty="0" err="1" smtClean="0">
                <a:latin typeface="Times New Roman" panose="02020603050405020304" pitchFamily="18" charset="0"/>
                <a:cs typeface="Times New Roman" panose="02020603050405020304" pitchFamily="18" charset="0"/>
              </a:rPr>
              <a:t>t</a:t>
            </a:r>
            <a:r>
              <a:rPr lang="hu-HU" sz="2400" dirty="0" smtClean="0"/>
              <a:t>, </a:t>
            </a:r>
            <a:r>
              <a:rPr lang="hu-HU" sz="2400" dirty="0" err="1" smtClean="0"/>
              <a:t>use</a:t>
            </a:r>
            <a:r>
              <a:rPr lang="hu-HU" sz="2400" dirty="0" smtClean="0"/>
              <a:t> </a:t>
            </a:r>
            <a:r>
              <a:rPr lang="hu-HU" sz="2400" dirty="0" err="1" smtClean="0"/>
              <a:t>strategy</a:t>
            </a:r>
            <a:r>
              <a:rPr lang="hu-HU" sz="2400" dirty="0" smtClean="0"/>
              <a:t> </a:t>
            </a:r>
            <a:r>
              <a:rPr lang="hu-HU" sz="2400" dirty="0" smtClean="0">
                <a:sym typeface="Symbol" panose="05050102010706020507" pitchFamily="18" charset="2"/>
              </a:rPr>
              <a:t>(</a:t>
            </a:r>
            <a:r>
              <a:rPr lang="hu-HU" sz="2400" dirty="0" err="1" smtClean="0">
                <a:latin typeface="Times New Roman" panose="02020603050405020304" pitchFamily="18" charset="0"/>
                <a:cs typeface="Times New Roman" panose="02020603050405020304" pitchFamily="18" charset="0"/>
                <a:sym typeface="Symbol" panose="05050102010706020507" pitchFamily="18" charset="2"/>
              </a:rPr>
              <a:t>a</a:t>
            </a:r>
            <a:r>
              <a:rPr lang="hu-HU" sz="2400" baseline="-25000" dirty="0" err="1" smtClean="0">
                <a:latin typeface="Times New Roman" panose="02020603050405020304" pitchFamily="18" charset="0"/>
                <a:cs typeface="Times New Roman" panose="02020603050405020304" pitchFamily="18" charset="0"/>
                <a:sym typeface="Symbol" panose="05050102010706020507" pitchFamily="18" charset="2"/>
              </a:rPr>
              <a:t>t</a:t>
            </a:r>
            <a:r>
              <a:rPr lang="hu-HU" sz="2400" dirty="0" err="1" smtClean="0">
                <a:latin typeface="Times New Roman" panose="02020603050405020304" pitchFamily="18" charset="0"/>
                <a:cs typeface="Times New Roman" panose="02020603050405020304" pitchFamily="18" charset="0"/>
                <a:sym typeface="Symbol" panose="05050102010706020507" pitchFamily="18" charset="2"/>
              </a:rPr>
              <a:t>|s</a:t>
            </a:r>
            <a:r>
              <a:rPr lang="hu-HU" sz="2400" baseline="-25000" dirty="0" err="1" smtClean="0">
                <a:latin typeface="Times New Roman" panose="02020603050405020304" pitchFamily="18" charset="0"/>
                <a:cs typeface="Times New Roman" panose="02020603050405020304" pitchFamily="18" charset="0"/>
                <a:sym typeface="Symbol" panose="05050102010706020507" pitchFamily="18" charset="2"/>
              </a:rPr>
              <a:t>t</a:t>
            </a:r>
            <a:r>
              <a:rPr lang="hu-HU" sz="2400" dirty="0" smtClean="0">
                <a:latin typeface="Times New Roman" panose="02020603050405020304" pitchFamily="18" charset="0"/>
                <a:cs typeface="Times New Roman" panose="02020603050405020304" pitchFamily="18" charset="0"/>
                <a:sym typeface="Symbol" panose="05050102010706020507" pitchFamily="18" charset="2"/>
              </a:rPr>
              <a:t>)</a:t>
            </a:r>
            <a:r>
              <a:rPr lang="hu-HU" sz="2400" dirty="0" smtClean="0"/>
              <a:t> </a:t>
            </a:r>
            <a:r>
              <a:rPr lang="hu-HU" sz="2400" dirty="0" err="1" smtClean="0"/>
              <a:t>to</a:t>
            </a:r>
            <a:r>
              <a:rPr lang="hu-HU" sz="2400" dirty="0" smtClean="0"/>
              <a:t> </a:t>
            </a:r>
            <a:r>
              <a:rPr lang="hu-HU" sz="2400" dirty="0" err="1" smtClean="0"/>
              <a:t>decide</a:t>
            </a:r>
            <a:r>
              <a:rPr lang="hu-HU" sz="2400" dirty="0" smtClean="0"/>
              <a:t> </a:t>
            </a:r>
            <a:r>
              <a:rPr lang="hu-HU" sz="2400" dirty="0" err="1" smtClean="0"/>
              <a:t>to</a:t>
            </a:r>
            <a:r>
              <a:rPr lang="hu-HU" sz="2400" dirty="0" smtClean="0"/>
              <a:t> </a:t>
            </a:r>
            <a:r>
              <a:rPr lang="hu-HU" sz="2400" dirty="0" err="1" smtClean="0"/>
              <a:t>use</a:t>
            </a:r>
            <a:r>
              <a:rPr lang="hu-HU" sz="2400" dirty="0" smtClean="0"/>
              <a:t> </a:t>
            </a:r>
            <a:r>
              <a:rPr lang="hu-HU" sz="2400" dirty="0" err="1" smtClean="0"/>
              <a:t>action</a:t>
            </a:r>
            <a:r>
              <a:rPr lang="hu-HU" sz="2400" dirty="0" smtClean="0"/>
              <a:t> </a:t>
            </a:r>
            <a:r>
              <a:rPr lang="hu-HU" sz="2400" i="1" dirty="0" err="1" smtClean="0">
                <a:latin typeface="Times New Roman" panose="02020603050405020304" pitchFamily="18" charset="0"/>
                <a:cs typeface="Times New Roman" panose="02020603050405020304" pitchFamily="18" charset="0"/>
              </a:rPr>
              <a:t>a</a:t>
            </a:r>
            <a:r>
              <a:rPr lang="hu-HU" sz="2400" i="1" baseline="-25000" dirty="0" err="1" smtClean="0">
                <a:latin typeface="Times New Roman" panose="02020603050405020304" pitchFamily="18" charset="0"/>
                <a:cs typeface="Times New Roman" panose="02020603050405020304" pitchFamily="18" charset="0"/>
              </a:rPr>
              <a:t>t</a:t>
            </a:r>
            <a:r>
              <a:rPr lang="hu-HU" sz="2400" i="1" baseline="-25000" dirty="0" smtClean="0">
                <a:latin typeface="Times New Roman" panose="02020603050405020304" pitchFamily="18" charset="0"/>
                <a:cs typeface="Times New Roman" panose="02020603050405020304" pitchFamily="18" charset="0"/>
              </a:rPr>
              <a:t> </a:t>
            </a:r>
            <a:r>
              <a:rPr lang="hu-HU" sz="2400" dirty="0" smtClean="0">
                <a:cs typeface="Times New Roman" panose="02020603050405020304" pitchFamily="18" charset="0"/>
              </a:rPr>
              <a:t> </a:t>
            </a:r>
            <a:r>
              <a:rPr lang="hu-HU" sz="2400" dirty="0" err="1" smtClean="0">
                <a:cs typeface="Times New Roman" panose="02020603050405020304" pitchFamily="18" charset="0"/>
              </a:rPr>
              <a:t>or</a:t>
            </a:r>
            <a:r>
              <a:rPr lang="hu-HU" sz="2400" dirty="0" smtClean="0">
                <a:cs typeface="Times New Roman" panose="02020603050405020304" pitchFamily="18" charset="0"/>
              </a:rPr>
              <a:t> </a:t>
            </a:r>
            <a:r>
              <a:rPr lang="hu-HU" sz="2400" dirty="0" err="1" smtClean="0">
                <a:cs typeface="Times New Roman" panose="02020603050405020304" pitchFamily="18" charset="0"/>
              </a:rPr>
              <a:t>any</a:t>
            </a:r>
            <a:r>
              <a:rPr lang="hu-HU" sz="2400" dirty="0" smtClean="0">
                <a:cs typeface="Times New Roman" panose="02020603050405020304" pitchFamily="18" charset="0"/>
              </a:rPr>
              <a:t> </a:t>
            </a:r>
            <a:r>
              <a:rPr lang="hu-HU" sz="2400" dirty="0" err="1" smtClean="0">
                <a:cs typeface="Times New Roman" panose="02020603050405020304" pitchFamily="18" charset="0"/>
              </a:rPr>
              <a:t>other</a:t>
            </a:r>
            <a:r>
              <a:rPr lang="hu-HU" sz="2400" dirty="0" smtClean="0">
                <a:cs typeface="Times New Roman" panose="02020603050405020304" pitchFamily="18" charset="0"/>
              </a:rPr>
              <a:t> </a:t>
            </a:r>
            <a:r>
              <a:rPr lang="hu-HU" sz="2400" dirty="0" err="1" smtClean="0">
                <a:cs typeface="Times New Roman" panose="02020603050405020304" pitchFamily="18" charset="0"/>
              </a:rPr>
              <a:t>action</a:t>
            </a:r>
            <a:r>
              <a:rPr lang="hu-HU" sz="2400" dirty="0" smtClean="0">
                <a:cs typeface="Times New Roman" panose="02020603050405020304" pitchFamily="18" charset="0"/>
              </a:rPr>
              <a:t>, and </a:t>
            </a:r>
            <a:r>
              <a:rPr lang="hu-HU" sz="2400" dirty="0" err="1" smtClean="0">
                <a:cs typeface="Times New Roman" panose="02020603050405020304" pitchFamily="18" charset="0"/>
              </a:rPr>
              <a:t>happen</a:t>
            </a:r>
            <a:r>
              <a:rPr lang="hu-HU" sz="2400" dirty="0" smtClean="0">
                <a:cs typeface="Times New Roman" panose="02020603050405020304" pitchFamily="18" charset="0"/>
              </a:rPr>
              <a:t> </a:t>
            </a:r>
            <a:r>
              <a:rPr lang="hu-HU" sz="2400" dirty="0" err="1" smtClean="0">
                <a:cs typeface="Times New Roman" panose="02020603050405020304" pitchFamily="18" charset="0"/>
              </a:rPr>
              <a:t>to</a:t>
            </a:r>
            <a:r>
              <a:rPr lang="hu-HU" sz="2400" dirty="0" smtClean="0">
                <a:cs typeface="Times New Roman" panose="02020603050405020304" pitchFamily="18" charset="0"/>
              </a:rPr>
              <a:t> </a:t>
            </a:r>
            <a:r>
              <a:rPr lang="hu-HU" sz="2400" dirty="0" err="1" smtClean="0">
                <a:cs typeface="Times New Roman" panose="02020603050405020304" pitchFamily="18" charset="0"/>
              </a:rPr>
              <a:t>receive</a:t>
            </a:r>
            <a:r>
              <a:rPr lang="hu-HU" sz="2400" dirty="0" smtClean="0">
                <a:cs typeface="Times New Roman" panose="02020603050405020304" pitchFamily="18" charset="0"/>
              </a:rPr>
              <a:t> </a:t>
            </a:r>
            <a:r>
              <a:rPr lang="hu-HU" sz="2400" dirty="0" err="1" smtClean="0">
                <a:cs typeface="Times New Roman" panose="02020603050405020304" pitchFamily="18" charset="0"/>
              </a:rPr>
              <a:t>reward</a:t>
            </a:r>
            <a:r>
              <a:rPr lang="hu-HU" sz="2400" i="1" dirty="0" smtClean="0">
                <a:latin typeface="Times New Roman" panose="02020603050405020304" pitchFamily="18" charset="0"/>
                <a:cs typeface="Times New Roman" panose="02020603050405020304" pitchFamily="18" charset="0"/>
              </a:rPr>
              <a:t> </a:t>
            </a:r>
            <a:r>
              <a:rPr lang="hu-HU" sz="2400" i="1" dirty="0" err="1" smtClean="0">
                <a:latin typeface="Times New Roman" panose="02020603050405020304" pitchFamily="18" charset="0"/>
                <a:cs typeface="Times New Roman" panose="02020603050405020304" pitchFamily="18" charset="0"/>
              </a:rPr>
              <a:t>r</a:t>
            </a:r>
            <a:r>
              <a:rPr lang="hu-HU" sz="2400" i="1" baseline="-25000" dirty="0" err="1" smtClean="0">
                <a:latin typeface="Times New Roman" panose="02020603050405020304" pitchFamily="18" charset="0"/>
                <a:cs typeface="Times New Roman" panose="02020603050405020304" pitchFamily="18" charset="0"/>
              </a:rPr>
              <a:t>t</a:t>
            </a:r>
            <a:r>
              <a:rPr lang="hu-HU" sz="2400" dirty="0" smtClean="0">
                <a:cs typeface="Times New Roman" panose="02020603050405020304" pitchFamily="18" charset="0"/>
              </a:rPr>
              <a:t> and go </a:t>
            </a:r>
            <a:r>
              <a:rPr lang="hu-HU" sz="2400" dirty="0" err="1" smtClean="0">
                <a:cs typeface="Times New Roman" panose="02020603050405020304" pitchFamily="18" charset="0"/>
              </a:rPr>
              <a:t>further</a:t>
            </a:r>
            <a:r>
              <a:rPr lang="hu-HU" sz="2400" dirty="0" smtClean="0">
                <a:cs typeface="Times New Roman" panose="02020603050405020304" pitchFamily="18" charset="0"/>
              </a:rPr>
              <a:t> </a:t>
            </a:r>
            <a:r>
              <a:rPr lang="hu-HU" sz="2400" dirty="0" err="1" smtClean="0">
                <a:cs typeface="Times New Roman" panose="02020603050405020304" pitchFamily="18" charset="0"/>
              </a:rPr>
              <a:t>to</a:t>
            </a:r>
            <a:r>
              <a:rPr lang="hu-HU" sz="2400" dirty="0" smtClean="0">
                <a:cs typeface="Times New Roman" panose="02020603050405020304" pitchFamily="18" charset="0"/>
              </a:rPr>
              <a:t> </a:t>
            </a:r>
            <a:r>
              <a:rPr lang="hu-HU" sz="2400" dirty="0" err="1" smtClean="0">
                <a:cs typeface="Times New Roman" panose="02020603050405020304" pitchFamily="18" charset="0"/>
              </a:rPr>
              <a:t>learn</a:t>
            </a:r>
            <a:r>
              <a:rPr lang="hu-HU" sz="2400" dirty="0" smtClean="0">
                <a:cs typeface="Times New Roman" panose="02020603050405020304" pitchFamily="18" charset="0"/>
              </a:rPr>
              <a:t> </a:t>
            </a:r>
            <a:r>
              <a:rPr lang="hu-HU" sz="2400" dirty="0" err="1" smtClean="0">
                <a:cs typeface="Times New Roman" panose="02020603050405020304" pitchFamily="18" charset="0"/>
              </a:rPr>
              <a:t>that</a:t>
            </a:r>
            <a:r>
              <a:rPr lang="hu-HU" sz="2400" dirty="0" smtClean="0">
                <a:cs typeface="Times New Roman" panose="02020603050405020304" pitchFamily="18" charset="0"/>
              </a:rPr>
              <a:t> we </a:t>
            </a:r>
            <a:r>
              <a:rPr lang="hu-HU" sz="2400" dirty="0" err="1" smtClean="0">
                <a:cs typeface="Times New Roman" panose="02020603050405020304" pitchFamily="18" charset="0"/>
              </a:rPr>
              <a:t>are</a:t>
            </a:r>
            <a:r>
              <a:rPr lang="hu-HU" sz="2400" dirty="0" smtClean="0">
                <a:cs typeface="Times New Roman" panose="02020603050405020304" pitchFamily="18" charset="0"/>
              </a:rPr>
              <a:t> in </a:t>
            </a:r>
            <a:r>
              <a:rPr lang="hu-HU" sz="2400" dirty="0" err="1" smtClean="0">
                <a:cs typeface="Times New Roman" panose="02020603050405020304" pitchFamily="18" charset="0"/>
              </a:rPr>
              <a:t>state</a:t>
            </a:r>
            <a:r>
              <a:rPr lang="hu-HU" sz="2400" dirty="0" smtClean="0">
                <a:cs typeface="Times New Roman" panose="02020603050405020304" pitchFamily="18" charset="0"/>
              </a:rPr>
              <a:t> </a:t>
            </a:r>
            <a:r>
              <a:rPr lang="hu-HU" sz="2400" i="1" dirty="0" smtClean="0">
                <a:latin typeface="Times New Roman" panose="02020603050405020304" pitchFamily="18" charset="0"/>
                <a:cs typeface="Times New Roman" panose="02020603050405020304" pitchFamily="18" charset="0"/>
              </a:rPr>
              <a:t>s</a:t>
            </a:r>
            <a:r>
              <a:rPr lang="hu-HU" sz="2400" i="1" baseline="-25000" dirty="0" smtClean="0">
                <a:latin typeface="Times New Roman" panose="02020603050405020304" pitchFamily="18" charset="0"/>
                <a:cs typeface="Times New Roman" panose="02020603050405020304" pitchFamily="18" charset="0"/>
              </a:rPr>
              <a:t>t+1</a:t>
            </a:r>
            <a:r>
              <a:rPr lang="hu-HU" sz="2400" dirty="0" smtClean="0"/>
              <a:t>, and </a:t>
            </a:r>
            <a:r>
              <a:rPr lang="hu-HU" sz="2400" dirty="0" err="1" smtClean="0"/>
              <a:t>so</a:t>
            </a:r>
            <a:r>
              <a:rPr lang="hu-HU" sz="2400" dirty="0" smtClean="0"/>
              <a:t> </a:t>
            </a:r>
            <a:r>
              <a:rPr lang="hu-HU" sz="2400" dirty="0" err="1" smtClean="0"/>
              <a:t>on</a:t>
            </a:r>
            <a:r>
              <a:rPr lang="hu-HU" sz="2400" dirty="0" smtClean="0"/>
              <a:t>…</a:t>
            </a:r>
            <a:endParaRPr lang="hu-HU"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0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 = 1, 2, 3, \ldots$&#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128"/>
  <p:tag name="PICTUREFILESIZE" val="4346"/>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R(s_1, a_1, \ldots, s_t, a_t)$&#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176"/>
  <p:tag name="PICTUREFILESIZE" val="8140"/>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r(s_{t+1} | s_1, a_1, \ldots, s_t, a_t) = \Pr(s_{t+1} | s_t, a_t),$&#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405"/>
  <p:tag name="PICTUREFILESIZE" val="17462"/>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R(s_1, a_1, \ldots, s_t, a_t) = R(s_t, a_t)$&#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286"/>
  <p:tag name="PICTUREFILESIZE" val="13385"/>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s,a,s') := \Pr(s' | s, a), \quad \forall s,a,s'$&#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322"/>
  <p:tag name="PICTUREFILESIZE" val="15443"/>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i: S\to A$&#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94"/>
  <p:tag name="PICTUREFILESIZE" val="3317"/>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_t \in S$&#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56"/>
  <p:tag name="PICTUREFILESIZE" val="2995"/>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a_t \in A$&#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59"/>
  <p:tag name="PICTUREFILESIZE" val="2726"/>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i: S\times A \to [0,1]$&#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166"/>
  <p:tag name="PICTUREFILESIZE" val="6300"/>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usepackage{amssymb}&#10;\begin{document}&#10;$r_t \in \mathbb{R}$&#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58"/>
  <p:tag name="PICTUREFILESIZE" val="2853"/>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_1 \to a_1 \to s_2 \to \ldots \to s_t \to a_t$&#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285"/>
  <p:tag name="PICTUREFILESIZE" val="7758"/>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r(s_{t+1} | s_1, a_1, \ldots, s_t, a_t)$&#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232"/>
  <p:tag name="PICTUREFILESIZE" val="10119"/>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E_{\pi}(r_1 + r_2 + r_3 + \ldots)$&#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215"/>
  <p:tag name="PICTUREFILESIZE" val="7169"/>
</p:tagLst>
</file>

<file path=ppt/theme/theme1.xml><?xml version="1.0" encoding="utf-8"?>
<a:theme xmlns:a="http://schemas.openxmlformats.org/drawingml/2006/main" name="White Cover">
  <a:themeElements>
    <a:clrScheme name="EIT Colour Palette">
      <a:dk1>
        <a:srgbClr val="333333"/>
      </a:dk1>
      <a:lt1>
        <a:srgbClr val="FFFFFF"/>
      </a:lt1>
      <a:dk2>
        <a:srgbClr val="034EA2"/>
      </a:dk2>
      <a:lt2>
        <a:srgbClr val="6BB745"/>
      </a:lt2>
      <a:accent1>
        <a:srgbClr val="73C4EE"/>
      </a:accent1>
      <a:accent2>
        <a:srgbClr val="630F7A"/>
      </a:accent2>
      <a:accent3>
        <a:srgbClr val="E74394"/>
      </a:accent3>
      <a:accent4>
        <a:srgbClr val="152D79"/>
      </a:accent4>
      <a:accent5>
        <a:srgbClr val="FDCD15"/>
      </a:accent5>
      <a:accent6>
        <a:srgbClr val="00AFAA"/>
      </a:accent6>
      <a:hlink>
        <a:srgbClr val="333333"/>
      </a:hlink>
      <a:folHlink>
        <a:srgbClr val="3333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12674</TotalTime>
  <Words>1121</Words>
  <Application>Microsoft Office PowerPoint</Application>
  <PresentationFormat>Diavetítés a képernyőre (4:3 oldalarány)</PresentationFormat>
  <Paragraphs>242</Paragraphs>
  <Slides>27</Slides>
  <Notes>6</Notes>
  <HiddenSlides>0</HiddenSlides>
  <MMClips>0</MMClips>
  <ScaleCrop>false</ScaleCrop>
  <HeadingPairs>
    <vt:vector size="6" baseType="variant">
      <vt:variant>
        <vt:lpstr>Használt betűtípusok</vt:lpstr>
      </vt:variant>
      <vt:variant>
        <vt:i4>11</vt:i4>
      </vt:variant>
      <vt:variant>
        <vt:lpstr>Téma</vt:lpstr>
      </vt:variant>
      <vt:variant>
        <vt:i4>1</vt:i4>
      </vt:variant>
      <vt:variant>
        <vt:lpstr>Diacímek</vt:lpstr>
      </vt:variant>
      <vt:variant>
        <vt:i4>27</vt:i4>
      </vt:variant>
    </vt:vector>
  </HeadingPairs>
  <TitlesOfParts>
    <vt:vector size="39" baseType="lpstr">
      <vt:lpstr>Arial</vt:lpstr>
      <vt:lpstr>Calibri</vt:lpstr>
      <vt:lpstr>Cambria Math</vt:lpstr>
      <vt:lpstr>cmmi10</vt:lpstr>
      <vt:lpstr>Garamond</vt:lpstr>
      <vt:lpstr>Symbol</vt:lpstr>
      <vt:lpstr>Times</vt:lpstr>
      <vt:lpstr>Times New Roman</vt:lpstr>
      <vt:lpstr>Titillium</vt:lpstr>
      <vt:lpstr>Titillium Lt</vt:lpstr>
      <vt:lpstr>Wingdings</vt:lpstr>
      <vt:lpstr>White Cover</vt:lpstr>
      <vt:lpstr>Lecture 4 Introduction to Machine Learning  Goal-Oriented Systems</vt:lpstr>
      <vt:lpstr>PowerPoint-bemutató</vt:lpstr>
      <vt:lpstr>The basic setting</vt:lpstr>
      <vt:lpstr>Elements of goal-oriented learning</vt:lpstr>
      <vt:lpstr>Assumptions</vt:lpstr>
      <vt:lpstr>Formalizing the problem I</vt:lpstr>
      <vt:lpstr>Formalizing the problem II</vt:lpstr>
      <vt:lpstr>The Markov-assumption</vt:lpstr>
      <vt:lpstr>We start at time t from state st, use strategy (at|st) to draw the next action at  and to receive reward r(at|st) </vt:lpstr>
      <vt:lpstr>Write down:  E_π (r_t+r_(t+1)+r_(t+2) |s_t )  </vt:lpstr>
      <vt:lpstr>How to learn the optimal strategy?</vt:lpstr>
      <vt:lpstr>PowerPoint-bemutató</vt:lpstr>
      <vt:lpstr>PowerPoint-bemutató</vt:lpstr>
      <vt:lpstr>PowerPoint-bemutató</vt:lpstr>
      <vt:lpstr>PowerPoint-bemutató</vt:lpstr>
      <vt:lpstr>Markov assumption is fulfilled in chess &amp; GO</vt:lpstr>
      <vt:lpstr>Markov assumption is not fulfilled in general….</vt:lpstr>
      <vt:lpstr>More details in the homeworks </vt:lpstr>
      <vt:lpstr>PowerPoint-bemutató</vt:lpstr>
      <vt:lpstr>PowerPoint-bemutató</vt:lpstr>
      <vt:lpstr>PowerPoint-bemutató</vt:lpstr>
      <vt:lpstr>PowerPoint-bemutató</vt:lpstr>
      <vt:lpstr>PowerPoint-bemutató</vt:lpstr>
      <vt:lpstr>PowerPoint-bemutató</vt:lpstr>
      <vt:lpstr>PowerPoint-bemutató</vt:lpstr>
      <vt:lpstr>Homeworks</vt:lpstr>
      <vt:lpstr>Typical questions at the exam</vt:lpstr>
    </vt:vector>
  </TitlesOfParts>
  <Company>Ecorys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András Lőrincz</dc:creator>
  <cp:lastModifiedBy>Petrosz</cp:lastModifiedBy>
  <cp:revision>750</cp:revision>
  <dcterms:created xsi:type="dcterms:W3CDTF">2014-10-20T08:54:53Z</dcterms:created>
  <dcterms:modified xsi:type="dcterms:W3CDTF">2020-12-16T12:19:00Z</dcterms:modified>
</cp:coreProperties>
</file>