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0" r:id="rId3"/>
    <p:sldId id="410" r:id="rId4"/>
    <p:sldId id="411" r:id="rId5"/>
    <p:sldId id="412" r:id="rId6"/>
    <p:sldId id="414" r:id="rId7"/>
    <p:sldId id="446" r:id="rId8"/>
    <p:sldId id="449" r:id="rId9"/>
    <p:sldId id="447" r:id="rId10"/>
    <p:sldId id="428" r:id="rId11"/>
    <p:sldId id="448" r:id="rId12"/>
    <p:sldId id="429" r:id="rId13"/>
    <p:sldId id="430" r:id="rId14"/>
    <p:sldId id="432" r:id="rId15"/>
    <p:sldId id="413" r:id="rId16"/>
    <p:sldId id="416" r:id="rId17"/>
    <p:sldId id="417" r:id="rId18"/>
    <p:sldId id="418" r:id="rId19"/>
    <p:sldId id="419" r:id="rId20"/>
    <p:sldId id="420" r:id="rId21"/>
    <p:sldId id="438" r:id="rId22"/>
    <p:sldId id="439" r:id="rId23"/>
    <p:sldId id="440" r:id="rId24"/>
    <p:sldId id="437" r:id="rId25"/>
    <p:sldId id="441" r:id="rId26"/>
    <p:sldId id="434" r:id="rId27"/>
    <p:sldId id="445" r:id="rId28"/>
    <p:sldId id="435" r:id="rId29"/>
    <p:sldId id="442" r:id="rId30"/>
    <p:sldId id="443" r:id="rId31"/>
    <p:sldId id="44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E8B75-EE15-41FA-99CE-E4727FE45598}">
          <p14:sldIdLst>
            <p14:sldId id="256"/>
            <p14:sldId id="320"/>
            <p14:sldId id="410"/>
            <p14:sldId id="411"/>
            <p14:sldId id="412"/>
            <p14:sldId id="414"/>
            <p14:sldId id="446"/>
            <p14:sldId id="449"/>
            <p14:sldId id="447"/>
            <p14:sldId id="428"/>
            <p14:sldId id="448"/>
            <p14:sldId id="429"/>
            <p14:sldId id="430"/>
            <p14:sldId id="432"/>
            <p14:sldId id="413"/>
            <p14:sldId id="416"/>
            <p14:sldId id="417"/>
            <p14:sldId id="418"/>
            <p14:sldId id="419"/>
            <p14:sldId id="420"/>
            <p14:sldId id="438"/>
            <p14:sldId id="439"/>
            <p14:sldId id="440"/>
            <p14:sldId id="437"/>
            <p14:sldId id="441"/>
            <p14:sldId id="434"/>
            <p14:sldId id="445"/>
            <p14:sldId id="435"/>
            <p14:sldId id="442"/>
            <p14:sldId id="443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4D79"/>
    <a:srgbClr val="0097A7"/>
    <a:srgbClr val="A90233"/>
    <a:srgbClr val="FFAB40"/>
    <a:srgbClr val="004494"/>
    <a:srgbClr val="136E9D"/>
    <a:srgbClr val="AE1C46"/>
    <a:srgbClr val="AA0535"/>
    <a:srgbClr val="3333CC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86027" autoAdjust="0"/>
  </p:normalViewPr>
  <p:slideViewPr>
    <p:cSldViewPr>
      <p:cViewPr varScale="1">
        <p:scale>
          <a:sx n="115" d="100"/>
          <a:sy n="115" d="100"/>
        </p:scale>
        <p:origin x="1116" y="84"/>
      </p:cViewPr>
      <p:guideLst>
        <p:guide orient="horz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68DD1-79CB-4E59-966F-E27256E18564}" type="doc">
      <dgm:prSet loTypeId="urn:microsoft.com/office/officeart/2005/8/layout/bProcess2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hu-HU"/>
        </a:p>
      </dgm:t>
    </dgm:pt>
    <dgm:pt modelId="{8683A3F8-F714-4F40-A6A9-FA5C3B4ABFB8}">
      <dgm:prSet custT="1"/>
      <dgm:spPr/>
      <dgm:t>
        <a:bodyPr/>
        <a:lstStyle/>
        <a:p>
          <a:pPr rtl="0"/>
          <a:r>
            <a:rPr lang="hu-HU" sz="3600" b="0" cap="none" spc="0" dirty="0" err="1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Thank</a:t>
          </a:r>
          <a:r>
            <a:rPr lang="hu-HU" sz="36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 </a:t>
          </a:r>
          <a:r>
            <a:rPr lang="hu-HU" sz="3600" b="0" cap="none" spc="0" dirty="0" err="1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you</a:t>
          </a:r>
          <a:endParaRPr lang="hu-HU" sz="3600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7C5F0ED-4248-4FD1-958F-6CEBBD9751C3}" type="parTrans" cxnId="{ED7F3096-BE29-4CFB-89D1-821E2EA45BBB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3BC7DD0-204C-4281-B5E0-98A63565DBDA}" type="sibTrans" cxnId="{ED7F3096-BE29-4CFB-89D1-821E2EA45BBB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2A552D2D-6429-49D7-980B-4476DFE21AF6}">
      <dgm:prSet custT="1"/>
      <dgm:spPr/>
      <dgm:t>
        <a:bodyPr/>
        <a:lstStyle/>
        <a:p>
          <a:pPr rtl="0"/>
          <a:r>
            <a:rPr lang="hu-HU" sz="2400" b="0" cap="none" spc="0" dirty="0" err="1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for</a:t>
          </a:r>
          <a:r>
            <a:rPr lang="hu-HU" sz="2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 </a:t>
          </a:r>
          <a:r>
            <a:rPr lang="hu-HU" sz="2400" b="0" cap="none" spc="0" dirty="0" err="1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your</a:t>
          </a:r>
          <a:endParaRPr lang="hu-HU" sz="2400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13EDF78F-E1FF-43C4-8004-66F24CE9A402}" type="parTrans" cxnId="{C4BD99E6-F400-4626-95AC-0EB7ECF5CE73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C7F300BE-5897-458A-AD86-6A69E34D510D}" type="sibTrans" cxnId="{C4BD99E6-F400-4626-95AC-0EB7ECF5CE73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487D763-1201-476B-BFFE-F23CE8576865}">
      <dgm:prSet custT="1"/>
      <dgm:spPr/>
      <dgm:t>
        <a:bodyPr/>
        <a:lstStyle/>
        <a:p>
          <a:pPr rtl="0"/>
          <a:r>
            <a:rPr lang="hu-HU" sz="3200" b="0" cap="none" spc="0" baseline="0" dirty="0" err="1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attention</a:t>
          </a:r>
          <a:r>
            <a:rPr lang="hu-HU" sz="3200" b="0" cap="none" spc="0" baseline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!</a:t>
          </a:r>
          <a:endParaRPr lang="hu-HU" sz="3200" b="0" cap="none" spc="0" baseline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51153719-BBC6-43CD-90F9-0BE233996068}" type="parTrans" cxnId="{170B9CE4-AA27-491D-91EE-84A909B02299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F3C8C1FB-679D-4BE5-A602-353997E8FD3E}" type="sibTrans" cxnId="{170B9CE4-AA27-491D-91EE-84A909B02299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F7B0A03-5B17-418A-83CE-BE7D4A38A042}" type="pres">
      <dgm:prSet presAssocID="{B7468DD1-79CB-4E59-966F-E27256E1856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hu-HU"/>
        </a:p>
      </dgm:t>
    </dgm:pt>
    <dgm:pt modelId="{992E5BB9-EE20-4DF8-B00A-C1C583A68293}" type="pres">
      <dgm:prSet presAssocID="{8683A3F8-F714-4F40-A6A9-FA5C3B4ABFB8}" presName="firstNode" presStyleLbl="node1" presStyleIdx="0" presStyleCnt="3" custLinFactNeighborX="-38683" custLinFactNeighborY="3255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320B337-B813-449D-BE5E-A89107F3F745}" type="pres">
      <dgm:prSet presAssocID="{73BC7DD0-204C-4281-B5E0-98A63565DBDA}" presName="sibTrans" presStyleLbl="sibTrans2D1" presStyleIdx="0" presStyleCnt="2"/>
      <dgm:spPr/>
      <dgm:t>
        <a:bodyPr/>
        <a:lstStyle/>
        <a:p>
          <a:endParaRPr lang="hu-HU"/>
        </a:p>
      </dgm:t>
    </dgm:pt>
    <dgm:pt modelId="{70C31B3A-494E-468F-8CA7-0AE7F6D43AC2}" type="pres">
      <dgm:prSet presAssocID="{2A552D2D-6429-49D7-980B-4476DFE21AF6}" presName="middleNode" presStyleCnt="0"/>
      <dgm:spPr/>
    </dgm:pt>
    <dgm:pt modelId="{BA74E3B2-E729-4C1C-8536-729B4E84F1C2}" type="pres">
      <dgm:prSet presAssocID="{2A552D2D-6429-49D7-980B-4476DFE21AF6}" presName="padding" presStyleLbl="node1" presStyleIdx="0" presStyleCnt="3"/>
      <dgm:spPr/>
    </dgm:pt>
    <dgm:pt modelId="{91EA8168-2735-402A-8A1F-3F42B7BCE8BE}" type="pres">
      <dgm:prSet presAssocID="{2A552D2D-6429-49D7-980B-4476DFE21AF6}" presName="shape" presStyleLbl="node1" presStyleIdx="1" presStyleCnt="3" custLinFactX="29893" custLinFactNeighborX="100000" custLinFactNeighborY="-9132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14AAAF2-6BFA-4BFE-AFB3-FD17A3DE15FE}" type="pres">
      <dgm:prSet presAssocID="{C7F300BE-5897-458A-AD86-6A69E34D510D}" presName="sibTrans" presStyleLbl="sibTrans2D1" presStyleIdx="1" presStyleCnt="2"/>
      <dgm:spPr/>
      <dgm:t>
        <a:bodyPr/>
        <a:lstStyle/>
        <a:p>
          <a:endParaRPr lang="hu-HU"/>
        </a:p>
      </dgm:t>
    </dgm:pt>
    <dgm:pt modelId="{23FE1B70-F8D3-4044-8672-82CC78D65261}" type="pres">
      <dgm:prSet presAssocID="{B487D763-1201-476B-BFFE-F23CE8576865}" presName="lastNode" presStyleLbl="node1" presStyleIdx="2" presStyleCnt="3" custLinFactNeighborX="58022" custLinFactNeighborY="-1633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A7259AA-1A8A-4E81-ACC2-F46D4340D80C}" type="presOf" srcId="{C7F300BE-5897-458A-AD86-6A69E34D510D}" destId="{914AAAF2-6BFA-4BFE-AFB3-FD17A3DE15FE}" srcOrd="0" destOrd="0" presId="urn:microsoft.com/office/officeart/2005/8/layout/bProcess2"/>
    <dgm:cxn modelId="{AB37D3B8-8BDD-45B5-94BD-3A0B4531D3E3}" type="presOf" srcId="{B7468DD1-79CB-4E59-966F-E27256E18564}" destId="{BF7B0A03-5B17-418A-83CE-BE7D4A38A042}" srcOrd="0" destOrd="0" presId="urn:microsoft.com/office/officeart/2005/8/layout/bProcess2"/>
    <dgm:cxn modelId="{170B9CE4-AA27-491D-91EE-84A909B02299}" srcId="{B7468DD1-79CB-4E59-966F-E27256E18564}" destId="{B487D763-1201-476B-BFFE-F23CE8576865}" srcOrd="2" destOrd="0" parTransId="{51153719-BBC6-43CD-90F9-0BE233996068}" sibTransId="{F3C8C1FB-679D-4BE5-A602-353997E8FD3E}"/>
    <dgm:cxn modelId="{B81D8C33-8890-4596-BE09-BDF03B0BBB7F}" type="presOf" srcId="{B487D763-1201-476B-BFFE-F23CE8576865}" destId="{23FE1B70-F8D3-4044-8672-82CC78D65261}" srcOrd="0" destOrd="0" presId="urn:microsoft.com/office/officeart/2005/8/layout/bProcess2"/>
    <dgm:cxn modelId="{C4BD99E6-F400-4626-95AC-0EB7ECF5CE73}" srcId="{B7468DD1-79CB-4E59-966F-E27256E18564}" destId="{2A552D2D-6429-49D7-980B-4476DFE21AF6}" srcOrd="1" destOrd="0" parTransId="{13EDF78F-E1FF-43C4-8004-66F24CE9A402}" sibTransId="{C7F300BE-5897-458A-AD86-6A69E34D510D}"/>
    <dgm:cxn modelId="{562AC6BA-F5EC-47E0-BE9D-D122C481DF3E}" type="presOf" srcId="{2A552D2D-6429-49D7-980B-4476DFE21AF6}" destId="{91EA8168-2735-402A-8A1F-3F42B7BCE8BE}" srcOrd="0" destOrd="0" presId="urn:microsoft.com/office/officeart/2005/8/layout/bProcess2"/>
    <dgm:cxn modelId="{2F724435-8FE5-4DFA-8BE8-A292238FA161}" type="presOf" srcId="{8683A3F8-F714-4F40-A6A9-FA5C3B4ABFB8}" destId="{992E5BB9-EE20-4DF8-B00A-C1C583A68293}" srcOrd="0" destOrd="0" presId="urn:microsoft.com/office/officeart/2005/8/layout/bProcess2"/>
    <dgm:cxn modelId="{4ABD918C-484B-4B2F-8FD0-85301125E0C9}" type="presOf" srcId="{73BC7DD0-204C-4281-B5E0-98A63565DBDA}" destId="{7320B337-B813-449D-BE5E-A89107F3F745}" srcOrd="0" destOrd="0" presId="urn:microsoft.com/office/officeart/2005/8/layout/bProcess2"/>
    <dgm:cxn modelId="{ED7F3096-BE29-4CFB-89D1-821E2EA45BBB}" srcId="{B7468DD1-79CB-4E59-966F-E27256E18564}" destId="{8683A3F8-F714-4F40-A6A9-FA5C3B4ABFB8}" srcOrd="0" destOrd="0" parTransId="{77C5F0ED-4248-4FD1-958F-6CEBBD9751C3}" sibTransId="{73BC7DD0-204C-4281-B5E0-98A63565DBDA}"/>
    <dgm:cxn modelId="{DD6A9B4C-C839-4553-BED0-2E232F6324F3}" type="presParOf" srcId="{BF7B0A03-5B17-418A-83CE-BE7D4A38A042}" destId="{992E5BB9-EE20-4DF8-B00A-C1C583A68293}" srcOrd="0" destOrd="0" presId="urn:microsoft.com/office/officeart/2005/8/layout/bProcess2"/>
    <dgm:cxn modelId="{C85C1689-DA30-408F-8976-9CFFFE634AD6}" type="presParOf" srcId="{BF7B0A03-5B17-418A-83CE-BE7D4A38A042}" destId="{7320B337-B813-449D-BE5E-A89107F3F745}" srcOrd="1" destOrd="0" presId="urn:microsoft.com/office/officeart/2005/8/layout/bProcess2"/>
    <dgm:cxn modelId="{5F9A0CF4-BA00-450A-9A17-01EA781C8214}" type="presParOf" srcId="{BF7B0A03-5B17-418A-83CE-BE7D4A38A042}" destId="{70C31B3A-494E-468F-8CA7-0AE7F6D43AC2}" srcOrd="2" destOrd="0" presId="urn:microsoft.com/office/officeart/2005/8/layout/bProcess2"/>
    <dgm:cxn modelId="{0C36F82B-7F97-4163-B2B7-486138148CA5}" type="presParOf" srcId="{70C31B3A-494E-468F-8CA7-0AE7F6D43AC2}" destId="{BA74E3B2-E729-4C1C-8536-729B4E84F1C2}" srcOrd="0" destOrd="0" presId="urn:microsoft.com/office/officeart/2005/8/layout/bProcess2"/>
    <dgm:cxn modelId="{706CDA23-3EDF-4FA0-B923-012A1C265CB8}" type="presParOf" srcId="{70C31B3A-494E-468F-8CA7-0AE7F6D43AC2}" destId="{91EA8168-2735-402A-8A1F-3F42B7BCE8BE}" srcOrd="1" destOrd="0" presId="urn:microsoft.com/office/officeart/2005/8/layout/bProcess2"/>
    <dgm:cxn modelId="{6AAAB473-2E01-4E24-BB52-90D1AC0DDFAE}" type="presParOf" srcId="{BF7B0A03-5B17-418A-83CE-BE7D4A38A042}" destId="{914AAAF2-6BFA-4BFE-AFB3-FD17A3DE15FE}" srcOrd="3" destOrd="0" presId="urn:microsoft.com/office/officeart/2005/8/layout/bProcess2"/>
    <dgm:cxn modelId="{407F46AC-05ED-4BFD-9A2B-AA181FCE192F}" type="presParOf" srcId="{BF7B0A03-5B17-418A-83CE-BE7D4A38A042}" destId="{23FE1B70-F8D3-4044-8672-82CC78D65261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E5BB9-EE20-4DF8-B00A-C1C583A68293}">
      <dsp:nvSpPr>
        <dsp:cNvPr id="0" name=""/>
        <dsp:cNvSpPr/>
      </dsp:nvSpPr>
      <dsp:spPr>
        <a:xfrm>
          <a:off x="702081" y="756089"/>
          <a:ext cx="2320439" cy="23204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600" b="0" kern="1200" cap="none" spc="0" dirty="0" err="1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Thank</a:t>
          </a:r>
          <a:r>
            <a:rPr lang="hu-HU" sz="36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 </a:t>
          </a:r>
          <a:r>
            <a:rPr lang="hu-HU" sz="3600" b="0" kern="1200" cap="none" spc="0" dirty="0" err="1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you</a:t>
          </a:r>
          <a:endParaRPr lang="hu-HU" sz="36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1041901" y="1095909"/>
        <a:ext cx="1640799" cy="1640799"/>
      </dsp:txXfrm>
    </dsp:sp>
    <dsp:sp modelId="{7320B337-B813-449D-BE5E-A89107F3F745}">
      <dsp:nvSpPr>
        <dsp:cNvPr id="0" name=""/>
        <dsp:cNvSpPr/>
      </dsp:nvSpPr>
      <dsp:spPr>
        <a:xfrm rot="6500193">
          <a:off x="3108783" y="2181392"/>
          <a:ext cx="812153" cy="565237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A8168-2735-402A-8A1F-3F42B7BCE8BE}">
      <dsp:nvSpPr>
        <dsp:cNvPr id="0" name=""/>
        <dsp:cNvSpPr/>
      </dsp:nvSpPr>
      <dsp:spPr>
        <a:xfrm>
          <a:off x="3996446" y="2106234"/>
          <a:ext cx="1547733" cy="1547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b="0" kern="1200" cap="none" spc="0" dirty="0" err="1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for</a:t>
          </a:r>
          <a:r>
            <a:rPr lang="hu-HU" sz="24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 </a:t>
          </a:r>
          <a:r>
            <a:rPr lang="hu-HU" sz="2400" b="0" kern="1200" cap="none" spc="0" dirty="0" err="1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your</a:t>
          </a:r>
          <a:endParaRPr lang="hu-HU" sz="24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4223106" y="2332894"/>
        <a:ext cx="1094413" cy="1094413"/>
      </dsp:txXfrm>
    </dsp:sp>
    <dsp:sp modelId="{914AAAF2-6BFA-4BFE-AFB3-FD17A3DE15FE}">
      <dsp:nvSpPr>
        <dsp:cNvPr id="0" name=""/>
        <dsp:cNvSpPr/>
      </dsp:nvSpPr>
      <dsp:spPr>
        <a:xfrm rot="6609972">
          <a:off x="5606232" y="3053616"/>
          <a:ext cx="812153" cy="565237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E1B70-F8D3-4044-8672-82CC78D65261}">
      <dsp:nvSpPr>
        <dsp:cNvPr id="0" name=""/>
        <dsp:cNvSpPr/>
      </dsp:nvSpPr>
      <dsp:spPr>
        <a:xfrm>
          <a:off x="6426721" y="2754312"/>
          <a:ext cx="2320439" cy="23204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b="0" kern="1200" cap="none" spc="0" baseline="0" dirty="0" err="1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attention</a:t>
          </a:r>
          <a:r>
            <a:rPr lang="hu-HU" sz="3200" b="0" kern="1200" cap="none" spc="0" baseline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!</a:t>
          </a:r>
          <a:endParaRPr lang="hu-HU" sz="3200" b="0" kern="1200" cap="none" spc="0" baseline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6766541" y="3094132"/>
        <a:ext cx="1640799" cy="164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D8D6F-A0C0-46C0-A295-D3723D5EA4AB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BAC1F-13D3-43CD-A146-021F1C359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99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6E7B-3576-4970-B1A2-88C1ABE177BE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2C1D-2BFA-4AF9-ACBF-EB79A88E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3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1" y="4149080"/>
            <a:ext cx="3528392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Presentation Title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51920" y="6131808"/>
            <a:ext cx="4824536" cy="36004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9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GB" dirty="0"/>
              <a:t>Speaker | Location | Date</a:t>
            </a:r>
          </a:p>
        </p:txBody>
      </p:sp>
    </p:spTree>
    <p:extLst>
      <p:ext uri="{BB962C8B-B14F-4D97-AF65-F5344CB8AC3E}">
        <p14:creationId xmlns:p14="http://schemas.microsoft.com/office/powerpoint/2010/main" val="236848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497624" y="6467128"/>
            <a:ext cx="285656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C2DE46A0-92A9-4CB6-B66D-C429D4C93DD8}" type="slidenum">
              <a:rPr lang="en-GB" sz="675" smtClean="0">
                <a:solidFill>
                  <a:schemeClr val="bg1"/>
                </a:solidFill>
                <a:latin typeface="Titillium" pitchFamily="50" charset="0"/>
              </a:rPr>
              <a:t>‹#›</a:t>
            </a:fld>
            <a:endParaRPr lang="en-GB" sz="675" dirty="0">
              <a:solidFill>
                <a:schemeClr val="bg1"/>
              </a:solidFill>
              <a:latin typeface="Titill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8" y="404671"/>
            <a:ext cx="6426713" cy="576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8" y="1196976"/>
            <a:ext cx="7272804" cy="5184352"/>
          </a:xfrm>
          <a:prstGeom prst="rect">
            <a:avLst/>
          </a:prstGeom>
        </p:spPr>
        <p:txBody>
          <a:bodyPr/>
          <a:lstStyle>
            <a:lvl1pPr marL="0" indent="-134997">
              <a:lnSpc>
                <a:spcPct val="113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</a:defRPr>
            </a:lvl1pPr>
            <a:lvl2pPr marL="485988" indent="-134997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200"/>
            </a:lvl2pPr>
            <a:lvl3pPr marL="1065131" indent="-342900">
              <a:lnSpc>
                <a:spcPct val="113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2200" baseline="0"/>
            </a:lvl3pPr>
            <a:lvl4pPr marL="1200120" indent="-134997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200"/>
            </a:lvl4pPr>
          </a:lstStyle>
          <a:p>
            <a:pPr lvl="0"/>
            <a:r>
              <a:rPr lang="en-GB" dirty="0"/>
              <a:t>Text Here</a:t>
            </a:r>
            <a:endParaRPr lang="hu-HU" dirty="0"/>
          </a:p>
          <a:p>
            <a:pPr lvl="1"/>
            <a:r>
              <a:rPr lang="hu-HU" sz="2200" dirty="0"/>
              <a:t>Text Here</a:t>
            </a:r>
          </a:p>
          <a:p>
            <a:pPr lvl="2"/>
            <a:r>
              <a:rPr lang="hu-HU" dirty="0"/>
              <a:t>Text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47116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00206"/>
            <a:ext cx="8619934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hu-HU" dirty="0"/>
              <a:t>Click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edit</a:t>
            </a:r>
            <a:r>
              <a:rPr lang="hu-HU" dirty="0"/>
              <a:t> Master text </a:t>
            </a:r>
            <a:r>
              <a:rPr lang="hu-HU" dirty="0" err="1"/>
              <a:t>styles</a:t>
            </a:r>
            <a:endParaRPr lang="hu-HU" dirty="0"/>
          </a:p>
          <a:p>
            <a:pPr lvl="1"/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2"/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3"/>
            <a:r>
              <a:rPr lang="hu-HU" dirty="0" err="1"/>
              <a:t>Fourth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4"/>
            <a:r>
              <a:rPr lang="hu-HU" dirty="0" err="1"/>
              <a:t>Fifth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DE5A-74D5-4D1F-BD8A-16CDEB5A26F2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D95B-28C8-4FC8-9A5F-9BEE327AB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B89-2F79-4BA7-A23A-F0B188F0D5B2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1C-B488-4AE7-9AB1-C8358B7CD8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1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 txBox="1">
            <a:spLocks/>
          </p:cNvSpPr>
          <p:nvPr userDrawn="1"/>
        </p:nvSpPr>
        <p:spPr>
          <a:xfrm>
            <a:off x="539750" y="4725144"/>
            <a:ext cx="403225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400" kern="120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  <a:latin typeface="+mj-lt"/>
              </a:rPr>
              <a:t>Text</a:t>
            </a:r>
            <a:endParaRPr lang="en-GB" sz="1800" dirty="0">
              <a:solidFill>
                <a:schemeClr val="bg1"/>
              </a:solidFill>
              <a:latin typeface="Titillium Lt" pitchFamily="50" charset="0"/>
            </a:endParaRPr>
          </a:p>
        </p:txBody>
      </p:sp>
      <p:sp>
        <p:nvSpPr>
          <p:cNvPr id="9" name="Text Placeholder 11"/>
          <p:cNvSpPr txBox="1">
            <a:spLocks/>
          </p:cNvSpPr>
          <p:nvPr userDrawn="1"/>
        </p:nvSpPr>
        <p:spPr>
          <a:xfrm>
            <a:off x="692151" y="4877544"/>
            <a:ext cx="403225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400" kern="120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  <a:latin typeface="+mj-lt"/>
              </a:rPr>
              <a:t>Text</a:t>
            </a:r>
            <a:endParaRPr lang="en-GB" sz="1800" dirty="0">
              <a:solidFill>
                <a:schemeClr val="bg1"/>
              </a:solidFill>
              <a:latin typeface="Titillium Lt" pitchFamily="50" charset="0"/>
            </a:endParaRPr>
          </a:p>
        </p:txBody>
      </p:sp>
      <p:pic>
        <p:nvPicPr>
          <p:cNvPr id="6" name="Kép 5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7849"/>
            <a:ext cx="1080000" cy="1080000"/>
          </a:xfrm>
          <a:prstGeom prst="rect">
            <a:avLst/>
          </a:prstGeom>
        </p:spPr>
      </p:pic>
      <p:pic>
        <p:nvPicPr>
          <p:cNvPr id="1028" name="Picture 4" descr="Image result for elte informatikai kar cÃ­mer">
            <a:extLst>
              <a:ext uri="{FF2B5EF4-FFF2-40B4-BE49-F238E27FC236}">
                <a16:creationId xmlns:a16="http://schemas.microsoft.com/office/drawing/2014/main" id="{1721A0D4-43B4-4367-80E1-F1680DA39767}"/>
              </a:ext>
            </a:extLst>
          </p:cNvPr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046489"/>
            <a:ext cx="1000800" cy="10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2B99D5B-2150-40C4-A420-A85FBB950460}"/>
              </a:ext>
            </a:extLst>
          </p:cNvPr>
          <p:cNvGrpSpPr/>
          <p:nvPr userDrawn="1"/>
        </p:nvGrpSpPr>
        <p:grpSpPr>
          <a:xfrm>
            <a:off x="7956884" y="2126489"/>
            <a:ext cx="1259632" cy="1144013"/>
            <a:chOff x="11094016" y="2060848"/>
            <a:chExt cx="1237152" cy="1008112"/>
          </a:xfrm>
        </p:grpSpPr>
        <p:pic>
          <p:nvPicPr>
            <p:cNvPr id="1030" name="Picture 6" descr="https://www.eitdigital.eu/fileadmin/_processed_/0/3/csm_budapest_landmark_77173e703c.jpg">
              <a:extLst>
                <a:ext uri="{FF2B5EF4-FFF2-40B4-BE49-F238E27FC236}">
                  <a16:creationId xmlns:a16="http://schemas.microsoft.com/office/drawing/2014/main" id="{EA96A06A-9458-4286-9F27-868B87F010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4016" y="2450660"/>
              <a:ext cx="1080000" cy="61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AAD9B0B0-AFB7-4946-9439-A74D30E28825}"/>
                </a:ext>
              </a:extLst>
            </p:cNvPr>
            <p:cNvSpPr txBox="1"/>
            <p:nvPr userDrawn="1"/>
          </p:nvSpPr>
          <p:spPr>
            <a:xfrm>
              <a:off x="11274896" y="2060848"/>
              <a:ext cx="1056272" cy="33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ELTE </a:t>
              </a:r>
              <a:r>
                <a:rPr lang="hu-HU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Faculty of Informatics </a:t>
              </a:r>
            </a:p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EIT Digital CLC</a:t>
              </a:r>
              <a:endParaRPr lang="hu-HU" sz="525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Téglalap 10">
            <a:extLst>
              <a:ext uri="{FF2B5EF4-FFF2-40B4-BE49-F238E27FC236}">
                <a16:creationId xmlns:a16="http://schemas.microsoft.com/office/drawing/2014/main" id="{B8FCD5AE-4369-4FA0-8294-65BB0EB032D6}"/>
              </a:ext>
            </a:extLst>
          </p:cNvPr>
          <p:cNvSpPr/>
          <p:nvPr userDrawn="1"/>
        </p:nvSpPr>
        <p:spPr>
          <a:xfrm>
            <a:off x="1861" y="6566520"/>
            <a:ext cx="5454606" cy="390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u-HU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Bevezetés a gépi tanulásba</a:t>
            </a:r>
            <a:r>
              <a:rPr lang="en-US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201</a:t>
            </a:r>
            <a:r>
              <a:rPr lang="hu-HU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9/2020 I.</a:t>
            </a:r>
            <a:endParaRPr lang="en-US" sz="788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93" r:id="rId2"/>
    <p:sldLayoutId id="2147483796" r:id="rId3"/>
    <p:sldLayoutId id="2147483802" r:id="rId4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he-most-intuitive-and-easiest-guide-for-artificial-neural-network-6a3f2bc0eec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understanding-1d-and-3d-convolution-neural-network-keras-9d8f76e2961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HaarFunction.html" TargetMode="External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w.siemens.com/s/article/what-is-the-fourier-transfor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equencies" TargetMode="External"/><Relationship Id="rId2" Type="http://schemas.openxmlformats.org/officeDocument/2006/relationships/hyperlink" Target="https://en.wikipedia.org/wiki/Spectral_dens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www.slideshare.net/karpnv/speech-signal-time-frequency-representation" TargetMode="External"/><Relationship Id="rId4" Type="http://schemas.openxmlformats.org/officeDocument/2006/relationships/hyperlink" Target="https://en.wikipedia.org/wiki/Spectrogra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rPKeUXjEv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james-dean-posthumous-casting-in-new-movie-through-visual-effects-2019-11" TargetMode="External"/><Relationship Id="rId2" Type="http://schemas.openxmlformats.org/officeDocument/2006/relationships/hyperlink" Target="https://openaccess.thecvf.com/content_WACV_2020/papers/Shalev_End_to_End_Lip_Synchronization_with_a_Temporal_AutoEncoder_WACV_2020_paper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g5WtBjox-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most-intuitive-and-easiest-guide-for-artificial-neural-network-6a3f2bc0eec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AC85-FA26-4789-B80E-79F13CA13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999040" cy="1743471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Lecture</a:t>
            </a:r>
            <a:r>
              <a:rPr lang="hu-HU" dirty="0"/>
              <a:t> </a:t>
            </a:r>
            <a:r>
              <a:rPr lang="hu-HU" dirty="0" smtClean="0"/>
              <a:t>6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Introduction </a:t>
            </a:r>
            <a:r>
              <a:rPr lang="hu-HU" dirty="0" err="1"/>
              <a:t>to</a:t>
            </a:r>
            <a:r>
              <a:rPr lang="hu-HU" dirty="0"/>
              <a:t> Machine Learning</a:t>
            </a:r>
            <a:br>
              <a:rPr lang="hu-HU" dirty="0"/>
            </a:br>
            <a:r>
              <a:rPr lang="hu-HU" b="1" dirty="0">
                <a:highlight>
                  <a:srgbClr val="FFFF00"/>
                </a:highlight>
                <a:sym typeface="Wingdings" panose="05000000000000000000" pitchFamily="2" charset="2"/>
              </a:rPr>
              <a:t> </a:t>
            </a:r>
            <a:r>
              <a:rPr lang="hu-HU" b="1" dirty="0" err="1" smtClean="0">
                <a:highlight>
                  <a:srgbClr val="FFFF00"/>
                </a:highlight>
                <a:sym typeface="Wingdings" panose="05000000000000000000" pitchFamily="2" charset="2"/>
              </a:rPr>
              <a:t>Speech</a:t>
            </a:r>
            <a:r>
              <a:rPr lang="hu-HU" b="1" dirty="0" smtClean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hu-HU" b="1" dirty="0" err="1" smtClean="0">
                <a:highlight>
                  <a:srgbClr val="FFFF00"/>
                </a:highlight>
                <a:sym typeface="Wingdings" panose="05000000000000000000" pitchFamily="2" charset="2"/>
              </a:rPr>
              <a:t>Processing</a:t>
            </a:r>
            <a:r>
              <a:rPr lang="hu-HU" b="1" dirty="0" smtClean="0">
                <a:highlight>
                  <a:srgbClr val="FFFF00"/>
                </a:highlight>
                <a:sym typeface="Wingdings" panose="05000000000000000000" pitchFamily="2" charset="2"/>
              </a:rPr>
              <a:t/>
            </a:r>
            <a:br>
              <a:rPr lang="hu-HU" b="1" dirty="0" smtClean="0"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hu-HU" dirty="0" smtClean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hu-HU" dirty="0" err="1" smtClean="0">
                <a:highlight>
                  <a:srgbClr val="FFFF00"/>
                </a:highlight>
                <a:sym typeface="Wingdings" panose="05000000000000000000" pitchFamily="2" charset="2"/>
              </a:rPr>
              <a:t>including</a:t>
            </a:r>
            <a:r>
              <a:rPr lang="hu-HU" dirty="0" smtClean="0">
                <a:highlight>
                  <a:srgbClr val="FFFF00"/>
                </a:highlight>
                <a:sym typeface="Wingdings" panose="05000000000000000000" pitchFamily="2" charset="2"/>
              </a:rPr>
              <a:t> CNNs and </a:t>
            </a:r>
            <a:r>
              <a:rPr lang="hu-HU" dirty="0" err="1">
                <a:highlight>
                  <a:srgbClr val="FFFF00"/>
                </a:highlight>
                <a:sym typeface="Wingdings" panose="05000000000000000000" pitchFamily="2" charset="2"/>
              </a:rPr>
              <a:t>t</a:t>
            </a:r>
            <a:r>
              <a:rPr lang="hu-HU" smtClean="0">
                <a:highlight>
                  <a:srgbClr val="FFFF00"/>
                </a:highlight>
                <a:sym typeface="Wingdings" panose="05000000000000000000" pitchFamily="2" charset="2"/>
              </a:rPr>
              <a:t>emplates</a:t>
            </a:r>
            <a:r>
              <a:rPr lang="hu-HU" dirty="0" smtClean="0">
                <a:highlight>
                  <a:srgbClr val="FFFF00"/>
                </a:highlight>
                <a:sym typeface="Wingdings" panose="05000000000000000000" pitchFamily="2" charset="2"/>
              </a:rPr>
              <a:t> again)</a:t>
            </a:r>
            <a:endParaRPr lang="hu-HU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838F2C-C292-45C6-9935-FE4C2DBA013B}"/>
              </a:ext>
            </a:extLst>
          </p:cNvPr>
          <p:cNvSpPr txBox="1">
            <a:spLocks/>
          </p:cNvSpPr>
          <p:nvPr/>
        </p:nvSpPr>
        <p:spPr>
          <a:xfrm>
            <a:off x="685800" y="3996268"/>
            <a:ext cx="4954250" cy="1913466"/>
          </a:xfrm>
        </p:spPr>
        <p:txBody>
          <a:bodyPr anchor="t">
            <a:normAutofit/>
          </a:bodyPr>
          <a:lstStyle>
            <a:lvl1pPr marL="0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 smtClean="0"/>
          </a:p>
          <a:p>
            <a:r>
              <a:rPr lang="hu-HU" dirty="0" smtClean="0"/>
              <a:t>András Lőrincz</a:t>
            </a:r>
          </a:p>
          <a:p>
            <a:r>
              <a:rPr lang="hu-HU" dirty="0" smtClean="0"/>
              <a:t>Department of Artificial </a:t>
            </a:r>
            <a:r>
              <a:rPr lang="hu-HU" dirty="0" err="1" smtClean="0"/>
              <a:t>Intelligence</a:t>
            </a:r>
            <a:endParaRPr lang="hu-HU" dirty="0" smtClean="0"/>
          </a:p>
          <a:p>
            <a:r>
              <a:rPr lang="hu-HU" dirty="0" err="1" smtClean="0"/>
              <a:t>Faculty</a:t>
            </a:r>
            <a:r>
              <a:rPr lang="hu-HU" dirty="0" smtClean="0"/>
              <a:t> of </a:t>
            </a:r>
            <a:r>
              <a:rPr lang="hu-HU" dirty="0" err="1" smtClean="0"/>
              <a:t>Informatics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93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758028-5AAF-4CA7-91EA-59B3B21AA7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 smtClean="0"/>
              <a:t>layer</a:t>
            </a:r>
            <a:r>
              <a:rPr lang="hu-HU" dirty="0" smtClean="0"/>
              <a:t> of </a:t>
            </a:r>
            <a:r>
              <a:rPr lang="hu-HU" dirty="0" err="1" smtClean="0"/>
              <a:t>convolutional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r>
              <a:rPr lang="hu-HU" dirty="0" smtClean="0"/>
              <a:t>: </a:t>
            </a:r>
            <a:r>
              <a:rPr lang="hu-HU" dirty="0" err="1"/>
              <a:t>convolution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815F2-6B8A-4847-B293-C4C3D85DBA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8" y="1196976"/>
            <a:ext cx="8064892" cy="5184352"/>
          </a:xfrm>
        </p:spPr>
        <p:txBody>
          <a:bodyPr/>
          <a:lstStyle/>
          <a:p>
            <a:pPr indent="0">
              <a:buNone/>
            </a:pPr>
            <a:endParaRPr lang="hu-HU" dirty="0" smtClean="0"/>
          </a:p>
          <a:p>
            <a:pPr indent="0">
              <a:buNone/>
            </a:pPr>
            <a:endParaRPr lang="hu-HU" sz="800" dirty="0"/>
          </a:p>
          <a:p>
            <a:pPr indent="0">
              <a:buNone/>
            </a:pP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paddings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ends</a:t>
            </a:r>
            <a:r>
              <a:rPr lang="hu-HU" dirty="0" smtClean="0"/>
              <a:t>:</a:t>
            </a:r>
          </a:p>
          <a:p>
            <a:pPr indent="0">
              <a:buNone/>
            </a:pPr>
            <a:endParaRPr lang="hu-HU" sz="900" dirty="0"/>
          </a:p>
          <a:p>
            <a:pPr indent="0">
              <a:buNone/>
            </a:pPr>
            <a:r>
              <a:rPr lang="hu-HU" dirty="0" smtClean="0"/>
              <a:t>no </a:t>
            </a:r>
            <a:r>
              <a:rPr lang="hu-HU" dirty="0" err="1" smtClean="0"/>
              <a:t>padding</a:t>
            </a:r>
            <a:r>
              <a:rPr lang="hu-HU" dirty="0" smtClean="0"/>
              <a:t>        </a:t>
            </a: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padding</a:t>
            </a:r>
            <a:r>
              <a:rPr lang="hu-HU" dirty="0" smtClean="0"/>
              <a:t>              </a:t>
            </a:r>
            <a:r>
              <a:rPr lang="hu-HU" dirty="0" err="1" smtClean="0"/>
              <a:t>partial</a:t>
            </a:r>
            <a:r>
              <a:rPr lang="hu-HU" dirty="0" smtClean="0"/>
              <a:t> </a:t>
            </a:r>
            <a:r>
              <a:rPr lang="hu-HU" dirty="0" err="1" smtClean="0"/>
              <a:t>padding</a:t>
            </a:r>
            <a:r>
              <a:rPr lang="hu-HU" dirty="0" smtClean="0"/>
              <a:t>      </a:t>
            </a: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padding</a:t>
            </a:r>
            <a:endParaRPr lang="hu-HU" dirty="0" smtClean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 smtClean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 smtClean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 smtClean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 smtClean="0"/>
          </a:p>
          <a:p>
            <a:pPr indent="0">
              <a:buNone/>
            </a:pP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: feature </a:t>
            </a:r>
            <a:r>
              <a:rPr lang="hu-HU" dirty="0" err="1" smtClean="0"/>
              <a:t>maps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sizes</a:t>
            </a:r>
            <a:endParaRPr lang="hu-HU" dirty="0" smtClean="0"/>
          </a:p>
          <a:p>
            <a:pPr indent="0">
              <a:buNone/>
            </a:pP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variation</a:t>
            </a:r>
            <a:r>
              <a:rPr lang="hu-HU" dirty="0" smtClean="0"/>
              <a:t>: </a:t>
            </a:r>
            <a:r>
              <a:rPr lang="hu-HU" dirty="0" err="1" smtClean="0"/>
              <a:t>stride</a:t>
            </a:r>
            <a:r>
              <a:rPr lang="hu-HU" dirty="0" smtClean="0"/>
              <a:t> (</a:t>
            </a:r>
            <a:r>
              <a:rPr lang="hu-HU" dirty="0" err="1" smtClean="0"/>
              <a:t>step-size</a:t>
            </a:r>
            <a:r>
              <a:rPr lang="hu-HU" dirty="0" smtClean="0"/>
              <a:t>)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differ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endParaRPr lang="hu-HU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7EEA0B5-C038-4280-AF57-96221E2515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86106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B3CC-FC36-487C-8088-2DD3CD3730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8" y="1196976"/>
            <a:ext cx="8424932" cy="5184352"/>
          </a:xfrm>
        </p:spPr>
        <p:txBody>
          <a:bodyPr/>
          <a:lstStyle/>
          <a:p>
            <a:pPr indent="0">
              <a:buNone/>
            </a:pPr>
            <a:r>
              <a:rPr lang="hu-HU" dirty="0" smtClean="0"/>
              <a:t>CNNs </a:t>
            </a:r>
            <a:r>
              <a:rPr lang="hu-HU" dirty="0" err="1"/>
              <a:t>are</a:t>
            </a:r>
            <a:r>
              <a:rPr lang="hu-HU" dirty="0"/>
              <a:t> made of:</a:t>
            </a:r>
          </a:p>
          <a:p>
            <a:pPr marL="990600" lvl="1" indent="-544513">
              <a:buFont typeface="Wingdings" panose="05000000000000000000" pitchFamily="2" charset="2"/>
              <a:buChar char="ü"/>
            </a:pPr>
            <a:r>
              <a:rPr lang="hu-HU" dirty="0"/>
              <a:t> </a:t>
            </a:r>
            <a:r>
              <a:rPr lang="hu-HU" dirty="0" err="1"/>
              <a:t>convolutional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hu-HU" dirty="0"/>
          </a:p>
          <a:p>
            <a:pPr marL="990600" lvl="1" indent="-544513">
              <a:buFont typeface="Wingdings" panose="05000000000000000000" pitchFamily="2" charset="2"/>
              <a:buChar char="Ø"/>
            </a:pPr>
            <a:r>
              <a:rPr lang="hu-HU" dirty="0"/>
              <a:t> </a:t>
            </a:r>
            <a:r>
              <a:rPr lang="hu-HU" dirty="0" err="1"/>
              <a:t>pooling</a:t>
            </a:r>
            <a:r>
              <a:rPr lang="hu-HU" dirty="0"/>
              <a:t> </a:t>
            </a:r>
            <a:r>
              <a:rPr lang="hu-HU" dirty="0" err="1" smtClean="0"/>
              <a:t>layers</a:t>
            </a:r>
            <a:endParaRPr lang="hu-HU" dirty="0" smtClean="0"/>
          </a:p>
          <a:p>
            <a:pPr marL="990600" lvl="1" indent="-544513">
              <a:buFont typeface="Wingdings" panose="05000000000000000000" pitchFamily="2" charset="2"/>
              <a:buChar char="Ø"/>
            </a:pPr>
            <a:r>
              <a:rPr lang="hu-HU" dirty="0" err="1" smtClean="0"/>
              <a:t>flattening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endParaRPr lang="hu-HU" dirty="0"/>
          </a:p>
          <a:p>
            <a:pPr marL="990600" lvl="1" indent="-544513">
              <a:buFont typeface="Wingdings" panose="05000000000000000000" pitchFamily="2" charset="2"/>
              <a:buChar char="Ø"/>
            </a:pPr>
            <a:r>
              <a:rPr lang="hu-HU" dirty="0"/>
              <a:t> </a:t>
            </a:r>
            <a:r>
              <a:rPr lang="hu-HU" dirty="0" err="1"/>
              <a:t>dense</a:t>
            </a:r>
            <a:r>
              <a:rPr lang="hu-HU" dirty="0"/>
              <a:t> </a:t>
            </a:r>
            <a:r>
              <a:rPr lang="hu-HU" dirty="0" err="1" smtClean="0"/>
              <a:t>layers</a:t>
            </a:r>
            <a:endParaRPr lang="hu-H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14F5A-1268-4F9C-BBF5-0B30655FC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8" y="404671"/>
            <a:ext cx="6984772" cy="576057"/>
          </a:xfrm>
        </p:spPr>
        <p:txBody>
          <a:bodyPr/>
          <a:lstStyle/>
          <a:p>
            <a:r>
              <a:rPr lang="hu-HU" dirty="0" err="1"/>
              <a:t>Convolutional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 smtClean="0"/>
              <a:t>Networks</a:t>
            </a:r>
            <a:r>
              <a:rPr lang="hu-HU" dirty="0" smtClean="0"/>
              <a:t> (CNNs)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63263-02CF-4E1B-9E21-65ABDCC64C26}"/>
              </a:ext>
            </a:extLst>
          </p:cNvPr>
          <p:cNvSpPr txBox="1"/>
          <p:nvPr/>
        </p:nvSpPr>
        <p:spPr>
          <a:xfrm>
            <a:off x="0" y="6237312"/>
            <a:ext cx="84775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>
                <a:hlinkClick r:id="rId2"/>
              </a:rPr>
              <a:t>Drawings</a:t>
            </a:r>
            <a:r>
              <a:rPr lang="hu-HU" sz="1400" dirty="0">
                <a:hlinkClick r:id="rId2"/>
              </a:rPr>
              <a:t> </a:t>
            </a:r>
            <a:r>
              <a:rPr lang="hu-HU" sz="1400" dirty="0" err="1">
                <a:hlinkClick r:id="rId2"/>
              </a:rPr>
              <a:t>are</a:t>
            </a:r>
            <a:r>
              <a:rPr lang="hu-HU" sz="1400" dirty="0">
                <a:hlinkClick r:id="rId2"/>
              </a:rPr>
              <a:t> </a:t>
            </a:r>
            <a:r>
              <a:rPr lang="hu-HU" sz="1400" dirty="0" err="1">
                <a:hlinkClick r:id="rId2"/>
              </a:rPr>
              <a:t>from</a:t>
            </a:r>
            <a:r>
              <a:rPr lang="hu-HU" sz="1400" dirty="0">
                <a:hlinkClick r:id="rId2"/>
              </a:rPr>
              <a:t> here:</a:t>
            </a:r>
          </a:p>
          <a:p>
            <a:r>
              <a:rPr lang="hu-HU" sz="1400" dirty="0">
                <a:hlinkClick r:id="rId2"/>
              </a:rPr>
              <a:t>https://towardsdatascience.com/the-most-intuitive-and-easiest-guide-for-artificial-neural-network-6a3f2bc0eecb</a:t>
            </a:r>
            <a:endParaRPr lang="hu-HU" sz="1400" dirty="0"/>
          </a:p>
          <a:p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0515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9D9AB0-CDDA-45B9-8D1A-BAEF1177DA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layer</a:t>
            </a:r>
            <a:r>
              <a:rPr lang="hu-HU" dirty="0"/>
              <a:t>: </a:t>
            </a:r>
            <a:r>
              <a:rPr lang="hu-HU" dirty="0" err="1"/>
              <a:t>pooling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2B94-C6CF-4E2F-9C0B-9375A7AB25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8" y="5013176"/>
            <a:ext cx="7272804" cy="1368152"/>
          </a:xfrm>
        </p:spPr>
        <p:txBody>
          <a:bodyPr/>
          <a:lstStyle/>
          <a:p>
            <a:r>
              <a:rPr lang="hu-HU" dirty="0" err="1" smtClean="0"/>
              <a:t>Stride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</a:t>
            </a:r>
            <a:r>
              <a:rPr lang="hu-HU" dirty="0" err="1" smtClean="0"/>
              <a:t>differ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5FBC7BC-AC35-496C-B78A-E3D748C6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90582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4630291" y="2348880"/>
            <a:ext cx="4427984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01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211F9B-0AED-4845-BE24-950035276E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Basic </a:t>
            </a:r>
            <a:r>
              <a:rPr lang="hu-HU" dirty="0" err="1"/>
              <a:t>layer</a:t>
            </a:r>
            <a:r>
              <a:rPr lang="hu-HU" dirty="0"/>
              <a:t>: </a:t>
            </a:r>
            <a:r>
              <a:rPr lang="hu-HU" dirty="0" err="1"/>
              <a:t>flattening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D9D23-598D-4D6B-AC02-E5B7B77ED4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D5B9BD7-6EBC-4D4F-A1A1-6B0D26D9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47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6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7B91F-791D-4E13-97C7-8864780264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(</a:t>
            </a: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) CNN </a:t>
            </a:r>
            <a:r>
              <a:rPr lang="hu-HU" dirty="0" err="1"/>
              <a:t>architecture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9350-587A-47C7-90DD-1CE031A212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/>
            <a:r>
              <a:rPr lang="hu-HU" dirty="0" err="1" smtClean="0"/>
              <a:t>Known</a:t>
            </a:r>
            <a:r>
              <a:rPr lang="hu-HU" dirty="0" smtClean="0"/>
              <a:t>: </a:t>
            </a:r>
          </a:p>
          <a:p>
            <a:pPr marL="892175" lvl="1" indent="-358775"/>
            <a:r>
              <a:rPr lang="hu-HU" dirty="0" err="1" smtClean="0"/>
              <a:t>convolutional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, </a:t>
            </a:r>
          </a:p>
          <a:p>
            <a:pPr marL="892175" lvl="1" indent="-358775"/>
            <a:r>
              <a:rPr lang="hu-HU" dirty="0" smtClean="0"/>
              <a:t>ReLU,</a:t>
            </a:r>
          </a:p>
          <a:p>
            <a:pPr marL="892175" lvl="1" indent="-358775"/>
            <a:r>
              <a:rPr lang="hu-HU" dirty="0" smtClean="0"/>
              <a:t>Max </a:t>
            </a:r>
            <a:r>
              <a:rPr lang="hu-HU" dirty="0" err="1" smtClean="0"/>
              <a:t>Pooling</a:t>
            </a:r>
            <a:r>
              <a:rPr lang="hu-HU" dirty="0" smtClean="0"/>
              <a:t>, </a:t>
            </a:r>
          </a:p>
          <a:p>
            <a:pPr marL="892175" lvl="1" indent="-358775"/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connectivity</a:t>
            </a:r>
            <a:endParaRPr lang="hu-HU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B162AEE-DB18-4F65-BC8A-EA51BA0CF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37" y="3666224"/>
            <a:ext cx="8579325" cy="271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7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DB889-A71A-4484-B104-561BAE10D6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Training</a:t>
            </a:r>
            <a:endParaRPr lang="hu-HU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C7F587D-357A-47C6-9A93-AEDF068B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8" y="1844824"/>
            <a:ext cx="4361165" cy="432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3E16-2AA1-49B5-9916-ECB985D755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 err="1" smtClean="0"/>
              <a:t>Errors</a:t>
            </a:r>
            <a:r>
              <a:rPr lang="hu-HU" dirty="0" smtClean="0"/>
              <a:t> </a:t>
            </a:r>
            <a:r>
              <a:rPr lang="hu-HU" dirty="0" err="1" smtClean="0"/>
              <a:t>give</a:t>
            </a:r>
            <a:r>
              <a:rPr lang="hu-HU" dirty="0" smtClean="0"/>
              <a:t> </a:t>
            </a:r>
            <a:r>
              <a:rPr lang="hu-HU" dirty="0" err="1" smtClean="0"/>
              <a:t>rise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cost. Cost is </a:t>
            </a:r>
            <a:r>
              <a:rPr lang="hu-HU" dirty="0" err="1" smtClean="0"/>
              <a:t>decreased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endParaRPr lang="hu-HU" dirty="0" smtClean="0"/>
          </a:p>
          <a:p>
            <a:r>
              <a:rPr lang="hu-HU" dirty="0" err="1" smtClean="0"/>
              <a:t>Weights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modified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decrease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errors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60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563555-5A78-4214-87C6-6E3AE505F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Differentiation</a:t>
            </a:r>
            <a:r>
              <a:rPr lang="hu-HU" dirty="0"/>
              <a:t>: </a:t>
            </a:r>
            <a:r>
              <a:rPr lang="hu-HU" dirty="0" err="1"/>
              <a:t>homework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ReLU</a:t>
            </a:r>
            <a:r>
              <a:rPr lang="hu-HU" dirty="0"/>
              <a:t>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AB630-80DD-4072-BBAD-DA5168A8BD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3774" y="1124744"/>
            <a:ext cx="8676452" cy="5184352"/>
          </a:xfrm>
        </p:spPr>
        <p:txBody>
          <a:bodyPr/>
          <a:lstStyle/>
          <a:p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literature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endParaRPr lang="hu-HU" dirty="0" smtClean="0"/>
          </a:p>
          <a:p>
            <a:r>
              <a:rPr lang="hu-HU" dirty="0" err="1" smtClean="0"/>
              <a:t>Nothing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remember</a:t>
            </a:r>
            <a:r>
              <a:rPr lang="hu-HU" dirty="0" smtClean="0"/>
              <a:t> here,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don’t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know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endParaRPr lang="hu-H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BE47A71-46CA-42A3-8EF8-2C0EA442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9701"/>
            <a:ext cx="9144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7C0DE-BC88-4EBC-8A2B-D4F86E1C23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Repeat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B2172-267C-4D9A-A6A6-12773A3F2A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0741DD-24C5-41DB-BF5C-85EA170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5593"/>
            <a:ext cx="9144000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5A0FCD-A301-44BE-81AB-5CDA5BDF1B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Summary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5E50-A5E1-4700-8387-405F71022F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7EF497B-3A45-4092-BB36-E5AFC9CF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7075"/>
            <a:ext cx="9144000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2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26420-AE9C-40AF-BC3C-9D3705F72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8" y="404671"/>
            <a:ext cx="7056780" cy="576057"/>
          </a:xfrm>
        </p:spPr>
        <p:txBody>
          <a:bodyPr/>
          <a:lstStyle/>
          <a:p>
            <a:r>
              <a:rPr lang="hu-HU" dirty="0"/>
              <a:t>Rich </a:t>
            </a:r>
            <a:r>
              <a:rPr lang="hu-HU" dirty="0" err="1"/>
              <a:t>arsenal</a:t>
            </a:r>
            <a:r>
              <a:rPr lang="hu-HU" dirty="0"/>
              <a:t> of </a:t>
            </a:r>
            <a:r>
              <a:rPr lang="hu-HU" dirty="0" err="1"/>
              <a:t>convolutional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16B1-98FA-4FA4-A0BB-AE00B3550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290" name="Picture 2" descr="Image result for convolutional neural network">
            <a:extLst>
              <a:ext uri="{FF2B5EF4-FFF2-40B4-BE49-F238E27FC236}">
                <a16:creationId xmlns:a16="http://schemas.microsoft.com/office/drawing/2014/main" id="{E2C8CF3B-D183-497B-AAAA-586CDC97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0788"/>
            <a:ext cx="9144000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D63C4-DBB9-41D4-ADC3-D2D1E02681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Content</a:t>
            </a:r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2DC5A-9E10-432C-85EC-8A10607754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8" y="1196976"/>
            <a:ext cx="7992884" cy="5184352"/>
          </a:xfrm>
        </p:spPr>
        <p:txBody>
          <a:bodyPr/>
          <a:lstStyle/>
          <a:p>
            <a:r>
              <a:rPr lang="hu-HU" b="1" dirty="0" err="1"/>
              <a:t>Reiteration</a:t>
            </a:r>
            <a:r>
              <a:rPr lang="hu-HU" b="1" dirty="0"/>
              <a:t> of </a:t>
            </a:r>
            <a:r>
              <a:rPr lang="hu-HU" b="1" dirty="0" err="1" smtClean="0"/>
              <a:t>networks</a:t>
            </a:r>
            <a:r>
              <a:rPr lang="hu-HU" b="1" dirty="0" smtClean="0"/>
              <a:t> and </a:t>
            </a:r>
            <a:r>
              <a:rPr lang="hu-HU" b="1" dirty="0" err="1" smtClean="0"/>
              <a:t>convolutional</a:t>
            </a:r>
            <a:r>
              <a:rPr lang="hu-HU" b="1" dirty="0" smtClean="0"/>
              <a:t> </a:t>
            </a:r>
            <a:r>
              <a:rPr lang="hu-HU" b="1" dirty="0" err="1" smtClean="0"/>
              <a:t>networks</a:t>
            </a:r>
            <a:endParaRPr lang="hu-HU" b="1" dirty="0" smtClean="0"/>
          </a:p>
          <a:p>
            <a:pPr indent="0">
              <a:buNone/>
            </a:pPr>
            <a:r>
              <a:rPr lang="hu-HU" dirty="0" smtClean="0"/>
              <a:t>%---------------------------------</a:t>
            </a:r>
            <a:endParaRPr lang="hu-HU" dirty="0"/>
          </a:p>
          <a:p>
            <a:r>
              <a:rPr lang="hu-HU" dirty="0" err="1"/>
              <a:t>Transform</a:t>
            </a:r>
            <a:r>
              <a:rPr lang="hu-HU" dirty="0"/>
              <a:t> </a:t>
            </a:r>
            <a:r>
              <a:rPr lang="hu-HU" dirty="0" err="1"/>
              <a:t>speech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fit </a:t>
            </a:r>
            <a:r>
              <a:rPr lang="hu-HU" dirty="0" err="1"/>
              <a:t>convolutional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  <a:p>
            <a:pPr lvl="1"/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option</a:t>
            </a:r>
            <a:endParaRPr lang="hu-HU" dirty="0"/>
          </a:p>
          <a:p>
            <a:pPr lvl="1"/>
            <a:r>
              <a:rPr lang="hu-HU" dirty="0" err="1"/>
              <a:t>Predictive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  <a:p>
            <a:pPr lvl="1"/>
            <a:r>
              <a:rPr lang="hu-HU" dirty="0" err="1"/>
              <a:t>Combinations</a:t>
            </a:r>
            <a:endParaRPr lang="hu-HU" dirty="0"/>
          </a:p>
          <a:p>
            <a:r>
              <a:rPr lang="hu-HU" dirty="0"/>
              <a:t>Ethical </a:t>
            </a:r>
            <a:r>
              <a:rPr lang="hu-HU" dirty="0" err="1" smtClean="0"/>
              <a:t>issues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 indent="0">
              <a:buNone/>
            </a:pPr>
            <a:r>
              <a:rPr lang="hu-HU" dirty="0" err="1" smtClean="0"/>
              <a:t>Note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video of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talk</a:t>
            </a:r>
            <a:r>
              <a:rPr lang="hu-HU" dirty="0" smtClean="0"/>
              <a:t> has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problems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insets</a:t>
            </a:r>
            <a:r>
              <a:rPr lang="hu-HU" dirty="0" smtClean="0"/>
              <a:t>, </a:t>
            </a:r>
            <a:r>
              <a:rPr lang="hu-HU" dirty="0" err="1" smtClean="0"/>
              <a:t>especially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first </a:t>
            </a:r>
            <a:r>
              <a:rPr lang="hu-HU" dirty="0" err="1" smtClean="0"/>
              <a:t>inset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face</a:t>
            </a:r>
            <a:r>
              <a:rPr lang="hu-HU" dirty="0" smtClean="0"/>
              <a:t> </a:t>
            </a:r>
            <a:r>
              <a:rPr lang="hu-HU" dirty="0" err="1" smtClean="0"/>
              <a:t>retargeting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34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Image result for 2d convolutional neural network">
            <a:extLst>
              <a:ext uri="{FF2B5EF4-FFF2-40B4-BE49-F238E27FC236}">
                <a16:creationId xmlns:a16="http://schemas.microsoft.com/office/drawing/2014/main" id="{1B24CA1F-6E0D-459E-836A-461ADB4FD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1" b="13879"/>
          <a:stretch/>
        </p:blipFill>
        <p:spPr bwMode="auto">
          <a:xfrm>
            <a:off x="0" y="3041800"/>
            <a:ext cx="9144000" cy="38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26420-AE9C-40AF-BC3C-9D3705F72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8" y="404671"/>
            <a:ext cx="7056780" cy="576057"/>
          </a:xfrm>
        </p:spPr>
        <p:txBody>
          <a:bodyPr/>
          <a:lstStyle/>
          <a:p>
            <a:r>
              <a:rPr lang="hu-HU" dirty="0"/>
              <a:t>Rich </a:t>
            </a:r>
            <a:r>
              <a:rPr lang="hu-HU" dirty="0" err="1"/>
              <a:t>arsenal</a:t>
            </a:r>
            <a:r>
              <a:rPr lang="hu-HU" dirty="0"/>
              <a:t> of </a:t>
            </a:r>
            <a:r>
              <a:rPr lang="hu-HU" dirty="0" err="1"/>
              <a:t>convolutional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hu-H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382807-D575-4184-9040-7D6FBF5F730E}"/>
              </a:ext>
            </a:extLst>
          </p:cNvPr>
          <p:cNvGrpSpPr/>
          <p:nvPr/>
        </p:nvGrpSpPr>
        <p:grpSpPr>
          <a:xfrm>
            <a:off x="0" y="3127388"/>
            <a:ext cx="9144000" cy="3645024"/>
            <a:chOff x="0" y="3212976"/>
            <a:chExt cx="9144000" cy="3645024"/>
          </a:xfrm>
        </p:grpSpPr>
        <p:pic>
          <p:nvPicPr>
            <p:cNvPr id="13314" name="Picture 2" descr="Image result for 3d convolutional neural network">
              <a:extLst>
                <a:ext uri="{FF2B5EF4-FFF2-40B4-BE49-F238E27FC236}">
                  <a16:creationId xmlns:a16="http://schemas.microsoft.com/office/drawing/2014/main" id="{78C69FF3-1BC7-4D33-B995-84ACDB5A7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12976"/>
              <a:ext cx="9144000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9188E6-E3D2-4FFE-ACE5-3A967BB23B3B}"/>
                </a:ext>
              </a:extLst>
            </p:cNvPr>
            <p:cNvSpPr/>
            <p:nvPr/>
          </p:nvSpPr>
          <p:spPr>
            <a:xfrm>
              <a:off x="0" y="5877272"/>
              <a:ext cx="9144000" cy="980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16B1-98FA-4FA4-A0BB-AE00B3550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8" y="1196976"/>
            <a:ext cx="8676452" cy="5184352"/>
          </a:xfrm>
        </p:spPr>
        <p:txBody>
          <a:bodyPr/>
          <a:lstStyle/>
          <a:p>
            <a:r>
              <a:rPr lang="hu-HU" dirty="0"/>
              <a:t>1</a:t>
            </a:r>
            <a:r>
              <a:rPr lang="hu-HU" dirty="0" smtClean="0"/>
              <a:t>D </a:t>
            </a:r>
            <a:r>
              <a:rPr lang="hu-HU" dirty="0" err="1"/>
              <a:t>convolutions</a:t>
            </a:r>
            <a:endParaRPr lang="hu-HU" dirty="0"/>
          </a:p>
          <a:p>
            <a:r>
              <a:rPr lang="hu-HU" dirty="0"/>
              <a:t>2</a:t>
            </a:r>
            <a:r>
              <a:rPr lang="hu-HU" dirty="0" smtClean="0"/>
              <a:t>D </a:t>
            </a:r>
            <a:r>
              <a:rPr lang="hu-HU" dirty="0" err="1" smtClean="0"/>
              <a:t>convolutions</a:t>
            </a:r>
            <a:endParaRPr lang="hu-HU" dirty="0" smtClean="0"/>
          </a:p>
          <a:p>
            <a:r>
              <a:rPr lang="hu-HU" dirty="0"/>
              <a:t>3</a:t>
            </a:r>
            <a:r>
              <a:rPr lang="hu-HU" dirty="0" smtClean="0"/>
              <a:t>D </a:t>
            </a:r>
            <a:r>
              <a:rPr lang="hu-HU" dirty="0" err="1" smtClean="0"/>
              <a:t>convolutions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…</a:t>
            </a:r>
            <a:endParaRPr lang="hu-HU" dirty="0"/>
          </a:p>
          <a:p>
            <a:pPr indent="0">
              <a:buNone/>
            </a:pPr>
            <a:endParaRPr lang="hu-HU" sz="2800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endParaRPr lang="hu-HU" dirty="0"/>
          </a:p>
          <a:p>
            <a:pPr indent="0">
              <a:buNone/>
            </a:pPr>
            <a:r>
              <a:rPr lang="hu-HU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https://towardsdatascience.com/understanding-</a:t>
            </a:r>
            <a:r>
              <a:rPr lang="hu-HU" b="1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1d-and-3d</a:t>
            </a:r>
            <a:r>
              <a:rPr lang="hu-HU" dirty="0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-convolution-neural-network-keras-9d8f76e29610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45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05755-3C98-4885-A454-C2175E47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918920" cy="3124201"/>
          </a:xfrm>
        </p:spPr>
        <p:txBody>
          <a:bodyPr/>
          <a:lstStyle/>
          <a:p>
            <a:r>
              <a:rPr lang="hu-HU" dirty="0"/>
              <a:t>We </a:t>
            </a:r>
            <a:r>
              <a:rPr lang="hu-HU" dirty="0" err="1"/>
              <a:t>turn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 smtClean="0"/>
              <a:t>speech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Speech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transformed</a:t>
            </a:r>
            <a:endParaRPr lang="hu-H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172C41-F28B-4BC3-8F9C-44036F283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57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C4435-4152-4479-95A1-F9E0B07822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Haar </a:t>
            </a:r>
            <a:r>
              <a:rPr lang="hu-HU" dirty="0" err="1" smtClean="0"/>
              <a:t>Transform</a:t>
            </a:r>
            <a:r>
              <a:rPr lang="hu-HU" dirty="0" smtClean="0"/>
              <a:t> -- </a:t>
            </a:r>
            <a:r>
              <a:rPr lang="hu-HU" dirty="0" err="1" smtClean="0"/>
              <a:t>intro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9B190-51B9-4CF3-A329-D23EA06985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2" name="Picture 4" descr="HaarFns">
            <a:extLst>
              <a:ext uri="{FF2B5EF4-FFF2-40B4-BE49-F238E27FC236}">
                <a16:creationId xmlns:a16="http://schemas.microsoft.com/office/drawing/2014/main" id="{75BDC102-D551-4F6B-B4D9-2B43B282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3" y="2132856"/>
            <a:ext cx="7388368" cy="34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9F3709-3BC9-40C2-BBAB-40624AD2B28F}"/>
              </a:ext>
            </a:extLst>
          </p:cNvPr>
          <p:cNvSpPr txBox="1"/>
          <p:nvPr/>
        </p:nvSpPr>
        <p:spPr>
          <a:xfrm>
            <a:off x="335229" y="6268663"/>
            <a:ext cx="498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3"/>
              </a:rPr>
              <a:t>http://mathworld.wolfram.com/HaarFunction.html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94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7C27B-CE71-43B7-9403-F36DE02ECD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Fourier </a:t>
            </a:r>
            <a:r>
              <a:rPr lang="hu-HU" dirty="0" err="1"/>
              <a:t>transform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119C1-1F3F-49E8-BE6F-A48EA14CB2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3074" name="Picture 2" descr="Image result for fourier transform">
            <a:extLst>
              <a:ext uri="{FF2B5EF4-FFF2-40B4-BE49-F238E27FC236}">
                <a16:creationId xmlns:a16="http://schemas.microsoft.com/office/drawing/2014/main" id="{1B8AD9DA-6CCD-4C30-80AE-6C9DDE28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7191"/>
            <a:ext cx="75533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B57CE-68FF-4134-A78F-AC541A40B889}"/>
              </a:ext>
            </a:extLst>
          </p:cNvPr>
          <p:cNvSpPr txBox="1"/>
          <p:nvPr/>
        </p:nvSpPr>
        <p:spPr>
          <a:xfrm>
            <a:off x="-29763" y="6334688"/>
            <a:ext cx="724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3"/>
              </a:rPr>
              <a:t>https://community.sw.siemens.com/s/article/what-is-the-fourier-transform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85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2A97B2-5D7E-44F5-A78C-111D44D747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 smtClean="0"/>
              <a:t>Spectogram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DAFA0-F494-4628-8337-9F7A5FE27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9512" y="1196976"/>
            <a:ext cx="8424936" cy="5184352"/>
          </a:xfrm>
        </p:spPr>
        <p:txBody>
          <a:bodyPr/>
          <a:lstStyle/>
          <a:p>
            <a:pPr indent="0">
              <a:buNone/>
            </a:pPr>
            <a:r>
              <a:rPr lang="en-US" sz="1600" dirty="0"/>
              <a:t>Spectrogram of the spoken </a:t>
            </a:r>
            <a:r>
              <a:rPr lang="en-US" sz="1600" dirty="0" smtClean="0"/>
              <a:t>words</a:t>
            </a:r>
            <a:endParaRPr lang="hu-HU" sz="1600" dirty="0" smtClean="0"/>
          </a:p>
          <a:p>
            <a:pPr indent="0">
              <a:buNone/>
            </a:pPr>
            <a:r>
              <a:rPr lang="en-US" sz="1600" b="1" i="1" dirty="0" smtClean="0"/>
              <a:t>"</a:t>
            </a:r>
            <a:r>
              <a:rPr lang="en-US" sz="1600" b="1" i="1" dirty="0"/>
              <a:t>nineteenth century". </a:t>
            </a:r>
            <a:endParaRPr lang="hu-HU" sz="1600" b="1" i="1" dirty="0" smtClean="0"/>
          </a:p>
          <a:p>
            <a:pPr indent="0">
              <a:buNone/>
            </a:pPr>
            <a:r>
              <a:rPr lang="en-US" sz="1600" dirty="0" smtClean="0"/>
              <a:t>Frequencies </a:t>
            </a:r>
            <a:r>
              <a:rPr lang="en-US" sz="1600" dirty="0"/>
              <a:t>are shown </a:t>
            </a:r>
            <a:endParaRPr lang="hu-HU" sz="1600" dirty="0" smtClean="0"/>
          </a:p>
          <a:p>
            <a:pPr indent="0">
              <a:buNone/>
            </a:pPr>
            <a:r>
              <a:rPr lang="en-US" sz="1600" dirty="0" smtClean="0"/>
              <a:t>increasing </a:t>
            </a:r>
            <a:r>
              <a:rPr lang="en-US" sz="1600" dirty="0"/>
              <a:t>up the vertical axis, </a:t>
            </a:r>
            <a:endParaRPr lang="hu-HU" sz="1600" dirty="0" smtClean="0"/>
          </a:p>
          <a:p>
            <a:pPr indent="0">
              <a:buNone/>
            </a:pPr>
            <a:r>
              <a:rPr lang="en-US" sz="1600" dirty="0" smtClean="0"/>
              <a:t>and </a:t>
            </a:r>
            <a:r>
              <a:rPr lang="en-US" sz="1600" dirty="0"/>
              <a:t>time on the horizontal axis. </a:t>
            </a:r>
            <a:endParaRPr lang="hu-HU" sz="1600" dirty="0" smtClean="0"/>
          </a:p>
          <a:p>
            <a:pPr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legend to the right shows </a:t>
            </a:r>
            <a:endParaRPr lang="hu-HU" sz="1600" dirty="0" smtClean="0"/>
          </a:p>
          <a:p>
            <a:pPr indent="0">
              <a:buNone/>
            </a:pPr>
            <a:r>
              <a:rPr lang="en-US" sz="1600" dirty="0" smtClean="0"/>
              <a:t>that </a:t>
            </a:r>
            <a:r>
              <a:rPr lang="en-US" sz="1600" dirty="0"/>
              <a:t>the color intensity increases </a:t>
            </a:r>
            <a:endParaRPr lang="hu-HU" sz="1600" dirty="0" smtClean="0"/>
          </a:p>
          <a:p>
            <a:pPr indent="0">
              <a:buNone/>
            </a:pPr>
            <a:r>
              <a:rPr lang="en-US" sz="1600" dirty="0" smtClean="0"/>
              <a:t>with </a:t>
            </a:r>
            <a:r>
              <a:rPr lang="en-US" sz="1600" dirty="0"/>
              <a:t>the </a:t>
            </a:r>
            <a:r>
              <a:rPr lang="en-US" sz="1600" dirty="0" smtClean="0"/>
              <a:t>density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pPr marL="285750" indent="-285750"/>
            <a:r>
              <a:rPr lang="en-US" sz="1800" dirty="0"/>
              <a:t>A </a:t>
            </a:r>
            <a:r>
              <a:rPr lang="en-US" sz="1800" b="1" dirty="0"/>
              <a:t>spectrogram</a:t>
            </a:r>
            <a:r>
              <a:rPr lang="en-US" sz="1800" dirty="0"/>
              <a:t> is a visual representation of the </a:t>
            </a:r>
            <a:r>
              <a:rPr lang="en-US" sz="1800" dirty="0">
                <a:hlinkClick r:id="rId2" tooltip="Spectral density"/>
              </a:rPr>
              <a:t>spectrum</a:t>
            </a:r>
            <a:r>
              <a:rPr lang="en-US" sz="1800" dirty="0"/>
              <a:t> of </a:t>
            </a:r>
            <a:r>
              <a:rPr lang="en-US" sz="1800" dirty="0">
                <a:hlinkClick r:id="rId3" tooltip="Frequencies"/>
              </a:rPr>
              <a:t>frequencies</a:t>
            </a:r>
            <a:r>
              <a:rPr lang="en-US" sz="1800" dirty="0"/>
              <a:t> of a signal as it varies with time. </a:t>
            </a:r>
            <a:endParaRPr lang="hu-HU" sz="1800" dirty="0" smtClean="0"/>
          </a:p>
          <a:p>
            <a:pPr marL="285750" indent="-285750"/>
            <a:r>
              <a:rPr lang="hu-HU" sz="1800" dirty="0" smtClean="0"/>
              <a:t>It shows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magnitudes</a:t>
            </a:r>
            <a:r>
              <a:rPr lang="hu-HU" sz="1800" dirty="0" smtClean="0"/>
              <a:t> of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frequencies</a:t>
            </a:r>
            <a:r>
              <a:rPr lang="hu-HU" sz="1800" dirty="0" smtClean="0"/>
              <a:t> of </a:t>
            </a:r>
            <a:r>
              <a:rPr lang="hu-HU" sz="1800" dirty="0" err="1" smtClean="0"/>
              <a:t>short</a:t>
            </a:r>
            <a:r>
              <a:rPr lang="hu-HU" sz="1800" dirty="0" smtClean="0"/>
              <a:t> </a:t>
            </a:r>
            <a:r>
              <a:rPr lang="hu-HU" sz="1800" dirty="0" err="1" smtClean="0"/>
              <a:t>term</a:t>
            </a:r>
            <a:r>
              <a:rPr lang="hu-HU" sz="1800" dirty="0" smtClean="0"/>
              <a:t> Fourier </a:t>
            </a:r>
            <a:r>
              <a:rPr lang="hu-HU" sz="1800" dirty="0" err="1" smtClean="0"/>
              <a:t>transforms</a:t>
            </a:r>
            <a:r>
              <a:rPr lang="hu-HU" sz="1800" dirty="0" smtClean="0"/>
              <a:t>: i.e., it shows </a:t>
            </a:r>
            <a:r>
              <a:rPr lang="hu-HU" sz="1800" dirty="0" err="1" smtClean="0"/>
              <a:t>the</a:t>
            </a:r>
            <a:r>
              <a:rPr lang="hu-HU" sz="1800" dirty="0" smtClean="0"/>
              <a:t> </a:t>
            </a:r>
            <a:r>
              <a:rPr lang="hu-HU" sz="1800" dirty="0" err="1" smtClean="0"/>
              <a:t>magnitudes</a:t>
            </a:r>
            <a:r>
              <a:rPr lang="hu-HU" sz="1800" dirty="0" smtClean="0"/>
              <a:t> of </a:t>
            </a:r>
            <a:r>
              <a:rPr lang="hu-HU" sz="1800" dirty="0" err="1" smtClean="0"/>
              <a:t>the</a:t>
            </a:r>
            <a:r>
              <a:rPr lang="hu-HU" sz="1800" dirty="0" smtClean="0"/>
              <a:t> Fourier </a:t>
            </a:r>
            <a:r>
              <a:rPr lang="hu-HU" sz="1800" dirty="0" err="1" smtClean="0"/>
              <a:t>components</a:t>
            </a:r>
            <a:r>
              <a:rPr lang="hu-HU" sz="1800" dirty="0" smtClean="0"/>
              <a:t> in </a:t>
            </a:r>
            <a:r>
              <a:rPr lang="hu-HU" sz="1800" dirty="0" err="1" smtClean="0"/>
              <a:t>short</a:t>
            </a:r>
            <a:r>
              <a:rPr lang="hu-HU" sz="1800" dirty="0" smtClean="0"/>
              <a:t> </a:t>
            </a:r>
            <a:r>
              <a:rPr lang="hu-HU" sz="1800" dirty="0" err="1" smtClean="0"/>
              <a:t>time</a:t>
            </a:r>
            <a:r>
              <a:rPr lang="hu-HU" sz="1800" dirty="0" smtClean="0"/>
              <a:t> </a:t>
            </a:r>
            <a:r>
              <a:rPr lang="hu-HU" sz="1800" dirty="0" err="1" smtClean="0"/>
              <a:t>intervals</a:t>
            </a:r>
            <a:endParaRPr lang="hu-HU" sz="1800" dirty="0" smtClean="0"/>
          </a:p>
          <a:p>
            <a:pPr indent="0">
              <a:buNone/>
            </a:pPr>
            <a:r>
              <a:rPr lang="hu-HU" sz="1800" dirty="0">
                <a:hlinkClick r:id="rId4"/>
              </a:rPr>
              <a:t>https://</a:t>
            </a:r>
            <a:r>
              <a:rPr lang="hu-HU" sz="1800" dirty="0" smtClean="0">
                <a:hlinkClick r:id="rId4"/>
              </a:rPr>
              <a:t>en.wikipedia.org/wiki/Spectrogram</a:t>
            </a:r>
            <a:r>
              <a:rPr lang="hu-HU" sz="1800" dirty="0" smtClean="0"/>
              <a:t> </a:t>
            </a:r>
          </a:p>
          <a:p>
            <a:pPr indent="0">
              <a:buNone/>
            </a:pPr>
            <a:r>
              <a:rPr lang="hu-HU" sz="1800" dirty="0">
                <a:hlinkClick r:id="rId5"/>
              </a:rPr>
              <a:t>https://www.slideshare.net/karpnv/speech-signal-time-frequency-representation</a:t>
            </a:r>
            <a:endParaRPr lang="hu-HU" sz="1800" dirty="0"/>
          </a:p>
          <a:p>
            <a:pPr indent="0">
              <a:buNone/>
            </a:pPr>
            <a:endParaRPr lang="hu-HU" sz="18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004645"/>
            <a:ext cx="6134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917B41-4F71-463D-8FEA-1D9B6ECE4E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Prediction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704ECA-710E-4D2B-BF6D-FF5BA25368B6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179512" y="1196976"/>
                <a:ext cx="5112568" cy="5184352"/>
              </a:xfrm>
            </p:spPr>
            <p:txBody>
              <a:bodyPr/>
              <a:lstStyle/>
              <a:p>
                <a:pPr indent="0">
                  <a:buNone/>
                </a:pPr>
                <a:r>
                  <a:rPr lang="hu-HU" dirty="0"/>
                  <a:t>Cost: </a:t>
                </a:r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much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dissatisfied</a:t>
                </a:r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hu-HU" dirty="0">
                    <a:sym typeface="Wingdings" panose="05000000000000000000" pitchFamily="2" charset="2"/>
                  </a:rPr>
                  <a:t>:                 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u-HU" dirty="0"/>
              </a:p>
              <a:p>
                <a:pPr marL="342900" indent="-342900">
                  <a:buFont typeface="Wingdings" panose="05000000000000000000" pitchFamily="2" charset="2"/>
                  <a:buChar char="è"/>
                </a:pPr>
                <a:r>
                  <a:rPr lang="hu-HU" dirty="0" err="1"/>
                  <a:t>Use</a:t>
                </a:r>
                <a:r>
                  <a:rPr lang="hu-HU" dirty="0"/>
                  <a:t> </a:t>
                </a:r>
                <a:r>
                  <a:rPr lang="hu-HU" dirty="0" err="1"/>
                  <a:t>gradient</a:t>
                </a:r>
                <a:r>
                  <a:rPr lang="hu-HU" dirty="0"/>
                  <a:t> </a:t>
                </a:r>
                <a:r>
                  <a:rPr lang="hu-HU" dirty="0" err="1"/>
                  <a:t>training</a:t>
                </a:r>
                <a:endParaRPr lang="hu-HU" dirty="0"/>
              </a:p>
              <a:p>
                <a:pPr indent="0">
                  <a:buNone/>
                </a:pPr>
                <a:endParaRPr lang="hu-HU" dirty="0"/>
              </a:p>
              <a:p>
                <a:endParaRPr lang="hu-HU" dirty="0"/>
              </a:p>
              <a:p>
                <a:pPr indent="0">
                  <a:buNone/>
                </a:pPr>
                <a:r>
                  <a:rPr lang="hu-HU" dirty="0" err="1"/>
                  <a:t>Can</a:t>
                </a:r>
                <a:r>
                  <a:rPr lang="hu-HU" dirty="0"/>
                  <a:t> be </a:t>
                </a:r>
                <a:r>
                  <a:rPr lang="hu-HU" dirty="0" err="1"/>
                  <a:t>done</a:t>
                </a:r>
                <a:r>
                  <a:rPr lang="hu-HU" dirty="0"/>
                  <a:t> in </a:t>
                </a:r>
                <a:r>
                  <a:rPr lang="hu-HU" dirty="0" err="1"/>
                  <a:t>many</a:t>
                </a:r>
                <a:r>
                  <a:rPr lang="hu-HU" dirty="0"/>
                  <a:t> </a:t>
                </a:r>
                <a:r>
                  <a:rPr lang="hu-HU" dirty="0" err="1"/>
                  <a:t>dimensions</a:t>
                </a:r>
                <a:r>
                  <a:rPr lang="hu-HU" dirty="0"/>
                  <a:t>.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example</a:t>
                </a:r>
                <a:r>
                  <a:rPr lang="hu-HU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dirty="0"/>
                  <a:t> 1D: </a:t>
                </a:r>
                <a:r>
                  <a:rPr lang="hu-HU" dirty="0" err="1"/>
                  <a:t>time</a:t>
                </a:r>
                <a:r>
                  <a:rPr lang="hu-HU" dirty="0"/>
                  <a:t> </a:t>
                </a:r>
                <a:r>
                  <a:rPr lang="hu-HU" dirty="0" err="1"/>
                  <a:t>series</a:t>
                </a:r>
                <a:r>
                  <a:rPr lang="hu-HU" dirty="0"/>
                  <a:t>, </a:t>
                </a:r>
                <a:r>
                  <a:rPr lang="hu-HU" dirty="0" err="1"/>
                  <a:t>e.g</a:t>
                </a:r>
                <a:r>
                  <a:rPr lang="hu-HU" dirty="0"/>
                  <a:t>., </a:t>
                </a:r>
                <a:r>
                  <a:rPr lang="hu-HU" dirty="0" err="1"/>
                  <a:t>speech</a:t>
                </a:r>
                <a:endParaRPr lang="hu-HU" dirty="0"/>
              </a:p>
              <a:p>
                <a:pPr marL="227013" indent="-227013">
                  <a:buFont typeface="Wingdings" panose="05000000000000000000" pitchFamily="2" charset="2"/>
                  <a:buChar char="Ø"/>
                </a:pPr>
                <a:r>
                  <a:rPr lang="hu-HU" dirty="0"/>
                  <a:t> 2D: image </a:t>
                </a:r>
                <a:r>
                  <a:rPr lang="hu-HU" dirty="0" err="1"/>
                  <a:t>series</a:t>
                </a:r>
                <a:r>
                  <a:rPr lang="hu-HU" dirty="0"/>
                  <a:t>, i.e., video and </a:t>
                </a:r>
                <a:r>
                  <a:rPr lang="hu-HU" dirty="0" err="1"/>
                  <a:t>motion</a:t>
                </a:r>
                <a:endParaRPr lang="hu-HU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dirty="0"/>
                  <a:t> 3D: </a:t>
                </a:r>
                <a:r>
                  <a:rPr lang="hu-HU" dirty="0" err="1"/>
                  <a:t>volume</a:t>
                </a:r>
                <a:r>
                  <a:rPr lang="hu-HU" dirty="0"/>
                  <a:t> </a:t>
                </a:r>
                <a:r>
                  <a:rPr lang="hu-HU" dirty="0" err="1"/>
                  <a:t>series</a:t>
                </a:r>
                <a:r>
                  <a:rPr lang="hu-HU" dirty="0"/>
                  <a:t>, </a:t>
                </a:r>
                <a:r>
                  <a:rPr lang="hu-HU" dirty="0" err="1"/>
                  <a:t>motion</a:t>
                </a:r>
                <a:r>
                  <a:rPr lang="hu-HU" dirty="0"/>
                  <a:t> in 3D, </a:t>
                </a:r>
                <a:r>
                  <a:rPr lang="hu-HU" dirty="0" err="1"/>
                  <a:t>e.g</a:t>
                </a:r>
                <a:r>
                  <a:rPr lang="hu-HU" dirty="0"/>
                  <a:t>., </a:t>
                </a:r>
              </a:p>
              <a:p>
                <a:pPr lvl="1"/>
                <a:r>
                  <a:rPr lang="hu-HU" dirty="0" err="1"/>
                  <a:t>estimate</a:t>
                </a:r>
                <a:r>
                  <a:rPr lang="hu-HU" dirty="0"/>
                  <a:t> </a:t>
                </a:r>
                <a:r>
                  <a:rPr lang="hu-HU" dirty="0" err="1"/>
                  <a:t>depth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stereo</a:t>
                </a:r>
                <a:r>
                  <a:rPr lang="hu-HU" dirty="0"/>
                  <a:t> </a:t>
                </a:r>
                <a:r>
                  <a:rPr lang="hu-HU" dirty="0" err="1"/>
                  <a:t>vision</a:t>
                </a:r>
                <a:endParaRPr lang="hu-HU" dirty="0"/>
              </a:p>
              <a:p>
                <a:pPr lvl="1"/>
                <a:r>
                  <a:rPr lang="hu-HU" dirty="0" err="1"/>
                  <a:t>Magnetic</a:t>
                </a:r>
                <a:r>
                  <a:rPr lang="hu-HU" dirty="0"/>
                  <a:t> </a:t>
                </a:r>
                <a:r>
                  <a:rPr lang="hu-HU" dirty="0" err="1"/>
                  <a:t>Resonance</a:t>
                </a:r>
                <a:r>
                  <a:rPr lang="hu-HU" dirty="0"/>
                  <a:t> </a:t>
                </a:r>
                <a:r>
                  <a:rPr lang="hu-HU" dirty="0" err="1"/>
                  <a:t>Imaging</a:t>
                </a:r>
                <a:endParaRPr lang="hu-HU" dirty="0"/>
              </a:p>
              <a:p>
                <a:pPr lvl="2"/>
                <a:r>
                  <a:rPr lang="hu-HU" dirty="0" err="1"/>
                  <a:t>real-time</a:t>
                </a:r>
                <a:r>
                  <a:rPr lang="hu-HU" dirty="0"/>
                  <a:t> </a:t>
                </a:r>
                <a:r>
                  <a:rPr lang="hu-HU" dirty="0" err="1"/>
                  <a:t>operation</a:t>
                </a:r>
                <a:r>
                  <a:rPr lang="hu-HU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704ECA-710E-4D2B-BF6D-FF5BA2536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179512" y="1196976"/>
                <a:ext cx="5112568" cy="5184352"/>
              </a:xfrm>
              <a:blipFill>
                <a:blip r:embed="rId2"/>
                <a:stretch>
                  <a:fillRect l="-1549" t="-470" r="-22527" b="-56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F9CBFA8-6802-4D76-915E-F6F9BDA938CE}"/>
              </a:ext>
            </a:extLst>
          </p:cNvPr>
          <p:cNvSpPr/>
          <p:nvPr/>
        </p:nvSpPr>
        <p:spPr>
          <a:xfrm rot="5400000">
            <a:off x="6471457" y="1952783"/>
            <a:ext cx="2880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u-HU" dirty="0"/>
              <a:t>t-1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2C040-5D39-4B4B-822C-CFAFBF5FDEB2}"/>
              </a:ext>
            </a:extLst>
          </p:cNvPr>
          <p:cNvSpPr/>
          <p:nvPr/>
        </p:nvSpPr>
        <p:spPr>
          <a:xfrm rot="5400000">
            <a:off x="6471457" y="2590359"/>
            <a:ext cx="2880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u-HU" dirty="0"/>
              <a:t>t-2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26FB-31C9-4075-8915-45D8E9099192}"/>
              </a:ext>
            </a:extLst>
          </p:cNvPr>
          <p:cNvSpPr/>
          <p:nvPr/>
        </p:nvSpPr>
        <p:spPr>
          <a:xfrm rot="5400000">
            <a:off x="6471457" y="3224974"/>
            <a:ext cx="2880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u-HU" dirty="0"/>
              <a:t>t-3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6F300-0B39-437D-8E2D-F25AFFCC5FC3}"/>
              </a:ext>
            </a:extLst>
          </p:cNvPr>
          <p:cNvSpPr/>
          <p:nvPr/>
        </p:nvSpPr>
        <p:spPr>
          <a:xfrm rot="5400000">
            <a:off x="6471457" y="3859602"/>
            <a:ext cx="2880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hu-HU" dirty="0"/>
              <a:t>t-4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1F3064-2D59-460E-AD61-EB5FE7C2F980}"/>
                  </a:ext>
                </a:extLst>
              </p:cNvPr>
              <p:cNvSpPr/>
              <p:nvPr/>
            </p:nvSpPr>
            <p:spPr>
              <a:xfrm rot="5400000">
                <a:off x="6471457" y="152636"/>
                <a:ext cx="288032" cy="19442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hu-H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u-H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1F3064-2D59-460E-AD61-EB5FE7C2F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71457" y="152636"/>
                <a:ext cx="288032" cy="1944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C1DFB16-D103-4539-80FB-114B36D05583}"/>
              </a:ext>
            </a:extLst>
          </p:cNvPr>
          <p:cNvCxnSpPr>
            <a:cxnSpLocks/>
            <a:stCxn id="8" idx="2"/>
          </p:cNvCxnSpPr>
          <p:nvPr/>
        </p:nvCxnSpPr>
        <p:spPr>
          <a:xfrm rot="10800000" flipH="1">
            <a:off x="5643365" y="1268760"/>
            <a:ext cx="972108" cy="3562950"/>
          </a:xfrm>
          <a:prstGeom prst="bentConnector4">
            <a:avLst>
              <a:gd name="adj1" fmla="val -23516"/>
              <a:gd name="adj2" fmla="val 60709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A8084B-28D1-4CFC-AF38-420E45575BFD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10800000" flipH="1">
            <a:off x="5643365" y="1268760"/>
            <a:ext cx="972108" cy="2928322"/>
          </a:xfrm>
          <a:prstGeom prst="bentConnector4">
            <a:avLst>
              <a:gd name="adj1" fmla="val -23516"/>
              <a:gd name="adj2" fmla="val 52459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8BD5A63-DBF4-4B26-92A5-BED4DABA3380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H="1">
            <a:off x="5643365" y="1268761"/>
            <a:ext cx="972108" cy="2293707"/>
          </a:xfrm>
          <a:prstGeom prst="bentConnector4">
            <a:avLst>
              <a:gd name="adj1" fmla="val -23516"/>
              <a:gd name="adj2" fmla="val 3871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AAEB0DD-5409-4A3D-98EC-56971B733D1F}"/>
              </a:ext>
            </a:extLst>
          </p:cNvPr>
          <p:cNvCxnSpPr>
            <a:cxnSpLocks/>
            <a:stCxn id="4" idx="2"/>
          </p:cNvCxnSpPr>
          <p:nvPr/>
        </p:nvCxnSpPr>
        <p:spPr>
          <a:xfrm rot="10800000" flipH="1">
            <a:off x="5643365" y="1268759"/>
            <a:ext cx="972108" cy="1656132"/>
          </a:xfrm>
          <a:prstGeom prst="bentConnector4">
            <a:avLst>
              <a:gd name="adj1" fmla="val -23516"/>
              <a:gd name="adj2" fmla="val 1414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979895-825A-4B56-A06A-72F5CEC23546}"/>
              </a:ext>
            </a:extLst>
          </p:cNvPr>
          <p:cNvSpPr txBox="1"/>
          <p:nvPr/>
        </p:nvSpPr>
        <p:spPr>
          <a:xfrm>
            <a:off x="5618267" y="5322322"/>
            <a:ext cx="2997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Blue</a:t>
            </a:r>
            <a:r>
              <a:rPr lang="hu-HU" dirty="0"/>
              <a:t> </a:t>
            </a:r>
            <a:r>
              <a:rPr lang="hu-HU" dirty="0" err="1"/>
              <a:t>lines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represent</a:t>
            </a:r>
            <a:r>
              <a:rPr lang="hu-HU" dirty="0"/>
              <a:t> a </a:t>
            </a:r>
            <a:r>
              <a:rPr lang="hu-HU" dirty="0" err="1"/>
              <a:t>dense</a:t>
            </a:r>
            <a:r>
              <a:rPr lang="hu-HU" dirty="0"/>
              <a:t> </a:t>
            </a:r>
            <a:r>
              <a:rPr lang="hu-HU" dirty="0" err="1"/>
              <a:t>network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deep</a:t>
            </a:r>
            <a:endParaRPr lang="hu-H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845C91-EB88-4251-A895-639B1A0B0C73}"/>
              </a:ext>
            </a:extLst>
          </p:cNvPr>
          <p:cNvSpPr txBox="1"/>
          <p:nvPr/>
        </p:nvSpPr>
        <p:spPr>
          <a:xfrm>
            <a:off x="75865" y="5119742"/>
            <a:ext cx="8992270" cy="166199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hu-HU" sz="3400" dirty="0" err="1"/>
              <a:t>Homework</a:t>
            </a:r>
            <a:r>
              <a:rPr lang="hu-HU" sz="3400" dirty="0"/>
              <a:t>: </a:t>
            </a:r>
            <a:r>
              <a:rPr lang="hu-HU" sz="3400" dirty="0" err="1"/>
              <a:t>draw</a:t>
            </a:r>
            <a:r>
              <a:rPr lang="hu-HU" sz="3400" dirty="0"/>
              <a:t>, </a:t>
            </a:r>
            <a:r>
              <a:rPr lang="hu-HU" sz="3400" dirty="0" err="1"/>
              <a:t>how</a:t>
            </a:r>
            <a:r>
              <a:rPr lang="hu-HU" sz="3400" dirty="0"/>
              <a:t> </a:t>
            </a:r>
            <a:r>
              <a:rPr lang="hu-HU" sz="3400" dirty="0" err="1"/>
              <a:t>to</a:t>
            </a:r>
            <a:r>
              <a:rPr lang="hu-HU" sz="3400" dirty="0"/>
              <a:t> </a:t>
            </a:r>
            <a:r>
              <a:rPr lang="hu-HU" sz="3400" dirty="0" err="1"/>
              <a:t>do</a:t>
            </a:r>
            <a:r>
              <a:rPr lang="hu-HU" sz="3400" dirty="0"/>
              <a:t> </a:t>
            </a:r>
            <a:r>
              <a:rPr lang="hu-HU" sz="3400" dirty="0" err="1"/>
              <a:t>the</a:t>
            </a:r>
            <a:r>
              <a:rPr lang="hu-HU" sz="3400" dirty="0"/>
              <a:t> </a:t>
            </a:r>
            <a:r>
              <a:rPr lang="hu-HU" sz="3400" dirty="0" err="1"/>
              <a:t>same</a:t>
            </a:r>
            <a:r>
              <a:rPr lang="hu-HU" sz="3400" dirty="0"/>
              <a:t> </a:t>
            </a:r>
            <a:r>
              <a:rPr lang="hu-HU" sz="3400" dirty="0" err="1"/>
              <a:t>on</a:t>
            </a:r>
            <a:r>
              <a:rPr lang="hu-HU" sz="3400" dirty="0"/>
              <a:t> </a:t>
            </a:r>
          </a:p>
          <a:p>
            <a:r>
              <a:rPr lang="hu-HU" sz="3400" dirty="0" err="1"/>
              <a:t>the</a:t>
            </a:r>
            <a:r>
              <a:rPr lang="hu-HU" sz="3400" dirty="0"/>
              <a:t> </a:t>
            </a:r>
            <a:r>
              <a:rPr lang="hu-HU" sz="3400" dirty="0" err="1"/>
              <a:t>hidden</a:t>
            </a:r>
            <a:r>
              <a:rPr lang="hu-HU" sz="3400" dirty="0"/>
              <a:t> </a:t>
            </a:r>
            <a:r>
              <a:rPr lang="hu-HU" sz="3400" dirty="0" err="1"/>
              <a:t>representation</a:t>
            </a:r>
            <a:r>
              <a:rPr lang="hu-HU" sz="3400" dirty="0"/>
              <a:t> of an autoencoder</a:t>
            </a:r>
          </a:p>
          <a:p>
            <a:r>
              <a:rPr lang="hu-HU" sz="3400" dirty="0"/>
              <a:t>„</a:t>
            </a:r>
            <a:r>
              <a:rPr lang="hu-HU" sz="3400" dirty="0" err="1"/>
              <a:t>How</a:t>
            </a:r>
            <a:r>
              <a:rPr lang="hu-HU" sz="3400" dirty="0"/>
              <a:t> </a:t>
            </a:r>
            <a:r>
              <a:rPr lang="hu-HU" sz="3400" dirty="0" err="1"/>
              <a:t>to</a:t>
            </a:r>
            <a:r>
              <a:rPr lang="hu-HU" sz="3400" dirty="0"/>
              <a:t> </a:t>
            </a:r>
            <a:r>
              <a:rPr lang="hu-HU" sz="3400" dirty="0" err="1"/>
              <a:t>predict</a:t>
            </a:r>
            <a:r>
              <a:rPr lang="hu-HU" sz="3400" dirty="0"/>
              <a:t> </a:t>
            </a:r>
            <a:r>
              <a:rPr lang="hu-HU" sz="3400" dirty="0" err="1"/>
              <a:t>the</a:t>
            </a:r>
            <a:r>
              <a:rPr lang="hu-HU" sz="3400" dirty="0"/>
              <a:t> </a:t>
            </a:r>
            <a:r>
              <a:rPr lang="hu-HU" sz="3400" dirty="0" err="1"/>
              <a:t>next</a:t>
            </a:r>
            <a:r>
              <a:rPr lang="hu-HU" sz="3400" dirty="0"/>
              <a:t> </a:t>
            </a:r>
            <a:r>
              <a:rPr lang="hu-HU" sz="3400" dirty="0" err="1"/>
              <a:t>hidden</a:t>
            </a:r>
            <a:r>
              <a:rPr lang="hu-HU" sz="3400" dirty="0"/>
              <a:t> </a:t>
            </a:r>
            <a:r>
              <a:rPr lang="hu-HU" sz="3400" dirty="0" err="1"/>
              <a:t>representation</a:t>
            </a:r>
            <a:r>
              <a:rPr lang="hu-HU" sz="3400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52816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B0C85-776F-40D9-9C8D-506D808E77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774" y="289600"/>
            <a:ext cx="7290554" cy="576057"/>
          </a:xfrm>
        </p:spPr>
        <p:txBody>
          <a:bodyPr/>
          <a:lstStyle/>
          <a:p>
            <a:r>
              <a:rPr lang="hu-HU" sz="2800" dirty="0" err="1" smtClean="0"/>
              <a:t>Retargeting</a:t>
            </a:r>
            <a:r>
              <a:rPr lang="hu-HU" sz="2800" dirty="0" smtClean="0"/>
              <a:t> is </a:t>
            </a:r>
            <a:r>
              <a:rPr lang="hu-HU" sz="2800" dirty="0" err="1" smtClean="0"/>
              <a:t>possible</a:t>
            </a:r>
            <a:r>
              <a:rPr lang="hu-HU" sz="2800" dirty="0" smtClean="0"/>
              <a:t> </a:t>
            </a:r>
            <a:r>
              <a:rPr lang="hu-HU" sz="2800" dirty="0" err="1" smtClean="0"/>
              <a:t>both</a:t>
            </a:r>
            <a:r>
              <a:rPr lang="hu-HU" sz="2800" dirty="0" smtClean="0"/>
              <a:t> in image and in </a:t>
            </a:r>
            <a:r>
              <a:rPr lang="hu-HU" sz="2800" dirty="0" err="1" smtClean="0"/>
              <a:t>speech</a:t>
            </a:r>
            <a:r>
              <a:rPr lang="hu-HU" sz="2800" dirty="0" smtClean="0"/>
              <a:t>. Here, it is image </a:t>
            </a:r>
            <a:r>
              <a:rPr lang="hu-HU" sz="2800" dirty="0" err="1" smtClean="0"/>
              <a:t>only</a:t>
            </a:r>
            <a:endParaRPr lang="hu-HU" sz="2800" dirty="0" smtClean="0"/>
          </a:p>
          <a:p>
            <a:r>
              <a:rPr lang="hu-HU" sz="2800" dirty="0" smtClean="0"/>
              <a:t>„</a:t>
            </a:r>
            <a:r>
              <a:rPr lang="en-US" sz="2800" dirty="0"/>
              <a:t>A Deeper Look Into The Life of An Impressionist by Jim </a:t>
            </a:r>
            <a:r>
              <a:rPr lang="en-US" sz="2800" dirty="0" err="1"/>
              <a:t>Meskimen</a:t>
            </a:r>
            <a:r>
              <a:rPr lang="hu-HU" sz="2800" dirty="0" smtClean="0"/>
              <a:t>”</a:t>
            </a:r>
            <a:endParaRPr lang="hu-H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A4445-9191-4535-90A3-EED65F41D58A}"/>
              </a:ext>
            </a:extLst>
          </p:cNvPr>
          <p:cNvSpPr txBox="1"/>
          <p:nvPr/>
        </p:nvSpPr>
        <p:spPr>
          <a:xfrm>
            <a:off x="2555776" y="6464437"/>
            <a:ext cx="485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hlinkClick r:id="rId2"/>
              </a:rPr>
              <a:t>https://www.youtube.com/watch?v=5rPKeUXjEvE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18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smtClean="0"/>
              <a:t>Technology </a:t>
            </a:r>
            <a:r>
              <a:rPr lang="hu-HU" dirty="0" err="1" smtClean="0"/>
              <a:t>misuse</a:t>
            </a:r>
            <a:r>
              <a:rPr lang="hu-HU" dirty="0" smtClean="0"/>
              <a:t> is </a:t>
            </a:r>
            <a:r>
              <a:rPr lang="hu-HU" dirty="0" err="1" smtClean="0"/>
              <a:t>possible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6"/>
          </p:nvPr>
        </p:nvSpPr>
        <p:spPr>
          <a:xfrm>
            <a:off x="467548" y="1196976"/>
            <a:ext cx="7272804" cy="5400376"/>
          </a:xfrm>
        </p:spPr>
        <p:txBody>
          <a:bodyPr>
            <a:normAutofit fontScale="92500"/>
          </a:bodyPr>
          <a:lstStyle/>
          <a:p>
            <a:pPr marL="342900" indent="-342900"/>
            <a:r>
              <a:rPr lang="hu-HU" dirty="0" err="1" smtClean="0"/>
              <a:t>Generation</a:t>
            </a:r>
            <a:r>
              <a:rPr lang="hu-HU" dirty="0" smtClean="0"/>
              <a:t> of</a:t>
            </a:r>
          </a:p>
          <a:p>
            <a:pPr marL="828888" lvl="1" indent="-342900"/>
            <a:r>
              <a:rPr lang="hu-HU" dirty="0" err="1" smtClean="0"/>
              <a:t>fake</a:t>
            </a:r>
            <a:r>
              <a:rPr lang="hu-HU" dirty="0" smtClean="0"/>
              <a:t> </a:t>
            </a:r>
            <a:r>
              <a:rPr lang="hu-HU" dirty="0" err="1" smtClean="0"/>
              <a:t>speech</a:t>
            </a:r>
            <a:endParaRPr lang="hu-HU" dirty="0" smtClean="0"/>
          </a:p>
          <a:p>
            <a:pPr marL="828888" lvl="1" indent="-342900"/>
            <a:r>
              <a:rPr lang="hu-HU" dirty="0" err="1" smtClean="0"/>
              <a:t>fake</a:t>
            </a:r>
            <a:r>
              <a:rPr lang="hu-HU" dirty="0" smtClean="0"/>
              <a:t> </a:t>
            </a:r>
            <a:r>
              <a:rPr lang="hu-HU" dirty="0" err="1" smtClean="0"/>
              <a:t>face</a:t>
            </a:r>
            <a:r>
              <a:rPr lang="hu-HU" dirty="0" smtClean="0"/>
              <a:t> and </a:t>
            </a:r>
            <a:r>
              <a:rPr lang="hu-HU" dirty="0" err="1" smtClean="0"/>
              <a:t>fake</a:t>
            </a:r>
            <a:r>
              <a:rPr lang="hu-HU" dirty="0" smtClean="0"/>
              <a:t> body</a:t>
            </a:r>
          </a:p>
          <a:p>
            <a:pPr marL="828888" lvl="1" indent="-342900"/>
            <a:r>
              <a:rPr lang="hu-HU" dirty="0" smtClean="0"/>
              <a:t>synchronization of </a:t>
            </a:r>
            <a:r>
              <a:rPr lang="hu-HU" dirty="0" err="1" smtClean="0"/>
              <a:t>speech</a:t>
            </a:r>
            <a:r>
              <a:rPr lang="hu-HU" dirty="0" smtClean="0"/>
              <a:t> and </a:t>
            </a:r>
            <a:r>
              <a:rPr lang="hu-HU" dirty="0" err="1" smtClean="0"/>
              <a:t>lip</a:t>
            </a:r>
            <a:r>
              <a:rPr lang="hu-HU" dirty="0" smtClean="0"/>
              <a:t> </a:t>
            </a:r>
            <a:r>
              <a:rPr lang="hu-HU" dirty="0" err="1" smtClean="0"/>
              <a:t>motion</a:t>
            </a:r>
            <a:r>
              <a:rPr lang="hu-HU" dirty="0" smtClean="0"/>
              <a:t> (</a:t>
            </a:r>
            <a:r>
              <a:rPr lang="hu-HU" dirty="0" smtClean="0">
                <a:hlinkClick r:id="rId2"/>
              </a:rPr>
              <a:t>link</a:t>
            </a:r>
            <a:r>
              <a:rPr lang="hu-HU" dirty="0" smtClean="0"/>
              <a:t>)</a:t>
            </a:r>
          </a:p>
          <a:p>
            <a:pPr marL="828888" lvl="1" indent="-342900"/>
            <a:r>
              <a:rPr lang="hu-HU" dirty="0" err="1" smtClean="0"/>
              <a:t>fake</a:t>
            </a:r>
            <a:r>
              <a:rPr lang="hu-HU" dirty="0" smtClean="0"/>
              <a:t> </a:t>
            </a:r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err="1" smtClean="0"/>
              <a:t>see</a:t>
            </a:r>
            <a:r>
              <a:rPr lang="hu-HU" dirty="0" smtClean="0"/>
              <a:t> Skype, Zoom, and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real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endParaRPr lang="hu-HU" dirty="0" smtClean="0"/>
          </a:p>
          <a:p>
            <a:pPr marL="342900" indent="-342900"/>
            <a:endParaRPr lang="hu-HU" dirty="0" smtClean="0"/>
          </a:p>
          <a:p>
            <a:pPr marL="342900" indent="-342900"/>
            <a:r>
              <a:rPr lang="hu-HU" dirty="0" err="1" smtClean="0"/>
              <a:t>All</a:t>
            </a:r>
            <a:r>
              <a:rPr lang="hu-HU" dirty="0" smtClean="0"/>
              <a:t> of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 smtClean="0"/>
              <a:t>improving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high</a:t>
            </a:r>
            <a:r>
              <a:rPr lang="hu-HU" dirty="0" smtClean="0"/>
              <a:t> </a:t>
            </a:r>
            <a:r>
              <a:rPr lang="hu-HU" dirty="0" err="1" smtClean="0"/>
              <a:t>quality</a:t>
            </a:r>
            <a:endParaRPr lang="hu-HU" dirty="0" smtClean="0"/>
          </a:p>
          <a:p>
            <a:pPr marL="828888" lvl="1" indent="-342900"/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www.businessinsider.com/</a:t>
            </a:r>
            <a:r>
              <a:rPr lang="hu-HU" b="1" dirty="0" smtClean="0">
                <a:solidFill>
                  <a:srgbClr val="A90233"/>
                </a:solidFill>
                <a:hlinkClick r:id="rId3"/>
              </a:rPr>
              <a:t>james-dean-posthumous-casting-in-new-movie</a:t>
            </a:r>
            <a:r>
              <a:rPr lang="hu-HU" dirty="0" smtClean="0">
                <a:hlinkClick r:id="rId3"/>
              </a:rPr>
              <a:t>-through-visual-effects-2019-11</a:t>
            </a:r>
            <a:r>
              <a:rPr lang="hu-HU" dirty="0" smtClean="0"/>
              <a:t> </a:t>
            </a:r>
          </a:p>
          <a:p>
            <a:pPr marL="828888" lvl="1" indent="-342900"/>
            <a:r>
              <a:rPr lang="en-US" dirty="0"/>
              <a:t>64 years after James Dean's death, the actor will star in a new movie. Some in Hollywood are horrified but the advances in visual effects could make it commonplace</a:t>
            </a:r>
            <a:r>
              <a:rPr lang="en-US" dirty="0" smtClean="0"/>
              <a:t>.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5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A7FA37-B42B-4C6C-92B8-4F0BBAC80D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Ethical</a:t>
            </a:r>
            <a:r>
              <a:rPr lang="hu-HU" dirty="0"/>
              <a:t> </a:t>
            </a:r>
            <a:r>
              <a:rPr lang="hu-HU" dirty="0" err="1"/>
              <a:t>concerns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66A5B-57EA-4499-BB5D-F16C8180AF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771C6-8293-4585-9FA5-C8A8AF2AD6CD}"/>
              </a:ext>
            </a:extLst>
          </p:cNvPr>
          <p:cNvSpPr txBox="1"/>
          <p:nvPr/>
        </p:nvSpPr>
        <p:spPr>
          <a:xfrm>
            <a:off x="2555776" y="6412910"/>
            <a:ext cx="487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2"/>
              </a:rPr>
              <a:t>https://www.youtube.com/watch?v=pg5WtBjox-Y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54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-288540" y="620688"/>
          <a:ext cx="9000492" cy="5454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zövegdoboz 1">
            <a:extLst>
              <a:ext uri="{FF2B5EF4-FFF2-40B4-BE49-F238E27FC236}">
                <a16:creationId xmlns:a16="http://schemas.microsoft.com/office/drawing/2014/main" id="{BDF95E62-CCB5-478D-ADD6-C7985FAD41DC}"/>
              </a:ext>
            </a:extLst>
          </p:cNvPr>
          <p:cNvSpPr txBox="1"/>
          <p:nvPr/>
        </p:nvSpPr>
        <p:spPr>
          <a:xfrm>
            <a:off x="251520" y="6099365"/>
            <a:ext cx="19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lorincz@inf.elte.hu</a:t>
            </a:r>
          </a:p>
        </p:txBody>
      </p:sp>
    </p:spTree>
    <p:extLst>
      <p:ext uri="{BB962C8B-B14F-4D97-AF65-F5344CB8AC3E}">
        <p14:creationId xmlns:p14="http://schemas.microsoft.com/office/powerpoint/2010/main" val="5854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801481B7-B890-4582-B823-80A0DEC2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63" y="3141050"/>
            <a:ext cx="4192141" cy="324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B3CC-FC36-487C-8088-2DD3CD3730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27" y="1047687"/>
            <a:ext cx="8424932" cy="5184352"/>
          </a:xfrm>
        </p:spPr>
        <p:txBody>
          <a:bodyPr/>
          <a:lstStyle/>
          <a:p>
            <a:pPr indent="0">
              <a:buNone/>
            </a:pPr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hu-HU" dirty="0" err="1" smtClean="0"/>
              <a:t>shallow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. It is </a:t>
            </a:r>
            <a:r>
              <a:rPr lang="hu-HU" dirty="0" err="1" smtClean="0"/>
              <a:t>simple</a:t>
            </a:r>
            <a:r>
              <a:rPr lang="hu-HU" dirty="0" smtClean="0"/>
              <a:t> and has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u-HU" dirty="0" err="1"/>
              <a:t>What</a:t>
            </a:r>
            <a:r>
              <a:rPr lang="hu-HU" dirty="0"/>
              <a:t> is a </a:t>
            </a:r>
            <a:r>
              <a:rPr lang="hu-HU" dirty="0" err="1"/>
              <a:t>layer</a:t>
            </a:r>
            <a:r>
              <a:rPr lang="hu-HU" dirty="0" smtClean="0"/>
              <a:t>?</a:t>
            </a:r>
          </a:p>
          <a:p>
            <a:pPr marL="828888" lvl="1" indent="-342900">
              <a:buFont typeface="Wingdings" panose="05000000000000000000" pitchFamily="2" charset="2"/>
              <a:buChar char="Ø"/>
            </a:pPr>
            <a:r>
              <a:rPr lang="hu-HU" dirty="0" smtClean="0"/>
              <a:t>a </a:t>
            </a:r>
            <a:r>
              <a:rPr lang="hu-HU" dirty="0" err="1" smtClean="0"/>
              <a:t>layer</a:t>
            </a:r>
            <a:r>
              <a:rPr lang="hu-HU" dirty="0" smtClean="0"/>
              <a:t> is made of </a:t>
            </a:r>
            <a:r>
              <a:rPr lang="hu-HU" dirty="0" err="1" smtClean="0"/>
              <a:t>neurons</a:t>
            </a:r>
            <a:r>
              <a:rPr lang="hu-HU" dirty="0" smtClean="0"/>
              <a:t> (</a:t>
            </a:r>
            <a:r>
              <a:rPr lang="hu-HU" dirty="0" err="1" smtClean="0"/>
              <a:t>circles</a:t>
            </a:r>
            <a:r>
              <a:rPr lang="hu-HU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a neuron </a:t>
            </a:r>
            <a:r>
              <a:rPr lang="hu-HU" dirty="0" err="1" smtClean="0"/>
              <a:t>do</a:t>
            </a:r>
            <a:r>
              <a:rPr lang="hu-HU" dirty="0" smtClean="0"/>
              <a:t>?</a:t>
            </a:r>
          </a:p>
          <a:p>
            <a:pPr marL="828888" lvl="1" indent="-342900">
              <a:buFont typeface="Wingdings" panose="05000000000000000000" pitchFamily="2" charset="2"/>
              <a:buChar char="Ø"/>
            </a:pPr>
            <a:r>
              <a:rPr lang="hu-HU" dirty="0" smtClean="0"/>
              <a:t>it </a:t>
            </a:r>
            <a:r>
              <a:rPr lang="hu-HU" dirty="0" err="1" smtClean="0"/>
              <a:t>receives</a:t>
            </a:r>
            <a:r>
              <a:rPr lang="hu-HU" dirty="0" smtClean="0"/>
              <a:t> </a:t>
            </a:r>
            <a:r>
              <a:rPr lang="hu-HU" dirty="0" err="1" smtClean="0"/>
              <a:t>inputs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layers</a:t>
            </a:r>
            <a:r>
              <a:rPr lang="hu-HU" dirty="0" smtClean="0"/>
              <a:t>,</a:t>
            </a:r>
          </a:p>
          <a:p>
            <a:pPr marL="828888" lvl="1" indent="-342900">
              <a:buFont typeface="Wingdings" panose="05000000000000000000" pitchFamily="2" charset="2"/>
              <a:buChar char="Ø"/>
            </a:pPr>
            <a:r>
              <a:rPr lang="hu-HU" dirty="0" err="1" smtClean="0"/>
              <a:t>transforms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inputs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outputs</a:t>
            </a:r>
            <a:r>
              <a:rPr lang="hu-HU" dirty="0" smtClean="0"/>
              <a:t>,</a:t>
            </a:r>
          </a:p>
          <a:p>
            <a:pPr marL="828888" lvl="1" indent="-342900">
              <a:buFont typeface="Wingdings" panose="05000000000000000000" pitchFamily="2" charset="2"/>
              <a:buChar char="Ø"/>
            </a:pPr>
            <a:r>
              <a:rPr lang="hu-HU" dirty="0" err="1" smtClean="0"/>
              <a:t>provides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outputs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subsequent</a:t>
            </a:r>
            <a:r>
              <a:rPr lang="hu-HU" dirty="0" smtClean="0"/>
              <a:t> </a:t>
            </a:r>
            <a:r>
              <a:rPr lang="hu-HU" dirty="0" err="1" smtClean="0"/>
              <a:t>layers</a:t>
            </a:r>
            <a:endParaRPr lang="hu-HU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transformation</a:t>
            </a:r>
            <a:r>
              <a:rPr lang="hu-HU" dirty="0" smtClean="0"/>
              <a:t>?</a:t>
            </a:r>
          </a:p>
          <a:p>
            <a:pPr marL="828888" lvl="1" indent="-342900">
              <a:buFont typeface="Wingdings" panose="05000000000000000000" pitchFamily="2" charset="2"/>
              <a:buChar char="Ø"/>
            </a:pPr>
            <a:r>
              <a:rPr lang="hu-HU" dirty="0" smtClean="0"/>
              <a:t>sums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inputs</a:t>
            </a:r>
            <a:r>
              <a:rPr lang="hu-HU" dirty="0" smtClean="0"/>
              <a:t> </a:t>
            </a:r>
            <a:r>
              <a:rPr lang="hu-HU" dirty="0" err="1" smtClean="0"/>
              <a:t>mulitplied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endParaRPr lang="hu-HU" dirty="0" smtClean="0"/>
          </a:p>
          <a:p>
            <a:pPr marL="828888" lvl="1" indent="-342900">
              <a:buFont typeface="Wingdings" panose="05000000000000000000" pitchFamily="2" charset="2"/>
              <a:buChar char="Ø"/>
            </a:pPr>
            <a:r>
              <a:rPr lang="hu-HU" dirty="0" err="1" smtClean="0"/>
              <a:t>applies</a:t>
            </a:r>
            <a:r>
              <a:rPr lang="hu-HU" dirty="0" smtClean="0"/>
              <a:t> a non-linear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onto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sum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weights</a:t>
            </a:r>
            <a:r>
              <a:rPr lang="hu-HU" dirty="0" smtClean="0"/>
              <a:t>?</a:t>
            </a:r>
          </a:p>
          <a:p>
            <a:pPr marL="828888" lvl="1" indent="-342900">
              <a:buFont typeface="Wingdings" panose="05000000000000000000" pitchFamily="2" charset="2"/>
              <a:buChar char="Ø"/>
            </a:pPr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adjustable</a:t>
            </a:r>
            <a:r>
              <a:rPr lang="hu-HU" dirty="0" smtClean="0"/>
              <a:t> </a:t>
            </a:r>
            <a:r>
              <a:rPr lang="hu-HU" dirty="0" err="1" smtClean="0"/>
              <a:t>numbers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connect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neurons</a:t>
            </a:r>
            <a:endParaRPr lang="hu-H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14F5A-1268-4F9C-BBF5-0B30655FC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/>
              <a:t>Networks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63263-02CF-4E1B-9E21-65ABDCC64C26}"/>
              </a:ext>
            </a:extLst>
          </p:cNvPr>
          <p:cNvSpPr txBox="1"/>
          <p:nvPr/>
        </p:nvSpPr>
        <p:spPr>
          <a:xfrm>
            <a:off x="0" y="6237312"/>
            <a:ext cx="84775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>
                <a:hlinkClick r:id="rId3"/>
              </a:rPr>
              <a:t>Drawings</a:t>
            </a:r>
            <a:r>
              <a:rPr lang="hu-HU" sz="1400" dirty="0">
                <a:hlinkClick r:id="rId3"/>
              </a:rPr>
              <a:t> </a:t>
            </a:r>
            <a:r>
              <a:rPr lang="hu-HU" sz="1400" dirty="0" err="1">
                <a:hlinkClick r:id="rId3"/>
              </a:rPr>
              <a:t>are</a:t>
            </a:r>
            <a:r>
              <a:rPr lang="hu-HU" sz="1400" dirty="0">
                <a:hlinkClick r:id="rId3"/>
              </a:rPr>
              <a:t> </a:t>
            </a:r>
            <a:r>
              <a:rPr lang="hu-HU" sz="1400" dirty="0" err="1">
                <a:hlinkClick r:id="rId3"/>
              </a:rPr>
              <a:t>from</a:t>
            </a:r>
            <a:r>
              <a:rPr lang="hu-HU" sz="1400" dirty="0">
                <a:hlinkClick r:id="rId3"/>
              </a:rPr>
              <a:t> here:</a:t>
            </a:r>
          </a:p>
          <a:p>
            <a:r>
              <a:rPr lang="hu-HU" sz="1400" dirty="0">
                <a:hlinkClick r:id="rId3"/>
              </a:rPr>
              <a:t>https://towardsdatascience.com/the-most-intuitive-and-easiest-guide-for-artificial-neural-network-6a3f2bc0eecb</a:t>
            </a:r>
            <a:endParaRPr lang="hu-HU" sz="1400" dirty="0"/>
          </a:p>
          <a:p>
            <a:endParaRPr lang="hu-HU" sz="1400" dirty="0"/>
          </a:p>
        </p:txBody>
      </p:sp>
      <p:sp>
        <p:nvSpPr>
          <p:cNvPr id="5" name="Téglalap 4"/>
          <p:cNvSpPr/>
          <p:nvPr/>
        </p:nvSpPr>
        <p:spPr>
          <a:xfrm>
            <a:off x="4978208" y="2636912"/>
            <a:ext cx="1296144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7632340" y="2636912"/>
            <a:ext cx="1296144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4860032" y="0"/>
            <a:ext cx="4176464" cy="251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u-HU" sz="2100" dirty="0" err="1" smtClean="0"/>
              <a:t>Every</a:t>
            </a:r>
            <a:r>
              <a:rPr lang="hu-HU" sz="2100" dirty="0" smtClean="0"/>
              <a:t> line </a:t>
            </a:r>
            <a:r>
              <a:rPr lang="hu-HU" sz="2100" dirty="0" err="1" smtClean="0"/>
              <a:t>represents</a:t>
            </a:r>
            <a:r>
              <a:rPr lang="hu-HU" sz="2100" dirty="0" smtClean="0"/>
              <a:t> a </a:t>
            </a:r>
            <a:r>
              <a:rPr lang="hu-HU" sz="2100" dirty="0" err="1" smtClean="0"/>
              <a:t>weight</a:t>
            </a:r>
            <a:r>
              <a:rPr lang="hu-HU" sz="2100" dirty="0" smtClean="0"/>
              <a:t>. A </a:t>
            </a:r>
            <a:r>
              <a:rPr lang="hu-HU" sz="2100" dirty="0" err="1" smtClean="0"/>
              <a:t>good</a:t>
            </a:r>
            <a:r>
              <a:rPr lang="hu-HU" sz="2100" dirty="0" smtClean="0"/>
              <a:t> </a:t>
            </a:r>
            <a:r>
              <a:rPr lang="hu-HU" sz="2100" dirty="0" err="1" smtClean="0"/>
              <a:t>picture</a:t>
            </a:r>
            <a:r>
              <a:rPr lang="hu-HU" sz="2100" dirty="0" smtClean="0"/>
              <a:t> </a:t>
            </a:r>
            <a:r>
              <a:rPr lang="hu-HU" sz="2100" dirty="0" err="1" smtClean="0"/>
              <a:t>would</a:t>
            </a:r>
            <a:r>
              <a:rPr lang="hu-HU" sz="2100" dirty="0" smtClean="0"/>
              <a:t> show </a:t>
            </a:r>
            <a:r>
              <a:rPr lang="hu-HU" sz="2100" dirty="0" err="1" smtClean="0"/>
              <a:t>the</a:t>
            </a:r>
            <a:r>
              <a:rPr lang="hu-HU" sz="2100" dirty="0" smtClean="0"/>
              <a:t> </a:t>
            </a:r>
            <a:r>
              <a:rPr lang="hu-HU" sz="2100" dirty="0" err="1" smtClean="0"/>
              <a:t>weight</a:t>
            </a:r>
            <a:r>
              <a:rPr lang="hu-HU" sz="2100" dirty="0" smtClean="0"/>
              <a:t> </a:t>
            </a:r>
            <a:r>
              <a:rPr lang="hu-HU" sz="2100" dirty="0" err="1" smtClean="0"/>
              <a:t>magnitudes</a:t>
            </a:r>
            <a:r>
              <a:rPr lang="hu-HU" sz="2100" dirty="0" smtClean="0"/>
              <a:t> </a:t>
            </a:r>
            <a:r>
              <a:rPr lang="hu-HU" sz="2100" dirty="0" err="1" smtClean="0"/>
              <a:t>by</a:t>
            </a:r>
            <a:r>
              <a:rPr lang="hu-HU" sz="2100" dirty="0" smtClean="0"/>
              <a:t> </a:t>
            </a:r>
            <a:r>
              <a:rPr lang="hu-HU" sz="2100" dirty="0" err="1" smtClean="0"/>
              <a:t>the</a:t>
            </a:r>
            <a:r>
              <a:rPr lang="hu-HU" sz="2100" dirty="0" smtClean="0"/>
              <a:t> </a:t>
            </a:r>
            <a:r>
              <a:rPr lang="hu-HU" sz="2100" dirty="0" err="1" smtClean="0"/>
              <a:t>thicknesses</a:t>
            </a:r>
            <a:r>
              <a:rPr lang="hu-HU" sz="2100" dirty="0" smtClean="0"/>
              <a:t> of </a:t>
            </a:r>
            <a:r>
              <a:rPr lang="hu-HU" sz="2100" dirty="0" err="1" smtClean="0"/>
              <a:t>the</a:t>
            </a:r>
            <a:r>
              <a:rPr lang="hu-HU" sz="2100" dirty="0" smtClean="0"/>
              <a:t> </a:t>
            </a:r>
            <a:r>
              <a:rPr lang="hu-HU" sz="2100" dirty="0" err="1" smtClean="0"/>
              <a:t>lines</a:t>
            </a:r>
            <a:r>
              <a:rPr lang="hu-HU" sz="2100" dirty="0" smtClean="0"/>
              <a:t> </a:t>
            </a:r>
            <a:r>
              <a:rPr lang="hu-HU" sz="2100" dirty="0" err="1" smtClean="0"/>
              <a:t>between</a:t>
            </a:r>
            <a:r>
              <a:rPr lang="hu-HU" sz="2100" dirty="0" smtClean="0"/>
              <a:t> </a:t>
            </a:r>
            <a:r>
              <a:rPr lang="hu-HU" sz="2100" dirty="0" err="1" smtClean="0"/>
              <a:t>the</a:t>
            </a:r>
            <a:r>
              <a:rPr lang="hu-HU" sz="2100" dirty="0" smtClean="0"/>
              <a:t> </a:t>
            </a:r>
            <a:r>
              <a:rPr lang="hu-HU" sz="2100" dirty="0" err="1" smtClean="0"/>
              <a:t>neurons</a:t>
            </a:r>
            <a:endParaRPr lang="hu-HU" sz="2100" dirty="0" smtClean="0"/>
          </a:p>
          <a:p>
            <a:pPr algn="ctr"/>
            <a:r>
              <a:rPr lang="hu-HU" sz="2100" dirty="0" err="1" smtClean="0">
                <a:solidFill>
                  <a:srgbClr val="C00000"/>
                </a:solidFill>
              </a:rPr>
              <a:t>For</a:t>
            </a:r>
            <a:r>
              <a:rPr lang="hu-HU" sz="2100" dirty="0" smtClean="0">
                <a:solidFill>
                  <a:srgbClr val="C00000"/>
                </a:solidFill>
              </a:rPr>
              <a:t> </a:t>
            </a:r>
            <a:r>
              <a:rPr lang="hu-HU" sz="2100" dirty="0" err="1" smtClean="0">
                <a:solidFill>
                  <a:srgbClr val="C00000"/>
                </a:solidFill>
              </a:rPr>
              <a:t>each</a:t>
            </a:r>
            <a:r>
              <a:rPr lang="hu-HU" sz="2100" dirty="0" smtClean="0">
                <a:solidFill>
                  <a:srgbClr val="C00000"/>
                </a:solidFill>
              </a:rPr>
              <a:t> neuron, it is </a:t>
            </a:r>
            <a:r>
              <a:rPr lang="hu-HU" sz="2100" dirty="0" err="1" smtClean="0">
                <a:solidFill>
                  <a:srgbClr val="C00000"/>
                </a:solidFill>
              </a:rPr>
              <a:t>like</a:t>
            </a:r>
            <a:r>
              <a:rPr lang="hu-HU" sz="2100" dirty="0" smtClean="0">
                <a:solidFill>
                  <a:srgbClr val="C00000"/>
                </a:solidFill>
              </a:rPr>
              <a:t> a </a:t>
            </a:r>
            <a:r>
              <a:rPr lang="hu-HU" sz="2100" dirty="0" err="1" smtClean="0">
                <a:solidFill>
                  <a:srgbClr val="C00000"/>
                </a:solidFill>
              </a:rPr>
              <a:t>dot</a:t>
            </a:r>
            <a:r>
              <a:rPr lang="hu-HU" sz="2100" dirty="0" smtClean="0">
                <a:solidFill>
                  <a:srgbClr val="C00000"/>
                </a:solidFill>
              </a:rPr>
              <a:t> </a:t>
            </a:r>
            <a:r>
              <a:rPr lang="hu-HU" sz="2100" dirty="0" err="1" smtClean="0">
                <a:solidFill>
                  <a:srgbClr val="C00000"/>
                </a:solidFill>
              </a:rPr>
              <a:t>product</a:t>
            </a:r>
            <a:r>
              <a:rPr lang="hu-HU" sz="2100" dirty="0" smtClean="0">
                <a:solidFill>
                  <a:srgbClr val="C00000"/>
                </a:solidFill>
              </a:rPr>
              <a:t> </a:t>
            </a:r>
            <a:r>
              <a:rPr lang="hu-HU" sz="2100" dirty="0" err="1" smtClean="0">
                <a:solidFill>
                  <a:srgbClr val="C00000"/>
                </a:solidFill>
              </a:rPr>
              <a:t>between</a:t>
            </a:r>
            <a:r>
              <a:rPr lang="hu-HU" sz="2100" dirty="0" smtClean="0">
                <a:solidFill>
                  <a:srgbClr val="C00000"/>
                </a:solidFill>
              </a:rPr>
              <a:t> </a:t>
            </a:r>
            <a:r>
              <a:rPr lang="hu-HU" sz="2100" dirty="0" err="1" smtClean="0">
                <a:solidFill>
                  <a:srgbClr val="C00000"/>
                </a:solidFill>
              </a:rPr>
              <a:t>the</a:t>
            </a:r>
            <a:r>
              <a:rPr lang="hu-HU" sz="2100" dirty="0" smtClean="0">
                <a:solidFill>
                  <a:srgbClr val="C00000"/>
                </a:solidFill>
              </a:rPr>
              <a:t> input </a:t>
            </a:r>
            <a:r>
              <a:rPr lang="hu-HU" sz="2100" dirty="0" err="1" smtClean="0">
                <a:solidFill>
                  <a:srgbClr val="C00000"/>
                </a:solidFill>
              </a:rPr>
              <a:t>vector</a:t>
            </a:r>
            <a:r>
              <a:rPr lang="hu-HU" sz="2100" dirty="0" smtClean="0">
                <a:solidFill>
                  <a:srgbClr val="C00000"/>
                </a:solidFill>
              </a:rPr>
              <a:t> and </a:t>
            </a:r>
            <a:r>
              <a:rPr lang="hu-HU" sz="2100" dirty="0" err="1" smtClean="0">
                <a:solidFill>
                  <a:srgbClr val="C00000"/>
                </a:solidFill>
              </a:rPr>
              <a:t>the</a:t>
            </a:r>
            <a:r>
              <a:rPr lang="hu-HU" sz="2100" dirty="0" smtClean="0">
                <a:solidFill>
                  <a:srgbClr val="C00000"/>
                </a:solidFill>
              </a:rPr>
              <a:t> </a:t>
            </a:r>
            <a:r>
              <a:rPr lang="hu-HU" sz="2100" dirty="0" err="1" smtClean="0">
                <a:solidFill>
                  <a:srgbClr val="C00000"/>
                </a:solidFill>
              </a:rPr>
              <a:t>weight</a:t>
            </a:r>
            <a:r>
              <a:rPr lang="hu-HU" sz="2100" dirty="0" smtClean="0">
                <a:solidFill>
                  <a:srgbClr val="C00000"/>
                </a:solidFill>
              </a:rPr>
              <a:t> </a:t>
            </a:r>
            <a:r>
              <a:rPr lang="hu-HU" sz="2100" dirty="0" err="1" smtClean="0">
                <a:solidFill>
                  <a:srgbClr val="C00000"/>
                </a:solidFill>
              </a:rPr>
              <a:t>vector</a:t>
            </a:r>
            <a:r>
              <a:rPr lang="hu-HU" sz="2100" dirty="0" smtClean="0">
                <a:solidFill>
                  <a:srgbClr val="C00000"/>
                </a:solidFill>
              </a:rPr>
              <a:t> of </a:t>
            </a:r>
            <a:r>
              <a:rPr lang="hu-HU" sz="2100" dirty="0" err="1" smtClean="0">
                <a:solidFill>
                  <a:srgbClr val="C00000"/>
                </a:solidFill>
              </a:rPr>
              <a:t>that</a:t>
            </a:r>
            <a:r>
              <a:rPr lang="hu-HU" sz="2100" dirty="0" smtClean="0">
                <a:solidFill>
                  <a:srgbClr val="C00000"/>
                </a:solidFill>
              </a:rPr>
              <a:t> neuron</a:t>
            </a:r>
            <a:endParaRPr lang="hu-HU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2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Homeworks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79513" y="1600206"/>
                <a:ext cx="8280919" cy="4525963"/>
              </a:xfrm>
            </p:spPr>
            <p:txBody>
              <a:bodyPr/>
              <a:lstStyle/>
              <a:p>
                <a:r>
                  <a:rPr lang="hu-HU" dirty="0" smtClean="0"/>
                  <a:t>Prove </a:t>
                </a:r>
                <a:r>
                  <a:rPr lang="hu-HU" dirty="0" err="1" smtClean="0"/>
                  <a:t>that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functions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𝑘𝑡</m:t>
                        </m:r>
                      </m:e>
                    </m:func>
                    <m:r>
                      <m:rPr>
                        <m:nor/>
                      </m:rPr>
                      <a:rPr lang="hu-HU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hu-HU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e>
                    </m:func>
                  </m:oMath>
                </a14:m>
                <a:r>
                  <a:rPr lang="hu-HU" dirty="0" smtClean="0"/>
                  <a:t> </a:t>
                </a:r>
                <a:endParaRPr lang="hu-HU" b="0" i="0" dirty="0" smtClean="0">
                  <a:latin typeface="Cambria Math" panose="02040503050406030204" pitchFamily="18" charset="0"/>
                </a:endParaRPr>
              </a:p>
              <a:p>
                <a:pPr marL="300031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m:rPr>
                        <m:nor/>
                      </m:rP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dirty="0"/>
                      <m:t>(</m:t>
                    </m:r>
                    <m:r>
                      <m:rPr>
                        <m:nor/>
                      </m:rPr>
                      <a:rPr lang="hu-HU" dirty="0"/>
                      <m:t>i</m:t>
                    </m:r>
                    <m:r>
                      <m:rPr>
                        <m:nor/>
                      </m:rPr>
                      <a:rPr lang="hu-HU" dirty="0"/>
                      <m:t>.</m:t>
                    </m:r>
                    <m:r>
                      <m:rPr>
                        <m:nor/>
                      </m:rPr>
                      <a:rPr lang="hu-HU" dirty="0"/>
                      <m:t>e</m:t>
                    </m:r>
                    <m:r>
                      <m:rPr>
                        <m:nor/>
                      </m:rPr>
                      <a:rPr lang="hu-HU" dirty="0"/>
                      <m:t>., </m:t>
                    </m:r>
                    <m:r>
                      <m:rPr>
                        <m:nor/>
                      </m:rPr>
                      <a:rPr lang="hu-HU" dirty="0"/>
                      <m:t>they</m:t>
                    </m:r>
                    <m:r>
                      <m:rPr>
                        <m:nor/>
                      </m:rPr>
                      <a:rPr lang="hu-HU" dirty="0"/>
                      <m:t> </m:t>
                    </m:r>
                    <m:r>
                      <m:rPr>
                        <m:nor/>
                      </m:rPr>
                      <a:rPr lang="hu-HU" dirty="0"/>
                      <m:t>are</m:t>
                    </m:r>
                    <m:r>
                      <m:rPr>
                        <m:nor/>
                      </m:rPr>
                      <a:rPr lang="hu-HU" dirty="0"/>
                      <m:t> </m:t>
                    </m:r>
                    <m:r>
                      <m:rPr>
                        <m:nor/>
                      </m:rPr>
                      <a:rPr lang="hu-HU" dirty="0"/>
                      <m:t>integers</m:t>
                    </m:r>
                    <m:r>
                      <m:rPr>
                        <m:nor/>
                      </m:rPr>
                      <a:rPr lang="hu-HU" dirty="0"/>
                      <m:t>) </m:t>
                    </m:r>
                    <m:r>
                      <m:rPr>
                        <m:nor/>
                      </m:rPr>
                      <a:rPr lang="hu-HU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hu-HU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dirty="0" smtClean="0"/>
                  <a:t>  </a:t>
                </a:r>
              </a:p>
              <a:p>
                <a:pPr marL="300031" lvl="1" indent="0">
                  <a:buNone/>
                </a:pPr>
                <a:r>
                  <a:rPr lang="hu-HU" dirty="0" smtClean="0"/>
                  <a:t>in </a:t>
                </a:r>
                <a:r>
                  <a:rPr lang="hu-HU" dirty="0" err="1" smtClean="0"/>
                  <a:t>interval</a:t>
                </a:r>
                <a:r>
                  <a:rPr lang="hu-HU" dirty="0" smtClean="0"/>
                  <a:t> [-</a:t>
                </a:r>
                <a:r>
                  <a:rPr lang="hu-HU" dirty="0">
                    <a:sym typeface="Symbol" panose="05050102010706020507" pitchFamily="18" charset="2"/>
                  </a:rPr>
                  <a:t>, </a:t>
                </a:r>
                <a:r>
                  <a:rPr lang="hu-HU" dirty="0" smtClean="0"/>
                  <a:t>] </a:t>
                </a:r>
                <a:r>
                  <a:rPr lang="hu-HU" dirty="0" err="1" smtClean="0"/>
                  <a:t>are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orthogonal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each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other</a:t>
                </a:r>
                <a:r>
                  <a:rPr lang="hu-HU" dirty="0" smtClean="0"/>
                  <a:t>. </a:t>
                </a:r>
              </a:p>
              <a:p>
                <a:pPr marL="642931" lvl="1" indent="-342900">
                  <a:buFont typeface="Wingdings" panose="05000000000000000000" pitchFamily="2" charset="2"/>
                  <a:buChar char="à"/>
                </a:pPr>
                <a:r>
                  <a:rPr lang="hu-HU" dirty="0" smtClean="0"/>
                  <a:t>Show </a:t>
                </a:r>
                <a:r>
                  <a:rPr lang="hu-HU" dirty="0" err="1" smtClean="0"/>
                  <a:t>also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for</a:t>
                </a:r>
                <a:r>
                  <a:rPr lang="hu-HU" dirty="0" smtClean="0"/>
                  <a:t> </a:t>
                </a:r>
                <a:r>
                  <a:rPr lang="hu-HU" dirty="0" err="1"/>
                  <a:t>functions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𝑘𝑡</m:t>
                        </m:r>
                      </m:e>
                    </m:func>
                    <m:r>
                      <m:rPr>
                        <m:nor/>
                      </m:rPr>
                      <a:rPr lang="hu-HU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hu-HU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e>
                    </m:func>
                  </m:oMath>
                </a14:m>
                <a:endParaRPr lang="hu-HU" dirty="0" smtClean="0">
                  <a:latin typeface="Cambria Math" panose="02040503050406030204" pitchFamily="18" charset="0"/>
                </a:endParaRPr>
              </a:p>
              <a:p>
                <a:pPr marL="642931" lvl="1" indent="-342900">
                  <a:buFont typeface="Wingdings" panose="05000000000000000000" pitchFamily="2" charset="2"/>
                  <a:buChar char="à"/>
                </a:pPr>
                <a:r>
                  <a:rPr lang="hu-HU" dirty="0" smtClean="0"/>
                  <a:t>Show </a:t>
                </a:r>
                <a:r>
                  <a:rPr lang="hu-HU" dirty="0" err="1"/>
                  <a:t>also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functions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𝑘𝑡</m:t>
                        </m:r>
                      </m:e>
                    </m:func>
                    <m:r>
                      <m:rPr>
                        <m:nor/>
                      </m:rPr>
                      <a:rPr lang="hu-HU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hu-HU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e>
                    </m:func>
                  </m:oMath>
                </a14:m>
                <a:endParaRPr lang="hu-HU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hu-HU" dirty="0" err="1" smtClean="0"/>
                  <a:t>Functions</a:t>
                </a:r>
                <a:r>
                  <a:rPr lang="hu-HU" dirty="0" smtClean="0"/>
                  <a:t> </a:t>
                </a:r>
                <a:r>
                  <a:rPr lang="hu-H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hu-HU" dirty="0" smtClean="0"/>
                  <a:t> and </a:t>
                </a:r>
                <a:r>
                  <a:rPr lang="hu-HU" i="1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are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orthogonal</a:t>
                </a:r>
                <a:r>
                  <a:rPr lang="hu-HU" dirty="0" smtClean="0"/>
                  <a:t> </a:t>
                </a:r>
                <a:r>
                  <a:rPr lang="hu-HU" dirty="0"/>
                  <a:t>in </a:t>
                </a:r>
                <a:r>
                  <a:rPr lang="hu-HU" dirty="0" smtClean="0"/>
                  <a:t>[</a:t>
                </a:r>
                <a:r>
                  <a:rPr lang="hu-HU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hu-HU" dirty="0" err="1" smtClean="0">
                    <a:sym typeface="Symbol" panose="05050102010706020507" pitchFamily="18" charset="2"/>
                  </a:rPr>
                  <a:t>,</a:t>
                </a:r>
                <a:r>
                  <a:rPr lang="hu-HU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hu-HU" dirty="0" smtClean="0"/>
                  <a:t>] </a:t>
                </a:r>
                <a:r>
                  <a:rPr lang="hu-HU" dirty="0" err="1" smtClean="0"/>
                  <a:t>if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hu-HU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lvl="2"/>
                <a:endParaRPr lang="hu-HU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hu-HU" dirty="0" err="1" smtClean="0">
                    <a:latin typeface="+mj-lt"/>
                    <a:cs typeface="Times New Roman" panose="02020603050405020304" pitchFamily="18" charset="0"/>
                  </a:rPr>
                  <a:t>What</a:t>
                </a:r>
                <a:r>
                  <a:rPr lang="hu-HU" dirty="0" smtClean="0">
                    <a:latin typeface="+mj-lt"/>
                    <a:cs typeface="Times New Roman" panose="02020603050405020304" pitchFamily="18" charset="0"/>
                  </a:rPr>
                  <a:t> is </a:t>
                </a:r>
                <a:r>
                  <a:rPr lang="hu-HU" dirty="0" err="1" smtClean="0">
                    <a:latin typeface="+mj-lt"/>
                    <a:cs typeface="Times New Roman" panose="02020603050405020304" pitchFamily="18" charset="0"/>
                  </a:rPr>
                  <a:t>the</a:t>
                </a:r>
                <a:r>
                  <a:rPr lang="hu-HU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 smtClean="0">
                    <a:latin typeface="+mj-lt"/>
                    <a:cs typeface="Times New Roman" panose="02020603050405020304" pitchFamily="18" charset="0"/>
                  </a:rPr>
                  <a:t>result</a:t>
                </a:r>
                <a:r>
                  <a:rPr lang="hu-HU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hu-HU" dirty="0" err="1" smtClean="0">
                    <a:latin typeface="+mj-lt"/>
                    <a:cs typeface="Times New Roman" panose="02020603050405020304" pitchFamily="18" charset="0"/>
                  </a:rPr>
                  <a:t>if</a:t>
                </a:r>
                <a:r>
                  <a:rPr lang="hu-HU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hu-HU" dirty="0" smtClean="0">
                    <a:latin typeface="+mj-lt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could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</a:t>
                </a:r>
                <a:r>
                  <a:rPr lang="hu-HU" dirty="0" err="1" smtClean="0"/>
                  <a:t>normalize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basis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functions</a:t>
                </a:r>
                <a:r>
                  <a:rPr lang="hu-HU" dirty="0" smtClean="0"/>
                  <a:t> of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Haar </a:t>
                </a:r>
                <a:r>
                  <a:rPr lang="hu-HU" dirty="0" err="1" smtClean="0"/>
                  <a:t>transform</a:t>
                </a:r>
                <a:r>
                  <a:rPr lang="hu-HU" dirty="0" smtClean="0"/>
                  <a:t>?</a:t>
                </a:r>
              </a:p>
              <a:p>
                <a:pPr lvl="2"/>
                <a:r>
                  <a:rPr lang="hu-HU" dirty="0" err="1" smtClean="0"/>
                  <a:t>Function</a:t>
                </a:r>
                <a:r>
                  <a:rPr lang="hu-HU" dirty="0" smtClean="0"/>
                  <a:t> </a:t>
                </a:r>
                <a:r>
                  <a:rPr lang="hu-H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hu-HU" dirty="0" smtClean="0"/>
                  <a:t>  is </a:t>
                </a:r>
                <a:r>
                  <a:rPr lang="hu-HU" dirty="0" err="1" smtClean="0"/>
                  <a:t>normalized</a:t>
                </a:r>
                <a:r>
                  <a:rPr lang="hu-HU" dirty="0" smtClean="0"/>
                  <a:t> </a:t>
                </a:r>
                <a:r>
                  <a:rPr lang="hu-HU" dirty="0"/>
                  <a:t>in [</a:t>
                </a:r>
                <a:r>
                  <a:rPr lang="hu-HU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hu-HU" dirty="0" err="1">
                    <a:sym typeface="Symbol" panose="05050102010706020507" pitchFamily="18" charset="2"/>
                  </a:rPr>
                  <a:t>,</a:t>
                </a:r>
                <a:r>
                  <a:rPr lang="hu-HU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hu-HU" dirty="0"/>
                  <a:t>] </a:t>
                </a:r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hu-HU" dirty="0" smtClean="0">
                  <a:latin typeface="+mj-lt"/>
                  <a:cs typeface="Times New Roman" panose="02020603050405020304" pitchFamily="18" charset="0"/>
                </a:endParaRPr>
              </a:p>
              <a:p>
                <a:endParaRPr lang="hu-H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3" y="1600206"/>
                <a:ext cx="8280919" cy="4525963"/>
              </a:xfrm>
              <a:blipFill>
                <a:blip r:embed="rId2"/>
                <a:stretch>
                  <a:fillRect l="-809" t="-9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9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467548" y="200257"/>
            <a:ext cx="7044621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2075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issues</a:t>
            </a:r>
            <a:r>
              <a:rPr lang="hu-HU" dirty="0" smtClean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be </a:t>
            </a:r>
            <a:r>
              <a:rPr lang="hu-HU" dirty="0" err="1" smtClean="0"/>
              <a:t>asked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endParaRPr lang="hu-HU" dirty="0" smtClean="0"/>
          </a:p>
          <a:p>
            <a:pPr marL="549275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hu-HU" altLang="hu-HU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Expect</a:t>
            </a:r>
            <a:r>
              <a:rPr lang="hu-HU" altLang="hu-HU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hu-HU" altLang="hu-HU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similar</a:t>
            </a:r>
            <a:r>
              <a:rPr lang="hu-HU" altLang="hu-HU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hu-HU" altLang="hu-HU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ones</a:t>
            </a:r>
            <a:r>
              <a:rPr lang="hu-HU" altLang="hu-HU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in </a:t>
            </a:r>
            <a:r>
              <a:rPr lang="hu-HU" altLang="hu-HU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the</a:t>
            </a:r>
            <a:r>
              <a:rPr lang="hu-HU" altLang="hu-HU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hu-HU" altLang="hu-HU" dirty="0" err="1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exam</a:t>
            </a:r>
            <a:r>
              <a:rPr lang="hu-HU" altLang="hu-HU" dirty="0" smtClean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…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 helye 4"/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51520" y="1629024"/>
                <a:ext cx="8424932" cy="5040336"/>
              </a:xfrm>
            </p:spPr>
            <p:txBody>
              <a:bodyPr>
                <a:normAutofit lnSpcReduction="10000"/>
              </a:bodyPr>
              <a:lstStyle/>
              <a:p>
                <a:pPr marL="534988" lvl="0" indent="-442913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+mj-lt"/>
                  <a:buAutoNum type="arabicPeriod"/>
                </a:pP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What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is a 1D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convolution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?</a:t>
                </a:r>
              </a:p>
              <a:p>
                <a:pPr marL="534988" lvl="0" indent="-442913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+mj-lt"/>
                  <a:buAutoNum type="arabicPeriod"/>
                </a:pP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Give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examples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for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2D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convolution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for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speech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!</a:t>
                </a:r>
              </a:p>
              <a:p>
                <a:pPr marL="534988" lvl="0" indent="-442913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+mj-lt"/>
                  <a:buAutoNum type="arabicPeriod"/>
                </a:pP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What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is a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spectogram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?</a:t>
                </a:r>
              </a:p>
              <a:p>
                <a:pPr marL="534988" lvl="0" indent="-442913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+mj-lt"/>
                  <a:buAutoNum type="arabicPeriod"/>
                </a:pP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Can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you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predict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by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using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an autoencoder?</a:t>
                </a:r>
              </a:p>
              <a:p>
                <a:pPr marL="534988" lvl="0" indent="-442913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+mj-lt"/>
                  <a:buAutoNum type="arabicPeriod"/>
                </a:pP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How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can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you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compensate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processing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delays</a:t>
                </a:r>
                <a:r>
                  <a:rPr lang="hu-HU" altLang="hu-HU" dirty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by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means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of an autoencoder?</a:t>
                </a:r>
              </a:p>
              <a:p>
                <a:pPr marL="534988" lvl="0" indent="-442913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+mj-lt"/>
                  <a:buAutoNum type="arabicPeriod"/>
                </a:pP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Are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basis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functions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of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Haar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transformation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orthogonal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each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other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?</a:t>
                </a:r>
              </a:p>
              <a:p>
                <a:pPr marL="920963" lvl="1" indent="-3429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hu-HU" dirty="0"/>
                  <a:t>Functions </a:t>
                </a:r>
                <a:r>
                  <a:rPr lang="hu-H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hu-HU" dirty="0"/>
                  <a:t> and </a:t>
                </a:r>
                <a:r>
                  <a:rPr lang="hu-HU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orthogonal</a:t>
                </a:r>
                <a:r>
                  <a:rPr lang="hu-HU" dirty="0"/>
                  <a:t> in </a:t>
                </a:r>
                <a:r>
                  <a:rPr lang="hu-HU" dirty="0" err="1" smtClean="0"/>
                  <a:t>interval</a:t>
                </a:r>
                <a:r>
                  <a:rPr lang="hu-HU" dirty="0" smtClean="0"/>
                  <a:t> [</a:t>
                </a:r>
                <a:r>
                  <a:rPr lang="hu-HU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hu-HU" dirty="0" err="1" smtClean="0">
                    <a:sym typeface="Symbol" panose="05050102010706020507" pitchFamily="18" charset="2"/>
                  </a:rPr>
                  <a:t>,</a:t>
                </a:r>
                <a:r>
                  <a:rPr lang="hu-HU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hu-HU" dirty="0"/>
                  <a:t>] </a:t>
                </a:r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hu-HU" altLang="hu-HU" dirty="0" smtClean="0">
                  <a:solidFill>
                    <a:srgbClr val="000000"/>
                  </a:solidFill>
                  <a:cs typeface="Courier New" panose="02070309020205020404" pitchFamily="49" charset="0"/>
                </a:endParaRPr>
              </a:p>
              <a:p>
                <a:pPr marL="549275" indent="-4572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+mj-lt"/>
                  <a:buAutoNum type="arabicPeriod"/>
                </a:pPr>
                <a:r>
                  <a:rPr lang="hu-HU" altLang="hu-HU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How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does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transform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of a 400 Hz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acoustic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signal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looks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like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?</a:t>
                </a:r>
              </a:p>
              <a:p>
                <a:pPr marL="549275" indent="-4572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+mj-lt"/>
                  <a:buAutoNum type="arabicPeriod"/>
                </a:pP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How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does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Fourier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transform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of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normal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A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sound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(440 Hz)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looks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like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?</a:t>
                </a:r>
              </a:p>
              <a:p>
                <a:pPr marL="549275" indent="-45720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+mj-lt"/>
                  <a:buAutoNum type="arabicPeriod"/>
                </a:pP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tone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of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line of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traditional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phone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is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supposed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be 440 Hz.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How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does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its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Fourier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transform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look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like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if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sin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wave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 is </a:t>
                </a:r>
                <a:r>
                  <a:rPr lang="hu-HU" altLang="hu-HU" dirty="0" err="1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distorted</a:t>
                </a:r>
                <a:r>
                  <a:rPr lang="hu-HU" altLang="hu-HU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?</a:t>
                </a:r>
                <a:endParaRPr lang="hu-HU" altLang="hu-HU" dirty="0">
                  <a:solidFill>
                    <a:srgbClr val="000000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Szöveg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51520" y="1629024"/>
                <a:ext cx="8424932" cy="5040336"/>
              </a:xfrm>
              <a:blipFill>
                <a:blip r:embed="rId2"/>
                <a:stretch>
                  <a:fillRect t="-1693" b="-24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7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5D42E-15E1-454A-B27A-47882AE9CC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 smtClean="0"/>
              <a:t>Details</a:t>
            </a:r>
            <a:r>
              <a:rPr lang="hu-HU" dirty="0" smtClean="0"/>
              <a:t> </a:t>
            </a:r>
            <a:r>
              <a:rPr lang="hu-HU" dirty="0" err="1" smtClean="0"/>
              <a:t>without</a:t>
            </a:r>
            <a:r>
              <a:rPr lang="hu-HU" dirty="0" smtClean="0"/>
              <a:t> non-</a:t>
            </a:r>
            <a:r>
              <a:rPr lang="hu-HU" dirty="0" err="1" smtClean="0"/>
              <a:t>linearities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F789B-B2BE-4208-9D50-C3AB3D3EF6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C11F39-83C3-42E3-874C-40A785AFBE0D}"/>
              </a:ext>
            </a:extLst>
          </p:cNvPr>
          <p:cNvGrpSpPr>
            <a:grpSpLocks noChangeAspect="1"/>
          </p:cNvGrpSpPr>
          <p:nvPr/>
        </p:nvGrpSpPr>
        <p:grpSpPr>
          <a:xfrm>
            <a:off x="1" y="1184132"/>
            <a:ext cx="7891150" cy="2748924"/>
            <a:chOff x="31119" y="3284984"/>
            <a:chExt cx="9144000" cy="3185361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902DA9B3-84C4-4C69-8F80-6A778C2295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73"/>
            <a:stretch/>
          </p:blipFill>
          <p:spPr bwMode="auto">
            <a:xfrm>
              <a:off x="31119" y="3284984"/>
              <a:ext cx="9144000" cy="3185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E0A225-000F-42AF-9873-3F07F2530E18}"/>
                </a:ext>
              </a:extLst>
            </p:cNvPr>
            <p:cNvSpPr/>
            <p:nvPr/>
          </p:nvSpPr>
          <p:spPr>
            <a:xfrm>
              <a:off x="323528" y="4941168"/>
              <a:ext cx="1152128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A0D78E-EE4A-4F56-A346-3317974AD49D}"/>
                </a:ext>
              </a:extLst>
            </p:cNvPr>
            <p:cNvSpPr/>
            <p:nvPr/>
          </p:nvSpPr>
          <p:spPr>
            <a:xfrm>
              <a:off x="7305606" y="5085184"/>
              <a:ext cx="1370845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17437D6D-FEBD-46E5-9DC9-3BEF29BCD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44956"/>
            <a:ext cx="8028892" cy="320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9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197A34-9B7A-44E4-8383-1A6E72BFD9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Activation</a:t>
            </a:r>
            <a:r>
              <a:rPr lang="hu-HU" dirty="0"/>
              <a:t> </a:t>
            </a:r>
            <a:r>
              <a:rPr lang="hu-HU" dirty="0" err="1"/>
              <a:t>functions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D3E8-C5FE-4394-A087-642B6FE46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803858-3C2D-4AA4-966D-456D348AC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88"/>
          <a:stretch/>
        </p:blipFill>
        <p:spPr bwMode="auto">
          <a:xfrm>
            <a:off x="179512" y="1196975"/>
            <a:ext cx="6089904" cy="28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D64C11D-1000-493B-96B9-B18922DFE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2"/>
          <a:stretch/>
        </p:blipFill>
        <p:spPr bwMode="auto">
          <a:xfrm>
            <a:off x="2803772" y="3933057"/>
            <a:ext cx="6093164" cy="278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zis 3"/>
          <p:cNvSpPr/>
          <p:nvPr/>
        </p:nvSpPr>
        <p:spPr>
          <a:xfrm>
            <a:off x="5940152" y="3897801"/>
            <a:ext cx="2956784" cy="2924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2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5D42E-15E1-454A-B27A-47882AE9CC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 smtClean="0"/>
              <a:t>Details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ReLU non-</a:t>
            </a:r>
            <a:r>
              <a:rPr lang="hu-HU" dirty="0" err="1" smtClean="0"/>
              <a:t>linearities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F789B-B2BE-4208-9D50-C3AB3D3EF6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2DA9B3-84C4-4C69-8F80-6A778C229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3"/>
          <a:stretch/>
        </p:blipFill>
        <p:spPr bwMode="auto">
          <a:xfrm>
            <a:off x="1" y="1184132"/>
            <a:ext cx="7891150" cy="274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252346" y="2613397"/>
            <a:ext cx="994271" cy="24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0D78E-EE4A-4F56-A346-3317974AD49D}"/>
              </a:ext>
            </a:extLst>
          </p:cNvPr>
          <p:cNvSpPr/>
          <p:nvPr/>
        </p:nvSpPr>
        <p:spPr>
          <a:xfrm>
            <a:off x="6277786" y="2737681"/>
            <a:ext cx="1183021" cy="24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99CCB8-7F39-4457-941F-7096083F20CF}"/>
              </a:ext>
            </a:extLst>
          </p:cNvPr>
          <p:cNvGrpSpPr/>
          <p:nvPr/>
        </p:nvGrpSpPr>
        <p:grpSpPr>
          <a:xfrm>
            <a:off x="1" y="3974412"/>
            <a:ext cx="9305676" cy="2910972"/>
            <a:chOff x="1" y="3974412"/>
            <a:chExt cx="9305676" cy="2910972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2E858F71-8340-47CF-8610-A13842B8C0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2" t="3428" b="5743"/>
            <a:stretch/>
          </p:blipFill>
          <p:spPr bwMode="auto">
            <a:xfrm>
              <a:off x="1" y="3974412"/>
              <a:ext cx="9305676" cy="291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3B0074-091B-4E6F-B3C2-D2C8B17EAF7C}"/>
                </a:ext>
              </a:extLst>
            </p:cNvPr>
            <p:cNvSpPr txBox="1"/>
            <p:nvPr/>
          </p:nvSpPr>
          <p:spPr>
            <a:xfrm>
              <a:off x="6875230" y="4342288"/>
              <a:ext cx="171758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u-HU" sz="2800" dirty="0" err="1"/>
                <a:t>With</a:t>
              </a:r>
              <a:r>
                <a:rPr lang="hu-HU" sz="2800" dirty="0"/>
                <a:t> </a:t>
              </a:r>
              <a:r>
                <a:rPr lang="hu-HU" sz="2800" dirty="0" err="1"/>
                <a:t>ReLU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5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E858F71-8340-47CF-8610-A13842B8C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3428" b="5743"/>
          <a:stretch/>
        </p:blipFill>
        <p:spPr bwMode="auto">
          <a:xfrm>
            <a:off x="35496" y="3947028"/>
            <a:ext cx="9305676" cy="291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02DA9B3-84C4-4C69-8F80-6A778C229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" t="12873"/>
          <a:stretch/>
        </p:blipFill>
        <p:spPr bwMode="auto">
          <a:xfrm>
            <a:off x="-36512" y="1203589"/>
            <a:ext cx="7354754" cy="274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-254950" y="2613397"/>
            <a:ext cx="994271" cy="24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0D78E-EE4A-4F56-A346-3317974AD49D}"/>
              </a:ext>
            </a:extLst>
          </p:cNvPr>
          <p:cNvSpPr/>
          <p:nvPr/>
        </p:nvSpPr>
        <p:spPr>
          <a:xfrm>
            <a:off x="6277786" y="2737681"/>
            <a:ext cx="1183021" cy="24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161040" y="2903376"/>
            <a:ext cx="792087" cy="792000"/>
          </a:xfrm>
          <a:prstGeom prst="ellipse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solidFill>
                  <a:srgbClr val="A90233"/>
                </a:solidFill>
                <a:latin typeface="Brush Script MT" panose="03060802040406070304" pitchFamily="66" charset="0"/>
              </a:rPr>
              <a:t>1</a:t>
            </a:r>
          </a:p>
        </p:txBody>
      </p:sp>
      <p:sp>
        <p:nvSpPr>
          <p:cNvPr id="12" name="Ellipszis 11"/>
          <p:cNvSpPr/>
          <p:nvPr/>
        </p:nvSpPr>
        <p:spPr>
          <a:xfrm>
            <a:off x="161039" y="1203589"/>
            <a:ext cx="792087" cy="792000"/>
          </a:xfrm>
          <a:prstGeom prst="ellipse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>
                <a:solidFill>
                  <a:srgbClr val="A90233"/>
                </a:solidFill>
                <a:latin typeface="Brush Script MT" panose="03060802040406070304" pitchFamily="66" charset="0"/>
              </a:rPr>
              <a:t>2</a:t>
            </a:r>
            <a:endParaRPr lang="hu-HU" sz="4000" dirty="0">
              <a:solidFill>
                <a:srgbClr val="A90233"/>
              </a:solidFill>
              <a:latin typeface="Brush Script MT" panose="03060802040406070304" pitchFamily="66" charset="0"/>
            </a:endParaRPr>
          </a:p>
        </p:txBody>
      </p:sp>
      <p:sp>
        <p:nvSpPr>
          <p:cNvPr id="13" name="Ellipszis 12"/>
          <p:cNvSpPr/>
          <p:nvPr/>
        </p:nvSpPr>
        <p:spPr>
          <a:xfrm>
            <a:off x="2910954" y="1223666"/>
            <a:ext cx="792087" cy="792000"/>
          </a:xfrm>
          <a:prstGeom prst="ellipse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>
                <a:solidFill>
                  <a:srgbClr val="A90233"/>
                </a:solidFill>
                <a:latin typeface="Brush Script MT" panose="03060802040406070304" pitchFamily="66" charset="0"/>
              </a:rPr>
              <a:t>7</a:t>
            </a:r>
            <a:endParaRPr lang="hu-HU" sz="4000" dirty="0">
              <a:solidFill>
                <a:srgbClr val="A90233"/>
              </a:solidFill>
              <a:latin typeface="Brush Script MT" panose="03060802040406070304" pitchFamily="66" charset="0"/>
            </a:endParaRPr>
          </a:p>
        </p:txBody>
      </p:sp>
      <p:sp>
        <p:nvSpPr>
          <p:cNvPr id="15" name="Ellipszis 14"/>
          <p:cNvSpPr/>
          <p:nvPr/>
        </p:nvSpPr>
        <p:spPr>
          <a:xfrm>
            <a:off x="2894219" y="2912090"/>
            <a:ext cx="792087" cy="792000"/>
          </a:xfrm>
          <a:prstGeom prst="ellipse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 smtClean="0">
                <a:solidFill>
                  <a:srgbClr val="A90233"/>
                </a:solidFill>
                <a:latin typeface="Brush Script MT" panose="03060802040406070304" pitchFamily="66" charset="0"/>
              </a:rPr>
              <a:t>0</a:t>
            </a:r>
            <a:endParaRPr lang="hu-HU" sz="4000" dirty="0">
              <a:solidFill>
                <a:srgbClr val="A90233"/>
              </a:solidFill>
              <a:latin typeface="Brush Script MT" panose="03060802040406070304" pitchFamily="66" charset="0"/>
            </a:endParaRPr>
          </a:p>
        </p:txBody>
      </p:sp>
      <p:sp>
        <p:nvSpPr>
          <p:cNvPr id="16" name="Ellipszis 15"/>
          <p:cNvSpPr/>
          <p:nvPr/>
        </p:nvSpPr>
        <p:spPr>
          <a:xfrm>
            <a:off x="5621212" y="1941507"/>
            <a:ext cx="792087" cy="7920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4000" dirty="0" smtClean="0">
                <a:solidFill>
                  <a:schemeClr val="tx1"/>
                </a:solidFill>
                <a:latin typeface="Brush Script MT" panose="03060802040406070304" pitchFamily="66" charset="0"/>
              </a:rPr>
              <a:t>7</a:t>
            </a:r>
            <a:endParaRPr lang="hu-HU" sz="4000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5566844" y="2787806"/>
            <a:ext cx="994271" cy="24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6397125" y="5662141"/>
            <a:ext cx="2746875" cy="72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3995936" y="6523516"/>
            <a:ext cx="2746875" cy="32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3562665" y="3846278"/>
            <a:ext cx="2746875" cy="350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3562665" y="6613852"/>
            <a:ext cx="433271" cy="32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5D42E-15E1-454A-B27A-47882AE9CC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404671"/>
            <a:ext cx="8496940" cy="576057"/>
          </a:xfrm>
        </p:spPr>
        <p:txBody>
          <a:bodyPr/>
          <a:lstStyle/>
          <a:p>
            <a:r>
              <a:rPr lang="hu-HU" dirty="0" smtClean="0"/>
              <a:t>CNN is an </a:t>
            </a:r>
            <a:r>
              <a:rPr lang="hu-HU" dirty="0" err="1" smtClean="0"/>
              <a:t>attractive</a:t>
            </a:r>
            <a:r>
              <a:rPr lang="hu-HU" dirty="0" smtClean="0"/>
              <a:t> </a:t>
            </a:r>
            <a:r>
              <a:rPr lang="hu-HU" dirty="0" err="1" smtClean="0"/>
              <a:t>option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inputs</a:t>
            </a:r>
            <a:r>
              <a:rPr lang="hu-HU" dirty="0" smtClean="0"/>
              <a:t>:</a:t>
            </a:r>
          </a:p>
          <a:p>
            <a:r>
              <a:rPr lang="hu-HU" dirty="0" smtClean="0"/>
              <a:t>					</a:t>
            </a:r>
            <a:r>
              <a:rPr lang="hu-HU" dirty="0" smtClean="0">
                <a:sym typeface="Wingdings" panose="05000000000000000000" pitchFamily="2" charset="2"/>
              </a:rPr>
              <a:t> </a:t>
            </a:r>
            <a:r>
              <a:rPr lang="hu-HU" dirty="0" err="1" smtClean="0"/>
              <a:t>now</a:t>
            </a:r>
            <a:r>
              <a:rPr lang="hu-HU" dirty="0" smtClean="0"/>
              <a:t>, we </a:t>
            </a:r>
            <a:r>
              <a:rPr lang="hu-HU" dirty="0" err="1" smtClean="0"/>
              <a:t>have</a:t>
            </a:r>
            <a:r>
              <a:rPr lang="hu-HU" dirty="0" smtClean="0"/>
              <a:t> 4 </a:t>
            </a:r>
            <a:r>
              <a:rPr lang="hu-HU" dirty="0" err="1" smtClean="0"/>
              <a:t>inputs</a:t>
            </a:r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2702525" y="240819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?? </a:t>
            </a:r>
            <a:r>
              <a:rPr lang="hu-HU" dirty="0" smtClean="0">
                <a:sym typeface="Wingdings" panose="05000000000000000000" pitchFamily="2" charset="2"/>
              </a:rPr>
              <a:t> ReLU!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19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-229127" y="260648"/>
            <a:ext cx="6348082" cy="2284118"/>
            <a:chOff x="-179077" y="1203589"/>
            <a:chExt cx="7639884" cy="2748924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902DA9B3-84C4-4C69-8F80-6A778C2295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8" t="12873"/>
            <a:stretch/>
          </p:blipFill>
          <p:spPr bwMode="auto">
            <a:xfrm>
              <a:off x="-36512" y="1203589"/>
              <a:ext cx="7354754" cy="2748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E0A225-000F-42AF-9873-3F07F2530E18}"/>
                </a:ext>
              </a:extLst>
            </p:cNvPr>
            <p:cNvSpPr/>
            <p:nvPr/>
          </p:nvSpPr>
          <p:spPr>
            <a:xfrm>
              <a:off x="-179077" y="2675357"/>
              <a:ext cx="994271" cy="2485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A0D78E-EE4A-4F56-A346-3317974AD49D}"/>
                </a:ext>
              </a:extLst>
            </p:cNvPr>
            <p:cNvSpPr/>
            <p:nvPr/>
          </p:nvSpPr>
          <p:spPr>
            <a:xfrm>
              <a:off x="6277786" y="2737681"/>
              <a:ext cx="1183021" cy="248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/>
            <p:cNvSpPr/>
            <p:nvPr/>
          </p:nvSpPr>
          <p:spPr>
            <a:xfrm>
              <a:off x="161040" y="2903376"/>
              <a:ext cx="792087" cy="792000"/>
            </a:xfrm>
            <a:prstGeom prst="ellipse">
              <a:avLst/>
            </a:prstGeom>
            <a:solidFill>
              <a:srgbClr val="FFA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000" dirty="0">
                  <a:solidFill>
                    <a:srgbClr val="A90233"/>
                  </a:solidFill>
                  <a:latin typeface="Brush Script MT" panose="03060802040406070304" pitchFamily="66" charset="0"/>
                </a:rPr>
                <a:t>1</a:t>
              </a:r>
            </a:p>
          </p:txBody>
        </p:sp>
        <p:sp>
          <p:nvSpPr>
            <p:cNvPr id="12" name="Ellipszis 11"/>
            <p:cNvSpPr/>
            <p:nvPr/>
          </p:nvSpPr>
          <p:spPr>
            <a:xfrm>
              <a:off x="161039" y="1203589"/>
              <a:ext cx="792087" cy="792000"/>
            </a:xfrm>
            <a:prstGeom prst="ellipse">
              <a:avLst/>
            </a:prstGeom>
            <a:solidFill>
              <a:srgbClr val="FFAB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000" dirty="0" smtClean="0">
                  <a:solidFill>
                    <a:srgbClr val="A90233"/>
                  </a:solidFill>
                  <a:latin typeface="Brush Script MT" panose="03060802040406070304" pitchFamily="66" charset="0"/>
                </a:rPr>
                <a:t>2</a:t>
              </a:r>
              <a:endParaRPr lang="hu-HU" sz="4000" dirty="0">
                <a:solidFill>
                  <a:srgbClr val="A90233"/>
                </a:solidFill>
                <a:latin typeface="Brush Script MT" panose="03060802040406070304" pitchFamily="66" charset="0"/>
              </a:endParaRPr>
            </a:p>
          </p:txBody>
        </p:sp>
        <p:sp>
          <p:nvSpPr>
            <p:cNvPr id="13" name="Ellipszis 12"/>
            <p:cNvSpPr/>
            <p:nvPr/>
          </p:nvSpPr>
          <p:spPr>
            <a:xfrm>
              <a:off x="2910954" y="1223666"/>
              <a:ext cx="792087" cy="7920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000" dirty="0" smtClean="0">
                  <a:solidFill>
                    <a:srgbClr val="A90233"/>
                  </a:solidFill>
                  <a:latin typeface="Brush Script MT" panose="03060802040406070304" pitchFamily="66" charset="0"/>
                </a:rPr>
                <a:t>7</a:t>
              </a:r>
              <a:endParaRPr lang="hu-HU" sz="4000" dirty="0">
                <a:solidFill>
                  <a:srgbClr val="A90233"/>
                </a:solidFill>
                <a:latin typeface="Brush Script MT" panose="03060802040406070304" pitchFamily="66" charset="0"/>
              </a:endParaRPr>
            </a:p>
          </p:txBody>
        </p:sp>
        <p:sp>
          <p:nvSpPr>
            <p:cNvPr id="15" name="Ellipszis 14"/>
            <p:cNvSpPr/>
            <p:nvPr/>
          </p:nvSpPr>
          <p:spPr>
            <a:xfrm>
              <a:off x="2894219" y="2912090"/>
              <a:ext cx="792087" cy="7920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000" dirty="0" smtClean="0">
                  <a:solidFill>
                    <a:srgbClr val="A90233"/>
                  </a:solidFill>
                  <a:latin typeface="Brush Script MT" panose="03060802040406070304" pitchFamily="66" charset="0"/>
                </a:rPr>
                <a:t>0</a:t>
              </a:r>
              <a:endParaRPr lang="hu-HU" sz="4000" dirty="0">
                <a:solidFill>
                  <a:srgbClr val="A90233"/>
                </a:solidFill>
                <a:latin typeface="Brush Script MT" panose="03060802040406070304" pitchFamily="66" charset="0"/>
              </a:endParaRPr>
            </a:p>
          </p:txBody>
        </p:sp>
        <p:sp>
          <p:nvSpPr>
            <p:cNvPr id="16" name="Ellipszis 15"/>
            <p:cNvSpPr/>
            <p:nvPr/>
          </p:nvSpPr>
          <p:spPr>
            <a:xfrm>
              <a:off x="5621212" y="1941507"/>
              <a:ext cx="792087" cy="7920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hu-HU" sz="4000" dirty="0" smtClean="0">
                  <a:solidFill>
                    <a:schemeClr val="tx1"/>
                  </a:solidFill>
                  <a:latin typeface="Brush Script MT" panose="03060802040406070304" pitchFamily="66" charset="0"/>
                </a:rPr>
                <a:t>7</a:t>
              </a:r>
              <a:endParaRPr lang="hu-HU" sz="4000" dirty="0">
                <a:solidFill>
                  <a:schemeClr val="tx1"/>
                </a:solidFill>
                <a:latin typeface="Brush Script MT" panose="03060802040406070304" pitchFamily="66" charset="0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98E0A225-000F-42AF-9873-3F07F2530E18}"/>
                </a:ext>
              </a:extLst>
            </p:cNvPr>
            <p:cNvSpPr/>
            <p:nvPr/>
          </p:nvSpPr>
          <p:spPr>
            <a:xfrm>
              <a:off x="5566844" y="2787806"/>
              <a:ext cx="994271" cy="248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1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3956301" y="5872198"/>
            <a:ext cx="2746875" cy="32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3523030" y="3194960"/>
            <a:ext cx="2746875" cy="350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3523030" y="5962534"/>
            <a:ext cx="433271" cy="32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5D42E-15E1-454A-B27A-47882AE9CC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17810" y="-111788"/>
            <a:ext cx="3096340" cy="4980948"/>
          </a:xfrm>
        </p:spPr>
        <p:txBody>
          <a:bodyPr/>
          <a:lstStyle/>
          <a:p>
            <a:r>
              <a:rPr lang="hu-HU" dirty="0" smtClean="0"/>
              <a:t>CNN is an </a:t>
            </a:r>
            <a:r>
              <a:rPr lang="hu-HU" dirty="0" err="1" smtClean="0"/>
              <a:t>attractive</a:t>
            </a:r>
            <a:r>
              <a:rPr lang="hu-HU" dirty="0" smtClean="0"/>
              <a:t> </a:t>
            </a:r>
            <a:r>
              <a:rPr lang="hu-HU" dirty="0" err="1" smtClean="0"/>
              <a:t>option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inputs</a:t>
            </a:r>
            <a:r>
              <a:rPr lang="hu-HU" dirty="0" smtClean="0"/>
              <a:t>: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hu-HU" dirty="0" err="1" smtClean="0"/>
              <a:t>now</a:t>
            </a:r>
            <a:r>
              <a:rPr lang="hu-HU" dirty="0" smtClean="0"/>
              <a:t>, we </a:t>
            </a:r>
            <a:r>
              <a:rPr lang="hu-HU" dirty="0" err="1" smtClean="0"/>
              <a:t>have</a:t>
            </a:r>
            <a:r>
              <a:rPr lang="hu-HU" dirty="0" smtClean="0"/>
              <a:t> 4 </a:t>
            </a:r>
            <a:r>
              <a:rPr lang="hu-HU" dirty="0" err="1" smtClean="0"/>
              <a:t>inputs</a:t>
            </a:r>
            <a:endParaRPr lang="hu-HU" dirty="0" smtClean="0"/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hu-HU" dirty="0" smtClean="0"/>
              <a:t>3 </a:t>
            </a:r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computations</a:t>
            </a:r>
            <a:endParaRPr lang="hu-HU" dirty="0" smtClean="0"/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hu-HU" dirty="0" smtClean="0"/>
              <a:t>3 </a:t>
            </a:r>
            <a:r>
              <a:rPr lang="hu-HU" dirty="0" err="1" smtClean="0"/>
              <a:t>outputs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/>
          <a:srcRect l="14706" t="9780" b="3985"/>
          <a:stretch/>
        </p:blipFill>
        <p:spPr>
          <a:xfrm>
            <a:off x="759794" y="2417643"/>
            <a:ext cx="4695824" cy="2160240"/>
          </a:xfrm>
          <a:prstGeom prst="rect">
            <a:avLst/>
          </a:prstGeom>
        </p:spPr>
      </p:pic>
      <p:grpSp>
        <p:nvGrpSpPr>
          <p:cNvPr id="3" name="Csoportba foglalás 2"/>
          <p:cNvGrpSpPr>
            <a:grpSpLocks noChangeAspect="1"/>
          </p:cNvGrpSpPr>
          <p:nvPr/>
        </p:nvGrpSpPr>
        <p:grpSpPr>
          <a:xfrm>
            <a:off x="27009" y="4577882"/>
            <a:ext cx="7425311" cy="2282252"/>
            <a:chOff x="35496" y="4058400"/>
            <a:chExt cx="9108504" cy="2799600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2E858F71-8340-47CF-8610-A13842B8C0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2" t="6903" r="27956" b="5743"/>
            <a:stretch/>
          </p:blipFill>
          <p:spPr bwMode="auto">
            <a:xfrm>
              <a:off x="35496" y="4058400"/>
              <a:ext cx="6624736" cy="279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98E0A225-000F-42AF-9873-3F07F2530E18}"/>
                </a:ext>
              </a:extLst>
            </p:cNvPr>
            <p:cNvSpPr/>
            <p:nvPr/>
          </p:nvSpPr>
          <p:spPr>
            <a:xfrm>
              <a:off x="6397125" y="5662141"/>
              <a:ext cx="2746875" cy="725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8" name="Egyenes összekötő 7"/>
          <p:cNvCxnSpPr>
            <a:endCxn id="11" idx="5"/>
          </p:cNvCxnSpPr>
          <p:nvPr/>
        </p:nvCxnSpPr>
        <p:spPr>
          <a:xfrm flipH="1" flipV="1">
            <a:off x="615252" y="2234733"/>
            <a:ext cx="144542" cy="499497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/>
          <p:nvPr/>
        </p:nvCxnSpPr>
        <p:spPr>
          <a:xfrm flipH="1">
            <a:off x="597026" y="4174759"/>
            <a:ext cx="162768" cy="527002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zis 24"/>
          <p:cNvSpPr/>
          <p:nvPr/>
        </p:nvSpPr>
        <p:spPr>
          <a:xfrm>
            <a:off x="2325721" y="2443043"/>
            <a:ext cx="692408" cy="659589"/>
          </a:xfrm>
          <a:prstGeom prst="ellipse">
            <a:avLst/>
          </a:prstGeom>
          <a:solidFill>
            <a:srgbClr val="0097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400" dirty="0" smtClean="0">
                <a:solidFill>
                  <a:srgbClr val="A64D79"/>
                </a:solidFill>
                <a:latin typeface="Brush Script MT" panose="03060802040406070304" pitchFamily="66" charset="0"/>
              </a:rPr>
              <a:t>17</a:t>
            </a:r>
            <a:endParaRPr lang="hu-HU" sz="3400" dirty="0">
              <a:solidFill>
                <a:srgbClr val="A64D79"/>
              </a:solidFill>
              <a:latin typeface="Brush Script MT" panose="03060802040406070304" pitchFamily="66" charset="0"/>
            </a:endParaRPr>
          </a:p>
        </p:txBody>
      </p:sp>
      <p:sp>
        <p:nvSpPr>
          <p:cNvPr id="29" name="Ellipszis 28"/>
          <p:cNvSpPr/>
          <p:nvPr/>
        </p:nvSpPr>
        <p:spPr>
          <a:xfrm>
            <a:off x="2325721" y="3862238"/>
            <a:ext cx="692408" cy="659589"/>
          </a:xfrm>
          <a:prstGeom prst="ellipse">
            <a:avLst/>
          </a:prstGeom>
          <a:solidFill>
            <a:srgbClr val="0097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3</a:t>
            </a:r>
            <a:endParaRPr lang="hu-HU" sz="32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30" name="Ellipszis 29"/>
          <p:cNvSpPr/>
          <p:nvPr/>
        </p:nvSpPr>
        <p:spPr>
          <a:xfrm>
            <a:off x="4637330" y="3036789"/>
            <a:ext cx="692408" cy="659589"/>
          </a:xfrm>
          <a:prstGeom prst="ellipse">
            <a:avLst/>
          </a:prstGeom>
          <a:solidFill>
            <a:srgbClr val="A64D79"/>
          </a:solidFill>
          <a:ln>
            <a:solidFill>
              <a:srgbClr val="A64D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  <a:latin typeface="Brush Script MT" panose="03060802040406070304" pitchFamily="66" charset="0"/>
              </a:rPr>
              <a:t>23</a:t>
            </a:r>
            <a:endParaRPr lang="hu-HU" sz="2400" dirty="0">
              <a:solidFill>
                <a:schemeClr val="tx1"/>
              </a:solidFill>
              <a:latin typeface="Brush Script MT" panose="03060802040406070304" pitchFamily="66" charset="0"/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2876181" y="4521827"/>
            <a:ext cx="2043308" cy="17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2940401" y="6561928"/>
            <a:ext cx="2208265" cy="26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14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9" grpId="0" animBg="1"/>
      <p:bldP spid="30" grpId="0" animBg="1"/>
      <p:bldP spid="26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98E0A225-000F-42AF-9873-3F07F2530E18}"/>
              </a:ext>
            </a:extLst>
          </p:cNvPr>
          <p:cNvSpPr/>
          <p:nvPr/>
        </p:nvSpPr>
        <p:spPr>
          <a:xfrm>
            <a:off x="3562665" y="6613852"/>
            <a:ext cx="433271" cy="32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5D42E-15E1-454A-B27A-47882AE9CC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512" y="188640"/>
            <a:ext cx="6426713" cy="576057"/>
          </a:xfrm>
        </p:spPr>
        <p:txBody>
          <a:bodyPr/>
          <a:lstStyle/>
          <a:p>
            <a:r>
              <a:rPr lang="hu-HU" dirty="0" smtClean="0"/>
              <a:t>An </a:t>
            </a:r>
            <a:r>
              <a:rPr lang="hu-HU" dirty="0" err="1" smtClean="0"/>
              <a:t>attractive</a:t>
            </a:r>
            <a:r>
              <a:rPr lang="hu-HU" dirty="0" smtClean="0"/>
              <a:t> </a:t>
            </a:r>
            <a:r>
              <a:rPr lang="hu-HU" dirty="0" err="1" smtClean="0"/>
              <a:t>option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larger</a:t>
            </a:r>
            <a:r>
              <a:rPr lang="hu-HU" dirty="0" smtClean="0"/>
              <a:t> </a:t>
            </a:r>
            <a:r>
              <a:rPr lang="hu-HU" dirty="0" err="1" smtClean="0"/>
              <a:t>inputs</a:t>
            </a:r>
            <a:r>
              <a:rPr lang="hu-HU" dirty="0" smtClean="0"/>
              <a:t>: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 </a:t>
            </a:r>
            <a:r>
              <a:rPr lang="hu-HU" dirty="0" smtClean="0"/>
              <a:t>here 4 </a:t>
            </a:r>
            <a:r>
              <a:rPr lang="hu-HU" dirty="0" err="1" smtClean="0"/>
              <a:t>inputs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zövegdoboz 23"/>
              <p:cNvSpPr txBox="1"/>
              <p:nvPr/>
            </p:nvSpPr>
            <p:spPr>
              <a:xfrm>
                <a:off x="35496" y="1556792"/>
                <a:ext cx="5760640" cy="53245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2000" dirty="0" smtClean="0"/>
                  <a:t>Classical </a:t>
                </a:r>
                <a:r>
                  <a:rPr lang="hu-HU" sz="2000" dirty="0" err="1" smtClean="0"/>
                  <a:t>name</a:t>
                </a:r>
                <a:r>
                  <a:rPr lang="hu-HU" sz="2000" dirty="0" smtClean="0"/>
                  <a:t>: </a:t>
                </a:r>
                <a:r>
                  <a:rPr lang="hu-HU" sz="2000" dirty="0" err="1" smtClean="0"/>
                  <a:t>template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matching</a:t>
                </a:r>
                <a:endParaRPr lang="hu-HU" sz="2000" dirty="0" smtClean="0"/>
              </a:p>
              <a:p>
                <a:r>
                  <a:rPr lang="hu-HU" sz="2000" dirty="0" err="1" smtClean="0"/>
                  <a:t>There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are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two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templates</a:t>
                </a:r>
                <a:r>
                  <a:rPr lang="hu-HU" sz="2000" dirty="0" smtClean="0"/>
                  <a:t>:</a:t>
                </a:r>
              </a:p>
              <a:p>
                <a:r>
                  <a:rPr lang="hu-HU" sz="2000" dirty="0" smtClean="0"/>
                  <a:t> (2,3) and (-2,1)</a:t>
                </a:r>
              </a:p>
              <a:p>
                <a:r>
                  <a:rPr lang="hu-HU" sz="2000" dirty="0" err="1" smtClean="0"/>
                  <a:t>They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give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rise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to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two</a:t>
                </a:r>
                <a:r>
                  <a:rPr lang="hu-HU" sz="2000" dirty="0" smtClean="0"/>
                  <a:t> feature </a:t>
                </a:r>
                <a:r>
                  <a:rPr lang="hu-HU" sz="2000" dirty="0" err="1" smtClean="0"/>
                  <a:t>maps</a:t>
                </a:r>
                <a:r>
                  <a:rPr lang="hu-HU" sz="2000" dirty="0" smtClean="0"/>
                  <a:t> made of </a:t>
                </a:r>
                <a:r>
                  <a:rPr lang="hu-HU" sz="2000" dirty="0" err="1" smtClean="0"/>
                  <a:t>three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units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each</a:t>
                </a:r>
                <a:r>
                  <a:rPr lang="hu-HU" sz="2000" dirty="0" smtClean="0"/>
                  <a:t>:</a:t>
                </a:r>
              </a:p>
              <a:p>
                <a:r>
                  <a:rPr lang="hu-HU" sz="2000" dirty="0" smtClean="0"/>
                  <a:t> (7,17,16) and (0,3,1)</a:t>
                </a:r>
              </a:p>
              <a:p>
                <a:r>
                  <a:rPr lang="hu-HU" sz="2000" dirty="0" smtClean="0"/>
                  <a:t>It </a:t>
                </a:r>
                <a:r>
                  <a:rPr lang="hu-HU" sz="2000" dirty="0" err="1" smtClean="0"/>
                  <a:t>could</a:t>
                </a:r>
                <a:r>
                  <a:rPr lang="hu-HU" sz="2000" dirty="0" smtClean="0"/>
                  <a:t> be </a:t>
                </a:r>
                <a:r>
                  <a:rPr lang="hu-HU" sz="2000" dirty="0" err="1" smtClean="0"/>
                  <a:t>processed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further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by</a:t>
                </a:r>
                <a:r>
                  <a:rPr lang="hu-HU" sz="2000" dirty="0" smtClean="0"/>
                  <a:t> more </a:t>
                </a:r>
                <a:r>
                  <a:rPr lang="hu-HU" sz="2000" dirty="0" err="1" smtClean="0"/>
                  <a:t>layers</a:t>
                </a:r>
                <a:endParaRPr lang="hu-HU" sz="2000" dirty="0" smtClean="0"/>
              </a:p>
              <a:p>
                <a:r>
                  <a:rPr lang="hu-HU" sz="2000" dirty="0" err="1"/>
                  <a:t>Method</a:t>
                </a:r>
                <a:r>
                  <a:rPr lang="hu-HU" sz="2000" dirty="0"/>
                  <a:t> is </a:t>
                </a:r>
                <a:r>
                  <a:rPr lang="hu-HU" sz="2000" dirty="0" err="1"/>
                  <a:t>called</a:t>
                </a:r>
                <a:r>
                  <a:rPr lang="hu-HU" sz="2000" dirty="0"/>
                  <a:t>: </a:t>
                </a:r>
                <a:r>
                  <a:rPr lang="hu-HU" sz="2000" dirty="0" err="1" smtClean="0"/>
                  <a:t>convolution</a:t>
                </a:r>
                <a:r>
                  <a:rPr lang="hu-HU" sz="2000" dirty="0" smtClean="0"/>
                  <a:t> of </a:t>
                </a:r>
                <a:r>
                  <a:rPr lang="hu-HU" sz="2000" dirty="0" err="1" smtClean="0"/>
                  <a:t>the</a:t>
                </a:r>
                <a:r>
                  <a:rPr lang="hu-HU" sz="2000" dirty="0" smtClean="0"/>
                  <a:t> input </a:t>
                </a:r>
                <a:r>
                  <a:rPr lang="hu-HU" sz="2000" dirty="0" err="1" smtClean="0"/>
                  <a:t>with</a:t>
                </a:r>
                <a:r>
                  <a:rPr lang="hu-HU" sz="2000" dirty="0" smtClean="0"/>
                  <a:t>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 smtClean="0"/>
                  <a:t>template</a:t>
                </a:r>
                <a:endParaRPr lang="hu-HU" sz="2000" dirty="0" smtClean="0"/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:r>
                  <a:rPr lang="hu-HU" sz="2000" dirty="0" err="1" smtClean="0">
                    <a:sym typeface="Wingdings" panose="05000000000000000000" pitchFamily="2" charset="2"/>
                  </a:rPr>
                  <a:t>computation</a:t>
                </a:r>
                <a:r>
                  <a:rPr lang="hu-HU" sz="2000" dirty="0" smtClean="0">
                    <a:sym typeface="Wingdings" panose="05000000000000000000" pitchFamily="2" charset="2"/>
                  </a:rPr>
                  <a:t> is </a:t>
                </a:r>
                <a:r>
                  <a:rPr lang="hu-HU" sz="2000" dirty="0" err="1" smtClean="0">
                    <a:sym typeface="Wingdings" panose="05000000000000000000" pitchFamily="2" charset="2"/>
                  </a:rPr>
                  <a:t>fast</a:t>
                </a:r>
                <a:r>
                  <a:rPr lang="hu-HU" sz="2000" dirty="0" smtClean="0">
                    <a:sym typeface="Wingdings" panose="05000000000000000000" pitchFamily="2" charset="2"/>
                  </a:rPr>
                  <a:t> </a:t>
                </a:r>
                <a:r>
                  <a:rPr lang="hu-HU" sz="2000" dirty="0" err="1" smtClean="0">
                    <a:sym typeface="Wingdings" panose="05000000000000000000" pitchFamily="2" charset="2"/>
                  </a:rPr>
                  <a:t>using</a:t>
                </a:r>
                <a:r>
                  <a:rPr lang="hu-HU" sz="2000" dirty="0" smtClean="0">
                    <a:sym typeface="Wingdings" panose="05000000000000000000" pitchFamily="2" charset="2"/>
                  </a:rPr>
                  <a:t> </a:t>
                </a:r>
                <a:r>
                  <a:rPr lang="hu-HU" sz="2000" dirty="0">
                    <a:sym typeface="Wingdings" panose="05000000000000000000" pitchFamily="2" charset="2"/>
                  </a:rPr>
                  <a:t>Fourier </a:t>
                </a:r>
                <a:r>
                  <a:rPr lang="hu-HU" sz="2000" dirty="0" err="1" smtClean="0">
                    <a:sym typeface="Wingdings" panose="05000000000000000000" pitchFamily="2" charset="2"/>
                  </a:rPr>
                  <a:t>transforms</a:t>
                </a:r>
                <a:endParaRPr lang="hu-HU" sz="2000" dirty="0" smtClean="0">
                  <a:sym typeface="Wingdings" panose="05000000000000000000" pitchFamily="2" charset="2"/>
                </a:endParaRPr>
              </a:p>
              <a:p>
                <a:pPr marL="342900" indent="-34290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000" dirty="0" smtClean="0"/>
                  <a:t> log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000" dirty="0" smtClean="0"/>
                  <a:t> </a:t>
                </a:r>
                <a:r>
                  <a:rPr lang="hu-HU" sz="2000" dirty="0" err="1" smtClean="0"/>
                  <a:t>for</a:t>
                </a:r>
                <a:r>
                  <a:rPr lang="hu-HU" sz="2000" dirty="0" smtClean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000" dirty="0" smtClean="0"/>
                  <a:t> inputs </a:t>
                </a:r>
                <a:endParaRPr lang="hu-HU" sz="2000" dirty="0"/>
              </a:p>
              <a:p>
                <a:endParaRPr lang="hu-HU" sz="2000" dirty="0"/>
              </a:p>
              <a:p>
                <a:r>
                  <a:rPr lang="hu-HU" sz="2000" dirty="0" err="1" smtClean="0"/>
                  <a:t>Name</a:t>
                </a:r>
                <a:r>
                  <a:rPr lang="hu-HU" sz="2000" dirty="0" smtClean="0"/>
                  <a:t> in </a:t>
                </a:r>
                <a:r>
                  <a:rPr lang="hu-HU" sz="2000" dirty="0" err="1" smtClean="0"/>
                  <a:t>deep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networks</a:t>
                </a:r>
                <a:r>
                  <a:rPr lang="hu-HU" sz="2000" dirty="0" smtClean="0"/>
                  <a:t>: </a:t>
                </a:r>
                <a:r>
                  <a:rPr lang="hu-HU" sz="2000" dirty="0" err="1" smtClean="0"/>
                  <a:t>template</a:t>
                </a:r>
                <a:r>
                  <a:rPr lang="hu-HU" sz="2000" dirty="0" smtClean="0"/>
                  <a:t>/feature learning</a:t>
                </a:r>
              </a:p>
              <a:p>
                <a:r>
                  <a:rPr lang="hu-HU" sz="2000" dirty="0" err="1" smtClean="0"/>
                  <a:t>Processing</a:t>
                </a:r>
                <a:r>
                  <a:rPr lang="hu-HU" sz="2000" dirty="0" smtClean="0"/>
                  <a:t> is parallel </a:t>
                </a:r>
                <a:r>
                  <a:rPr lang="hu-HU" sz="2000" dirty="0" err="1" smtClean="0"/>
                  <a:t>using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GPUs</a:t>
                </a:r>
                <a:r>
                  <a:rPr lang="hu-HU" sz="2000" dirty="0" smtClean="0"/>
                  <a:t> (</a:t>
                </a:r>
                <a:r>
                  <a:rPr lang="hu-HU" sz="2000" dirty="0" err="1" smtClean="0"/>
                  <a:t>faster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than</a:t>
                </a:r>
                <a:r>
                  <a:rPr lang="hu-HU" sz="2000" dirty="0" smtClean="0"/>
                  <a:t>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000" dirty="0"/>
                  <a:t> log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000" dirty="0"/>
                  <a:t> </a:t>
                </a:r>
                <a:r>
                  <a:rPr lang="hu-HU" sz="2000" dirty="0" smtClean="0"/>
                  <a:t>)</a:t>
                </a:r>
              </a:p>
              <a:p>
                <a:r>
                  <a:rPr lang="hu-HU" sz="2000" dirty="0" smtClean="0"/>
                  <a:t>Learning is </a:t>
                </a:r>
                <a:r>
                  <a:rPr lang="hu-HU" sz="2000" dirty="0" err="1" smtClean="0"/>
                  <a:t>accomplished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via</a:t>
                </a:r>
                <a:r>
                  <a:rPr lang="hu-HU" sz="2000" dirty="0" smtClean="0"/>
                  <a:t> backpropagation – </a:t>
                </a:r>
                <a:r>
                  <a:rPr lang="hu-HU" sz="2000" dirty="0" err="1" smtClean="0"/>
                  <a:t>see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later</a:t>
                </a:r>
                <a:endParaRPr lang="hu-HU" sz="2000" dirty="0" smtClean="0"/>
              </a:p>
              <a:p>
                <a:r>
                  <a:rPr lang="hu-HU" sz="2000" dirty="0" err="1" smtClean="0"/>
                  <a:t>What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happens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at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the</a:t>
                </a:r>
                <a:r>
                  <a:rPr lang="hu-HU" sz="2000" dirty="0" smtClean="0"/>
                  <a:t> </a:t>
                </a:r>
                <a:r>
                  <a:rPr lang="hu-HU" sz="2000" dirty="0" err="1" smtClean="0"/>
                  <a:t>sides</a:t>
                </a:r>
                <a:r>
                  <a:rPr lang="hu-HU" sz="2000" dirty="0" smtClean="0"/>
                  <a:t>? </a:t>
                </a:r>
                <a:r>
                  <a:rPr lang="hu-HU" sz="2000" dirty="0" smtClean="0">
                    <a:sym typeface="Wingdings" panose="05000000000000000000" pitchFamily="2" charset="2"/>
                  </a:rPr>
                  <a:t> PADDING…</a:t>
                </a:r>
                <a:endParaRPr lang="hu-HU" sz="2000" dirty="0" smtClean="0"/>
              </a:p>
            </p:txBody>
          </p:sp>
        </mc:Choice>
        <mc:Fallback xmlns="">
          <p:sp>
            <p:nvSpPr>
              <p:cNvPr id="24" name="Szövegdoboz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556792"/>
                <a:ext cx="5760640" cy="5324535"/>
              </a:xfrm>
              <a:prstGeom prst="rect">
                <a:avLst/>
              </a:prstGeom>
              <a:blipFill>
                <a:blip r:embed="rId2"/>
                <a:stretch>
                  <a:fillRect l="-1164" t="-572" r="-317" b="-10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102" y="980728"/>
            <a:ext cx="3297898" cy="40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Cover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16571</TotalTime>
  <Words>861</Words>
  <Application>Microsoft Office PowerPoint</Application>
  <PresentationFormat>Diavetítés a képernyőre (4:3 oldalarány)</PresentationFormat>
  <Paragraphs>219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43" baseType="lpstr">
      <vt:lpstr>Arial</vt:lpstr>
      <vt:lpstr>Brush Script MT</vt:lpstr>
      <vt:lpstr>Calibri</vt:lpstr>
      <vt:lpstr>Cambria Math</vt:lpstr>
      <vt:lpstr>Courier New</vt:lpstr>
      <vt:lpstr>Symbol</vt:lpstr>
      <vt:lpstr>Tahoma</vt:lpstr>
      <vt:lpstr>Times New Roman</vt:lpstr>
      <vt:lpstr>Titillium</vt:lpstr>
      <vt:lpstr>Titillium Lt</vt:lpstr>
      <vt:lpstr>Wingdings</vt:lpstr>
      <vt:lpstr>White Cover</vt:lpstr>
      <vt:lpstr>Lecture 6 Introduction to Machine Learning  Speech Processing (including CNNs and templates again)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We turn to speech Speech can be transformed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Homeworks</vt:lpstr>
      <vt:lpstr>PowerPoint-bemutató</vt:lpstr>
    </vt:vector>
  </TitlesOfParts>
  <Company>Ecorys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Lőrincz</dc:creator>
  <cp:lastModifiedBy>Petrosz</cp:lastModifiedBy>
  <cp:revision>799</cp:revision>
  <dcterms:created xsi:type="dcterms:W3CDTF">2014-10-20T08:54:53Z</dcterms:created>
  <dcterms:modified xsi:type="dcterms:W3CDTF">2020-12-16T12:59:47Z</dcterms:modified>
</cp:coreProperties>
</file>