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3" r:id="rId3"/>
    <p:sldId id="306" r:id="rId4"/>
    <p:sldId id="307" r:id="rId5"/>
    <p:sldId id="308" r:id="rId6"/>
    <p:sldId id="261" r:id="rId7"/>
    <p:sldId id="264" r:id="rId8"/>
    <p:sldId id="278" r:id="rId9"/>
    <p:sldId id="273" r:id="rId10"/>
    <p:sldId id="281" r:id="rId11"/>
    <p:sldId id="269" r:id="rId12"/>
    <p:sldId id="288" r:id="rId13"/>
    <p:sldId id="271" r:id="rId14"/>
    <p:sldId id="309" r:id="rId15"/>
    <p:sldId id="310" r:id="rId16"/>
    <p:sldId id="311" r:id="rId17"/>
    <p:sldId id="312" r:id="rId18"/>
    <p:sldId id="314" r:id="rId19"/>
    <p:sldId id="31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8E8B75-EE15-41FA-99CE-E4727FE45598}">
          <p14:sldIdLst>
            <p14:sldId id="256"/>
            <p14:sldId id="313"/>
            <p14:sldId id="306"/>
            <p14:sldId id="307"/>
            <p14:sldId id="308"/>
            <p14:sldId id="261"/>
            <p14:sldId id="264"/>
            <p14:sldId id="278"/>
            <p14:sldId id="273"/>
            <p14:sldId id="281"/>
            <p14:sldId id="269"/>
            <p14:sldId id="288"/>
            <p14:sldId id="271"/>
            <p14:sldId id="309"/>
            <p14:sldId id="310"/>
            <p14:sldId id="311"/>
            <p14:sldId id="312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94"/>
    <a:srgbClr val="136E9D"/>
    <a:srgbClr val="AE1C46"/>
    <a:srgbClr val="AA0535"/>
    <a:srgbClr val="A90233"/>
    <a:srgbClr val="3333CC"/>
    <a:srgbClr val="58595B"/>
    <a:srgbClr val="00AFAA"/>
    <a:srgbClr val="009E83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027" autoAdjust="0"/>
  </p:normalViewPr>
  <p:slideViewPr>
    <p:cSldViewPr>
      <p:cViewPr varScale="1">
        <p:scale>
          <a:sx n="115" d="100"/>
          <a:sy n="115" d="100"/>
        </p:scale>
        <p:origin x="1476" y="84"/>
      </p:cViewPr>
      <p:guideLst>
        <p:guide orient="horz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68DD1-79CB-4E59-966F-E27256E18564}" type="doc">
      <dgm:prSet loTypeId="urn:microsoft.com/office/officeart/2005/8/layout/bProcess2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hu-HU"/>
        </a:p>
      </dgm:t>
    </dgm:pt>
    <dgm:pt modelId="{8683A3F8-F714-4F40-A6A9-FA5C3B4ABFB8}">
      <dgm:prSet custT="1"/>
      <dgm:spPr/>
      <dgm:t>
        <a:bodyPr/>
        <a:lstStyle/>
        <a:p>
          <a:pPr rtl="0"/>
          <a:r>
            <a:rPr lang="hu-HU" sz="3600" b="0" cap="none" spc="0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This</a:t>
          </a:r>
          <a:endParaRPr lang="hu-HU" sz="3600" b="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77C5F0ED-4248-4FD1-958F-6CEBBD9751C3}" type="parTrans" cxnId="{ED7F3096-BE29-4CFB-89D1-821E2EA45BBB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73BC7DD0-204C-4281-B5E0-98A63565DBDA}" type="sibTrans" cxnId="{ED7F3096-BE29-4CFB-89D1-821E2EA45BBB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2A552D2D-6429-49D7-980B-4476DFE21AF6}">
      <dgm:prSet custT="1"/>
      <dgm:spPr/>
      <dgm:t>
        <a:bodyPr/>
        <a:lstStyle/>
        <a:p>
          <a:pPr rtl="0"/>
          <a:r>
            <a:rPr lang="hu-HU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is </a:t>
          </a:r>
          <a:r>
            <a:rPr lang="hu-HU" sz="2400" b="0" cap="none" spc="0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the</a:t>
          </a:r>
          <a:endParaRPr lang="hu-HU" sz="2400" b="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13EDF78F-E1FF-43C4-8004-66F24CE9A402}" type="parTrans" cxnId="{C4BD99E6-F400-4626-95AC-0EB7ECF5CE73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C7F300BE-5897-458A-AD86-6A69E34D510D}" type="sibTrans" cxnId="{C4BD99E6-F400-4626-95AC-0EB7ECF5CE73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B487D763-1201-476B-BFFE-F23CE8576865}">
      <dgm:prSet custT="1"/>
      <dgm:spPr/>
      <dgm:t>
        <a:bodyPr/>
        <a:lstStyle/>
        <a:p>
          <a:pPr rtl="0"/>
          <a:r>
            <a:rPr lang="hu-HU" sz="3200" b="0" cap="none" spc="0" baseline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END!</a:t>
          </a:r>
        </a:p>
      </dgm:t>
    </dgm:pt>
    <dgm:pt modelId="{51153719-BBC6-43CD-90F9-0BE233996068}" type="parTrans" cxnId="{170B9CE4-AA27-491D-91EE-84A909B02299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F3C8C1FB-679D-4BE5-A602-353997E8FD3E}" type="sibTrans" cxnId="{170B9CE4-AA27-491D-91EE-84A909B02299}">
      <dgm:prSet/>
      <dgm:spPr/>
      <dgm:t>
        <a:bodyPr/>
        <a:lstStyle/>
        <a:p>
          <a:endParaRPr lang="hu-HU" sz="1400" b="0" cap="none" spc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BF7B0A03-5B17-418A-83CE-BE7D4A38A042}" type="pres">
      <dgm:prSet presAssocID="{B7468DD1-79CB-4E59-966F-E27256E18564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hu-HU"/>
        </a:p>
      </dgm:t>
    </dgm:pt>
    <dgm:pt modelId="{992E5BB9-EE20-4DF8-B00A-C1C583A68293}" type="pres">
      <dgm:prSet presAssocID="{8683A3F8-F714-4F40-A6A9-FA5C3B4ABFB8}" presName="firstNode" presStyleLbl="node1" presStyleIdx="0" presStyleCnt="3" custLinFactNeighborX="-38683" custLinFactNeighborY="3255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320B337-B813-449D-BE5E-A89107F3F745}" type="pres">
      <dgm:prSet presAssocID="{73BC7DD0-204C-4281-B5E0-98A63565DBDA}" presName="sibTrans" presStyleLbl="sibTrans2D1" presStyleIdx="0" presStyleCnt="2"/>
      <dgm:spPr/>
      <dgm:t>
        <a:bodyPr/>
        <a:lstStyle/>
        <a:p>
          <a:endParaRPr lang="hu-HU"/>
        </a:p>
      </dgm:t>
    </dgm:pt>
    <dgm:pt modelId="{70C31B3A-494E-468F-8CA7-0AE7F6D43AC2}" type="pres">
      <dgm:prSet presAssocID="{2A552D2D-6429-49D7-980B-4476DFE21AF6}" presName="middleNode" presStyleCnt="0"/>
      <dgm:spPr/>
    </dgm:pt>
    <dgm:pt modelId="{BA74E3B2-E729-4C1C-8536-729B4E84F1C2}" type="pres">
      <dgm:prSet presAssocID="{2A552D2D-6429-49D7-980B-4476DFE21AF6}" presName="padding" presStyleLbl="node1" presStyleIdx="0" presStyleCnt="3"/>
      <dgm:spPr/>
    </dgm:pt>
    <dgm:pt modelId="{91EA8168-2735-402A-8A1F-3F42B7BCE8BE}" type="pres">
      <dgm:prSet presAssocID="{2A552D2D-6429-49D7-980B-4476DFE21AF6}" presName="shape" presStyleLbl="node1" presStyleIdx="1" presStyleCnt="3" custLinFactX="29893" custLinFactNeighborX="100000" custLinFactNeighborY="-9132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14AAAF2-6BFA-4BFE-AFB3-FD17A3DE15FE}" type="pres">
      <dgm:prSet presAssocID="{C7F300BE-5897-458A-AD86-6A69E34D510D}" presName="sibTrans" presStyleLbl="sibTrans2D1" presStyleIdx="1" presStyleCnt="2"/>
      <dgm:spPr/>
      <dgm:t>
        <a:bodyPr/>
        <a:lstStyle/>
        <a:p>
          <a:endParaRPr lang="hu-HU"/>
        </a:p>
      </dgm:t>
    </dgm:pt>
    <dgm:pt modelId="{23FE1B70-F8D3-4044-8672-82CC78D65261}" type="pres">
      <dgm:prSet presAssocID="{B487D763-1201-476B-BFFE-F23CE8576865}" presName="lastNode" presStyleLbl="node1" presStyleIdx="2" presStyleCnt="3" custLinFactNeighborX="58022" custLinFactNeighborY="-16336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CA7259AA-1A8A-4E81-ACC2-F46D4340D80C}" type="presOf" srcId="{C7F300BE-5897-458A-AD86-6A69E34D510D}" destId="{914AAAF2-6BFA-4BFE-AFB3-FD17A3DE15FE}" srcOrd="0" destOrd="0" presId="urn:microsoft.com/office/officeart/2005/8/layout/bProcess2"/>
    <dgm:cxn modelId="{AB37D3B8-8BDD-45B5-94BD-3A0B4531D3E3}" type="presOf" srcId="{B7468DD1-79CB-4E59-966F-E27256E18564}" destId="{BF7B0A03-5B17-418A-83CE-BE7D4A38A042}" srcOrd="0" destOrd="0" presId="urn:microsoft.com/office/officeart/2005/8/layout/bProcess2"/>
    <dgm:cxn modelId="{170B9CE4-AA27-491D-91EE-84A909B02299}" srcId="{B7468DD1-79CB-4E59-966F-E27256E18564}" destId="{B487D763-1201-476B-BFFE-F23CE8576865}" srcOrd="2" destOrd="0" parTransId="{51153719-BBC6-43CD-90F9-0BE233996068}" sibTransId="{F3C8C1FB-679D-4BE5-A602-353997E8FD3E}"/>
    <dgm:cxn modelId="{B81D8C33-8890-4596-BE09-BDF03B0BBB7F}" type="presOf" srcId="{B487D763-1201-476B-BFFE-F23CE8576865}" destId="{23FE1B70-F8D3-4044-8672-82CC78D65261}" srcOrd="0" destOrd="0" presId="urn:microsoft.com/office/officeart/2005/8/layout/bProcess2"/>
    <dgm:cxn modelId="{C4BD99E6-F400-4626-95AC-0EB7ECF5CE73}" srcId="{B7468DD1-79CB-4E59-966F-E27256E18564}" destId="{2A552D2D-6429-49D7-980B-4476DFE21AF6}" srcOrd="1" destOrd="0" parTransId="{13EDF78F-E1FF-43C4-8004-66F24CE9A402}" sibTransId="{C7F300BE-5897-458A-AD86-6A69E34D510D}"/>
    <dgm:cxn modelId="{562AC6BA-F5EC-47E0-BE9D-D122C481DF3E}" type="presOf" srcId="{2A552D2D-6429-49D7-980B-4476DFE21AF6}" destId="{91EA8168-2735-402A-8A1F-3F42B7BCE8BE}" srcOrd="0" destOrd="0" presId="urn:microsoft.com/office/officeart/2005/8/layout/bProcess2"/>
    <dgm:cxn modelId="{2F724435-8FE5-4DFA-8BE8-A292238FA161}" type="presOf" srcId="{8683A3F8-F714-4F40-A6A9-FA5C3B4ABFB8}" destId="{992E5BB9-EE20-4DF8-B00A-C1C583A68293}" srcOrd="0" destOrd="0" presId="urn:microsoft.com/office/officeart/2005/8/layout/bProcess2"/>
    <dgm:cxn modelId="{4ABD918C-484B-4B2F-8FD0-85301125E0C9}" type="presOf" srcId="{73BC7DD0-204C-4281-B5E0-98A63565DBDA}" destId="{7320B337-B813-449D-BE5E-A89107F3F745}" srcOrd="0" destOrd="0" presId="urn:microsoft.com/office/officeart/2005/8/layout/bProcess2"/>
    <dgm:cxn modelId="{ED7F3096-BE29-4CFB-89D1-821E2EA45BBB}" srcId="{B7468DD1-79CB-4E59-966F-E27256E18564}" destId="{8683A3F8-F714-4F40-A6A9-FA5C3B4ABFB8}" srcOrd="0" destOrd="0" parTransId="{77C5F0ED-4248-4FD1-958F-6CEBBD9751C3}" sibTransId="{73BC7DD0-204C-4281-B5E0-98A63565DBDA}"/>
    <dgm:cxn modelId="{DD6A9B4C-C839-4553-BED0-2E232F6324F3}" type="presParOf" srcId="{BF7B0A03-5B17-418A-83CE-BE7D4A38A042}" destId="{992E5BB9-EE20-4DF8-B00A-C1C583A68293}" srcOrd="0" destOrd="0" presId="urn:microsoft.com/office/officeart/2005/8/layout/bProcess2"/>
    <dgm:cxn modelId="{C85C1689-DA30-408F-8976-9CFFFE634AD6}" type="presParOf" srcId="{BF7B0A03-5B17-418A-83CE-BE7D4A38A042}" destId="{7320B337-B813-449D-BE5E-A89107F3F745}" srcOrd="1" destOrd="0" presId="urn:microsoft.com/office/officeart/2005/8/layout/bProcess2"/>
    <dgm:cxn modelId="{5F9A0CF4-BA00-450A-9A17-01EA781C8214}" type="presParOf" srcId="{BF7B0A03-5B17-418A-83CE-BE7D4A38A042}" destId="{70C31B3A-494E-468F-8CA7-0AE7F6D43AC2}" srcOrd="2" destOrd="0" presId="urn:microsoft.com/office/officeart/2005/8/layout/bProcess2"/>
    <dgm:cxn modelId="{0C36F82B-7F97-4163-B2B7-486138148CA5}" type="presParOf" srcId="{70C31B3A-494E-468F-8CA7-0AE7F6D43AC2}" destId="{BA74E3B2-E729-4C1C-8536-729B4E84F1C2}" srcOrd="0" destOrd="0" presId="urn:microsoft.com/office/officeart/2005/8/layout/bProcess2"/>
    <dgm:cxn modelId="{706CDA23-3EDF-4FA0-B923-012A1C265CB8}" type="presParOf" srcId="{70C31B3A-494E-468F-8CA7-0AE7F6D43AC2}" destId="{91EA8168-2735-402A-8A1F-3F42B7BCE8BE}" srcOrd="1" destOrd="0" presId="urn:microsoft.com/office/officeart/2005/8/layout/bProcess2"/>
    <dgm:cxn modelId="{6AAAB473-2E01-4E24-BB52-90D1AC0DDFAE}" type="presParOf" srcId="{BF7B0A03-5B17-418A-83CE-BE7D4A38A042}" destId="{914AAAF2-6BFA-4BFE-AFB3-FD17A3DE15FE}" srcOrd="3" destOrd="0" presId="urn:microsoft.com/office/officeart/2005/8/layout/bProcess2"/>
    <dgm:cxn modelId="{407F46AC-05ED-4BFD-9A2B-AA181FCE192F}" type="presParOf" srcId="{BF7B0A03-5B17-418A-83CE-BE7D4A38A042}" destId="{23FE1B70-F8D3-4044-8672-82CC78D65261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E5BB9-EE20-4DF8-B00A-C1C583A68293}">
      <dsp:nvSpPr>
        <dsp:cNvPr id="0" name=""/>
        <dsp:cNvSpPr/>
      </dsp:nvSpPr>
      <dsp:spPr>
        <a:xfrm>
          <a:off x="702081" y="756089"/>
          <a:ext cx="2320439" cy="23204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600" b="0" kern="1200" cap="none" spc="0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This</a:t>
          </a:r>
          <a:endParaRPr lang="hu-HU" sz="3600" b="0" kern="120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1041901" y="1095909"/>
        <a:ext cx="1640799" cy="1640799"/>
      </dsp:txXfrm>
    </dsp:sp>
    <dsp:sp modelId="{7320B337-B813-449D-BE5E-A89107F3F745}">
      <dsp:nvSpPr>
        <dsp:cNvPr id="0" name=""/>
        <dsp:cNvSpPr/>
      </dsp:nvSpPr>
      <dsp:spPr>
        <a:xfrm rot="6500193">
          <a:off x="3108783" y="2181392"/>
          <a:ext cx="812153" cy="565237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A8168-2735-402A-8A1F-3F42B7BCE8BE}">
      <dsp:nvSpPr>
        <dsp:cNvPr id="0" name=""/>
        <dsp:cNvSpPr/>
      </dsp:nvSpPr>
      <dsp:spPr>
        <a:xfrm>
          <a:off x="3996446" y="2106234"/>
          <a:ext cx="1547733" cy="15477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b="0" kern="120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is </a:t>
          </a:r>
          <a:r>
            <a:rPr lang="hu-HU" sz="2400" b="0" kern="1200" cap="none" spc="0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the</a:t>
          </a:r>
          <a:endParaRPr lang="hu-HU" sz="2400" b="0" kern="120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4223106" y="2332894"/>
        <a:ext cx="1094413" cy="1094413"/>
      </dsp:txXfrm>
    </dsp:sp>
    <dsp:sp modelId="{914AAAF2-6BFA-4BFE-AFB3-FD17A3DE15FE}">
      <dsp:nvSpPr>
        <dsp:cNvPr id="0" name=""/>
        <dsp:cNvSpPr/>
      </dsp:nvSpPr>
      <dsp:spPr>
        <a:xfrm rot="6609972">
          <a:off x="5606232" y="3053616"/>
          <a:ext cx="812153" cy="565237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E1B70-F8D3-4044-8672-82CC78D65261}">
      <dsp:nvSpPr>
        <dsp:cNvPr id="0" name=""/>
        <dsp:cNvSpPr/>
      </dsp:nvSpPr>
      <dsp:spPr>
        <a:xfrm>
          <a:off x="6426721" y="2754312"/>
          <a:ext cx="2320439" cy="23204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b="0" kern="1200" cap="none" spc="0" baseline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END!</a:t>
          </a:r>
        </a:p>
      </dsp:txBody>
      <dsp:txXfrm>
        <a:off x="6766541" y="3094132"/>
        <a:ext cx="1640799" cy="1640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D8D6F-A0C0-46C0-A295-D3723D5EA4AB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BAC1F-13D3-43CD-A146-021F1C359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499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B6E7B-3576-4970-B1A2-88C1ABE177BE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92C1D-2BFA-4AF9-ACBF-EB79A88E7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3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1" y="4149080"/>
            <a:ext cx="3528392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Presentation Title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851920" y="6131808"/>
            <a:ext cx="4824536" cy="36004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900" baseline="0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n-GB" dirty="0"/>
              <a:t>Speaker | Location | Date</a:t>
            </a:r>
          </a:p>
        </p:txBody>
      </p:sp>
    </p:spTree>
    <p:extLst>
      <p:ext uri="{BB962C8B-B14F-4D97-AF65-F5344CB8AC3E}">
        <p14:creationId xmlns:p14="http://schemas.microsoft.com/office/powerpoint/2010/main" val="236848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8497624" y="6467128"/>
            <a:ext cx="285656" cy="196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C2DE46A0-92A9-4CB6-B66D-C429D4C93DD8}" type="slidenum">
              <a:rPr lang="en-GB" sz="675" smtClean="0">
                <a:solidFill>
                  <a:schemeClr val="bg1"/>
                </a:solidFill>
                <a:latin typeface="Titillium" pitchFamily="50" charset="0"/>
              </a:rPr>
              <a:t>‹#›</a:t>
            </a:fld>
            <a:endParaRPr lang="en-GB" sz="675" dirty="0">
              <a:solidFill>
                <a:schemeClr val="bg1"/>
              </a:solidFill>
              <a:latin typeface="Titillium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8" y="404671"/>
            <a:ext cx="6426713" cy="576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8" y="1196976"/>
            <a:ext cx="7272804" cy="5184352"/>
          </a:xfrm>
          <a:prstGeom prst="rect">
            <a:avLst/>
          </a:prstGeom>
        </p:spPr>
        <p:txBody>
          <a:bodyPr/>
          <a:lstStyle>
            <a:lvl1pPr marL="0" indent="-134997">
              <a:lnSpc>
                <a:spcPct val="1130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</a:defRPr>
            </a:lvl1pPr>
            <a:lvl2pPr marL="485988" indent="-134997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200"/>
            </a:lvl2pPr>
            <a:lvl3pPr marL="1065131" indent="-342900">
              <a:lnSpc>
                <a:spcPct val="113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2200" baseline="0"/>
            </a:lvl3pPr>
            <a:lvl4pPr marL="1200120" indent="-134997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200"/>
            </a:lvl4pPr>
          </a:lstStyle>
          <a:p>
            <a:pPr lvl="0"/>
            <a:r>
              <a:rPr lang="en-GB" dirty="0"/>
              <a:t>Text Here</a:t>
            </a:r>
            <a:endParaRPr lang="hu-HU" dirty="0"/>
          </a:p>
          <a:p>
            <a:pPr lvl="1"/>
            <a:r>
              <a:rPr lang="hu-HU" sz="2200" dirty="0"/>
              <a:t>Text Here</a:t>
            </a:r>
          </a:p>
          <a:p>
            <a:pPr lvl="2"/>
            <a:r>
              <a:rPr lang="hu-HU" dirty="0"/>
              <a:t>Text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4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447116" cy="1143000"/>
          </a:xfrm>
          <a:prstGeom prst="rect">
            <a:avLst/>
          </a:prstGeom>
        </p:spPr>
        <p:txBody>
          <a:bodyPr/>
          <a:lstStyle/>
          <a:p>
            <a:r>
              <a:rPr lang="hu-H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600206"/>
            <a:ext cx="8619934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hu-HU" dirty="0"/>
              <a:t>Click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edit</a:t>
            </a:r>
            <a:r>
              <a:rPr lang="hu-HU" dirty="0"/>
              <a:t> Master text </a:t>
            </a:r>
            <a:r>
              <a:rPr lang="hu-HU" dirty="0" err="1"/>
              <a:t>styles</a:t>
            </a:r>
            <a:endParaRPr lang="hu-HU" dirty="0"/>
          </a:p>
          <a:p>
            <a:pPr lvl="1"/>
            <a:r>
              <a:rPr lang="hu-HU" dirty="0" err="1"/>
              <a:t>Second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2"/>
            <a:r>
              <a:rPr lang="hu-HU" dirty="0" err="1"/>
              <a:t>Third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3"/>
            <a:r>
              <a:rPr lang="hu-HU" dirty="0" err="1"/>
              <a:t>Fourth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hu-HU" dirty="0"/>
          </a:p>
          <a:p>
            <a:pPr lvl="4"/>
            <a:r>
              <a:rPr lang="hu-HU" dirty="0" err="1"/>
              <a:t>Fifth</a:t>
            </a:r>
            <a:r>
              <a:rPr lang="hu-HU" dirty="0"/>
              <a:t> </a:t>
            </a:r>
            <a:r>
              <a:rPr lang="hu-HU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9DE5A-74D5-4D1F-BD8A-16CDEB5A26F2}" type="datetimeFigureOut">
              <a:rPr lang="en-US"/>
              <a:pPr>
                <a:defRPr/>
              </a:pPr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8D95B-28C8-4FC8-9A5F-9BEE327AB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8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6B89-2F79-4BA7-A23A-F0B188F0D5B2}" type="datetimeFigureOut">
              <a:rPr lang="hu-HU" smtClean="0"/>
              <a:t>2020. 12. 16.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421C-B488-4AE7-9AB1-C8358B7CD8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811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EAE-7E99-4335-A38E-FF259CB1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D2C43-1761-4B9A-9AED-D66A04F04D3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2C48ECCB-2D44-44C8-A900-7CB0AE49D73E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CFF8C-D79D-4B81-8855-06D3E513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2C9DE-687D-4A75-B1FF-55367FAE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AE41E-DDB0-4A38-BCCC-58E9C33C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D8466D-5D14-4A04-9056-C98DB048EA1D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39158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B5B62-F319-4969-A422-B2CC0598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B78DF-2C94-4381-97BD-2B683D7F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CB300-7F69-4756-BC65-08A43605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F039A-7E98-475F-B236-E1C23CF37CAB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320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 txBox="1">
            <a:spLocks/>
          </p:cNvSpPr>
          <p:nvPr userDrawn="1"/>
        </p:nvSpPr>
        <p:spPr>
          <a:xfrm>
            <a:off x="539750" y="4725144"/>
            <a:ext cx="4032250" cy="7920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400" kern="120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  <a:latin typeface="+mj-lt"/>
              </a:rPr>
              <a:t>Text</a:t>
            </a:r>
            <a:endParaRPr lang="en-GB" sz="1800" dirty="0">
              <a:solidFill>
                <a:schemeClr val="bg1"/>
              </a:solidFill>
              <a:latin typeface="Titillium Lt" pitchFamily="50" charset="0"/>
            </a:endParaRPr>
          </a:p>
        </p:txBody>
      </p:sp>
      <p:sp>
        <p:nvSpPr>
          <p:cNvPr id="9" name="Text Placeholder 11"/>
          <p:cNvSpPr txBox="1">
            <a:spLocks/>
          </p:cNvSpPr>
          <p:nvPr userDrawn="1"/>
        </p:nvSpPr>
        <p:spPr>
          <a:xfrm>
            <a:off x="692151" y="4877544"/>
            <a:ext cx="4032250" cy="7920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400" kern="120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  <a:latin typeface="+mj-lt"/>
              </a:rPr>
              <a:t>Text</a:t>
            </a:r>
            <a:endParaRPr lang="en-GB" sz="1800" dirty="0">
              <a:solidFill>
                <a:schemeClr val="bg1"/>
              </a:solidFill>
              <a:latin typeface="Titillium Lt" pitchFamily="50" charset="0"/>
            </a:endParaRPr>
          </a:p>
        </p:txBody>
      </p:sp>
      <p:pic>
        <p:nvPicPr>
          <p:cNvPr id="6" name="Kép 5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7849"/>
            <a:ext cx="1080000" cy="1080000"/>
          </a:xfrm>
          <a:prstGeom prst="rect">
            <a:avLst/>
          </a:prstGeom>
        </p:spPr>
      </p:pic>
      <p:pic>
        <p:nvPicPr>
          <p:cNvPr id="1028" name="Picture 4" descr="Image result for elte informatikai kar cÃ­mer">
            <a:extLst>
              <a:ext uri="{FF2B5EF4-FFF2-40B4-BE49-F238E27FC236}">
                <a16:creationId xmlns:a16="http://schemas.microsoft.com/office/drawing/2014/main" id="{1721A0D4-43B4-4367-80E1-F1680DA39767}"/>
              </a:ext>
            </a:extLst>
          </p:cNvPr>
          <p:cNvPicPr>
            <a:picLocks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046489"/>
            <a:ext cx="1000800" cy="10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32B99D5B-2150-40C4-A420-A85FBB950460}"/>
              </a:ext>
            </a:extLst>
          </p:cNvPr>
          <p:cNvGrpSpPr/>
          <p:nvPr userDrawn="1"/>
        </p:nvGrpSpPr>
        <p:grpSpPr>
          <a:xfrm>
            <a:off x="7956884" y="2126489"/>
            <a:ext cx="1259632" cy="1144013"/>
            <a:chOff x="11094016" y="2060848"/>
            <a:chExt cx="1237152" cy="1008112"/>
          </a:xfrm>
        </p:grpSpPr>
        <p:pic>
          <p:nvPicPr>
            <p:cNvPr id="1030" name="Picture 6" descr="https://www.eitdigital.eu/fileadmin/_processed_/0/3/csm_budapest_landmark_77173e703c.jpg">
              <a:extLst>
                <a:ext uri="{FF2B5EF4-FFF2-40B4-BE49-F238E27FC236}">
                  <a16:creationId xmlns:a16="http://schemas.microsoft.com/office/drawing/2014/main" id="{EA96A06A-9458-4286-9F27-868B87F0108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4016" y="2450660"/>
              <a:ext cx="1080000" cy="61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AAD9B0B0-AFB7-4946-9439-A74D30E28825}"/>
                </a:ext>
              </a:extLst>
            </p:cNvPr>
            <p:cNvSpPr txBox="1"/>
            <p:nvPr userDrawn="1"/>
          </p:nvSpPr>
          <p:spPr>
            <a:xfrm>
              <a:off x="11274896" y="2060848"/>
              <a:ext cx="1056272" cy="334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ELTE </a:t>
              </a:r>
              <a:r>
                <a:rPr lang="hu-HU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</a:p>
            <a:p>
              <a:pPr algn="ctr"/>
              <a:r>
                <a:rPr lang="en-US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Faculty of Informatics </a:t>
              </a:r>
            </a:p>
            <a:p>
              <a:pPr algn="ctr"/>
              <a:r>
                <a:rPr lang="en-US" sz="525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EIT Digital CLC</a:t>
              </a:r>
              <a:endParaRPr lang="hu-HU" sz="525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1" name="Téglalap 10">
            <a:extLst>
              <a:ext uri="{FF2B5EF4-FFF2-40B4-BE49-F238E27FC236}">
                <a16:creationId xmlns:a16="http://schemas.microsoft.com/office/drawing/2014/main" id="{B8FCD5AE-4369-4FA0-8294-65BB0EB032D6}"/>
              </a:ext>
            </a:extLst>
          </p:cNvPr>
          <p:cNvSpPr/>
          <p:nvPr userDrawn="1"/>
        </p:nvSpPr>
        <p:spPr>
          <a:xfrm>
            <a:off x="1861" y="6566520"/>
            <a:ext cx="5454606" cy="390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u-HU" sz="788" kern="1200" dirty="0" smtClean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hu-HU" sz="788" kern="120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788" kern="1200" dirty="0" smtClean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Machine </a:t>
            </a:r>
            <a:r>
              <a:rPr lang="hu-HU" sz="788" kern="1200" dirty="0" err="1" smtClean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Leanring</a:t>
            </a:r>
            <a:r>
              <a:rPr lang="hu-HU" sz="788" kern="1200" dirty="0" smtClean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788" kern="1200" dirty="0" smtClean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hu-HU" sz="788" kern="1200" dirty="0" smtClean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20/2021 </a:t>
            </a:r>
            <a:r>
              <a:rPr lang="hu-HU" sz="788" kern="12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I.</a:t>
            </a:r>
            <a:endParaRPr lang="en-US" sz="788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3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93" r:id="rId2"/>
    <p:sldLayoutId id="2147483796" r:id="rId3"/>
    <p:sldLayoutId id="2147483802" r:id="rId4"/>
    <p:sldLayoutId id="2147483803" r:id="rId5"/>
    <p:sldLayoutId id="2147483804" r:id="rId6"/>
  </p:sldLayoutIdLst>
  <p:timing>
    <p:tnLst>
      <p:par>
        <p:cTn id="1" dur="indefinite" restart="never" nodeType="tmRoot"/>
      </p:par>
    </p:tnLst>
  </p:timing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1.01204.pdf" TargetMode="External"/><Relationship Id="rId2" Type="http://schemas.openxmlformats.org/officeDocument/2006/relationships/hyperlink" Target="https://argmax.ai/blog/geodesi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002.04881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ipg14.inf.elte.hu:6006/#projector" TargetMode="External"/><Relationship Id="rId2" Type="http://schemas.openxmlformats.org/officeDocument/2006/relationships/hyperlink" Target="https://projector.tensorflow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74AC85-FA26-4789-B80E-79F13CA1378E}"/>
              </a:ext>
            </a:extLst>
          </p:cNvPr>
          <p:cNvSpPr txBox="1">
            <a:spLocks/>
          </p:cNvSpPr>
          <p:nvPr/>
        </p:nvSpPr>
        <p:spPr>
          <a:xfrm>
            <a:off x="763960" y="845096"/>
            <a:ext cx="7999040" cy="2367880"/>
          </a:xfrm>
        </p:spPr>
        <p:txBody>
          <a:bodyPr anchor="b">
            <a:normAutofit fontScale="90000" lnSpcReduction="10000"/>
          </a:bodyPr>
          <a:lstStyle>
            <a:lvl1pPr algn="l" defTabSz="685783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 smtClean="0"/>
              <a:t>Lecture</a:t>
            </a:r>
            <a:r>
              <a:rPr lang="hu-HU" dirty="0" smtClean="0"/>
              <a:t> 7</a:t>
            </a:r>
            <a:br>
              <a:rPr lang="hu-HU" dirty="0" smtClean="0"/>
            </a:br>
            <a:r>
              <a:rPr lang="hu-HU" dirty="0" smtClean="0"/>
              <a:t>Introduction </a:t>
            </a:r>
            <a:r>
              <a:rPr lang="hu-HU" dirty="0" err="1" smtClean="0"/>
              <a:t>to</a:t>
            </a:r>
            <a:r>
              <a:rPr lang="hu-HU" dirty="0" smtClean="0"/>
              <a:t> Machine Learning</a:t>
            </a:r>
            <a:br>
              <a:rPr lang="hu-HU" dirty="0" smtClean="0"/>
            </a:br>
            <a:r>
              <a:rPr lang="hu-HU" b="1" dirty="0" smtClean="0">
                <a:highlight>
                  <a:srgbClr val="FFFF00"/>
                </a:highlight>
                <a:sym typeface="Wingdings" panose="05000000000000000000" pitchFamily="2" charset="2"/>
              </a:rPr>
              <a:t> </a:t>
            </a:r>
            <a:r>
              <a:rPr lang="hu-HU" b="1" dirty="0" err="1" smtClean="0">
                <a:highlight>
                  <a:srgbClr val="FFFF00"/>
                </a:highlight>
                <a:sym typeface="Wingdings" panose="05000000000000000000" pitchFamily="2" charset="2"/>
              </a:rPr>
              <a:t>Low-Dimensional</a:t>
            </a:r>
            <a:r>
              <a:rPr lang="hu-HU" b="1" dirty="0" smtClean="0">
                <a:highlight>
                  <a:srgbClr val="FFFF00"/>
                </a:highlight>
                <a:sym typeface="Wingdings" panose="05000000000000000000" pitchFamily="2" charset="2"/>
              </a:rPr>
              <a:t> Embedding</a:t>
            </a:r>
          </a:p>
          <a:p>
            <a:r>
              <a:rPr lang="hu-HU" b="1" dirty="0" smtClean="0">
                <a:highlight>
                  <a:srgbClr val="FFFF00"/>
                </a:highlight>
                <a:sym typeface="Wingdings" panose="05000000000000000000" pitchFamily="2" charset="2"/>
              </a:rPr>
              <a:t>(LDE)</a:t>
            </a:r>
            <a:endParaRPr lang="hu-HU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1838F2C-C292-45C6-9935-FE4C2DBA013B}"/>
              </a:ext>
            </a:extLst>
          </p:cNvPr>
          <p:cNvSpPr txBox="1">
            <a:spLocks/>
          </p:cNvSpPr>
          <p:nvPr/>
        </p:nvSpPr>
        <p:spPr>
          <a:xfrm>
            <a:off x="685800" y="3996268"/>
            <a:ext cx="4954250" cy="1913466"/>
          </a:xfrm>
        </p:spPr>
        <p:txBody>
          <a:bodyPr anchor="t">
            <a:normAutofit/>
          </a:bodyPr>
          <a:lstStyle>
            <a:lvl1pPr marL="0" indent="0" algn="l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783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r>
              <a:rPr lang="hu-HU" smtClean="0"/>
              <a:t>András Lőrincz</a:t>
            </a:r>
          </a:p>
          <a:p>
            <a:r>
              <a:rPr lang="hu-HU" smtClean="0"/>
              <a:t>Department of Artificial Intelligence</a:t>
            </a:r>
          </a:p>
          <a:p>
            <a:r>
              <a:rPr lang="hu-HU" smtClean="0"/>
              <a:t>Faculty of Informatics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93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9" name="Picture 5">
            <a:extLst>
              <a:ext uri="{FF2B5EF4-FFF2-40B4-BE49-F238E27FC236}">
                <a16:creationId xmlns:a16="http://schemas.microsoft.com/office/drawing/2014/main" id="{6620E703-6B0C-430F-AACA-D4F0BBD33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8001000" cy="56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150" name="Text Box 6">
            <a:extLst>
              <a:ext uri="{FF2B5EF4-FFF2-40B4-BE49-F238E27FC236}">
                <a16:creationId xmlns:a16="http://schemas.microsoft.com/office/drawing/2014/main" id="{51E86810-3835-4115-9354-F16E9B017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5751513"/>
            <a:ext cx="8420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For std = 0.4 (higher curvature), PCA projects from the side rather than top-down.</a:t>
            </a:r>
          </a:p>
          <a:p>
            <a:r>
              <a:rPr lang="en-US" altLang="hu-HU"/>
              <a:t>Laplacian looks even worse.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1B4CF4EB-9FB1-407A-ACDF-F6C77ABB8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Noise &amp; Non-uniform Sampling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17BF2385-0EF6-4397-B092-57A3765F4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524000"/>
            <a:ext cx="8219256" cy="4530725"/>
          </a:xfrm>
        </p:spPr>
        <p:txBody>
          <a:bodyPr/>
          <a:lstStyle/>
          <a:p>
            <a:r>
              <a:rPr lang="en-US" altLang="hu-HU" dirty="0"/>
              <a:t>Can the method handle changes from dense to sparse regions?</a:t>
            </a:r>
          </a:p>
          <a:p>
            <a:r>
              <a:rPr lang="en-US" altLang="hu-HU" dirty="0"/>
              <a:t>Toroidal Helix should be unraveled into a circle parametrized by t.  </a:t>
            </a:r>
          </a:p>
          <a:p>
            <a:endParaRPr lang="en-US" altLang="hu-HU" dirty="0"/>
          </a:p>
          <a:p>
            <a:endParaRPr lang="en-US" altLang="hu-HU" dirty="0"/>
          </a:p>
          <a:p>
            <a:endParaRPr lang="en-US" altLang="hu-HU" dirty="0"/>
          </a:p>
          <a:p>
            <a:endParaRPr lang="en-US" altLang="hu-HU" dirty="0"/>
          </a:p>
          <a:p>
            <a:endParaRPr lang="hu-HU" altLang="hu-HU" dirty="0"/>
          </a:p>
          <a:p>
            <a:endParaRPr lang="hu-HU" altLang="hu-HU" dirty="0"/>
          </a:p>
          <a:p>
            <a:r>
              <a:rPr lang="en-US" altLang="hu-HU" dirty="0"/>
              <a:t>We can change the sampling rate along the helix by changing the exponent R on the parameter t and we can add some noise.</a:t>
            </a:r>
          </a:p>
        </p:txBody>
      </p:sp>
      <p:pic>
        <p:nvPicPr>
          <p:cNvPr id="120836" name="Picture 4">
            <a:extLst>
              <a:ext uri="{FF2B5EF4-FFF2-40B4-BE49-F238E27FC236}">
                <a16:creationId xmlns:a16="http://schemas.microsoft.com/office/drawing/2014/main" id="{90AA46B4-6E13-4140-83A1-32A88D591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86012"/>
            <a:ext cx="27051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37" name="Picture 5">
            <a:extLst>
              <a:ext uri="{FF2B5EF4-FFF2-40B4-BE49-F238E27FC236}">
                <a16:creationId xmlns:a16="http://schemas.microsoft.com/office/drawing/2014/main" id="{E241E84E-7274-4CF3-A916-6CBE76DD3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48" y="2386012"/>
            <a:ext cx="28003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838" name="AutoShape 6">
            <a:extLst>
              <a:ext uri="{FF2B5EF4-FFF2-40B4-BE49-F238E27FC236}">
                <a16:creationId xmlns:a16="http://schemas.microsoft.com/office/drawing/2014/main" id="{83233BEF-E1D1-42F7-9895-382B34D93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448" y="3224212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6" name="Picture 4">
            <a:extLst>
              <a:ext uri="{FF2B5EF4-FFF2-40B4-BE49-F238E27FC236}">
                <a16:creationId xmlns:a16="http://schemas.microsoft.com/office/drawing/2014/main" id="{760C88F2-C5F2-462E-8208-1F43AAEBE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6934200" cy="583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317" name="Text Box 5">
            <a:extLst>
              <a:ext uri="{FF2B5EF4-FFF2-40B4-BE49-F238E27FC236}">
                <a16:creationId xmlns:a16="http://schemas.microsoft.com/office/drawing/2014/main" id="{B38CC456-A08F-4E3B-81D0-099BD40F7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91200"/>
            <a:ext cx="8108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With no noise added, ISOMAP, LLE, Laplacian, and Diffusion Map are correct.</a:t>
            </a:r>
          </a:p>
          <a:p>
            <a:r>
              <a:rPr lang="en-US" altLang="hu-HU"/>
              <a:t>MDS and PCA project to an asterisk.</a:t>
            </a:r>
          </a:p>
          <a:p>
            <a:r>
              <a:rPr lang="en-US" altLang="hu-HU"/>
              <a:t>What’s up with Hessian and KNN Diffusion?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12648311-CD2F-4B92-A4E4-5D2E9E83A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High-Dimensional Data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2EAE105E-FB1D-4B02-AC10-0B9ACF253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2971800"/>
          </a:xfrm>
        </p:spPr>
        <p:txBody>
          <a:bodyPr/>
          <a:lstStyle/>
          <a:p>
            <a:r>
              <a:rPr lang="en-US" altLang="hu-HU"/>
              <a:t>All of the examples so far have been 3D.</a:t>
            </a:r>
          </a:p>
          <a:p>
            <a:r>
              <a:rPr lang="en-US" altLang="hu-HU"/>
              <a:t>But can the data handle high-dimensional data sets, like images?</a:t>
            </a:r>
          </a:p>
          <a:p>
            <a:r>
              <a:rPr lang="en-US" altLang="hu-HU"/>
              <a:t>Disks: Create 20x20 images with a disk of fixed radius and random center.</a:t>
            </a:r>
          </a:p>
          <a:p>
            <a:r>
              <a:rPr lang="en-US" altLang="hu-HU"/>
              <a:t>We should recover the centers of the circles.</a:t>
            </a:r>
          </a:p>
          <a:p>
            <a:endParaRPr lang="en-US" altLang="hu-HU"/>
          </a:p>
          <a:p>
            <a:endParaRPr lang="en-US" altLang="hu-HU"/>
          </a:p>
          <a:p>
            <a:pPr>
              <a:buFont typeface="Wingdings" panose="05000000000000000000" pitchFamily="2" charset="2"/>
              <a:buNone/>
            </a:pPr>
            <a:endParaRPr lang="en-US" altLang="hu-HU"/>
          </a:p>
        </p:txBody>
      </p:sp>
      <p:pic>
        <p:nvPicPr>
          <p:cNvPr id="122884" name="Picture 4">
            <a:extLst>
              <a:ext uri="{FF2B5EF4-FFF2-40B4-BE49-F238E27FC236}">
                <a16:creationId xmlns:a16="http://schemas.microsoft.com/office/drawing/2014/main" id="{5C9A8153-5D5C-42C6-8262-1DCFAA12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89040"/>
            <a:ext cx="2819400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5" name="Picture 5">
            <a:extLst>
              <a:ext uri="{FF2B5EF4-FFF2-40B4-BE49-F238E27FC236}">
                <a16:creationId xmlns:a16="http://schemas.microsoft.com/office/drawing/2014/main" id="{0EE8A00C-CFB7-4B01-AB6F-29D01BC8D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16" y="4170040"/>
            <a:ext cx="22479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886" name="Line 6">
            <a:extLst>
              <a:ext uri="{FF2B5EF4-FFF2-40B4-BE49-F238E27FC236}">
                <a16:creationId xmlns:a16="http://schemas.microsoft.com/office/drawing/2014/main" id="{0D7B9362-D00D-479F-947D-82D91DFAB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3016" y="5160640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8" name="Picture 4">
            <a:extLst>
              <a:ext uri="{FF2B5EF4-FFF2-40B4-BE49-F238E27FC236}">
                <a16:creationId xmlns:a16="http://schemas.microsoft.com/office/drawing/2014/main" id="{5F22EE68-82D2-48BC-9B5A-33802746A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7010400" cy="60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751" name="Text Box 7">
            <a:extLst>
              <a:ext uri="{FF2B5EF4-FFF2-40B4-BE49-F238E27FC236}">
                <a16:creationId xmlns:a16="http://schemas.microsoft.com/office/drawing/2014/main" id="{E1876A99-FF88-4341-9988-25FF2A170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6461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???</a:t>
            </a:r>
          </a:p>
        </p:txBody>
      </p:sp>
      <p:sp>
        <p:nvSpPr>
          <p:cNvPr id="159753" name="Rectangle 9">
            <a:extLst>
              <a:ext uri="{FF2B5EF4-FFF2-40B4-BE49-F238E27FC236}">
                <a16:creationId xmlns:a16="http://schemas.microsoft.com/office/drawing/2014/main" id="{2F9ABFF6-C301-4405-801C-6569F76DD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86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u-HU"/>
              <a:t>LLE</a:t>
            </a:r>
          </a:p>
          <a:p>
            <a:pPr algn="ctr"/>
            <a:r>
              <a:rPr lang="en-US" altLang="hu-HU"/>
              <a:t>Crashed</a:t>
            </a:r>
          </a:p>
        </p:txBody>
      </p:sp>
      <p:sp>
        <p:nvSpPr>
          <p:cNvPr id="159754" name="Text Box 10">
            <a:extLst>
              <a:ext uri="{FF2B5EF4-FFF2-40B4-BE49-F238E27FC236}">
                <a16:creationId xmlns:a16="http://schemas.microsoft.com/office/drawing/2014/main" id="{502E232E-5505-405F-90E9-73770E146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980113"/>
            <a:ext cx="767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/>
              <a:t>LLE crashed on high-dimensional data set.</a:t>
            </a:r>
          </a:p>
          <a:p>
            <a:r>
              <a:rPr lang="en-US" altLang="hu-HU"/>
              <a:t>Number of images was not high enough, but ISOMAP did a very good job.</a:t>
            </a:r>
          </a:p>
        </p:txBody>
      </p:sp>
      <p:pic>
        <p:nvPicPr>
          <p:cNvPr id="159755" name="Picture 11">
            <a:extLst>
              <a:ext uri="{FF2B5EF4-FFF2-40B4-BE49-F238E27FC236}">
                <a16:creationId xmlns:a16="http://schemas.microsoft.com/office/drawing/2014/main" id="{C5905E99-3888-4FE0-B10C-A68CB340A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2133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A114AD-BE45-4F15-AD2C-2009AE3E25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8" y="404671"/>
            <a:ext cx="7272804" cy="576057"/>
          </a:xfrm>
        </p:spPr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deep</a:t>
            </a:r>
            <a:r>
              <a:rPr lang="hu-HU" dirty="0"/>
              <a:t> learning?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8D3A5-1F82-4C89-B4D8-78AE7ACC06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FC39FBB1-BD58-4CED-A567-F19E7CFE6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89471"/>
            <a:ext cx="3211166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question mark">
            <a:extLst>
              <a:ext uri="{FF2B5EF4-FFF2-40B4-BE49-F238E27FC236}">
                <a16:creationId xmlns:a16="http://schemas.microsoft.com/office/drawing/2014/main" id="{31196DC6-76AD-43FC-8909-A11373996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41" y="3167724"/>
            <a:ext cx="4069252" cy="406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963258C-B969-4717-ABB0-BD679E3EA49E}"/>
              </a:ext>
            </a:extLst>
          </p:cNvPr>
          <p:cNvGrpSpPr/>
          <p:nvPr/>
        </p:nvGrpSpPr>
        <p:grpSpPr>
          <a:xfrm>
            <a:off x="4498651" y="980728"/>
            <a:ext cx="3745757" cy="5645386"/>
            <a:chOff x="4038750" y="817069"/>
            <a:chExt cx="3745757" cy="5645386"/>
          </a:xfrm>
        </p:grpSpPr>
        <p:pic>
          <p:nvPicPr>
            <p:cNvPr id="9" name="Picture 8" descr="Image result for question mark">
              <a:extLst>
                <a:ext uri="{FF2B5EF4-FFF2-40B4-BE49-F238E27FC236}">
                  <a16:creationId xmlns:a16="http://schemas.microsoft.com/office/drawing/2014/main" id="{A1506F64-74D8-41ED-ACA1-18270B443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750" y="1060477"/>
              <a:ext cx="1701342" cy="170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Image result for question mark">
              <a:extLst>
                <a:ext uri="{FF2B5EF4-FFF2-40B4-BE49-F238E27FC236}">
                  <a16:creationId xmlns:a16="http://schemas.microsoft.com/office/drawing/2014/main" id="{FE919C7D-A927-4EC6-87BC-131CC9ACD0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5730" y="817069"/>
              <a:ext cx="1701342" cy="170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Image result for question mark">
              <a:extLst>
                <a:ext uri="{FF2B5EF4-FFF2-40B4-BE49-F238E27FC236}">
                  <a16:creationId xmlns:a16="http://schemas.microsoft.com/office/drawing/2014/main" id="{28F4FD1A-8A6D-4312-8E7E-7FB1C173C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178" y="1196976"/>
              <a:ext cx="1701342" cy="170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Image result for question mark">
              <a:extLst>
                <a:ext uri="{FF2B5EF4-FFF2-40B4-BE49-F238E27FC236}">
                  <a16:creationId xmlns:a16="http://schemas.microsoft.com/office/drawing/2014/main" id="{DA848B5D-5C93-411E-9FAC-0A33BF56EB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3165" y="1952930"/>
              <a:ext cx="1701342" cy="170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Image result for question mark">
              <a:extLst>
                <a:ext uri="{FF2B5EF4-FFF2-40B4-BE49-F238E27FC236}">
                  <a16:creationId xmlns:a16="http://schemas.microsoft.com/office/drawing/2014/main" id="{9A74D21F-A5AC-4FF3-B39D-8E9EFE1D7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725" y="2566037"/>
              <a:ext cx="1701342" cy="170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Image result for question mark">
              <a:extLst>
                <a:ext uri="{FF2B5EF4-FFF2-40B4-BE49-F238E27FC236}">
                  <a16:creationId xmlns:a16="http://schemas.microsoft.com/office/drawing/2014/main" id="{CEAC2012-F09D-4725-93FE-1E170EA1C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421" y="3337349"/>
              <a:ext cx="1701342" cy="170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Image result for question mark">
              <a:extLst>
                <a:ext uri="{FF2B5EF4-FFF2-40B4-BE49-F238E27FC236}">
                  <a16:creationId xmlns:a16="http://schemas.microsoft.com/office/drawing/2014/main" id="{06B551BA-6E69-4423-A54F-68C202CEC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266" y="4761113"/>
              <a:ext cx="1701342" cy="170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348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E8D5D2-297D-48FC-B514-6E25C0454A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Autoencoder?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AC042-D6EB-4B58-AB8D-C556F6D04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1520" y="1196752"/>
            <a:ext cx="7632848" cy="5472608"/>
          </a:xfrm>
        </p:spPr>
        <p:txBody>
          <a:bodyPr>
            <a:normAutofit fontScale="85000" lnSpcReduction="20000"/>
          </a:bodyPr>
          <a:lstStyle/>
          <a:p>
            <a:pPr marL="342900" indent="-342900"/>
            <a:r>
              <a:rPr lang="hu-HU" dirty="0"/>
              <a:t>The design of </a:t>
            </a:r>
            <a:r>
              <a:rPr lang="hu-HU" dirty="0" err="1"/>
              <a:t>the</a:t>
            </a:r>
            <a:r>
              <a:rPr lang="hu-HU" dirty="0"/>
              <a:t> autoencoder </a:t>
            </a:r>
            <a:r>
              <a:rPr lang="en-US" dirty="0"/>
              <a:t>learns a "meaningful" representation of the input, </a:t>
            </a:r>
            <a:r>
              <a:rPr lang="en-US" b="1" dirty="0"/>
              <a:t>preserving</a:t>
            </a:r>
            <a:r>
              <a:rPr lang="en-US" dirty="0"/>
              <a:t> its "semantic" </a:t>
            </a:r>
            <a:r>
              <a:rPr lang="en-US" dirty="0" smtClean="0"/>
              <a:t>features</a:t>
            </a:r>
            <a:r>
              <a:rPr lang="hu-HU" dirty="0"/>
              <a:t> </a:t>
            </a:r>
            <a:endParaRPr lang="hu-HU" dirty="0" smtClean="0"/>
          </a:p>
          <a:p>
            <a:pPr marL="990600" lvl="1" indent="-628650">
              <a:buFont typeface="Wingdings" panose="05000000000000000000" pitchFamily="2" charset="2"/>
              <a:buChar char="Ø"/>
            </a:pPr>
            <a:r>
              <a:rPr lang="hu-HU" dirty="0" smtClean="0"/>
              <a:t>it </a:t>
            </a:r>
            <a:r>
              <a:rPr lang="hu-HU" dirty="0" err="1" smtClean="0"/>
              <a:t>holds</a:t>
            </a:r>
            <a:r>
              <a:rPr lang="hu-HU" dirty="0" smtClean="0"/>
              <a:t> </a:t>
            </a:r>
            <a:r>
              <a:rPr lang="hu-HU" dirty="0" err="1" smtClean="0"/>
              <a:t>especially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sparse autoencoders</a:t>
            </a:r>
            <a:endParaRPr lang="hu-HU" dirty="0"/>
          </a:p>
          <a:p>
            <a:pPr marL="342900" indent="-342900"/>
            <a:r>
              <a:rPr lang="hu-HU" dirty="0" smtClean="0"/>
              <a:t>In 2019 I </a:t>
            </a:r>
            <a:r>
              <a:rPr lang="hu-HU" dirty="0" err="1" smtClean="0"/>
              <a:t>said</a:t>
            </a:r>
            <a:r>
              <a:rPr lang="hu-HU" dirty="0" smtClean="0"/>
              <a:t>, autoencoders </a:t>
            </a:r>
            <a:r>
              <a:rPr lang="en-US" dirty="0"/>
              <a:t>cannot </a:t>
            </a:r>
            <a:r>
              <a:rPr lang="en-US" b="1" dirty="0"/>
              <a:t>preserve distances</a:t>
            </a:r>
            <a:r>
              <a:rPr lang="hu-HU" b="1" dirty="0" smtClean="0"/>
              <a:t>.</a:t>
            </a:r>
          </a:p>
          <a:p>
            <a:pPr marL="990600" lvl="1" indent="-628650">
              <a:buFont typeface="Wingdings" panose="05000000000000000000" pitchFamily="2" charset="2"/>
              <a:buChar char="Ø"/>
            </a:pPr>
            <a:r>
              <a:rPr lang="hu-HU" dirty="0" smtClean="0"/>
              <a:t>It is </a:t>
            </a:r>
            <a:r>
              <a:rPr lang="hu-HU" dirty="0" err="1" smtClean="0"/>
              <a:t>true</a:t>
            </a:r>
            <a:r>
              <a:rPr lang="hu-HU" dirty="0" smtClean="0"/>
              <a:t> and </a:t>
            </a:r>
            <a:r>
              <a:rPr lang="hu-HU" dirty="0" err="1" smtClean="0"/>
              <a:t>remains</a:t>
            </a:r>
            <a:r>
              <a:rPr lang="hu-HU" dirty="0" smtClean="0"/>
              <a:t> </a:t>
            </a:r>
            <a:r>
              <a:rPr lang="hu-HU" dirty="0" err="1" smtClean="0"/>
              <a:t>true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sparse autoencoders</a:t>
            </a:r>
          </a:p>
          <a:p>
            <a:pPr indent="0">
              <a:buNone/>
            </a:pPr>
            <a:r>
              <a:rPr lang="hu-HU" b="1" dirty="0" smtClean="0"/>
              <a:t>BUT</a:t>
            </a:r>
          </a:p>
          <a:p>
            <a:pPr marL="342900" indent="-342900"/>
            <a:r>
              <a:rPr lang="hu-HU" b="1" dirty="0" smtClean="0"/>
              <a:t>2020: </a:t>
            </a:r>
            <a:r>
              <a:rPr lang="en-US" dirty="0" smtClean="0">
                <a:hlinkClick r:id="rId2"/>
              </a:rPr>
              <a:t>A</a:t>
            </a:r>
            <a:r>
              <a:rPr lang="hu-HU" dirty="0" err="1" smtClean="0">
                <a:hlinkClick r:id="rId2"/>
              </a:rPr>
              <a:t>pproximate</a:t>
            </a:r>
            <a:r>
              <a:rPr lang="hu-HU" dirty="0" smtClean="0">
                <a:hlinkClick r:id="rId2"/>
              </a:rPr>
              <a:t> </a:t>
            </a:r>
            <a:r>
              <a:rPr lang="hu-HU" dirty="0" err="1">
                <a:hlinkClick r:id="rId2"/>
              </a:rPr>
              <a:t>G</a:t>
            </a:r>
            <a:r>
              <a:rPr lang="hu-HU" dirty="0" err="1" smtClean="0">
                <a:hlinkClick r:id="rId2"/>
              </a:rPr>
              <a:t>eodesics</a:t>
            </a:r>
            <a:r>
              <a:rPr lang="hu-HU" dirty="0" smtClean="0">
                <a:hlinkClick r:id="rId2"/>
              </a:rPr>
              <a:t> </a:t>
            </a:r>
            <a:r>
              <a:rPr lang="hu-HU" dirty="0" err="1" smtClean="0">
                <a:hlinkClick r:id="rId2"/>
              </a:rPr>
              <a:t>for</a:t>
            </a:r>
            <a:r>
              <a:rPr lang="hu-HU" dirty="0" smtClean="0">
                <a:hlinkClick r:id="rId2"/>
              </a:rPr>
              <a:t> Deep </a:t>
            </a:r>
            <a:r>
              <a:rPr lang="hu-HU" dirty="0" err="1" smtClean="0">
                <a:hlinkClick r:id="rId2"/>
              </a:rPr>
              <a:t>Generative</a:t>
            </a:r>
            <a:r>
              <a:rPr lang="hu-HU" dirty="0" smtClean="0">
                <a:hlinkClick r:id="rId2"/>
              </a:rPr>
              <a:t> </a:t>
            </a:r>
            <a:r>
              <a:rPr lang="hu-HU" dirty="0" err="1" smtClean="0">
                <a:hlinkClick r:id="rId2"/>
              </a:rPr>
              <a:t>Models</a:t>
            </a:r>
            <a:endParaRPr lang="hu-HU" dirty="0" smtClean="0"/>
          </a:p>
          <a:p>
            <a:pPr marL="895350" lvl="1" indent="-533400">
              <a:buFont typeface="Wingdings" panose="05000000000000000000" pitchFamily="2" charset="2"/>
              <a:buChar char="Ø"/>
            </a:pPr>
            <a:r>
              <a:rPr lang="hu-HU" dirty="0"/>
              <a:t>  </a:t>
            </a:r>
            <a:r>
              <a:rPr lang="hu-HU" dirty="0">
                <a:hlinkClick r:id="rId3"/>
              </a:rPr>
              <a:t>Metrics </a:t>
            </a:r>
            <a:r>
              <a:rPr lang="hu-HU" dirty="0" err="1">
                <a:hlinkClick r:id="rId3"/>
              </a:rPr>
              <a:t>for</a:t>
            </a:r>
            <a:r>
              <a:rPr lang="hu-HU" dirty="0">
                <a:hlinkClick r:id="rId3"/>
              </a:rPr>
              <a:t> Deep </a:t>
            </a:r>
            <a:r>
              <a:rPr lang="hu-HU" dirty="0" err="1">
                <a:hlinkClick r:id="rId3"/>
              </a:rPr>
              <a:t>Generative</a:t>
            </a:r>
            <a:r>
              <a:rPr lang="hu-HU" dirty="0">
                <a:hlinkClick r:id="rId3"/>
              </a:rPr>
              <a:t> </a:t>
            </a:r>
            <a:r>
              <a:rPr lang="hu-HU" dirty="0" err="1" smtClean="0">
                <a:hlinkClick r:id="rId3"/>
              </a:rPr>
              <a:t>Models</a:t>
            </a:r>
            <a:r>
              <a:rPr lang="hu-HU" dirty="0" smtClean="0"/>
              <a:t> (2018)</a:t>
            </a:r>
          </a:p>
          <a:p>
            <a:pPr marL="895350" lvl="1" indent="-533400">
              <a:buFont typeface="Wingdings" panose="05000000000000000000" pitchFamily="2" charset="2"/>
              <a:buChar char="Ø"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en-US" dirty="0" smtClean="0">
                <a:hlinkClick r:id="rId4"/>
              </a:rPr>
              <a:t>Learning </a:t>
            </a:r>
            <a:r>
              <a:rPr lang="en-US" dirty="0">
                <a:hlinkClick r:id="rId4"/>
              </a:rPr>
              <a:t>Flat Latent Manifolds with </a:t>
            </a:r>
            <a:r>
              <a:rPr lang="en-US" dirty="0" smtClean="0">
                <a:hlinkClick r:id="rId4"/>
              </a:rPr>
              <a:t>V</a:t>
            </a:r>
            <a:r>
              <a:rPr lang="hu-HU" dirty="0" err="1" smtClean="0">
                <a:hlinkClick r:id="rId4"/>
              </a:rPr>
              <a:t>ariational</a:t>
            </a:r>
            <a:r>
              <a:rPr lang="hu-HU" dirty="0" smtClean="0">
                <a:hlinkClick r:id="rId4"/>
              </a:rPr>
              <a:t> </a:t>
            </a:r>
            <a:r>
              <a:rPr lang="en-US" dirty="0" smtClean="0">
                <a:hlinkClick r:id="rId4"/>
              </a:rPr>
              <a:t>A</a:t>
            </a:r>
            <a:r>
              <a:rPr lang="hu-HU" dirty="0" err="1" smtClean="0">
                <a:hlinkClick r:id="rId4"/>
              </a:rPr>
              <a:t>uto</a:t>
            </a:r>
            <a:r>
              <a:rPr lang="en-US" dirty="0" smtClean="0">
                <a:hlinkClick r:id="rId4"/>
              </a:rPr>
              <a:t>E</a:t>
            </a:r>
            <a:r>
              <a:rPr lang="hu-HU" dirty="0" err="1" smtClean="0">
                <a:hlinkClick r:id="rId4"/>
              </a:rPr>
              <a:t>ncoders</a:t>
            </a:r>
            <a:r>
              <a:rPr lang="en-US" dirty="0" smtClean="0">
                <a:hlinkClick r:id="rId4"/>
              </a:rPr>
              <a:t> </a:t>
            </a:r>
            <a:r>
              <a:rPr lang="hu-HU" dirty="0" smtClean="0"/>
              <a:t>(2020)</a:t>
            </a:r>
          </a:p>
          <a:p>
            <a:pPr marL="809625" lvl="1" indent="-447675">
              <a:buFont typeface="Wingdings" panose="05000000000000000000" pitchFamily="2" charset="2"/>
              <a:buChar char="Ø"/>
            </a:pPr>
            <a:r>
              <a:rPr lang="hu-HU" dirty="0"/>
              <a:t> </a:t>
            </a:r>
            <a:r>
              <a:rPr lang="hu-HU" dirty="0" smtClean="0"/>
              <a:t> The </a:t>
            </a:r>
            <a:r>
              <a:rPr lang="hu-HU" dirty="0" err="1" smtClean="0"/>
              <a:t>latent</a:t>
            </a:r>
            <a:r>
              <a:rPr lang="hu-HU" dirty="0" smtClean="0"/>
              <a:t> (</a:t>
            </a:r>
            <a:r>
              <a:rPr lang="hu-HU" dirty="0" err="1" smtClean="0"/>
              <a:t>hidden</a:t>
            </a:r>
            <a:r>
              <a:rPr lang="hu-HU" dirty="0" smtClean="0"/>
              <a:t> </a:t>
            </a:r>
            <a:r>
              <a:rPr lang="hu-HU" dirty="0" err="1" smtClean="0"/>
              <a:t>variable</a:t>
            </a:r>
            <a:r>
              <a:rPr lang="hu-HU" dirty="0" smtClean="0"/>
              <a:t>) </a:t>
            </a:r>
            <a:r>
              <a:rPr lang="hu-HU" dirty="0" err="1" smtClean="0"/>
              <a:t>space</a:t>
            </a:r>
            <a:r>
              <a:rPr lang="hu-HU" dirty="0" smtClean="0"/>
              <a:t> is </a:t>
            </a:r>
            <a:r>
              <a:rPr lang="hu-HU" dirty="0" err="1" smtClean="0"/>
              <a:t>constrained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a </a:t>
            </a:r>
            <a:r>
              <a:rPr lang="hu-HU" dirty="0" err="1" smtClean="0"/>
              <a:t>lower</a:t>
            </a:r>
            <a:r>
              <a:rPr lang="hu-HU" dirty="0" smtClean="0"/>
              <a:t> </a:t>
            </a:r>
            <a:r>
              <a:rPr lang="hu-HU" dirty="0" err="1" smtClean="0"/>
              <a:t>dimensional</a:t>
            </a:r>
            <a:r>
              <a:rPr lang="hu-HU" dirty="0" smtClean="0"/>
              <a:t> </a:t>
            </a:r>
            <a:r>
              <a:rPr lang="hu-HU" dirty="0" err="1" smtClean="0"/>
              <a:t>space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tries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save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distances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samples</a:t>
            </a:r>
            <a:endParaRPr lang="hu-HU" dirty="0" smtClean="0"/>
          </a:p>
          <a:p>
            <a:pPr marL="1388768" lvl="2" indent="-447675">
              <a:buFont typeface="Wingdings" panose="05000000000000000000" pitchFamily="2" charset="2"/>
              <a:buChar char="Ø"/>
            </a:pPr>
            <a:r>
              <a:rPr lang="hu-HU" dirty="0" err="1" smtClean="0"/>
              <a:t>Precise</a:t>
            </a:r>
            <a:r>
              <a:rPr lang="hu-HU" dirty="0" smtClean="0"/>
              <a:t> </a:t>
            </a:r>
            <a:r>
              <a:rPr lang="hu-HU" dirty="0" err="1" smtClean="0"/>
              <a:t>metric</a:t>
            </a:r>
            <a:r>
              <a:rPr lang="hu-HU" dirty="0" smtClean="0"/>
              <a:t> </a:t>
            </a:r>
            <a:r>
              <a:rPr lang="hu-HU" dirty="0" err="1" smtClean="0"/>
              <a:t>generation</a:t>
            </a:r>
            <a:r>
              <a:rPr lang="hu-HU" dirty="0" smtClean="0"/>
              <a:t>/learning </a:t>
            </a:r>
            <a:r>
              <a:rPr lang="hu-HU" dirty="0" err="1" smtClean="0"/>
              <a:t>becomes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endParaRPr lang="hu-HU" dirty="0" smtClean="0"/>
          </a:p>
          <a:p>
            <a:pPr marL="323637" indent="-447675"/>
            <a:r>
              <a:rPr lang="hu-HU" dirty="0" smtClean="0"/>
              <a:t>Both sparse and </a:t>
            </a:r>
            <a:r>
              <a:rPr lang="hu-HU" dirty="0" err="1" smtClean="0"/>
              <a:t>dense</a:t>
            </a:r>
            <a:r>
              <a:rPr lang="hu-HU" dirty="0" smtClean="0"/>
              <a:t> autoencoders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needed</a:t>
            </a:r>
            <a:r>
              <a:rPr lang="hu-HU" dirty="0" smtClean="0"/>
              <a:t> – </a:t>
            </a:r>
            <a:r>
              <a:rPr lang="hu-HU" dirty="0" err="1" smtClean="0"/>
              <a:t>simultaneously</a:t>
            </a:r>
            <a:r>
              <a:rPr lang="hu-HU" dirty="0" smtClean="0"/>
              <a:t>:</a:t>
            </a:r>
          </a:p>
          <a:p>
            <a:pPr marL="990600" lvl="1" indent="-628650">
              <a:buFont typeface="Wingdings" panose="05000000000000000000" pitchFamily="2" charset="2"/>
              <a:buChar char="Ø"/>
            </a:pPr>
            <a:r>
              <a:rPr lang="hu-HU" dirty="0" smtClean="0"/>
              <a:t>sparse </a:t>
            </a:r>
            <a:r>
              <a:rPr lang="hu-HU" dirty="0" err="1" smtClean="0"/>
              <a:t>for</a:t>
            </a:r>
            <a:r>
              <a:rPr lang="hu-HU" dirty="0" smtClean="0"/>
              <a:t> eXplainability (</a:t>
            </a:r>
            <a:r>
              <a:rPr lang="hu-HU" dirty="0" err="1" smtClean="0"/>
              <a:t>Occam’s</a:t>
            </a:r>
            <a:r>
              <a:rPr lang="hu-HU" dirty="0" smtClean="0"/>
              <a:t> </a:t>
            </a:r>
            <a:r>
              <a:rPr lang="hu-HU" dirty="0" err="1" smtClean="0"/>
              <a:t>razor</a:t>
            </a:r>
            <a:r>
              <a:rPr lang="hu-HU" dirty="0" smtClean="0"/>
              <a:t> – </a:t>
            </a:r>
            <a:r>
              <a:rPr lang="hu-HU" dirty="0" err="1" smtClean="0"/>
              <a:t>slide</a:t>
            </a:r>
            <a:r>
              <a:rPr lang="hu-HU" dirty="0" smtClean="0"/>
              <a:t> 13, </a:t>
            </a:r>
            <a:r>
              <a:rPr lang="hu-HU" dirty="0" err="1" smtClean="0"/>
              <a:t>Lecture</a:t>
            </a:r>
            <a:r>
              <a:rPr lang="hu-HU" dirty="0" smtClean="0"/>
              <a:t> 2)</a:t>
            </a:r>
          </a:p>
          <a:p>
            <a:pPr marL="990600" lvl="1" indent="-628650">
              <a:buFont typeface="Wingdings" panose="05000000000000000000" pitchFamily="2" charset="2"/>
              <a:buChar char="Ø"/>
            </a:pPr>
            <a:r>
              <a:rPr lang="hu-HU" dirty="0" err="1" smtClean="0"/>
              <a:t>dense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metric</a:t>
            </a:r>
            <a:r>
              <a:rPr lang="hu-HU" dirty="0" smtClean="0"/>
              <a:t> and </a:t>
            </a:r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planning</a:t>
            </a:r>
            <a:r>
              <a:rPr lang="hu-HU" dirty="0" smtClean="0"/>
              <a:t>, i.e.,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control</a:t>
            </a:r>
            <a:r>
              <a:rPr lang="hu-HU" dirty="0" smtClean="0"/>
              <a:t> in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latent</a:t>
            </a:r>
            <a:r>
              <a:rPr lang="hu-HU" dirty="0" smtClean="0"/>
              <a:t> </a:t>
            </a:r>
            <a:r>
              <a:rPr lang="hu-HU" dirty="0" err="1" smtClean="0"/>
              <a:t>space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191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FA989-A6FF-4C69-B2F4-607409E9D5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399760"/>
            <a:ext cx="7776860" cy="1296137"/>
          </a:xfrm>
        </p:spPr>
        <p:txBody>
          <a:bodyPr/>
          <a:lstStyle/>
          <a:p>
            <a:r>
              <a:rPr lang="hu-HU" dirty="0" smtClean="0"/>
              <a:t>Embedding in </a:t>
            </a:r>
            <a:r>
              <a:rPr lang="hu-HU" dirty="0" err="1" smtClean="0"/>
              <a:t>effect</a:t>
            </a:r>
            <a:r>
              <a:rPr lang="hu-HU" dirty="0" smtClean="0"/>
              <a:t>:</a:t>
            </a:r>
          </a:p>
          <a:p>
            <a:r>
              <a:rPr lang="hu-HU" dirty="0" smtClean="0"/>
              <a:t>NIPGBoard – </a:t>
            </a:r>
            <a:r>
              <a:rPr lang="hu-HU" dirty="0" err="1" smtClean="0"/>
              <a:t>for</a:t>
            </a:r>
            <a:r>
              <a:rPr lang="hu-HU" dirty="0" smtClean="0"/>
              <a:t> human-human </a:t>
            </a:r>
            <a:r>
              <a:rPr lang="hu-HU" dirty="0" err="1" smtClean="0"/>
              <a:t>collaboration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D2CB0-7821-452F-A68F-3953231DE8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0677" y="1700808"/>
            <a:ext cx="8496940" cy="4824536"/>
          </a:xfrm>
        </p:spPr>
        <p:txBody>
          <a:bodyPr>
            <a:normAutofit fontScale="92500" lnSpcReduction="10000"/>
          </a:bodyPr>
          <a:lstStyle/>
          <a:p>
            <a:pPr indent="0">
              <a:buNone/>
            </a:pPr>
            <a:endParaRPr lang="hu-HU" sz="1100" dirty="0"/>
          </a:p>
          <a:p>
            <a:pPr>
              <a:spcBef>
                <a:spcPts val="600"/>
              </a:spcBef>
            </a:pPr>
            <a:r>
              <a:rPr lang="hu-HU" dirty="0" err="1" smtClean="0"/>
              <a:t>Original</a:t>
            </a:r>
            <a:r>
              <a:rPr lang="hu-HU" dirty="0" smtClean="0"/>
              <a:t> </a:t>
            </a:r>
            <a:r>
              <a:rPr lang="hu-HU" dirty="0" err="1" smtClean="0"/>
              <a:t>softwer</a:t>
            </a:r>
            <a:r>
              <a:rPr lang="hu-HU" dirty="0" smtClean="0"/>
              <a:t>: Google. </a:t>
            </a:r>
            <a:r>
              <a:rPr lang="hu-HU" dirty="0">
                <a:hlinkClick r:id="rId2"/>
              </a:rPr>
              <a:t>https://projector.tensorflow.org</a:t>
            </a:r>
            <a:r>
              <a:rPr lang="hu-HU" dirty="0" smtClean="0">
                <a:hlinkClick r:id="rId2"/>
              </a:rPr>
              <a:t>/</a:t>
            </a:r>
            <a:endParaRPr lang="hu-HU" sz="1100" dirty="0"/>
          </a:p>
          <a:p>
            <a:pPr>
              <a:spcBef>
                <a:spcPts val="600"/>
              </a:spcBef>
            </a:pPr>
            <a:r>
              <a:rPr lang="hu-HU" dirty="0" err="1" smtClean="0"/>
              <a:t>Modification</a:t>
            </a:r>
            <a:r>
              <a:rPr lang="hu-HU" dirty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interaction</a:t>
            </a:r>
            <a:r>
              <a:rPr lang="hu-HU" dirty="0" smtClean="0"/>
              <a:t>: </a:t>
            </a:r>
            <a:r>
              <a:rPr lang="hu-HU" dirty="0">
                <a:hlinkClick r:id="rId3"/>
              </a:rPr>
              <a:t>http://nipg14.inf.elte.hu:6006/#</a:t>
            </a:r>
            <a:r>
              <a:rPr lang="hu-HU" dirty="0" smtClean="0">
                <a:hlinkClick r:id="rId3"/>
              </a:rPr>
              <a:t>projector</a:t>
            </a:r>
            <a:endParaRPr lang="hu-HU" dirty="0" smtClean="0"/>
          </a:p>
          <a:p>
            <a:pPr>
              <a:spcBef>
                <a:spcPts val="600"/>
              </a:spcBef>
            </a:pPr>
            <a:r>
              <a:rPr lang="hu-HU" dirty="0" smtClean="0"/>
              <a:t>The </a:t>
            </a:r>
            <a:r>
              <a:rPr lang="hu-HU" dirty="0" err="1"/>
              <a:t>method</a:t>
            </a:r>
            <a:r>
              <a:rPr lang="hu-HU" dirty="0"/>
              <a:t>:</a:t>
            </a:r>
          </a:p>
          <a:p>
            <a:pPr marL="808191" lvl="1" indent="-457200">
              <a:buFont typeface="+mj-lt"/>
              <a:buAutoNum type="arabicPeriod"/>
            </a:pP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deep</a:t>
            </a:r>
            <a:r>
              <a:rPr lang="hu-HU" dirty="0"/>
              <a:t> </a:t>
            </a:r>
            <a:r>
              <a:rPr lang="hu-HU" dirty="0" err="1"/>
              <a:t>clustering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 in NIPGboard</a:t>
            </a:r>
          </a:p>
          <a:p>
            <a:pPr marL="808191" lvl="1" indent="-457200">
              <a:buFont typeface="+mj-lt"/>
              <a:buAutoNum type="arabicPeriod"/>
            </a:pPr>
            <a:r>
              <a:rPr lang="hu-HU" dirty="0"/>
              <a:t>Click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similar</a:t>
            </a:r>
            <a:r>
              <a:rPr lang="hu-HU" dirty="0"/>
              <a:t> </a:t>
            </a:r>
            <a:r>
              <a:rPr lang="hu-HU" dirty="0" err="1"/>
              <a:t>samples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</a:p>
          <a:p>
            <a:pPr marL="1387334" lvl="2" indent="-457200"/>
            <a:r>
              <a:rPr lang="hu-HU" dirty="0"/>
              <a:t>n </a:t>
            </a:r>
            <a:r>
              <a:rPr lang="hu-HU" dirty="0" err="1"/>
              <a:t>click</a:t>
            </a:r>
            <a:r>
              <a:rPr lang="hu-HU" dirty="0"/>
              <a:t> /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 n(n-1)/2 </a:t>
            </a:r>
            <a:r>
              <a:rPr lang="hu-HU" dirty="0" err="1">
                <a:sym typeface="Wingdings" panose="05000000000000000000" pitchFamily="2" charset="2"/>
              </a:rPr>
              <a:t>Connected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Samples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dirty="0" err="1">
                <a:sym typeface="Wingdings" panose="05000000000000000000" pitchFamily="2" charset="2"/>
              </a:rPr>
              <a:t>SC</a:t>
            </a:r>
            <a:r>
              <a:rPr lang="hu-HU" dirty="0">
                <a:sym typeface="Wingdings" panose="05000000000000000000" pitchFamily="2" charset="2"/>
              </a:rPr>
              <a:t>)</a:t>
            </a:r>
            <a:endParaRPr lang="hu-HU" dirty="0"/>
          </a:p>
          <a:p>
            <a:pPr marL="808191" lvl="1" indent="-457200">
              <a:buFont typeface="+mj-lt"/>
              <a:buAutoNum type="arabicPeriod"/>
            </a:pPr>
            <a:r>
              <a:rPr lang="hu-HU" dirty="0" err="1"/>
              <a:t>Train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Similarity </a:t>
            </a:r>
            <a:r>
              <a:rPr lang="hu-HU" dirty="0" err="1"/>
              <a:t>Based</a:t>
            </a:r>
            <a:r>
              <a:rPr lang="hu-HU" dirty="0"/>
              <a:t> Deep </a:t>
            </a:r>
            <a:r>
              <a:rPr lang="hu-HU" dirty="0" err="1"/>
              <a:t>Clustering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(</a:t>
            </a:r>
            <a:r>
              <a:rPr lang="hu-HU" dirty="0" err="1"/>
              <a:t>SBDC</a:t>
            </a:r>
            <a:r>
              <a:rPr lang="hu-HU" dirty="0"/>
              <a:t>)</a:t>
            </a:r>
          </a:p>
          <a:p>
            <a:pPr marL="808191" lvl="1" indent="-457200">
              <a:buFont typeface="+mj-lt"/>
              <a:buAutoNum type="arabicPeriod"/>
            </a:pPr>
            <a:r>
              <a:rPr lang="hu-HU" dirty="0"/>
              <a:t>Click </a:t>
            </a:r>
            <a:r>
              <a:rPr lang="hu-HU" dirty="0" err="1"/>
              <a:t>on</a:t>
            </a:r>
            <a:r>
              <a:rPr lang="hu-HU" dirty="0"/>
              <a:t> a </a:t>
            </a:r>
            <a:r>
              <a:rPr lang="hu-HU" dirty="0" err="1"/>
              <a:t>pair</a:t>
            </a:r>
            <a:r>
              <a:rPr lang="hu-HU" dirty="0"/>
              <a:t> of </a:t>
            </a:r>
            <a:r>
              <a:rPr lang="hu-HU" dirty="0" err="1"/>
              <a:t>dissimilar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members</a:t>
            </a:r>
            <a:r>
              <a:rPr lang="hu-HU" dirty="0"/>
              <a:t> </a:t>
            </a:r>
          </a:p>
          <a:p>
            <a:pPr marL="1387334" lvl="2" indent="-457200"/>
            <a:r>
              <a:rPr lang="hu-HU" dirty="0">
                <a:sym typeface="Wingdings" panose="05000000000000000000" pitchFamily="2" charset="2"/>
              </a:rPr>
              <a:t>2 </a:t>
            </a:r>
            <a:r>
              <a:rPr lang="hu-HU" dirty="0" err="1">
                <a:sym typeface="Wingdings" panose="05000000000000000000" pitchFamily="2" charset="2"/>
              </a:rPr>
              <a:t>click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clusters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with</a:t>
            </a:r>
            <a:r>
              <a:rPr lang="hu-HU" dirty="0">
                <a:sym typeface="Wingdings" panose="05000000000000000000" pitchFamily="2" charset="2"/>
              </a:rPr>
              <a:t> n and m </a:t>
            </a:r>
            <a:r>
              <a:rPr lang="hu-HU" dirty="0" err="1">
                <a:sym typeface="Wingdings" panose="05000000000000000000" pitchFamily="2" charset="2"/>
              </a:rPr>
              <a:t>members</a:t>
            </a:r>
            <a:r>
              <a:rPr lang="hu-HU" dirty="0">
                <a:sym typeface="Wingdings" panose="05000000000000000000" pitchFamily="2" charset="2"/>
              </a:rPr>
              <a:t>  nm CS</a:t>
            </a:r>
          </a:p>
          <a:p>
            <a:pPr marL="808191" lvl="1" indent="-457200">
              <a:buFont typeface="+mj-lt"/>
              <a:buAutoNum type="arabicPeriod"/>
            </a:pPr>
            <a:r>
              <a:rPr lang="hu-HU" dirty="0" err="1">
                <a:sym typeface="Wingdings" panose="05000000000000000000" pitchFamily="2" charset="2"/>
              </a:rPr>
              <a:t>Train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with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/>
              <a:t>SBDC</a:t>
            </a:r>
            <a:endParaRPr lang="hu-HU" dirty="0"/>
          </a:p>
          <a:p>
            <a:pPr marL="808191" lvl="1" indent="-457200">
              <a:buFont typeface="+mj-lt"/>
              <a:buAutoNum type="arabicPeriod"/>
            </a:pPr>
            <a:r>
              <a:rPr lang="hu-HU" dirty="0" err="1"/>
              <a:t>Continue</a:t>
            </a:r>
            <a:r>
              <a:rPr lang="hu-HU" dirty="0"/>
              <a:t> </a:t>
            </a:r>
            <a:r>
              <a:rPr lang="hu-HU" dirty="0" err="1"/>
              <a:t>until</a:t>
            </a:r>
            <a:r>
              <a:rPr lang="hu-HU" dirty="0"/>
              <a:t> </a:t>
            </a:r>
            <a:r>
              <a:rPr lang="hu-HU" dirty="0" err="1"/>
              <a:t>satisfaction</a:t>
            </a:r>
            <a:endParaRPr lang="hu-HU" dirty="0"/>
          </a:p>
          <a:p>
            <a:pPr marL="808191" lvl="1" indent="-457200">
              <a:buFont typeface="+mj-lt"/>
              <a:buAutoNum type="arabicPeriod"/>
            </a:pPr>
            <a:r>
              <a:rPr lang="hu-HU" dirty="0"/>
              <a:t>No </a:t>
            </a:r>
            <a:r>
              <a:rPr lang="hu-HU" dirty="0" err="1"/>
              <a:t>satisfaction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</a:t>
            </a:r>
            <a:r>
              <a:rPr lang="hu-HU" dirty="0"/>
              <a:t> go back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smtClean="0"/>
              <a:t>AI </a:t>
            </a:r>
            <a:r>
              <a:rPr lang="hu-HU" dirty="0" err="1" smtClean="0"/>
              <a:t>expert</a:t>
            </a:r>
            <a:r>
              <a:rPr lang="hu-HU" dirty="0" smtClean="0"/>
              <a:t> </a:t>
            </a:r>
            <a:r>
              <a:rPr lang="hu-HU" dirty="0"/>
              <a:t>and show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results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60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/>
          </p:nvPr>
        </p:nvGraphicFramePr>
        <p:xfrm>
          <a:off x="-288540" y="620688"/>
          <a:ext cx="9000492" cy="5454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zövegdoboz 1">
            <a:extLst>
              <a:ext uri="{FF2B5EF4-FFF2-40B4-BE49-F238E27FC236}">
                <a16:creationId xmlns:a16="http://schemas.microsoft.com/office/drawing/2014/main" id="{BDF95E62-CCB5-478D-ADD6-C7985FAD41DC}"/>
              </a:ext>
            </a:extLst>
          </p:cNvPr>
          <p:cNvSpPr txBox="1"/>
          <p:nvPr/>
        </p:nvSpPr>
        <p:spPr>
          <a:xfrm>
            <a:off x="251520" y="6099365"/>
            <a:ext cx="195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lorincz@inf.elte.hu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4C2CE-0839-4415-B37E-6A6BFE8C8455}"/>
              </a:ext>
            </a:extLst>
          </p:cNvPr>
          <p:cNvSpPr txBox="1"/>
          <p:nvPr/>
        </p:nvSpPr>
        <p:spPr>
          <a:xfrm>
            <a:off x="1907704" y="3861048"/>
            <a:ext cx="4817024" cy="1938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4000" dirty="0" err="1"/>
              <a:t>BUT</a:t>
            </a:r>
            <a:r>
              <a:rPr lang="hu-HU" sz="4000" dirty="0"/>
              <a:t> go </a:t>
            </a:r>
            <a:r>
              <a:rPr lang="hu-HU" sz="4000" dirty="0" err="1"/>
              <a:t>further</a:t>
            </a:r>
            <a:r>
              <a:rPr lang="hu-HU" sz="4000" dirty="0"/>
              <a:t> </a:t>
            </a:r>
          </a:p>
          <a:p>
            <a:pPr marL="457200" indent="-457200">
              <a:buFontTx/>
              <a:buChar char="-"/>
            </a:pPr>
            <a:r>
              <a:rPr lang="hu-HU" sz="4000" dirty="0" err="1"/>
              <a:t>for</a:t>
            </a:r>
            <a:r>
              <a:rPr lang="hu-HU" sz="4000" dirty="0"/>
              <a:t> </a:t>
            </a:r>
            <a:r>
              <a:rPr lang="hu-HU" sz="4000" dirty="0" err="1"/>
              <a:t>homeworks</a:t>
            </a:r>
            <a:r>
              <a:rPr lang="hu-HU" sz="4000" dirty="0"/>
              <a:t> and </a:t>
            </a:r>
          </a:p>
          <a:p>
            <a:pPr marL="457200" indent="-457200">
              <a:buFontTx/>
              <a:buChar char="-"/>
            </a:pPr>
            <a:r>
              <a:rPr lang="hu-HU" sz="4000" dirty="0" err="1"/>
              <a:t>for</a:t>
            </a:r>
            <a:r>
              <a:rPr lang="hu-HU" sz="4000" dirty="0"/>
              <a:t> </a:t>
            </a:r>
            <a:r>
              <a:rPr lang="hu-HU" sz="4000" dirty="0" err="1"/>
              <a:t>the</a:t>
            </a:r>
            <a:r>
              <a:rPr lang="hu-HU" sz="4000" dirty="0"/>
              <a:t> </a:t>
            </a:r>
            <a:r>
              <a:rPr lang="hu-HU" sz="4000" dirty="0" err="1"/>
              <a:t>questions</a:t>
            </a:r>
            <a:r>
              <a:rPr lang="hu-HU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307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Questions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goal</a:t>
            </a:r>
            <a:r>
              <a:rPr lang="hu-HU" dirty="0" smtClean="0"/>
              <a:t> of </a:t>
            </a:r>
            <a:r>
              <a:rPr lang="hu-HU" dirty="0" err="1" smtClean="0"/>
              <a:t>low-dimensional</a:t>
            </a:r>
            <a:r>
              <a:rPr lang="hu-HU" dirty="0" smtClean="0"/>
              <a:t> </a:t>
            </a:r>
            <a:r>
              <a:rPr lang="hu-HU" dirty="0" err="1" smtClean="0"/>
              <a:t>embedding</a:t>
            </a:r>
            <a:r>
              <a:rPr lang="hu-HU" dirty="0" smtClean="0"/>
              <a:t>?</a:t>
            </a:r>
          </a:p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advantages</a:t>
            </a:r>
            <a:r>
              <a:rPr lang="hu-HU" dirty="0" smtClean="0"/>
              <a:t> of </a:t>
            </a:r>
            <a:r>
              <a:rPr lang="hu-HU" dirty="0" err="1" smtClean="0"/>
              <a:t>dense</a:t>
            </a:r>
            <a:r>
              <a:rPr lang="hu-HU" dirty="0" smtClean="0"/>
              <a:t> </a:t>
            </a:r>
            <a:r>
              <a:rPr lang="hu-HU" dirty="0" err="1" smtClean="0"/>
              <a:t>embedding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opposed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sparse </a:t>
            </a:r>
            <a:r>
              <a:rPr lang="hu-HU" dirty="0" err="1" smtClean="0"/>
              <a:t>compression</a:t>
            </a:r>
            <a:r>
              <a:rPr lang="hu-HU" dirty="0" smtClean="0"/>
              <a:t>?</a:t>
            </a:r>
          </a:p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kind</a:t>
            </a:r>
            <a:r>
              <a:rPr lang="hu-HU" dirty="0" smtClean="0"/>
              <a:t> of </a:t>
            </a:r>
            <a:r>
              <a:rPr lang="hu-HU" dirty="0" err="1" smtClean="0"/>
              <a:t>distributions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expected</a:t>
            </a:r>
            <a:r>
              <a:rPr lang="hu-HU" dirty="0" smtClean="0"/>
              <a:t> in </a:t>
            </a:r>
            <a:r>
              <a:rPr lang="hu-HU" dirty="0" err="1" smtClean="0"/>
              <a:t>Nature</a:t>
            </a:r>
            <a:r>
              <a:rPr lang="hu-HU" dirty="0" smtClean="0"/>
              <a:t>?</a:t>
            </a:r>
          </a:p>
          <a:p>
            <a:r>
              <a:rPr lang="hu-HU" dirty="0" err="1" smtClean="0"/>
              <a:t>What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key</a:t>
            </a:r>
            <a:r>
              <a:rPr lang="hu-HU" dirty="0" smtClean="0"/>
              <a:t> </a:t>
            </a:r>
            <a:r>
              <a:rPr lang="hu-HU" dirty="0" err="1" smtClean="0"/>
              <a:t>thought</a:t>
            </a:r>
            <a:r>
              <a:rPr lang="hu-HU" dirty="0" smtClean="0"/>
              <a:t> in </a:t>
            </a:r>
            <a:r>
              <a:rPr lang="hu-HU" dirty="0" err="1" smtClean="0"/>
              <a:t>low-dimensional</a:t>
            </a:r>
            <a:r>
              <a:rPr lang="hu-HU" dirty="0" smtClean="0"/>
              <a:t> </a:t>
            </a:r>
            <a:r>
              <a:rPr lang="hu-HU" dirty="0" err="1" smtClean="0"/>
              <a:t>embedding</a:t>
            </a:r>
            <a:r>
              <a:rPr lang="hu-HU" dirty="0" smtClean="0"/>
              <a:t>?</a:t>
            </a:r>
          </a:p>
          <a:p>
            <a:r>
              <a:rPr lang="hu-HU" dirty="0" err="1" smtClean="0"/>
              <a:t>What</a:t>
            </a:r>
            <a:r>
              <a:rPr lang="hu-HU" dirty="0" smtClean="0"/>
              <a:t> is a </a:t>
            </a:r>
            <a:r>
              <a:rPr lang="hu-HU" dirty="0" err="1" smtClean="0"/>
              <a:t>sustained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r>
              <a:rPr lang="hu-HU" dirty="0" smtClean="0"/>
              <a:t>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43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5DCF-BF03-4736-BFBD-C17EE96C50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88640"/>
            <a:ext cx="6840760" cy="1224136"/>
          </a:xfrm>
        </p:spPr>
        <p:txBody>
          <a:bodyPr/>
          <a:lstStyle/>
          <a:p>
            <a:pPr algn="ctr"/>
            <a:r>
              <a:rPr lang="hu-HU" dirty="0" err="1"/>
              <a:t>CONTENT</a:t>
            </a:r>
            <a:endParaRPr lang="hu-HU" dirty="0"/>
          </a:p>
          <a:p>
            <a:pPr>
              <a:spcBef>
                <a:spcPts val="300"/>
              </a:spcBef>
            </a:pPr>
            <a:r>
              <a:rPr lang="hu-HU" dirty="0" err="1" smtClean="0"/>
              <a:t>Plan</a:t>
            </a:r>
            <a:r>
              <a:rPr lang="hu-HU" dirty="0"/>
              <a:t>				   		</a:t>
            </a:r>
            <a:r>
              <a:rPr lang="hu-HU" dirty="0" smtClean="0"/>
              <a:t>New </a:t>
            </a:r>
            <a:r>
              <a:rPr lang="hu-HU" dirty="0" err="1" smtClean="0"/>
              <a:t>Plan</a:t>
            </a:r>
            <a:endParaRPr lang="hu-HU" dirty="0"/>
          </a:p>
          <a:p>
            <a:endParaRPr lang="hu-HU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F712CEE-3946-42BF-AA64-430C6F3D6773}"/>
              </a:ext>
            </a:extLst>
          </p:cNvPr>
          <p:cNvSpPr txBox="1">
            <a:spLocks/>
          </p:cNvSpPr>
          <p:nvPr/>
        </p:nvSpPr>
        <p:spPr>
          <a:xfrm>
            <a:off x="107504" y="1392145"/>
            <a:ext cx="4104456" cy="5565247"/>
          </a:xfrm>
        </p:spPr>
        <p:txBody>
          <a:bodyPr>
            <a:normAutofit fontScale="77500" lnSpcReduction="20000"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5588" indent="-255588">
              <a:buFont typeface="Arial" pitchFamily="34" charset="0"/>
              <a:buNone/>
            </a:pPr>
            <a:r>
              <a:rPr lang="en-US" sz="2200" dirty="0"/>
              <a:t>1. Introduction</a:t>
            </a:r>
          </a:p>
          <a:p>
            <a:pPr marL="255588" indent="-255588">
              <a:buFont typeface="Arial" pitchFamily="34" charset="0"/>
              <a:buNone/>
            </a:pPr>
            <a:r>
              <a:rPr lang="en-US" sz="2200" dirty="0"/>
              <a:t>2. </a:t>
            </a:r>
            <a:r>
              <a:rPr lang="hu-HU" sz="2200" dirty="0" err="1"/>
              <a:t>Cognition</a:t>
            </a:r>
            <a:r>
              <a:rPr lang="hu-HU" sz="2200" dirty="0"/>
              <a:t>, </a:t>
            </a:r>
            <a:r>
              <a:rPr lang="en-US" sz="2200" dirty="0"/>
              <a:t>IQ and making sense</a:t>
            </a:r>
            <a:endParaRPr lang="hu-HU" sz="2200" dirty="0"/>
          </a:p>
          <a:p>
            <a:pPr marL="255588" indent="-255588">
              <a:buFont typeface="Arial" pitchFamily="34" charset="0"/>
              <a:buNone/>
            </a:pPr>
            <a:r>
              <a:rPr lang="en-US" sz="2200" dirty="0"/>
              <a:t>3. </a:t>
            </a:r>
            <a:r>
              <a:rPr lang="hu-HU" sz="2200" dirty="0"/>
              <a:t>K</a:t>
            </a:r>
            <a:r>
              <a:rPr lang="en-US" sz="2200" dirty="0" err="1"/>
              <a:t>ey</a:t>
            </a:r>
            <a:r>
              <a:rPr lang="en-US" sz="2200" dirty="0"/>
              <a:t> problems of AI</a:t>
            </a:r>
            <a:r>
              <a:rPr lang="hu-HU" sz="2200" dirty="0"/>
              <a:t> and human  </a:t>
            </a:r>
            <a:r>
              <a:rPr lang="hu-HU" sz="2200" dirty="0" err="1"/>
              <a:t>intelligence</a:t>
            </a:r>
            <a:endParaRPr lang="en-US" sz="2200" dirty="0"/>
          </a:p>
          <a:p>
            <a:pPr marL="255588" indent="-255588">
              <a:buFont typeface="Arial" pitchFamily="34" charset="0"/>
              <a:buNone/>
            </a:pPr>
            <a:r>
              <a:rPr lang="en-US" sz="2200" dirty="0"/>
              <a:t>4. Goal oriented systems</a:t>
            </a:r>
          </a:p>
          <a:p>
            <a:pPr marL="255588" indent="-255588">
              <a:buFont typeface="Arial" pitchFamily="34" charset="0"/>
              <a:buNone/>
            </a:pPr>
            <a:r>
              <a:rPr lang="en-US" sz="2200" dirty="0"/>
              <a:t>5. Classical AI</a:t>
            </a:r>
            <a:r>
              <a:rPr lang="hu-HU" sz="2200" dirty="0"/>
              <a:t> </a:t>
            </a:r>
            <a:r>
              <a:rPr lang="hu-HU" sz="2200" dirty="0" err="1"/>
              <a:t>versus</a:t>
            </a:r>
            <a:r>
              <a:rPr lang="en-US" sz="2200" dirty="0"/>
              <a:t> learning from examples</a:t>
            </a:r>
            <a:r>
              <a:rPr lang="hu-HU" sz="2200" dirty="0"/>
              <a:t>: </a:t>
            </a:r>
            <a:r>
              <a:rPr lang="hu-HU" sz="2200" dirty="0" err="1"/>
              <a:t>how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combine</a:t>
            </a:r>
            <a:r>
              <a:rPr lang="hu-HU" sz="2200" dirty="0"/>
              <a:t> </a:t>
            </a:r>
            <a:r>
              <a:rPr lang="hu-HU" sz="2200" dirty="0" err="1"/>
              <a:t>them</a:t>
            </a:r>
            <a:r>
              <a:rPr lang="hu-HU" sz="2200" dirty="0"/>
              <a:t>?</a:t>
            </a:r>
            <a:endParaRPr lang="en-US" sz="2200" dirty="0"/>
          </a:p>
          <a:p>
            <a:pPr marL="255588" indent="-255588">
              <a:buFont typeface="Arial" pitchFamily="34" charset="0"/>
              <a:buNone/>
            </a:pPr>
            <a:r>
              <a:rPr lang="en-US" sz="2200" dirty="0"/>
              <a:t>6. Image </a:t>
            </a:r>
            <a:r>
              <a:rPr lang="hu-HU" sz="2200" dirty="0"/>
              <a:t>and video </a:t>
            </a:r>
            <a:r>
              <a:rPr lang="en-US" sz="2200" dirty="0"/>
              <a:t>processing</a:t>
            </a:r>
            <a:r>
              <a:rPr lang="hu-HU" sz="2200" dirty="0"/>
              <a:t> </a:t>
            </a:r>
            <a:endParaRPr lang="hu-HU" sz="2200" dirty="0" smtClean="0"/>
          </a:p>
          <a:p>
            <a:pPr>
              <a:buFont typeface="Wingdings" panose="05000000000000000000" pitchFamily="2" charset="2"/>
              <a:buChar char="è"/>
            </a:pPr>
            <a:r>
              <a:rPr lang="hu-HU" sz="2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Mid-</a:t>
            </a:r>
            <a:r>
              <a:rPr lang="hu-HU" sz="22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term</a:t>
            </a:r>
            <a:r>
              <a:rPr lang="hu-HU" sz="2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exam</a:t>
            </a:r>
            <a:r>
              <a:rPr lang="hu-HU" sz="2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(</a:t>
            </a:r>
            <a:r>
              <a:rPr lang="hu-HU" sz="22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October</a:t>
            </a:r>
            <a:r>
              <a:rPr lang="hu-HU" sz="2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21, 2020)</a:t>
            </a:r>
            <a:endParaRPr lang="hu-HU" sz="2200" dirty="0">
              <a:solidFill>
                <a:srgbClr val="C00000"/>
              </a:solidFill>
            </a:endParaRPr>
          </a:p>
          <a:p>
            <a:pPr marL="255588" indent="-255588">
              <a:buFont typeface="Arial" pitchFamily="34" charset="0"/>
              <a:buNone/>
            </a:pPr>
            <a:r>
              <a:rPr lang="en-US" sz="2200" dirty="0"/>
              <a:t>7. Speech processing</a:t>
            </a:r>
            <a:r>
              <a:rPr lang="hu-HU" sz="2200" dirty="0"/>
              <a:t>, </a:t>
            </a:r>
            <a:r>
              <a:rPr lang="en-US" sz="2200" dirty="0"/>
              <a:t>natural language processing</a:t>
            </a:r>
            <a:endParaRPr lang="hu-HU" sz="2200" dirty="0"/>
          </a:p>
          <a:p>
            <a:pPr marL="255588" indent="-255588">
              <a:buNone/>
            </a:pPr>
            <a:r>
              <a:rPr lang="hu-HU" sz="2200" dirty="0"/>
              <a:t>8. </a:t>
            </a:r>
            <a:r>
              <a:rPr lang="hu-HU" sz="2200" dirty="0" err="1"/>
              <a:t>Behavior</a:t>
            </a:r>
            <a:r>
              <a:rPr lang="hu-HU" sz="2200" dirty="0"/>
              <a:t> </a:t>
            </a:r>
            <a:r>
              <a:rPr lang="hu-HU" sz="2200" dirty="0" err="1"/>
              <a:t>characterization</a:t>
            </a:r>
            <a:r>
              <a:rPr lang="hu-HU" sz="2200" dirty="0"/>
              <a:t> and </a:t>
            </a:r>
            <a:r>
              <a:rPr lang="hu-HU" sz="2200" dirty="0" err="1"/>
              <a:t>situation</a:t>
            </a:r>
            <a:r>
              <a:rPr lang="hu-HU" sz="2200" dirty="0"/>
              <a:t> </a:t>
            </a:r>
            <a:r>
              <a:rPr lang="hu-HU" sz="2200" dirty="0" err="1"/>
              <a:t>understanding</a:t>
            </a:r>
            <a:endParaRPr lang="en-US" sz="2200" dirty="0"/>
          </a:p>
          <a:p>
            <a:pPr marL="255588" indent="-255588">
              <a:buFont typeface="Arial" pitchFamily="34" charset="0"/>
              <a:buNone/>
            </a:pPr>
            <a:r>
              <a:rPr lang="hu-HU" sz="2200" dirty="0"/>
              <a:t>9</a:t>
            </a:r>
            <a:r>
              <a:rPr lang="en-US" sz="2200" dirty="0"/>
              <a:t>. E</a:t>
            </a:r>
            <a:r>
              <a:rPr lang="hu-HU" sz="2200" dirty="0" err="1"/>
              <a:t>xplainability</a:t>
            </a:r>
            <a:r>
              <a:rPr lang="hu-HU" sz="2200" dirty="0"/>
              <a:t> (XAI) </a:t>
            </a:r>
            <a:r>
              <a:rPr lang="en-US" sz="2200" dirty="0"/>
              <a:t>for human understanding</a:t>
            </a:r>
            <a:r>
              <a:rPr lang="hu-HU" sz="2200" dirty="0"/>
              <a:t>, </a:t>
            </a:r>
            <a:r>
              <a:rPr lang="hu-HU" sz="2200" dirty="0" err="1"/>
              <a:t>information</a:t>
            </a:r>
            <a:r>
              <a:rPr lang="hu-HU" sz="2200" dirty="0"/>
              <a:t> </a:t>
            </a:r>
            <a:r>
              <a:rPr lang="hu-HU" sz="2200" dirty="0" err="1"/>
              <a:t>fusion</a:t>
            </a:r>
            <a:r>
              <a:rPr lang="hu-HU" sz="2200" dirty="0"/>
              <a:t> and </a:t>
            </a:r>
            <a:r>
              <a:rPr lang="hu-HU" sz="2200" dirty="0" err="1"/>
              <a:t>distributed</a:t>
            </a:r>
            <a:r>
              <a:rPr lang="hu-HU" sz="2200" dirty="0"/>
              <a:t> </a:t>
            </a:r>
            <a:r>
              <a:rPr lang="hu-HU" sz="2200" dirty="0" err="1"/>
              <a:t>intelligence</a:t>
            </a:r>
            <a:endParaRPr lang="en-US" sz="2200" dirty="0"/>
          </a:p>
          <a:p>
            <a:pPr marL="255588" indent="-255588">
              <a:buFont typeface="Arial" pitchFamily="34" charset="0"/>
              <a:buNone/>
            </a:pPr>
            <a:r>
              <a:rPr lang="hu-HU" sz="2200" dirty="0"/>
              <a:t>10</a:t>
            </a:r>
            <a:r>
              <a:rPr lang="en-US" sz="2200" dirty="0"/>
              <a:t>. Human-machine interaction</a:t>
            </a:r>
            <a:r>
              <a:rPr lang="hu-HU" sz="2200" dirty="0"/>
              <a:t>, „Edge </a:t>
            </a:r>
            <a:r>
              <a:rPr lang="hu-HU" sz="2200" dirty="0" err="1"/>
              <a:t>TPUs</a:t>
            </a:r>
            <a:r>
              <a:rPr lang="hu-HU" sz="2200" dirty="0"/>
              <a:t>”, and </a:t>
            </a:r>
            <a:r>
              <a:rPr lang="hu-HU" sz="2200" dirty="0" err="1"/>
              <a:t>distributed</a:t>
            </a:r>
            <a:r>
              <a:rPr lang="hu-HU" sz="2200" dirty="0"/>
              <a:t> </a:t>
            </a:r>
            <a:r>
              <a:rPr lang="hu-HU" sz="2200" dirty="0" err="1"/>
              <a:t>intelligence</a:t>
            </a:r>
            <a:endParaRPr lang="en-US" sz="2200" dirty="0"/>
          </a:p>
          <a:p>
            <a:pPr marL="255588" indent="-255588">
              <a:buNone/>
            </a:pPr>
            <a:r>
              <a:rPr lang="hu-HU" sz="2200" dirty="0"/>
              <a:t>11. </a:t>
            </a:r>
            <a:r>
              <a:rPr lang="hu-HU" sz="2200" dirty="0" err="1"/>
              <a:t>Control</a:t>
            </a:r>
            <a:r>
              <a:rPr lang="hu-HU" sz="2200" dirty="0"/>
              <a:t>, </a:t>
            </a:r>
            <a:r>
              <a:rPr lang="hu-HU" sz="2200" dirty="0" err="1"/>
              <a:t>influencing</a:t>
            </a:r>
            <a:r>
              <a:rPr lang="hu-HU" sz="2200" dirty="0"/>
              <a:t>, </a:t>
            </a:r>
            <a:r>
              <a:rPr lang="hu-HU" sz="2200" dirty="0" err="1"/>
              <a:t>fake</a:t>
            </a:r>
            <a:r>
              <a:rPr lang="hu-HU" sz="2200" dirty="0"/>
              <a:t> </a:t>
            </a:r>
            <a:r>
              <a:rPr lang="hu-HU" sz="2200" dirty="0" err="1"/>
              <a:t>information</a:t>
            </a:r>
            <a:r>
              <a:rPr lang="hu-HU" sz="2200" dirty="0"/>
              <a:t>, </a:t>
            </a:r>
            <a:r>
              <a:rPr lang="hu-HU" sz="2200" dirty="0" err="1"/>
              <a:t>legal</a:t>
            </a:r>
            <a:r>
              <a:rPr lang="hu-HU" sz="2200" dirty="0"/>
              <a:t> and </a:t>
            </a:r>
            <a:r>
              <a:rPr lang="hu-HU" sz="2200" dirty="0" err="1"/>
              <a:t>ethical</a:t>
            </a:r>
            <a:r>
              <a:rPr lang="hu-HU" sz="2200" dirty="0"/>
              <a:t> </a:t>
            </a:r>
            <a:r>
              <a:rPr lang="hu-HU" sz="2200" dirty="0" err="1"/>
              <a:t>issues</a:t>
            </a:r>
            <a:r>
              <a:rPr lang="hu-HU" sz="2200" dirty="0"/>
              <a:t>, </a:t>
            </a:r>
          </a:p>
          <a:p>
            <a:pPr marL="255588" indent="-255588">
              <a:buNone/>
            </a:pPr>
            <a:r>
              <a:rPr lang="en-US" sz="2200" dirty="0"/>
              <a:t>1</a:t>
            </a:r>
            <a:r>
              <a:rPr lang="hu-HU" sz="2200" dirty="0"/>
              <a:t>2</a:t>
            </a:r>
            <a:r>
              <a:rPr lang="en-US" sz="2200" dirty="0"/>
              <a:t>. Summary: Artificial General </a:t>
            </a:r>
            <a:r>
              <a:rPr lang="en-US" sz="2200" dirty="0" smtClean="0"/>
              <a:t>Intelligence</a:t>
            </a:r>
            <a:endParaRPr lang="hu-HU" sz="2200" dirty="0" smtClean="0"/>
          </a:p>
          <a:p>
            <a:pPr marL="255588" indent="-255588">
              <a:buNone/>
            </a:pPr>
            <a:r>
              <a:rPr lang="hu-HU" sz="2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 </a:t>
            </a:r>
            <a:r>
              <a:rPr lang="hu-HU" sz="22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Final</a:t>
            </a:r>
            <a:r>
              <a:rPr lang="hu-HU" sz="2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hu-HU" sz="22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exam</a:t>
            </a:r>
            <a:endParaRPr lang="hu-HU" sz="2200" dirty="0">
              <a:solidFill>
                <a:srgbClr val="C00000"/>
              </a:solidFill>
            </a:endParaRPr>
          </a:p>
          <a:p>
            <a:pPr indent="0">
              <a:buNone/>
            </a:pPr>
            <a:endParaRPr lang="en-US" sz="2200" b="1" i="1" dirty="0"/>
          </a:p>
          <a:p>
            <a:pPr indent="0">
              <a:buFont typeface="Arial" pitchFamily="34" charset="0"/>
              <a:buNone/>
            </a:pPr>
            <a:endParaRPr lang="en-US" sz="2200" dirty="0"/>
          </a:p>
          <a:p>
            <a:pPr marL="0" indent="0">
              <a:buFont typeface="Arial" pitchFamily="34" charset="0"/>
              <a:buNone/>
            </a:pPr>
            <a:endParaRPr lang="hu-HU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6F712CEE-3946-42BF-AA64-430C6F3D6773}"/>
              </a:ext>
            </a:extLst>
          </p:cNvPr>
          <p:cNvSpPr txBox="1">
            <a:spLocks/>
          </p:cNvSpPr>
          <p:nvPr/>
        </p:nvSpPr>
        <p:spPr>
          <a:xfrm>
            <a:off x="4355976" y="1421220"/>
            <a:ext cx="4104456" cy="5248140"/>
          </a:xfrm>
        </p:spPr>
        <p:txBody>
          <a:bodyPr>
            <a:normAutofit lnSpcReduction="10000"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5588" indent="-255588">
              <a:buFont typeface="Arial" pitchFamily="34" charset="0"/>
              <a:buNone/>
            </a:pPr>
            <a:r>
              <a:rPr lang="en-US" sz="1800" dirty="0"/>
              <a:t>1. Introduction</a:t>
            </a:r>
          </a:p>
          <a:p>
            <a:pPr marL="255588" indent="-255588">
              <a:buFont typeface="Arial" pitchFamily="34" charset="0"/>
              <a:buNone/>
            </a:pPr>
            <a:r>
              <a:rPr lang="en-US" sz="1800" dirty="0"/>
              <a:t>2. </a:t>
            </a:r>
            <a:r>
              <a:rPr lang="hu-HU" sz="1800" dirty="0" err="1"/>
              <a:t>Cognition</a:t>
            </a:r>
            <a:r>
              <a:rPr lang="hu-HU" sz="1800" dirty="0"/>
              <a:t>, </a:t>
            </a:r>
            <a:r>
              <a:rPr lang="en-US" sz="1800" dirty="0"/>
              <a:t>IQ and making sense</a:t>
            </a:r>
            <a:endParaRPr lang="hu-HU" sz="1800" dirty="0"/>
          </a:p>
          <a:p>
            <a:pPr marL="255588" indent="-255588">
              <a:buFont typeface="Arial" pitchFamily="34" charset="0"/>
              <a:buNone/>
            </a:pPr>
            <a:r>
              <a:rPr lang="en-US" sz="1800" dirty="0"/>
              <a:t>3. </a:t>
            </a:r>
            <a:r>
              <a:rPr lang="hu-HU" sz="1800" dirty="0"/>
              <a:t>K</a:t>
            </a:r>
            <a:r>
              <a:rPr lang="en-US" sz="1800" dirty="0" err="1"/>
              <a:t>ey</a:t>
            </a:r>
            <a:r>
              <a:rPr lang="en-US" sz="1800" dirty="0"/>
              <a:t> problems of AI</a:t>
            </a:r>
            <a:r>
              <a:rPr lang="hu-HU" sz="1800" dirty="0"/>
              <a:t> and human  </a:t>
            </a:r>
            <a:r>
              <a:rPr lang="hu-HU" sz="1800" dirty="0" err="1"/>
              <a:t>intelligence</a:t>
            </a:r>
            <a:endParaRPr lang="en-US" sz="1800" dirty="0"/>
          </a:p>
          <a:p>
            <a:pPr marL="255588" indent="-255588">
              <a:buFont typeface="Arial" pitchFamily="34" charset="0"/>
              <a:buNone/>
            </a:pPr>
            <a:r>
              <a:rPr lang="en-US" sz="1800" dirty="0"/>
              <a:t>4. Goal oriented systems</a:t>
            </a:r>
          </a:p>
          <a:p>
            <a:pPr marL="255588" indent="-255588">
              <a:buFont typeface="Arial" pitchFamily="34" charset="0"/>
              <a:buNone/>
            </a:pPr>
            <a:r>
              <a:rPr lang="hu-HU" sz="1800" dirty="0" smtClean="0"/>
              <a:t>5</a:t>
            </a:r>
            <a:r>
              <a:rPr lang="en-US" sz="1800" dirty="0" smtClean="0"/>
              <a:t>. </a:t>
            </a:r>
            <a:r>
              <a:rPr lang="en-US" sz="1800" dirty="0"/>
              <a:t>Image </a:t>
            </a:r>
            <a:r>
              <a:rPr lang="hu-HU" sz="1800" dirty="0"/>
              <a:t>and video </a:t>
            </a:r>
            <a:r>
              <a:rPr lang="en-US" sz="1800" dirty="0"/>
              <a:t>processing</a:t>
            </a:r>
            <a:r>
              <a:rPr lang="hu-HU" sz="1800" dirty="0"/>
              <a:t> </a:t>
            </a:r>
            <a:endParaRPr lang="hu-HU" sz="1800" dirty="0" smtClean="0"/>
          </a:p>
          <a:p>
            <a:pPr>
              <a:buFont typeface="Wingdings" panose="05000000000000000000" pitchFamily="2" charset="2"/>
              <a:buChar char="è"/>
            </a:pPr>
            <a:r>
              <a:rPr lang="hu-HU" sz="1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Mid-</a:t>
            </a:r>
            <a:r>
              <a:rPr lang="hu-HU" sz="18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term</a:t>
            </a:r>
            <a:r>
              <a:rPr lang="hu-HU" sz="1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hu-HU" sz="18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exam</a:t>
            </a:r>
            <a:r>
              <a:rPr lang="hu-HU" sz="1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(</a:t>
            </a:r>
            <a:r>
              <a:rPr lang="hu-HU" sz="18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October</a:t>
            </a:r>
            <a:r>
              <a:rPr lang="hu-HU" sz="18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21, 2020)</a:t>
            </a:r>
            <a:endParaRPr lang="hu-HU" sz="1800" dirty="0">
              <a:solidFill>
                <a:srgbClr val="C00000"/>
              </a:solidFill>
            </a:endParaRPr>
          </a:p>
          <a:p>
            <a:pPr marL="255588" indent="-255588">
              <a:buFont typeface="Arial" pitchFamily="34" charset="0"/>
              <a:buNone/>
            </a:pPr>
            <a:r>
              <a:rPr lang="hu-HU" sz="1800" dirty="0"/>
              <a:t>6</a:t>
            </a:r>
            <a:r>
              <a:rPr lang="en-US" sz="1800" dirty="0" smtClean="0"/>
              <a:t>. </a:t>
            </a:r>
            <a:r>
              <a:rPr lang="en-US" sz="1800" dirty="0"/>
              <a:t>Speech processing</a:t>
            </a:r>
            <a:r>
              <a:rPr lang="hu-HU" sz="1800" dirty="0"/>
              <a:t>, </a:t>
            </a:r>
            <a:r>
              <a:rPr lang="en-US" sz="1800" dirty="0"/>
              <a:t>natural language </a:t>
            </a:r>
            <a:r>
              <a:rPr lang="en-US" sz="1800" dirty="0" smtClean="0"/>
              <a:t>processing</a:t>
            </a:r>
            <a:endParaRPr lang="hu-HU" sz="1800" dirty="0" smtClean="0"/>
          </a:p>
          <a:p>
            <a:pPr marL="255588" indent="-255588">
              <a:buNone/>
            </a:pPr>
            <a:r>
              <a:rPr lang="hu-HU" sz="1800" dirty="0"/>
              <a:t>7. Embedding and </a:t>
            </a:r>
            <a:r>
              <a:rPr lang="hu-HU" sz="1800" dirty="0" err="1"/>
              <a:t>visualization</a:t>
            </a:r>
            <a:r>
              <a:rPr lang="hu-HU" sz="1800" dirty="0"/>
              <a:t> </a:t>
            </a:r>
            <a:r>
              <a:rPr lang="hu-HU" sz="1800" dirty="0" err="1"/>
              <a:t>for</a:t>
            </a:r>
            <a:r>
              <a:rPr lang="hu-HU" sz="1800" dirty="0"/>
              <a:t> human </a:t>
            </a:r>
            <a:r>
              <a:rPr lang="hu-HU" sz="1800" dirty="0" err="1"/>
              <a:t>understanding</a:t>
            </a:r>
            <a:endParaRPr lang="hu-HU" sz="1800" dirty="0"/>
          </a:p>
          <a:p>
            <a:pPr marL="255588" indent="-255588">
              <a:buNone/>
            </a:pPr>
            <a:r>
              <a:rPr lang="hu-HU" sz="1800" dirty="0"/>
              <a:t>8. </a:t>
            </a:r>
            <a:r>
              <a:rPr lang="hu-HU" sz="1800" dirty="0" err="1"/>
              <a:t>Control</a:t>
            </a:r>
            <a:r>
              <a:rPr lang="hu-HU" sz="1800" dirty="0"/>
              <a:t> and </a:t>
            </a:r>
            <a:r>
              <a:rPr lang="hu-HU" sz="1800" dirty="0" err="1"/>
              <a:t>robots</a:t>
            </a:r>
            <a:endParaRPr lang="hu-HU" sz="1800" dirty="0"/>
          </a:p>
          <a:p>
            <a:pPr marL="255588" indent="-255588">
              <a:buNone/>
            </a:pPr>
            <a:r>
              <a:rPr lang="hu-HU" sz="1800" dirty="0"/>
              <a:t>9. </a:t>
            </a:r>
            <a:r>
              <a:rPr lang="hu-HU" sz="1800" dirty="0" err="1"/>
              <a:t>Natural</a:t>
            </a:r>
            <a:r>
              <a:rPr lang="hu-HU" sz="1800" dirty="0"/>
              <a:t> </a:t>
            </a:r>
            <a:r>
              <a:rPr lang="hu-HU" sz="1800" dirty="0" err="1"/>
              <a:t>Language</a:t>
            </a:r>
            <a:r>
              <a:rPr lang="hu-HU" sz="1800" dirty="0"/>
              <a:t> </a:t>
            </a:r>
            <a:r>
              <a:rPr lang="hu-HU" sz="1800" dirty="0" err="1"/>
              <a:t>Processing</a:t>
            </a:r>
            <a:r>
              <a:rPr lang="hu-HU" sz="1800" dirty="0"/>
              <a:t> and </a:t>
            </a:r>
            <a:r>
              <a:rPr lang="hu-HU" sz="1800" dirty="0" smtClean="0"/>
              <a:t>video-</a:t>
            </a:r>
            <a:r>
              <a:rPr lang="hu-HU" sz="1800" dirty="0" err="1" smtClean="0"/>
              <a:t>grounded</a:t>
            </a:r>
            <a:r>
              <a:rPr lang="hu-HU" sz="1800" dirty="0" smtClean="0"/>
              <a:t> NLP</a:t>
            </a:r>
            <a:endParaRPr lang="hu-HU" sz="1800" dirty="0"/>
          </a:p>
          <a:p>
            <a:pPr marL="255588" indent="-255588">
              <a:buNone/>
            </a:pPr>
            <a:r>
              <a:rPr lang="en-US" sz="1800" dirty="0"/>
              <a:t>1</a:t>
            </a:r>
            <a:r>
              <a:rPr lang="hu-HU" sz="1800" dirty="0"/>
              <a:t>0</a:t>
            </a:r>
            <a:r>
              <a:rPr lang="en-US" sz="1800" dirty="0"/>
              <a:t>. Summary: Artificial General Intelligence</a:t>
            </a:r>
            <a:endParaRPr lang="hu-HU" sz="1800" dirty="0"/>
          </a:p>
          <a:p>
            <a:pPr marL="255588" indent="-255588">
              <a:buNone/>
            </a:pPr>
            <a:r>
              <a:rPr lang="hu-HU" sz="1800" dirty="0">
                <a:solidFill>
                  <a:srgbClr val="C00000"/>
                </a:solidFill>
                <a:sym typeface="Wingdings" panose="05000000000000000000" pitchFamily="2" charset="2"/>
              </a:rPr>
              <a:t> </a:t>
            </a:r>
            <a:r>
              <a:rPr lang="hu-HU" sz="1800" dirty="0" err="1">
                <a:solidFill>
                  <a:srgbClr val="C00000"/>
                </a:solidFill>
                <a:sym typeface="Wingdings" panose="05000000000000000000" pitchFamily="2" charset="2"/>
              </a:rPr>
              <a:t>Final</a:t>
            </a:r>
            <a:r>
              <a:rPr lang="hu-HU" sz="180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hu-HU" sz="1800" dirty="0" err="1">
                <a:solidFill>
                  <a:srgbClr val="C00000"/>
                </a:solidFill>
                <a:sym typeface="Wingdings" panose="05000000000000000000" pitchFamily="2" charset="2"/>
              </a:rPr>
              <a:t>exam</a:t>
            </a:r>
            <a:endParaRPr lang="hu-HU" sz="1800" dirty="0">
              <a:solidFill>
                <a:srgbClr val="C00000"/>
              </a:solidFill>
            </a:endParaRPr>
          </a:p>
          <a:p>
            <a:pPr indent="0">
              <a:buNone/>
            </a:pPr>
            <a:endParaRPr lang="en-US" sz="2200" b="1" i="1" dirty="0"/>
          </a:p>
          <a:p>
            <a:pPr indent="0">
              <a:buFont typeface="Arial" pitchFamily="34" charset="0"/>
              <a:buNone/>
            </a:pPr>
            <a:endParaRPr lang="en-US" sz="2200" dirty="0"/>
          </a:p>
          <a:p>
            <a:pPr marL="0" indent="0">
              <a:buFont typeface="Arial" pitchFamily="34" charset="0"/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79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7C340-EF49-4F8F-B3E8-CF9EE046FD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basis</a:t>
            </a:r>
            <a:r>
              <a:rPr lang="hu-HU" dirty="0" smtClean="0"/>
              <a:t> of </a:t>
            </a:r>
            <a:r>
              <a:rPr lang="hu-HU" dirty="0" err="1" smtClean="0"/>
              <a:t>embedding</a:t>
            </a:r>
            <a:r>
              <a:rPr lang="hu-HU" dirty="0"/>
              <a:t>:</a:t>
            </a:r>
            <a:endParaRPr lang="hu-HU" dirty="0" smtClean="0"/>
          </a:p>
          <a:p>
            <a:r>
              <a:rPr lang="hu-HU" dirty="0" smtClean="0"/>
              <a:t>Johnson-</a:t>
            </a:r>
            <a:r>
              <a:rPr lang="hu-HU" dirty="0" err="1" smtClean="0"/>
              <a:t>Lindenstrauss</a:t>
            </a:r>
            <a:r>
              <a:rPr lang="hu-HU" dirty="0" smtClean="0"/>
              <a:t> </a:t>
            </a:r>
            <a:r>
              <a:rPr lang="hu-HU" dirty="0"/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EFE4E85-73EA-4BCC-AD7F-86C639EB4AD5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323528" y="1919764"/>
                <a:ext cx="7272804" cy="5184352"/>
              </a:xfrm>
            </p:spPr>
            <p:txBody>
              <a:bodyPr/>
              <a:lstStyle/>
              <a:p>
                <a:r>
                  <a:rPr lang="hu-HU" dirty="0"/>
                  <a:t>Euclidean </a:t>
                </a:r>
                <a:r>
                  <a:rPr lang="hu-HU" dirty="0" err="1"/>
                  <a:t>space</a:t>
                </a:r>
                <a:endParaRPr lang="hu-HU" dirty="0"/>
              </a:p>
              <a:p>
                <a:r>
                  <a:rPr lang="hu-HU" dirty="0"/>
                  <a:t>Real </a:t>
                </a:r>
                <a:r>
                  <a:rPr lang="hu-H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hu-HU" dirty="0"/>
                  <a:t>-</a:t>
                </a:r>
                <a:r>
                  <a:rPr lang="hu-HU" dirty="0" err="1"/>
                  <a:t>space</a:t>
                </a:r>
                <a:r>
                  <a:rPr lang="hu-HU" dirty="0"/>
                  <a:t> </a:t>
                </a:r>
                <a:r>
                  <a:rPr lang="hu-HU" dirty="0" err="1"/>
                  <a:t>R</a:t>
                </a:r>
                <a:r>
                  <a:rPr lang="hu-HU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hu-HU" dirty="0"/>
                  <a:t>  </a:t>
                </a:r>
                <a:r>
                  <a:rPr lang="hu-HU" dirty="0" err="1"/>
                  <a:t>equipped</a:t>
                </a:r>
                <a:r>
                  <a:rPr lang="hu-HU" dirty="0"/>
                  <a:t> </a:t>
                </a:r>
                <a:r>
                  <a:rPr lang="hu-HU" dirty="0" err="1"/>
                  <a:t>with</a:t>
                </a:r>
                <a:r>
                  <a:rPr lang="hu-HU" dirty="0"/>
                  <a:t> </a:t>
                </a:r>
              </a:p>
              <a:p>
                <a:pPr lvl="1"/>
                <a:r>
                  <a:rPr lang="hu-HU" dirty="0"/>
                  <a:t>a </a:t>
                </a:r>
                <a:r>
                  <a:rPr lang="hu-HU" dirty="0" err="1"/>
                  <a:t>dot</a:t>
                </a:r>
                <a:r>
                  <a:rPr lang="hu-HU" dirty="0"/>
                  <a:t> </a:t>
                </a:r>
                <a:r>
                  <a:rPr lang="hu-HU" dirty="0" err="1"/>
                  <a:t>product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d>
                      <m:dPr>
                        <m:begChr m:val="⟨"/>
                        <m:endChr m:val="⟩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hu-HU" dirty="0"/>
                  <a:t> </a:t>
                </a:r>
              </a:p>
              <a:p>
                <a:pPr lvl="1"/>
                <a:r>
                  <a:rPr lang="hu-HU" dirty="0"/>
                  <a:t>and </a:t>
                </a:r>
                <a:r>
                  <a:rPr lang="hu-HU" dirty="0" err="1"/>
                  <a:t>thus</a:t>
                </a:r>
                <a:r>
                  <a:rPr lang="hu-HU" dirty="0"/>
                  <a:t> a </a:t>
                </a:r>
                <a:r>
                  <a:rPr lang="hu-HU" dirty="0" err="1"/>
                  <a:t>norm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:=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</m:oMath>
                </a14:m>
                <a:endParaRPr lang="hu-H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hu-HU" dirty="0"/>
                  <a:t> </a:t>
                </a:r>
              </a:p>
              <a:p>
                <a:pPr lvl="2"/>
                <a:r>
                  <a:rPr lang="hu-HU" dirty="0"/>
                  <a:t>and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u-HU" dirty="0"/>
                  <a:t> otherwise</a:t>
                </a:r>
              </a:p>
              <a:p>
                <a:pPr indent="0">
                  <a:buNone/>
                </a:pPr>
                <a:r>
                  <a:rPr lang="hu-HU" dirty="0"/>
                  <a:t>The lemma:</a:t>
                </a:r>
              </a:p>
              <a:p>
                <a:pPr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EFE4E85-73EA-4BCC-AD7F-86C639EB4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323528" y="1919764"/>
                <a:ext cx="7272804" cy="5184352"/>
              </a:xfrm>
              <a:blipFill>
                <a:blip r:embed="rId2"/>
                <a:stretch>
                  <a:fillRect l="-1090" t="-35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187D18F-50B3-4FB7-85B0-275966824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6976"/>
            <a:ext cx="2813298" cy="27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CA3255-46AE-4D24-84F5-5511DC0C9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61" y="5103631"/>
            <a:ext cx="7239000" cy="1485900"/>
          </a:xfrm>
          <a:prstGeom prst="rect">
            <a:avLst/>
          </a:prstGeom>
        </p:spPr>
      </p:pic>
      <p:sp>
        <p:nvSpPr>
          <p:cNvPr id="2" name="Téglalap 1"/>
          <p:cNvSpPr/>
          <p:nvPr/>
        </p:nvSpPr>
        <p:spPr>
          <a:xfrm>
            <a:off x="5187057" y="5013176"/>
            <a:ext cx="2665597" cy="50405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7" idx="1"/>
          </p:cNvCxnSpPr>
          <p:nvPr/>
        </p:nvCxnSpPr>
        <p:spPr>
          <a:xfrm flipH="1">
            <a:off x="7236296" y="4331484"/>
            <a:ext cx="631440" cy="537676"/>
          </a:xfrm>
          <a:prstGeom prst="straightConnector1">
            <a:avLst/>
          </a:prstGeom>
          <a:ln w="28575">
            <a:solidFill>
              <a:srgbClr val="00449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7867736" y="4008318"/>
            <a:ext cx="1547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dirty="0" smtClean="0"/>
              <a:t> 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play a </a:t>
            </a:r>
            <a:r>
              <a:rPr lang="hu-HU" dirty="0" err="1" smtClean="0"/>
              <a:t>role</a:t>
            </a:r>
            <a:r>
              <a:rPr lang="hu-HU" dirty="0" smtClean="0"/>
              <a:t>…</a:t>
            </a:r>
            <a:endParaRPr lang="hu-HU" dirty="0"/>
          </a:p>
        </p:txBody>
      </p:sp>
      <p:cxnSp>
        <p:nvCxnSpPr>
          <p:cNvPr id="10" name="Egyenes összekötő nyíllal 9"/>
          <p:cNvCxnSpPr>
            <a:stCxn id="11" idx="1"/>
          </p:cNvCxnSpPr>
          <p:nvPr/>
        </p:nvCxnSpPr>
        <p:spPr>
          <a:xfrm flipH="1" flipV="1">
            <a:off x="7236296" y="5517232"/>
            <a:ext cx="468845" cy="744181"/>
          </a:xfrm>
          <a:prstGeom prst="straightConnector1">
            <a:avLst/>
          </a:prstGeom>
          <a:ln w="28575">
            <a:solidFill>
              <a:srgbClr val="00449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7705141" y="5661248"/>
            <a:ext cx="1438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dirty="0" smtClean="0"/>
              <a:t> (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r>
              <a:rPr lang="hu-HU" dirty="0" smtClean="0"/>
              <a:t> of </a:t>
            </a:r>
            <a:r>
              <a:rPr lang="hu-HU" dirty="0" err="1" smtClean="0"/>
              <a:t>samples</a:t>
            </a:r>
            <a:r>
              <a:rPr lang="hu-HU" dirty="0" smtClean="0"/>
              <a:t>) plays a </a:t>
            </a:r>
            <a:r>
              <a:rPr lang="hu-HU" dirty="0" err="1" smtClean="0"/>
              <a:t>role</a:t>
            </a:r>
            <a:r>
              <a:rPr lang="hu-HU" dirty="0" smtClean="0"/>
              <a:t>…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760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5FEA79-5A55-4E6A-ABCA-952269A7B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 err="1"/>
              <a:t>Example</a:t>
            </a:r>
            <a:r>
              <a:rPr lang="hu-HU" dirty="0"/>
              <a:t>: 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03D49B1-9466-46B6-8AE6-ADFE5115F7AC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179512" y="2924944"/>
                <a:ext cx="8640960" cy="3672415"/>
              </a:xfrm>
            </p:spPr>
            <p:txBody>
              <a:bodyPr/>
              <a:lstStyle/>
              <a:p>
                <a:r>
                  <a:rPr lang="hu-HU" dirty="0" smtClean="0">
                    <a:latin typeface="+mj-lt"/>
                    <a:cs typeface="Times New Roman" panose="02020603050405020304" pitchFamily="18" charset="0"/>
                  </a:rPr>
                  <a:t>Grey pixel </a:t>
                </a:r>
                <a:r>
                  <a:rPr lang="hu-HU" dirty="0" err="1" smtClean="0">
                    <a:latin typeface="+mj-lt"/>
                    <a:cs typeface="Times New Roman" panose="02020603050405020304" pitchFamily="18" charset="0"/>
                  </a:rPr>
                  <a:t>space</a:t>
                </a:r>
                <a:r>
                  <a:rPr lang="hu-HU" dirty="0" smtClean="0">
                    <a:latin typeface="+mj-lt"/>
                    <a:cs typeface="Times New Roman" panose="02020603050405020304" pitchFamily="18" charset="0"/>
                  </a:rPr>
                  <a:t>: </a:t>
                </a:r>
                <a:r>
                  <a:rPr lang="hu-H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hu-HU" baseline="30000" dirty="0" smtClean="0"/>
                  <a:t>1,000,000</a:t>
                </a:r>
                <a:r>
                  <a:rPr lang="hu-HU" dirty="0" smtClean="0"/>
                  <a:t>  (</a:t>
                </a:r>
                <a:r>
                  <a:rPr lang="hu-HU" dirty="0" err="1" smtClean="0"/>
                  <a:t>but</a:t>
                </a:r>
                <a:r>
                  <a:rPr lang="hu-HU" dirty="0" smtClean="0"/>
                  <a:t>: </a:t>
                </a:r>
                <a:r>
                  <a:rPr lang="hu-HU" dirty="0"/>
                  <a:t>JL lemma is </a:t>
                </a:r>
                <a:r>
                  <a:rPr lang="hu-HU" dirty="0" err="1"/>
                  <a:t>independent</a:t>
                </a:r>
                <a:r>
                  <a:rPr lang="hu-HU" dirty="0"/>
                  <a:t> of </a:t>
                </a:r>
                <a:r>
                  <a:rPr lang="hu-H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hu-HU" dirty="0">
                    <a:latin typeface="+mj-lt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hu-HU" dirty="0"/>
                  <a:t>Values of </a:t>
                </a:r>
                <a:r>
                  <a:rPr lang="hu-HU" dirty="0" err="1"/>
                  <a:t>all</a:t>
                </a:r>
                <a:r>
                  <a:rPr lang="hu-HU" dirty="0"/>
                  <a:t> </a:t>
                </a:r>
                <a:r>
                  <a:rPr lang="hu-HU" dirty="0" smtClean="0"/>
                  <a:t>pixel </a:t>
                </a:r>
                <a:r>
                  <a:rPr lang="hu-HU" dirty="0" err="1" smtClean="0"/>
                  <a:t>components</a:t>
                </a:r>
                <a:r>
                  <a:rPr lang="hu-HU" dirty="0" smtClean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between</a:t>
                </a:r>
                <a:r>
                  <a:rPr lang="hu-HU" dirty="0"/>
                  <a:t> 0 and </a:t>
                </a:r>
                <a:r>
                  <a:rPr lang="hu-HU" dirty="0" smtClean="0"/>
                  <a:t>1</a:t>
                </a:r>
                <a:endParaRPr lang="hu-HU" dirty="0"/>
              </a:p>
              <a:p>
                <a:r>
                  <a:rPr lang="hu-HU" dirty="0" err="1"/>
                  <a:t>Largest</a:t>
                </a:r>
                <a:r>
                  <a:rPr lang="hu-HU" dirty="0"/>
                  <a:t> </a:t>
                </a:r>
                <a:r>
                  <a:rPr lang="hu-HU" dirty="0" err="1"/>
                  <a:t>distance</a:t>
                </a:r>
                <a:r>
                  <a:rPr lang="hu-HU" dirty="0"/>
                  <a:t>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dirty="0" smtClean="0"/>
                  <a:t> = 1,000</a:t>
                </a:r>
                <a:endParaRPr lang="hu-HU" dirty="0"/>
              </a:p>
              <a:p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want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scale</a:t>
                </a:r>
                <a:r>
                  <a:rPr lang="hu-HU" dirty="0"/>
                  <a:t> </a:t>
                </a:r>
                <a:r>
                  <a:rPr lang="hu-HU" dirty="0" err="1"/>
                  <a:t>it</a:t>
                </a:r>
                <a:r>
                  <a:rPr lang="hu-HU" dirty="0"/>
                  <a:t> down </a:t>
                </a:r>
                <a:r>
                  <a:rPr lang="hu-HU" dirty="0" err="1"/>
                  <a:t>to</a:t>
                </a:r>
                <a:r>
                  <a:rPr lang="hu-HU" dirty="0"/>
                  <a:t> 3D </a:t>
                </a:r>
                <a:r>
                  <a:rPr lang="hu-HU" dirty="0">
                    <a:sym typeface="Wingdings" panose="05000000000000000000" pitchFamily="2" charset="2"/>
                  </a:rPr>
                  <a:t> </a:t>
                </a:r>
                <a:r>
                  <a:rPr lang="hu-HU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</a:t>
                </a:r>
                <a:r>
                  <a:rPr lang="hu-HU" dirty="0">
                    <a:sym typeface="Wingdings" panose="05000000000000000000" pitchFamily="2" charset="2"/>
                  </a:rPr>
                  <a:t>=3</a:t>
                </a:r>
                <a:r>
                  <a:rPr lang="hu-HU" dirty="0"/>
                  <a:t>. </a:t>
                </a:r>
              </a:p>
              <a:p>
                <a:pPr lvl="1"/>
                <a:r>
                  <a:rPr lang="hu-HU" dirty="0" err="1"/>
                  <a:t>Number</a:t>
                </a:r>
                <a:r>
                  <a:rPr lang="hu-HU" dirty="0"/>
                  <a:t> of </a:t>
                </a:r>
                <a:r>
                  <a:rPr lang="hu-HU" dirty="0" err="1"/>
                  <a:t>samples</a:t>
                </a:r>
                <a:r>
                  <a:rPr lang="hu-HU" dirty="0"/>
                  <a:t> </a:t>
                </a:r>
                <a:r>
                  <a:rPr lang="hu-HU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</a:t>
                </a:r>
                <a:r>
                  <a:rPr lang="hu-HU" b="1" dirty="0" smtClean="0">
                    <a:sym typeface="Wingdings" panose="05000000000000000000" pitchFamily="2" charset="2"/>
                  </a:rPr>
                  <a:t>=10,000, </a:t>
                </a:r>
                <a:r>
                  <a:rPr lang="hu-HU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</a:t>
                </a:r>
                <a:r>
                  <a:rPr lang="hu-HU" b="1" dirty="0" smtClean="0">
                    <a:sym typeface="Wingdings" panose="05000000000000000000" pitchFamily="2" charset="2"/>
                  </a:rPr>
                  <a:t>=300 </a:t>
                </a:r>
                <a:r>
                  <a:rPr lang="hu-HU" dirty="0" smtClean="0">
                    <a:sym typeface="Wingdings" panose="05000000000000000000" pitchFamily="2" charset="2"/>
                  </a:rPr>
                  <a:t>OR </a:t>
                </a:r>
                <a:r>
                  <a:rPr lang="hu-HU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</a:t>
                </a:r>
                <a:r>
                  <a:rPr lang="hu-HU" b="1" dirty="0" smtClean="0">
                    <a:sym typeface="Wingdings" panose="05000000000000000000" pitchFamily="2" charset="2"/>
                  </a:rPr>
                  <a:t>=10,000,000, </a:t>
                </a:r>
                <a:r>
                  <a:rPr lang="hu-HU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</a:t>
                </a:r>
                <a:r>
                  <a:rPr lang="hu-HU" b="1" dirty="0" smtClean="0">
                    <a:sym typeface="Wingdings" panose="05000000000000000000" pitchFamily="2" charset="2"/>
                  </a:rPr>
                  <a:t>=500 </a:t>
                </a:r>
                <a:endParaRPr lang="hu-HU" b="1" dirty="0"/>
              </a:p>
              <a:p>
                <a:pPr lvl="1"/>
                <a:r>
                  <a:rPr lang="hu-HU" dirty="0" err="1"/>
                  <a:t>What</a:t>
                </a:r>
                <a:r>
                  <a:rPr lang="hu-HU" dirty="0"/>
                  <a:t> is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distance</a:t>
                </a:r>
                <a:r>
                  <a:rPr lang="hu-HU" dirty="0"/>
                  <a:t> </a:t>
                </a:r>
                <a:r>
                  <a:rPr lang="hu-HU" dirty="0" err="1"/>
                  <a:t>error</a:t>
                </a:r>
                <a:r>
                  <a:rPr lang="hu-HU" dirty="0"/>
                  <a:t> in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best</a:t>
                </a:r>
                <a:r>
                  <a:rPr lang="hu-HU" dirty="0"/>
                  <a:t> linear map?</a:t>
                </a:r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8 </m:t>
                              </m:r>
                              <m:r>
                                <m:rPr>
                                  <m:nor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≈0.5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03D49B1-9466-46B6-8AE6-ADFE5115F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179512" y="2924944"/>
                <a:ext cx="8640960" cy="3672415"/>
              </a:xfrm>
              <a:blipFill>
                <a:blip r:embed="rId2"/>
                <a:stretch>
                  <a:fillRect l="-776" t="-6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8D7297E-5BFB-4C29-9910-EA1A1005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70" y="1268760"/>
            <a:ext cx="7239000" cy="1485900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139952" y="5805264"/>
            <a:ext cx="4799519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JL Lemma </a:t>
            </a:r>
            <a:r>
              <a:rPr lang="hu-HU" dirty="0" err="1" smtClean="0"/>
              <a:t>holds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general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endParaRPr lang="hu-HU" dirty="0" smtClean="0"/>
          </a:p>
          <a:p>
            <a:r>
              <a:rPr lang="hu-HU" dirty="0" smtClean="0">
                <a:sym typeface="Wingdings" panose="05000000000000000000" pitchFamily="2" charset="2"/>
              </a:rPr>
              <a:t> </a:t>
            </a:r>
            <a:r>
              <a:rPr lang="hu-HU" dirty="0" err="1" smtClean="0"/>
              <a:t>Samples</a:t>
            </a:r>
            <a:r>
              <a:rPr lang="hu-HU" dirty="0" smtClean="0"/>
              <a:t> of </a:t>
            </a:r>
            <a:r>
              <a:rPr lang="hu-HU" dirty="0" err="1" smtClean="0"/>
              <a:t>natural</a:t>
            </a:r>
            <a:r>
              <a:rPr lang="hu-HU" dirty="0" smtClean="0"/>
              <a:t> </a:t>
            </a:r>
            <a:r>
              <a:rPr lang="hu-HU" dirty="0" err="1" smtClean="0"/>
              <a:t>signal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, </a:t>
            </a:r>
            <a:r>
              <a:rPr lang="hu-HU" dirty="0" err="1" smtClean="0"/>
              <a:t>however</a:t>
            </a:r>
            <a:r>
              <a:rPr lang="hu-HU" dirty="0" smtClean="0"/>
              <a:t>, </a:t>
            </a:r>
            <a:r>
              <a:rPr lang="hu-HU" dirty="0" err="1" smtClean="0"/>
              <a:t>special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787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1BE2D4-DD91-42EB-9ED8-4E43A97126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8" y="404671"/>
            <a:ext cx="6984772" cy="576057"/>
          </a:xfrm>
        </p:spPr>
        <p:txBody>
          <a:bodyPr/>
          <a:lstStyle/>
          <a:p>
            <a:r>
              <a:rPr lang="hu-HU" dirty="0"/>
              <a:t>JL Lemma is </a:t>
            </a:r>
            <a:r>
              <a:rPr lang="hu-HU" dirty="0" err="1"/>
              <a:t>valid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smtClean="0"/>
              <a:t>most </a:t>
            </a:r>
            <a:r>
              <a:rPr lang="hu-HU" dirty="0" err="1" smtClean="0"/>
              <a:t>data</a:t>
            </a:r>
            <a:r>
              <a:rPr lang="hu-HU" dirty="0" smtClean="0"/>
              <a:t> in </a:t>
            </a:r>
            <a:r>
              <a:rPr lang="hu-HU" dirty="0" err="1" smtClean="0"/>
              <a:t>nature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86BF6-1127-4867-98C3-4EAB9CAA8A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548" y="1196976"/>
            <a:ext cx="7272804" cy="5661024"/>
          </a:xfrm>
        </p:spPr>
        <p:txBody>
          <a:bodyPr/>
          <a:lstStyle/>
          <a:p>
            <a:pPr marL="322203" indent="-457200">
              <a:buFont typeface="+mj-lt"/>
              <a:buAutoNum type="arabicPeriod"/>
            </a:pP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 smtClean="0"/>
              <a:t>datasets</a:t>
            </a:r>
            <a:r>
              <a:rPr lang="hu-HU" dirty="0" smtClean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smtClean="0"/>
              <a:t>compressed </a:t>
            </a:r>
            <a:r>
              <a:rPr lang="hu-HU" dirty="0" err="1" smtClean="0"/>
              <a:t>much</a:t>
            </a:r>
            <a:r>
              <a:rPr lang="hu-HU" dirty="0" smtClean="0"/>
              <a:t> </a:t>
            </a:r>
            <a:r>
              <a:rPr lang="hu-HU" dirty="0" err="1" smtClean="0"/>
              <a:t>better</a:t>
            </a:r>
            <a:endParaRPr lang="hu-HU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 smtClean="0"/>
              <a:t> The </a:t>
            </a:r>
            <a:r>
              <a:rPr lang="hu-HU" dirty="0" err="1" smtClean="0"/>
              <a:t>specific</a:t>
            </a:r>
            <a:r>
              <a:rPr lang="hu-HU" dirty="0" smtClean="0"/>
              <a:t> </a:t>
            </a:r>
            <a:r>
              <a:rPr lang="hu-HU" dirty="0" err="1" smtClean="0"/>
              <a:t>nature</a:t>
            </a:r>
            <a:r>
              <a:rPr lang="hu-HU" dirty="0" smtClean="0"/>
              <a:t> of </a:t>
            </a:r>
            <a:r>
              <a:rPr lang="hu-HU" dirty="0" err="1" smtClean="0"/>
              <a:t>natural</a:t>
            </a:r>
            <a:r>
              <a:rPr lang="hu-HU" dirty="0" smtClean="0"/>
              <a:t> </a:t>
            </a:r>
            <a:r>
              <a:rPr lang="hu-HU" dirty="0" err="1" smtClean="0"/>
              <a:t>phenomena</a:t>
            </a:r>
            <a:endParaRPr lang="hu-HU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 </a:t>
            </a:r>
            <a:r>
              <a:rPr lang="hu-HU" dirty="0" err="1" smtClean="0"/>
              <a:t>Self-organized</a:t>
            </a:r>
            <a:r>
              <a:rPr lang="hu-HU" dirty="0" smtClean="0"/>
              <a:t> </a:t>
            </a:r>
            <a:r>
              <a:rPr lang="hu-HU" dirty="0" err="1" smtClean="0"/>
              <a:t>criticality</a:t>
            </a:r>
            <a:endParaRPr lang="hu-HU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hu-HU" dirty="0" smtClean="0"/>
              <a:t>1/f </a:t>
            </a:r>
            <a:r>
              <a:rPr lang="hu-HU" dirty="0" err="1" smtClean="0"/>
              <a:t>noise</a:t>
            </a:r>
            <a:r>
              <a:rPr lang="hu-HU" dirty="0" smtClean="0"/>
              <a:t> (</a:t>
            </a:r>
            <a:r>
              <a:rPr lang="hu-HU" dirty="0" err="1" smtClean="0"/>
              <a:t>fractal</a:t>
            </a:r>
            <a:r>
              <a:rPr lang="hu-HU" dirty="0" smtClean="0"/>
              <a:t> </a:t>
            </a:r>
            <a:r>
              <a:rPr lang="hu-HU" dirty="0" err="1" smtClean="0"/>
              <a:t>geometry</a:t>
            </a:r>
            <a:r>
              <a:rPr lang="hu-HU" dirty="0" smtClean="0"/>
              <a:t>, pink </a:t>
            </a:r>
            <a:r>
              <a:rPr lang="hu-HU" dirty="0" err="1" smtClean="0"/>
              <a:t>noise</a:t>
            </a:r>
            <a:r>
              <a:rPr lang="hu-HU" dirty="0" smtClean="0"/>
              <a:t>, </a:t>
            </a:r>
            <a:r>
              <a:rPr lang="hu-HU" dirty="0" err="1" smtClean="0"/>
              <a:t>power</a:t>
            </a:r>
            <a:r>
              <a:rPr lang="hu-HU" dirty="0" smtClean="0"/>
              <a:t> </a:t>
            </a:r>
            <a:r>
              <a:rPr lang="hu-HU" dirty="0" err="1" smtClean="0"/>
              <a:t>laws</a:t>
            </a:r>
            <a:r>
              <a:rPr lang="hu-HU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dirty="0" err="1" smtClean="0"/>
              <a:t>sandpile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endParaRPr lang="hu-HU" dirty="0"/>
          </a:p>
          <a:p>
            <a:pPr marL="322203" indent="-457200">
              <a:buFont typeface="+mj-lt"/>
              <a:buAutoNum type="arabicPeriod"/>
            </a:pPr>
            <a:endParaRPr lang="hu-HU" dirty="0" smtClean="0"/>
          </a:p>
          <a:p>
            <a:pPr marL="322203" indent="-457200">
              <a:buFont typeface="+mj-lt"/>
              <a:buAutoNum type="arabicPeriod"/>
            </a:pPr>
            <a:endParaRPr lang="hu-HU" dirty="0"/>
          </a:p>
          <a:p>
            <a:pPr marL="322203" indent="-457200">
              <a:buFont typeface="+mj-lt"/>
              <a:buAutoNum type="arabicPeriod"/>
            </a:pPr>
            <a:endParaRPr lang="hu-HU" dirty="0" smtClean="0"/>
          </a:p>
          <a:p>
            <a:pPr marL="322203" indent="-457200">
              <a:buFont typeface="+mj-lt"/>
              <a:buAutoNum type="arabicPeriod"/>
            </a:pPr>
            <a:endParaRPr lang="hu-HU" dirty="0"/>
          </a:p>
          <a:p>
            <a:pPr marL="322203" indent="-457200">
              <a:buFont typeface="+mj-lt"/>
              <a:buAutoNum type="arabicPeriod"/>
            </a:pPr>
            <a:r>
              <a:rPr lang="hu-HU" dirty="0" smtClean="0"/>
              <a:t>Non-linear </a:t>
            </a:r>
            <a:r>
              <a:rPr lang="hu-HU" dirty="0" err="1"/>
              <a:t>mapping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improve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limit</a:t>
            </a:r>
          </a:p>
          <a:p>
            <a:pPr marL="322203" indent="-457200">
              <a:buFont typeface="+mj-lt"/>
              <a:buAutoNum type="arabicPeriod"/>
            </a:pPr>
            <a:r>
              <a:rPr lang="hu-HU" dirty="0"/>
              <a:t>Non-linear </a:t>
            </a:r>
            <a:r>
              <a:rPr lang="hu-HU" dirty="0" err="1"/>
              <a:t>embedding</a:t>
            </a:r>
            <a:r>
              <a:rPr lang="hu-HU" dirty="0"/>
              <a:t> is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called</a:t>
            </a:r>
            <a:r>
              <a:rPr lang="hu-HU" dirty="0"/>
              <a:t> </a:t>
            </a:r>
            <a:r>
              <a:rPr lang="hu-HU" dirty="0" err="1"/>
              <a:t>manifold</a:t>
            </a:r>
            <a:r>
              <a:rPr lang="hu-HU" dirty="0"/>
              <a:t> learning</a:t>
            </a:r>
          </a:p>
          <a:p>
            <a:pPr marL="322203" indent="-457200">
              <a:buFont typeface="+mj-lt"/>
              <a:buAutoNum type="arabicPeriod"/>
            </a:pP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find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 smtClean="0"/>
              <a:t>best</a:t>
            </a:r>
            <a:r>
              <a:rPr lang="hu-HU" dirty="0" smtClean="0"/>
              <a:t> </a:t>
            </a:r>
            <a:r>
              <a:rPr lang="hu-HU" dirty="0" err="1" smtClean="0"/>
              <a:t>dimensions</a:t>
            </a:r>
            <a:r>
              <a:rPr lang="hu-HU" dirty="0" smtClean="0"/>
              <a:t>?</a:t>
            </a:r>
          </a:p>
          <a:p>
            <a:pPr marL="322203" indent="-457200">
              <a:buFont typeface="+mj-lt"/>
              <a:buAutoNum type="arabicPeriod"/>
            </a:pPr>
            <a:r>
              <a:rPr lang="hu-HU" dirty="0" err="1" smtClean="0"/>
              <a:t>Are</a:t>
            </a:r>
            <a:r>
              <a:rPr lang="hu-HU" dirty="0" smtClean="0"/>
              <a:t> autoencoders „</a:t>
            </a:r>
            <a:r>
              <a:rPr lang="hu-HU" dirty="0" err="1" smtClean="0"/>
              <a:t>low-dimensional</a:t>
            </a:r>
            <a:r>
              <a:rPr lang="hu-HU" dirty="0" smtClean="0"/>
              <a:t> </a:t>
            </a:r>
            <a:r>
              <a:rPr lang="hu-HU" dirty="0" err="1" smtClean="0"/>
              <a:t>embedders</a:t>
            </a:r>
            <a:r>
              <a:rPr lang="hu-HU" dirty="0" smtClean="0"/>
              <a:t>”?</a:t>
            </a:r>
            <a:endParaRPr lang="hu-HU" dirty="0"/>
          </a:p>
          <a:p>
            <a:pPr marL="322203" indent="-457200">
              <a:buFont typeface="+mj-lt"/>
              <a:buAutoNum type="arabicPeriod"/>
            </a:pP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slides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Todd </a:t>
            </a:r>
            <a:r>
              <a:rPr lang="hu-HU" dirty="0" err="1" smtClean="0"/>
              <a:t>Wittman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follow</a:t>
            </a:r>
            <a:endParaRPr lang="hu-HU" dirty="0"/>
          </a:p>
        </p:txBody>
      </p:sp>
      <p:pic>
        <p:nvPicPr>
          <p:cNvPr id="3074" name="Picture 2" descr="Finding self-organized criticality in collaborative work via repository  mining (IWANN'2017) | GeNeura Te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99"/>
          <a:stretch/>
        </p:blipFill>
        <p:spPr bwMode="auto">
          <a:xfrm>
            <a:off x="3600000" y="3060000"/>
            <a:ext cx="1404048" cy="17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inding self-organized criticality in collaborative work via repository  mining (IWANN'2017) | GeNeura Te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62"/>
          <a:stretch/>
        </p:blipFill>
        <p:spPr bwMode="auto">
          <a:xfrm>
            <a:off x="3600000" y="3060000"/>
            <a:ext cx="2844208" cy="17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inding self-organized criticality in collaborative work via repository  mining (IWANN'2017) | GeNeura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3060000"/>
            <a:ext cx="4320000" cy="17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454947" y="1175481"/>
            <a:ext cx="8316416" cy="37240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dirty="0" smtClean="0"/>
              <a:t>We </a:t>
            </a:r>
            <a:r>
              <a:rPr lang="hu-HU" dirty="0" err="1" smtClean="0"/>
              <a:t>don’t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discuss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further</a:t>
            </a:r>
            <a:endParaRPr lang="hu-HU" dirty="0" smtClean="0"/>
          </a:p>
          <a:p>
            <a:r>
              <a:rPr lang="hu-HU" sz="2000" b="1" dirty="0" err="1" smtClean="0"/>
              <a:t>Highlights</a:t>
            </a:r>
            <a:r>
              <a:rPr lang="hu-HU" sz="2000" b="1" dirty="0" smtClean="0"/>
              <a:t>:</a:t>
            </a:r>
          </a:p>
          <a:p>
            <a:pPr marL="457200" indent="-457200">
              <a:buFontTx/>
              <a:buAutoNum type="arabicPeriod"/>
            </a:pPr>
            <a:r>
              <a:rPr lang="hu-HU" dirty="0"/>
              <a:t>The </a:t>
            </a:r>
            <a:r>
              <a:rPr lang="hu-HU" dirty="0" err="1" smtClean="0"/>
              <a:t>key</a:t>
            </a:r>
            <a:r>
              <a:rPr lang="hu-HU" dirty="0" smtClean="0"/>
              <a:t> </a:t>
            </a:r>
            <a:r>
              <a:rPr lang="hu-HU" dirty="0" err="1" smtClean="0"/>
              <a:t>concept</a:t>
            </a:r>
            <a:r>
              <a:rPr lang="hu-HU" dirty="0" smtClean="0"/>
              <a:t> is „</a:t>
            </a:r>
            <a:r>
              <a:rPr lang="hu-HU" dirty="0" err="1" smtClean="0"/>
              <a:t>sustained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r>
              <a:rPr lang="hu-HU" dirty="0" smtClean="0"/>
              <a:t>”: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dirty="0" err="1" smtClean="0"/>
              <a:t>Nature</a:t>
            </a:r>
            <a:r>
              <a:rPr lang="hu-HU" dirty="0" smtClean="0"/>
              <a:t> </a:t>
            </a:r>
            <a:r>
              <a:rPr lang="hu-HU" dirty="0"/>
              <a:t>is a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called</a:t>
            </a:r>
            <a:r>
              <a:rPr lang="hu-HU" dirty="0" smtClean="0"/>
              <a:t> „</a:t>
            </a:r>
            <a:r>
              <a:rPr lang="hu-HU" dirty="0" err="1" smtClean="0"/>
              <a:t>sustained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r>
              <a:rPr lang="hu-HU" dirty="0" smtClean="0"/>
              <a:t>”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hu-HU" dirty="0" smtClean="0"/>
              <a:t>It </a:t>
            </a:r>
            <a:r>
              <a:rPr lang="hu-HU" dirty="0"/>
              <a:t>is </a:t>
            </a:r>
            <a:r>
              <a:rPr lang="hu-HU" dirty="0" err="1"/>
              <a:t>sustained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energy</a:t>
            </a:r>
            <a:r>
              <a:rPr lang="hu-HU" dirty="0"/>
              <a:t> </a:t>
            </a:r>
            <a:r>
              <a:rPr lang="hu-HU" dirty="0" err="1"/>
              <a:t>inflow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 smtClean="0"/>
              <a:t>sun</a:t>
            </a:r>
            <a:endParaRPr lang="hu-HU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dirty="0" err="1" smtClean="0"/>
              <a:t>Sandpile</a:t>
            </a:r>
            <a:r>
              <a:rPr lang="hu-HU" dirty="0" smtClean="0"/>
              <a:t> is </a:t>
            </a:r>
            <a:r>
              <a:rPr lang="hu-HU" dirty="0" err="1" smtClean="0"/>
              <a:t>similar</a:t>
            </a:r>
            <a:r>
              <a:rPr lang="hu-HU" dirty="0" smtClean="0"/>
              <a:t>. In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, it is </a:t>
            </a:r>
            <a:r>
              <a:rPr lang="hu-HU" dirty="0" err="1" smtClean="0"/>
              <a:t>sustained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us</a:t>
            </a:r>
            <a:endParaRPr lang="hu-HU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dirty="0" smtClean="0"/>
              <a:t>Stock market is </a:t>
            </a:r>
            <a:r>
              <a:rPr lang="hu-HU" dirty="0" err="1" smtClean="0"/>
              <a:t>similar</a:t>
            </a:r>
            <a:r>
              <a:rPr lang="hu-HU" dirty="0" smtClean="0"/>
              <a:t>. It is </a:t>
            </a:r>
            <a:r>
              <a:rPr lang="hu-HU" dirty="0" err="1" smtClean="0"/>
              <a:t>sustained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innovation</a:t>
            </a:r>
            <a:r>
              <a:rPr lang="hu-HU" dirty="0" smtClean="0"/>
              <a:t> and </a:t>
            </a:r>
            <a:r>
              <a:rPr lang="hu-HU" dirty="0" err="1" smtClean="0"/>
              <a:t>manpower</a:t>
            </a:r>
            <a:endParaRPr lang="hu-HU" dirty="0" smtClean="0"/>
          </a:p>
          <a:p>
            <a:pPr marL="457200" indent="-457200">
              <a:buAutoNum type="arabicPeriod"/>
            </a:pPr>
            <a:r>
              <a:rPr lang="hu-HU" dirty="0" smtClean="0"/>
              <a:t>„</a:t>
            </a:r>
            <a:r>
              <a:rPr lang="hu-HU" dirty="0" err="1"/>
              <a:t>A</a:t>
            </a:r>
            <a:r>
              <a:rPr lang="hu-HU" dirty="0" err="1" smtClean="0"/>
              <a:t>valanches</a:t>
            </a:r>
            <a:r>
              <a:rPr lang="hu-HU" dirty="0" smtClean="0"/>
              <a:t>” </a:t>
            </a:r>
            <a:r>
              <a:rPr lang="hu-HU" dirty="0" err="1" smtClean="0"/>
              <a:t>appear</a:t>
            </a:r>
            <a:r>
              <a:rPr lang="hu-HU" dirty="0" smtClean="0"/>
              <a:t> in </a:t>
            </a:r>
            <a:r>
              <a:rPr lang="hu-HU" dirty="0" err="1" smtClean="0"/>
              <a:t>sustained</a:t>
            </a:r>
            <a:r>
              <a:rPr lang="hu-HU" dirty="0" smtClean="0"/>
              <a:t> systems and – </a:t>
            </a:r>
            <a:r>
              <a:rPr lang="hu-HU" dirty="0" err="1" smtClean="0"/>
              <a:t>typically</a:t>
            </a:r>
            <a:r>
              <a:rPr lang="hu-HU" dirty="0" smtClean="0"/>
              <a:t> – show heavy-tailed (1/f) </a:t>
            </a:r>
            <a:r>
              <a:rPr lang="hu-HU" dirty="0" err="1" smtClean="0"/>
              <a:t>distributions</a:t>
            </a:r>
            <a:endParaRPr lang="hu-HU" dirty="0" smtClean="0"/>
          </a:p>
          <a:p>
            <a:pPr marL="457200" indent="-457200">
              <a:buAutoNum type="arabicPeriod"/>
            </a:pPr>
            <a:r>
              <a:rPr lang="hu-HU" dirty="0" smtClean="0"/>
              <a:t>1/f </a:t>
            </a:r>
            <a:r>
              <a:rPr lang="hu-HU" dirty="0" err="1" smtClean="0"/>
              <a:t>distribution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compressed more, </a:t>
            </a:r>
            <a:r>
              <a:rPr lang="hu-HU" dirty="0" err="1" smtClean="0"/>
              <a:t>than</a:t>
            </a:r>
            <a:r>
              <a:rPr lang="hu-HU" dirty="0" smtClean="0"/>
              <a:t> Gaussian </a:t>
            </a:r>
            <a:r>
              <a:rPr lang="hu-HU" dirty="0" err="1" smtClean="0"/>
              <a:t>distribution</a:t>
            </a:r>
            <a:r>
              <a:rPr lang="hu-HU" dirty="0" smtClean="0"/>
              <a:t>, </a:t>
            </a:r>
            <a:r>
              <a:rPr lang="hu-HU" dirty="0" err="1" smtClean="0"/>
              <a:t>since</a:t>
            </a:r>
            <a:endParaRPr lang="hu-HU" dirty="0" smtClean="0"/>
          </a:p>
          <a:p>
            <a:r>
              <a:rPr lang="hu-HU" dirty="0" smtClean="0"/>
              <a:t>	Gaussian </a:t>
            </a:r>
            <a:r>
              <a:rPr lang="hu-HU" dirty="0" err="1" smtClean="0"/>
              <a:t>distribution</a:t>
            </a:r>
            <a:r>
              <a:rPr lang="hu-HU" dirty="0" smtClean="0"/>
              <a:t> </a:t>
            </a:r>
            <a:r>
              <a:rPr lang="hu-HU" dirty="0" err="1" smtClean="0"/>
              <a:t>can’t</a:t>
            </a:r>
            <a:r>
              <a:rPr lang="hu-HU" dirty="0" smtClean="0"/>
              <a:t> be compressed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endParaRPr lang="hu-HU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hu-HU" dirty="0" smtClean="0"/>
              <a:t>JL Lemma is </a:t>
            </a:r>
            <a:r>
              <a:rPr lang="hu-HU" dirty="0" err="1" smtClean="0"/>
              <a:t>general</a:t>
            </a:r>
            <a:r>
              <a:rPr lang="hu-HU" dirty="0" smtClean="0"/>
              <a:t> and </a:t>
            </a:r>
            <a:r>
              <a:rPr lang="hu-HU" dirty="0" err="1" smtClean="0"/>
              <a:t>holds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Gaussian </a:t>
            </a:r>
            <a:r>
              <a:rPr lang="hu-HU" dirty="0" err="1" smtClean="0"/>
              <a:t>distrubutions</a:t>
            </a:r>
            <a:r>
              <a:rPr lang="hu-HU" dirty="0" smtClean="0"/>
              <a:t>, </a:t>
            </a:r>
            <a:r>
              <a:rPr lang="hu-HU" dirty="0" err="1" smtClean="0"/>
              <a:t>too</a:t>
            </a:r>
            <a:endParaRPr lang="hu-HU" dirty="0" smtClean="0"/>
          </a:p>
          <a:p>
            <a:r>
              <a:rPr lang="hu-HU" dirty="0" err="1" smtClean="0"/>
              <a:t>Lower</a:t>
            </a:r>
            <a:r>
              <a:rPr lang="hu-HU" dirty="0" smtClean="0"/>
              <a:t> </a:t>
            </a:r>
            <a:r>
              <a:rPr lang="hu-HU" dirty="0" err="1" smtClean="0"/>
              <a:t>dimensions</a:t>
            </a:r>
            <a:r>
              <a:rPr lang="hu-HU" dirty="0" smtClean="0"/>
              <a:t> </a:t>
            </a:r>
            <a:r>
              <a:rPr lang="hu-HU" dirty="0" err="1" smtClean="0"/>
              <a:t>should</a:t>
            </a:r>
            <a:r>
              <a:rPr lang="hu-HU" dirty="0" smtClean="0"/>
              <a:t> be </a:t>
            </a:r>
            <a:r>
              <a:rPr lang="hu-HU" dirty="0" err="1" smtClean="0"/>
              <a:t>achieved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signals</a:t>
            </a:r>
            <a:r>
              <a:rPr lang="hu-HU" dirty="0" smtClean="0"/>
              <a:t> in </a:t>
            </a:r>
            <a:r>
              <a:rPr lang="hu-HU" dirty="0" err="1" smtClean="0"/>
              <a:t>Nature</a:t>
            </a:r>
            <a:r>
              <a:rPr lang="hu-H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956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>
            <a:extLst>
              <a:ext uri="{FF2B5EF4-FFF2-40B4-BE49-F238E27FC236}">
                <a16:creationId xmlns:a16="http://schemas.microsoft.com/office/drawing/2014/main" id="{698D3258-3A04-43D0-98E7-C416A8623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274637"/>
            <a:ext cx="7447116" cy="1313941"/>
          </a:xfrm>
        </p:spPr>
        <p:txBody>
          <a:bodyPr/>
          <a:lstStyle/>
          <a:p>
            <a:pPr algn="l"/>
            <a:r>
              <a:rPr lang="en-US" altLang="hu-HU" sz="2800" dirty="0"/>
              <a:t>Manifold Learning for Dimensionality </a:t>
            </a:r>
            <a:r>
              <a:rPr lang="en-US" altLang="hu-HU" sz="2800" dirty="0" smtClean="0"/>
              <a:t>Reduction</a:t>
            </a:r>
            <a:r>
              <a:rPr lang="hu-HU" altLang="hu-HU" sz="2800" dirty="0" smtClean="0"/>
              <a:t/>
            </a:r>
            <a:br>
              <a:rPr lang="hu-HU" altLang="hu-HU" sz="2800" dirty="0" smtClean="0"/>
            </a:br>
            <a:r>
              <a:rPr lang="hu-HU" altLang="hu-HU" sz="2800" dirty="0" smtClean="0">
                <a:sym typeface="Wingdings" panose="05000000000000000000" pitchFamily="2" charset="2"/>
              </a:rPr>
              <a:t> </a:t>
            </a:r>
            <a:r>
              <a:rPr lang="hu-HU" altLang="hu-HU" sz="2800" dirty="0" err="1" smtClean="0"/>
              <a:t>Low-Dimensional</a:t>
            </a:r>
            <a:r>
              <a:rPr lang="hu-HU" altLang="hu-HU" sz="2800" dirty="0" smtClean="0"/>
              <a:t> (LD) Embedding (LDE)</a:t>
            </a:r>
            <a:br>
              <a:rPr lang="hu-HU" altLang="hu-HU" sz="2800" dirty="0" smtClean="0"/>
            </a:br>
            <a:r>
              <a:rPr lang="hu-HU" altLang="hu-HU" sz="2800" dirty="0" smtClean="0">
                <a:sym typeface="Wingdings" panose="05000000000000000000" pitchFamily="2" charset="2"/>
              </a:rPr>
              <a:t> The </a:t>
            </a:r>
            <a:r>
              <a:rPr lang="hu-HU" altLang="hu-HU" sz="2800" dirty="0" err="1" smtClean="0">
                <a:sym typeface="Wingdings" panose="05000000000000000000" pitchFamily="2" charset="2"/>
              </a:rPr>
              <a:t>practice</a:t>
            </a:r>
            <a:r>
              <a:rPr lang="hu-HU" altLang="hu-HU" sz="2800" dirty="0" smtClean="0">
                <a:sym typeface="Wingdings" panose="05000000000000000000" pitchFamily="2" charset="2"/>
              </a:rPr>
              <a:t> of </a:t>
            </a:r>
            <a:r>
              <a:rPr lang="hu-HU" altLang="hu-HU" sz="2800" dirty="0" err="1" smtClean="0">
                <a:sym typeface="Wingdings" panose="05000000000000000000" pitchFamily="2" charset="2"/>
              </a:rPr>
              <a:t>compression</a:t>
            </a:r>
            <a:r>
              <a:rPr lang="hu-HU" altLang="hu-HU" sz="2800" dirty="0" smtClean="0">
                <a:sym typeface="Wingdings" panose="05000000000000000000" pitchFamily="2" charset="2"/>
              </a:rPr>
              <a:t> in </a:t>
            </a:r>
            <a:r>
              <a:rPr lang="hu-HU" altLang="hu-HU" sz="2800" dirty="0" err="1" smtClean="0">
                <a:sym typeface="Wingdings" panose="05000000000000000000" pitchFamily="2" charset="2"/>
              </a:rPr>
              <a:t>classical</a:t>
            </a:r>
            <a:r>
              <a:rPr lang="hu-HU" altLang="hu-HU" sz="2800" dirty="0" smtClean="0">
                <a:sym typeface="Wingdings" panose="05000000000000000000" pitchFamily="2" charset="2"/>
              </a:rPr>
              <a:t> ML</a:t>
            </a:r>
            <a:endParaRPr lang="en-US" altLang="hu-HU" sz="2800" dirty="0"/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E467C83B-D9CF-4591-8C15-500345255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636713"/>
            <a:ext cx="7712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u-HU" sz="2000" u="sng" dirty="0"/>
              <a:t>Goa</a:t>
            </a:r>
            <a:r>
              <a:rPr lang="en-US" altLang="hu-HU" sz="2000" dirty="0"/>
              <a:t>l:  We want to map a </a:t>
            </a:r>
            <a:r>
              <a:rPr lang="hu-HU" altLang="hu-H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hu-HU" sz="2000" dirty="0" smtClean="0"/>
              <a:t>-dimensional dataset </a:t>
            </a:r>
            <a:r>
              <a:rPr lang="en-US" altLang="hu-H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hu-HU" sz="2000" dirty="0"/>
              <a:t> to a </a:t>
            </a:r>
            <a:r>
              <a:rPr lang="hu-HU" altLang="hu-H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hu-HU" sz="2000" dirty="0" smtClean="0"/>
              <a:t>-dimensional </a:t>
            </a:r>
            <a:r>
              <a:rPr lang="en-US" altLang="hu-HU" sz="2000" dirty="0"/>
              <a:t>data set </a:t>
            </a:r>
            <a:r>
              <a:rPr lang="en-US" altLang="hu-H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hu-HU" sz="2000" dirty="0"/>
              <a:t>, preserving the local geometries on the original manifold as much as possible.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82334947-B908-4710-B95D-9DD141797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068960"/>
            <a:ext cx="871296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altLang="hu-HU" sz="2400" u="sng" dirty="0" err="1" smtClean="0"/>
              <a:t>Classical</a:t>
            </a:r>
            <a:r>
              <a:rPr lang="hu-HU" altLang="hu-HU" sz="2400" u="sng" dirty="0" smtClean="0"/>
              <a:t> </a:t>
            </a:r>
            <a:r>
              <a:rPr lang="hu-HU" altLang="hu-HU" sz="2400" u="sng" dirty="0"/>
              <a:t>m</a:t>
            </a:r>
            <a:r>
              <a:rPr lang="en-US" altLang="hu-HU" sz="2400" u="sng" dirty="0" err="1"/>
              <a:t>ethods</a:t>
            </a:r>
            <a:endParaRPr lang="en-US" altLang="hu-HU" sz="2400" u="sng" dirty="0"/>
          </a:p>
          <a:p>
            <a:pPr lvl="1">
              <a:buFontTx/>
              <a:buChar char="•"/>
            </a:pPr>
            <a:r>
              <a:rPr lang="en-US" altLang="hu-HU" sz="2000" dirty="0" smtClean="0"/>
              <a:t>MDS</a:t>
            </a:r>
            <a:r>
              <a:rPr lang="hu-HU" altLang="hu-HU" sz="2000" dirty="0" smtClean="0"/>
              <a:t> – </a:t>
            </a:r>
            <a:r>
              <a:rPr lang="hu-HU" altLang="hu-HU" sz="2000" dirty="0" err="1" smtClean="0"/>
              <a:t>multidimensional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scaling</a:t>
            </a:r>
            <a:r>
              <a:rPr lang="hu-HU" altLang="hu-HU" sz="2000" dirty="0" smtClean="0"/>
              <a:t>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u-HU" altLang="hu-HU" sz="2000" dirty="0" err="1" smtClean="0"/>
              <a:t>uses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distances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between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datapoints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to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get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the</a:t>
            </a:r>
            <a:r>
              <a:rPr lang="hu-HU" altLang="hu-HU" sz="2000" dirty="0" smtClean="0"/>
              <a:t> LD </a:t>
            </a:r>
            <a:r>
              <a:rPr lang="hu-HU" altLang="hu-HU" sz="2000" dirty="0" err="1" smtClean="0"/>
              <a:t>coordinates</a:t>
            </a:r>
            <a:r>
              <a:rPr lang="hu-HU" altLang="hu-HU" sz="2000" dirty="0" smtClean="0"/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hu-HU" altLang="hu-HU" sz="2000" dirty="0" err="1" smtClean="0"/>
              <a:t>example</a:t>
            </a:r>
            <a:r>
              <a:rPr lang="hu-HU" altLang="hu-HU" sz="2000" dirty="0" smtClean="0"/>
              <a:t>: city </a:t>
            </a:r>
            <a:r>
              <a:rPr lang="hu-HU" altLang="hu-HU" sz="2000" dirty="0" err="1" smtClean="0"/>
              <a:t>distances</a:t>
            </a:r>
            <a:r>
              <a:rPr lang="hu-HU" altLang="hu-HU" sz="2000" dirty="0" smtClean="0"/>
              <a:t> </a:t>
            </a:r>
            <a:r>
              <a:rPr lang="hu-HU" altLang="hu-HU" sz="2000" dirty="0" smtClean="0">
                <a:sym typeface="Wingdings" panose="05000000000000000000" pitchFamily="2" charset="2"/>
              </a:rPr>
              <a:t> city </a:t>
            </a:r>
            <a:r>
              <a:rPr lang="hu-HU" altLang="hu-HU" sz="2000" dirty="0" err="1" smtClean="0">
                <a:sym typeface="Wingdings" panose="05000000000000000000" pitchFamily="2" charset="2"/>
              </a:rPr>
              <a:t>coordinates</a:t>
            </a:r>
            <a:endParaRPr lang="en-US" altLang="hu-HU" sz="2000" dirty="0"/>
          </a:p>
          <a:p>
            <a:pPr lvl="1">
              <a:buFontTx/>
              <a:buChar char="•"/>
            </a:pPr>
            <a:r>
              <a:rPr lang="en-US" altLang="hu-HU" sz="2000" dirty="0" smtClean="0"/>
              <a:t>PCA</a:t>
            </a:r>
            <a:r>
              <a:rPr lang="hu-HU" altLang="hu-HU" sz="2000" dirty="0" smtClean="0"/>
              <a:t> – </a:t>
            </a:r>
            <a:r>
              <a:rPr lang="hu-HU" altLang="hu-HU" sz="2000" dirty="0" err="1" smtClean="0"/>
              <a:t>principal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component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analysis</a:t>
            </a:r>
            <a:r>
              <a:rPr lang="hu-HU" altLang="hu-HU" sz="2000" dirty="0" smtClean="0"/>
              <a:t>: </a:t>
            </a:r>
            <a:r>
              <a:rPr lang="hu-HU" altLang="hu-HU" sz="2000" dirty="0" err="1" smtClean="0"/>
              <a:t>searches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for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axes</a:t>
            </a:r>
            <a:r>
              <a:rPr lang="hu-HU" altLang="hu-HU" sz="2000" dirty="0" smtClean="0"/>
              <a:t> of </a:t>
            </a:r>
            <a:r>
              <a:rPr lang="hu-HU" altLang="hu-HU" sz="2000" dirty="0" err="1" smtClean="0"/>
              <a:t>largest</a:t>
            </a:r>
            <a:r>
              <a:rPr lang="hu-HU" altLang="hu-HU" sz="2000" dirty="0" smtClean="0"/>
              <a:t> STD values</a:t>
            </a:r>
            <a:endParaRPr lang="en-US" altLang="hu-HU" sz="2000" dirty="0"/>
          </a:p>
          <a:p>
            <a:pPr lvl="1">
              <a:buFontTx/>
              <a:buChar char="•"/>
            </a:pPr>
            <a:r>
              <a:rPr lang="en-US" altLang="hu-HU" sz="2000" dirty="0" smtClean="0"/>
              <a:t>ISOMAP</a:t>
            </a:r>
            <a:r>
              <a:rPr lang="hu-HU" altLang="hu-HU" sz="2000" dirty="0" smtClean="0"/>
              <a:t> – </a:t>
            </a:r>
            <a:r>
              <a:rPr lang="hu-HU" altLang="hu-HU" sz="2000" dirty="0" err="1" smtClean="0"/>
              <a:t>distances</a:t>
            </a:r>
            <a:r>
              <a:rPr lang="hu-HU" altLang="hu-HU" sz="2000" dirty="0" smtClean="0"/>
              <a:t>, </a:t>
            </a:r>
            <a:r>
              <a:rPr lang="hu-HU" altLang="hu-HU" sz="2000" dirty="0" err="1" smtClean="0"/>
              <a:t>but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not</a:t>
            </a:r>
            <a:r>
              <a:rPr lang="hu-HU" altLang="hu-HU" sz="2000" dirty="0" smtClean="0"/>
              <a:t> Euclidean </a:t>
            </a:r>
            <a:r>
              <a:rPr lang="hu-HU" altLang="hu-HU" sz="2000" dirty="0" err="1" smtClean="0"/>
              <a:t>distances</a:t>
            </a:r>
            <a:endParaRPr lang="en-US" altLang="hu-HU" sz="2000" dirty="0"/>
          </a:p>
          <a:p>
            <a:pPr lvl="1">
              <a:buFontTx/>
              <a:buChar char="•"/>
            </a:pPr>
            <a:r>
              <a:rPr lang="en-US" altLang="hu-HU" sz="2000" dirty="0" smtClean="0"/>
              <a:t>LLE</a:t>
            </a:r>
            <a:r>
              <a:rPr lang="hu-HU" altLang="hu-HU" sz="2000" dirty="0" smtClean="0"/>
              <a:t> – local linear </a:t>
            </a:r>
            <a:r>
              <a:rPr lang="hu-HU" altLang="hu-HU" sz="2000" dirty="0" err="1" smtClean="0"/>
              <a:t>embedding</a:t>
            </a:r>
            <a:r>
              <a:rPr lang="hu-HU" altLang="hu-HU" sz="2000" dirty="0"/>
              <a:t> </a:t>
            </a:r>
            <a:r>
              <a:rPr lang="hu-HU" altLang="hu-HU" sz="2000" dirty="0" smtClean="0"/>
              <a:t>– </a:t>
            </a:r>
            <a:r>
              <a:rPr lang="hu-HU" altLang="hu-HU" sz="2000" dirty="0" err="1" smtClean="0"/>
              <a:t>only</a:t>
            </a:r>
            <a:r>
              <a:rPr lang="hu-HU" altLang="hu-HU" sz="2000" dirty="0" smtClean="0"/>
              <a:t> local </a:t>
            </a:r>
            <a:r>
              <a:rPr lang="hu-HU" altLang="hu-HU" sz="2000" dirty="0" err="1" smtClean="0"/>
              <a:t>constraints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are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used</a:t>
            </a:r>
            <a:endParaRPr lang="en-US" altLang="hu-HU" sz="2000" dirty="0"/>
          </a:p>
          <a:p>
            <a:pPr lvl="1">
              <a:buFontTx/>
              <a:buChar char="•"/>
            </a:pPr>
            <a:r>
              <a:rPr lang="en-US" altLang="hu-HU" sz="2000" dirty="0"/>
              <a:t>Hessian </a:t>
            </a:r>
            <a:r>
              <a:rPr lang="en-US" altLang="hu-HU" sz="2000" dirty="0" smtClean="0"/>
              <a:t>LLE</a:t>
            </a:r>
            <a:r>
              <a:rPr lang="hu-HU" altLang="hu-HU" sz="2000" dirty="0" smtClean="0"/>
              <a:t> – a version of LLE</a:t>
            </a:r>
            <a:endParaRPr lang="en-US" altLang="hu-HU" sz="2000" dirty="0" smtClean="0"/>
          </a:p>
          <a:p>
            <a:pPr lvl="1">
              <a:buFontTx/>
              <a:buChar char="•"/>
            </a:pPr>
            <a:r>
              <a:rPr lang="en-US" altLang="hu-HU" sz="2000" dirty="0" smtClean="0"/>
              <a:t>Laplacian </a:t>
            </a:r>
            <a:r>
              <a:rPr lang="en-US" altLang="hu-HU" sz="2000" dirty="0" err="1" smtClean="0"/>
              <a:t>Eigenmap</a:t>
            </a:r>
            <a:r>
              <a:rPr lang="hu-HU" altLang="hu-HU" sz="2000" dirty="0" smtClean="0"/>
              <a:t> – </a:t>
            </a:r>
            <a:r>
              <a:rPr lang="hu-HU" altLang="hu-HU" sz="2000" dirty="0" err="1" smtClean="0"/>
              <a:t>constructs</a:t>
            </a:r>
            <a:r>
              <a:rPr lang="hu-HU" altLang="hu-HU" sz="2000" dirty="0" smtClean="0"/>
              <a:t> a </a:t>
            </a:r>
            <a:r>
              <a:rPr lang="hu-HU" altLang="hu-HU" sz="2000" dirty="0" err="1" smtClean="0"/>
              <a:t>graph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with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edges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between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neighbors</a:t>
            </a:r>
            <a:endParaRPr lang="en-US" altLang="hu-HU" sz="2000" dirty="0" smtClean="0"/>
          </a:p>
          <a:p>
            <a:pPr lvl="1">
              <a:buFontTx/>
              <a:buChar char="•"/>
            </a:pPr>
            <a:r>
              <a:rPr lang="en-US" altLang="hu-HU" sz="2000" dirty="0" smtClean="0"/>
              <a:t>Diffusion Maps</a:t>
            </a:r>
            <a:r>
              <a:rPr lang="hu-HU" altLang="hu-HU" sz="2000" dirty="0" smtClean="0"/>
              <a:t> – </a:t>
            </a:r>
            <a:r>
              <a:rPr lang="hu-HU" altLang="hu-HU" sz="2000" dirty="0" err="1" smtClean="0"/>
              <a:t>Considers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diffusion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processes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on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the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graph</a:t>
            </a:r>
            <a:endParaRPr lang="en-US" altLang="hu-HU" sz="2000" dirty="0"/>
          </a:p>
          <a:p>
            <a:pPr lvl="1">
              <a:buFontTx/>
              <a:buChar char="•"/>
            </a:pPr>
            <a:r>
              <a:rPr lang="en-US" altLang="hu-HU" sz="2000" dirty="0"/>
              <a:t>KNN </a:t>
            </a:r>
            <a:r>
              <a:rPr lang="en-US" altLang="hu-HU" sz="2000" dirty="0" smtClean="0"/>
              <a:t>Diffusion</a:t>
            </a:r>
            <a:r>
              <a:rPr lang="hu-HU" altLang="hu-HU" sz="2000" dirty="0" smtClean="0"/>
              <a:t> – </a:t>
            </a:r>
            <a:r>
              <a:rPr lang="hu-HU" altLang="hu-HU" sz="2000" dirty="0" err="1" smtClean="0"/>
              <a:t>Graph</a:t>
            </a:r>
            <a:r>
              <a:rPr lang="hu-HU" altLang="hu-HU" sz="2000" dirty="0" smtClean="0"/>
              <a:t> is </a:t>
            </a:r>
            <a:r>
              <a:rPr lang="hu-HU" altLang="hu-HU" sz="2000" dirty="0" err="1" smtClean="0"/>
              <a:t>redefined</a:t>
            </a:r>
            <a:endParaRPr lang="en-US" altLang="hu-HU" sz="2000" dirty="0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5331969" y="3053693"/>
            <a:ext cx="3810000" cy="762000"/>
            <a:chOff x="5029200" y="5029200"/>
            <a:chExt cx="3810000" cy="762000"/>
          </a:xfrm>
        </p:grpSpPr>
        <p:sp>
          <p:nvSpPr>
            <p:cNvPr id="7179" name="Rectangle 11">
              <a:extLst>
                <a:ext uri="{FF2B5EF4-FFF2-40B4-BE49-F238E27FC236}">
                  <a16:creationId xmlns:a16="http://schemas.microsoft.com/office/drawing/2014/main" id="{031F4C03-0FE6-4F4A-B518-2B53CA935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5029200"/>
              <a:ext cx="38100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hu-HU" altLang="hu-HU"/>
            </a:p>
          </p:txBody>
        </p:sp>
        <p:sp>
          <p:nvSpPr>
            <p:cNvPr id="7184" name="Text Box 16">
              <a:extLst>
                <a:ext uri="{FF2B5EF4-FFF2-40B4-BE49-F238E27FC236}">
                  <a16:creationId xmlns:a16="http://schemas.microsoft.com/office/drawing/2014/main" id="{315E662B-C08B-491E-9FCE-B0C3A0BE0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105400"/>
              <a:ext cx="312701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u-HU" i="1" dirty="0">
                  <a:solidFill>
                    <a:schemeClr val="accent2"/>
                  </a:solidFill>
                </a:rPr>
                <a:t>So </a:t>
              </a:r>
              <a:r>
                <a:rPr lang="en-US" altLang="hu-HU" i="1" dirty="0" smtClean="0">
                  <a:solidFill>
                    <a:schemeClr val="accent2"/>
                  </a:solidFill>
                </a:rPr>
                <a:t>which</a:t>
              </a:r>
              <a:r>
                <a:rPr lang="hu-HU" altLang="hu-HU" i="1" dirty="0" smtClean="0">
                  <a:solidFill>
                    <a:schemeClr val="accent2"/>
                  </a:solidFill>
                </a:rPr>
                <a:t> </a:t>
              </a:r>
              <a:r>
                <a:rPr lang="hu-HU" altLang="hu-HU" i="1" dirty="0" err="1" smtClean="0">
                  <a:solidFill>
                    <a:schemeClr val="accent2"/>
                  </a:solidFill>
                </a:rPr>
                <a:t>one</a:t>
              </a:r>
              <a:r>
                <a:rPr lang="en-US" altLang="hu-HU" i="1" dirty="0" smtClean="0">
                  <a:solidFill>
                    <a:schemeClr val="accent2"/>
                  </a:solidFill>
                </a:rPr>
                <a:t> </a:t>
              </a:r>
              <a:r>
                <a:rPr lang="en-US" altLang="hu-HU" i="1" dirty="0">
                  <a:solidFill>
                    <a:schemeClr val="accent2"/>
                  </a:solidFill>
                </a:rPr>
                <a:t>is the best?</a:t>
              </a:r>
            </a:p>
            <a:p>
              <a:r>
                <a:rPr lang="en-US" altLang="hu-HU" i="1" dirty="0">
                  <a:solidFill>
                    <a:schemeClr val="accent2"/>
                  </a:solidFill>
                </a:rPr>
                <a:t>First let’s </a:t>
              </a:r>
              <a:r>
                <a:rPr lang="hu-HU" altLang="hu-HU" i="1" dirty="0" err="1" smtClean="0">
                  <a:solidFill>
                    <a:schemeClr val="accent2"/>
                  </a:solidFill>
                </a:rPr>
                <a:t>take</a:t>
              </a:r>
              <a:r>
                <a:rPr lang="hu-HU" altLang="hu-HU" i="1" dirty="0" smtClean="0">
                  <a:solidFill>
                    <a:schemeClr val="accent2"/>
                  </a:solidFill>
                </a:rPr>
                <a:t> </a:t>
              </a:r>
              <a:r>
                <a:rPr lang="hu-HU" altLang="hu-HU" i="1" dirty="0" err="1" smtClean="0">
                  <a:solidFill>
                    <a:schemeClr val="accent2"/>
                  </a:solidFill>
                </a:rPr>
                <a:t>some</a:t>
              </a:r>
              <a:r>
                <a:rPr lang="hu-HU" altLang="hu-HU" i="1" dirty="0" smtClean="0">
                  <a:solidFill>
                    <a:schemeClr val="accent2"/>
                  </a:solidFill>
                </a:rPr>
                <a:t> </a:t>
              </a:r>
              <a:r>
                <a:rPr lang="hu-HU" altLang="hu-HU" i="1" dirty="0" err="1" smtClean="0">
                  <a:solidFill>
                    <a:schemeClr val="accent2"/>
                  </a:solidFill>
                </a:rPr>
                <a:t>examples</a:t>
              </a:r>
              <a:r>
                <a:rPr lang="en-US" altLang="hu-HU" i="1" dirty="0" smtClean="0">
                  <a:solidFill>
                    <a:schemeClr val="accent2"/>
                  </a:solidFill>
                </a:rPr>
                <a:t>...</a:t>
              </a:r>
              <a:endParaRPr lang="en-US" altLang="hu-HU" i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" name="Szövegdoboz 2"/>
          <p:cNvSpPr txBox="1"/>
          <p:nvPr/>
        </p:nvSpPr>
        <p:spPr>
          <a:xfrm>
            <a:off x="0" y="6550223"/>
            <a:ext cx="810933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See</a:t>
            </a:r>
            <a:r>
              <a:rPr lang="hu-HU" sz="1400" dirty="0" smtClean="0"/>
              <a:t>: http</a:t>
            </a:r>
            <a:r>
              <a:rPr lang="hu-HU" sz="1400" dirty="0"/>
              <a:t>://people.inf.elte.hu/nipg/ANN_gyak/Others/oraidemok/Manifold_learning/mani_presentation.ppt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378163"/>
            <a:ext cx="4621956" cy="88237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151BA5C-B88C-4709-A771-FE66AAF3E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Manifold Geometry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663462C-B899-4F9F-9D1C-0B82C394B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 dirty="0" smtClean="0"/>
              <a:t>L</a:t>
            </a:r>
            <a:r>
              <a:rPr lang="en-US" altLang="hu-HU" dirty="0" err="1" smtClean="0"/>
              <a:t>et’s</a:t>
            </a:r>
            <a:r>
              <a:rPr lang="en-US" altLang="hu-HU" dirty="0" smtClean="0"/>
              <a:t> </a:t>
            </a:r>
            <a:r>
              <a:rPr lang="en-US" altLang="hu-HU" dirty="0"/>
              <a:t>try to unroll the Swiss Roll.</a:t>
            </a:r>
          </a:p>
          <a:p>
            <a:r>
              <a:rPr lang="en-US" altLang="hu-HU" dirty="0"/>
              <a:t>We should see a plane.</a:t>
            </a:r>
          </a:p>
        </p:txBody>
      </p:sp>
      <p:pic>
        <p:nvPicPr>
          <p:cNvPr id="114693" name="Picture 5">
            <a:extLst>
              <a:ext uri="{FF2B5EF4-FFF2-40B4-BE49-F238E27FC236}">
                <a16:creationId xmlns:a16="http://schemas.microsoft.com/office/drawing/2014/main" id="{77C8DD6B-C86D-4154-B8B7-29EC3BB28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40386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4" name="Picture 6">
            <a:extLst>
              <a:ext uri="{FF2B5EF4-FFF2-40B4-BE49-F238E27FC236}">
                <a16:creationId xmlns:a16="http://schemas.microsoft.com/office/drawing/2014/main" id="{D34AC5DA-32D4-4079-85B5-98821B639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52800"/>
            <a:ext cx="41148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695" name="AutoShape 7">
            <a:extLst>
              <a:ext uri="{FF2B5EF4-FFF2-40B4-BE49-F238E27FC236}">
                <a16:creationId xmlns:a16="http://schemas.microsoft.com/office/drawing/2014/main" id="{F366320F-A9F9-4529-BA3F-5236A7BDA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648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4" name="Picture 6">
            <a:extLst>
              <a:ext uri="{FF2B5EF4-FFF2-40B4-BE49-F238E27FC236}">
                <a16:creationId xmlns:a16="http://schemas.microsoft.com/office/drawing/2014/main" id="{94FBFEDF-9453-478E-9001-B933811B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6477000" cy="531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9" name="Text Box 11">
            <a:extLst>
              <a:ext uri="{FF2B5EF4-FFF2-40B4-BE49-F238E27FC236}">
                <a16:creationId xmlns:a16="http://schemas.microsoft.com/office/drawing/2014/main" id="{D8FFF2F7-44D1-4956-9BDA-07FBF246C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0"/>
            <a:ext cx="72113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u-HU" dirty="0"/>
              <a:t>Hessian LLE is pretty slow, MDS is very slow, and ISOMAP is extremely slow.</a:t>
            </a:r>
          </a:p>
          <a:p>
            <a:r>
              <a:rPr lang="en-US" altLang="hu-HU" dirty="0"/>
              <a:t>MDS and PCA </a:t>
            </a:r>
            <a:r>
              <a:rPr lang="en-US" altLang="hu-HU" dirty="0" smtClean="0"/>
              <a:t>can’t </a:t>
            </a:r>
            <a:r>
              <a:rPr lang="en-US" altLang="hu-HU" dirty="0"/>
              <a:t>unroll Swiss Roll, use no manifold information.</a:t>
            </a:r>
          </a:p>
          <a:p>
            <a:r>
              <a:rPr lang="en-US" altLang="hu-HU" dirty="0"/>
              <a:t>LLE and Laplacian can’t handle this data.</a:t>
            </a:r>
          </a:p>
          <a:p>
            <a:r>
              <a:rPr lang="en-US" altLang="hu-HU" dirty="0"/>
              <a:t>Diffusion Maps could not unroll Swiss Roll for any value of Sigma.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A7A2021F-A137-436E-BBDA-86D746D7D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77200" cy="1143000"/>
          </a:xfrm>
        </p:spPr>
        <p:txBody>
          <a:bodyPr/>
          <a:lstStyle/>
          <a:p>
            <a:r>
              <a:rPr lang="en-US" altLang="hu-HU"/>
              <a:t>Curvature &amp; Non-uniform Sampling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BE907788-D7F5-454B-B639-09EB720AE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/>
              <a:t>Gaussian: We can randomly sample a Gaussian distribution.</a:t>
            </a:r>
          </a:p>
          <a:p>
            <a:r>
              <a:rPr lang="en-US" altLang="hu-HU"/>
              <a:t>We increase the curvature by decreasing the standard deviation.</a:t>
            </a:r>
          </a:p>
          <a:p>
            <a:r>
              <a:rPr lang="en-US" altLang="hu-HU"/>
              <a:t>Coloring on the z-axis, we should map to concentric circles.</a:t>
            </a:r>
          </a:p>
        </p:txBody>
      </p:sp>
      <p:pic>
        <p:nvPicPr>
          <p:cNvPr id="124932" name="Picture 4">
            <a:extLst>
              <a:ext uri="{FF2B5EF4-FFF2-40B4-BE49-F238E27FC236}">
                <a16:creationId xmlns:a16="http://schemas.microsoft.com/office/drawing/2014/main" id="{75D6CA52-76CB-4603-B4AB-8C468641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30" y="3577208"/>
            <a:ext cx="32004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933" name="Picture 5">
            <a:extLst>
              <a:ext uri="{FF2B5EF4-FFF2-40B4-BE49-F238E27FC236}">
                <a16:creationId xmlns:a16="http://schemas.microsoft.com/office/drawing/2014/main" id="{C6BC698B-EC56-418F-AD19-B7A500D1C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330" y="3501008"/>
            <a:ext cx="3352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934" name="AutoShape 6">
            <a:extLst>
              <a:ext uri="{FF2B5EF4-FFF2-40B4-BE49-F238E27FC236}">
                <a16:creationId xmlns:a16="http://schemas.microsoft.com/office/drawing/2014/main" id="{5F52C23A-01A4-468C-A156-42D6349E6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130" y="441540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Cover">
  <a:themeElements>
    <a:clrScheme name="EIT Colour Palette">
      <a:dk1>
        <a:srgbClr val="333333"/>
      </a:dk1>
      <a:lt1>
        <a:srgbClr val="FFFFFF"/>
      </a:lt1>
      <a:dk2>
        <a:srgbClr val="034EA2"/>
      </a:dk2>
      <a:lt2>
        <a:srgbClr val="6BB745"/>
      </a:lt2>
      <a:accent1>
        <a:srgbClr val="73C4EE"/>
      </a:accent1>
      <a:accent2>
        <a:srgbClr val="630F7A"/>
      </a:accent2>
      <a:accent3>
        <a:srgbClr val="E74394"/>
      </a:accent3>
      <a:accent4>
        <a:srgbClr val="152D79"/>
      </a:accent4>
      <a:accent5>
        <a:srgbClr val="FDCD15"/>
      </a:accent5>
      <a:accent6>
        <a:srgbClr val="00AFAA"/>
      </a:accent6>
      <a:hlink>
        <a:srgbClr val="333333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13509</TotalTime>
  <Words>1089</Words>
  <Application>Microsoft Office PowerPoint</Application>
  <PresentationFormat>Diavetítés a képernyőre (4:3 oldalarány)</PresentationFormat>
  <Paragraphs>180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Titillium</vt:lpstr>
      <vt:lpstr>Titillium Lt</vt:lpstr>
      <vt:lpstr>Wingdings</vt:lpstr>
      <vt:lpstr>White Cover</vt:lpstr>
      <vt:lpstr>PowerPoint-bemutató</vt:lpstr>
      <vt:lpstr>PowerPoint-bemutató</vt:lpstr>
      <vt:lpstr>PowerPoint-bemutató</vt:lpstr>
      <vt:lpstr>PowerPoint-bemutató</vt:lpstr>
      <vt:lpstr>PowerPoint-bemutató</vt:lpstr>
      <vt:lpstr>Manifold Learning for Dimensionality Reduction  Low-Dimensional (LD) Embedding (LDE)  The practice of compression in classical ML</vt:lpstr>
      <vt:lpstr>Manifold Geometry</vt:lpstr>
      <vt:lpstr>PowerPoint-bemutató</vt:lpstr>
      <vt:lpstr>Curvature &amp; Non-uniform Sampling</vt:lpstr>
      <vt:lpstr>PowerPoint-bemutató</vt:lpstr>
      <vt:lpstr>Noise &amp; Non-uniform Sampling</vt:lpstr>
      <vt:lpstr>PowerPoint-bemutató</vt:lpstr>
      <vt:lpstr>High-Dimensional Data</vt:lpstr>
      <vt:lpstr>PowerPoint-bemutató</vt:lpstr>
      <vt:lpstr>PowerPoint-bemutató</vt:lpstr>
      <vt:lpstr>PowerPoint-bemutató</vt:lpstr>
      <vt:lpstr>PowerPoint-bemutató</vt:lpstr>
      <vt:lpstr>PowerPoint-bemutató</vt:lpstr>
      <vt:lpstr>Questions</vt:lpstr>
    </vt:vector>
  </TitlesOfParts>
  <Company>Ecorys UK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András Lőrincz</dc:creator>
  <cp:lastModifiedBy>Petrosz</cp:lastModifiedBy>
  <cp:revision>803</cp:revision>
  <dcterms:created xsi:type="dcterms:W3CDTF">2014-10-20T08:54:53Z</dcterms:created>
  <dcterms:modified xsi:type="dcterms:W3CDTF">2020-12-16T13:14:43Z</dcterms:modified>
</cp:coreProperties>
</file>