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5"/>
  </p:notesMasterIdLst>
  <p:handoutMasterIdLst>
    <p:handoutMasterId r:id="rId56"/>
  </p:handoutMasterIdLst>
  <p:sldIdLst>
    <p:sldId id="388" r:id="rId2"/>
    <p:sldId id="584" r:id="rId3"/>
    <p:sldId id="672" r:id="rId4"/>
    <p:sldId id="720" r:id="rId5"/>
    <p:sldId id="585" r:id="rId6"/>
    <p:sldId id="586" r:id="rId7"/>
    <p:sldId id="666" r:id="rId8"/>
    <p:sldId id="612" r:id="rId9"/>
    <p:sldId id="721" r:id="rId10"/>
    <p:sldId id="722" r:id="rId11"/>
    <p:sldId id="637" r:id="rId12"/>
    <p:sldId id="638" r:id="rId13"/>
    <p:sldId id="644" r:id="rId14"/>
    <p:sldId id="645" r:id="rId15"/>
    <p:sldId id="713" r:id="rId16"/>
    <p:sldId id="646" r:id="rId17"/>
    <p:sldId id="640" r:id="rId18"/>
    <p:sldId id="641" r:id="rId19"/>
    <p:sldId id="647" r:id="rId20"/>
    <p:sldId id="714" r:id="rId21"/>
    <p:sldId id="648" r:id="rId22"/>
    <p:sldId id="715" r:id="rId23"/>
    <p:sldId id="716" r:id="rId24"/>
    <p:sldId id="438" r:id="rId25"/>
    <p:sldId id="606" r:id="rId26"/>
    <p:sldId id="440" r:id="rId27"/>
    <p:sldId id="441" r:id="rId28"/>
    <p:sldId id="717" r:id="rId29"/>
    <p:sldId id="718" r:id="rId30"/>
    <p:sldId id="719" r:id="rId31"/>
    <p:sldId id="667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8" r:id="rId40"/>
    <p:sldId id="669" r:id="rId41"/>
    <p:sldId id="670" r:id="rId42"/>
    <p:sldId id="671" r:id="rId43"/>
    <p:sldId id="661" r:id="rId44"/>
    <p:sldId id="662" r:id="rId45"/>
    <p:sldId id="663" r:id="rId46"/>
    <p:sldId id="609" r:id="rId47"/>
    <p:sldId id="610" r:id="rId48"/>
    <p:sldId id="611" r:id="rId49"/>
    <p:sldId id="723" r:id="rId50"/>
    <p:sldId id="613" r:id="rId51"/>
    <p:sldId id="614" r:id="rId52"/>
    <p:sldId id="615" r:id="rId53"/>
    <p:sldId id="459" r:id="rId5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667"/>
            <p14:sldId id="654"/>
            <p14:sldId id="655"/>
            <p14:sldId id="656"/>
            <p14:sldId id="657"/>
            <p14:sldId id="658"/>
            <p14:sldId id="659"/>
            <p14:sldId id="660"/>
            <p14:sldId id="668"/>
            <p14:sldId id="669"/>
            <p14:sldId id="670"/>
            <p14:sldId id="671"/>
            <p14:sldId id="661"/>
            <p14:sldId id="662"/>
            <p14:sldId id="663"/>
            <p14:sldId id="609"/>
            <p14:sldId id="610"/>
            <p14:sldId id="611"/>
            <p14:sldId id="723"/>
            <p14:sldId id="613"/>
            <p14:sldId id="614"/>
            <p14:sldId id="615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5" d="100"/>
          <a:sy n="65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</a:t>
            </a:r>
            <a:r>
              <a:rPr lang="hu-HU" baseline="0" dirty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RARP ADATSZÓRÁS</a:t>
            </a:r>
            <a:r>
              <a:rPr lang="hu-HU" baseline="0" dirty="0"/>
              <a:t> </a:t>
            </a:r>
            <a:r>
              <a:rPr lang="hu-HU" dirty="0"/>
              <a:t>(</a:t>
            </a:r>
            <a:r>
              <a:rPr lang="hu-HU" dirty="0" err="1"/>
              <a:t>router-ek</a:t>
            </a:r>
            <a:r>
              <a:rPr lang="hu-HU" baseline="0" dirty="0"/>
              <a:t> nem továbbítják)</a:t>
            </a:r>
            <a:endParaRPr lang="hu-HU" dirty="0"/>
          </a:p>
          <a:p>
            <a:r>
              <a:rPr lang="hu-HU" dirty="0"/>
              <a:t>Szerver</a:t>
            </a:r>
            <a:r>
              <a:rPr lang="hu-HU" baseline="0" dirty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/>
              <a:t>routerek</a:t>
            </a:r>
            <a:r>
              <a:rPr lang="hu-HU" baseline="0" dirty="0"/>
              <a:t> ezt továbbítják)</a:t>
            </a:r>
          </a:p>
          <a:p>
            <a:r>
              <a:rPr lang="hu-HU" baseline="0" dirty="0"/>
              <a:t>     egyéb infók is: alapértelmezett router, alhálózati maszk, stb.</a:t>
            </a:r>
          </a:p>
          <a:p>
            <a:r>
              <a:rPr lang="hu-HU" baseline="0" dirty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/>
              <a:t>                        táblázatában)</a:t>
            </a:r>
          </a:p>
          <a:p>
            <a:r>
              <a:rPr lang="hu-HU" baseline="0" dirty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RARP ADATSZÓRÁS</a:t>
            </a:r>
            <a:r>
              <a:rPr lang="hu-HU" baseline="0" dirty="0"/>
              <a:t> </a:t>
            </a:r>
            <a:r>
              <a:rPr lang="hu-HU" dirty="0"/>
              <a:t>(</a:t>
            </a:r>
            <a:r>
              <a:rPr lang="hu-HU" dirty="0" err="1"/>
              <a:t>router-ek</a:t>
            </a:r>
            <a:r>
              <a:rPr lang="hu-HU" baseline="0" dirty="0"/>
              <a:t> nem továbbítják)</a:t>
            </a:r>
            <a:endParaRPr lang="hu-HU" dirty="0"/>
          </a:p>
          <a:p>
            <a:r>
              <a:rPr lang="hu-HU" dirty="0"/>
              <a:t>Szerver</a:t>
            </a:r>
            <a:r>
              <a:rPr lang="hu-HU" baseline="0" dirty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/>
              <a:t>routerek</a:t>
            </a:r>
            <a:r>
              <a:rPr lang="hu-HU" baseline="0" dirty="0"/>
              <a:t> ezt továbbítják)</a:t>
            </a:r>
          </a:p>
          <a:p>
            <a:r>
              <a:rPr lang="hu-HU" baseline="0" dirty="0"/>
              <a:t>     egyéb infók is: alapértelmezett router, alhálózati maszk, stb.</a:t>
            </a:r>
          </a:p>
          <a:p>
            <a:r>
              <a:rPr lang="hu-HU" baseline="0" dirty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/>
              <a:t>                        táblázatában)</a:t>
            </a:r>
          </a:p>
          <a:p>
            <a:r>
              <a:rPr lang="hu-HU" baseline="0" dirty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8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21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26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27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10.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3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Szállítói réteg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22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23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/>
              <a:t>Útvonal kiválasztás</a:t>
            </a:r>
            <a:r>
              <a:rPr lang="en-US" sz="2400" dirty="0"/>
              <a:t>: </a:t>
            </a:r>
            <a:r>
              <a:rPr lang="hu-HU" sz="2400" dirty="0"/>
              <a:t>Melyik útvonalat használjuk</a:t>
            </a:r>
            <a:r>
              <a:rPr lang="en-US" sz="2400" dirty="0"/>
              <a:t>?</a:t>
            </a:r>
          </a:p>
          <a:p>
            <a:pPr lvl="1"/>
            <a:r>
              <a:rPr lang="hu-HU" sz="2400" dirty="0"/>
              <a:t>Útvonal</a:t>
            </a:r>
            <a:r>
              <a:rPr lang="en-US" sz="2400" dirty="0"/>
              <a:t> export: </a:t>
            </a:r>
            <a:r>
              <a:rPr lang="hu-HU" sz="2400" dirty="0"/>
              <a:t>Melyik útvonalat hirdessük meg</a:t>
            </a:r>
            <a:r>
              <a:rPr lang="en-US" sz="2400" dirty="0"/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26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27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/>
              <a:t>További protokollok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Többféle </a:t>
            </a:r>
            <a:r>
              <a:rPr lang="hu-HU" sz="1800" i="1" dirty="0" err="1"/>
              <a:t>ICMP</a:t>
            </a:r>
            <a:r>
              <a:rPr lang="hu-HU" sz="1800" dirty="0" err="1"/>
              <a:t>-üzenetet</a:t>
            </a:r>
            <a:r>
              <a:rPr lang="hu-HU" sz="1800" dirty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/>
              <a:t>Elérhetetlen cél</a:t>
            </a:r>
            <a:r>
              <a:rPr lang="hu-HU" sz="2200" dirty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Időtúllépés</a:t>
            </a:r>
            <a:r>
              <a:rPr lang="hu-HU" sz="2200" dirty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Paraméter probléma</a:t>
            </a:r>
            <a:r>
              <a:rPr lang="hu-HU" sz="2200" dirty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az útvonalon szereplő router vagy a </a:t>
            </a:r>
            <a:r>
              <a:rPr lang="hu-HU" sz="2200" dirty="0" err="1"/>
              <a:t>hoszt</a:t>
            </a:r>
            <a:r>
              <a:rPr lang="hu-HU" sz="2200" dirty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kiváltó oka: </a:t>
            </a:r>
            <a:r>
              <a:rPr lang="hu-HU" sz="2200" dirty="0"/>
              <a:t>Router észleli, hogy a csomag nem az optimális </a:t>
            </a:r>
            <a:r>
              <a:rPr lang="hu-HU" sz="2200" dirty="0" err="1"/>
              <a:t>útvonall</a:t>
            </a:r>
            <a:r>
              <a:rPr lang="hu-HU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/>
              <a:t>Adatszóró csomag kiküldése az </a:t>
            </a:r>
            <a:r>
              <a:rPr lang="hu-HU" sz="1800" i="1" dirty="0"/>
              <a:t>Ethernet</a:t>
            </a:r>
            <a:r>
              <a:rPr lang="hu-HU" sz="1800" dirty="0"/>
              <a:t>re „</a:t>
            </a:r>
            <a:r>
              <a:rPr lang="hu-HU" sz="1800" dirty="0" err="1"/>
              <a:t>Ki-é</a:t>
            </a:r>
            <a:r>
              <a:rPr lang="hu-HU" sz="1800" dirty="0"/>
              <a:t> a 192.60.34.12-es IP-cím?” kérdéssel az alhálózaton, és mindenegyes </a:t>
            </a:r>
            <a:r>
              <a:rPr lang="hu-HU" sz="1800" dirty="0" err="1"/>
              <a:t>hoszt</a:t>
            </a:r>
            <a:r>
              <a:rPr lang="hu-HU" sz="1800" dirty="0"/>
              <a:t> ellenőrzi, hogy övé-e a kérdéses IP-cím. Ha egyezik az IP a </a:t>
            </a:r>
            <a:r>
              <a:rPr lang="hu-HU" sz="1800" dirty="0" err="1"/>
              <a:t>hoszt</a:t>
            </a:r>
            <a:r>
              <a:rPr lang="hu-HU" sz="1800" dirty="0"/>
              <a:t> saját IP-jével, akkor a saját </a:t>
            </a:r>
            <a:r>
              <a:rPr lang="hu-HU" sz="1800" i="1" dirty="0"/>
              <a:t>Ethernet</a:t>
            </a:r>
            <a:r>
              <a:rPr lang="hu-HU" sz="1800" dirty="0"/>
              <a:t> címével válaszol. Erre szolgál az ARP.</a:t>
            </a:r>
          </a:p>
          <a:p>
            <a:pPr algn="just"/>
            <a:r>
              <a:rPr lang="hu-HU" sz="1800" dirty="0"/>
              <a:t>Opcionális javítási lehetőségek:</a:t>
            </a:r>
          </a:p>
          <a:p>
            <a:pPr lvl="1" algn="just"/>
            <a:r>
              <a:rPr lang="hu-HU" sz="1800" dirty="0"/>
              <a:t>a fizikai cím IP hozzárendelések tárolása (</a:t>
            </a:r>
            <a:r>
              <a:rPr lang="hu-HU" sz="1800" i="1" dirty="0"/>
              <a:t>cache használata</a:t>
            </a:r>
            <a:r>
              <a:rPr lang="hu-HU" sz="1800" dirty="0"/>
              <a:t>);</a:t>
            </a:r>
          </a:p>
          <a:p>
            <a:pPr lvl="1" algn="just"/>
            <a:r>
              <a:rPr lang="hu-HU" sz="1800" dirty="0"/>
              <a:t>Leképezések megváltoztathatósága (</a:t>
            </a:r>
            <a:r>
              <a:rPr lang="hu-HU" sz="1800" i="1" dirty="0"/>
              <a:t>időhatály bevezetése</a:t>
            </a:r>
            <a:r>
              <a:rPr lang="hu-HU" sz="1800" dirty="0"/>
              <a:t>);</a:t>
            </a:r>
          </a:p>
          <a:p>
            <a:pPr algn="just"/>
            <a:r>
              <a:rPr lang="hu-HU" sz="1800" dirty="0"/>
              <a:t>Mi történik távoli hálózaton lévő </a:t>
            </a:r>
            <a:r>
              <a:rPr lang="hu-HU" sz="1800" dirty="0" err="1"/>
              <a:t>hoszt</a:t>
            </a:r>
            <a:r>
              <a:rPr lang="hu-HU" sz="1800" dirty="0"/>
              <a:t> esetén?</a:t>
            </a:r>
          </a:p>
          <a:p>
            <a:pPr lvl="1" algn="just"/>
            <a:r>
              <a:rPr lang="hu-HU" sz="1800" dirty="0"/>
              <a:t>A router is válaszoljon az </a:t>
            </a:r>
            <a:r>
              <a:rPr lang="hu-HU" sz="1800" dirty="0" err="1"/>
              <a:t>ARP-re</a:t>
            </a:r>
            <a:r>
              <a:rPr lang="hu-HU" sz="1800" dirty="0"/>
              <a:t> a </a:t>
            </a:r>
            <a:r>
              <a:rPr lang="hu-HU" sz="1800" dirty="0" err="1"/>
              <a:t>hoszt</a:t>
            </a:r>
            <a:r>
              <a:rPr lang="hu-HU" sz="1800" dirty="0"/>
              <a:t> alhálózatán. (</a:t>
            </a:r>
            <a:r>
              <a:rPr lang="hu-HU" sz="1800" i="1" dirty="0"/>
              <a:t>proxy ARP</a:t>
            </a:r>
            <a:r>
              <a:rPr lang="hu-HU" sz="1800" dirty="0"/>
              <a:t>)</a:t>
            </a:r>
          </a:p>
          <a:p>
            <a:pPr lvl="1" algn="just"/>
            <a:r>
              <a:rPr lang="hu-HU" sz="1800" dirty="0"/>
              <a:t>Alapértelmezett Ethernet-cím használata az összes távoli forgalomhoz</a:t>
            </a:r>
          </a:p>
          <a:p>
            <a:pPr lvl="1" algn="just"/>
            <a:endParaRPr lang="hu-H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274276" y="1769176"/>
            <a:ext cx="2424791" cy="445056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97306" y="3620230"/>
            <a:ext cx="1584572" cy="90133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97307" y="2627455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97307" y="5435966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54061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60988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70440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7367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86819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93746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47133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68756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263512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58192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621109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28035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30" idx="0"/>
          </p:cNvCxnSpPr>
          <p:nvPr/>
        </p:nvCxnSpPr>
        <p:spPr>
          <a:xfrm flipH="1">
            <a:off x="4824628" y="2640517"/>
            <a:ext cx="7655" cy="404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94817" y="304478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900326" y="5135522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82111" y="4795887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1"/>
            <a:endCxn id="92" idx="5"/>
          </p:cNvCxnSpPr>
          <p:nvPr/>
        </p:nvCxnSpPr>
        <p:spPr>
          <a:xfrm flipH="1" flipV="1">
            <a:off x="4074594" y="4323910"/>
            <a:ext cx="742669" cy="51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3"/>
            <a:endCxn id="93" idx="0"/>
          </p:cNvCxnSpPr>
          <p:nvPr/>
        </p:nvCxnSpPr>
        <p:spPr>
          <a:xfrm flipH="1">
            <a:off x="4603961" y="3323532"/>
            <a:ext cx="128877" cy="36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869716" y="4045162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74150" y="369145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2" idx="7"/>
            <a:endCxn id="93" idx="2"/>
          </p:cNvCxnSpPr>
          <p:nvPr/>
        </p:nvCxnSpPr>
        <p:spPr>
          <a:xfrm flipV="1">
            <a:off x="4074593" y="3854741"/>
            <a:ext cx="399557" cy="23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00326" y="2596903"/>
            <a:ext cx="0" cy="611169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621108" y="3188357"/>
            <a:ext cx="279218" cy="66638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27156" y="3854742"/>
            <a:ext cx="593953" cy="35370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036821" y="4208449"/>
            <a:ext cx="887999" cy="66581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799471" y="4874265"/>
            <a:ext cx="125349" cy="52251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03319" y="5396779"/>
            <a:ext cx="98783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803319" y="5396780"/>
            <a:ext cx="6939" cy="24819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667645" y="2428108"/>
            <a:ext cx="755" cy="168795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667644" y="2596902"/>
            <a:ext cx="232682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883603" y="2425885"/>
            <a:ext cx="2180" cy="343323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116556" y="2731955"/>
            <a:ext cx="227782" cy="7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endCxn id="138" idx="1"/>
          </p:cNvCxnSpPr>
          <p:nvPr/>
        </p:nvCxnSpPr>
        <p:spPr>
          <a:xfrm flipV="1">
            <a:off x="3883603" y="2769208"/>
            <a:ext cx="232953" cy="2946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8" idx="3"/>
          </p:cNvCxnSpPr>
          <p:nvPr/>
        </p:nvCxnSpPr>
        <p:spPr>
          <a:xfrm>
            <a:off x="4344338" y="2769209"/>
            <a:ext cx="237810" cy="193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4575111" y="2433725"/>
            <a:ext cx="7037" cy="33548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272155" y="295173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DHCP felfedezés </a:t>
            </a:r>
          </a:p>
          <a:p>
            <a:pPr algn="ctr"/>
            <a:r>
              <a:rPr lang="hu-HU" sz="1400" dirty="0"/>
              <a:t>csomag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stCxn id="149" idx="0"/>
          </p:cNvCxnSpPr>
          <p:nvPr/>
        </p:nvCxnSpPr>
        <p:spPr>
          <a:xfrm flipV="1">
            <a:off x="4000079" y="2842651"/>
            <a:ext cx="170361" cy="1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21588" y="1813550"/>
            <a:ext cx="93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Új állomás</a:t>
            </a:r>
            <a:endParaRPr lang="en-US" sz="1400" dirty="0"/>
          </a:p>
        </p:txBody>
      </p:sp>
      <p:cxnSp>
        <p:nvCxnSpPr>
          <p:cNvPr id="154" name="Straight Arrow Connector 153"/>
          <p:cNvCxnSpPr>
            <a:endCxn id="23" idx="1"/>
          </p:cNvCxnSpPr>
          <p:nvPr/>
        </p:nvCxnSpPr>
        <p:spPr>
          <a:xfrm>
            <a:off x="3597306" y="2044427"/>
            <a:ext cx="171450" cy="24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598" y="1922059"/>
            <a:ext cx="820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DHCP </a:t>
            </a:r>
          </a:p>
          <a:p>
            <a:pPr algn="ctr"/>
            <a:r>
              <a:rPr lang="hu-HU" sz="1400" dirty="0"/>
              <a:t>közvetítő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5" idx="1"/>
            <a:endCxn id="27" idx="3"/>
          </p:cNvCxnSpPr>
          <p:nvPr/>
        </p:nvCxnSpPr>
        <p:spPr>
          <a:xfrm flipH="1">
            <a:off x="4714181" y="2183669"/>
            <a:ext cx="276417" cy="10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57" y="442992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Más hálózatok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8" idx="0"/>
            <a:endCxn id="4" idx="6"/>
          </p:cNvCxnSpPr>
          <p:nvPr/>
        </p:nvCxnSpPr>
        <p:spPr>
          <a:xfrm flipH="1" flipV="1">
            <a:off x="5181878" y="4070899"/>
            <a:ext cx="144794" cy="35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17932" y="4853498"/>
            <a:ext cx="605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router</a:t>
            </a:r>
            <a:endParaRPr lang="en-US" sz="1400" dirty="0"/>
          </a:p>
        </p:txBody>
      </p:sp>
      <p:cxnSp>
        <p:nvCxnSpPr>
          <p:cNvPr id="163" name="Straight Arrow Connector 162"/>
          <p:cNvCxnSpPr>
            <a:endCxn id="32" idx="2"/>
          </p:cNvCxnSpPr>
          <p:nvPr/>
        </p:nvCxnSpPr>
        <p:spPr>
          <a:xfrm flipV="1">
            <a:off x="4463242" y="4959174"/>
            <a:ext cx="318869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3" idx="1"/>
          </p:cNvCxnSpPr>
          <p:nvPr/>
        </p:nvCxnSpPr>
        <p:spPr>
          <a:xfrm flipV="1">
            <a:off x="3472290" y="5775601"/>
            <a:ext cx="188698" cy="2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255988" y="5963331"/>
            <a:ext cx="90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DHCP szerver</a:t>
            </a:r>
            <a:endParaRPr lang="en-US" sz="1400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4862145" y="5161274"/>
            <a:ext cx="435023" cy="4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754730" y="5613807"/>
            <a:ext cx="1050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Egyes küldéses csomag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1547446"/>
            <a:ext cx="8932983" cy="473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fizikai cím megfeleltetése egy IP címnek</a:t>
            </a:r>
          </a:p>
          <a:p>
            <a:pPr marL="0" indent="0">
              <a:buNone/>
            </a:pPr>
            <a:r>
              <a:rPr lang="hu-HU" sz="22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2200" dirty="0"/>
              <a:t>Az újonnan indított állomás adatszórással csomagot küld ki az </a:t>
            </a:r>
            <a:r>
              <a:rPr lang="hu-HU" sz="2200" i="1" dirty="0"/>
              <a:t>Ethernet</a:t>
            </a:r>
            <a:r>
              <a:rPr lang="hu-HU" sz="2200" dirty="0"/>
              <a:t>re „A 48-bites Ethernet-címem 14.04.05.18.01.25. Tudja valaki az IP címemet?” kérdéssel az alhálózaton. Az </a:t>
            </a:r>
            <a:r>
              <a:rPr lang="hu-HU" sz="2200" i="1" dirty="0" err="1"/>
              <a:t>RARP</a:t>
            </a:r>
            <a:r>
              <a:rPr lang="hu-HU" sz="2200" dirty="0" err="1"/>
              <a:t>-szerver</a:t>
            </a:r>
            <a:r>
              <a:rPr lang="hu-HU" sz="2200" dirty="0"/>
              <a:t> pedig válaszol a megfelelő IP címmel, mikor meglátja a kérést</a:t>
            </a:r>
          </a:p>
          <a:p>
            <a:pPr algn="just">
              <a:spcBef>
                <a:spcPts val="0"/>
              </a:spcBef>
            </a:pPr>
            <a:r>
              <a:rPr lang="hu-HU" sz="2200" dirty="0"/>
              <a:t>Opcionális javítási lehetőségek:</a:t>
            </a:r>
          </a:p>
          <a:p>
            <a:pPr lvl="1" algn="just"/>
            <a:r>
              <a:rPr lang="hu-HU" sz="2200" i="1" dirty="0"/>
              <a:t>BOOTP</a:t>
            </a:r>
            <a:r>
              <a:rPr lang="hu-HU" sz="2200" dirty="0"/>
              <a:t> protokoll használata. UDP csomagok használata. Manuálisan kell a hozzárendelési táblázatot karbantartani. (statikus címkiosztás)</a:t>
            </a:r>
          </a:p>
          <a:p>
            <a:pPr lvl="1" algn="just"/>
            <a:r>
              <a:rPr lang="hu-HU" sz="2200" i="1" dirty="0"/>
              <a:t>DHCP</a:t>
            </a:r>
            <a:r>
              <a:rPr lang="hu-HU" sz="2200" dirty="0"/>
              <a:t> protokoll használata. Itt is külön kiszolgáló osztja ki a címeket a kérések alapján. A kiszolgáló és a kérő állomások nem kell hogy ugyanazon a </a:t>
            </a:r>
            <a:r>
              <a:rPr lang="hu-HU" sz="2200" i="1" dirty="0"/>
              <a:t>LAN</a:t>
            </a:r>
            <a:r>
              <a:rPr lang="hu-HU" sz="2200" dirty="0"/>
              <a:t>-on legyenek, ezért </a:t>
            </a:r>
            <a:r>
              <a:rPr lang="hu-HU" sz="2200" i="1" dirty="0"/>
              <a:t>LAN</a:t>
            </a:r>
            <a:r>
              <a:rPr lang="hu-HU" sz="2200" dirty="0"/>
              <a:t>-onként kell egy </a:t>
            </a:r>
            <a:r>
              <a:rPr lang="hu-HU" sz="2200" i="1" dirty="0"/>
              <a:t>DHCP </a:t>
            </a:r>
            <a:r>
              <a:rPr lang="hu-HU" sz="2200" i="1" dirty="0" err="1"/>
              <a:t>relay</a:t>
            </a:r>
            <a:r>
              <a:rPr lang="hu-HU" sz="2200" i="1" dirty="0"/>
              <a:t> </a:t>
            </a:r>
            <a:r>
              <a:rPr lang="hu-HU" sz="2200" i="1" dirty="0" err="1"/>
              <a:t>agent</a:t>
            </a:r>
            <a:r>
              <a:rPr lang="hu-HU" sz="2200" dirty="0"/>
              <a:t>. (statikus és dinamikus címkiosztás)</a:t>
            </a:r>
          </a:p>
        </p:txBody>
      </p:sp>
    </p:spTree>
    <p:extLst>
      <p:ext uri="{BB962C8B-B14F-4D97-AF65-F5344CB8AC3E}">
        <p14:creationId xmlns:p14="http://schemas.microsoft.com/office/powerpoint/2010/main" val="365370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DHCP: DYNAMIC 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Lényegében ez már az </a:t>
            </a:r>
            <a:r>
              <a:rPr lang="hu-HU" b="1" u="sng" dirty="0"/>
              <a:t>Alkalmazási réteg</a:t>
            </a:r>
            <a:endParaRPr lang="hu-HU" dirty="0"/>
          </a:p>
          <a:p>
            <a:pPr lvl="1"/>
            <a:r>
              <a:rPr lang="hu-HU" dirty="0"/>
              <a:t>de logikailag ide tartozik</a:t>
            </a:r>
          </a:p>
          <a:p>
            <a:endParaRPr lang="hu-HU" dirty="0"/>
          </a:p>
          <a:p>
            <a:r>
              <a:rPr lang="hu-HU" dirty="0"/>
              <a:t>Segítségével a </a:t>
            </a:r>
            <a:r>
              <a:rPr lang="hu-HU" dirty="0" err="1"/>
              <a:t>hosztok</a:t>
            </a:r>
            <a:r>
              <a:rPr lang="hu-HU" dirty="0"/>
              <a:t> automatikusan juthatnak hozzá a kommunikációjukhoz szükséges hálózati azonosítókhoz:</a:t>
            </a:r>
          </a:p>
          <a:p>
            <a:pPr lvl="1"/>
            <a:r>
              <a:rPr lang="hu-HU" dirty="0"/>
              <a:t>IP cím, hálózati maszk, alapértelmezett átjáró, stb.</a:t>
            </a:r>
          </a:p>
          <a:p>
            <a:pPr lvl="1"/>
            <a:endParaRPr lang="hu-HU" dirty="0"/>
          </a:p>
          <a:p>
            <a:r>
              <a:rPr lang="hu-HU" dirty="0"/>
              <a:t>Eredetileg az RFC 1531 a BOOTP kiterjesztéseként definiálta.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lehetőségei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/>
              <a:t>Szükség esetén (a DHCP szerveren előre beállított módon) egyes kliensek számára azok MAC címéhez fix IP cím rendelhető</a:t>
            </a:r>
          </a:p>
          <a:p>
            <a:r>
              <a:rPr lang="hu-HU" dirty="0"/>
              <a:t>IP címek osztása dinamikusan</a:t>
            </a:r>
          </a:p>
          <a:p>
            <a:pPr lvl="1"/>
            <a:r>
              <a:rPr lang="hu-HU" dirty="0"/>
              <a:t>A DHCP szerveren beállított tartományból „érkezési sorrendben” kapják a kliensek az IP címeket</a:t>
            </a:r>
          </a:p>
          <a:p>
            <a:pPr lvl="1"/>
            <a:r>
              <a:rPr lang="hu-HU" dirty="0"/>
              <a:t>Elegendő annyi IP cím, ahány gép egyidejűleg működik</a:t>
            </a:r>
          </a:p>
          <a:p>
            <a:r>
              <a:rPr lang="hu-HU" dirty="0"/>
              <a:t>Az IP címeken kívül további szükséges hálózati paraméterek is kioszthatók</a:t>
            </a:r>
          </a:p>
          <a:p>
            <a:pPr lvl="1"/>
            <a:r>
              <a:rPr lang="hu-HU" dirty="0"/>
              <a:t>Hálózati maszk</a:t>
            </a:r>
          </a:p>
          <a:p>
            <a:pPr lvl="1"/>
            <a:r>
              <a:rPr lang="hu-HU" dirty="0"/>
              <a:t>Alapértelmezett átjáró</a:t>
            </a:r>
          </a:p>
          <a:p>
            <a:pPr lvl="1"/>
            <a:r>
              <a:rPr lang="hu-HU" dirty="0"/>
              <a:t>Névkiszolgáló</a:t>
            </a:r>
          </a:p>
          <a:p>
            <a:pPr lvl="1"/>
            <a:r>
              <a:rPr lang="hu-HU" dirty="0"/>
              <a:t>Domain név</a:t>
            </a:r>
          </a:p>
          <a:p>
            <a:pPr lvl="1"/>
            <a:r>
              <a:rPr lang="hu-HU" dirty="0"/>
              <a:t>Hálózati 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– Címek bérlése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bizonyos bérleti 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/>
              <a:t>Az időtartam hosszánál a szerver figyelembe veszi a kliens esetleges ilyen irányú kérését</a:t>
            </a:r>
          </a:p>
          <a:p>
            <a:pPr lvl="1"/>
            <a:r>
              <a:rPr lang="hu-HU" dirty="0"/>
              <a:t>Az időtartam hosszát a szerver beállításai korlátozzák</a:t>
            </a:r>
          </a:p>
          <a:p>
            <a:r>
              <a:rPr lang="hu-HU" dirty="0"/>
              <a:t>A bérleti időtartam lejárta előtt a bérlet meghosszabbítható</a:t>
            </a:r>
          </a:p>
          <a:p>
            <a:r>
              <a:rPr lang="hu-HU" dirty="0"/>
              <a:t>Az 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/>
              <a:t>Fő jellemzői</a:t>
            </a:r>
          </a:p>
          <a:p>
            <a:pPr lvl="1"/>
            <a:r>
              <a:rPr lang="hu-HU" sz="1800" dirty="0"/>
              <a:t>Mint közeli hálózat fut az interneten keresztül.</a:t>
            </a:r>
          </a:p>
          <a:p>
            <a:pPr lvl="1"/>
            <a:r>
              <a:rPr lang="hu-HU" sz="1800" dirty="0" err="1"/>
              <a:t>IPSEC-et</a:t>
            </a:r>
            <a:r>
              <a:rPr lang="hu-HU" sz="1800" dirty="0"/>
              <a:t> használ az üzenetek titkosítására.</a:t>
            </a:r>
          </a:p>
          <a:p>
            <a:r>
              <a:rPr lang="hu-HU" sz="1800" dirty="0"/>
              <a:t>Azaz informálisan megfogalmazva fizikailag távol lévő </a:t>
            </a:r>
            <a:r>
              <a:rPr lang="hu-HU" sz="1800" dirty="0" err="1"/>
              <a:t>hosztok</a:t>
            </a:r>
            <a:r>
              <a:rPr lang="hu-HU" sz="1800" dirty="0"/>
              <a:t> egy közös logikai egységet alkotnak.</a:t>
            </a:r>
          </a:p>
          <a:p>
            <a:pPr lvl="1"/>
            <a:r>
              <a:rPr lang="hu-HU" sz="1800" dirty="0"/>
              <a:t>Például távollévő telephelyek rendszerei.</a:t>
            </a:r>
          </a:p>
          <a:p>
            <a:r>
              <a:rPr lang="hu-HU" sz="1800" b="1" cap="small" dirty="0"/>
              <a:t>Alapelv</a:t>
            </a:r>
          </a:p>
          <a:p>
            <a:pPr lvl="1"/>
            <a:r>
              <a:rPr lang="hu-HU" sz="1800" dirty="0"/>
              <a:t>Bérelt vonalak helyett használjuk a publikusan hozzáférhető Internet-et.</a:t>
            </a:r>
          </a:p>
          <a:p>
            <a:pPr lvl="1"/>
            <a:r>
              <a:rPr lang="hu-HU" sz="1800" dirty="0"/>
              <a:t>Így az Internettől </a:t>
            </a:r>
            <a:r>
              <a:rPr lang="hu-HU" sz="1800" b="1" dirty="0"/>
              <a:t>logikailag</a:t>
            </a:r>
            <a:r>
              <a:rPr lang="hu-HU" sz="1800" dirty="0"/>
              <a:t> elkülöníthető hálózatot kapunk. Ezek a virtuális magánhálózatok avagy </a:t>
            </a:r>
            <a:r>
              <a:rPr lang="hu-HU" sz="1800" dirty="0" err="1"/>
              <a:t>VPN-ek</a:t>
            </a:r>
            <a:r>
              <a:rPr lang="hu-HU" sz="1800" dirty="0"/>
              <a:t>.</a:t>
            </a:r>
          </a:p>
          <a:p>
            <a:pPr lvl="1"/>
            <a:r>
              <a:rPr lang="hu-HU" sz="1800" dirty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/>
              <a:t>A virtuális linkeket alagutak képzésével valósítjuk meg.</a:t>
            </a:r>
          </a:p>
          <a:p>
            <a:r>
              <a:rPr lang="hu-HU" sz="1800" b="1" cap="small" dirty="0" err="1"/>
              <a:t>Alagútak</a:t>
            </a:r>
            <a:endParaRPr lang="hu-HU" sz="1800" b="1" cap="small" dirty="0"/>
          </a:p>
          <a:p>
            <a:pPr lvl="1"/>
            <a:r>
              <a:rPr lang="hu-HU" sz="1800" dirty="0"/>
              <a:t>Egy magánhálózaton belül a </a:t>
            </a:r>
            <a:r>
              <a:rPr lang="hu-HU" sz="1800" dirty="0" err="1"/>
              <a:t>hosztok</a:t>
            </a:r>
            <a:r>
              <a:rPr lang="hu-HU" sz="1800" dirty="0"/>
              <a:t> egymásnak normál módon küldhetnek üzenetet. </a:t>
            </a:r>
          </a:p>
          <a:p>
            <a:pPr lvl="1"/>
            <a:r>
              <a:rPr lang="hu-HU" sz="1800" dirty="0"/>
              <a:t>Virtuális linken a végpontok beágyazzák a csomagokat.</a:t>
            </a:r>
          </a:p>
          <a:p>
            <a:pPr lvl="2"/>
            <a:r>
              <a:rPr lang="hu-HU" sz="1800" dirty="0"/>
              <a:t>IP az IP-be mechanizmus.</a:t>
            </a:r>
          </a:p>
          <a:p>
            <a:r>
              <a:rPr lang="hu-HU" sz="1800" dirty="0"/>
              <a:t>Az alagutak képzése önmagában kevés a védelemhez. Mik a hiányosságok?</a:t>
            </a:r>
          </a:p>
          <a:p>
            <a:pPr lvl="1"/>
            <a:r>
              <a:rPr lang="hu-HU" sz="1800" dirty="0"/>
              <a:t>Bizalmasság,  </a:t>
            </a:r>
            <a:r>
              <a:rPr lang="hu-HU" sz="1800" dirty="0" err="1"/>
              <a:t>authentikáció</a:t>
            </a:r>
            <a:endParaRPr lang="hu-HU" sz="1800" dirty="0"/>
          </a:p>
          <a:p>
            <a:pPr lvl="1"/>
            <a:r>
              <a:rPr lang="hu-HU" sz="1800" dirty="0"/>
              <a:t>Egy támadó olvashat, küldhet üzeneteket.</a:t>
            </a:r>
          </a:p>
          <a:p>
            <a:pPr lvl="1"/>
            <a:r>
              <a:rPr lang="hu-HU" sz="1800" i="1" dirty="0"/>
              <a:t>Válasz:</a:t>
            </a:r>
            <a:r>
              <a:rPr lang="hu-HU" sz="1800" dirty="0"/>
              <a:t> Kriptográfia használata.</a:t>
            </a:r>
          </a:p>
          <a:p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/>
              <a:t>IPSEC</a:t>
            </a:r>
            <a:endParaRPr lang="hu-HU" sz="1800" b="1" cap="small" dirty="0"/>
          </a:p>
          <a:p>
            <a:pPr lvl="1"/>
            <a:r>
              <a:rPr lang="hu-HU" sz="1800" dirty="0"/>
              <a:t>Hosszú távú célja az IP réteg biztonságossá tétele. (bizalmasság, </a:t>
            </a:r>
            <a:r>
              <a:rPr lang="hu-HU" sz="1800" dirty="0" err="1"/>
              <a:t>autentikáció</a:t>
            </a:r>
            <a:r>
              <a:rPr lang="hu-HU" sz="1800" dirty="0"/>
              <a:t>)</a:t>
            </a:r>
          </a:p>
          <a:p>
            <a:pPr lvl="1"/>
            <a:r>
              <a:rPr lang="hu-HU" sz="1800" u="sng" dirty="0"/>
              <a:t>Műveletei: </a:t>
            </a:r>
          </a:p>
          <a:p>
            <a:pPr lvl="2"/>
            <a:r>
              <a:rPr lang="hu-HU" sz="1800" dirty="0" err="1"/>
              <a:t>Hoszt</a:t>
            </a:r>
            <a:r>
              <a:rPr lang="hu-HU" sz="1800" dirty="0"/>
              <a:t> párok kommunikációjához kulcsokat állít be.</a:t>
            </a:r>
          </a:p>
          <a:p>
            <a:pPr lvl="2"/>
            <a:r>
              <a:rPr lang="hu-HU" sz="1800" dirty="0"/>
              <a:t>A kommunikáció kapcsolatorientáltabbá tétele.</a:t>
            </a:r>
          </a:p>
          <a:p>
            <a:pPr lvl="2"/>
            <a:r>
              <a:rPr lang="hu-HU" sz="1800" dirty="0"/>
              <a:t>Fejlécek és láblécek hozzáadása az IP csomagok védelme érdekében.</a:t>
            </a:r>
          </a:p>
          <a:p>
            <a:pPr lvl="1"/>
            <a:r>
              <a:rPr lang="hu-HU" sz="1800" dirty="0"/>
              <a:t>Több módot is támogat, amelyek közül az egyik az </a:t>
            </a:r>
            <a:r>
              <a:rPr lang="hu-HU" sz="1800" b="1" dirty="0"/>
              <a:t>alagút mód</a:t>
            </a:r>
            <a:r>
              <a:rPr lang="hu-HU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75335</TotalTime>
  <Words>3060</Words>
  <Application>Microsoft Office PowerPoint</Application>
  <PresentationFormat>Diavetítés a képernyőre (4:3 oldalarány)</PresentationFormat>
  <Paragraphs>625</Paragraphs>
  <Slides>53</Slides>
  <Notes>17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53</vt:i4>
      </vt:variant>
    </vt:vector>
  </HeadingPairs>
  <TitlesOfParts>
    <vt:vector size="62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Számítógépes Hálózatok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Reverse Address Resolution Protocol</vt:lpstr>
      <vt:lpstr>Reverse Address Resolution Protocol</vt:lpstr>
      <vt:lpstr>DHCP: DYNAMIC HOST CONFIGURATION PROTOCOL</vt:lpstr>
      <vt:lpstr>DHCP</vt:lpstr>
      <vt:lpstr>DHCP lehetőségei</vt:lpstr>
      <vt:lpstr>DHCP – Címek bérlése</vt:lpstr>
      <vt:lpstr>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986</cp:revision>
  <cp:lastPrinted>2012-08-22T04:00:45Z</cp:lastPrinted>
  <dcterms:created xsi:type="dcterms:W3CDTF">2012-01-03T02:22:46Z</dcterms:created>
  <dcterms:modified xsi:type="dcterms:W3CDTF">2020-11-18T08:45:45Z</dcterms:modified>
</cp:coreProperties>
</file>