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4"/>
  </p:notesMasterIdLst>
  <p:handoutMasterIdLst>
    <p:handoutMasterId r:id="rId75"/>
  </p:handoutMasterIdLst>
  <p:sldIdLst>
    <p:sldId id="388" r:id="rId2"/>
    <p:sldId id="652" r:id="rId3"/>
    <p:sldId id="653" r:id="rId4"/>
    <p:sldId id="672" r:id="rId5"/>
    <p:sldId id="673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712" r:id="rId14"/>
    <p:sldId id="713" r:id="rId15"/>
    <p:sldId id="683" r:id="rId16"/>
    <p:sldId id="684" r:id="rId17"/>
    <p:sldId id="685" r:id="rId18"/>
    <p:sldId id="686" r:id="rId19"/>
    <p:sldId id="687" r:id="rId20"/>
    <p:sldId id="688" r:id="rId21"/>
    <p:sldId id="664" r:id="rId22"/>
    <p:sldId id="665" r:id="rId23"/>
    <p:sldId id="666" r:id="rId24"/>
    <p:sldId id="689" r:id="rId25"/>
    <p:sldId id="690" r:id="rId26"/>
    <p:sldId id="691" r:id="rId27"/>
    <p:sldId id="692" r:id="rId28"/>
    <p:sldId id="693" r:id="rId29"/>
    <p:sldId id="694" r:id="rId30"/>
    <p:sldId id="714" r:id="rId31"/>
    <p:sldId id="715" r:id="rId32"/>
    <p:sldId id="681" r:id="rId33"/>
    <p:sldId id="682" r:id="rId34"/>
    <p:sldId id="716" r:id="rId35"/>
    <p:sldId id="695" r:id="rId36"/>
    <p:sldId id="696" r:id="rId37"/>
    <p:sldId id="697" r:id="rId38"/>
    <p:sldId id="698" r:id="rId39"/>
    <p:sldId id="699" r:id="rId40"/>
    <p:sldId id="636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707" r:id="rId49"/>
    <p:sldId id="708" r:id="rId50"/>
    <p:sldId id="709" r:id="rId51"/>
    <p:sldId id="710" r:id="rId52"/>
    <p:sldId id="499" r:id="rId53"/>
    <p:sldId id="500" r:id="rId54"/>
    <p:sldId id="392" r:id="rId55"/>
    <p:sldId id="393" r:id="rId56"/>
    <p:sldId id="394" r:id="rId57"/>
    <p:sldId id="395" r:id="rId58"/>
    <p:sldId id="398" r:id="rId59"/>
    <p:sldId id="399" r:id="rId60"/>
    <p:sldId id="400" r:id="rId61"/>
    <p:sldId id="401" r:id="rId62"/>
    <p:sldId id="447" r:id="rId63"/>
    <p:sldId id="404" r:id="rId64"/>
    <p:sldId id="405" r:id="rId65"/>
    <p:sldId id="402" r:id="rId66"/>
    <p:sldId id="403" r:id="rId67"/>
    <p:sldId id="406" r:id="rId68"/>
    <p:sldId id="448" r:id="rId69"/>
    <p:sldId id="407" r:id="rId70"/>
    <p:sldId id="408" r:id="rId71"/>
    <p:sldId id="425" r:id="rId72"/>
    <p:sldId id="459" r:id="rId7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712"/>
            <p14:sldId id="713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4"/>
            <p14:sldId id="715"/>
            <p14:sldId id="681"/>
            <p14:sldId id="682"/>
            <p14:sldId id="716"/>
            <p14:sldId id="695"/>
            <p14:sldId id="696"/>
            <p14:sldId id="697"/>
            <p14:sldId id="698"/>
            <p14:sldId id="699"/>
            <p14:sldId id="636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499"/>
            <p14:sldId id="500"/>
            <p14:sldId id="392"/>
            <p14:sldId id="393"/>
            <p14:sldId id="394"/>
            <p14:sldId id="395"/>
            <p14:sldId id="398"/>
            <p14:sldId id="399"/>
            <p14:sldId id="400"/>
            <p14:sldId id="401"/>
            <p14:sldId id="447"/>
            <p14:sldId id="404"/>
            <p14:sldId id="405"/>
            <p14:sldId id="402"/>
            <p14:sldId id="403"/>
            <p14:sldId id="406"/>
            <p14:sldId id="448"/>
            <p14:sldId id="407"/>
            <p14:sldId id="408"/>
            <p14:sldId id="425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3772" autoAdjust="0"/>
  </p:normalViewPr>
  <p:slideViewPr>
    <p:cSldViewPr snapToGrid="0">
      <p:cViewPr varScale="1">
        <p:scale>
          <a:sx n="69" d="100"/>
          <a:sy n="69" d="100"/>
        </p:scale>
        <p:origin x="11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16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22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7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D7ECF-B719-4590-9F20-AC362BD66F5F}" type="slidenum">
              <a:rPr lang="en-US" altLang="hu-HU"/>
              <a:pPr/>
              <a:t>36</a:t>
            </a:fld>
            <a:endParaRPr lang="en-US" altLang="hu-H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506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0AD3D-7B84-4B50-97F3-D29E2320EE24}" type="slidenum">
              <a:rPr lang="en-US" altLang="hu-HU"/>
              <a:pPr/>
              <a:t>37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31578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715-0F0D-4701-9E5E-A619D84C9DA7}" type="slidenum">
              <a:rPr lang="en-US" altLang="hu-HU"/>
              <a:pPr/>
              <a:t>38</a:t>
            </a:fld>
            <a:endParaRPr lang="en-US" altLang="hu-H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65155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CA48-511A-4B6F-80BE-82579B08B6B1}" type="slidenum">
              <a:rPr lang="en-US" altLang="hu-HU"/>
              <a:pPr/>
              <a:t>39</a:t>
            </a:fld>
            <a:endParaRPr lang="en-US" altLang="hu-H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r>
              <a:rPr lang="hu-HU" altLang="hu-HU" dirty="0"/>
              <a:t>itt</a:t>
            </a:r>
          </a:p>
        </p:txBody>
      </p:sp>
    </p:spTree>
    <p:extLst>
      <p:ext uri="{BB962C8B-B14F-4D97-AF65-F5344CB8AC3E}">
        <p14:creationId xmlns:p14="http://schemas.microsoft.com/office/powerpoint/2010/main" val="34953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0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is based on the existing Explicit Congestion Notification framework in TCP.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1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51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1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2012-ig tartalmaz</a:t>
            </a:r>
            <a:r>
              <a:rPr lang="hu-HU" baseline="0" dirty="0"/>
              <a:t> méréseket</a:t>
            </a:r>
          </a:p>
          <a:p>
            <a:r>
              <a:rPr lang="hu-HU" dirty="0"/>
              <a:t>Történetileg</a:t>
            </a:r>
            <a:r>
              <a:rPr lang="hu-HU" baseline="0" dirty="0"/>
              <a:t> más és más technológiák váltak népszerűvé!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1998</a:t>
            </a:r>
            <a:r>
              <a:rPr lang="hu-HU" baseline="0" dirty="0"/>
              <a:t>-tól van az ICANN </a:t>
            </a:r>
            <a:endParaRPr lang="hu-HU" dirty="0"/>
          </a:p>
          <a:p>
            <a:r>
              <a:rPr lang="hu-HU" dirty="0"/>
              <a:t>Központi kezelésbe tartoznak</a:t>
            </a:r>
            <a:r>
              <a:rPr lang="hu-HU" baseline="0" dirty="0"/>
              <a:t> a </a:t>
            </a:r>
            <a:r>
              <a:rPr lang="hu-HU" baseline="0" dirty="0" err="1"/>
              <a:t>TLD-ek</a:t>
            </a:r>
            <a:r>
              <a:rPr lang="hu-HU" baseline="0" dirty="0"/>
              <a:t>. (</a:t>
            </a:r>
            <a:r>
              <a:rPr lang="hu-HU" i="1" baseline="0" dirty="0"/>
              <a:t>.net </a:t>
            </a:r>
            <a:r>
              <a:rPr lang="hu-HU" i="1" baseline="0" dirty="0" err="1"/>
              <a:t>infrastuktúra</a:t>
            </a:r>
            <a:r>
              <a:rPr lang="hu-HU" i="1" baseline="0" dirty="0"/>
              <a:t> technológiai üzemeltetők</a:t>
            </a:r>
            <a:r>
              <a:rPr lang="hu-HU" baseline="0" dirty="0"/>
              <a:t>)</a:t>
            </a:r>
          </a:p>
          <a:p>
            <a:endParaRPr lang="hu-HU" baseline="0" dirty="0"/>
          </a:p>
          <a:p>
            <a:r>
              <a:rPr lang="hu-HU" dirty="0"/>
              <a:t>Tuvalu egy kicsiny</a:t>
            </a:r>
            <a:r>
              <a:rPr lang="hu-HU" baseline="0" dirty="0"/>
              <a:t> sziget az </a:t>
            </a:r>
            <a:r>
              <a:rPr lang="hu-HU" baseline="0" dirty="0" err="1"/>
              <a:t>oceánon</a:t>
            </a:r>
            <a:r>
              <a:rPr lang="hu-HU" baseline="0" dirty="0"/>
              <a:t>, eladták a jogokat a </a:t>
            </a:r>
            <a:r>
              <a:rPr lang="hu-HU" baseline="0" dirty="0" err="1"/>
              <a:t>verisign-nak</a:t>
            </a:r>
            <a:r>
              <a:rPr lang="hu-HU" baseline="0" dirty="0"/>
              <a:t>. Vagy a .</a:t>
            </a:r>
            <a:r>
              <a:rPr lang="hu-HU" baseline="0" dirty="0" err="1"/>
              <a:t>fm</a:t>
            </a:r>
            <a:r>
              <a:rPr lang="hu-HU" baseline="0" dirty="0"/>
              <a:t> (</a:t>
            </a:r>
            <a:r>
              <a:rPr lang="hu-HU" baseline="0" dirty="0" err="1"/>
              <a:t>micronéziai</a:t>
            </a:r>
            <a:r>
              <a:rPr lang="hu-HU" baseline="0" dirty="0"/>
              <a:t> szövetségi államok).</a:t>
            </a:r>
          </a:p>
          <a:p>
            <a:r>
              <a:rPr lang="hu-HU" b="1" baseline="0" dirty="0"/>
              <a:t>DOMAIN HACK amikor </a:t>
            </a:r>
            <a:r>
              <a:rPr lang="hu-HU" b="1" baseline="0" dirty="0" err="1"/>
              <a:t>eljátszák</a:t>
            </a:r>
            <a:r>
              <a:rPr lang="hu-HU" b="1" baseline="0" dirty="0"/>
              <a:t> egy ország kódjával egy </a:t>
            </a:r>
            <a:r>
              <a:rPr lang="hu-HU" b="1" baseline="0" dirty="0" err="1"/>
              <a:t>konkatenációval</a:t>
            </a:r>
            <a:r>
              <a:rPr lang="hu-HU" b="1" baseline="0" dirty="0"/>
              <a:t> a nevet.</a:t>
            </a:r>
          </a:p>
          <a:p>
            <a:pPr defTabSz="924458">
              <a:defRPr/>
            </a:pPr>
            <a:endParaRPr lang="hu-HU" baseline="0" dirty="0"/>
          </a:p>
          <a:p>
            <a:pPr defTabSz="924458">
              <a:defRPr/>
            </a:pPr>
            <a:r>
              <a:rPr lang="hu-HU" baseline="0" dirty="0" err="1"/>
              <a:t>Instagram</a:t>
            </a:r>
            <a:r>
              <a:rPr lang="hu-HU" baseline="0" dirty="0"/>
              <a:t> </a:t>
            </a:r>
            <a:r>
              <a:rPr lang="hu-HU" baseline="0" dirty="0" err="1"/>
              <a:t>mobilos</a:t>
            </a:r>
            <a:r>
              <a:rPr lang="hu-HU" baseline="0" dirty="0"/>
              <a:t> fotó szolgáltatás. (am - </a:t>
            </a:r>
            <a:r>
              <a:rPr lang="hu-HU" baseline="0" dirty="0" err="1"/>
              <a:t>Armenia</a:t>
            </a:r>
            <a:r>
              <a:rPr lang="hu-HU" baseline="0" dirty="0"/>
              <a:t>)</a:t>
            </a:r>
          </a:p>
          <a:p>
            <a:r>
              <a:rPr lang="hu-HU" baseline="0" dirty="0"/>
              <a:t>2009-ben a </a:t>
            </a:r>
            <a:r>
              <a:rPr lang="hu-HU" baseline="0" dirty="0" err="1"/>
              <a:t>google</a:t>
            </a:r>
            <a:r>
              <a:rPr lang="hu-HU" baseline="0" dirty="0"/>
              <a:t> </a:t>
            </a:r>
            <a:r>
              <a:rPr lang="hu-HU" baseline="0" dirty="0" err="1"/>
              <a:t>release-elt</a:t>
            </a:r>
            <a:r>
              <a:rPr lang="hu-HU" baseline="0" dirty="0"/>
              <a:t> egy URL rövidítőt ezen a címen. (</a:t>
            </a:r>
            <a:r>
              <a:rPr lang="hu-HU" baseline="0" dirty="0" err="1"/>
              <a:t>gl</a:t>
            </a:r>
            <a:r>
              <a:rPr lang="hu-HU" baseline="0" dirty="0"/>
              <a:t> - </a:t>
            </a:r>
            <a:r>
              <a:rPr lang="hu-HU" baseline="0" dirty="0" err="1"/>
              <a:t>Greenland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0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(REK) Lokális névszerver</a:t>
            </a:r>
            <a:r>
              <a:rPr lang="hu-HU" baseline="0" dirty="0"/>
              <a:t> rekurzívan elvégzi a névfeloldást</a:t>
            </a:r>
          </a:p>
          <a:p>
            <a:r>
              <a:rPr lang="hu-HU" baseline="0" dirty="0"/>
              <a:t>(ITE) Lokális névszerver </a:t>
            </a:r>
            <a:r>
              <a:rPr lang="hu-HU" baseline="0" dirty="0">
                <a:sym typeface="Wingdings" panose="05000000000000000000" pitchFamily="2" charset="2"/>
              </a:rPr>
              <a:t> többi névszerver </a:t>
            </a:r>
          </a:p>
          <a:p>
            <a:r>
              <a:rPr lang="hu-HU" baseline="0" dirty="0">
                <a:sym typeface="Wingdings" panose="05000000000000000000" pitchFamily="2" charset="2"/>
              </a:rPr>
              <a:t>Néhány iteratív lekérdezéssel válaszolható meg a rekurzív. </a:t>
            </a:r>
          </a:p>
          <a:p>
            <a:endParaRPr lang="hu-HU" baseline="0" dirty="0">
              <a:sym typeface="Wingdings" panose="05000000000000000000" pitchFamily="2" charset="2"/>
            </a:endParaRPr>
          </a:p>
          <a:p>
            <a:r>
              <a:rPr lang="hu-HU" baseline="0" dirty="0">
                <a:sym typeface="Wingdings" panose="05000000000000000000" pitchFamily="2" charset="2"/>
              </a:rPr>
              <a:t>(ITE JELL) gondoljunk a ROOT szerverekre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1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4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5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6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7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9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14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15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1526959"/>
            <a:ext cx="8402716" cy="4650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70" y="6356351"/>
            <a:ext cx="2346481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2020.12.02.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2843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" y="136526"/>
            <a:ext cx="7031114" cy="94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77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gif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olutionoftheweb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12.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19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églalap 107">
            <a:extLst>
              <a:ext uri="{FF2B5EF4-FFF2-40B4-BE49-F238E27FC236}">
                <a16:creationId xmlns:a16="http://schemas.microsoft.com/office/drawing/2014/main" id="{CEF9A64A-88CF-4663-99F8-A077F745E129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94 L -0.64323 -0.00394 " pathEditMode="relative" ptsTypes="AA">
                                      <p:cBhvr>
                                        <p:cTn id="1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/>
      <p:bldP spid="64" grpId="0"/>
      <p:bldP spid="73" grpId="0" animBg="1"/>
      <p:bldP spid="78" grpId="0" animBg="1"/>
      <p:bldP spid="79" grpId="0" animBg="1"/>
      <p:bldP spid="80" grpId="0" animBg="1"/>
      <p:bldP spid="81" grpId="0" animBg="1"/>
      <p:bldP spid="1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gyenes összekötő 132">
            <a:extLst>
              <a:ext uri="{FF2B5EF4-FFF2-40B4-BE49-F238E27FC236}">
                <a16:creationId xmlns:a16="http://schemas.microsoft.com/office/drawing/2014/main" id="{28B27295-8F08-4D8F-B225-A8C50710F18F}"/>
              </a:ext>
            </a:extLst>
          </p:cNvPr>
          <p:cNvCxnSpPr>
            <a:cxnSpLocks/>
          </p:cNvCxnSpPr>
          <p:nvPr/>
        </p:nvCxnSpPr>
        <p:spPr>
          <a:xfrm flipV="1">
            <a:off x="6276106" y="732559"/>
            <a:ext cx="0" cy="5434446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5422CDFF-99B6-4A49-92CB-50368F1289D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874694" y="1593394"/>
            <a:ext cx="0" cy="317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(r)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-5185934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-3717740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-225115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-78296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8522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215341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-540483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-394674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-2478551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-1011970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473760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192763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361473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5081313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6549504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741502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8436407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338572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485392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632050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720355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821062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-4041335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-3717740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-1940132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-1390934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-465383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12005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-4827495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-451805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-2738838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-2189640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-1253482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-496216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-117070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81636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-288053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942000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-3491959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312085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536035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1857903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2153417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2507462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984884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Vegas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Brakmo</a:t>
            </a:r>
            <a:r>
              <a:rPr lang="hu-HU" sz="1350" b="1" dirty="0"/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312086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1370899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1528059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1882104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-454776" y="3505599"/>
            <a:ext cx="436244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136583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1070185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1219076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0CD4C65E-AEC4-48A9-9594-9311EA7B450B}"/>
              </a:ext>
            </a:extLst>
          </p:cNvPr>
          <p:cNvCxnSpPr>
            <a:cxnSpLocks/>
          </p:cNvCxnSpPr>
          <p:nvPr/>
        </p:nvCxnSpPr>
        <p:spPr>
          <a:xfrm flipV="1">
            <a:off x="4762289" y="32444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263B8705-DB2B-4661-B4B1-D09928CF8CD8}"/>
              </a:ext>
            </a:extLst>
          </p:cNvPr>
          <p:cNvSpPr txBox="1"/>
          <p:nvPr/>
        </p:nvSpPr>
        <p:spPr>
          <a:xfrm>
            <a:off x="4136931" y="2854924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FAST TCP</a:t>
            </a:r>
          </a:p>
          <a:p>
            <a:pPr algn="ctr"/>
            <a:r>
              <a:rPr lang="hu-HU" sz="1350" b="1" dirty="0"/>
              <a:t>(Low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DDB5E187-C5AA-4670-961B-55CBD8FB3690}"/>
              </a:ext>
            </a:extLst>
          </p:cNvPr>
          <p:cNvSpPr txBox="1"/>
          <p:nvPr/>
        </p:nvSpPr>
        <p:spPr>
          <a:xfrm>
            <a:off x="4136931" y="4061003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BIC</a:t>
            </a:r>
          </a:p>
          <a:p>
            <a:pPr algn="ctr"/>
            <a:r>
              <a:rPr lang="hu-HU" sz="1350" b="1" dirty="0"/>
              <a:t>(Linux, ´04)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9A8E338-B711-4D39-AFA0-3B44964D31EB}"/>
              </a:ext>
            </a:extLst>
          </p:cNvPr>
          <p:cNvCxnSpPr>
            <a:cxnSpLocks/>
          </p:cNvCxnSpPr>
          <p:nvPr/>
        </p:nvCxnSpPr>
        <p:spPr>
          <a:xfrm flipV="1">
            <a:off x="5387646" y="3732109"/>
            <a:ext cx="0" cy="105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C399B632-BF42-489B-91C3-2A808E060867}"/>
              </a:ext>
            </a:extLst>
          </p:cNvPr>
          <p:cNvCxnSpPr>
            <a:cxnSpLocks/>
          </p:cNvCxnSpPr>
          <p:nvPr/>
        </p:nvCxnSpPr>
        <p:spPr>
          <a:xfrm flipV="1">
            <a:off x="5740937" y="2719388"/>
            <a:ext cx="0" cy="206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BED7625D-486A-4A42-9881-29FC993C5B9C}"/>
              </a:ext>
            </a:extLst>
          </p:cNvPr>
          <p:cNvSpPr txBox="1"/>
          <p:nvPr/>
        </p:nvSpPr>
        <p:spPr>
          <a:xfrm>
            <a:off x="4770949" y="3414952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CUBIC</a:t>
            </a:r>
          </a:p>
          <a:p>
            <a:pPr algn="ctr"/>
            <a:r>
              <a:rPr lang="hu-HU" sz="1350" b="1" dirty="0"/>
              <a:t>(Linux, ´06)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A66EF214-53A4-40BF-B860-3A82893EA539}"/>
              </a:ext>
            </a:extLst>
          </p:cNvPr>
          <p:cNvCxnSpPr>
            <a:cxnSpLocks/>
          </p:cNvCxnSpPr>
          <p:nvPr/>
        </p:nvCxnSpPr>
        <p:spPr>
          <a:xfrm flipV="1">
            <a:off x="6021664" y="2197886"/>
            <a:ext cx="0" cy="25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A883DD74-CF67-4092-B380-B6264160D2E0}"/>
              </a:ext>
            </a:extLst>
          </p:cNvPr>
          <p:cNvSpPr txBox="1"/>
          <p:nvPr/>
        </p:nvSpPr>
        <p:spPr>
          <a:xfrm>
            <a:off x="5115579" y="2342716"/>
            <a:ext cx="1250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Compound</a:t>
            </a:r>
            <a:r>
              <a:rPr lang="hu-HU" sz="1350" b="1" dirty="0"/>
              <a:t> TCP</a:t>
            </a:r>
          </a:p>
          <a:p>
            <a:pPr algn="ctr"/>
            <a:r>
              <a:rPr lang="hu-HU" sz="1350" b="1" dirty="0"/>
              <a:t>(Windows, ´07)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9426BCD8-6566-49F5-80DE-0706DDE97B20}"/>
              </a:ext>
            </a:extLst>
          </p:cNvPr>
          <p:cNvSpPr txBox="1"/>
          <p:nvPr/>
        </p:nvSpPr>
        <p:spPr>
          <a:xfrm>
            <a:off x="5396306" y="1698157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LEDBAT</a:t>
            </a:r>
          </a:p>
          <a:p>
            <a:pPr algn="ctr"/>
            <a:r>
              <a:rPr lang="hu-HU" sz="1350" b="1" dirty="0"/>
              <a:t>(IETF, ´08)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4B0D8376-A585-44C5-9B9B-695BBB0AE916}"/>
              </a:ext>
            </a:extLst>
          </p:cNvPr>
          <p:cNvSpPr/>
          <p:nvPr/>
        </p:nvSpPr>
        <p:spPr>
          <a:xfrm>
            <a:off x="716862" y="3812211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905857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EE6E8D80-D609-4BC3-87B4-29539229A496}"/>
              </a:ext>
            </a:extLst>
          </p:cNvPr>
          <p:cNvSpPr/>
          <p:nvPr/>
        </p:nvSpPr>
        <p:spPr>
          <a:xfrm>
            <a:off x="4520050" y="1718939"/>
            <a:ext cx="1002683" cy="4343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Background</a:t>
            </a:r>
            <a:r>
              <a:rPr lang="hu-HU" sz="1350" dirty="0"/>
              <a:t> </a:t>
            </a:r>
            <a:r>
              <a:rPr lang="hu-HU" sz="1350" dirty="0" err="1"/>
              <a:t>traffic</a:t>
            </a:r>
            <a:endParaRPr lang="hu-HU" sz="1350" dirty="0"/>
          </a:p>
        </p:txBody>
      </p:sp>
      <p:sp>
        <p:nvSpPr>
          <p:cNvPr id="88" name="Jobb oldali kapcsos zárójel 87">
            <a:extLst>
              <a:ext uri="{FF2B5EF4-FFF2-40B4-BE49-F238E27FC236}">
                <a16:creationId xmlns:a16="http://schemas.microsoft.com/office/drawing/2014/main" id="{37A866B1-4FE7-4199-AEEE-DCD775106C5C}"/>
              </a:ext>
            </a:extLst>
          </p:cNvPr>
          <p:cNvSpPr/>
          <p:nvPr/>
        </p:nvSpPr>
        <p:spPr>
          <a:xfrm rot="5400000">
            <a:off x="4354762" y="3608494"/>
            <a:ext cx="292000" cy="3322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E7A029-3B78-4B3D-BCD4-F83E2D057AC4}"/>
              </a:ext>
            </a:extLst>
          </p:cNvPr>
          <p:cNvSpPr txBox="1"/>
          <p:nvPr/>
        </p:nvSpPr>
        <p:spPr>
          <a:xfrm>
            <a:off x="6532439" y="5471216"/>
            <a:ext cx="2611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r>
              <a:rPr lang="hu-HU" sz="1350" dirty="0"/>
              <a:t> </a:t>
            </a:r>
            <a:r>
              <a:rPr lang="hu-HU" sz="1350" dirty="0" err="1"/>
              <a:t>revolution</a:t>
            </a:r>
            <a:endParaRPr lang="hu-HU" sz="1350" dirty="0"/>
          </a:p>
          <a:p>
            <a:pPr algn="ctr"/>
            <a:r>
              <a:rPr lang="hu-HU" sz="1350" dirty="0"/>
              <a:t>CC in </a:t>
            </a:r>
            <a:r>
              <a:rPr lang="hu-HU" sz="1350" dirty="0" err="1"/>
              <a:t>application</a:t>
            </a:r>
            <a:r>
              <a:rPr lang="hu-HU" sz="1350" dirty="0"/>
              <a:t> </a:t>
            </a:r>
            <a:r>
              <a:rPr lang="hu-HU" sz="1350" dirty="0" err="1"/>
              <a:t>layers</a:t>
            </a:r>
            <a:endParaRPr lang="hu-HU" sz="135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F78D109-661D-489D-8B3F-60E49BD5E53F}"/>
              </a:ext>
            </a:extLst>
          </p:cNvPr>
          <p:cNvCxnSpPr>
            <a:cxnSpLocks/>
          </p:cNvCxnSpPr>
          <p:nvPr/>
        </p:nvCxnSpPr>
        <p:spPr>
          <a:xfrm flipV="1">
            <a:off x="6532439" y="4443366"/>
            <a:ext cx="0" cy="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A56996C3-7E21-4BBD-88C1-B80EE09F557E}"/>
              </a:ext>
            </a:extLst>
          </p:cNvPr>
          <p:cNvSpPr txBox="1"/>
          <p:nvPr/>
        </p:nvSpPr>
        <p:spPr>
          <a:xfrm>
            <a:off x="5706669" y="3997925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DCTCP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Alizadeh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´10)</a:t>
            </a:r>
          </a:p>
        </p:txBody>
      </p: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2E20C955-74D0-4A31-B965-7E2BF77F3C1E}"/>
              </a:ext>
            </a:extLst>
          </p:cNvPr>
          <p:cNvCxnSpPr>
            <a:cxnSpLocks/>
          </p:cNvCxnSpPr>
          <p:nvPr/>
        </p:nvCxnSpPr>
        <p:spPr>
          <a:xfrm flipV="1">
            <a:off x="7415021" y="3753463"/>
            <a:ext cx="0" cy="9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EE4DFBD5-3B48-48DF-BF31-E6E213C42920}"/>
              </a:ext>
            </a:extLst>
          </p:cNvPr>
          <p:cNvCxnSpPr>
            <a:cxnSpLocks/>
          </p:cNvCxnSpPr>
          <p:nvPr/>
        </p:nvCxnSpPr>
        <p:spPr>
          <a:xfrm flipV="1">
            <a:off x="7789736" y="3076120"/>
            <a:ext cx="0" cy="170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31E8EAF0-5233-4A84-BC8E-F345CB853195}"/>
              </a:ext>
            </a:extLst>
          </p:cNvPr>
          <p:cNvCxnSpPr>
            <a:cxnSpLocks/>
          </p:cNvCxnSpPr>
          <p:nvPr/>
        </p:nvCxnSpPr>
        <p:spPr>
          <a:xfrm flipV="1">
            <a:off x="8176008" y="1743331"/>
            <a:ext cx="0" cy="302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1A10302F-4D8F-48C4-BA3D-3607AB0043B4}"/>
              </a:ext>
            </a:extLst>
          </p:cNvPr>
          <p:cNvSpPr txBox="1"/>
          <p:nvPr/>
        </p:nvSpPr>
        <p:spPr>
          <a:xfrm>
            <a:off x="7344001" y="1500957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BBRv2</a:t>
            </a:r>
          </a:p>
          <a:p>
            <a:pPr algn="ctr"/>
            <a:r>
              <a:rPr lang="hu-HU" sz="1350" b="1" dirty="0"/>
              <a:t>(ICCRG, ´19)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700D7AA4-8970-483D-8E4E-621D0BFE0A20}"/>
              </a:ext>
            </a:extLst>
          </p:cNvPr>
          <p:cNvCxnSpPr>
            <a:cxnSpLocks/>
          </p:cNvCxnSpPr>
          <p:nvPr/>
        </p:nvCxnSpPr>
        <p:spPr>
          <a:xfrm flipV="1">
            <a:off x="7989312" y="2444863"/>
            <a:ext cx="0" cy="23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8E77D46-3DDF-4569-A940-619353A8EE0D}"/>
              </a:ext>
            </a:extLst>
          </p:cNvPr>
          <p:cNvSpPr txBox="1"/>
          <p:nvPr/>
        </p:nvSpPr>
        <p:spPr>
          <a:xfrm>
            <a:off x="7148331" y="2074678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COPA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Arun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´18)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DE05DA31-15F9-49AC-8715-CFE46506C74E}"/>
              </a:ext>
            </a:extLst>
          </p:cNvPr>
          <p:cNvSpPr txBox="1"/>
          <p:nvPr/>
        </p:nvSpPr>
        <p:spPr>
          <a:xfrm>
            <a:off x="6976738" y="2622906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BBRv1</a:t>
            </a:r>
          </a:p>
          <a:p>
            <a:pPr algn="ctr"/>
            <a:r>
              <a:rPr lang="hu-HU" sz="1350" b="1" dirty="0"/>
              <a:t>(ICCRG, ´17)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C5F600A5-D7EA-4DBE-B4CB-E63AB047DC33}"/>
              </a:ext>
            </a:extLst>
          </p:cNvPr>
          <p:cNvSpPr txBox="1"/>
          <p:nvPr/>
        </p:nvSpPr>
        <p:spPr>
          <a:xfrm>
            <a:off x="6598941" y="3258174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PCC</a:t>
            </a:r>
          </a:p>
          <a:p>
            <a:pPr algn="ctr"/>
            <a:r>
              <a:rPr lang="hu-HU" sz="1350" b="1" dirty="0"/>
              <a:t>(Dong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F76B9DA-F864-455A-8CB6-D3AA60BDA2C9}"/>
              </a:ext>
            </a:extLst>
          </p:cNvPr>
          <p:cNvSpPr txBox="1"/>
          <p:nvPr/>
        </p:nvSpPr>
        <p:spPr>
          <a:xfrm>
            <a:off x="7337294" y="384181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Prague</a:t>
            </a:r>
            <a:endParaRPr lang="hu-HU" sz="1350" b="1" dirty="0"/>
          </a:p>
          <a:p>
            <a:pPr algn="ctr"/>
            <a:r>
              <a:rPr lang="hu-HU" sz="1350" b="1" dirty="0"/>
              <a:t>(Linux patch, ´19)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3B47A997-80D9-4F68-94EF-DB07A76BFF62}"/>
              </a:ext>
            </a:extLst>
          </p:cNvPr>
          <p:cNvSpPr txBox="1"/>
          <p:nvPr/>
        </p:nvSpPr>
        <p:spPr>
          <a:xfrm>
            <a:off x="3724848" y="54608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Diversification</a:t>
            </a:r>
            <a:endParaRPr lang="hu-HU" sz="1350" dirty="0"/>
          </a:p>
        </p:txBody>
      </p:sp>
      <p:sp>
        <p:nvSpPr>
          <p:cNvPr id="103" name="Jobb oldali kapcsos zárójel 102">
            <a:extLst>
              <a:ext uri="{FF2B5EF4-FFF2-40B4-BE49-F238E27FC236}">
                <a16:creationId xmlns:a16="http://schemas.microsoft.com/office/drawing/2014/main" id="{CA00B4F3-281D-4D89-B660-393FE32DD303}"/>
              </a:ext>
            </a:extLst>
          </p:cNvPr>
          <p:cNvSpPr/>
          <p:nvPr/>
        </p:nvSpPr>
        <p:spPr>
          <a:xfrm rot="5400000">
            <a:off x="7831140" y="3658689"/>
            <a:ext cx="292000" cy="322169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546EF701-DFCD-40E0-97B7-B1F4E9E50F3D}"/>
              </a:ext>
            </a:extLst>
          </p:cNvPr>
          <p:cNvSpPr txBox="1"/>
          <p:nvPr/>
        </p:nvSpPr>
        <p:spPr>
          <a:xfrm>
            <a:off x="6042687" y="108556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</a:t>
            </a:r>
          </a:p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Roskind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´12)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04EAFD04-BD7C-469B-8E2A-42A87BDC1FE9}"/>
              </a:ext>
            </a:extLst>
          </p:cNvPr>
          <p:cNvCxnSpPr>
            <a:stCxn id="79" idx="3"/>
          </p:cNvCxnSpPr>
          <p:nvPr/>
        </p:nvCxnSpPr>
        <p:spPr>
          <a:xfrm>
            <a:off x="2338938" y="4137582"/>
            <a:ext cx="2056417" cy="126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1C21D2DF-BD3F-49F3-8B7D-CE9B56004BE8}"/>
              </a:ext>
            </a:extLst>
          </p:cNvPr>
          <p:cNvCxnSpPr>
            <a:stCxn id="79" idx="3"/>
            <a:endCxn id="74" idx="1"/>
          </p:cNvCxnSpPr>
          <p:nvPr/>
        </p:nvCxnSpPr>
        <p:spPr>
          <a:xfrm flipV="1">
            <a:off x="2338938" y="2804381"/>
            <a:ext cx="2776641" cy="133320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9B4832DF-86F7-4008-AECF-706D9E711A10}"/>
              </a:ext>
            </a:extLst>
          </p:cNvPr>
          <p:cNvCxnSpPr>
            <a:cxnSpLocks/>
          </p:cNvCxnSpPr>
          <p:nvPr/>
        </p:nvCxnSpPr>
        <p:spPr>
          <a:xfrm>
            <a:off x="2117907" y="1822734"/>
            <a:ext cx="2332570" cy="92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>
            <a:extLst>
              <a:ext uri="{FF2B5EF4-FFF2-40B4-BE49-F238E27FC236}">
                <a16:creationId xmlns:a16="http://schemas.microsoft.com/office/drawing/2014/main" id="{B07C54BF-E76F-417A-9505-97B65F62F215}"/>
              </a:ext>
            </a:extLst>
          </p:cNvPr>
          <p:cNvCxnSpPr/>
          <p:nvPr/>
        </p:nvCxnSpPr>
        <p:spPr>
          <a:xfrm>
            <a:off x="2168054" y="1911932"/>
            <a:ext cx="2258022" cy="11369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65001518-59C0-43DC-A8BC-14B524FFAE6C}"/>
              </a:ext>
            </a:extLst>
          </p:cNvPr>
          <p:cNvCxnSpPr/>
          <p:nvPr/>
        </p:nvCxnSpPr>
        <p:spPr>
          <a:xfrm>
            <a:off x="2265828" y="1895237"/>
            <a:ext cx="2880472" cy="56126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120">
            <a:extLst>
              <a:ext uri="{FF2B5EF4-FFF2-40B4-BE49-F238E27FC236}">
                <a16:creationId xmlns:a16="http://schemas.microsoft.com/office/drawing/2014/main" id="{0B83B7E7-B130-4F17-BC1C-8AA3E6F82E24}"/>
              </a:ext>
            </a:extLst>
          </p:cNvPr>
          <p:cNvCxnSpPr/>
          <p:nvPr/>
        </p:nvCxnSpPr>
        <p:spPr>
          <a:xfrm>
            <a:off x="3132819" y="2559426"/>
            <a:ext cx="18885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22">
            <a:extLst>
              <a:ext uri="{FF2B5EF4-FFF2-40B4-BE49-F238E27FC236}">
                <a16:creationId xmlns:a16="http://schemas.microsoft.com/office/drawing/2014/main" id="{390D74C9-9194-452B-8C8C-8EAF58BF6DD0}"/>
              </a:ext>
            </a:extLst>
          </p:cNvPr>
          <p:cNvCxnSpPr/>
          <p:nvPr/>
        </p:nvCxnSpPr>
        <p:spPr>
          <a:xfrm>
            <a:off x="3034145" y="2631988"/>
            <a:ext cx="1385610" cy="14090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F2EE5F6-AD0D-4999-A644-C9A7B326E749}"/>
              </a:ext>
            </a:extLst>
          </p:cNvPr>
          <p:cNvCxnSpPr>
            <a:cxnSpLocks/>
          </p:cNvCxnSpPr>
          <p:nvPr/>
        </p:nvCxnSpPr>
        <p:spPr>
          <a:xfrm flipV="1">
            <a:off x="5073862" y="3873022"/>
            <a:ext cx="234845" cy="260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AFC09B3B-0E65-49B8-A617-742BD65B80BA}"/>
              </a:ext>
            </a:extLst>
          </p:cNvPr>
          <p:cNvCxnSpPr/>
          <p:nvPr/>
        </p:nvCxnSpPr>
        <p:spPr>
          <a:xfrm>
            <a:off x="2678969" y="3169942"/>
            <a:ext cx="1716386" cy="973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932C5AFF-F7F0-4FDA-81CA-F014D6F3A8F7}"/>
              </a:ext>
            </a:extLst>
          </p:cNvPr>
          <p:cNvCxnSpPr/>
          <p:nvPr/>
        </p:nvCxnSpPr>
        <p:spPr>
          <a:xfrm flipV="1">
            <a:off x="2678970" y="2622906"/>
            <a:ext cx="2267104" cy="3791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0F35-FAC0-420F-A706-A299FBB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786EA72-0B91-4A51-BF4B-0F97FA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814D75-708B-4A8E-A089-5B2BDD81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28900"/>
            <a:ext cx="8086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72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Typical Internet Queuing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/>
              <a:t>FIFO + 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Simplest choice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Used widely in the Internet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FIFO (first-in-first-out) 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Implies single class of traffic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Arriving packets get dropped when queue is full regardless of flow or importance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Important distinction: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FIFO: scheduling discipline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359141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do nothing</a:t>
            </a:r>
          </a:p>
          <a:p>
            <a:pPr lvl="1"/>
            <a:r>
              <a:rPr lang="en-US" altLang="hu-HU" dirty="0"/>
              <a:t>Low queuing, send packets through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&gt;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dirty="0"/>
              <a:t>, drop packet</a:t>
            </a:r>
          </a:p>
          <a:p>
            <a:pPr lvl="1"/>
            <a:r>
              <a:rPr lang="en-US" altLang="hu-HU" dirty="0"/>
              <a:t>Protection from misbehaving sources</a:t>
            </a:r>
          </a:p>
          <a:p>
            <a:r>
              <a:rPr lang="en-US" altLang="hu-HU" dirty="0"/>
              <a:t>Else mark packet in a manner proportional to queue length</a:t>
            </a:r>
          </a:p>
          <a:p>
            <a:pPr lvl="1"/>
            <a:r>
              <a:rPr lang="en-US" altLang="hu-HU" dirty="0"/>
              <a:t>Notify sources of incipient congestion</a:t>
            </a:r>
            <a:endParaRPr lang="hu-HU" altLang="hu-HU" dirty="0"/>
          </a:p>
          <a:p>
            <a:pPr lvl="1"/>
            <a:r>
              <a:rPr lang="hu-HU" altLang="hu-HU" dirty="0" err="1"/>
              <a:t>E.g</a:t>
            </a:r>
            <a:r>
              <a:rPr lang="hu-HU" altLang="hu-HU" dirty="0"/>
              <a:t>. </a:t>
            </a:r>
            <a:r>
              <a:rPr lang="hu-HU" altLang="hu-HU" dirty="0" err="1"/>
              <a:t>by</a:t>
            </a:r>
            <a:r>
              <a:rPr lang="hu-HU" altLang="hu-HU" dirty="0"/>
              <a:t> ECN IP </a:t>
            </a:r>
            <a:r>
              <a:rPr lang="hu-HU" altLang="hu-HU" dirty="0" err="1"/>
              <a:t>field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dropping</a:t>
            </a:r>
            <a:r>
              <a:rPr lang="hu-HU" altLang="hu-HU" dirty="0"/>
              <a:t> </a:t>
            </a:r>
            <a:r>
              <a:rPr lang="hu-HU" altLang="hu-HU" dirty="0" err="1"/>
              <a:t>packets</a:t>
            </a:r>
            <a:r>
              <a:rPr lang="hu-HU" altLang="hu-HU" dirty="0"/>
              <a:t> </a:t>
            </a:r>
            <a:r>
              <a:rPr lang="hu-HU" altLang="hu-HU" dirty="0" err="1"/>
              <a:t>with</a:t>
            </a:r>
            <a:r>
              <a:rPr lang="hu-HU" altLang="hu-HU" dirty="0"/>
              <a:t> a </a:t>
            </a:r>
            <a:r>
              <a:rPr lang="hu-HU" altLang="hu-HU" dirty="0" err="1"/>
              <a:t>given</a:t>
            </a:r>
            <a:r>
              <a:rPr lang="hu-HU" altLang="hu-HU" dirty="0"/>
              <a:t> </a:t>
            </a:r>
            <a:r>
              <a:rPr lang="hu-HU" altLang="hu-HU" dirty="0" err="1"/>
              <a:t>probability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408449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hu-HU"/>
              <a:t>RED Operation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828800" y="2087563"/>
            <a:ext cx="5638800" cy="914400"/>
          </a:xfrm>
          <a:custGeom>
            <a:avLst/>
            <a:gdLst>
              <a:gd name="T0" fmla="*/ 0 w 3552"/>
              <a:gd name="T1" fmla="*/ 0 h 576"/>
              <a:gd name="T2" fmla="*/ 3552 w 3552"/>
              <a:gd name="T3" fmla="*/ 0 h 576"/>
              <a:gd name="T4" fmla="*/ 3552 w 3552"/>
              <a:gd name="T5" fmla="*/ 576 h 576"/>
              <a:gd name="T6" fmla="*/ 0 w 355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576">
                <a:moveTo>
                  <a:pt x="0" y="0"/>
                </a:moveTo>
                <a:lnTo>
                  <a:pt x="3552" y="0"/>
                </a:lnTo>
                <a:lnTo>
                  <a:pt x="3552" y="576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96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867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24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553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81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38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95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67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24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953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81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410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960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1242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67200" y="30019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96000" y="1371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Min thresh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524000" y="1447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Max thresh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505200" y="3413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Average Queue Length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3124200" y="58451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3124200" y="3940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7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min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648200" y="5791200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362200" y="52578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P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67000" y="4343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>
                <a:solidFill>
                  <a:srgbClr val="000000"/>
                </a:solidFill>
              </a:rPr>
              <a:t>1.0</a:t>
            </a:r>
            <a:endParaRPr lang="en-US" altLang="hu-HU" sz="200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24200" y="54641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3136900" y="4549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38100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50292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3810000" y="4549775"/>
            <a:ext cx="2133600" cy="1295400"/>
          </a:xfrm>
          <a:custGeom>
            <a:avLst/>
            <a:gdLst>
              <a:gd name="T0" fmla="*/ 0 w 1344"/>
              <a:gd name="T1" fmla="*/ 816 h 816"/>
              <a:gd name="T2" fmla="*/ 768 w 1344"/>
              <a:gd name="T3" fmla="*/ 576 h 816"/>
              <a:gd name="T4" fmla="*/ 768 w 1344"/>
              <a:gd name="T5" fmla="*/ 0 h 816"/>
              <a:gd name="T6" fmla="*/ 1344 w 1344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816">
                <a:moveTo>
                  <a:pt x="0" y="816"/>
                </a:moveTo>
                <a:lnTo>
                  <a:pt x="768" y="576"/>
                </a:lnTo>
                <a:lnTo>
                  <a:pt x="768" y="0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324600" y="5843588"/>
            <a:ext cx="188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Avg queue length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P(drop)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8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For each packet arrival</a:t>
            </a:r>
          </a:p>
          <a:p>
            <a:pPr lvl="1"/>
            <a:r>
              <a:rPr lang="en-US" altLang="hu-HU" dirty="0"/>
              <a:t>Calculate average queue size (</a:t>
            </a:r>
            <a:r>
              <a:rPr lang="en-US" altLang="hu-HU" dirty="0" err="1"/>
              <a:t>avg</a:t>
            </a:r>
            <a:r>
              <a:rPr lang="en-US" altLang="hu-HU" dirty="0"/>
              <a:t>)</a:t>
            </a:r>
          </a:p>
          <a:p>
            <a:pPr lvl="1"/>
            <a:r>
              <a:rPr lang="en-US" altLang="hu-HU" dirty="0"/>
              <a:t>If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endParaRPr lang="en-US" altLang="hu-HU" dirty="0"/>
          </a:p>
          <a:p>
            <a:pPr lvl="2"/>
            <a:r>
              <a:rPr lang="en-US" altLang="hu-HU" dirty="0"/>
              <a:t>Calculate probability P</a:t>
            </a:r>
            <a:r>
              <a:rPr lang="en-US" altLang="hu-HU" baseline="-25000" dirty="0"/>
              <a:t>a</a:t>
            </a:r>
          </a:p>
          <a:p>
            <a:pPr lvl="2"/>
            <a:r>
              <a:rPr lang="en-US" altLang="hu-HU" dirty="0"/>
              <a:t>With probability P</a:t>
            </a:r>
            <a:r>
              <a:rPr lang="en-US" altLang="hu-HU" baseline="-25000" dirty="0"/>
              <a:t>a</a:t>
            </a:r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set-up</a:t>
            </a:r>
            <a:r>
              <a:rPr lang="hu-HU" altLang="hu-HU" dirty="0"/>
              <a:t> ECN</a:t>
            </a:r>
            <a:endParaRPr lang="en-US" altLang="hu-HU" dirty="0"/>
          </a:p>
          <a:p>
            <a:pPr lvl="2"/>
            <a:r>
              <a:rPr lang="en-US" altLang="hu-HU" dirty="0"/>
              <a:t>Else if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baseline="-25000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</a:t>
            </a:r>
            <a:endParaRPr lang="en-US" altLang="hu-HU" dirty="0"/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, ECN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0809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AF370DA5-B569-4733-A40B-CD338665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2002469"/>
            <a:ext cx="8402716" cy="1130390"/>
          </a:xfrm>
        </p:spPr>
        <p:txBody>
          <a:bodyPr>
            <a:normAutofit fontScale="70000" lnSpcReduction="20000"/>
          </a:bodyPr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Queue</a:t>
            </a:r>
            <a:r>
              <a:rPr lang="hu-HU" dirty="0"/>
              <a:t> Management (AQM)</a:t>
            </a:r>
          </a:p>
          <a:p>
            <a:pPr lvl="1"/>
            <a:r>
              <a:rPr lang="hu-HU" dirty="0" err="1"/>
              <a:t>Goal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average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temporal</a:t>
            </a:r>
            <a:r>
              <a:rPr lang="hu-HU" dirty="0"/>
              <a:t> </a:t>
            </a:r>
            <a:r>
              <a:rPr lang="hu-HU" dirty="0" err="1"/>
              <a:t>overshoots</a:t>
            </a:r>
            <a:endParaRPr lang="hu-HU" dirty="0"/>
          </a:p>
          <a:p>
            <a:pPr lvl="1"/>
            <a:r>
              <a:rPr lang="hu-HU" dirty="0" err="1"/>
              <a:t>Proactively</a:t>
            </a:r>
            <a:r>
              <a:rPr lang="hu-HU" dirty="0"/>
              <a:t> </a:t>
            </a:r>
            <a:r>
              <a:rPr lang="hu-HU" dirty="0" err="1"/>
              <a:t>starts</a:t>
            </a:r>
            <a:r>
              <a:rPr lang="hu-HU" dirty="0"/>
              <a:t> </a:t>
            </a:r>
            <a:r>
              <a:rPr lang="hu-HU" dirty="0" err="1"/>
              <a:t>dropping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marking </a:t>
            </a:r>
            <a:r>
              <a:rPr lang="hu-HU" dirty="0" err="1"/>
              <a:t>packets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E365B1C-B2C8-4930-BB71-507C15D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2010s – </a:t>
            </a:r>
            <a:r>
              <a:rPr lang="hu-HU" dirty="0" err="1"/>
              <a:t>reducing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D4483A9C-D1BF-44A3-9260-F0D3D857AFC5}"/>
              </a:ext>
            </a:extLst>
          </p:cNvPr>
          <p:cNvCxnSpPr>
            <a:cxnSpLocks/>
          </p:cNvCxnSpPr>
          <p:nvPr/>
        </p:nvCxnSpPr>
        <p:spPr>
          <a:xfrm>
            <a:off x="477146" y="5058692"/>
            <a:ext cx="837591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F76C963-49DF-4836-B23D-7ACE7DA22ECE}"/>
              </a:ext>
            </a:extLst>
          </p:cNvPr>
          <p:cNvCxnSpPr/>
          <p:nvPr/>
        </p:nvCxnSpPr>
        <p:spPr>
          <a:xfrm>
            <a:off x="467020" y="4933124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1927F50-54B0-45A2-A29D-DDA875F5E47B}"/>
              </a:ext>
            </a:extLst>
          </p:cNvPr>
          <p:cNvCxnSpPr/>
          <p:nvPr/>
        </p:nvCxnSpPr>
        <p:spPr>
          <a:xfrm>
            <a:off x="1935211" y="4933124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C0C7A4-807B-4887-AD43-40CCA804DEF2}"/>
              </a:ext>
            </a:extLst>
          </p:cNvPr>
          <p:cNvSpPr txBox="1"/>
          <p:nvPr/>
        </p:nvSpPr>
        <p:spPr>
          <a:xfrm>
            <a:off x="255554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535E546-3129-41CA-A2D7-7768245F930A}"/>
              </a:ext>
            </a:extLst>
          </p:cNvPr>
          <p:cNvSpPr txBox="1"/>
          <p:nvPr/>
        </p:nvSpPr>
        <p:spPr>
          <a:xfrm>
            <a:off x="1709430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59027D8-E2B9-4F7E-A220-73C1CC5C1A59}"/>
              </a:ext>
            </a:extLst>
          </p:cNvPr>
          <p:cNvCxnSpPr/>
          <p:nvPr/>
        </p:nvCxnSpPr>
        <p:spPr>
          <a:xfrm>
            <a:off x="3396525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AF1C8AF7-9902-4A8D-8DD5-90D321E25C51}"/>
              </a:ext>
            </a:extLst>
          </p:cNvPr>
          <p:cNvCxnSpPr/>
          <p:nvPr/>
        </p:nvCxnSpPr>
        <p:spPr>
          <a:xfrm>
            <a:off x="4863107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3D95C0AC-3A02-4C20-B94A-049D030E1CBC}"/>
              </a:ext>
            </a:extLst>
          </p:cNvPr>
          <p:cNvCxnSpPr/>
          <p:nvPr/>
        </p:nvCxnSpPr>
        <p:spPr>
          <a:xfrm>
            <a:off x="6331298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C38A28A-AB32-4066-8757-7381F94ECDAE}"/>
              </a:ext>
            </a:extLst>
          </p:cNvPr>
          <p:cNvSpPr txBox="1"/>
          <p:nvPr/>
        </p:nvSpPr>
        <p:spPr>
          <a:xfrm>
            <a:off x="3167520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8FDE9DA-758B-47EF-B2DC-D023C07CB669}"/>
              </a:ext>
            </a:extLst>
          </p:cNvPr>
          <p:cNvSpPr txBox="1"/>
          <p:nvPr/>
        </p:nvSpPr>
        <p:spPr>
          <a:xfrm>
            <a:off x="4635714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F85EE4B-201A-4C01-BA0D-60CFB4E26FA7}"/>
              </a:ext>
            </a:extLst>
          </p:cNvPr>
          <p:cNvSpPr txBox="1"/>
          <p:nvPr/>
        </p:nvSpPr>
        <p:spPr>
          <a:xfrm>
            <a:off x="6102295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3072DF2-D2E5-4602-8163-861E3D25B05E}"/>
              </a:ext>
            </a:extLst>
          </p:cNvPr>
          <p:cNvCxnSpPr/>
          <p:nvPr/>
        </p:nvCxnSpPr>
        <p:spPr>
          <a:xfrm>
            <a:off x="924794" y="4494071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FF67A2D-3055-4B6E-A044-177C0B047133}"/>
              </a:ext>
            </a:extLst>
          </p:cNvPr>
          <p:cNvSpPr txBox="1"/>
          <p:nvPr/>
        </p:nvSpPr>
        <p:spPr>
          <a:xfrm>
            <a:off x="237089" y="4300217"/>
            <a:ext cx="1409986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RED</a:t>
            </a:r>
          </a:p>
          <a:p>
            <a:pPr algn="ctr"/>
            <a:r>
              <a:rPr lang="hu-HU" sz="1350" b="1" dirty="0"/>
              <a:t>(Floyd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´93)</a:t>
            </a:r>
          </a:p>
        </p:txBody>
      </p: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4F600065-F6C0-4FF3-905A-0A8E8FF28F2E}"/>
              </a:ext>
            </a:extLst>
          </p:cNvPr>
          <p:cNvCxnSpPr/>
          <p:nvPr/>
        </p:nvCxnSpPr>
        <p:spPr>
          <a:xfrm>
            <a:off x="4310012" y="4461946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8A5EA553-FBED-44D6-9A45-F67954542B99}"/>
              </a:ext>
            </a:extLst>
          </p:cNvPr>
          <p:cNvCxnSpPr/>
          <p:nvPr/>
        </p:nvCxnSpPr>
        <p:spPr>
          <a:xfrm>
            <a:off x="7796417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E0321B19-340E-49E5-B7E9-AFBA80B7BD18}"/>
              </a:ext>
            </a:extLst>
          </p:cNvPr>
          <p:cNvSpPr txBox="1"/>
          <p:nvPr/>
        </p:nvSpPr>
        <p:spPr>
          <a:xfrm>
            <a:off x="7567414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B90B4C59-4BCC-4851-9C44-93BAE4BC729A}"/>
              </a:ext>
            </a:extLst>
          </p:cNvPr>
          <p:cNvCxnSpPr/>
          <p:nvPr/>
        </p:nvCxnSpPr>
        <p:spPr>
          <a:xfrm>
            <a:off x="7779130" y="4452066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80E2AC77-2730-4917-B212-188FF5A95B30}"/>
              </a:ext>
            </a:extLst>
          </p:cNvPr>
          <p:cNvCxnSpPr>
            <a:cxnSpLocks/>
          </p:cNvCxnSpPr>
          <p:nvPr/>
        </p:nvCxnSpPr>
        <p:spPr>
          <a:xfrm>
            <a:off x="7240249" y="3805799"/>
            <a:ext cx="0" cy="122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17B3FF9C-3FCD-4FBC-BFB1-17BE081CE622}"/>
              </a:ext>
            </a:extLst>
          </p:cNvPr>
          <p:cNvSpPr txBox="1"/>
          <p:nvPr/>
        </p:nvSpPr>
        <p:spPr>
          <a:xfrm>
            <a:off x="6544551" y="3385801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PIE</a:t>
            </a:r>
          </a:p>
          <a:p>
            <a:pPr algn="ctr"/>
            <a:r>
              <a:rPr lang="hu-HU" sz="1350" b="1" dirty="0"/>
              <a:t>(Pan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´13)</a:t>
            </a:r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0141662A-9D30-449F-A9AD-1764845D1A1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026808" y="3429224"/>
            <a:ext cx="0" cy="16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89DB69A-E5DA-40B9-876D-0828CFB2BEEE}"/>
              </a:ext>
            </a:extLst>
          </p:cNvPr>
          <p:cNvSpPr txBox="1"/>
          <p:nvPr/>
        </p:nvSpPr>
        <p:spPr>
          <a:xfrm>
            <a:off x="7034307" y="2921393"/>
            <a:ext cx="198500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PI</a:t>
            </a:r>
            <a:r>
              <a:rPr lang="hu-HU" sz="1350" b="1" baseline="30000" dirty="0"/>
              <a:t>2</a:t>
            </a:r>
          </a:p>
          <a:p>
            <a:pPr algn="ctr"/>
            <a:r>
              <a:rPr lang="hu-HU" sz="1350" b="1" dirty="0"/>
              <a:t>(De </a:t>
            </a:r>
            <a:r>
              <a:rPr lang="hu-HU" sz="1350" b="1" dirty="0" err="1"/>
              <a:t>Schepper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´16)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FB6CFE9-E031-4A95-9600-FFB4F2DDC7CF}"/>
              </a:ext>
            </a:extLst>
          </p:cNvPr>
          <p:cNvSpPr txBox="1"/>
          <p:nvPr/>
        </p:nvSpPr>
        <p:spPr>
          <a:xfrm>
            <a:off x="6684814" y="3946480"/>
            <a:ext cx="222209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GSP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Lautenschlaeger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552D83E9-DD35-4171-9690-DDABFE2A8189}"/>
              </a:ext>
            </a:extLst>
          </p:cNvPr>
          <p:cNvCxnSpPr/>
          <p:nvPr/>
        </p:nvCxnSpPr>
        <p:spPr>
          <a:xfrm>
            <a:off x="2371204" y="4471517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9A1B15E9-F4C1-4C12-84D7-2A427FB67F10}"/>
              </a:ext>
            </a:extLst>
          </p:cNvPr>
          <p:cNvSpPr txBox="1"/>
          <p:nvPr/>
        </p:nvSpPr>
        <p:spPr>
          <a:xfrm>
            <a:off x="1683498" y="4277662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FRED</a:t>
            </a:r>
          </a:p>
          <a:p>
            <a:pPr algn="ctr"/>
            <a:r>
              <a:rPr lang="hu-HU" sz="1350" b="1" dirty="0"/>
              <a:t>(Lin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´97)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88ADA3F-31F5-4351-A14A-73B6C092012C}"/>
              </a:ext>
            </a:extLst>
          </p:cNvPr>
          <p:cNvCxnSpPr>
            <a:cxnSpLocks/>
          </p:cNvCxnSpPr>
          <p:nvPr/>
        </p:nvCxnSpPr>
        <p:spPr>
          <a:xfrm>
            <a:off x="3130989" y="3697093"/>
            <a:ext cx="0" cy="134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36FF93B0-0422-41BD-8A3C-5F5DDA9F8393}"/>
              </a:ext>
            </a:extLst>
          </p:cNvPr>
          <p:cNvSpPr txBox="1"/>
          <p:nvPr/>
        </p:nvSpPr>
        <p:spPr>
          <a:xfrm>
            <a:off x="2425996" y="3321051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SRED</a:t>
            </a:r>
          </a:p>
          <a:p>
            <a:pPr algn="ctr"/>
            <a:r>
              <a:rPr lang="hu-HU" sz="1350" b="1" dirty="0"/>
              <a:t>(Ott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´99)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9FC20A07-55A8-4257-B217-B0B3337936E7}"/>
              </a:ext>
            </a:extLst>
          </p:cNvPr>
          <p:cNvCxnSpPr>
            <a:cxnSpLocks/>
          </p:cNvCxnSpPr>
          <p:nvPr/>
        </p:nvCxnSpPr>
        <p:spPr>
          <a:xfrm>
            <a:off x="6574223" y="3739099"/>
            <a:ext cx="0" cy="130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3A8AFBB4-593F-4999-AFE8-2F019EE54129}"/>
              </a:ext>
            </a:extLst>
          </p:cNvPr>
          <p:cNvSpPr txBox="1"/>
          <p:nvPr/>
        </p:nvSpPr>
        <p:spPr>
          <a:xfrm>
            <a:off x="5997873" y="3169138"/>
            <a:ext cx="1118794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PED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Francini</a:t>
            </a:r>
            <a:r>
              <a:rPr lang="hu-HU" sz="1350" b="1" dirty="0"/>
              <a:t>, ´11)</a:t>
            </a:r>
          </a:p>
        </p:txBody>
      </p: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C13BE4FA-CC6D-4890-AB6B-CF63310945E0}"/>
              </a:ext>
            </a:extLst>
          </p:cNvPr>
          <p:cNvCxnSpPr>
            <a:cxnSpLocks/>
          </p:cNvCxnSpPr>
          <p:nvPr/>
        </p:nvCxnSpPr>
        <p:spPr>
          <a:xfrm>
            <a:off x="3686512" y="3871438"/>
            <a:ext cx="0" cy="116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A5AA7282-606C-4803-8B88-F77B848561A2}"/>
              </a:ext>
            </a:extLst>
          </p:cNvPr>
          <p:cNvSpPr txBox="1"/>
          <p:nvPr/>
        </p:nvSpPr>
        <p:spPr>
          <a:xfrm>
            <a:off x="2837533" y="3853290"/>
            <a:ext cx="170614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AVQ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Kunniyur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´01)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3202C945-2EB1-432A-A936-88DEE8E9750E}"/>
              </a:ext>
            </a:extLst>
          </p:cNvPr>
          <p:cNvCxnSpPr>
            <a:cxnSpLocks/>
          </p:cNvCxnSpPr>
          <p:nvPr/>
        </p:nvCxnSpPr>
        <p:spPr>
          <a:xfrm>
            <a:off x="4588096" y="3768190"/>
            <a:ext cx="0" cy="127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8ABAF634-B508-4366-A999-3BBEF06AA341}"/>
              </a:ext>
            </a:extLst>
          </p:cNvPr>
          <p:cNvSpPr txBox="1"/>
          <p:nvPr/>
        </p:nvSpPr>
        <p:spPr>
          <a:xfrm>
            <a:off x="3899547" y="3394512"/>
            <a:ext cx="1409986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LRED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Wang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C8863A-85B6-4831-9DA6-DF3CFEB9F351}"/>
              </a:ext>
            </a:extLst>
          </p:cNvPr>
          <p:cNvSpPr txBox="1"/>
          <p:nvPr/>
        </p:nvSpPr>
        <p:spPr>
          <a:xfrm>
            <a:off x="3717944" y="4320048"/>
            <a:ext cx="127278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AFD</a:t>
            </a:r>
          </a:p>
          <a:p>
            <a:pPr algn="ctr"/>
            <a:r>
              <a:rPr lang="hu-HU" sz="1350" b="1" dirty="0"/>
              <a:t>(Pan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´03)</a:t>
            </a:r>
          </a:p>
        </p:txBody>
      </p: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5C69883D-4184-43F3-8DF9-67F0AF7C0F62}"/>
              </a:ext>
            </a:extLst>
          </p:cNvPr>
          <p:cNvCxnSpPr>
            <a:cxnSpLocks/>
          </p:cNvCxnSpPr>
          <p:nvPr/>
        </p:nvCxnSpPr>
        <p:spPr>
          <a:xfrm flipV="1">
            <a:off x="6919691" y="4804796"/>
            <a:ext cx="0" cy="25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C462A4B6-F433-4947-8BD5-4E74B33C4DB4}"/>
              </a:ext>
            </a:extLst>
          </p:cNvPr>
          <p:cNvSpPr txBox="1"/>
          <p:nvPr/>
        </p:nvSpPr>
        <p:spPr>
          <a:xfrm>
            <a:off x="6345933" y="4509459"/>
            <a:ext cx="114944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CoDel</a:t>
            </a:r>
            <a:endParaRPr lang="hu-HU" sz="1350" b="1" dirty="0"/>
          </a:p>
          <a:p>
            <a:pPr algn="ctr"/>
            <a:r>
              <a:rPr lang="hu-HU" sz="1350" b="1" dirty="0"/>
              <a:t>(TSVWG, ´12)</a:t>
            </a: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C4318DFE-033C-4BF6-89CA-B9BA41E03757}"/>
              </a:ext>
            </a:extLst>
          </p:cNvPr>
          <p:cNvCxnSpPr/>
          <p:nvPr/>
        </p:nvCxnSpPr>
        <p:spPr>
          <a:xfrm>
            <a:off x="8478982" y="5058692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334ACAE-1EFF-4B69-8C8A-EB2DE46E269F}"/>
              </a:ext>
            </a:extLst>
          </p:cNvPr>
          <p:cNvSpPr txBox="1"/>
          <p:nvPr/>
        </p:nvSpPr>
        <p:spPr>
          <a:xfrm>
            <a:off x="7765243" y="5425867"/>
            <a:ext cx="143070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ABC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Menth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´18)</a:t>
            </a:r>
          </a:p>
        </p:txBody>
      </p: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A121F832-1E5C-4545-AC96-887B8E8D484C}"/>
              </a:ext>
            </a:extLst>
          </p:cNvPr>
          <p:cNvCxnSpPr/>
          <p:nvPr/>
        </p:nvCxnSpPr>
        <p:spPr>
          <a:xfrm>
            <a:off x="3412048" y="5040098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AB4E9FA7-4D72-4164-9EDB-E8C2B5C48344}"/>
              </a:ext>
            </a:extLst>
          </p:cNvPr>
          <p:cNvSpPr txBox="1"/>
          <p:nvPr/>
        </p:nvSpPr>
        <p:spPr>
          <a:xfrm>
            <a:off x="2698309" y="5459227"/>
            <a:ext cx="143070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RFQ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Cao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´00)</a:t>
            </a:r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154981B7-EF16-46C9-A44A-7C4C0E59E0DE}"/>
              </a:ext>
            </a:extLst>
          </p:cNvPr>
          <p:cNvCxnSpPr>
            <a:cxnSpLocks/>
          </p:cNvCxnSpPr>
          <p:nvPr/>
        </p:nvCxnSpPr>
        <p:spPr>
          <a:xfrm>
            <a:off x="8017066" y="5037591"/>
            <a:ext cx="0" cy="41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DDDC7AD0-C094-4AA4-9A27-B0C7426F93CB}"/>
              </a:ext>
            </a:extLst>
          </p:cNvPr>
          <p:cNvSpPr txBox="1"/>
          <p:nvPr/>
        </p:nvSpPr>
        <p:spPr>
          <a:xfrm>
            <a:off x="6329688" y="5423052"/>
            <a:ext cx="143070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PPV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Nadas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´16)</a:t>
            </a:r>
          </a:p>
        </p:txBody>
      </p: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EAFC168-4E4D-41C2-A0CF-190C2DB508E5}"/>
              </a:ext>
            </a:extLst>
          </p:cNvPr>
          <p:cNvCxnSpPr>
            <a:cxnSpLocks/>
          </p:cNvCxnSpPr>
          <p:nvPr/>
        </p:nvCxnSpPr>
        <p:spPr>
          <a:xfrm>
            <a:off x="6887615" y="5451776"/>
            <a:ext cx="112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2DDCE932-795C-4EB2-B385-FB64E590547B}"/>
              </a:ext>
            </a:extLst>
          </p:cNvPr>
          <p:cNvSpPr txBox="1"/>
          <p:nvPr/>
        </p:nvSpPr>
        <p:spPr>
          <a:xfrm>
            <a:off x="309687" y="5451343"/>
            <a:ext cx="2600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u="sng" dirty="0">
                <a:solidFill>
                  <a:srgbClr val="0070C0"/>
                </a:solidFill>
              </a:rPr>
              <a:t>AQM</a:t>
            </a:r>
            <a:br>
              <a:rPr lang="hu-HU" sz="1350" u="sng" dirty="0">
                <a:solidFill>
                  <a:srgbClr val="0070C0"/>
                </a:solidFill>
              </a:rPr>
            </a:br>
            <a:r>
              <a:rPr lang="hu-HU" sz="1350" u="sng" dirty="0" err="1">
                <a:solidFill>
                  <a:srgbClr val="0070C0"/>
                </a:solidFill>
              </a:rPr>
              <a:t>with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stateless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resource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sharing</a:t>
            </a:r>
            <a:endParaRPr lang="hu-HU" sz="1350" u="sng" dirty="0">
              <a:solidFill>
                <a:srgbClr val="0070C0"/>
              </a:solidFill>
            </a:endParaRP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D13F52DA-30A3-4851-888F-94459E85B9BA}"/>
              </a:ext>
            </a:extLst>
          </p:cNvPr>
          <p:cNvSpPr txBox="1"/>
          <p:nvPr/>
        </p:nvSpPr>
        <p:spPr>
          <a:xfrm>
            <a:off x="305200" y="3332884"/>
            <a:ext cx="26004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u="sng" dirty="0" err="1"/>
              <a:t>Traditional</a:t>
            </a:r>
            <a:r>
              <a:rPr lang="hu-HU" sz="1350" u="sng" dirty="0"/>
              <a:t> AQM</a:t>
            </a:r>
          </a:p>
        </p:txBody>
      </p:sp>
    </p:spTree>
    <p:extLst>
      <p:ext uri="{BB962C8B-B14F-4D97-AF65-F5344CB8AC3E}">
        <p14:creationId xmlns:p14="http://schemas.microsoft.com/office/powerpoint/2010/main" val="1116244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result for ecn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90" y="3044014"/>
            <a:ext cx="4611298" cy="17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 dobás vagy ECN jelölés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Csomag dobás</a:t>
            </a:r>
          </a:p>
          <a:p>
            <a:pPr lvl="1"/>
            <a:r>
              <a:rPr lang="hu-HU" dirty="0"/>
              <a:t>Újraküldés szükséges</a:t>
            </a:r>
          </a:p>
          <a:p>
            <a:pPr lvl="1"/>
            <a:r>
              <a:rPr lang="hu-HU" dirty="0"/>
              <a:t>Egyszerűbb megvalósítás</a:t>
            </a:r>
          </a:p>
          <a:p>
            <a:pPr lvl="1"/>
            <a:r>
              <a:rPr lang="hu-HU" dirty="0" err="1"/>
              <a:t>Timout</a:t>
            </a:r>
            <a:r>
              <a:rPr lang="hu-HU" dirty="0"/>
              <a:t> lejárta után tud reagálni a forrás</a:t>
            </a:r>
          </a:p>
          <a:p>
            <a:r>
              <a:rPr lang="hu-HU" dirty="0"/>
              <a:t>ECN jelölés</a:t>
            </a:r>
          </a:p>
          <a:p>
            <a:pPr lvl="1"/>
            <a:r>
              <a:rPr lang="hu-HU" dirty="0"/>
              <a:t>Végpont támogatás szükséges</a:t>
            </a:r>
          </a:p>
          <a:p>
            <a:pPr lvl="1"/>
            <a:r>
              <a:rPr lang="hu-HU" dirty="0"/>
              <a:t>Az IP csomag ECT-0 (01) vagy ECT-1(10) </a:t>
            </a:r>
            <a:br>
              <a:rPr lang="hu-HU" dirty="0"/>
            </a:br>
            <a:r>
              <a:rPr lang="hu-HU" dirty="0"/>
              <a:t>jelöléssel</a:t>
            </a:r>
          </a:p>
          <a:p>
            <a:pPr lvl="1"/>
            <a:r>
              <a:rPr lang="hu-HU" dirty="0"/>
              <a:t>Dobás helyett -&gt; ECN CE (11) jel elhelyezése az</a:t>
            </a:r>
            <a:br>
              <a:rPr lang="hu-HU" dirty="0"/>
            </a:br>
            <a:r>
              <a:rPr lang="hu-HU" dirty="0"/>
              <a:t>IP fejlécben</a:t>
            </a:r>
          </a:p>
          <a:p>
            <a:pPr lvl="1"/>
            <a:r>
              <a:rPr lang="hu-HU" dirty="0"/>
              <a:t>A fogadó érzékeli a CE jelet, majd a visszamenő TCP nyugtába bebillent egy ECE </a:t>
            </a:r>
            <a:r>
              <a:rPr lang="hu-HU" dirty="0" err="1"/>
              <a:t>flaget</a:t>
            </a:r>
            <a:r>
              <a:rPr lang="hu-HU" dirty="0"/>
              <a:t>, mely jelzi a forrásnak a torlódást</a:t>
            </a:r>
          </a:p>
          <a:p>
            <a:pPr lvl="1"/>
            <a:r>
              <a:rPr lang="hu-HU" dirty="0"/>
              <a:t>Hagyományos TCP (CUBIC, RENO, stb.) források az ECE </a:t>
            </a:r>
            <a:r>
              <a:rPr lang="hu-HU" dirty="0" err="1"/>
              <a:t>flaget</a:t>
            </a:r>
            <a:r>
              <a:rPr lang="hu-HU" dirty="0"/>
              <a:t> csomagvesztésnek értelmezik, de újraküldés nem szükséges.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3053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Center TCP: DCTCP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362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Generality of Partition/Aggregate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28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The foundation for many large-scale web applications</a:t>
            </a:r>
            <a:r>
              <a:rPr lang="en-US" sz="3200" dirty="0"/>
              <a:t>.</a:t>
            </a:r>
          </a:p>
          <a:p>
            <a:pPr lvl="1"/>
            <a:r>
              <a:rPr lang="en-US" dirty="0"/>
              <a:t>Web search, Social network composition, Ad selection, etc.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Example: </a:t>
            </a:r>
            <a:r>
              <a:rPr lang="en-US" b="1" dirty="0" err="1">
                <a:solidFill>
                  <a:srgbClr val="0000CC"/>
                </a:solidFill>
              </a:rPr>
              <a:t>Facebook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sz="105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/>
              <a:t>Partition/Aggregate ~ </a:t>
            </a:r>
            <a:r>
              <a:rPr lang="en-US" b="1" dirty="0" err="1"/>
              <a:t>Multiget</a:t>
            </a:r>
            <a:endParaRPr lang="en-US" b="1" dirty="0"/>
          </a:p>
          <a:p>
            <a:pPr lvl="1"/>
            <a:r>
              <a:rPr lang="en-US" sz="2000" dirty="0"/>
              <a:t>Aggregators: </a:t>
            </a:r>
            <a:r>
              <a:rPr lang="en-US" sz="2000" b="1" dirty="0">
                <a:solidFill>
                  <a:srgbClr val="FF0000"/>
                </a:solidFill>
              </a:rPr>
              <a:t>Web Servers</a:t>
            </a:r>
          </a:p>
          <a:p>
            <a:pPr lvl="1"/>
            <a:r>
              <a:rPr lang="en-US" sz="2000" dirty="0"/>
              <a:t>Workers: </a:t>
            </a:r>
            <a:r>
              <a:rPr lang="en-US" sz="2000" b="1" dirty="0" err="1">
                <a:solidFill>
                  <a:srgbClr val="FF0000"/>
                </a:solidFill>
              </a:rPr>
              <a:t>Memcached</a:t>
            </a:r>
            <a:r>
              <a:rPr lang="en-US" sz="2000" b="1" dirty="0">
                <a:solidFill>
                  <a:srgbClr val="FF0000"/>
                </a:solidFill>
              </a:rPr>
              <a:t> Servers</a:t>
            </a:r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1981" y="2514600"/>
            <a:ext cx="4221019" cy="3874532"/>
            <a:chOff x="4495800" y="2514600"/>
            <a:chExt cx="4221019" cy="3874532"/>
          </a:xfrm>
        </p:grpSpPr>
        <p:sp>
          <p:nvSpPr>
            <p:cNvPr id="56" name="TextBox 55"/>
            <p:cNvSpPr txBox="1"/>
            <p:nvPr/>
          </p:nvSpPr>
          <p:spPr>
            <a:xfrm>
              <a:off x="5715000" y="6019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Memcached</a:t>
              </a:r>
              <a:r>
                <a:rPr lang="en-US" b="1" dirty="0">
                  <a:solidFill>
                    <a:srgbClr val="FF0000"/>
                  </a:solidFill>
                </a:rPr>
                <a:t> Servers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95800" y="2514600"/>
              <a:ext cx="4221019" cy="3505200"/>
              <a:chOff x="4495800" y="2514600"/>
              <a:chExt cx="4221019" cy="3505200"/>
            </a:xfrm>
          </p:grpSpPr>
          <p:pic>
            <p:nvPicPr>
              <p:cNvPr id="6" name="Picture 5" descr="clou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514600"/>
                <a:ext cx="2057400" cy="1083564"/>
              </a:xfrm>
              <a:prstGeom prst="rect">
                <a:avLst/>
              </a:prstGeom>
            </p:spPr>
          </p:pic>
          <p:pic>
            <p:nvPicPr>
              <p:cNvPr id="7" name="Picture 6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14973" y="377952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8" name="Picture 7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6573" y="379476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10" name="Picture 9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958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2" name="Picture 11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01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3" name="Picture 12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84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4" name="Picture 13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27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5" name="Picture 14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1000" y="5257800"/>
                <a:ext cx="715819" cy="762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49340" y="29072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Internet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6084570" y="3440430"/>
                <a:ext cx="472440" cy="297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67500" y="3390900"/>
                <a:ext cx="457201" cy="3810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2"/>
                <a:endCxn id="10" idx="0"/>
              </p:cNvCxnSpPr>
              <p:nvPr/>
            </p:nvCxnSpPr>
            <p:spPr>
              <a:xfrm rot="5400000">
                <a:off x="5036229" y="4374242"/>
                <a:ext cx="701040" cy="1066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" idx="2"/>
                <a:endCxn id="12" idx="0"/>
              </p:cNvCxnSpPr>
              <p:nvPr/>
            </p:nvCxnSpPr>
            <p:spPr>
              <a:xfrm rot="5400000">
                <a:off x="5478419" y="4816432"/>
                <a:ext cx="701040" cy="181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3" idx="0"/>
              </p:cNvCxnSpPr>
              <p:nvPr/>
            </p:nvCxnSpPr>
            <p:spPr>
              <a:xfrm rot="16200000" flipH="1">
                <a:off x="5912528" y="4564018"/>
                <a:ext cx="701040" cy="686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  <a:endCxn id="15" idx="0"/>
              </p:cNvCxnSpPr>
              <p:nvPr/>
            </p:nvCxnSpPr>
            <p:spPr>
              <a:xfrm rot="16200000" flipH="1">
                <a:off x="7482248" y="4381138"/>
                <a:ext cx="685800" cy="1067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2"/>
                <a:endCxn id="14" idx="0"/>
              </p:cNvCxnSpPr>
              <p:nvPr/>
            </p:nvCxnSpPr>
            <p:spPr>
              <a:xfrm rot="16200000" flipH="1">
                <a:off x="7048139" y="4815248"/>
                <a:ext cx="685800" cy="1993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6605949" y="4572362"/>
                <a:ext cx="685800" cy="685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8" idx="2"/>
                <a:endCxn id="12" idx="0"/>
              </p:cNvCxnSpPr>
              <p:nvPr/>
            </p:nvCxnSpPr>
            <p:spPr>
              <a:xfrm rot="5400000">
                <a:off x="6171839" y="4138252"/>
                <a:ext cx="685800" cy="15532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" idx="2"/>
                <a:endCxn id="10" idx="0"/>
              </p:cNvCxnSpPr>
              <p:nvPr/>
            </p:nvCxnSpPr>
            <p:spPr>
              <a:xfrm rot="5400000">
                <a:off x="5729649" y="3696062"/>
                <a:ext cx="685800" cy="24376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7" idx="2"/>
                <a:endCxn id="14" idx="0"/>
              </p:cNvCxnSpPr>
              <p:nvPr/>
            </p:nvCxnSpPr>
            <p:spPr>
              <a:xfrm rot="16200000" flipH="1">
                <a:off x="6354719" y="4121828"/>
                <a:ext cx="701040" cy="15709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2"/>
                <a:endCxn id="15" idx="0"/>
              </p:cNvCxnSpPr>
              <p:nvPr/>
            </p:nvCxnSpPr>
            <p:spPr>
              <a:xfrm rot="16200000" flipH="1">
                <a:off x="6788828" y="3687718"/>
                <a:ext cx="701040" cy="24391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20000" y="3810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Web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Servers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38800" y="4800600"/>
                <a:ext cx="198120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0000CC"/>
                    </a:solidFill>
                  </a:rPr>
                  <a:t>Memcached</a:t>
                </a:r>
                <a:r>
                  <a:rPr lang="en-US" sz="1600" b="1" dirty="0">
                    <a:solidFill>
                      <a:srgbClr val="0000CC"/>
                    </a:solidFill>
                  </a:rPr>
                  <a:t> Protocol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553071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26024" y="1627632"/>
            <a:ext cx="1170176" cy="4239768"/>
            <a:chOff x="6526024" y="1627632"/>
            <a:chExt cx="1170176" cy="4239768"/>
          </a:xfrm>
        </p:grpSpPr>
        <p:pic>
          <p:nvPicPr>
            <p:cNvPr id="12" name="Picture 11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3075432"/>
              <a:ext cx="961810" cy="11199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751832"/>
              <a:ext cx="1170176" cy="1115568"/>
            </a:xfrm>
            <a:prstGeom prst="rect">
              <a:avLst/>
            </a:prstGeom>
          </p:spPr>
        </p:pic>
        <p:grpSp>
          <p:nvGrpSpPr>
            <p:cNvPr id="16" name="Group 19"/>
            <p:cNvGrpSpPr/>
            <p:nvPr/>
          </p:nvGrpSpPr>
          <p:grpSpPr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34666" y="1371600"/>
                <a:ext cx="1032934" cy="111556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54563"/>
          </a:xfrm>
        </p:spPr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</a:t>
            </a: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(Query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C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D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ata update)</a:t>
            </a: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22658" y="1824335"/>
            <a:ext cx="3757815" cy="3742730"/>
            <a:chOff x="5222658" y="1824335"/>
            <a:chExt cx="3757815" cy="3742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222658" y="2286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230624" y="36576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2658" y="4953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Throughput-sensitive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53647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/>
              <a:t>Incast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Queue Buildup</a:t>
            </a:r>
          </a:p>
          <a:p>
            <a:endParaRPr lang="en-US" sz="3200" dirty="0"/>
          </a:p>
          <a:p>
            <a:r>
              <a:rPr lang="en-US" sz="3200" dirty="0"/>
              <a:t>Buffer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146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012928"/>
            <a:ext cx="915278" cy="974328"/>
          </a:xfrm>
          <a:prstGeom prst="rect">
            <a:avLst/>
          </a:prstGeom>
        </p:spPr>
      </p:pic>
      <p:pic>
        <p:nvPicPr>
          <p:cNvPr id="87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3793728"/>
            <a:ext cx="915278" cy="974328"/>
          </a:xfrm>
          <a:prstGeom prst="rect">
            <a:avLst/>
          </a:prstGeom>
        </p:spPr>
      </p:pic>
      <p:pic>
        <p:nvPicPr>
          <p:cNvPr id="88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2514600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1219200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Incast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6109" y="3233039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4957" y="3044594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700858" y="357951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1465" y="170636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465" y="300176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1465" y="362505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10587" y="370125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51"/>
          <p:cNvGrpSpPr>
            <a:grpSpLocks/>
          </p:cNvGrpSpPr>
          <p:nvPr/>
        </p:nvGrpSpPr>
        <p:grpSpPr bwMode="auto">
          <a:xfrm>
            <a:off x="4421356" y="327660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400532" y="144780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1932" y="146304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0" name="Rectangle 163"/>
          <p:cNvSpPr>
            <a:spLocks noChangeArrowheads="1"/>
          </p:cNvSpPr>
          <p:nvPr/>
        </p:nvSpPr>
        <p:spPr bwMode="auto">
          <a:xfrm>
            <a:off x="24005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21719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2" name="Rectangle 163"/>
          <p:cNvSpPr>
            <a:spLocks noChangeArrowheads="1"/>
          </p:cNvSpPr>
          <p:nvPr/>
        </p:nvSpPr>
        <p:spPr bwMode="auto">
          <a:xfrm>
            <a:off x="24005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21719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4005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19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99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6956" y="2819400"/>
            <a:ext cx="1524000" cy="15240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048000" y="5257800"/>
            <a:ext cx="2743200" cy="461665"/>
            <a:chOff x="2743200" y="5418892"/>
            <a:chExt cx="2743200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000" y="138326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5181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2514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562600" y="4532293"/>
            <a:ext cx="2590800" cy="1849457"/>
            <a:chOff x="5410200" y="4837093"/>
            <a:chExt cx="2590800" cy="1849457"/>
          </a:xfrm>
        </p:grpSpPr>
        <p:sp>
          <p:nvSpPr>
            <p:cNvPr id="35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0000CC"/>
                  </a:solidFill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ea typeface="Arial" charset="0"/>
                  <a:cs typeface="Arial"/>
                </a:rPr>
                <a:t>= 300 ms</a:t>
              </a:r>
            </a:p>
            <a:p>
              <a:endParaRPr lang="en-US" b="1" dirty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  <p:pic>
          <p:nvPicPr>
            <p:cNvPr id="47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3810000" y="13934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Synchronized mice collide.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ea typeface="Arial" charset="0"/>
                <a:cs typeface="Arial"/>
              </a:rPr>
              <a:t> Caused by Partition/Aggregate.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48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844" y="53502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722" y="15565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Queue Buildup</a:t>
            </a:r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4353" y="3570383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201" y="3381938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699102" y="39168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9709" y="20437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8831" y="40386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419600" y="36139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3987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01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3987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01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2244" y="10993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2244" y="49093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244" y="28636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19398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17112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14826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020" y="1785144"/>
            <a:ext cx="1335024" cy="594360"/>
            <a:chOff x="3389376" y="1676400"/>
            <a:chExt cx="1335024" cy="594360"/>
          </a:xfrm>
        </p:grpSpPr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1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4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7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1752600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Big flows buildup queues.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Increased latency for short flows.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910316"/>
            <a:ext cx="541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Measurements in Bing cluster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  <a:cs typeface="Arial"/>
              </a:rPr>
              <a:t> For 90% packets: RTT &lt; 1ms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For 10% packets: 1ms &lt; RTT &lt; 15ms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87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2 C 0.01458 -0.00324 0.02708 -0.01203 0.04271 0.00324 C 0.05833 0.01851 0.07777 0.05136 0.10295 0.08652 C 0.12812 0.12168 0.1684 0.1846 0.1934 0.2149 C 0.2184 0.2452 0.2283 0.25885 0.25295 0.26787 C 0.2776 0.27689 0.32274 0.26926 0.34097 0.26949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462 C 0.08542 0.02475 0.15295 0.12723 0.18629 0.17141 C 0.21962 0.21559 0.23941 0.24428 0.26528 0.26024 C 0.29115 0.2762 0.32604 0.26625 0.34202 0.26787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0463 C 0.02257 -0.00347 0.06233 -0.01921 0.09028 0.00208 C 0.11823 0.02338 0.1507 0.08796 0.17657 0.12384 C 0.20243 0.15972 0.22743 0.19352 0.24584 0.21759 C 0.26424 0.24167 0.27118 0.25972 0.2875 0.26806 C 0.30382 0.27639 0.33177 0.26783 0.34341 0.26783 " pathEditMode="relative" rAng="0" ptsTypes="aaaaaa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0662E-6 C 0.01198 -0.00023 0.05157 -0.00231 0.07153 -0.00185 C 0.0915 -0.00139 0.10174 -0.01226 0.11979 0.00301 C 0.13785 0.01828 0.1592 0.05876 0.17986 0.08975 C 0.20052 0.12075 0.2224 0.15961 0.24375 0.18922 C 0.26511 0.21883 0.29063 0.25445 0.30764 0.26787 C 0.32466 0.28129 0.3382 0.26926 0.34618 0.26949 " pathEditMode="relative" rAng="0" ptsTypes="aaaaaaa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3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296 C 0.05608 -0.06822 0.11285 -0.15009 0.14219 -0.19264 C 0.17153 -0.23519 0.1658 -0.22803 0.17604 -0.24329 C 0.18629 -0.25855 0.19636 -0.27752 0.20417 -0.28492 C 0.21198 -0.29232 0.21945 -0.287 0.22344 -0.28769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8483E-6 C 0.00539 -0.00046 0.01077 0.02174 0.03247 -0.00323 C 0.05417 -0.02821 0.10243 -0.1073 0.13004 -0.14963 C 0.15764 -0.19195 0.18195 -0.23358 0.19792 -0.25647 C 0.21389 -0.27937 0.22049 -0.28122 0.22639 -0.28769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28839 L 0.22726 0.1889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2 0.26764 L 0.56059 0.267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11 0.26394 L 0.58559 0.2676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9 0.26764 L 0.61059 0.267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3 L 0.51041 -0.2875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9" grpId="0"/>
      <p:bldP spid="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Data Center Transport Requirements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Rectangle 262"/>
          <p:cNvSpPr>
            <a:spLocks noGrp="1" noChangeArrowheads="1"/>
          </p:cNvSpPr>
          <p:nvPr/>
        </p:nvSpPr>
        <p:spPr bwMode="auto">
          <a:xfrm>
            <a:off x="381000" y="14478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High Burst Tolerance</a:t>
            </a:r>
          </a:p>
          <a:p>
            <a:pPr marL="742950" lvl="1" indent="-28575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err="1">
                <a:solidFill>
                  <a:srgbClr val="000000"/>
                </a:solidFill>
                <a:cs typeface="Times New Roman"/>
              </a:rPr>
              <a:t>Incast</a:t>
            </a: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 due to Partition/Aggregate is common.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1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Low Latency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Short flows, queries</a:t>
            </a: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endParaRPr lang="en-US" sz="1400" b="1" kern="0" dirty="0">
              <a:solidFill>
                <a:srgbClr val="3366CC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3. 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High </a:t>
            </a: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T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hroughput 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Continuous data updates, large file transfers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u="sng" kern="0" dirty="0">
              <a:solidFill>
                <a:srgbClr val="FF0000"/>
              </a:solidFill>
              <a:cs typeface="Times New Roman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0" y="5257800"/>
            <a:ext cx="7620000" cy="91440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txBody>
          <a:bodyPr anchor="ctr"/>
          <a:lstStyle/>
          <a:p>
            <a:pPr marL="342900" lvl="0" indent="-342900" algn="ctr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ea typeface="ＭＳ Ｐゴシック" charset="-128"/>
                <a:cs typeface="Arial"/>
              </a:rPr>
              <a:t>The challenge is to achieve these three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45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6583680" y="4419600"/>
            <a:ext cx="274320" cy="274320"/>
            <a:chOff x="6934200" y="2667000"/>
            <a:chExt cx="274320" cy="274320"/>
          </a:xfrm>
        </p:grpSpPr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6586728" y="3279648"/>
            <a:ext cx="274320" cy="274320"/>
            <a:chOff x="6934200" y="2667000"/>
            <a:chExt cx="274320" cy="274320"/>
          </a:xfrm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3212068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844" y="55026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722" y="17089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/>
              <a:t>DCTCP</a:t>
            </a:r>
            <a:r>
              <a:rPr lang="en-US" dirty="0"/>
              <a:t>: The TCP/ECN Control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18102" y="40692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8709" y="21961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7831" y="41910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4038600" y="37663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1244" y="12517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1244" y="506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6244" y="3048000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2017776" y="57492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0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2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6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7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8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1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2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4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017776" y="5748528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2201" y="3534338"/>
            <a:ext cx="1148799" cy="110284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514850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307872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8"/>
          <p:cNvGrpSpPr/>
          <p:nvPr/>
        </p:nvGrpSpPr>
        <p:grpSpPr>
          <a:xfrm>
            <a:off x="3581400" y="2819400"/>
            <a:ext cx="2133600" cy="1143794"/>
            <a:chOff x="3962400" y="2667000"/>
            <a:chExt cx="2133600" cy="1143794"/>
          </a:xfrm>
        </p:grpSpPr>
        <p:cxnSp>
          <p:nvCxnSpPr>
            <p:cNvPr id="97" name="Straight Arrow Connector 96"/>
            <p:cNvCxnSpPr/>
            <p:nvPr/>
          </p:nvCxnSpPr>
          <p:spPr>
            <a:xfrm rot="16200000" flipH="1">
              <a:off x="4501515" y="3358515"/>
              <a:ext cx="792480" cy="110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4403330" y="3370661"/>
              <a:ext cx="796129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667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ECN Mark (1 bit)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163"/>
          <p:cNvSpPr>
            <a:spLocks noChangeArrowheads="1"/>
          </p:cNvSpPr>
          <p:nvPr/>
        </p:nvSpPr>
        <p:spPr bwMode="auto">
          <a:xfrm>
            <a:off x="6583680" y="4419600"/>
            <a:ext cx="274320" cy="27432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6728" y="3279648"/>
            <a:ext cx="29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343400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1457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ECN = Explicit Congestion Notification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31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8 -0.0037 C 0.0342 0.02662 0.10747 0.1338 0.14167 0.17778 C 0.17587 0.222 0.18854 0.2463 0.21771 0.26135 C 0.24688 0.27639 0.29584 0.26667 0.31632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7 C 0.03837 -0.04051 0.06476 -0.08032 0.09063 -0.11806 C 0.1165 -0.15579 0.14914 -0.20185 0.16771 -0.22778 C 0.18629 -0.2537 0.1908 -0.26296 0.20174 -0.27315 C 0.21268 -0.28333 0.21858 -0.28634 0.23386 -0.28889 C 0.24914 -0.29144 0.28143 -0.28912 0.29393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4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2 0.19601 0.2463 0.21771 0.26135 C 0.23941 0.27639 0.26042 0.26667 0.27153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37 -0.0405 0.06476 -0.08032 0.09063 -0.11805 C 0.1165 -0.15578 0.14914 -0.20185 0.16771 -0.22777 C 0.18629 -0.2537 0.1908 -0.26296 0.20174 -0.27314 C 0.21268 -0.28333 0.22604 -0.28657 0.23386 -0.28888 C 0.24167 -0.2912 0.24549 -0.28796 0.24844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8 0.26598 L 0.51424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3 -0.29259 L 0.51268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5 -0.0007 C -0.03871 0.00023 -0.17638 -0.00625 -0.23454 0.00463 C -0.2927 0.01551 -0.31562 0.03819 -0.34826 0.06458 C -0.3809 0.09097 -0.40972 0.13426 -0.43073 0.16296 C -0.45173 0.19166 -0.46545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11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101 0.26737 L 0.51424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1 0.00277 C -0.09705 0.00416 -0.19218 0.00578 -0.2493 -0.00232 C -0.30642 -0.01041 -0.30781 -0.0111 -0.34427 -0.04556 C -0.38073 -0.08002 -0.42448 -0.14454 -0.46805 -0.20907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10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9 -0.28935 L 0.51268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6 0.0007 L 0.26684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5E-6 3.7037E-7 C -0.03698 0.00023 -0.16146 -0.01157 -0.22153 0.00116 C -0.28159 0.01389 -0.31788 0.0375 -0.36024 0.07616 C -0.4026 0.11481 -0.45139 0.20023 -0.47534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" y="111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90" grpId="0" animBg="1"/>
      <p:bldP spid="78" grpId="0" animBg="1"/>
      <p:bldP spid="33" grpId="0" animBg="1"/>
      <p:bldP spid="33" grpId="1" animBg="1"/>
      <p:bldP spid="62" grpId="0" animBg="1"/>
      <p:bldP spid="62" grpId="1" animBg="1"/>
      <p:bldP spid="62" grpId="2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58" grpId="0" animBg="1"/>
      <p:bldP spid="58" grpId="1" animBg="1"/>
      <p:bldP spid="58" grpId="2" animBg="1"/>
      <p:bldP spid="64" grpId="0" animBg="1"/>
      <p:bldP spid="64" grpId="1" animBg="1"/>
      <p:bldP spid="64" grpId="2" animBg="1"/>
      <p:bldP spid="79" grpId="0" animBg="1"/>
      <p:bldP spid="79" grpId="1" animBg="1"/>
      <p:bldP spid="79" grpId="2" animBg="1"/>
      <p:bldP spid="85" grpId="0" animBg="1"/>
      <p:bldP spid="85" grpId="1" animBg="1"/>
      <p:bldP spid="85" grpId="2" animBg="1"/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63" grpId="0" animBg="1"/>
      <p:bldP spid="135" grpId="0" animBg="1"/>
      <p:bldP spid="91" grpId="0" animBg="1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/>
              <a:t>DCTCP: </a:t>
            </a:r>
            <a:r>
              <a:rPr lang="en-US" dirty="0"/>
              <a:t>Two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3505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React in proportion to the </a:t>
            </a:r>
            <a:r>
              <a:rPr lang="en-US" sz="2400" b="1" dirty="0">
                <a:solidFill>
                  <a:srgbClr val="FF0000"/>
                </a:solidFill>
              </a:rPr>
              <a:t>extent</a:t>
            </a:r>
            <a:r>
              <a:rPr lang="en-US" sz="2400" dirty="0"/>
              <a:t> of congestion, not its </a:t>
            </a:r>
            <a:r>
              <a:rPr lang="en-US" sz="2400" b="1" dirty="0">
                <a:solidFill>
                  <a:srgbClr val="FF0000"/>
                </a:solidFill>
              </a:rPr>
              <a:t>presence</a:t>
            </a:r>
            <a:r>
              <a:rPr lang="en-US" sz="2400" dirty="0"/>
              <a:t>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Reduces </a:t>
            </a:r>
            <a:r>
              <a:rPr lang="en-US" sz="2000" b="1" dirty="0">
                <a:solidFill>
                  <a:srgbClr val="FF0000"/>
                </a:solidFill>
              </a:rPr>
              <a:t>variance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in sending rates, lowering queuing requirements.</a:t>
            </a: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Mark based on </a:t>
            </a:r>
            <a:r>
              <a:rPr lang="en-US" sz="2400" b="1" dirty="0">
                <a:solidFill>
                  <a:srgbClr val="FF0000"/>
                </a:solidFill>
              </a:rPr>
              <a:t>instantaneous</a:t>
            </a:r>
            <a:r>
              <a:rPr lang="en-US" sz="2400" dirty="0"/>
              <a:t> queue length.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Fast feedback to better deal with bursts.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72040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9989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228600" y="139908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/>
              <a:t> Mark packets when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</a:rPr>
              <a:t>ueue Length &gt; K.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28600" y="2590800"/>
            <a:ext cx="8382000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In each RTT: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6248400" y="1367850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7615989" y="1372315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6785810" y="150114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7972927" y="142196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324601" y="221051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7108658" y="250929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8180" y="4355592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06240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9310" y="5269230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1092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Internetes alkalmazások evolúciója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19614"/>
            <a:ext cx="7886700" cy="1657349"/>
          </a:xfrm>
        </p:spPr>
        <p:txBody>
          <a:bodyPr>
            <a:normAutofit/>
          </a:bodyPr>
          <a:lstStyle/>
          <a:p>
            <a:r>
              <a:rPr lang="hu-HU" sz="1800" dirty="0"/>
              <a:t>Folyamatosan változik, növekszik…</a:t>
            </a:r>
          </a:p>
          <a:p>
            <a:pPr lvl="1"/>
            <a:r>
              <a:rPr lang="hu-HU" sz="1800" dirty="0" err="1">
                <a:hlinkClick r:id="rId3"/>
              </a:rPr>
              <a:t>www.evolutionoftheweb.com</a:t>
            </a:r>
            <a:r>
              <a:rPr lang="hu-HU" sz="1800" dirty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614489"/>
            <a:ext cx="4400550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2352" y="4074081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[1]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DNS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en-US" dirty="0"/>
              <a:t>8</a:t>
            </a:r>
            <a:r>
              <a:rPr lang="hu-HU" dirty="0"/>
              <a:t>. réteg”</a:t>
            </a:r>
            <a:r>
              <a:rPr lang="en-US" dirty="0"/>
              <a:t> (</a:t>
            </a:r>
            <a:r>
              <a:rPr lang="hu-HU" dirty="0"/>
              <a:t>A szénalapú csomópontok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Ha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Fel szeretnél hívni valakit, akkor el kell kérned a telefonszámát</a:t>
            </a:r>
          </a:p>
          <a:p>
            <a:pPr lvl="2"/>
            <a:r>
              <a:rPr lang="hu-HU" dirty="0"/>
              <a:t>Nem hívhatod csak úgy</a:t>
            </a:r>
            <a:r>
              <a:rPr lang="en-US" dirty="0"/>
              <a:t> “P </a:t>
            </a:r>
            <a:r>
              <a:rPr lang="hu-HU" dirty="0"/>
              <a:t>I S T Á T</a:t>
            </a:r>
            <a:r>
              <a:rPr lang="en-US" dirty="0"/>
              <a:t>”</a:t>
            </a:r>
          </a:p>
          <a:p>
            <a:pPr lvl="1"/>
            <a:r>
              <a:rPr lang="hu-HU" dirty="0"/>
              <a:t>Levelet küldenél valakinek</a:t>
            </a:r>
            <a:r>
              <a:rPr lang="en-US" dirty="0"/>
              <a:t>,</a:t>
            </a:r>
            <a:r>
              <a:rPr lang="hu-HU" dirty="0"/>
              <a:t> akkor szükséged van a címére</a:t>
            </a:r>
            <a:endParaRPr lang="en-US" dirty="0"/>
          </a:p>
          <a:p>
            <a:r>
              <a:rPr lang="hu-HU" dirty="0"/>
              <a:t>Mi a helyzet az</a:t>
            </a:r>
            <a:r>
              <a:rPr lang="en-US" dirty="0"/>
              <a:t> Internet</a:t>
            </a:r>
            <a:r>
              <a:rPr lang="hu-HU" dirty="0"/>
              <a:t>tel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Ha el akarod érni a</a:t>
            </a:r>
            <a:r>
              <a:rPr lang="en-US" dirty="0"/>
              <a:t> Google</a:t>
            </a:r>
            <a:r>
              <a:rPr lang="hu-HU" dirty="0" err="1"/>
              <a:t>-t</a:t>
            </a:r>
            <a:r>
              <a:rPr lang="en-US" dirty="0"/>
              <a:t>, </a:t>
            </a:r>
            <a:r>
              <a:rPr lang="hu-HU" dirty="0"/>
              <a:t>szükséges annak IP címe</a:t>
            </a:r>
            <a:endParaRPr lang="en-US" dirty="0"/>
          </a:p>
          <a:p>
            <a:pPr lvl="1"/>
            <a:r>
              <a:rPr lang="hu-HU" dirty="0"/>
              <a:t>Tudja valaki a </a:t>
            </a:r>
            <a:r>
              <a:rPr lang="hu-HU" dirty="0" err="1"/>
              <a:t>Google</a:t>
            </a:r>
            <a:r>
              <a:rPr lang="hu-HU" dirty="0"/>
              <a:t> IP címét???</a:t>
            </a:r>
            <a:endParaRPr lang="en-US" dirty="0"/>
          </a:p>
          <a:p>
            <a:r>
              <a:rPr lang="hu-HU" dirty="0"/>
              <a:t>A probléma bennünk van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emberek nem képesek IP címek megjegyzésére</a:t>
            </a:r>
            <a:endParaRPr lang="en-US" dirty="0"/>
          </a:p>
          <a:p>
            <a:pPr lvl="1"/>
            <a:r>
              <a:rPr lang="hu-HU" dirty="0"/>
              <a:t>Ember számára értelmes nevek kellenek, melyek IP címekre képezhetők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  <a:r>
              <a:rPr lang="hu-HU" dirty="0"/>
              <a:t>es nevek és címek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Címek</a:t>
            </a:r>
            <a:r>
              <a:rPr lang="en-US" dirty="0"/>
              <a:t>, </a:t>
            </a:r>
            <a:r>
              <a:rPr lang="hu-HU" dirty="0"/>
              <a:t>pl.</a:t>
            </a:r>
            <a:r>
              <a:rPr lang="en-US" dirty="0"/>
              <a:t> 129.10.117.100</a:t>
            </a:r>
          </a:p>
          <a:p>
            <a:pPr lvl="1"/>
            <a:r>
              <a:rPr lang="hu-HU" dirty="0"/>
              <a:t>Számítógépek által használt címkék a gépek azonosítására</a:t>
            </a:r>
            <a:endParaRPr lang="en-US" dirty="0"/>
          </a:p>
          <a:p>
            <a:pPr lvl="1"/>
            <a:r>
              <a:rPr lang="hu-HU" dirty="0"/>
              <a:t>A hálózat szerkezetét tükrözi</a:t>
            </a:r>
            <a:endParaRPr lang="en-US" dirty="0"/>
          </a:p>
          <a:p>
            <a:r>
              <a:rPr lang="hu-HU" dirty="0"/>
              <a:t>Nevek, pl.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www.northeastern.edu</a:t>
            </a:r>
            <a:endParaRPr lang="en-US" dirty="0"/>
          </a:p>
          <a:p>
            <a:pPr lvl="1"/>
            <a:r>
              <a:rPr lang="hu-HU" dirty="0"/>
              <a:t>Ember számára értelmes címkék a gépeknek</a:t>
            </a:r>
            <a:endParaRPr lang="en-US" dirty="0"/>
          </a:p>
          <a:p>
            <a:pPr lvl="1"/>
            <a:r>
              <a:rPr lang="hu-HU" dirty="0"/>
              <a:t>A szervezeti struktúrát tükrözi</a:t>
            </a:r>
            <a:endParaRPr lang="en-US" dirty="0"/>
          </a:p>
          <a:p>
            <a:r>
              <a:rPr lang="hu-HU" dirty="0"/>
              <a:t>Hogyan képezzünk az egyikről a másikra?</a:t>
            </a:r>
            <a:endParaRPr lang="en-US" dirty="0"/>
          </a:p>
          <a:p>
            <a:pPr lvl="1"/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Réges</a:t>
            </a:r>
            <a:r>
              <a:rPr lang="hu-HU" dirty="0"/>
              <a:t> régen…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DNS előtt minden név-IP leképezés egy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-ben</a:t>
            </a:r>
            <a:r>
              <a:rPr lang="hu-HU" dirty="0"/>
              <a:t> volt</a:t>
            </a:r>
            <a:endParaRPr lang="en-US" i="1" dirty="0"/>
          </a:p>
          <a:p>
            <a:pPr lvl="1"/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/hosts </a:t>
            </a:r>
            <a:r>
              <a:rPr lang="hu-HU" dirty="0"/>
              <a:t>-</a:t>
            </a:r>
            <a:r>
              <a:rPr lang="en-US" dirty="0"/>
              <a:t> Linux</a:t>
            </a:r>
            <a:r>
              <a:rPr lang="hu-HU" dirty="0" err="1"/>
              <a:t>on</a:t>
            </a:r>
            <a:endParaRPr lang="en-US" dirty="0"/>
          </a:p>
          <a:p>
            <a:pPr lvl="1"/>
            <a:r>
              <a:rPr lang="en-US" i="1" dirty="0"/>
              <a:t>C:\Windows\System32\drivers\etc\hosts </a:t>
            </a:r>
            <a:r>
              <a:rPr lang="hu-HU" dirty="0"/>
              <a:t>-</a:t>
            </a:r>
            <a:r>
              <a:rPr lang="en-US" dirty="0"/>
              <a:t> Windows</a:t>
            </a:r>
            <a:r>
              <a:rPr lang="hu-HU" dirty="0" err="1"/>
              <a:t>on</a:t>
            </a:r>
            <a:endParaRPr lang="en-US" dirty="0"/>
          </a:p>
          <a:p>
            <a:r>
              <a:rPr lang="hu-HU" dirty="0"/>
              <a:t>Központosított, manuális rendszer</a:t>
            </a:r>
            <a:endParaRPr lang="en-US" dirty="0"/>
          </a:p>
          <a:p>
            <a:pPr lvl="1"/>
            <a:r>
              <a:rPr lang="hu-HU" dirty="0"/>
              <a:t>A változásokat </a:t>
            </a:r>
            <a:r>
              <a:rPr lang="hu-HU" dirty="0" err="1"/>
              <a:t>emailben</a:t>
            </a:r>
            <a:r>
              <a:rPr lang="hu-HU" dirty="0"/>
              <a:t> kellett beküldeni a </a:t>
            </a:r>
            <a:r>
              <a:rPr lang="en-US" dirty="0"/>
              <a:t>SRI</a:t>
            </a:r>
            <a:r>
              <a:rPr lang="hu-HU" dirty="0" err="1"/>
              <a:t>-nek</a:t>
            </a:r>
            <a:endParaRPr lang="hu-HU" dirty="0"/>
          </a:p>
          <a:p>
            <a:pPr lvl="2"/>
            <a:r>
              <a:rPr lang="hu-HU" dirty="0"/>
              <a:t>SRI=Stanford Research Institute</a:t>
            </a:r>
            <a:endParaRPr lang="en-US" dirty="0"/>
          </a:p>
          <a:p>
            <a:pPr lvl="1"/>
            <a:r>
              <a:rPr lang="hu-HU" dirty="0"/>
              <a:t>A gépek periodikus időközönként letöltötték (FTP) a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i="1" dirty="0"/>
              <a:t> </a:t>
            </a:r>
            <a:r>
              <a:rPr lang="hu-HU" dirty="0"/>
              <a:t>fájlt</a:t>
            </a:r>
            <a:endParaRPr lang="en-US" i="1" dirty="0"/>
          </a:p>
          <a:p>
            <a:pPr lvl="1"/>
            <a:r>
              <a:rPr lang="hu-HU" dirty="0"/>
              <a:t>Minden név megengedett volt – nem volt benne hierarchia („</a:t>
            </a:r>
            <a:r>
              <a:rPr lang="hu-HU" dirty="0" err="1"/>
              <a:t>flat</a:t>
            </a:r>
            <a:r>
              <a:rPr lang="hu-HU" dirty="0"/>
              <a:t>” (sík) felépítés)</a:t>
            </a:r>
            <a:endParaRPr lang="en-US" dirty="0"/>
          </a:p>
          <a:p>
            <a:pPr lvl="2"/>
            <a:r>
              <a:rPr lang="en-US" dirty="0" err="1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DNS</a:t>
            </a:r>
            <a:r>
              <a:rPr lang="hu-HU" dirty="0"/>
              <a:t> felé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Végül a </a:t>
            </a:r>
            <a:r>
              <a:rPr lang="en-US" i="1" dirty="0"/>
              <a:t>hosts.txt</a:t>
            </a:r>
            <a:r>
              <a:rPr lang="en-US" dirty="0"/>
              <a:t> </a:t>
            </a:r>
            <a:r>
              <a:rPr lang="hu-HU" dirty="0"/>
              <a:t>alapú rendszer szétesett</a:t>
            </a:r>
            <a:endParaRPr lang="en-US" dirty="0"/>
          </a:p>
          <a:p>
            <a:pPr lvl="1"/>
            <a:r>
              <a:rPr lang="hu-HU" dirty="0"/>
              <a:t>Nem skálázható, SRI nem bírt a terheléssel/igényekkel</a:t>
            </a:r>
            <a:endParaRPr lang="en-US" dirty="0"/>
          </a:p>
          <a:p>
            <a:pPr lvl="1"/>
            <a:r>
              <a:rPr lang="hu-HU" dirty="0"/>
              <a:t>Nehéz volt a nevek egyediségének biztosítása</a:t>
            </a:r>
            <a:endParaRPr lang="en-US" dirty="0"/>
          </a:p>
          <a:p>
            <a:pPr lvl="2"/>
            <a:r>
              <a:rPr lang="hu-HU" dirty="0"/>
              <a:t>Pl.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hu-HU" dirty="0"/>
              <a:t>Számos gép rendelkezett nem naprakész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-vel</a:t>
            </a:r>
            <a:endParaRPr lang="en-US" i="1" dirty="0"/>
          </a:p>
          <a:p>
            <a:r>
              <a:rPr lang="hu-HU" dirty="0"/>
              <a:t>Ez vezetett a DNS megszületéséhez…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hu-HU" dirty="0"/>
              <a:t> általánosságban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hu-HU" dirty="0"/>
              <a:t>Elosztott adatbázis</a:t>
            </a:r>
            <a:endParaRPr lang="en-US" dirty="0"/>
          </a:p>
          <a:p>
            <a:pPr lvl="1"/>
            <a:r>
              <a:rPr lang="hu-HU" dirty="0"/>
              <a:t>Nem központosított</a:t>
            </a:r>
            <a:endParaRPr lang="en-US" dirty="0"/>
          </a:p>
          <a:p>
            <a:r>
              <a:rPr lang="hu-HU" dirty="0"/>
              <a:t>Egyszerű kliens-szerver architektúra</a:t>
            </a:r>
            <a:endParaRPr lang="en-US" dirty="0"/>
          </a:p>
          <a:p>
            <a:pPr lvl="1"/>
            <a:r>
              <a:rPr lang="en-US" dirty="0"/>
              <a:t>UDP 53</a:t>
            </a:r>
            <a:r>
              <a:rPr lang="hu-HU" dirty="0" err="1"/>
              <a:t>-as</a:t>
            </a:r>
            <a:r>
              <a:rPr lang="hu-HU" dirty="0"/>
              <a:t> port</a:t>
            </a:r>
            <a:r>
              <a:rPr lang="en-US" dirty="0"/>
              <a:t>, </a:t>
            </a:r>
            <a:r>
              <a:rPr lang="hu-HU" dirty="0"/>
              <a:t>vannak TCP implementációk is</a:t>
            </a:r>
            <a:endParaRPr lang="en-US" dirty="0"/>
          </a:p>
          <a:p>
            <a:pPr lvl="1"/>
            <a:r>
              <a:rPr lang="hu-HU" dirty="0"/>
              <a:t>Rövid kérések – rövid válaszok; kérés-válasz típusú kommunikáció</a:t>
            </a:r>
            <a:endParaRPr lang="en-US" dirty="0"/>
          </a:p>
          <a:p>
            <a:r>
              <a:rPr lang="hu-HU" dirty="0"/>
              <a:t>Hierarchikus névtér</a:t>
            </a:r>
            <a:endParaRPr lang="en-US" dirty="0"/>
          </a:p>
          <a:p>
            <a:pPr lvl="1"/>
            <a:r>
              <a:rPr lang="hu-HU" dirty="0"/>
              <a:t>Szemben a </a:t>
            </a:r>
            <a:r>
              <a:rPr lang="hu-HU" dirty="0" err="1"/>
              <a:t>hosts.txt</a:t>
            </a:r>
            <a:r>
              <a:rPr lang="hu-HU" dirty="0"/>
              <a:t> alapú </a:t>
            </a:r>
            <a:r>
              <a:rPr lang="hu-HU" dirty="0" err="1"/>
              <a:t>flat</a:t>
            </a:r>
            <a:r>
              <a:rPr lang="hu-HU" dirty="0"/>
              <a:t> megoldással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.com </a:t>
            </a:r>
            <a:r>
              <a:rPr lang="en-US" dirty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legfelső szint: </a:t>
            </a:r>
            <a:r>
              <a:rPr lang="en-US" dirty="0"/>
              <a:t>Top Level Domains (TLDs)</a:t>
            </a:r>
          </a:p>
          <a:p>
            <a:r>
              <a:rPr lang="hu-HU" dirty="0"/>
              <a:t>Maximális famélység</a:t>
            </a:r>
            <a:r>
              <a:rPr lang="en-US" dirty="0"/>
              <a:t>: 128</a:t>
            </a:r>
          </a:p>
          <a:p>
            <a:r>
              <a:rPr lang="hu-HU" dirty="0"/>
              <a:t>Minden</a:t>
            </a:r>
            <a:r>
              <a:rPr lang="en-US" dirty="0"/>
              <a:t> Dom</a:t>
            </a:r>
            <a:r>
              <a:rPr lang="hu-HU" dirty="0"/>
              <a:t>én Név</a:t>
            </a:r>
            <a:r>
              <a:rPr lang="en-US" dirty="0"/>
              <a:t> </a:t>
            </a:r>
            <a:r>
              <a:rPr lang="hu-HU" dirty="0"/>
              <a:t>egy részfa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neu.edu  ccs.neu.edu  </a:t>
            </a:r>
            <a:r>
              <a:rPr lang="en-US" dirty="0">
                <a:sym typeface="Wingdings" pitchFamily="2" charset="2"/>
                <a:hlinkClick r:id="rId2"/>
              </a:rPr>
              <a:t>www.ccs.neu.edu</a:t>
            </a:r>
            <a:endParaRPr lang="en-US" dirty="0">
              <a:sym typeface="Wingdings" pitchFamily="2" charset="2"/>
            </a:endParaRPr>
          </a:p>
          <a:p>
            <a:r>
              <a:rPr lang="hu-HU">
                <a:sym typeface="Wingdings" pitchFamily="2" charset="2"/>
              </a:rPr>
              <a:t>Nincsenek névütközések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adminisztráció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hu-HU" dirty="0"/>
              <a:t>A fa zónákra bomlik</a:t>
            </a:r>
            <a:endParaRPr lang="en-US" dirty="0"/>
          </a:p>
          <a:p>
            <a:pPr lvl="1"/>
            <a:r>
              <a:rPr lang="hu-HU" dirty="0"/>
              <a:t>Minden zóna rendelkezik egy felügyeleti szervvel</a:t>
            </a:r>
            <a:endParaRPr lang="en-US" dirty="0"/>
          </a:p>
          <a:p>
            <a:pPr lvl="1"/>
            <a:r>
              <a:rPr lang="hu-HU" dirty="0"/>
              <a:t>A hierarchia egy részéért felelős</a:t>
            </a:r>
            <a:endParaRPr lang="en-US" dirty="0"/>
          </a:p>
          <a:p>
            <a:r>
              <a:rPr lang="hu-HU" dirty="0"/>
              <a:t>Példa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CCIS </a:t>
            </a:r>
            <a:r>
              <a:rPr lang="hu-HU" dirty="0"/>
              <a:t>vezérli:</a:t>
            </a:r>
            <a:r>
              <a:rPr lang="en-US" dirty="0"/>
              <a:t> *.ccs.neu.edu</a:t>
            </a:r>
          </a:p>
          <a:p>
            <a:pPr lvl="1"/>
            <a:r>
              <a:rPr lang="en-US" dirty="0"/>
              <a:t>NEU </a:t>
            </a:r>
            <a:r>
              <a:rPr lang="hu-HU" dirty="0"/>
              <a:t>vezérli:</a:t>
            </a:r>
            <a:r>
              <a:rPr lang="en-US" dirty="0"/>
              <a:t> *.neu.edu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Egy DNS szerver funkciói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 hierarchia egy részét felügyeli</a:t>
            </a:r>
            <a:endParaRPr lang="en-US" dirty="0"/>
          </a:p>
          <a:p>
            <a:pPr lvl="2"/>
            <a:r>
              <a:rPr lang="hu-HU" dirty="0"/>
              <a:t>Nem szükséges minden DNS nevet tárolnia</a:t>
            </a:r>
            <a:endParaRPr lang="en-US" dirty="0"/>
          </a:p>
          <a:p>
            <a:pPr lvl="1"/>
            <a:r>
              <a:rPr lang="hu-HU" dirty="0"/>
              <a:t>A zónájához tartozó összes </a:t>
            </a:r>
            <a:r>
              <a:rPr lang="hu-HU" dirty="0" err="1"/>
              <a:t>hoszt</a:t>
            </a:r>
            <a:r>
              <a:rPr lang="hu-HU" dirty="0"/>
              <a:t> és </a:t>
            </a:r>
            <a:r>
              <a:rPr lang="hu-HU" dirty="0" err="1"/>
              <a:t>domén</a:t>
            </a:r>
            <a:r>
              <a:rPr lang="hu-HU" dirty="0"/>
              <a:t> rekordjainak tárolása</a:t>
            </a:r>
            <a:endParaRPr lang="en-US" dirty="0"/>
          </a:p>
          <a:p>
            <a:pPr lvl="2"/>
            <a:r>
              <a:rPr lang="hu-HU" dirty="0"/>
              <a:t>Másolatok lehetnek a robosztusság növelés végett</a:t>
            </a:r>
            <a:endParaRPr lang="en-US" dirty="0"/>
          </a:p>
          <a:p>
            <a:pPr lvl="1"/>
            <a:r>
              <a:rPr lang="hu-HU" dirty="0"/>
              <a:t>Ismeri a </a:t>
            </a:r>
            <a:r>
              <a:rPr lang="hu-HU" dirty="0" err="1"/>
              <a:t>root</a:t>
            </a:r>
            <a:r>
              <a:rPr lang="hu-HU" dirty="0"/>
              <a:t> szerverek címét</a:t>
            </a:r>
            <a:endParaRPr lang="en-US" dirty="0"/>
          </a:p>
          <a:p>
            <a:pPr lvl="2"/>
            <a:r>
              <a:rPr lang="hu-HU" dirty="0"/>
              <a:t>Ismeretlen nevek feloldása miatt kell</a:t>
            </a:r>
            <a:endParaRPr lang="en-US" dirty="0"/>
          </a:p>
          <a:p>
            <a:r>
              <a:rPr lang="hu-HU" dirty="0"/>
              <a:t>A </a:t>
            </a:r>
            <a:r>
              <a:rPr lang="hu-HU" dirty="0" err="1"/>
              <a:t>root</a:t>
            </a:r>
            <a:r>
              <a:rPr lang="hu-HU" dirty="0"/>
              <a:t> szerverek minden </a:t>
            </a:r>
            <a:r>
              <a:rPr lang="hu-HU" dirty="0" err="1"/>
              <a:t>TLD-t</a:t>
            </a:r>
            <a:r>
              <a:rPr lang="hu-HU" dirty="0"/>
              <a:t> ismernek</a:t>
            </a:r>
            <a:endParaRPr lang="en-US" dirty="0"/>
          </a:p>
          <a:p>
            <a:pPr lvl="1"/>
            <a:r>
              <a:rPr lang="hu-HU" dirty="0"/>
              <a:t>Azaz innen indulva fel lehet tárni…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T</a:t>
            </a:r>
            <a:r>
              <a:rPr lang="hu-HU" i="1" dirty="0"/>
              <a:t>op </a:t>
            </a:r>
            <a:r>
              <a:rPr lang="hu-HU" b="1" i="1" dirty="0" err="1"/>
              <a:t>L</a:t>
            </a:r>
            <a:r>
              <a:rPr lang="hu-HU" i="1" dirty="0" err="1"/>
              <a:t>evel</a:t>
            </a:r>
            <a:r>
              <a:rPr lang="hu-HU" i="1" dirty="0"/>
              <a:t> </a:t>
            </a:r>
            <a:r>
              <a:rPr lang="hu-HU" b="1" i="1" dirty="0" err="1"/>
              <a:t>D</a:t>
            </a:r>
            <a:r>
              <a:rPr lang="hu-HU" i="1" dirty="0" err="1"/>
              <a:t>omains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I</a:t>
            </a:r>
            <a:r>
              <a:rPr lang="hu-HU" sz="1800" dirty="0"/>
              <a:t>nternet </a:t>
            </a:r>
            <a:r>
              <a:rPr lang="hu-HU" sz="1800" b="1" dirty="0"/>
              <a:t>C</a:t>
            </a:r>
            <a:r>
              <a:rPr lang="hu-HU" sz="1800" dirty="0"/>
              <a:t>orp. </a:t>
            </a:r>
            <a:r>
              <a:rPr lang="hu-HU" sz="1800" b="1" dirty="0" err="1"/>
              <a:t>A</a:t>
            </a:r>
            <a:r>
              <a:rPr lang="hu-HU" sz="1800" dirty="0" err="1"/>
              <a:t>ssigned</a:t>
            </a:r>
            <a:r>
              <a:rPr lang="hu-HU" sz="1800" dirty="0"/>
              <a:t> </a:t>
            </a:r>
            <a:r>
              <a:rPr lang="hu-HU" sz="1800" b="1" dirty="0" err="1"/>
              <a:t>N</a:t>
            </a:r>
            <a:r>
              <a:rPr lang="hu-HU" sz="1800" dirty="0" err="1"/>
              <a:t>ames</a:t>
            </a:r>
            <a:r>
              <a:rPr lang="hu-HU" sz="1800" dirty="0"/>
              <a:t> and </a:t>
            </a:r>
            <a:r>
              <a:rPr lang="hu-HU" sz="1800" b="1" dirty="0" err="1"/>
              <a:t>N</a:t>
            </a:r>
            <a:r>
              <a:rPr lang="hu-HU" sz="1800" dirty="0" err="1"/>
              <a:t>umbers</a:t>
            </a:r>
            <a:r>
              <a:rPr lang="hu-HU" sz="1800" dirty="0"/>
              <a:t> (1998)</a:t>
            </a:r>
          </a:p>
          <a:p>
            <a:r>
              <a:rPr lang="hu-HU" sz="1800" dirty="0"/>
              <a:t>22+ </a:t>
            </a:r>
            <a:r>
              <a:rPr lang="hu-HU" sz="1800" b="1" dirty="0"/>
              <a:t>általános </a:t>
            </a:r>
            <a:r>
              <a:rPr lang="hu-HU" sz="1800" b="1" i="1" dirty="0" err="1"/>
              <a:t>TLDs</a:t>
            </a:r>
            <a:r>
              <a:rPr lang="hu-HU" sz="1800" dirty="0"/>
              <a:t> létezik </a:t>
            </a:r>
          </a:p>
          <a:p>
            <a:pPr lvl="1"/>
            <a:r>
              <a:rPr lang="hu-HU" sz="1800" u="sng" dirty="0"/>
              <a:t>klasszikusok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com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edu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gov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mil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org</a:t>
            </a:r>
            <a:r>
              <a:rPr lang="hu-HU" sz="1800" dirty="0"/>
              <a:t>, </a:t>
            </a:r>
            <a:r>
              <a:rPr lang="hu-HU" sz="1800" i="1" dirty="0"/>
              <a:t>.net</a:t>
            </a:r>
          </a:p>
          <a:p>
            <a:pPr lvl="1"/>
            <a:r>
              <a:rPr lang="hu-HU" sz="1800" u="sng" dirty="0"/>
              <a:t>később keletkeztek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aero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museum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xxx</a:t>
            </a:r>
            <a:endParaRPr lang="hu-HU" sz="1800" i="1" dirty="0"/>
          </a:p>
          <a:p>
            <a:r>
              <a:rPr lang="hu-HU" sz="1800" dirty="0"/>
              <a:t>~250 </a:t>
            </a:r>
            <a:r>
              <a:rPr lang="hu-HU" sz="1800" dirty="0" err="1"/>
              <a:t>TLDs</a:t>
            </a:r>
            <a:r>
              <a:rPr lang="hu-HU" sz="1800" dirty="0"/>
              <a:t> a különböző </a:t>
            </a:r>
            <a:r>
              <a:rPr lang="hu-HU" sz="1800" b="1" dirty="0"/>
              <a:t>ország kódok</a:t>
            </a:r>
            <a:r>
              <a:rPr lang="hu-HU" sz="1800" dirty="0"/>
              <a:t>nak</a:t>
            </a:r>
          </a:p>
          <a:p>
            <a:pPr lvl="1"/>
            <a:r>
              <a:rPr lang="hu-HU" sz="1800" dirty="0"/>
              <a:t>Két betű (mint például .au, .hu), 2010-től plusz nemzetközi karakterek (például kínai)</a:t>
            </a:r>
          </a:p>
          <a:p>
            <a:pPr lvl="1"/>
            <a:r>
              <a:rPr lang="hu-HU" sz="1800" dirty="0"/>
              <a:t>Több elüzletisedett, például a .tv (Tuvalu) </a:t>
            </a:r>
          </a:p>
          <a:p>
            <a:pPr lvl="1"/>
            <a:r>
              <a:rPr lang="hu-HU" sz="1800" dirty="0"/>
              <a:t>Példa </a:t>
            </a:r>
            <a:r>
              <a:rPr lang="hu-HU" sz="1800" dirty="0" err="1"/>
              <a:t>domén</a:t>
            </a:r>
            <a:r>
              <a:rPr lang="hu-HU" sz="1800" dirty="0"/>
              <a:t> </a:t>
            </a:r>
            <a:r>
              <a:rPr lang="hu-HU" sz="1800" dirty="0" err="1"/>
              <a:t>hack-ekre</a:t>
            </a:r>
            <a:r>
              <a:rPr lang="hu-HU" sz="1800" dirty="0"/>
              <a:t>: </a:t>
            </a:r>
            <a:r>
              <a:rPr lang="hu-HU" sz="1800" dirty="0" err="1"/>
              <a:t>instagr.am</a:t>
            </a:r>
            <a:r>
              <a:rPr lang="hu-HU" sz="1800" dirty="0"/>
              <a:t> (Örményország), </a:t>
            </a:r>
            <a:r>
              <a:rPr lang="hu-HU" sz="1800" dirty="0" err="1"/>
              <a:t>goo.gl</a:t>
            </a:r>
            <a:r>
              <a:rPr lang="hu-HU" sz="1800" dirty="0"/>
              <a:t> (Grönland)</a:t>
            </a:r>
          </a:p>
        </p:txBody>
      </p:sp>
    </p:spTree>
    <p:extLst>
      <p:ext uri="{BB962C8B-B14F-4D97-AF65-F5344CB8AC3E}">
        <p14:creationId xmlns:p14="http://schemas.microsoft.com/office/powerpoint/2010/main" val="4482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/>
              <a:t>A</a:t>
            </a:r>
            <a:r>
              <a:rPr lang="en-US" sz="2800" dirty="0"/>
              <a:t> Root Zone </a:t>
            </a:r>
            <a:r>
              <a:rPr lang="hu-HU" sz="2800" dirty="0"/>
              <a:t>Fájlért felelős</a:t>
            </a:r>
            <a:endParaRPr lang="en-US" sz="2800" dirty="0"/>
          </a:p>
          <a:p>
            <a:pPr lvl="1"/>
            <a:r>
              <a:rPr lang="hu-HU" sz="2400" dirty="0"/>
              <a:t>Listát vezet a </a:t>
            </a:r>
            <a:r>
              <a:rPr lang="hu-HU" sz="2400" dirty="0" err="1"/>
              <a:t>TLD-kről</a:t>
            </a:r>
            <a:r>
              <a:rPr lang="hu-HU" sz="2400" dirty="0"/>
              <a:t> és arról, hogy ki felügyeli őket.</a:t>
            </a:r>
            <a:endParaRPr lang="en-US" sz="2400" dirty="0"/>
          </a:p>
          <a:p>
            <a:pPr lvl="1"/>
            <a:r>
              <a:rPr lang="en-US" sz="2400" dirty="0"/>
              <a:t>~272KB</a:t>
            </a:r>
            <a:r>
              <a:rPr lang="hu-HU" sz="2400" dirty="0"/>
              <a:t> a fájl mérete</a:t>
            </a:r>
          </a:p>
          <a:p>
            <a:pPr lvl="1"/>
            <a:r>
              <a:rPr lang="hu-HU" sz="2400" dirty="0"/>
              <a:t>Pl. bejegyzése:</a:t>
            </a:r>
            <a:endParaRPr lang="en-US" sz="1900" dirty="0"/>
          </a:p>
          <a:p>
            <a:pPr marL="45720" indent="0">
              <a:buNone/>
            </a:pPr>
            <a:r>
              <a:rPr lang="en-US" sz="1800" dirty="0"/>
              <a:t>com.			172800	IN	NS	a.gtld-servers.net.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b.gtld-servers.net.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c.gtld-servers.net.</a:t>
            </a:r>
          </a:p>
          <a:p>
            <a:pPr marL="45720" indent="0">
              <a:buNone/>
            </a:pPr>
            <a:endParaRPr lang="en-US" sz="1700" dirty="0"/>
          </a:p>
          <a:p>
            <a:r>
              <a:rPr lang="hu-HU" sz="2800" dirty="0"/>
              <a:t>Az</a:t>
            </a:r>
            <a:r>
              <a:rPr lang="en-US" sz="2800" dirty="0"/>
              <a:t> ICANN</a:t>
            </a:r>
            <a:r>
              <a:rPr lang="hu-HU" sz="2800" dirty="0"/>
              <a:t> adminisztrálja</a:t>
            </a:r>
            <a:endParaRPr lang="en-US" sz="2800" dirty="0"/>
          </a:p>
          <a:p>
            <a:pPr lvl="1"/>
            <a:r>
              <a:rPr lang="en-US" sz="2400" dirty="0"/>
              <a:t>13 root s</a:t>
            </a:r>
            <a:r>
              <a:rPr lang="hu-HU" sz="2400" dirty="0"/>
              <a:t>z</a:t>
            </a:r>
            <a:r>
              <a:rPr lang="en-US" sz="2400" dirty="0" err="1"/>
              <a:t>erver</a:t>
            </a:r>
            <a:r>
              <a:rPr lang="en-US" sz="2400" dirty="0"/>
              <a:t>, </a:t>
            </a:r>
            <a:r>
              <a:rPr lang="hu-HU" sz="2400" dirty="0"/>
              <a:t>címkék: </a:t>
            </a:r>
            <a:r>
              <a:rPr lang="en-US" sz="2400" dirty="0"/>
              <a:t>A</a:t>
            </a:r>
            <a:r>
              <a:rPr lang="en-US" sz="2400" dirty="0">
                <a:sym typeface="Wingdings" pitchFamily="2" charset="2"/>
              </a:rPr>
              <a:t>M</a:t>
            </a:r>
            <a:endParaRPr lang="hu-HU" sz="2400" dirty="0">
              <a:sym typeface="Wingdings" pitchFamily="2" charset="2"/>
            </a:endParaRPr>
          </a:p>
          <a:p>
            <a:pPr lvl="1"/>
            <a:r>
              <a:rPr lang="hu-HU" sz="2000" dirty="0"/>
              <a:t>Pl.: </a:t>
            </a:r>
            <a:r>
              <a:rPr lang="hu-HU" sz="2000" dirty="0" err="1"/>
              <a:t>i.root-servers.net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6 </a:t>
            </a:r>
            <a:r>
              <a:rPr lang="hu-HU" sz="2400" dirty="0"/>
              <a:t>db ezek közül „</a:t>
            </a:r>
            <a:r>
              <a:rPr lang="hu-HU" sz="2400" dirty="0" err="1"/>
              <a:t>anycastolt</a:t>
            </a:r>
            <a:r>
              <a:rPr lang="hu-HU" sz="2400" dirty="0"/>
              <a:t>”</a:t>
            </a:r>
            <a:r>
              <a:rPr lang="en-US" sz="2400" dirty="0"/>
              <a:t>, </a:t>
            </a:r>
            <a:r>
              <a:rPr lang="hu-HU" sz="2400" dirty="0"/>
              <a:t>azaz globálisan számos replika létezik</a:t>
            </a:r>
            <a:endParaRPr lang="en-US" sz="2400" dirty="0"/>
          </a:p>
          <a:p>
            <a:r>
              <a:rPr lang="hu-HU" sz="2800" dirty="0"/>
              <a:t>Ha név nem feloldható (lokálisan), akkor hozzájuk kell fordulni</a:t>
            </a:r>
            <a:endParaRPr lang="en-US" sz="2800" dirty="0"/>
          </a:p>
          <a:p>
            <a:pPr lvl="1"/>
            <a:r>
              <a:rPr lang="hu-HU" sz="2400" dirty="0"/>
              <a:t>A gyakorlatban a legtöbb rendszer lokálisan tárolja ezt az információt (cache)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 Roots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névszerverek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hu-HU" dirty="0"/>
              <a:t>Minden </a:t>
            </a:r>
            <a:r>
              <a:rPr lang="en-US" dirty="0"/>
              <a:t>ISP/c</a:t>
            </a:r>
            <a:r>
              <a:rPr lang="hu-HU" dirty="0"/>
              <a:t>ég rendelkezik egy lokális</a:t>
            </a:r>
            <a:r>
              <a:rPr lang="en-US" dirty="0"/>
              <a:t>, default </a:t>
            </a:r>
            <a:r>
              <a:rPr lang="hu-HU" dirty="0"/>
              <a:t>névszerverrel</a:t>
            </a:r>
            <a:endParaRPr lang="en-US" dirty="0"/>
          </a:p>
          <a:p>
            <a:r>
              <a:rPr lang="hu-HU" dirty="0"/>
              <a:t>Gyakran a </a:t>
            </a:r>
            <a:r>
              <a:rPr lang="en-US" dirty="0"/>
              <a:t>DHCP</a:t>
            </a:r>
            <a:r>
              <a:rPr lang="hu-HU" dirty="0"/>
              <a:t> konfigurálja fel</a:t>
            </a:r>
            <a:endParaRPr lang="en-US" dirty="0"/>
          </a:p>
          <a:p>
            <a:r>
              <a:rPr lang="hu-HU" dirty="0"/>
              <a:t>A DNS lekérdezések a lokális névszervernél kezdődnek</a:t>
            </a:r>
            <a:endParaRPr lang="en-US" dirty="0"/>
          </a:p>
          <a:p>
            <a:r>
              <a:rPr lang="hu-HU" dirty="0"/>
              <a:t>Gyakran cache-be teszik a lekérdezés eredményét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Authoratív</a:t>
            </a:r>
            <a:r>
              <a:rPr lang="en-US" dirty="0"/>
              <a:t> N</a:t>
            </a:r>
            <a:r>
              <a:rPr lang="hu-HU" dirty="0"/>
              <a:t>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>
            <a:normAutofit/>
          </a:bodyPr>
          <a:lstStyle/>
          <a:p>
            <a:r>
              <a:rPr lang="hu-HU" dirty="0"/>
              <a:t>név</a:t>
            </a:r>
            <a:r>
              <a:rPr lang="en-US" dirty="0">
                <a:sym typeface="Wingdings" pitchFamily="2" charset="2"/>
              </a:rPr>
              <a:t>IP </a:t>
            </a:r>
            <a:r>
              <a:rPr lang="hu-HU" dirty="0">
                <a:sym typeface="Wingdings" pitchFamily="2" charset="2"/>
              </a:rPr>
              <a:t>leképezéseket tárolja egy adott </a:t>
            </a:r>
            <a:r>
              <a:rPr lang="hu-HU" dirty="0" err="1">
                <a:sym typeface="Wingdings" pitchFamily="2" charset="2"/>
              </a:rPr>
              <a:t>hoszthoz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www.neu.edu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</a:t>
            </a:r>
            <a:r>
              <a:rPr lang="en-US" sz="2400" dirty="0"/>
              <a:t> ‘neu.edu’</a:t>
            </a:r>
            <a:r>
              <a:rPr lang="hu-HU" sz="2400" dirty="0"/>
              <a:t> felügyelője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781664" y="4440305"/>
            <a:ext cx="1682377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Az</a:t>
            </a:r>
            <a:r>
              <a:rPr lang="en-US" sz="2400" dirty="0"/>
              <a:t> ‘</a:t>
            </a:r>
            <a:r>
              <a:rPr lang="en-US" sz="2400" dirty="0" err="1"/>
              <a:t>edu</a:t>
            </a:r>
            <a:r>
              <a:rPr lang="en-US" sz="2400" dirty="0"/>
              <a:t>’</a:t>
            </a:r>
            <a:r>
              <a:rPr lang="hu-HU" sz="2400" dirty="0"/>
              <a:t> felügyelője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</a:t>
            </a:r>
            <a:r>
              <a:rPr lang="hu-HU" dirty="0" err="1"/>
              <a:t>doménnév</a:t>
            </a:r>
            <a:r>
              <a:rPr lang="hu-HU" dirty="0"/>
              <a:t> feloldás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Minden </a:t>
            </a:r>
            <a:r>
              <a:rPr lang="hu-HU" dirty="0" err="1"/>
              <a:t>hoszt</a:t>
            </a:r>
            <a:r>
              <a:rPr lang="hu-HU" dirty="0"/>
              <a:t> ismer egy lokális DNS szervert</a:t>
            </a:r>
            <a:endParaRPr lang="en-US" dirty="0"/>
          </a:p>
          <a:p>
            <a:pPr lvl="1"/>
            <a:r>
              <a:rPr lang="hu-HU" dirty="0"/>
              <a:t>Minden kérést ennek küld</a:t>
            </a:r>
            <a:endParaRPr lang="en-US" dirty="0"/>
          </a:p>
          <a:p>
            <a:r>
              <a:rPr lang="hu-HU" dirty="0"/>
              <a:t>Ha a lokális DNS szerver tud válaszolni, akkor kész…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a felügyelő szerver az adott névhez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cache-ében van rekord a keresett névhez</a:t>
            </a:r>
            <a:endParaRPr lang="en-US" dirty="0"/>
          </a:p>
          <a:p>
            <a:r>
              <a:rPr lang="hu-HU" dirty="0"/>
              <a:t>Különben menjünk végig a teljes hierarchián felülről lefelé egészen a keresett név felügyeleti szerveréig</a:t>
            </a:r>
            <a:endParaRPr lang="en-US" dirty="0"/>
          </a:p>
          <a:p>
            <a:pPr lvl="1"/>
            <a:r>
              <a:rPr lang="hu-HU" dirty="0"/>
              <a:t>Minden lokális</a:t>
            </a:r>
            <a:r>
              <a:rPr lang="en-US" dirty="0"/>
              <a:t> DNS </a:t>
            </a:r>
            <a:r>
              <a:rPr lang="hu-HU" dirty="0"/>
              <a:t>szerver ismeri a </a:t>
            </a:r>
            <a:r>
              <a:rPr lang="hu-HU" dirty="0" err="1"/>
              <a:t>root</a:t>
            </a:r>
            <a:r>
              <a:rPr lang="hu-HU" dirty="0"/>
              <a:t> szervereket</a:t>
            </a:r>
            <a:endParaRPr lang="en-US" dirty="0"/>
          </a:p>
          <a:p>
            <a:pPr lvl="1"/>
            <a:r>
              <a:rPr lang="hu-HU" dirty="0"/>
              <a:t>Cache tartalma alapján bizonyos lépések átugrása, ha lehet</a:t>
            </a:r>
            <a:endParaRPr lang="en-US" dirty="0"/>
          </a:p>
          <a:p>
            <a:pPr lvl="2"/>
            <a:r>
              <a:rPr lang="hu-HU" dirty="0"/>
              <a:t>Pl. ha  a </a:t>
            </a:r>
            <a:r>
              <a:rPr lang="hu-HU" dirty="0" err="1"/>
              <a:t>root</a:t>
            </a:r>
            <a:r>
              <a:rPr lang="hu-HU" dirty="0"/>
              <a:t> fájl tárolva van a cache-ben, akkor egyből ugorhatunk az „.</a:t>
            </a:r>
            <a:r>
              <a:rPr lang="hu-HU" dirty="0" err="1"/>
              <a:t>edu</a:t>
            </a:r>
            <a:r>
              <a:rPr lang="hu-HU" dirty="0"/>
              <a:t>” szerverére.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</a:t>
            </a:r>
            <a:r>
              <a:rPr lang="hu-HU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 lekérdezésnek két fajtája van:</a:t>
            </a:r>
          </a:p>
          <a:p>
            <a:pPr lvl="1"/>
            <a:r>
              <a:rPr lang="hu-HU" sz="1800" i="1" dirty="0"/>
              <a:t>Rekurzív lekérdezés</a:t>
            </a:r>
            <a:r>
              <a:rPr lang="hu-HU" sz="1800" dirty="0"/>
              <a:t> – Ha a névszerver végzi el a névfeloldást, és  tér vissza a válasszal.</a:t>
            </a:r>
          </a:p>
          <a:p>
            <a:pPr lvl="1"/>
            <a:r>
              <a:rPr lang="hu-HU" sz="1800" i="1" dirty="0"/>
              <a:t>Iteratív lekérdezés</a:t>
            </a:r>
            <a:r>
              <a:rPr lang="hu-HU" sz="1800" dirty="0"/>
              <a:t> – Ha a névszerver adja vissza a választ vagy legalább azt, hogy kitől kapható meg a következő válasz.</a:t>
            </a:r>
          </a:p>
          <a:p>
            <a:r>
              <a:rPr lang="hu-HU" sz="1800" dirty="0"/>
              <a:t>Melyik a jobb?</a:t>
            </a:r>
          </a:p>
          <a:p>
            <a:pPr lvl="1"/>
            <a:r>
              <a:rPr lang="hu-HU" sz="1800" i="1" dirty="0"/>
              <a:t>Rekurzív jellemzői</a:t>
            </a:r>
          </a:p>
          <a:p>
            <a:pPr lvl="2"/>
            <a:r>
              <a:rPr lang="hu-HU" sz="1800" dirty="0"/>
              <a:t>Lehetővé teszi a szervernek a kliens terhelés kihelyezését a kezelhetőségért.</a:t>
            </a:r>
          </a:p>
          <a:p>
            <a:pPr lvl="2"/>
            <a:r>
              <a:rPr lang="hu-HU" sz="1800" dirty="0"/>
              <a:t>Lehetővé teszi a szervernek, hogy a kliensek egy csoportja felett végezzen </a:t>
            </a:r>
            <a:r>
              <a:rPr lang="hu-HU" sz="1800" i="1" dirty="0" err="1"/>
              <a:t>cache</a:t>
            </a:r>
            <a:r>
              <a:rPr lang="hu-HU" sz="1800" dirty="0" err="1"/>
              <a:t>lést</a:t>
            </a:r>
            <a:r>
              <a:rPr lang="hu-HU" sz="1800" dirty="0"/>
              <a:t>, a jobb teljesítményért.</a:t>
            </a:r>
          </a:p>
          <a:p>
            <a:pPr lvl="1"/>
            <a:r>
              <a:rPr lang="hu-HU" sz="1800" i="1" dirty="0"/>
              <a:t>Iteratív jellemzői</a:t>
            </a:r>
          </a:p>
          <a:p>
            <a:pPr lvl="2"/>
            <a:r>
              <a:rPr lang="hu-HU" sz="1800" dirty="0"/>
              <a:t>Válasz után nem kell semmit tenni a kéréssel a névszervernek.</a:t>
            </a:r>
          </a:p>
          <a:p>
            <a:pPr lvl="2"/>
            <a:r>
              <a:rPr lang="hu-HU" sz="1800" dirty="0"/>
              <a:t>Könnyű magas terhelésű szervert építeni.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Rekurzív</a:t>
            </a:r>
            <a:r>
              <a:rPr lang="en-US" dirty="0"/>
              <a:t> 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hu-HU" sz="2400" dirty="0"/>
              <a:t>A lokális szerver terhet rak a kérdezett névszerverre (pl. </a:t>
            </a:r>
            <a:r>
              <a:rPr lang="hu-HU" sz="2400" dirty="0" err="1"/>
              <a:t>root</a:t>
            </a:r>
            <a:r>
              <a:rPr lang="hu-HU" sz="2400" dirty="0"/>
              <a:t>)</a:t>
            </a:r>
            <a:endParaRPr lang="en-US" sz="2400" dirty="0"/>
          </a:p>
          <a:p>
            <a:r>
              <a:rPr lang="hu-HU" sz="2400" dirty="0"/>
              <a:t>Honnan tudja a kérdezett, hogy kinek továbbítsa a választ</a:t>
            </a:r>
            <a:r>
              <a:rPr lang="en-US" sz="2400" dirty="0"/>
              <a:t>?</a:t>
            </a:r>
          </a:p>
          <a:p>
            <a:pPr lvl="1"/>
            <a:r>
              <a:rPr lang="en-US" sz="2100" dirty="0"/>
              <a:t>Random ID</a:t>
            </a:r>
            <a:r>
              <a:rPr lang="hu-HU" sz="2100" dirty="0"/>
              <a:t> a DNS lekérdezésben</a:t>
            </a:r>
            <a:endParaRPr lang="en-US" sz="2100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</a:t>
            </a:r>
            <a:r>
              <a:rPr lang="en-US" dirty="0"/>
              <a:t>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hu-HU" dirty="0"/>
              <a:t>A szerver mindig a következő kérdezendő névszerver adataival tér vissza</a:t>
            </a:r>
            <a:endParaRPr lang="en-US" dirty="0"/>
          </a:p>
          <a:p>
            <a:pPr lvl="1"/>
            <a:r>
              <a:rPr lang="en-US" dirty="0"/>
              <a:t>“I don’t know this name, but this other server might”</a:t>
            </a:r>
          </a:p>
          <a:p>
            <a:r>
              <a:rPr lang="hu-HU" b="1" dirty="0"/>
              <a:t>Napjainkban iteratív módon működik a DNS!!!</a:t>
            </a:r>
            <a:endParaRPr lang="en-US" b="1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bejegyzés elterjedése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>
            <a:normAutofit/>
          </a:bodyPr>
          <a:lstStyle/>
          <a:p>
            <a:r>
              <a:rPr lang="hu-HU" dirty="0"/>
              <a:t>Van-e a teremben olyan, aki vásárolt már </a:t>
            </a:r>
            <a:r>
              <a:rPr lang="hu-HU" dirty="0" err="1"/>
              <a:t>domén</a:t>
            </a:r>
            <a:r>
              <a:rPr lang="hu-HU" dirty="0"/>
              <a:t> nevet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Észrevettétek-e, hogy kb. </a:t>
            </a:r>
            <a:r>
              <a:rPr lang="en-US" dirty="0"/>
              <a:t>72 </a:t>
            </a:r>
            <a:r>
              <a:rPr lang="hu-HU" dirty="0"/>
              <a:t>óra kell ahhoz, hogy elérhető legyen a bejegyzés után?</a:t>
            </a:r>
            <a:endParaRPr lang="en-US" dirty="0"/>
          </a:p>
          <a:p>
            <a:pPr lvl="1"/>
            <a:r>
              <a:rPr lang="hu-HU" dirty="0"/>
              <a:t>Ez a késés a</a:t>
            </a:r>
            <a:r>
              <a:rPr lang="en-US" dirty="0"/>
              <a:t> DNS </a:t>
            </a:r>
            <a:r>
              <a:rPr lang="en-US" dirty="0" err="1"/>
              <a:t>Propa</a:t>
            </a:r>
            <a:r>
              <a:rPr lang="hu-HU" dirty="0" err="1"/>
              <a:t>gáció</a:t>
            </a:r>
            <a:r>
              <a:rPr lang="hu-HU" dirty="0"/>
              <a:t>/DNS bejegyzés elterjedése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Miért nem sikerül ez egy új</a:t>
            </a:r>
            <a:r>
              <a:rPr lang="en-US" dirty="0"/>
              <a:t> DNS n</a:t>
            </a:r>
            <a:r>
              <a:rPr lang="hu-HU" dirty="0"/>
              <a:t>év esetén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hart" r:id="rId3" imgW="3552936" imgH="3648222" progId="MSGraph.Chart.8">
                  <p:embed followColorScheme="full"/>
                </p:oleObj>
              </mc:Choice>
              <mc:Fallback>
                <p:oleObj name="Chart" r:id="rId3" imgW="3552936" imgH="3648222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2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7|16|4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76623</TotalTime>
  <Words>5221</Words>
  <Application>Microsoft Office PowerPoint</Application>
  <PresentationFormat>Diavetítés a képernyőre (4:3 oldalarány)</PresentationFormat>
  <Paragraphs>1034</Paragraphs>
  <Slides>72</Slides>
  <Notes>27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72</vt:i4>
      </vt:variant>
    </vt:vector>
  </HeadingPairs>
  <TitlesOfParts>
    <vt:vector size="81" baseType="lpstr"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Chart</vt:lpstr>
      <vt:lpstr>Számítógépes Hálózatok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Szolgáltatás megtagadása  Denial of Service (DoS)</vt:lpstr>
      <vt:lpstr>Transport layer evolution</vt:lpstr>
      <vt:lpstr>Transport layer evolution</vt:lpstr>
      <vt:lpstr>Transport layer (r)evolution</vt:lpstr>
      <vt:lpstr>PowerPoint-bemutató</vt:lpstr>
      <vt:lpstr>Kitekintés</vt:lpstr>
      <vt:lpstr>Typical Internet Queuing</vt:lpstr>
      <vt:lpstr>RED Algorithm</vt:lpstr>
      <vt:lpstr>RED Operation</vt:lpstr>
      <vt:lpstr>RED Algorithm</vt:lpstr>
      <vt:lpstr>2010s – reducing queuing delay</vt:lpstr>
      <vt:lpstr>Csomag dobás vagy ECN jelölés</vt:lpstr>
      <vt:lpstr>Data Center TCP: DCTCP</vt:lpstr>
      <vt:lpstr>Generality of Partition/Aggregate</vt:lpstr>
      <vt:lpstr>Workloads</vt:lpstr>
      <vt:lpstr>Impairments</vt:lpstr>
      <vt:lpstr>Incast</vt:lpstr>
      <vt:lpstr>Queue Buildup</vt:lpstr>
      <vt:lpstr>Data Center Transport Requirements</vt:lpstr>
      <vt:lpstr>DCTCP: The TCP/ECN Control Loop</vt:lpstr>
      <vt:lpstr>DCTCP: Two Key Ideas</vt:lpstr>
      <vt:lpstr>Data Center TCP Algorithm</vt:lpstr>
      <vt:lpstr>Internetes alkalmazások evolúciója</vt:lpstr>
      <vt:lpstr>PowerPoint-bemutató</vt:lpstr>
      <vt:lpstr>„8. réteg” (A szénalapú csomópontok)</vt:lpstr>
      <vt:lpstr>Internetes nevek és címek</vt:lpstr>
      <vt:lpstr>Réges régen…</vt:lpstr>
      <vt:lpstr>A DNS felé</vt:lpstr>
      <vt:lpstr>DNS általánosságban</vt:lpstr>
      <vt:lpstr>Név hierarchia</vt:lpstr>
      <vt:lpstr>Hierarchikus adminisztráció</vt:lpstr>
      <vt:lpstr>Szerver hierarchia</vt:lpstr>
      <vt:lpstr>Top Level Domains</vt:lpstr>
      <vt:lpstr>Root Name Servers</vt:lpstr>
      <vt:lpstr>Map of the Roots</vt:lpstr>
      <vt:lpstr>Lokális névszerverek</vt:lpstr>
      <vt:lpstr>Authoratív Névszerverek</vt:lpstr>
      <vt:lpstr>Egyszerű doménnév feloldás</vt:lpstr>
      <vt:lpstr>Lekérdezések </vt:lpstr>
      <vt:lpstr>Rekurzív DNS lekérdezés</vt:lpstr>
      <vt:lpstr>Iteratív DNS lekérdezés</vt:lpstr>
      <vt:lpstr>DNS bejegyzés elterjedése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985</cp:revision>
  <cp:lastPrinted>2012-08-22T04:00:45Z</cp:lastPrinted>
  <dcterms:created xsi:type="dcterms:W3CDTF">2012-01-03T02:22:46Z</dcterms:created>
  <dcterms:modified xsi:type="dcterms:W3CDTF">2020-12-02T08:17:03Z</dcterms:modified>
</cp:coreProperties>
</file>