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72"/>
  </p:notesMasterIdLst>
  <p:handoutMasterIdLst>
    <p:handoutMasterId r:id="rId73"/>
  </p:handoutMasterIdLst>
  <p:sldIdLst>
    <p:sldId id="388" r:id="rId2"/>
    <p:sldId id="693" r:id="rId3"/>
    <p:sldId id="694" r:id="rId4"/>
    <p:sldId id="695" r:id="rId5"/>
    <p:sldId id="696" r:id="rId6"/>
    <p:sldId id="697" r:id="rId7"/>
    <p:sldId id="672" r:id="rId8"/>
    <p:sldId id="698" r:id="rId9"/>
    <p:sldId id="699" r:id="rId10"/>
    <p:sldId id="673" r:id="rId11"/>
    <p:sldId id="700" r:id="rId12"/>
    <p:sldId id="701" r:id="rId13"/>
    <p:sldId id="647" r:id="rId14"/>
    <p:sldId id="649" r:id="rId15"/>
    <p:sldId id="650" r:id="rId16"/>
    <p:sldId id="651" r:id="rId17"/>
    <p:sldId id="652" r:id="rId18"/>
    <p:sldId id="654" r:id="rId19"/>
    <p:sldId id="655" r:id="rId20"/>
    <p:sldId id="656" r:id="rId21"/>
    <p:sldId id="657" r:id="rId22"/>
    <p:sldId id="658" r:id="rId23"/>
    <p:sldId id="659" r:id="rId24"/>
    <p:sldId id="660" r:id="rId25"/>
    <p:sldId id="661" r:id="rId26"/>
    <p:sldId id="675" r:id="rId27"/>
    <p:sldId id="662" r:id="rId28"/>
    <p:sldId id="663" r:id="rId29"/>
    <p:sldId id="676" r:id="rId30"/>
    <p:sldId id="664" r:id="rId31"/>
    <p:sldId id="665" r:id="rId32"/>
    <p:sldId id="666" r:id="rId33"/>
    <p:sldId id="667" r:id="rId34"/>
    <p:sldId id="668" r:id="rId35"/>
    <p:sldId id="669" r:id="rId36"/>
    <p:sldId id="670" r:id="rId37"/>
    <p:sldId id="671" r:id="rId38"/>
    <p:sldId id="690" r:id="rId39"/>
    <p:sldId id="678" r:id="rId40"/>
    <p:sldId id="679" r:id="rId41"/>
    <p:sldId id="680" r:id="rId42"/>
    <p:sldId id="681" r:id="rId43"/>
    <p:sldId id="682" r:id="rId44"/>
    <p:sldId id="683" r:id="rId45"/>
    <p:sldId id="684" r:id="rId46"/>
    <p:sldId id="685" r:id="rId47"/>
    <p:sldId id="686" r:id="rId48"/>
    <p:sldId id="687" r:id="rId49"/>
    <p:sldId id="688" r:id="rId50"/>
    <p:sldId id="691" r:id="rId51"/>
    <p:sldId id="692" r:id="rId52"/>
    <p:sldId id="702" r:id="rId53"/>
    <p:sldId id="703" r:id="rId54"/>
    <p:sldId id="520" r:id="rId55"/>
    <p:sldId id="521" r:id="rId56"/>
    <p:sldId id="522" r:id="rId57"/>
    <p:sldId id="523" r:id="rId58"/>
    <p:sldId id="535" r:id="rId59"/>
    <p:sldId id="544" r:id="rId60"/>
    <p:sldId id="559" r:id="rId61"/>
    <p:sldId id="560" r:id="rId62"/>
    <p:sldId id="471" r:id="rId63"/>
    <p:sldId id="472" r:id="rId64"/>
    <p:sldId id="526" r:id="rId65"/>
    <p:sldId id="705" r:id="rId66"/>
    <p:sldId id="474" r:id="rId67"/>
    <p:sldId id="548" r:id="rId68"/>
    <p:sldId id="475" r:id="rId69"/>
    <p:sldId id="476" r:id="rId70"/>
    <p:sldId id="459" r:id="rId7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693"/>
            <p14:sldId id="694"/>
            <p14:sldId id="695"/>
            <p14:sldId id="696"/>
            <p14:sldId id="697"/>
            <p14:sldId id="672"/>
            <p14:sldId id="698"/>
            <p14:sldId id="699"/>
            <p14:sldId id="673"/>
            <p14:sldId id="700"/>
            <p14:sldId id="701"/>
            <p14:sldId id="647"/>
            <p14:sldId id="649"/>
            <p14:sldId id="650"/>
            <p14:sldId id="651"/>
            <p14:sldId id="652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75"/>
            <p14:sldId id="662"/>
            <p14:sldId id="663"/>
            <p14:sldId id="676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90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91"/>
            <p14:sldId id="692"/>
            <p14:sldId id="702"/>
            <p14:sldId id="703"/>
            <p14:sldId id="520"/>
            <p14:sldId id="521"/>
            <p14:sldId id="522"/>
            <p14:sldId id="523"/>
            <p14:sldId id="535"/>
            <p14:sldId id="544"/>
            <p14:sldId id="559"/>
            <p14:sldId id="560"/>
            <p14:sldId id="471"/>
            <p14:sldId id="472"/>
            <p14:sldId id="526"/>
            <p14:sldId id="705"/>
            <p14:sldId id="474"/>
            <p14:sldId id="548"/>
            <p14:sldId id="475"/>
            <p14:sldId id="476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86159" autoAdjust="0"/>
  </p:normalViewPr>
  <p:slideViewPr>
    <p:cSldViewPr snapToGrid="0">
      <p:cViewPr varScale="1">
        <p:scale>
          <a:sx n="74" d="100"/>
          <a:sy n="74" d="100"/>
        </p:scale>
        <p:origin x="97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Flooding packets</a:t>
            </a:r>
            <a:r>
              <a:rPr lang="en-US" baseline="0" dirty="0"/>
              <a:t> until routes figured out</a:t>
            </a:r>
          </a:p>
          <a:p>
            <a:r>
              <a:rPr lang="en-US" baseline="0" dirty="0"/>
              <a:t>No load balancing</a:t>
            </a:r>
          </a:p>
          <a:p>
            <a:r>
              <a:rPr lang="en-US" baseline="0" dirty="0"/>
              <a:t>Addressing!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82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21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Routing</a:t>
            </a:r>
            <a:r>
              <a:rPr lang="hu-HU" dirty="0"/>
              <a:t> </a:t>
            </a:r>
            <a:r>
              <a:rPr lang="hu-HU" dirty="0" err="1"/>
              <a:t>Information</a:t>
            </a:r>
            <a:r>
              <a:rPr lang="hu-HU" dirty="0"/>
              <a:t> </a:t>
            </a:r>
            <a:r>
              <a:rPr lang="hu-HU" dirty="0" err="1"/>
              <a:t>Protocol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86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direkt szomszédokhoz</a:t>
            </a:r>
            <a:r>
              <a:rPr lang="hu-HU" baseline="0" dirty="0"/>
              <a:t> ismeri a késleltetést.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53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ALHÁLÓZATBAN</a:t>
            </a:r>
            <a:r>
              <a:rPr lang="hu-HU" baseline="0" dirty="0"/>
              <a:t> LÉVŐ ÖSSZES ROUTER SZERINT INDEXELVE</a:t>
            </a:r>
          </a:p>
          <a:p>
            <a:r>
              <a:rPr lang="hu-HU" baseline="0" dirty="0"/>
              <a:t>A megelőző saját táblázatot nem használja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8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09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circles to rectangles, don’t block the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49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1893117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Konvergál a helyes</a:t>
            </a:r>
            <a:r>
              <a:rPr lang="hu-HU" baseline="0" dirty="0"/>
              <a:t> válaszhoz, de lassan teszi.</a:t>
            </a:r>
          </a:p>
          <a:p>
            <a:r>
              <a:rPr lang="hu-HU" baseline="0" dirty="0"/>
              <a:t>Késleltetés mértékegysége legyen az ugrások száma.</a:t>
            </a:r>
          </a:p>
          <a:p>
            <a:r>
              <a:rPr lang="hu-HU" baseline="0" dirty="0"/>
              <a:t>Jó hír terjedése A megjavul (A addig végtelen súllyal szerepel.) leghosszabb útnyi csere kell.</a:t>
            </a:r>
          </a:p>
          <a:p>
            <a:r>
              <a:rPr lang="hu-HU" baseline="0" dirty="0"/>
              <a:t>Végtelen választása … (</a:t>
            </a:r>
            <a:r>
              <a:rPr lang="hu-HU" baseline="0" dirty="0" err="1"/>
              <a:t>hop</a:t>
            </a:r>
            <a:r>
              <a:rPr lang="hu-HU" baseline="0" dirty="0"/>
              <a:t>/késleltetés)</a:t>
            </a:r>
          </a:p>
          <a:p>
            <a:r>
              <a:rPr lang="hu-HU" baseline="0" dirty="0"/>
              <a:t>ROBOSZTUSSÁG??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35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hu-HU" dirty="0"/>
              <a:t>Osztott láthatár</a:t>
            </a:r>
            <a:r>
              <a:rPr lang="hu-HU" baseline="0" dirty="0"/>
              <a:t> tiltott visszaúttal</a:t>
            </a:r>
            <a:endParaRPr lang="hu-HU" dirty="0"/>
          </a:p>
          <a:p>
            <a:pPr defTabSz="924458">
              <a:defRPr/>
            </a:pPr>
            <a:r>
              <a:rPr lang="hu-HU" dirty="0"/>
              <a:t>A </a:t>
            </a:r>
            <a:r>
              <a:rPr lang="hu-HU" dirty="0" err="1"/>
              <a:t>path</a:t>
            </a:r>
            <a:r>
              <a:rPr lang="hu-HU" dirty="0"/>
              <a:t> vektor a megoldás. (BGP) ELDÖNTENI,</a:t>
            </a:r>
            <a:r>
              <a:rPr lang="hu-HU" baseline="0" dirty="0"/>
              <a:t> hogy rajta van-e </a:t>
            </a:r>
            <a:r>
              <a:rPr lang="hu-HU" baseline="0"/>
              <a:t>az úton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8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7. 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	Adatkapcsolati réteg</a:t>
            </a:r>
          </a:p>
          <a:p>
            <a:r>
              <a:rPr lang="hu-HU" sz="3600" b="1" dirty="0">
                <a:solidFill>
                  <a:schemeClr val="tx1"/>
                </a:solidFill>
              </a:rPr>
              <a:t>			Hálózati réteg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Minimális keretméret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Az</a:t>
            </a:r>
            <a:r>
              <a:rPr lang="en-US" dirty="0"/>
              <a:t> A </a:t>
            </a:r>
            <a:r>
              <a:rPr lang="hu-HU" dirty="0"/>
              <a:t>küldésének </a:t>
            </a:r>
            <a:r>
              <a:rPr lang="en-US" dirty="0"/>
              <a:t>2*d </a:t>
            </a:r>
            <a:r>
              <a:rPr lang="hu-HU" dirty="0"/>
              <a:t>ideig kell tartania</a:t>
            </a:r>
            <a:endParaRPr lang="en-US" dirty="0"/>
          </a:p>
          <a:p>
            <a:pPr lvl="1"/>
            <a:r>
              <a:rPr lang="en-US" dirty="0"/>
              <a:t>Min_</a:t>
            </a:r>
            <a:r>
              <a:rPr lang="hu-HU" dirty="0"/>
              <a:t>keret</a:t>
            </a:r>
            <a:r>
              <a:rPr lang="en-US" dirty="0"/>
              <a:t> = </a:t>
            </a:r>
            <a:r>
              <a:rPr lang="hu-HU" dirty="0"/>
              <a:t>ráta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(b/s)</a:t>
            </a:r>
            <a:r>
              <a:rPr lang="en-US" dirty="0"/>
              <a:t> * 2 * d </a:t>
            </a:r>
            <a:r>
              <a:rPr lang="en-US" dirty="0">
                <a:solidFill>
                  <a:srgbClr val="7F7F7F"/>
                </a:solidFill>
              </a:rPr>
              <a:t>(s)</a:t>
            </a:r>
          </a:p>
          <a:p>
            <a:pPr lvl="2"/>
            <a:r>
              <a:rPr lang="en-US" dirty="0"/>
              <a:t>… </a:t>
            </a:r>
            <a:r>
              <a:rPr lang="hu-HU" dirty="0"/>
              <a:t>de mi az a </a:t>
            </a:r>
            <a:r>
              <a:rPr lang="en-US" dirty="0"/>
              <a:t>d? </a:t>
            </a:r>
            <a:r>
              <a:rPr lang="hu-HU" dirty="0" err="1"/>
              <a:t>propagációs</a:t>
            </a:r>
            <a:r>
              <a:rPr lang="hu-HU" dirty="0"/>
              <a:t> késés, melyet a fénysebesség ismeretében ki tudunk számolni</a:t>
            </a:r>
            <a:endParaRPr lang="en-US" dirty="0"/>
          </a:p>
          <a:p>
            <a:pPr lvl="2"/>
            <a:r>
              <a:rPr lang="hu-HU" dirty="0" err="1"/>
              <a:t>Propagációs</a:t>
            </a:r>
            <a:r>
              <a:rPr lang="hu-HU" dirty="0"/>
              <a:t> késés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(d) </a:t>
            </a:r>
            <a:r>
              <a:rPr lang="en-US" dirty="0"/>
              <a:t>= </a:t>
            </a:r>
            <a:r>
              <a:rPr lang="hu-HU" dirty="0"/>
              <a:t>távolság</a:t>
            </a:r>
            <a:r>
              <a:rPr lang="en-US" dirty="0">
                <a:solidFill>
                  <a:srgbClr val="7F7F7F"/>
                </a:solidFill>
              </a:rPr>
              <a:t> (m) </a:t>
            </a:r>
            <a:r>
              <a:rPr lang="en-US" dirty="0"/>
              <a:t>/ </a:t>
            </a:r>
            <a:r>
              <a:rPr lang="hu-HU" dirty="0"/>
              <a:t>fénysebesség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(m/s)</a:t>
            </a:r>
          </a:p>
          <a:p>
            <a:pPr lvl="1"/>
            <a:r>
              <a:rPr lang="hu-HU" dirty="0"/>
              <a:t>Azaz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Min_</a:t>
            </a:r>
            <a:r>
              <a:rPr lang="hu-HU" dirty="0"/>
              <a:t>keret</a:t>
            </a:r>
            <a:r>
              <a:rPr lang="en-US" dirty="0"/>
              <a:t> = </a:t>
            </a:r>
            <a:r>
              <a:rPr lang="hu-HU" dirty="0"/>
              <a:t>ráta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(b/s) </a:t>
            </a:r>
            <a:r>
              <a:rPr lang="en-US" dirty="0"/>
              <a:t>* 2 * </a:t>
            </a:r>
            <a:r>
              <a:rPr lang="hu-HU" dirty="0"/>
              <a:t>távolság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(m) </a:t>
            </a:r>
            <a:r>
              <a:rPr lang="en-US" dirty="0"/>
              <a:t>/ </a:t>
            </a:r>
            <a:r>
              <a:rPr lang="hu-HU" dirty="0"/>
              <a:t>fényseb.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(m/s)</a:t>
            </a:r>
          </a:p>
          <a:p>
            <a:r>
              <a:rPr lang="hu-HU" dirty="0"/>
              <a:t>Azaz a kábel </a:t>
            </a:r>
            <a:r>
              <a:rPr lang="hu-HU" dirty="0" err="1"/>
              <a:t>összhossza</a:t>
            </a:r>
            <a:r>
              <a:rPr lang="en-US" dirty="0"/>
              <a:t> ….</a:t>
            </a:r>
          </a:p>
          <a:p>
            <a:pPr lvl="1"/>
            <a:r>
              <a:rPr lang="hu-HU" sz="2800" dirty="0"/>
              <a:t>Távolság</a:t>
            </a:r>
            <a:r>
              <a:rPr lang="en-US" sz="2800" dirty="0"/>
              <a:t> = min_</a:t>
            </a:r>
            <a:r>
              <a:rPr lang="hu-HU" sz="2800" dirty="0"/>
              <a:t>keret</a:t>
            </a:r>
            <a:r>
              <a:rPr lang="en-US" sz="2800" dirty="0"/>
              <a:t>  * </a:t>
            </a:r>
            <a:r>
              <a:rPr lang="hu-HU" sz="2800" dirty="0"/>
              <a:t>fénysebesség</a:t>
            </a:r>
            <a:r>
              <a:rPr lang="en-US" sz="2800" dirty="0"/>
              <a:t> /(2 * </a:t>
            </a:r>
            <a:r>
              <a:rPr lang="hu-HU" sz="2800" dirty="0"/>
              <a:t>ráta</a:t>
            </a:r>
            <a:r>
              <a:rPr lang="en-US" sz="2800" dirty="0"/>
              <a:t>)</a:t>
            </a:r>
          </a:p>
          <a:p>
            <a:pPr lvl="1"/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 flipH="1">
            <a:off x="1431093" y="2794369"/>
            <a:ext cx="6200483" cy="1436683"/>
          </a:xfrm>
          <a:prstGeom prst="wedgeRectCallout">
            <a:avLst>
              <a:gd name="adj1" fmla="val 7709"/>
              <a:gd name="adj2" fmla="val 176435"/>
            </a:avLst>
          </a:prstGeom>
          <a:solidFill>
            <a:srgbClr val="DA1F28"/>
          </a:solidFill>
          <a:ln w="38100" cap="flat" cmpd="sng" algn="ctr">
            <a:solidFill>
              <a:srgbClr val="DA1F2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1431093" y="2840181"/>
            <a:ext cx="62004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10 Mbps Ethernet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hu-HU" sz="2800" kern="0" dirty="0">
                <a:solidFill>
                  <a:sysClr val="window" lastClr="FFFFFF"/>
                </a:solidFill>
              </a:rPr>
              <a:t>A keretméret és a kábelhossz változik a gyorsabb szabványokkal…</a:t>
            </a:r>
            <a:endParaRPr lang="en-US" sz="2800" kern="0" dirty="0">
              <a:solidFill>
                <a:sysClr val="window" lastClr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7110" y="5974911"/>
            <a:ext cx="6944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(64B*8)*(2*10</a:t>
            </a:r>
            <a:r>
              <a:rPr lang="en-US" sz="2400" baseline="30000" dirty="0"/>
              <a:t>8</a:t>
            </a:r>
            <a:r>
              <a:rPr lang="en-US" sz="2400" dirty="0"/>
              <a:t>mps)/(2*10</a:t>
            </a:r>
            <a:r>
              <a:rPr lang="en-US" sz="2400" baseline="30000" dirty="0"/>
              <a:t>7</a:t>
            </a:r>
            <a:r>
              <a:rPr lang="en-US" sz="2400" dirty="0"/>
              <a:t>bps) = </a:t>
            </a:r>
            <a:r>
              <a:rPr lang="hu-HU" sz="2400" dirty="0"/>
              <a:t>5120 méter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69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Minimális keretméret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Az</a:t>
            </a:r>
            <a:r>
              <a:rPr lang="en-US" dirty="0"/>
              <a:t> A </a:t>
            </a:r>
            <a:r>
              <a:rPr lang="hu-HU" dirty="0"/>
              <a:t>küldésének </a:t>
            </a:r>
            <a:r>
              <a:rPr lang="en-US" dirty="0"/>
              <a:t>2*d </a:t>
            </a:r>
            <a:r>
              <a:rPr lang="hu-HU" dirty="0"/>
              <a:t>ideig kell tartania</a:t>
            </a:r>
            <a:endParaRPr lang="en-US" dirty="0"/>
          </a:p>
          <a:p>
            <a:pPr lvl="1"/>
            <a:r>
              <a:rPr lang="en-US" dirty="0"/>
              <a:t>Min_</a:t>
            </a:r>
            <a:r>
              <a:rPr lang="hu-HU" dirty="0"/>
              <a:t>keret</a:t>
            </a:r>
            <a:r>
              <a:rPr lang="en-US" dirty="0"/>
              <a:t> = </a:t>
            </a:r>
            <a:r>
              <a:rPr lang="hu-HU" dirty="0"/>
              <a:t>ráta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(b/s)</a:t>
            </a:r>
            <a:r>
              <a:rPr lang="en-US" dirty="0"/>
              <a:t> * 2 * d </a:t>
            </a:r>
            <a:r>
              <a:rPr lang="en-US" dirty="0">
                <a:solidFill>
                  <a:srgbClr val="7F7F7F"/>
                </a:solidFill>
              </a:rPr>
              <a:t>(s)</a:t>
            </a:r>
          </a:p>
          <a:p>
            <a:pPr lvl="2"/>
            <a:r>
              <a:rPr lang="en-US" dirty="0"/>
              <a:t>… </a:t>
            </a:r>
            <a:r>
              <a:rPr lang="hu-HU" dirty="0"/>
              <a:t>de mi az a </a:t>
            </a:r>
            <a:r>
              <a:rPr lang="en-US" dirty="0"/>
              <a:t>d? </a:t>
            </a:r>
            <a:r>
              <a:rPr lang="hu-HU" dirty="0" err="1"/>
              <a:t>propagációs</a:t>
            </a:r>
            <a:r>
              <a:rPr lang="hu-HU" dirty="0"/>
              <a:t> késés, melyet a fénysebesség ismeretében ki tudunk számolni</a:t>
            </a:r>
            <a:endParaRPr lang="en-US" dirty="0"/>
          </a:p>
          <a:p>
            <a:pPr lvl="2"/>
            <a:r>
              <a:rPr lang="hu-HU" dirty="0" err="1"/>
              <a:t>Propagációs</a:t>
            </a:r>
            <a:r>
              <a:rPr lang="hu-HU" dirty="0"/>
              <a:t> késés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(d) </a:t>
            </a:r>
            <a:r>
              <a:rPr lang="en-US" dirty="0"/>
              <a:t>= </a:t>
            </a:r>
            <a:r>
              <a:rPr lang="hu-HU" dirty="0"/>
              <a:t>távolság</a:t>
            </a:r>
            <a:r>
              <a:rPr lang="en-US" dirty="0">
                <a:solidFill>
                  <a:srgbClr val="7F7F7F"/>
                </a:solidFill>
              </a:rPr>
              <a:t> (m) </a:t>
            </a:r>
            <a:r>
              <a:rPr lang="en-US" dirty="0"/>
              <a:t>/ </a:t>
            </a:r>
            <a:r>
              <a:rPr lang="hu-HU" dirty="0"/>
              <a:t>fénysebesség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(m/s)</a:t>
            </a:r>
          </a:p>
          <a:p>
            <a:pPr lvl="1"/>
            <a:r>
              <a:rPr lang="hu-HU" dirty="0"/>
              <a:t>Azaz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Min_</a:t>
            </a:r>
            <a:r>
              <a:rPr lang="hu-HU" dirty="0"/>
              <a:t>keret</a:t>
            </a:r>
            <a:r>
              <a:rPr lang="en-US" dirty="0"/>
              <a:t> = </a:t>
            </a:r>
            <a:r>
              <a:rPr lang="hu-HU" dirty="0"/>
              <a:t>ráta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(b/s) </a:t>
            </a:r>
            <a:r>
              <a:rPr lang="en-US" dirty="0"/>
              <a:t>* 2 * </a:t>
            </a:r>
            <a:r>
              <a:rPr lang="hu-HU" dirty="0"/>
              <a:t>távolság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(m) </a:t>
            </a:r>
            <a:r>
              <a:rPr lang="en-US" dirty="0"/>
              <a:t>/ </a:t>
            </a:r>
            <a:r>
              <a:rPr lang="hu-HU" dirty="0"/>
              <a:t>fényseb.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(m/s)</a:t>
            </a:r>
          </a:p>
          <a:p>
            <a:r>
              <a:rPr lang="hu-HU" dirty="0"/>
              <a:t>Azaz a kábel </a:t>
            </a:r>
            <a:r>
              <a:rPr lang="hu-HU" dirty="0" err="1"/>
              <a:t>összhossza</a:t>
            </a:r>
            <a:r>
              <a:rPr lang="en-US" dirty="0"/>
              <a:t> ….</a:t>
            </a:r>
          </a:p>
          <a:p>
            <a:pPr lvl="1"/>
            <a:r>
              <a:rPr lang="hu-HU" sz="2800" dirty="0"/>
              <a:t>Távolság</a:t>
            </a:r>
            <a:r>
              <a:rPr lang="en-US" sz="2800" dirty="0"/>
              <a:t> = min_</a:t>
            </a:r>
            <a:r>
              <a:rPr lang="hu-HU" sz="2800" dirty="0"/>
              <a:t>keret</a:t>
            </a:r>
            <a:r>
              <a:rPr lang="en-US" sz="2800" dirty="0"/>
              <a:t>  * </a:t>
            </a:r>
            <a:r>
              <a:rPr lang="hu-HU" sz="2800" dirty="0"/>
              <a:t>fénysebesség</a:t>
            </a:r>
            <a:r>
              <a:rPr lang="en-US" sz="2800" dirty="0"/>
              <a:t> /(2 * </a:t>
            </a:r>
            <a:r>
              <a:rPr lang="hu-HU" sz="2800" dirty="0"/>
              <a:t>ráta</a:t>
            </a:r>
            <a:r>
              <a:rPr lang="en-US" sz="2800" dirty="0"/>
              <a:t>)</a:t>
            </a:r>
          </a:p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7110" y="5974911"/>
            <a:ext cx="6944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(64B*8)*(2*10</a:t>
            </a:r>
            <a:r>
              <a:rPr lang="en-US" sz="2400" baseline="30000" dirty="0"/>
              <a:t>8</a:t>
            </a:r>
            <a:r>
              <a:rPr lang="en-US" sz="2400" dirty="0"/>
              <a:t>mps)/(2*10</a:t>
            </a:r>
            <a:r>
              <a:rPr lang="en-US" sz="2400" baseline="30000" dirty="0"/>
              <a:t>7</a:t>
            </a:r>
            <a:r>
              <a:rPr lang="en-US" sz="2400" dirty="0"/>
              <a:t>bps) = </a:t>
            </a:r>
            <a:r>
              <a:rPr lang="hu-HU" sz="2400" dirty="0"/>
              <a:t>5120 méter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49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Kábelhossz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min_</a:t>
            </a:r>
            <a:r>
              <a:rPr lang="hu-HU" sz="2400" dirty="0"/>
              <a:t>keret</a:t>
            </a:r>
            <a:r>
              <a:rPr lang="en-US" sz="2400" dirty="0"/>
              <a:t>*</a:t>
            </a:r>
            <a:r>
              <a:rPr lang="hu-HU" sz="2400" dirty="0"/>
              <a:t>fénysebesség</a:t>
            </a:r>
            <a:r>
              <a:rPr lang="en-US" sz="2400" dirty="0"/>
              <a:t>/(2*</a:t>
            </a:r>
            <a:r>
              <a:rPr lang="hu-HU" sz="2400" dirty="0"/>
              <a:t>ráta</a:t>
            </a:r>
            <a:r>
              <a:rPr lang="en-US" sz="2400" dirty="0"/>
              <a:t>) = max_</a:t>
            </a:r>
            <a:r>
              <a:rPr lang="hu-HU" sz="2400" dirty="0"/>
              <a:t>kábelhossz</a:t>
            </a:r>
            <a:endParaRPr lang="en-US" sz="2400" dirty="0"/>
          </a:p>
          <a:p>
            <a:pPr marL="0" indent="0" algn="ctr">
              <a:buNone/>
            </a:pPr>
            <a:r>
              <a:rPr lang="en-US" sz="2800" dirty="0"/>
              <a:t>(64B*8)*(2*10</a:t>
            </a:r>
            <a:r>
              <a:rPr lang="en-US" sz="2800" baseline="30000" dirty="0"/>
              <a:t>8</a:t>
            </a:r>
            <a:r>
              <a:rPr lang="en-US" sz="2800" dirty="0"/>
              <a:t>mps)/(2*10Mbps) = </a:t>
            </a:r>
            <a:r>
              <a:rPr lang="hu-HU" sz="2800" dirty="0"/>
              <a:t>5120</a:t>
            </a:r>
            <a:r>
              <a:rPr lang="en-US" sz="2800" dirty="0"/>
              <a:t> m</a:t>
            </a:r>
            <a:r>
              <a:rPr lang="hu-HU" sz="2800" dirty="0"/>
              <a:t>éter</a:t>
            </a:r>
            <a:endParaRPr lang="en-US" sz="2800" dirty="0"/>
          </a:p>
          <a:p>
            <a:pPr marL="0" indent="0" algn="ctr">
              <a:buNone/>
            </a:pPr>
            <a:endParaRPr lang="en-US" sz="1800" dirty="0"/>
          </a:p>
          <a:p>
            <a:r>
              <a:rPr lang="hu-HU" sz="2800" dirty="0"/>
              <a:t>Mi a maximális kábelhossz, ha a minimális keretméret 1024 bájtra változik</a:t>
            </a:r>
            <a:r>
              <a:rPr lang="en-US" sz="2800" dirty="0"/>
              <a:t>?</a:t>
            </a:r>
          </a:p>
          <a:p>
            <a:pPr lvl="1"/>
            <a:r>
              <a:rPr lang="hu-HU" sz="2500" dirty="0"/>
              <a:t>81,9 kilométer</a:t>
            </a:r>
            <a:endParaRPr lang="en-US" sz="2500" dirty="0"/>
          </a:p>
          <a:p>
            <a:r>
              <a:rPr lang="hu-HU" sz="2800" dirty="0"/>
              <a:t>Mi a maximális kábelhossz, ha a ráta 1 </a:t>
            </a:r>
            <a:r>
              <a:rPr lang="hu-HU" sz="2800" dirty="0" err="1"/>
              <a:t>Gbps-ra</a:t>
            </a:r>
            <a:r>
              <a:rPr lang="hu-HU" sz="2800" dirty="0"/>
              <a:t> változik?</a:t>
            </a:r>
            <a:endParaRPr lang="en-US" sz="2800" dirty="0"/>
          </a:p>
          <a:p>
            <a:pPr lvl="1"/>
            <a:r>
              <a:rPr lang="hu-HU" sz="2500" dirty="0"/>
              <a:t>51 méter</a:t>
            </a:r>
            <a:endParaRPr lang="en-US" sz="2500" dirty="0"/>
          </a:p>
          <a:p>
            <a:r>
              <a:rPr lang="hu-HU" sz="2800" dirty="0"/>
              <a:t>Mi történik, ha mindkettő változik egyszerre?</a:t>
            </a:r>
            <a:endParaRPr lang="en-US" sz="2800" dirty="0"/>
          </a:p>
          <a:p>
            <a:pPr lvl="1"/>
            <a:r>
              <a:rPr lang="hu-HU" sz="2500" dirty="0"/>
              <a:t>819 méter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1258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Maximális keretméret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Maximum Transmission Unit (MTU): 1500 </a:t>
            </a:r>
            <a:r>
              <a:rPr lang="hu-HU" sz="2800" dirty="0"/>
              <a:t>bájt</a:t>
            </a:r>
            <a:endParaRPr lang="en-US" sz="2800" dirty="0"/>
          </a:p>
          <a:p>
            <a:r>
              <a:rPr lang="en-US" sz="2800" dirty="0"/>
              <a:t>Pro:</a:t>
            </a:r>
          </a:p>
          <a:p>
            <a:pPr lvl="1"/>
            <a:r>
              <a:rPr lang="hu-HU" sz="2400" dirty="0"/>
              <a:t>Hosszú csomagokban levő biz hibák jelentős javítási költséget okozhatnak (pl. túl sok adatot kell újraküldeni)</a:t>
            </a:r>
          </a:p>
          <a:p>
            <a:r>
              <a:rPr lang="hu-HU" sz="2800" dirty="0"/>
              <a:t>Kontra</a:t>
            </a:r>
            <a:r>
              <a:rPr lang="en-US" sz="2800" dirty="0"/>
              <a:t>:</a:t>
            </a:r>
          </a:p>
          <a:p>
            <a:pPr lvl="1"/>
            <a:r>
              <a:rPr lang="hu-HU" sz="2400" dirty="0"/>
              <a:t>Több bájtot vesztegetünk el a fejlécekben</a:t>
            </a:r>
            <a:endParaRPr lang="en-US" sz="2400" dirty="0"/>
          </a:p>
          <a:p>
            <a:pPr lvl="1"/>
            <a:r>
              <a:rPr lang="hu-HU" sz="2400" dirty="0"/>
              <a:t>Összességében nagyobb csomag feldolgozási idő</a:t>
            </a:r>
            <a:endParaRPr lang="en-US" sz="2400" dirty="0"/>
          </a:p>
          <a:p>
            <a:r>
              <a:rPr lang="hu-HU" sz="2800" dirty="0"/>
              <a:t>Adatközpontokban </a:t>
            </a:r>
            <a:r>
              <a:rPr lang="en-US" sz="2800" dirty="0"/>
              <a:t>Jumbo </a:t>
            </a:r>
            <a:r>
              <a:rPr lang="hu-HU" sz="2800" dirty="0"/>
              <a:t>keretek</a:t>
            </a:r>
            <a:endParaRPr lang="en-US" sz="2800" dirty="0"/>
          </a:p>
          <a:p>
            <a:pPr lvl="1"/>
            <a:r>
              <a:rPr lang="en-US" sz="2400" dirty="0"/>
              <a:t>9000 </a:t>
            </a:r>
            <a:r>
              <a:rPr lang="hu-HU" sz="2400" dirty="0"/>
              <a:t>bájtos keretek</a:t>
            </a: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9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Ütközésmentes protokollok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cap="small" dirty="0"/>
              <a:t>Motiváció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az ütközések hátrányosan hatnak a rendszer teljesítményére</a:t>
            </a:r>
          </a:p>
          <a:p>
            <a:pPr lvl="1"/>
            <a:r>
              <a:rPr lang="hu-HU" sz="2000" dirty="0"/>
              <a:t>hosszú kábel, rövid keret</a:t>
            </a:r>
          </a:p>
          <a:p>
            <a:pPr>
              <a:spcBef>
                <a:spcPts val="600"/>
              </a:spcBef>
            </a:pPr>
            <a:r>
              <a:rPr lang="hu-HU" sz="2000" dirty="0"/>
              <a:t>a CSMA/CD nem mindenhol alkalmazható</a:t>
            </a:r>
          </a:p>
          <a:p>
            <a:pPr marL="0" indent="0">
              <a:buNone/>
            </a:pPr>
            <a:r>
              <a:rPr lang="hu-HU" sz="2000" b="1" cap="small" dirty="0"/>
              <a:t>Feltételezések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hu-HU" sz="2000" dirty="0"/>
              <a:t>N állomás van.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hu-HU" sz="2000" dirty="0"/>
              <a:t>Az állomások 0-ától N-ig egyértelműen sorszámozva vannak.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hu-HU" sz="2000" dirty="0"/>
              <a:t>Réselt időmodellt feltételezünk.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7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Alapvető bittérkép protokoll</a:t>
            </a:r>
            <a:br>
              <a:rPr lang="hu-HU" dirty="0"/>
            </a:br>
            <a:r>
              <a:rPr lang="hu-HU" dirty="0"/>
              <a:t> - Egy helyfoglalásos megoldás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413445"/>
          </a:xfrm>
        </p:spPr>
        <p:txBody>
          <a:bodyPr>
            <a:normAutofit/>
          </a:bodyPr>
          <a:lstStyle/>
          <a:p>
            <a:r>
              <a:rPr lang="hu-HU" sz="2000" dirty="0"/>
              <a:t>alapvető bittérkép eljárás</a:t>
            </a:r>
          </a:p>
          <a:p>
            <a:pPr marL="0" indent="0">
              <a:buNone/>
            </a:pPr>
            <a:r>
              <a:rPr lang="hu-HU" sz="2000" b="1" cap="small" dirty="0"/>
              <a:t>Működés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Az ütköztetési periódus </a:t>
            </a:r>
            <a:r>
              <a:rPr lang="hu-HU" sz="2000" i="1" dirty="0"/>
              <a:t>N</a:t>
            </a:r>
            <a:r>
              <a:rPr lang="hu-HU" sz="2000" dirty="0"/>
              <a:t> időrés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Ha az </a:t>
            </a:r>
            <a:r>
              <a:rPr lang="hu-HU" sz="2000" i="1" dirty="0" err="1"/>
              <a:t>i</a:t>
            </a:r>
            <a:r>
              <a:rPr lang="hu-HU" sz="2000" dirty="0" err="1"/>
              <a:t>-edik</a:t>
            </a:r>
            <a:r>
              <a:rPr lang="hu-HU" sz="2000" dirty="0"/>
              <a:t> állomás küldeni szeretne, akkor a </a:t>
            </a:r>
            <a:r>
              <a:rPr lang="hu-HU" sz="2000" i="1" dirty="0" err="1"/>
              <a:t>i</a:t>
            </a:r>
            <a:r>
              <a:rPr lang="hu-HU" sz="2000" dirty="0" err="1"/>
              <a:t>-edik</a:t>
            </a:r>
            <a:r>
              <a:rPr lang="hu-HU" sz="2000" dirty="0"/>
              <a:t> versengési időrésben egy </a:t>
            </a:r>
            <a:r>
              <a:rPr lang="hu-HU" sz="2000" i="1" dirty="0"/>
              <a:t>1</a:t>
            </a:r>
            <a:r>
              <a:rPr lang="hu-HU" sz="2000" dirty="0"/>
              <a:t>-es bit elküldésével jelezheti. (</a:t>
            </a:r>
            <a:r>
              <a:rPr lang="hu-HU" sz="2000" i="1" dirty="0"/>
              <a:t>adatszórás</a:t>
            </a:r>
            <a:r>
              <a:rPr lang="hu-HU" sz="2000" dirty="0"/>
              <a:t>)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 versengési időszak végére minden állomás ismeri a küldőket. A küldés a sorszámok szerinti sorrendben történik meg.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13611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9202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4794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0386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15978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41569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7161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92753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3610" y="5381773"/>
            <a:ext cx="189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0.   1.   2.   3.   4.   5.    6.   7.</a:t>
            </a:r>
            <a:endParaRPr lang="en-US" sz="1100" b="1" dirty="0"/>
          </a:p>
        </p:txBody>
      </p:sp>
      <p:sp>
        <p:nvSpPr>
          <p:cNvPr id="13" name="Rectangle 12"/>
          <p:cNvSpPr/>
          <p:nvPr/>
        </p:nvSpPr>
        <p:spPr>
          <a:xfrm>
            <a:off x="2436388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1480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66572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 rot="16200000">
            <a:off x="1425308" y="4445246"/>
            <a:ext cx="212918" cy="1773155"/>
          </a:xfrm>
          <a:prstGeom prst="rightBrace">
            <a:avLst>
              <a:gd name="adj1" fmla="val 8333"/>
              <a:gd name="adj2" fmla="val 5050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23427" y="4819939"/>
            <a:ext cx="1591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versengési időrés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3681664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07256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32848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58439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84031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09623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35215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60806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1664" y="5381773"/>
            <a:ext cx="189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0.   1.   2.   3.   4.   5.    6.   7.</a:t>
            </a:r>
            <a:endParaRPr lang="en-US" sz="1100" b="1" dirty="0"/>
          </a:p>
        </p:txBody>
      </p:sp>
      <p:sp>
        <p:nvSpPr>
          <p:cNvPr id="27" name="Rectangle 26"/>
          <p:cNvSpPr/>
          <p:nvPr/>
        </p:nvSpPr>
        <p:spPr>
          <a:xfrm>
            <a:off x="5518729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33821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Brace 28"/>
          <p:cNvSpPr/>
          <p:nvPr/>
        </p:nvSpPr>
        <p:spPr>
          <a:xfrm rot="16200000">
            <a:off x="4493362" y="4445246"/>
            <a:ext cx="212918" cy="1773155"/>
          </a:xfrm>
          <a:prstGeom prst="rightBrace">
            <a:avLst>
              <a:gd name="adj1" fmla="val 8333"/>
              <a:gd name="adj2" fmla="val 5050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91480" y="4844001"/>
            <a:ext cx="1591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versengési időrés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6362448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88040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13632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39224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264815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490407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15999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41591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62448" y="5381773"/>
            <a:ext cx="189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0.   1.   2.   3.   4.   5.    6.   7.</a:t>
            </a:r>
            <a:endParaRPr lang="en-US" sz="1100" b="1" dirty="0"/>
          </a:p>
        </p:txBody>
      </p:sp>
      <p:sp>
        <p:nvSpPr>
          <p:cNvPr id="40" name="Rectangle 39"/>
          <p:cNvSpPr/>
          <p:nvPr/>
        </p:nvSpPr>
        <p:spPr>
          <a:xfrm>
            <a:off x="8199513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ight Brace 41"/>
          <p:cNvSpPr/>
          <p:nvPr/>
        </p:nvSpPr>
        <p:spPr>
          <a:xfrm rot="16200000">
            <a:off x="7174146" y="4445246"/>
            <a:ext cx="212918" cy="1773155"/>
          </a:xfrm>
          <a:prstGeom prst="rightBrace">
            <a:avLst>
              <a:gd name="adj1" fmla="val 8333"/>
              <a:gd name="adj2" fmla="val 5050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672265" y="4819936"/>
            <a:ext cx="1591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versengési időrés</a:t>
            </a:r>
            <a:endParaRPr lang="en-US" sz="1600" dirty="0"/>
          </a:p>
        </p:txBody>
      </p:sp>
      <p:cxnSp>
        <p:nvCxnSpPr>
          <p:cNvPr id="45" name="Straight Arrow Connector 44"/>
          <p:cNvCxnSpPr>
            <a:stCxn id="13" idx="0"/>
          </p:cNvCxnSpPr>
          <p:nvPr/>
        </p:nvCxnSpPr>
        <p:spPr>
          <a:xfrm flipV="1">
            <a:off x="2630400" y="5125459"/>
            <a:ext cx="433478" cy="62564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0"/>
          </p:cNvCxnSpPr>
          <p:nvPr/>
        </p:nvCxnSpPr>
        <p:spPr>
          <a:xfrm flipV="1">
            <a:off x="3045492" y="5125459"/>
            <a:ext cx="22222" cy="62564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5" idx="0"/>
          </p:cNvCxnSpPr>
          <p:nvPr/>
        </p:nvCxnSpPr>
        <p:spPr>
          <a:xfrm flipH="1" flipV="1">
            <a:off x="3067714" y="5125459"/>
            <a:ext cx="392870" cy="62564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466737" y="4803422"/>
            <a:ext cx="1190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adatkeretek</a:t>
            </a:r>
            <a:endParaRPr lang="en-US" sz="1600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1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2" grpId="0" animBg="1"/>
      <p:bldP spid="43" grpId="0"/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Bináris visszaszámlálás protokoll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571681"/>
          </a:xfrm>
        </p:spPr>
        <p:txBody>
          <a:bodyPr>
            <a:normAutofit fontScale="92500" lnSpcReduction="10000"/>
          </a:bodyPr>
          <a:lstStyle/>
          <a:p>
            <a:r>
              <a:rPr lang="hu-HU" sz="2000" dirty="0"/>
              <a:t>alapvető bittérkép eljárás hátrány, hogy az állomások számának növekedésével a versengési periódus hossza is nő</a:t>
            </a:r>
          </a:p>
          <a:p>
            <a:pPr marL="0" indent="0">
              <a:buNone/>
            </a:pPr>
            <a:r>
              <a:rPr lang="hu-HU" sz="2000" b="1" cap="small" dirty="0"/>
              <a:t>Működés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Minden állomás azonos hosszú bináris azonosítóval rendelkezik.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 forgalmazni kívánó állomás elkezdi a bináris címét bitenként elküldeni a legnagyobb helyi értékű bittel kezdve. Az azonos pozíciójú bitek logikai </a:t>
            </a:r>
            <a:r>
              <a:rPr lang="hu-HU" sz="2000" i="1" dirty="0"/>
              <a:t>VAGY</a:t>
            </a:r>
            <a:r>
              <a:rPr lang="hu-HU" sz="2000" dirty="0"/>
              <a:t> kapcsolatba lépnek ütközés esetén. Ha az állomás nullát küld, de egyet hall vissza, akkor feladja a küldési szándékát, mert van nála nagyobb azonosítóval rendelkező küldő.</a:t>
            </a:r>
          </a:p>
          <a:p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2611989" y="4477575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 dirty="0"/>
              <a:t>A </a:t>
            </a:r>
            <a:r>
              <a:rPr lang="hu-HU" sz="1200" b="1" cap="small" dirty="0" err="1"/>
              <a:t>hoszt</a:t>
            </a:r>
            <a:r>
              <a:rPr lang="hu-HU" sz="1200" b="1" cap="small" dirty="0"/>
              <a:t> (0011)</a:t>
            </a:r>
            <a:endParaRPr lang="en-US" sz="1200" b="1" cap="small" dirty="0"/>
          </a:p>
        </p:txBody>
      </p:sp>
      <p:sp>
        <p:nvSpPr>
          <p:cNvPr id="44" name="Rectangle 43"/>
          <p:cNvSpPr/>
          <p:nvPr/>
        </p:nvSpPr>
        <p:spPr>
          <a:xfrm>
            <a:off x="2611988" y="4850554"/>
            <a:ext cx="1133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200" b="1" cap="small" dirty="0"/>
              <a:t>B </a:t>
            </a:r>
            <a:r>
              <a:rPr lang="hu-HU" sz="1200" b="1" cap="small" dirty="0" err="1"/>
              <a:t>hoszt</a:t>
            </a:r>
            <a:r>
              <a:rPr lang="hu-HU" sz="1200" b="1" cap="small" dirty="0"/>
              <a:t> (0110)</a:t>
            </a:r>
            <a:endParaRPr lang="en-US" sz="1200" b="1" cap="small" dirty="0"/>
          </a:p>
        </p:txBody>
      </p:sp>
      <p:sp>
        <p:nvSpPr>
          <p:cNvPr id="49" name="TextBox 48"/>
          <p:cNvSpPr txBox="1"/>
          <p:nvPr/>
        </p:nvSpPr>
        <p:spPr>
          <a:xfrm>
            <a:off x="2611989" y="5230095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 dirty="0"/>
              <a:t>C </a:t>
            </a:r>
            <a:r>
              <a:rPr lang="hu-HU" sz="1200" b="1" cap="small" dirty="0" err="1"/>
              <a:t>hoszt</a:t>
            </a:r>
            <a:r>
              <a:rPr lang="hu-HU" sz="1200" b="1" cap="small" dirty="0"/>
              <a:t> (1010)</a:t>
            </a:r>
            <a:endParaRPr lang="en-US" sz="1200" b="1" cap="small" dirty="0"/>
          </a:p>
        </p:txBody>
      </p:sp>
      <p:sp>
        <p:nvSpPr>
          <p:cNvPr id="51" name="TextBox 50"/>
          <p:cNvSpPr txBox="1"/>
          <p:nvPr/>
        </p:nvSpPr>
        <p:spPr>
          <a:xfrm>
            <a:off x="2611989" y="5606721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 dirty="0"/>
              <a:t>D </a:t>
            </a:r>
            <a:r>
              <a:rPr lang="hu-HU" sz="1200" b="1" cap="small" dirty="0" err="1"/>
              <a:t>hoszt</a:t>
            </a:r>
            <a:r>
              <a:rPr lang="hu-HU" sz="1200" b="1" cap="small" dirty="0"/>
              <a:t> (1011)</a:t>
            </a:r>
            <a:endParaRPr lang="en-US" sz="1200" b="1" cap="small" dirty="0"/>
          </a:p>
        </p:txBody>
      </p:sp>
      <p:sp>
        <p:nvSpPr>
          <p:cNvPr id="46" name="TextBox 45"/>
          <p:cNvSpPr txBox="1"/>
          <p:nvPr/>
        </p:nvSpPr>
        <p:spPr>
          <a:xfrm>
            <a:off x="3853114" y="4465833"/>
            <a:ext cx="269626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hu-HU" sz="1200" dirty="0"/>
              <a:t>0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0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1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1</a:t>
            </a:r>
          </a:p>
          <a:p>
            <a:pPr>
              <a:spcAft>
                <a:spcPts val="800"/>
              </a:spcAft>
            </a:pPr>
            <a:r>
              <a:rPr lang="hu-HU" sz="1200" b="1" dirty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64033" y="4465832"/>
            <a:ext cx="303288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hu-HU" sz="1200" dirty="0"/>
              <a:t>– 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–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0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0</a:t>
            </a:r>
          </a:p>
          <a:p>
            <a:pPr>
              <a:spcAft>
                <a:spcPts val="800"/>
              </a:spcAft>
            </a:pPr>
            <a:r>
              <a:rPr lang="hu-HU" sz="1200" b="1" dirty="0">
                <a:solidFill>
                  <a:srgbClr val="FF0000"/>
                </a:solidFill>
              </a:rPr>
              <a:t>0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74952" y="4465831"/>
            <a:ext cx="303288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hu-HU" sz="1200" dirty="0"/>
              <a:t>– 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–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1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1</a:t>
            </a:r>
          </a:p>
          <a:p>
            <a:pPr>
              <a:spcAft>
                <a:spcPts val="800"/>
              </a:spcAft>
            </a:pPr>
            <a:r>
              <a:rPr lang="hu-HU" sz="1200" b="1" dirty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85871" y="4465830"/>
            <a:ext cx="269626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hu-HU" sz="1200" dirty="0"/>
              <a:t>–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–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0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1</a:t>
            </a:r>
          </a:p>
          <a:p>
            <a:pPr>
              <a:spcAft>
                <a:spcPts val="800"/>
              </a:spcAft>
            </a:pPr>
            <a:r>
              <a:rPr lang="hu-HU" sz="1200" b="1" dirty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135263" y="5606721"/>
            <a:ext cx="168742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 kerete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6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Bináris visszaszámlálás protokoll 2/</a:t>
            </a:r>
            <a:r>
              <a:rPr lang="hu-HU" dirty="0" err="1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211916"/>
          </a:xfrm>
        </p:spPr>
        <p:txBody>
          <a:bodyPr>
            <a:normAutofit/>
          </a:bodyPr>
          <a:lstStyle/>
          <a:p>
            <a:r>
              <a:rPr lang="hu-HU" sz="2000" b="1" dirty="0"/>
              <a:t>Következmény: </a:t>
            </a:r>
            <a:r>
              <a:rPr lang="hu-HU" sz="2000" dirty="0"/>
              <a:t>a magasabb címmel rendelkező állomásoknak a prioritásuk is magasabb az alacsonyabb című állomásokénál</a:t>
            </a:r>
          </a:p>
          <a:p>
            <a:pPr marL="0" indent="0">
              <a:buNone/>
            </a:pPr>
            <a:r>
              <a:rPr lang="hu-HU" sz="2000" b="1" cap="small" dirty="0" err="1"/>
              <a:t>Mok</a:t>
            </a:r>
            <a:r>
              <a:rPr lang="hu-HU" sz="2000" b="1" cap="small" dirty="0"/>
              <a:t> és </a:t>
            </a:r>
            <a:r>
              <a:rPr lang="hu-HU" sz="2000" b="1" cap="small" dirty="0" err="1"/>
              <a:t>Ward</a:t>
            </a:r>
            <a:r>
              <a:rPr lang="hu-HU" sz="2000" b="1" cap="small" dirty="0"/>
              <a:t> módosítása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Virtuális állomás címek használata.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Minden sikeres átvitel után ciklikusan permutáljuk az állomások címét.  </a:t>
            </a:r>
          </a:p>
          <a:p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20237" y="4600295"/>
          <a:ext cx="50116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42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1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6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0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A</a:t>
                      </a:r>
                      <a:endParaRPr lang="en-US" sz="12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B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C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D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E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F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G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H</a:t>
                      </a:r>
                      <a:endParaRPr lang="en-US" sz="1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Kezdeti állapot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110</a:t>
                      </a:r>
                      <a:endParaRPr lang="en-US" sz="1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D küldése</a:t>
                      </a:r>
                      <a:r>
                        <a:rPr lang="hu-HU" sz="1200" baseline="0" dirty="0">
                          <a:solidFill>
                            <a:schemeClr val="tx1"/>
                          </a:solidFill>
                        </a:rPr>
                        <a:t> után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110</a:t>
                      </a:r>
                      <a:endParaRPr lang="en-US" sz="1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A küldése után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110</a:t>
                      </a:r>
                      <a:endParaRPr lang="en-US" sz="1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7090117" y="4951828"/>
            <a:ext cx="0" cy="1153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79565" y="5343937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Idő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237" y="5343937"/>
            <a:ext cx="507206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10789" y="5713269"/>
            <a:ext cx="507206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3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Korlátozott versenyes protokollok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5835" y="1523005"/>
                <a:ext cx="8473631" cy="4526931"/>
              </a:xfrm>
            </p:spPr>
            <p:txBody>
              <a:bodyPr>
                <a:normAutofit/>
              </a:bodyPr>
              <a:lstStyle/>
              <a:p>
                <a:r>
                  <a:rPr lang="hu-HU" sz="1800" b="1" dirty="0"/>
                  <a:t>Cél:</a:t>
                </a:r>
                <a:r>
                  <a:rPr lang="hu-HU" sz="1800" dirty="0"/>
                  <a:t> Ötvözni a versenyhelyzetes és ütközésmentes protokollok jó tulajdonságait. 	</a:t>
                </a:r>
              </a:p>
              <a:p>
                <a:r>
                  <a:rPr lang="hu-HU" sz="1800" b="1" dirty="0"/>
                  <a:t>korlátozott versenyes protokoll </a:t>
                </a:r>
                <a:r>
                  <a:rPr lang="hu-HU" sz="1800" dirty="0"/>
                  <a:t>– Olyan protokoll, amely kis terhelés esetén versenyhelyzetes technikát használ a kis késleltetés érdekében, illetve nagy terhelés mellett ütközésmentes technikát alkalmaz a csatorna jó kihasználása érdekében.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hu-HU" sz="1800" b="1" cap="small" dirty="0"/>
                  <a:t>Szimmetrikus protokollok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Adott résben </a:t>
                </a:r>
                <a:r>
                  <a:rPr lang="hu-HU" sz="1800" i="1" dirty="0"/>
                  <a:t>k</a:t>
                </a:r>
                <a:r>
                  <a:rPr lang="hu-HU" sz="1800" dirty="0"/>
                  <a:t> állomás verseng, minden állomás </a:t>
                </a:r>
                <a:r>
                  <a:rPr lang="hu-HU" sz="1800" i="1" dirty="0"/>
                  <a:t>p</a:t>
                </a:r>
                <a:r>
                  <a:rPr lang="hu-HU" sz="1800" dirty="0"/>
                  <a:t> valószínűséggel adhat. A csatorna megszerzésének valószínűsége: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𝑘𝑝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sz="18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hu-HU" sz="1800" dirty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siker</m:t>
                          </m:r>
                          <m: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optim</m:t>
                          </m:r>
                          <m: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m:rPr>
                              <m:sty m:val="p"/>
                            </m:rP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lis</m:t>
                          </m:r>
                          <m: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mellett</m:t>
                          </m:r>
                        </m:e>
                      </m:d>
                      <m:r>
                        <a:rPr lang="hu-HU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sz="1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hu-HU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hu-HU" sz="1800" dirty="0"/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Azaz a csatorna megszerzésének esélyeit a versenyhelyzetek számának csökkentésével érhetjük el.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835" y="1523005"/>
                <a:ext cx="8473631" cy="4526931"/>
              </a:xfrm>
              <a:blipFill rotWithShape="1">
                <a:blip r:embed="rId2"/>
                <a:stretch>
                  <a:fillRect l="-647" t="-674" r="-10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528" y="4592538"/>
            <a:ext cx="3445343" cy="21451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5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Adaptív fabejárási protokoll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1417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/>
              <a:t>Történeti háttér</a:t>
            </a:r>
            <a:r>
              <a:rPr lang="hu-HU" sz="2000" dirty="0"/>
              <a:t> 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1943 – </a:t>
            </a:r>
            <a:r>
              <a:rPr lang="hu-HU" sz="2000" dirty="0" err="1"/>
              <a:t>Dorfman</a:t>
            </a:r>
            <a:r>
              <a:rPr lang="hu-HU" sz="2000" dirty="0"/>
              <a:t> a katonák szifiliszes fertőzöttségét vizsgálta.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1979 – </a:t>
            </a:r>
            <a:r>
              <a:rPr lang="hu-HU" sz="2000" dirty="0" err="1"/>
              <a:t>Capetanakis</a:t>
            </a:r>
            <a:r>
              <a:rPr lang="hu-HU" sz="2000" dirty="0"/>
              <a:t> bináris fa reprezentáció az algoritmus számítógépes változatával.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783080" y="5401992"/>
            <a:ext cx="514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B         C         D        E         F          G        H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201262" y="4156806"/>
            <a:ext cx="665911" cy="50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2867173" y="4156806"/>
            <a:ext cx="712543" cy="50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290081" y="4663438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574953" y="4663438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628270" y="4656404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4913142" y="4656404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036065" y="4663438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6320936" y="4663438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913280" y="4663438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198151" y="4663438"/>
            <a:ext cx="367520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913141" y="4149772"/>
            <a:ext cx="647627" cy="513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5560769" y="4149772"/>
            <a:ext cx="760167" cy="513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867173" y="3427826"/>
            <a:ext cx="1316207" cy="72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4183380" y="3427826"/>
            <a:ext cx="1377389" cy="721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80799" y="31474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52867" y="38416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60768" y="37804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03148" y="44066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09445" y="43436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73043" y="43436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67145" y="43610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39" name="Left Brace 38"/>
          <p:cNvSpPr/>
          <p:nvPr/>
        </p:nvSpPr>
        <p:spPr>
          <a:xfrm rot="16200000">
            <a:off x="4134296" y="3408683"/>
            <a:ext cx="340014" cy="49174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900267" y="597698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állomások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47532" y="36108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32905" y="42203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03747" y="49930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07811" y="49064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17256" y="42605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33033" y="49298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36064" y="49259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62867" y="36281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43462" y="49417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91587" y="49239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53613" y="42360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19772" y="49785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20597" y="42742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2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40" grpId="0"/>
      <p:bldP spid="5" grpId="0"/>
      <p:bldP spid="29" grpId="0"/>
      <p:bldP spid="31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CSMA</a:t>
            </a:r>
            <a:r>
              <a:rPr lang="hu-HU" dirty="0"/>
              <a:t>/CD - CSMA</a:t>
            </a:r>
            <a:r>
              <a:rPr lang="en-US" dirty="0"/>
              <a:t> </a:t>
            </a:r>
            <a:r>
              <a:rPr lang="hu-HU" dirty="0"/>
              <a:t>ütközés detektálással </a:t>
            </a:r>
            <a:br>
              <a:rPr lang="hu-HU" dirty="0"/>
            </a:br>
            <a:r>
              <a:rPr lang="hu-HU" dirty="0"/>
              <a:t>(CD = </a:t>
            </a:r>
            <a:r>
              <a:rPr lang="en-US" dirty="0"/>
              <a:t>Collision Detection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Ütközés</a:t>
            </a:r>
            <a:r>
              <a:rPr lang="en-US" sz="2800" dirty="0"/>
              <a:t> </a:t>
            </a:r>
            <a:r>
              <a:rPr lang="en-US" sz="2800" dirty="0" err="1"/>
              <a:t>érzékelés</a:t>
            </a:r>
            <a:r>
              <a:rPr lang="en-US" sz="2800" dirty="0"/>
              <a:t> </a:t>
            </a:r>
            <a:r>
              <a:rPr lang="en-US" sz="2800" dirty="0" err="1"/>
              <a:t>esetén</a:t>
            </a:r>
            <a:r>
              <a:rPr lang="en-US" sz="2800" dirty="0"/>
              <a:t> meg </a:t>
            </a:r>
            <a:r>
              <a:rPr lang="en-US" sz="2800" dirty="0" err="1"/>
              <a:t>lehessen</a:t>
            </a:r>
            <a:r>
              <a:rPr lang="en-US" sz="2800" dirty="0"/>
              <a:t> </a:t>
            </a:r>
            <a:r>
              <a:rPr lang="en-US" sz="2800" dirty="0" err="1"/>
              <a:t>szakítani</a:t>
            </a:r>
            <a:r>
              <a:rPr lang="en-US" sz="2800" dirty="0"/>
              <a:t> </a:t>
            </a:r>
            <a:r>
              <a:rPr lang="en-US" sz="2800" dirty="0" err="1"/>
              <a:t>az</a:t>
            </a:r>
            <a:r>
              <a:rPr lang="en-US" sz="2800" dirty="0"/>
              <a:t> </a:t>
            </a:r>
            <a:r>
              <a:rPr lang="en-US" sz="2800" dirty="0" err="1"/>
              <a:t>adást</a:t>
            </a:r>
            <a:r>
              <a:rPr lang="en-US" sz="2800" dirty="0"/>
              <a:t>. („Collision Detection”)</a:t>
            </a:r>
          </a:p>
          <a:p>
            <a:pPr lvl="1"/>
            <a:r>
              <a:rPr lang="en-US" sz="2500" dirty="0"/>
              <a:t>Minden </a:t>
            </a:r>
            <a:r>
              <a:rPr lang="en-US" sz="2500" dirty="0" err="1"/>
              <a:t>állomás</a:t>
            </a:r>
            <a:r>
              <a:rPr lang="en-US" sz="2500" dirty="0"/>
              <a:t> </a:t>
            </a:r>
            <a:r>
              <a:rPr lang="en-US" sz="2500" dirty="0" err="1"/>
              <a:t>küldés</a:t>
            </a:r>
            <a:r>
              <a:rPr lang="en-US" sz="2500" dirty="0"/>
              <a:t> </a:t>
            </a:r>
            <a:r>
              <a:rPr lang="en-US" sz="2500" dirty="0" err="1"/>
              <a:t>közben</a:t>
            </a:r>
            <a:r>
              <a:rPr lang="en-US" sz="2500" dirty="0"/>
              <a:t> </a:t>
            </a:r>
            <a:r>
              <a:rPr lang="en-US" sz="2500" dirty="0" err="1"/>
              <a:t>megfigyeli</a:t>
            </a:r>
            <a:r>
              <a:rPr lang="en-US" sz="2500" dirty="0"/>
              <a:t> a </a:t>
            </a:r>
            <a:r>
              <a:rPr lang="en-US" sz="2500" dirty="0" err="1"/>
              <a:t>csatornát</a:t>
            </a:r>
            <a:r>
              <a:rPr lang="en-US" sz="2500" dirty="0"/>
              <a:t>, </a:t>
            </a:r>
            <a:endParaRPr lang="hu-HU" sz="2500" dirty="0"/>
          </a:p>
          <a:p>
            <a:pPr lvl="1"/>
            <a:r>
              <a:rPr lang="en-US" sz="2500" dirty="0"/>
              <a:t>ha </a:t>
            </a:r>
            <a:r>
              <a:rPr lang="en-US" sz="2500" dirty="0" err="1"/>
              <a:t>ütközést</a:t>
            </a:r>
            <a:r>
              <a:rPr lang="en-US" sz="2500" dirty="0"/>
              <a:t> </a:t>
            </a:r>
            <a:r>
              <a:rPr lang="en-US" sz="2500" dirty="0" err="1"/>
              <a:t>tapasztal</a:t>
            </a:r>
            <a:r>
              <a:rPr lang="en-US" sz="2500" dirty="0"/>
              <a:t>, </a:t>
            </a:r>
            <a:r>
              <a:rPr lang="en-US" sz="2500" dirty="0" err="1"/>
              <a:t>akkor</a:t>
            </a:r>
            <a:r>
              <a:rPr lang="en-US" sz="2500" dirty="0"/>
              <a:t> </a:t>
            </a:r>
            <a:r>
              <a:rPr lang="en-US" sz="2500" dirty="0" err="1"/>
              <a:t>megszakítja</a:t>
            </a:r>
            <a:r>
              <a:rPr lang="en-US" sz="2500" dirty="0"/>
              <a:t> </a:t>
            </a:r>
            <a:r>
              <a:rPr lang="en-US" sz="2500" dirty="0" err="1"/>
              <a:t>az</a:t>
            </a:r>
            <a:r>
              <a:rPr lang="en-US" sz="2500" dirty="0"/>
              <a:t> </a:t>
            </a:r>
            <a:r>
              <a:rPr lang="en-US" sz="2500" dirty="0" err="1"/>
              <a:t>adást</a:t>
            </a:r>
            <a:r>
              <a:rPr lang="en-US" sz="2500" dirty="0"/>
              <a:t>, </a:t>
            </a:r>
            <a:r>
              <a:rPr lang="en-US" sz="2500" dirty="0" err="1"/>
              <a:t>és</a:t>
            </a:r>
            <a:r>
              <a:rPr lang="en-US" sz="2500" dirty="0"/>
              <a:t> </a:t>
            </a:r>
            <a:r>
              <a:rPr lang="en-US" sz="2500" dirty="0" err="1"/>
              <a:t>véletlen</a:t>
            </a:r>
            <a:r>
              <a:rPr lang="en-US" sz="2500" dirty="0"/>
              <a:t> </a:t>
            </a:r>
            <a:r>
              <a:rPr lang="en-US" sz="2500" dirty="0" err="1"/>
              <a:t>ideig</a:t>
            </a:r>
            <a:r>
              <a:rPr lang="en-US" sz="2500" dirty="0"/>
              <a:t> </a:t>
            </a:r>
            <a:r>
              <a:rPr lang="en-US" sz="2500" dirty="0" err="1"/>
              <a:t>várakozik</a:t>
            </a:r>
            <a:r>
              <a:rPr lang="en-US" sz="2500" dirty="0"/>
              <a:t>, </a:t>
            </a:r>
            <a:r>
              <a:rPr lang="en-US" sz="2500" dirty="0" err="1"/>
              <a:t>majd</a:t>
            </a:r>
            <a:r>
              <a:rPr lang="en-US" sz="2500" dirty="0"/>
              <a:t> </a:t>
            </a:r>
            <a:r>
              <a:rPr lang="en-US" sz="2500" dirty="0" err="1"/>
              <a:t>újra</a:t>
            </a:r>
            <a:r>
              <a:rPr lang="en-US" sz="2500" dirty="0"/>
              <a:t> </a:t>
            </a:r>
            <a:r>
              <a:rPr lang="en-US" sz="2500" dirty="0" err="1"/>
              <a:t>elkezdi</a:t>
            </a:r>
            <a:r>
              <a:rPr lang="en-US" sz="2500" dirty="0"/>
              <a:t> </a:t>
            </a:r>
            <a:r>
              <a:rPr lang="en-US" sz="2500" dirty="0" err="1"/>
              <a:t>leadni</a:t>
            </a:r>
            <a:r>
              <a:rPr lang="en-US" sz="2500" dirty="0"/>
              <a:t> a </a:t>
            </a:r>
            <a:r>
              <a:rPr lang="en-US" sz="2500" dirty="0" err="1"/>
              <a:t>keretét</a:t>
            </a:r>
            <a:r>
              <a:rPr lang="en-US" sz="2500" dirty="0"/>
              <a:t>. </a:t>
            </a:r>
            <a:endParaRPr lang="hu-HU" sz="2500" dirty="0"/>
          </a:p>
          <a:p>
            <a:pPr lvl="1"/>
            <a:endParaRPr lang="en-US" sz="2500" dirty="0"/>
          </a:p>
          <a:p>
            <a:r>
              <a:rPr lang="hu-HU" sz="2800" dirty="0"/>
              <a:t>Mikor lehet egy állomás biztos abban, hogy megszerezte magának a csatornát?</a:t>
            </a:r>
            <a:endParaRPr lang="en-US" sz="2800" dirty="0"/>
          </a:p>
          <a:p>
            <a:pPr lvl="1"/>
            <a:r>
              <a:rPr lang="hu-HU" sz="2400" dirty="0"/>
              <a:t>Az ütközés detektálás minimális ideje az az idő, ami egy jelnek a két legtávolabbi állomás közötti átviteléhez szükséges.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4028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Adaptív fabejárási protokoll 2/</a:t>
            </a:r>
            <a:r>
              <a:rPr lang="hu-HU" dirty="0" err="1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/>
              <a:t>Működés</a:t>
            </a:r>
          </a:p>
          <a:p>
            <a:pPr>
              <a:spcBef>
                <a:spcPts val="0"/>
              </a:spcBef>
            </a:pPr>
            <a:r>
              <a:rPr lang="hu-HU" sz="2000" i="1" dirty="0"/>
              <a:t>0</a:t>
            </a:r>
            <a:r>
              <a:rPr lang="hu-HU" sz="2000" dirty="0"/>
              <a:t>-adik időrésben mindenki küldhet.</a:t>
            </a:r>
          </a:p>
          <a:p>
            <a:pPr lvl="1"/>
            <a:r>
              <a:rPr lang="hu-HU" sz="2000" dirty="0"/>
              <a:t>Ha ütközés történik, akkor megkezdődik a fa </a:t>
            </a:r>
            <a:r>
              <a:rPr lang="hu-HU" sz="2000" i="1" dirty="0"/>
              <a:t>mélységi bejárása</a:t>
            </a:r>
            <a:r>
              <a:rPr lang="hu-HU" sz="2000" dirty="0"/>
              <a:t>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 rések a fa egyes csomópontjaihoz vannak rendelve.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Ütközéskor rekurzívan az adott csomópont bal illetve jobb gyerekcsomópontjánál folytatódik a keresés.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Ha egy bitrés kihasználatlan marad, vagy pontosan egy állomás küld, akkor a szóban forgó csomópont keresése befejeződik. </a:t>
            </a:r>
          </a:p>
          <a:p>
            <a:pPr marL="0" indent="0">
              <a:buNone/>
            </a:pPr>
            <a:r>
              <a:rPr lang="hu-HU" sz="2000" b="1" dirty="0"/>
              <a:t>Következmény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Minél nagyobb a terhelés, annál mélyebben érdemes kezdeni a keresést.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 73"/>
          <p:cNvSpPr/>
          <p:nvPr/>
        </p:nvSpPr>
        <p:spPr>
          <a:xfrm>
            <a:off x="3758063" y="3334711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Adaptív fabejárás példa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538887" y="3172068"/>
            <a:ext cx="665911" cy="50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204798" y="3172068"/>
            <a:ext cx="712543" cy="50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627706" y="3678700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3912577" y="3678700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965895" y="3671666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5250766" y="3671666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373689" y="3678700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6658560" y="3678700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250905" y="3678700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2535775" y="3678700"/>
            <a:ext cx="367520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250766" y="3165034"/>
            <a:ext cx="647627" cy="513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5898393" y="3165034"/>
            <a:ext cx="760167" cy="513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204798" y="2443088"/>
            <a:ext cx="1316207" cy="72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521004" y="2443088"/>
            <a:ext cx="1377389" cy="721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945499" y="4786586"/>
            <a:ext cx="166978" cy="601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112477" y="4694254"/>
            <a:ext cx="448592" cy="693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112477" y="4694254"/>
            <a:ext cx="1167619" cy="693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112477" y="4694252"/>
            <a:ext cx="2462102" cy="693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112477" y="4694252"/>
            <a:ext cx="3166000" cy="693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66891" y="5387926"/>
            <a:ext cx="168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Küldő állomások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280480" y="2090057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Lightning Bolt 68"/>
          <p:cNvSpPr/>
          <p:nvPr/>
        </p:nvSpPr>
        <p:spPr>
          <a:xfrm>
            <a:off x="4223073" y="2158610"/>
            <a:ext cx="240910" cy="464234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2906562" y="2845190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Lightning Bolt 70"/>
          <p:cNvSpPr/>
          <p:nvPr/>
        </p:nvSpPr>
        <p:spPr>
          <a:xfrm>
            <a:off x="2843433" y="2913796"/>
            <a:ext cx="240910" cy="464234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Lightning Bolt 71"/>
          <p:cNvSpPr/>
          <p:nvPr/>
        </p:nvSpPr>
        <p:spPr>
          <a:xfrm>
            <a:off x="3692758" y="3350589"/>
            <a:ext cx="240910" cy="464234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2163742" y="3334711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3240413" y="4160920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4163870" y="4164576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5722384" y="2840584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853046" y="3391704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6484600" y="3356533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Lightning Bolt 79"/>
          <p:cNvSpPr/>
          <p:nvPr/>
        </p:nvSpPr>
        <p:spPr>
          <a:xfrm>
            <a:off x="5669040" y="2898381"/>
            <a:ext cx="240910" cy="464234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21</a:t>
            </a:fld>
            <a:endParaRPr lang="en-US"/>
          </a:p>
        </p:txBody>
      </p:sp>
      <p:sp>
        <p:nvSpPr>
          <p:cNvPr id="38" name="TextBox 3"/>
          <p:cNvSpPr txBox="1"/>
          <p:nvPr/>
        </p:nvSpPr>
        <p:spPr>
          <a:xfrm>
            <a:off x="2084211" y="4374431"/>
            <a:ext cx="514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B         C         D        E         F          G       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5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Az adatkapcsolati réteg „legtetején”…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452884" y="1600200"/>
            <a:ext cx="5538716" cy="5105400"/>
          </a:xfrm>
        </p:spPr>
        <p:txBody>
          <a:bodyPr/>
          <a:lstStyle/>
          <a:p>
            <a:r>
              <a:rPr lang="en-US" dirty="0"/>
              <a:t>Bridging</a:t>
            </a:r>
            <a:r>
              <a:rPr lang="hu-HU" dirty="0"/>
              <a:t>, avagy hidak</a:t>
            </a:r>
            <a:endParaRPr lang="en-US" dirty="0"/>
          </a:p>
          <a:p>
            <a:pPr lvl="1"/>
            <a:r>
              <a:rPr lang="hu-HU" dirty="0"/>
              <a:t>Hogyan kapcsoljunk össze LAN-okat</a:t>
            </a:r>
            <a:r>
              <a:rPr lang="en-US" dirty="0"/>
              <a:t>?</a:t>
            </a:r>
          </a:p>
          <a:p>
            <a:r>
              <a:rPr lang="hu-HU" dirty="0"/>
              <a:t>Funkciók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Keretek forgalomirányítása a LAN-ok között</a:t>
            </a:r>
            <a:endParaRPr lang="en-US" dirty="0"/>
          </a:p>
          <a:p>
            <a:r>
              <a:rPr lang="hu-HU" dirty="0"/>
              <a:t>Kihívások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Plug-and-play, </a:t>
            </a:r>
            <a:r>
              <a:rPr lang="hu-HU" dirty="0"/>
              <a:t>önmagát konfiguráló</a:t>
            </a:r>
          </a:p>
          <a:p>
            <a:pPr lvl="1"/>
            <a:r>
              <a:rPr lang="hu-HU" dirty="0"/>
              <a:t>Esetleges hurkok feloldása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Alkalmazási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Megjelenítési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Ülés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69478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02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ontent Placeholder 3"/>
          <p:cNvSpPr txBox="1">
            <a:spLocks/>
          </p:cNvSpPr>
          <p:nvPr/>
        </p:nvSpPr>
        <p:spPr>
          <a:xfrm>
            <a:off x="-1" y="4700947"/>
            <a:ext cx="7149540" cy="21585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Pro: </a:t>
            </a:r>
            <a:r>
              <a:rPr lang="hu-HU" sz="2800" dirty="0"/>
              <a:t>Egyszerű</a:t>
            </a:r>
            <a:endParaRPr lang="en-US" sz="2800" dirty="0"/>
          </a:p>
          <a:p>
            <a:pPr lvl="1"/>
            <a:r>
              <a:rPr lang="hu-HU" sz="2400" dirty="0"/>
              <a:t>Olcsó és buta hardver</a:t>
            </a:r>
            <a:endParaRPr lang="en-US" sz="2400" dirty="0"/>
          </a:p>
          <a:p>
            <a:r>
              <a:rPr lang="hu-HU" sz="2800" dirty="0"/>
              <a:t>Kontra</a:t>
            </a:r>
            <a:r>
              <a:rPr lang="en-US" sz="2800" dirty="0"/>
              <a:t>: </a:t>
            </a:r>
            <a:r>
              <a:rPr lang="hu-HU" sz="2800" dirty="0"/>
              <a:t>Nem skálázható</a:t>
            </a:r>
            <a:endParaRPr lang="en-US" sz="2800" dirty="0"/>
          </a:p>
          <a:p>
            <a:pPr lvl="1"/>
            <a:r>
              <a:rPr lang="hu-HU" sz="2400" dirty="0"/>
              <a:t>Több állomás</a:t>
            </a:r>
            <a:r>
              <a:rPr lang="en-US" sz="2400" dirty="0"/>
              <a:t> = </a:t>
            </a:r>
            <a:r>
              <a:rPr lang="hu-HU" sz="2400" dirty="0"/>
              <a:t>több ütközés</a:t>
            </a:r>
            <a:r>
              <a:rPr lang="en-US" sz="2400" dirty="0"/>
              <a:t> = </a:t>
            </a:r>
            <a:r>
              <a:rPr lang="hu-HU" sz="2400" dirty="0"/>
              <a:t>káosz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123566" y="3343695"/>
            <a:ext cx="620461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Visszatekintés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31960"/>
            <a:ext cx="8839200" cy="638033"/>
          </a:xfrm>
        </p:spPr>
        <p:txBody>
          <a:bodyPr>
            <a:normAutofit/>
          </a:bodyPr>
          <a:lstStyle/>
          <a:p>
            <a:r>
              <a:rPr lang="hu-HU" dirty="0"/>
              <a:t>Az</a:t>
            </a:r>
            <a:r>
              <a:rPr lang="en-US" dirty="0"/>
              <a:t> Ethernet</a:t>
            </a:r>
            <a:r>
              <a:rPr lang="hu-HU" dirty="0"/>
              <a:t> eredetileg adatszóró technológia volt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90994" y="3214894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78414" y="2227995"/>
            <a:ext cx="813748" cy="1197587"/>
            <a:chOff x="769390" y="2282588"/>
            <a:chExt cx="813748" cy="1197587"/>
          </a:xfrm>
        </p:grpSpPr>
        <p:sp>
          <p:nvSpPr>
            <p:cNvPr id="16" name="Up Arrow Callout 15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2986490" y="2227995"/>
            <a:ext cx="813748" cy="1197586"/>
            <a:chOff x="2354807" y="2282588"/>
            <a:chExt cx="813748" cy="1197586"/>
          </a:xfrm>
        </p:grpSpPr>
        <p:sp>
          <p:nvSpPr>
            <p:cNvPr id="14" name="Up Arrow Callout 13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4494566" y="2227995"/>
            <a:ext cx="813748" cy="1197587"/>
            <a:chOff x="3967518" y="2282588"/>
            <a:chExt cx="813748" cy="1197587"/>
          </a:xfrm>
        </p:grpSpPr>
        <p:sp>
          <p:nvSpPr>
            <p:cNvPr id="12" name="Up Arrow Callout 11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6002643" y="2227995"/>
            <a:ext cx="813748" cy="1197587"/>
            <a:chOff x="5662115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5" name="Picture 3" descr="C:\Users\t0ph3r\Documents\CS 4700\assets\20620842-260x260-0-0_Ctg%2B7%2Bft%2BCoaxial%2BEthernet%2B10Base%2B2%2BCable%2B0318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3" r="13790"/>
          <a:stretch/>
        </p:blipFill>
        <p:spPr bwMode="auto">
          <a:xfrm>
            <a:off x="7863840" y="2012710"/>
            <a:ext cx="1280160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971771" y="3848667"/>
            <a:ext cx="1908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Tee Connector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2261494"/>
            <a:ext cx="147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Terminator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55875" y="2723159"/>
            <a:ext cx="163920" cy="44993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926231" y="3489276"/>
            <a:ext cx="0" cy="4503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652456" y="4950619"/>
            <a:ext cx="181742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359305" y="4950619"/>
            <a:ext cx="1110580" cy="88205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359305" y="4317518"/>
            <a:ext cx="1110580" cy="63310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69" y="4430180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307" y="5229596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857" y="3924245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225078" y="4658231"/>
            <a:ext cx="1309616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Hub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6764303" y="3023608"/>
            <a:ext cx="1524230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Repeater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771786" y="3173098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66376" y="3173097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2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97965E-6 L -0.42535 -0.0004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" y="-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99537E-6 L 0.27309 -0.0004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31" grpId="0" animBg="1"/>
      <p:bldP spid="30" grpId="0" animBg="1"/>
      <p:bldP spid="30" grpId="1" animBg="1"/>
      <p:bldP spid="34" grpId="0" animBg="1"/>
      <p:bldP spid="3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LAN-ok összekapcsolása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9568" y="4166327"/>
            <a:ext cx="9050030" cy="2607513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A </a:t>
            </a:r>
            <a:r>
              <a:rPr lang="hu-HU" dirty="0" err="1"/>
              <a:t>bridge-ek</a:t>
            </a:r>
            <a:r>
              <a:rPr lang="hu-HU" dirty="0"/>
              <a:t> lekorlátozzák az ütközési </a:t>
            </a:r>
            <a:br>
              <a:rPr lang="hu-HU" dirty="0"/>
            </a:br>
            <a:r>
              <a:rPr lang="hu-HU" dirty="0"/>
              <a:t>tartományok méretét</a:t>
            </a:r>
            <a:endParaRPr lang="en-US" dirty="0"/>
          </a:p>
          <a:p>
            <a:pPr lvl="1"/>
            <a:r>
              <a:rPr lang="hu-HU" dirty="0"/>
              <a:t>Jelentősen növelik a skálázhatóságot</a:t>
            </a:r>
            <a:endParaRPr lang="en-US" dirty="0"/>
          </a:p>
          <a:p>
            <a:pPr lvl="1"/>
            <a:r>
              <a:rPr lang="hu-HU" dirty="0"/>
              <a:t>Kérdés</a:t>
            </a:r>
            <a:r>
              <a:rPr lang="en-US" dirty="0"/>
              <a:t>: </a:t>
            </a:r>
            <a:r>
              <a:rPr lang="hu-HU" dirty="0"/>
              <a:t>lehetne-e az egész Internet egy </a:t>
            </a:r>
            <a:r>
              <a:rPr lang="hu-HU" dirty="0" err="1"/>
              <a:t>bridge-ekkel</a:t>
            </a:r>
            <a:r>
              <a:rPr lang="hu-HU" dirty="0"/>
              <a:t> összekötött tartomány</a:t>
            </a:r>
            <a:r>
              <a:rPr lang="en-US" dirty="0"/>
              <a:t>?</a:t>
            </a:r>
          </a:p>
          <a:p>
            <a:r>
              <a:rPr lang="hu-HU" dirty="0"/>
              <a:t>Hátrány</a:t>
            </a:r>
            <a:r>
              <a:rPr lang="en-US" dirty="0"/>
              <a:t>: </a:t>
            </a:r>
            <a:r>
              <a:rPr lang="hu-HU" dirty="0"/>
              <a:t>a </a:t>
            </a:r>
            <a:r>
              <a:rPr lang="en-US" dirty="0"/>
              <a:t>bridge</a:t>
            </a:r>
            <a:r>
              <a:rPr lang="hu-HU" dirty="0" err="1"/>
              <a:t>-ek</a:t>
            </a:r>
            <a:r>
              <a:rPr lang="hu-HU" dirty="0"/>
              <a:t> sokkal komplexebb eszközök a </a:t>
            </a:r>
            <a:r>
              <a:rPr lang="hu-HU" dirty="0" err="1"/>
              <a:t>hub-oknál</a:t>
            </a:r>
            <a:endParaRPr lang="en-US" dirty="0"/>
          </a:p>
          <a:p>
            <a:pPr lvl="1"/>
            <a:r>
              <a:rPr lang="hu-HU" dirty="0"/>
              <a:t>Fizikai réteg VS Adatkapcsolati réteg</a:t>
            </a:r>
            <a:endParaRPr lang="en-US" dirty="0"/>
          </a:p>
          <a:p>
            <a:pPr lvl="1"/>
            <a:r>
              <a:rPr lang="hu-HU" dirty="0"/>
              <a:t>Memória pufferek, csomag feldolgozó hardver és </a:t>
            </a:r>
            <a:r>
              <a:rPr lang="hu-HU" dirty="0" err="1"/>
              <a:t>routing</a:t>
            </a:r>
            <a:r>
              <a:rPr lang="hu-HU" dirty="0"/>
              <a:t> (útválasztó) táblák szükségesek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97823" y="2563324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0221" y="2434523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2415" y="1607987"/>
            <a:ext cx="704783" cy="1037224"/>
            <a:chOff x="769390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1590671" y="1607986"/>
            <a:ext cx="704783" cy="1037223"/>
            <a:chOff x="2354807" y="2282588"/>
            <a:chExt cx="813748" cy="1197586"/>
          </a:xfrm>
        </p:grpSpPr>
        <p:sp>
          <p:nvSpPr>
            <p:cNvPr id="11" name="Up Arrow Callout 10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2601631" y="1607987"/>
            <a:ext cx="704783" cy="1037224"/>
            <a:chOff x="3967518" y="2282588"/>
            <a:chExt cx="813748" cy="1197587"/>
          </a:xfrm>
        </p:grpSpPr>
        <p:sp>
          <p:nvSpPr>
            <p:cNvPr id="14" name="Up Arrow Callout 13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3639888" y="1607987"/>
            <a:ext cx="704783" cy="1037224"/>
            <a:chOff x="5662115" y="2282588"/>
            <a:chExt cx="813748" cy="1197587"/>
          </a:xfrm>
        </p:grpSpPr>
        <p:sp>
          <p:nvSpPr>
            <p:cNvPr id="17" name="Up Arrow Callout 16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5" name="Straight Connector 24"/>
          <p:cNvCxnSpPr/>
          <p:nvPr/>
        </p:nvCxnSpPr>
        <p:spPr>
          <a:xfrm>
            <a:off x="497823" y="3815222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40221" y="3686421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52415" y="2859885"/>
            <a:ext cx="704783" cy="1037224"/>
            <a:chOff x="769390" y="2282588"/>
            <a:chExt cx="813748" cy="1197587"/>
          </a:xfrm>
        </p:grpSpPr>
        <p:sp>
          <p:nvSpPr>
            <p:cNvPr id="28" name="Up Arrow Callout 2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/>
          <p:cNvGrpSpPr/>
          <p:nvPr/>
        </p:nvGrpSpPr>
        <p:grpSpPr>
          <a:xfrm>
            <a:off x="1590671" y="2859884"/>
            <a:ext cx="704783" cy="1037223"/>
            <a:chOff x="2354807" y="2282588"/>
            <a:chExt cx="813748" cy="1197586"/>
          </a:xfrm>
        </p:grpSpPr>
        <p:sp>
          <p:nvSpPr>
            <p:cNvPr id="31" name="Up Arrow Callout 30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2601631" y="2859885"/>
            <a:ext cx="704783" cy="1037224"/>
            <a:chOff x="3967518" y="2282588"/>
            <a:chExt cx="813748" cy="1197587"/>
          </a:xfrm>
        </p:grpSpPr>
        <p:sp>
          <p:nvSpPr>
            <p:cNvPr id="34" name="Up Arrow Callout 33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3639888" y="2859885"/>
            <a:ext cx="704783" cy="1037224"/>
            <a:chOff x="5662115" y="2282588"/>
            <a:chExt cx="813748" cy="1197587"/>
          </a:xfrm>
        </p:grpSpPr>
        <p:sp>
          <p:nvSpPr>
            <p:cNvPr id="37" name="Up Arrow Callout 36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0" name="Straight Connector 39"/>
          <p:cNvCxnSpPr/>
          <p:nvPr/>
        </p:nvCxnSpPr>
        <p:spPr>
          <a:xfrm>
            <a:off x="7431075" y="3733334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478610" y="3727259"/>
            <a:ext cx="860175" cy="74165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110" y="3439214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19" y="4143821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/>
          <p:nvPr/>
        </p:nvCxnSpPr>
        <p:spPr>
          <a:xfrm flipV="1">
            <a:off x="7519920" y="2924051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18" y="2598956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Connector 58"/>
          <p:cNvCxnSpPr/>
          <p:nvPr/>
        </p:nvCxnSpPr>
        <p:spPr>
          <a:xfrm flipV="1">
            <a:off x="6464098" y="1837546"/>
            <a:ext cx="0" cy="97320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624894" y="2028762"/>
            <a:ext cx="886739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06" y="1606908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503" y="1606908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Connector 62"/>
          <p:cNvCxnSpPr/>
          <p:nvPr/>
        </p:nvCxnSpPr>
        <p:spPr>
          <a:xfrm flipV="1">
            <a:off x="6552943" y="2001466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447" y="1606908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Elbow Connector 69"/>
          <p:cNvCxnSpPr>
            <a:stCxn id="24" idx="3"/>
          </p:cNvCxnSpPr>
          <p:nvPr/>
        </p:nvCxnSpPr>
        <p:spPr>
          <a:xfrm>
            <a:off x="4736874" y="2563324"/>
            <a:ext cx="888020" cy="916834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39" idx="3"/>
          </p:cNvCxnSpPr>
          <p:nvPr/>
        </p:nvCxnSpPr>
        <p:spPr>
          <a:xfrm flipV="1">
            <a:off x="4736874" y="3658853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46" idx="1"/>
          </p:cNvCxnSpPr>
          <p:nvPr/>
        </p:nvCxnSpPr>
        <p:spPr>
          <a:xfrm rot="10800000">
            <a:off x="6366947" y="3713612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5" idx="2"/>
            <a:endCxn id="1026" idx="0"/>
          </p:cNvCxnSpPr>
          <p:nvPr/>
        </p:nvCxnSpPr>
        <p:spPr>
          <a:xfrm rot="5400000">
            <a:off x="5960540" y="2915792"/>
            <a:ext cx="397493" cy="609627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001" y="3419352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6079642" y="2560194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46619" y="3482779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79272" y="2434523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479272" y="3686421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113834" y="1565494"/>
            <a:ext cx="4771883" cy="122410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6962375" y="2517838"/>
            <a:ext cx="2112730" cy="239900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113834" y="2799864"/>
            <a:ext cx="4771883" cy="122410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5077160" y="1538198"/>
            <a:ext cx="2683780" cy="164678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7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</a:t>
            </a:r>
            <a:r>
              <a:rPr lang="hu-HU" dirty="0" err="1"/>
              <a:t>-ek</a:t>
            </a:r>
            <a:r>
              <a:rPr lang="hu-HU" dirty="0"/>
              <a:t> (magyarul: hidak)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993776"/>
          </a:xfrm>
        </p:spPr>
        <p:txBody>
          <a:bodyPr>
            <a:normAutofit/>
          </a:bodyPr>
          <a:lstStyle/>
          <a:p>
            <a:r>
              <a:rPr lang="hu-HU" dirty="0"/>
              <a:t>Az</a:t>
            </a:r>
            <a:r>
              <a:rPr lang="en-US" dirty="0"/>
              <a:t> Ethernet switch</a:t>
            </a:r>
            <a:r>
              <a:rPr lang="hu-HU" dirty="0"/>
              <a:t> eredeti formája</a:t>
            </a:r>
            <a:endParaRPr lang="en-US" dirty="0"/>
          </a:p>
          <a:p>
            <a:r>
              <a:rPr lang="hu-HU" dirty="0"/>
              <a:t>Több</a:t>
            </a:r>
            <a:r>
              <a:rPr lang="en-US" dirty="0"/>
              <a:t> IEEE 802 LAN</a:t>
            </a:r>
            <a:r>
              <a:rPr lang="hu-HU" dirty="0" err="1"/>
              <a:t>-t</a:t>
            </a:r>
            <a:r>
              <a:rPr lang="hu-HU" dirty="0"/>
              <a:t> kapcsol össze a 2. rétegben</a:t>
            </a:r>
            <a:endParaRPr lang="en-US" dirty="0"/>
          </a:p>
          <a:p>
            <a:r>
              <a:rPr lang="hu-HU" dirty="0"/>
              <a:t>Célok</a:t>
            </a:r>
            <a:endParaRPr lang="en-US" dirty="0"/>
          </a:p>
          <a:p>
            <a:pPr lvl="1"/>
            <a:r>
              <a:rPr lang="hu-HU" dirty="0"/>
              <a:t>Ütközési tartományok számának csökkentése</a:t>
            </a:r>
            <a:endParaRPr lang="en-US" dirty="0"/>
          </a:p>
          <a:p>
            <a:pPr lvl="1"/>
            <a:r>
              <a:rPr lang="hu-HU" dirty="0"/>
              <a:t>Teljes átlátszóság</a:t>
            </a:r>
            <a:endParaRPr lang="en-US" dirty="0"/>
          </a:p>
          <a:p>
            <a:pPr lvl="2"/>
            <a:r>
              <a:rPr lang="en-US" dirty="0"/>
              <a:t>“Plug-and-play,” </a:t>
            </a:r>
            <a:r>
              <a:rPr lang="hu-HU" dirty="0"/>
              <a:t>önmagát konfiguráló</a:t>
            </a:r>
            <a:endParaRPr lang="en-US" dirty="0"/>
          </a:p>
          <a:p>
            <a:pPr lvl="2"/>
            <a:r>
              <a:rPr lang="hu-HU" dirty="0"/>
              <a:t>Nem szükségesek </a:t>
            </a:r>
            <a:r>
              <a:rPr lang="hu-HU" dirty="0" err="1"/>
              <a:t>hw</a:t>
            </a:r>
            <a:r>
              <a:rPr lang="hu-HU" dirty="0"/>
              <a:t> és </a:t>
            </a:r>
            <a:r>
              <a:rPr lang="hu-HU" dirty="0" err="1"/>
              <a:t>sw</a:t>
            </a:r>
            <a:r>
              <a:rPr lang="hu-HU" dirty="0"/>
              <a:t> változtatások a </a:t>
            </a:r>
            <a:r>
              <a:rPr lang="hu-HU" dirty="0" err="1"/>
              <a:t>hosztokon</a:t>
            </a:r>
            <a:r>
              <a:rPr lang="hu-HU" dirty="0"/>
              <a:t>/</a:t>
            </a:r>
            <a:r>
              <a:rPr lang="hu-HU" dirty="0" err="1"/>
              <a:t>hub-okon</a:t>
            </a:r>
            <a:endParaRPr lang="en-US" dirty="0"/>
          </a:p>
          <a:p>
            <a:pPr lvl="2"/>
            <a:r>
              <a:rPr lang="hu-HU" dirty="0"/>
              <a:t>Nem lehet hatással meglévő</a:t>
            </a:r>
            <a:r>
              <a:rPr lang="en-US" dirty="0"/>
              <a:t> LAN op</a:t>
            </a:r>
            <a:r>
              <a:rPr lang="hu-HU" dirty="0" err="1"/>
              <a:t>erációkra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97822" y="6483180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0220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52414" y="5527843"/>
            <a:ext cx="704783" cy="1037224"/>
            <a:chOff x="769390" y="2282588"/>
            <a:chExt cx="813748" cy="1197587"/>
          </a:xfrm>
        </p:grpSpPr>
        <p:sp>
          <p:nvSpPr>
            <p:cNvPr id="9" name="Up Arrow Callout 8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590670" y="5527842"/>
            <a:ext cx="704783" cy="1037223"/>
            <a:chOff x="2354807" y="2282588"/>
            <a:chExt cx="813748" cy="1197586"/>
          </a:xfrm>
        </p:grpSpPr>
        <p:sp>
          <p:nvSpPr>
            <p:cNvPr id="12" name="Up Arrow Callout 11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2601630" y="5527843"/>
            <a:ext cx="704783" cy="1037224"/>
            <a:chOff x="3967518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3639887" y="5527843"/>
            <a:ext cx="704783" cy="1037224"/>
            <a:chOff x="5662115" y="2282588"/>
            <a:chExt cx="813748" cy="1197587"/>
          </a:xfrm>
        </p:grpSpPr>
        <p:sp>
          <p:nvSpPr>
            <p:cNvPr id="18" name="Up Arrow Callout 1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" name="Straight Connector 19"/>
          <p:cNvCxnSpPr/>
          <p:nvPr/>
        </p:nvCxnSpPr>
        <p:spPr>
          <a:xfrm>
            <a:off x="7431074" y="6401292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478609" y="5402238"/>
            <a:ext cx="0" cy="992979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109" y="610717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568" y="5141850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/>
          <p:nvPr/>
        </p:nvCxnSpPr>
        <p:spPr>
          <a:xfrm flipV="1">
            <a:off x="7519919" y="5592009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17" y="5266914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Elbow Connector 26"/>
          <p:cNvCxnSpPr>
            <a:stCxn id="33" idx="3"/>
          </p:cNvCxnSpPr>
          <p:nvPr/>
        </p:nvCxnSpPr>
        <p:spPr>
          <a:xfrm flipV="1">
            <a:off x="4736873" y="6326811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2" idx="1"/>
          </p:cNvCxnSpPr>
          <p:nvPr/>
        </p:nvCxnSpPr>
        <p:spPr>
          <a:xfrm rot="10800000">
            <a:off x="6366946" y="6381570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000" y="6087310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046618" y="6150737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79271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12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</a:t>
            </a:r>
            <a:r>
              <a:rPr lang="hu-HU" dirty="0" err="1"/>
              <a:t>-ek</a:t>
            </a:r>
            <a:r>
              <a:rPr lang="hu-HU" dirty="0"/>
              <a:t> (magyarul: hidak)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993776"/>
          </a:xfrm>
        </p:spPr>
        <p:txBody>
          <a:bodyPr>
            <a:normAutofit/>
          </a:bodyPr>
          <a:lstStyle/>
          <a:p>
            <a:r>
              <a:rPr lang="hu-HU" dirty="0"/>
              <a:t>Az</a:t>
            </a:r>
            <a:r>
              <a:rPr lang="en-US" dirty="0"/>
              <a:t> Ethernet switch</a:t>
            </a:r>
            <a:r>
              <a:rPr lang="hu-HU" dirty="0"/>
              <a:t> eredeti formája</a:t>
            </a:r>
            <a:endParaRPr lang="en-US" dirty="0"/>
          </a:p>
          <a:p>
            <a:r>
              <a:rPr lang="hu-HU" dirty="0"/>
              <a:t>Több</a:t>
            </a:r>
            <a:r>
              <a:rPr lang="en-US" dirty="0"/>
              <a:t> IEEE 802 LAN</a:t>
            </a:r>
            <a:r>
              <a:rPr lang="hu-HU" dirty="0" err="1"/>
              <a:t>-t</a:t>
            </a:r>
            <a:r>
              <a:rPr lang="hu-HU" dirty="0"/>
              <a:t> kapcsol össze a 2. rétegben</a:t>
            </a:r>
            <a:endParaRPr lang="en-US" dirty="0"/>
          </a:p>
          <a:p>
            <a:r>
              <a:rPr lang="hu-HU" dirty="0"/>
              <a:t>Célok</a:t>
            </a:r>
            <a:endParaRPr lang="en-US" dirty="0"/>
          </a:p>
          <a:p>
            <a:pPr lvl="1"/>
            <a:r>
              <a:rPr lang="hu-HU" dirty="0"/>
              <a:t>Ütközési tartományok számának csökkentése</a:t>
            </a:r>
            <a:endParaRPr lang="en-US" dirty="0"/>
          </a:p>
          <a:p>
            <a:pPr lvl="1"/>
            <a:r>
              <a:rPr lang="hu-HU" dirty="0"/>
              <a:t>Teljes átlátszóság</a:t>
            </a:r>
            <a:endParaRPr lang="en-US" dirty="0"/>
          </a:p>
          <a:p>
            <a:pPr lvl="2"/>
            <a:r>
              <a:rPr lang="en-US" dirty="0"/>
              <a:t>“Plug-and-play,” </a:t>
            </a:r>
            <a:r>
              <a:rPr lang="hu-HU" dirty="0"/>
              <a:t>önmagát konfiguráló</a:t>
            </a:r>
            <a:endParaRPr lang="en-US" dirty="0"/>
          </a:p>
          <a:p>
            <a:pPr lvl="2"/>
            <a:r>
              <a:rPr lang="hu-HU" dirty="0"/>
              <a:t>Nem szükségesek </a:t>
            </a:r>
            <a:r>
              <a:rPr lang="hu-HU" dirty="0" err="1"/>
              <a:t>hw</a:t>
            </a:r>
            <a:r>
              <a:rPr lang="hu-HU" dirty="0"/>
              <a:t> és </a:t>
            </a:r>
            <a:r>
              <a:rPr lang="hu-HU" dirty="0" err="1"/>
              <a:t>sw</a:t>
            </a:r>
            <a:r>
              <a:rPr lang="hu-HU" dirty="0"/>
              <a:t> változtatások a </a:t>
            </a:r>
            <a:r>
              <a:rPr lang="hu-HU" dirty="0" err="1"/>
              <a:t>hosztokon</a:t>
            </a:r>
            <a:r>
              <a:rPr lang="hu-HU" dirty="0"/>
              <a:t>/</a:t>
            </a:r>
            <a:r>
              <a:rPr lang="hu-HU" dirty="0" err="1"/>
              <a:t>hub-okon</a:t>
            </a:r>
            <a:endParaRPr lang="en-US" dirty="0"/>
          </a:p>
          <a:p>
            <a:pPr lvl="2"/>
            <a:r>
              <a:rPr lang="hu-HU" dirty="0"/>
              <a:t>Nem lehet hatással meglévő</a:t>
            </a:r>
            <a:r>
              <a:rPr lang="en-US" dirty="0"/>
              <a:t> LAN op</a:t>
            </a:r>
            <a:r>
              <a:rPr lang="hu-HU" dirty="0" err="1"/>
              <a:t>erációkra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97822" y="6483180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0220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52414" y="5527843"/>
            <a:ext cx="704783" cy="1037224"/>
            <a:chOff x="769390" y="2282588"/>
            <a:chExt cx="813748" cy="1197587"/>
          </a:xfrm>
        </p:grpSpPr>
        <p:sp>
          <p:nvSpPr>
            <p:cNvPr id="9" name="Up Arrow Callout 8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590670" y="5527842"/>
            <a:ext cx="704783" cy="1037223"/>
            <a:chOff x="2354807" y="2282588"/>
            <a:chExt cx="813748" cy="1197586"/>
          </a:xfrm>
        </p:grpSpPr>
        <p:sp>
          <p:nvSpPr>
            <p:cNvPr id="12" name="Up Arrow Callout 11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2601630" y="5527843"/>
            <a:ext cx="704783" cy="1037224"/>
            <a:chOff x="3967518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3639887" y="5527843"/>
            <a:ext cx="704783" cy="1037224"/>
            <a:chOff x="5662115" y="2282588"/>
            <a:chExt cx="813748" cy="1197587"/>
          </a:xfrm>
        </p:grpSpPr>
        <p:sp>
          <p:nvSpPr>
            <p:cNvPr id="18" name="Up Arrow Callout 1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" name="Straight Connector 19"/>
          <p:cNvCxnSpPr/>
          <p:nvPr/>
        </p:nvCxnSpPr>
        <p:spPr>
          <a:xfrm>
            <a:off x="7431074" y="6401292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478609" y="5402238"/>
            <a:ext cx="0" cy="992979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109" y="610717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568" y="5141850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/>
          <p:nvPr/>
        </p:nvCxnSpPr>
        <p:spPr>
          <a:xfrm flipV="1">
            <a:off x="7519919" y="5592009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17" y="5266914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Elbow Connector 26"/>
          <p:cNvCxnSpPr>
            <a:stCxn id="33" idx="3"/>
          </p:cNvCxnSpPr>
          <p:nvPr/>
        </p:nvCxnSpPr>
        <p:spPr>
          <a:xfrm flipV="1">
            <a:off x="4736873" y="6326811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2" idx="1"/>
          </p:cNvCxnSpPr>
          <p:nvPr/>
        </p:nvCxnSpPr>
        <p:spPr>
          <a:xfrm rot="10800000">
            <a:off x="6366946" y="6381570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000" y="6087310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046618" y="6150737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79271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6"/>
          <p:cNvSpPr/>
          <p:nvPr/>
        </p:nvSpPr>
        <p:spPr>
          <a:xfrm>
            <a:off x="497000" y="2377660"/>
            <a:ext cx="8440755" cy="2192533"/>
          </a:xfrm>
          <a:prstGeom prst="rect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598529" y="2575832"/>
            <a:ext cx="8292970" cy="1958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8650" indent="-514350">
              <a:buClr>
                <a:schemeClr val="bg1"/>
              </a:buClr>
              <a:buFont typeface="+mj-lt"/>
              <a:buAutoNum type="arabicPeriod"/>
            </a:pPr>
            <a:r>
              <a:rPr lang="hu-HU" sz="3200" dirty="0">
                <a:solidFill>
                  <a:schemeClr val="bg1"/>
                </a:solidFill>
              </a:rPr>
              <a:t>Keretek továbbítása</a:t>
            </a:r>
            <a:endParaRPr lang="en-US" sz="3200" dirty="0">
              <a:solidFill>
                <a:schemeClr val="bg1"/>
              </a:solidFill>
            </a:endParaRPr>
          </a:p>
          <a:p>
            <a:pPr marL="6286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(MAC) </a:t>
            </a:r>
            <a:r>
              <a:rPr lang="hu-HU" sz="3200" dirty="0">
                <a:solidFill>
                  <a:schemeClr val="bg1"/>
                </a:solidFill>
              </a:rPr>
              <a:t>címek tanulása</a:t>
            </a:r>
            <a:endParaRPr lang="en-US" sz="3200" dirty="0">
              <a:solidFill>
                <a:schemeClr val="bg1"/>
              </a:solidFill>
            </a:endParaRPr>
          </a:p>
          <a:p>
            <a:pPr marL="628650" indent="-514350">
              <a:buClr>
                <a:schemeClr val="bg1"/>
              </a:buClr>
              <a:buFont typeface="+mj-lt"/>
              <a:buAutoNum type="arabicPeriod"/>
            </a:pPr>
            <a:r>
              <a:rPr lang="hu-HU" sz="3200" dirty="0">
                <a:solidFill>
                  <a:schemeClr val="bg1"/>
                </a:solidFill>
              </a:rPr>
              <a:t>Feszítőfa (</a:t>
            </a:r>
            <a:r>
              <a:rPr lang="en-US" sz="3200" dirty="0">
                <a:solidFill>
                  <a:schemeClr val="bg1"/>
                </a:solidFill>
              </a:rPr>
              <a:t>Spanning Tree</a:t>
            </a:r>
            <a:r>
              <a:rPr lang="hu-HU" sz="3200" dirty="0">
                <a:solidFill>
                  <a:schemeClr val="bg1"/>
                </a:solidFill>
              </a:rPr>
              <a:t>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Algorit</a:t>
            </a:r>
            <a:r>
              <a:rPr lang="hu-HU" sz="3200" dirty="0" err="1">
                <a:solidFill>
                  <a:schemeClr val="bg1"/>
                </a:solidFill>
              </a:rPr>
              <a:t>mus</a:t>
            </a:r>
            <a:r>
              <a:rPr lang="hu-HU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(</a:t>
            </a:r>
            <a:r>
              <a:rPr lang="hu-HU" sz="3200" dirty="0">
                <a:solidFill>
                  <a:schemeClr val="bg1"/>
                </a:solidFill>
              </a:rPr>
              <a:t>a hurkok kezelésére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0443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0ph3r\Documents\CS 4700\assets\8-port-switch-rea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7" b="25548"/>
          <a:stretch/>
        </p:blipFill>
        <p:spPr bwMode="auto">
          <a:xfrm>
            <a:off x="326751" y="4364024"/>
            <a:ext cx="8592913" cy="226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070851" y="3764586"/>
          <a:ext cx="450924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0" dirty="0"/>
                        <a:t> </a:t>
                      </a:r>
                      <a:r>
                        <a:rPr lang="hu-HU" baseline="0" dirty="0"/>
                        <a:t>perc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Keret Továbbító Táblák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Minden </a:t>
            </a:r>
            <a:r>
              <a:rPr lang="hu-HU" sz="2400" dirty="0" err="1"/>
              <a:t>bridge</a:t>
            </a:r>
            <a:r>
              <a:rPr lang="hu-HU" sz="2400" dirty="0"/>
              <a:t> karbantart egy</a:t>
            </a:r>
            <a:r>
              <a:rPr lang="en-US" sz="2400" dirty="0"/>
              <a:t> </a:t>
            </a:r>
            <a:r>
              <a:rPr lang="hu-HU" sz="2400" dirty="0">
                <a:solidFill>
                  <a:schemeClr val="accent1"/>
                </a:solidFill>
              </a:rPr>
              <a:t>továbbító táblát (f</a:t>
            </a:r>
            <a:r>
              <a:rPr lang="en-US" sz="2400" dirty="0" err="1">
                <a:solidFill>
                  <a:schemeClr val="accent1"/>
                </a:solidFill>
              </a:rPr>
              <a:t>orwarding</a:t>
            </a:r>
            <a:r>
              <a:rPr lang="en-US" sz="2400" dirty="0">
                <a:solidFill>
                  <a:schemeClr val="accent1"/>
                </a:solidFill>
              </a:rPr>
              <a:t> table</a:t>
            </a:r>
            <a:r>
              <a:rPr lang="hu-HU" sz="2400" dirty="0">
                <a:solidFill>
                  <a:schemeClr val="accent1"/>
                </a:solidFill>
              </a:rPr>
              <a:t>)</a:t>
            </a:r>
            <a:endParaRPr lang="en-US" sz="24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70847" y="2266577"/>
          <a:ext cx="45092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 </a:t>
                      </a:r>
                      <a:r>
                        <a:rPr lang="hu-HU" dirty="0"/>
                        <a:t>Cím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hu-HU" dirty="0"/>
                        <a:t>perc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00:00:00:00:00:BB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</a:t>
                      </a:r>
                      <a:r>
                        <a:rPr lang="hu-HU" dirty="0"/>
                        <a:t>perc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00:00:00:00:00:CC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hu-HU" dirty="0"/>
                        <a:t>mp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Elbow Connector 6"/>
          <p:cNvCxnSpPr/>
          <p:nvPr/>
        </p:nvCxnSpPr>
        <p:spPr>
          <a:xfrm rot="16200000" flipH="1">
            <a:off x="5665693" y="3532095"/>
            <a:ext cx="2241182" cy="806826"/>
          </a:xfrm>
          <a:prstGeom prst="bentConnector3">
            <a:avLst>
              <a:gd name="adj1" fmla="val 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5535706" y="4011707"/>
            <a:ext cx="1891557" cy="197226"/>
          </a:xfrm>
          <a:prstGeom prst="bentConnector3">
            <a:avLst>
              <a:gd name="adj1" fmla="val -237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5459509" y="4132735"/>
            <a:ext cx="1506072" cy="340656"/>
          </a:xfrm>
          <a:prstGeom prst="bentConnector3">
            <a:avLst>
              <a:gd name="adj1" fmla="val 5000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6136342" y="4173075"/>
            <a:ext cx="1120596" cy="645456"/>
          </a:xfrm>
          <a:prstGeom prst="bentConnector3">
            <a:avLst>
              <a:gd name="adj1" fmla="val -40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10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Címek tanulása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072468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hu-HU" dirty="0"/>
              <a:t>Kézi beállítás is lehetséges, de</a:t>
            </a:r>
            <a:r>
              <a:rPr lang="en-US" dirty="0"/>
              <a:t>…</a:t>
            </a:r>
          </a:p>
          <a:p>
            <a:pPr lvl="1"/>
            <a:r>
              <a:rPr lang="hu-HU" dirty="0"/>
              <a:t>Időigényes</a:t>
            </a:r>
          </a:p>
          <a:p>
            <a:pPr lvl="1"/>
            <a:r>
              <a:rPr lang="hu-HU" dirty="0"/>
              <a:t>Potenciális hiba forrás</a:t>
            </a:r>
            <a:endParaRPr lang="en-US" dirty="0"/>
          </a:p>
          <a:p>
            <a:pPr lvl="1"/>
            <a:r>
              <a:rPr lang="hu-HU" dirty="0"/>
              <a:t>Nem alkalmazkodik a változásokhoz</a:t>
            </a:r>
            <a:r>
              <a:rPr lang="en-US" dirty="0"/>
              <a:t> (</a:t>
            </a:r>
            <a:r>
              <a:rPr lang="hu-HU" dirty="0"/>
              <a:t>új </a:t>
            </a:r>
            <a:r>
              <a:rPr lang="hu-HU" dirty="0" err="1"/>
              <a:t>hosztok</a:t>
            </a:r>
            <a:r>
              <a:rPr lang="hu-HU" dirty="0"/>
              <a:t> léphetnek be és régiek hagyhatják el a hálózatot</a:t>
            </a:r>
            <a:r>
              <a:rPr lang="en-US" dirty="0"/>
              <a:t>)</a:t>
            </a:r>
          </a:p>
          <a:p>
            <a:r>
              <a:rPr lang="hu-HU" dirty="0"/>
              <a:t>Ehelyett: tanuljuk meg a címeket</a:t>
            </a:r>
            <a:endParaRPr lang="en-US" dirty="0"/>
          </a:p>
          <a:p>
            <a:pPr lvl="1"/>
            <a:r>
              <a:rPr lang="hu-HU" dirty="0"/>
              <a:t>Tekintsük a</a:t>
            </a:r>
            <a:r>
              <a:rPr lang="en-US" dirty="0"/>
              <a:t> </a:t>
            </a:r>
            <a:r>
              <a:rPr lang="hu-HU" dirty="0">
                <a:solidFill>
                  <a:schemeClr val="accent1"/>
                </a:solidFill>
              </a:rPr>
              <a:t>forrás címeit</a:t>
            </a:r>
            <a:r>
              <a:rPr lang="en-US" dirty="0"/>
              <a:t> </a:t>
            </a:r>
            <a:r>
              <a:rPr lang="hu-HU" dirty="0"/>
              <a:t>a különböző portokon beérkező kereteknek --- képezzünk ebből egy táblázatot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1491" y="6629719"/>
            <a:ext cx="969963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223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29613" y="5674382"/>
            <a:ext cx="704783" cy="1037224"/>
            <a:chOff x="5662115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Straight Connector 9"/>
          <p:cNvCxnSpPr/>
          <p:nvPr/>
        </p:nvCxnSpPr>
        <p:spPr>
          <a:xfrm>
            <a:off x="4078187" y="6544983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719" y="6063126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Elbow Connector 11"/>
          <p:cNvCxnSpPr>
            <a:stCxn id="16" idx="3"/>
          </p:cNvCxnSpPr>
          <p:nvPr/>
        </p:nvCxnSpPr>
        <p:spPr>
          <a:xfrm flipV="1">
            <a:off x="1526599" y="6473350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5" idx="1"/>
          </p:cNvCxnSpPr>
          <p:nvPr/>
        </p:nvCxnSpPr>
        <p:spPr>
          <a:xfrm rot="10800000">
            <a:off x="3014059" y="6525261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26" y="6233849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693731" y="6294428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68997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" y="529666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00:00:00:00:00:AA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61317" y="630048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00:00:00:00:00:BB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04413" y="59250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50279" y="59250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078191" y="5488962"/>
          <a:ext cx="450924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 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078187" y="4737573"/>
          <a:ext cx="45092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 </a:t>
                      </a:r>
                      <a:r>
                        <a:rPr lang="hu-HU" dirty="0"/>
                        <a:t>cím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Oval 23"/>
          <p:cNvSpPr/>
          <p:nvPr/>
        </p:nvSpPr>
        <p:spPr>
          <a:xfrm>
            <a:off x="651546" y="641489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86916" y="6357345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>
            <a:off x="2604632" y="4639111"/>
            <a:ext cx="1396917" cy="1535185"/>
          </a:xfrm>
          <a:prstGeom prst="bentArrow">
            <a:avLst>
              <a:gd name="adj1" fmla="val 1899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flipH="1">
            <a:off x="6309037" y="3431219"/>
            <a:ext cx="3035933" cy="954107"/>
            <a:chOff x="545369" y="4977544"/>
            <a:chExt cx="5181605" cy="1429637"/>
          </a:xfrm>
        </p:grpSpPr>
        <p:sp>
          <p:nvSpPr>
            <p:cNvPr id="28" name="Rectangular Callout 27"/>
            <p:cNvSpPr/>
            <p:nvPr/>
          </p:nvSpPr>
          <p:spPr>
            <a:xfrm>
              <a:off x="545369" y="4977544"/>
              <a:ext cx="5181602" cy="1384995"/>
            </a:xfrm>
            <a:prstGeom prst="wedgeRectCallout">
              <a:avLst>
                <a:gd name="adj1" fmla="val -9229"/>
                <a:gd name="adj2" fmla="val 13965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5372" y="4977544"/>
              <a:ext cx="5181602" cy="1429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Töröljük a régi bejegyzéseket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21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116 L 0.18264 0.0025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9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09345E-6 L -0.22795 -0.00093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0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Címek tanulása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072468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hu-HU" dirty="0"/>
              <a:t>Kézi beállítás is lehetséges, de</a:t>
            </a:r>
            <a:r>
              <a:rPr lang="en-US" dirty="0"/>
              <a:t>…</a:t>
            </a:r>
          </a:p>
          <a:p>
            <a:pPr lvl="1"/>
            <a:r>
              <a:rPr lang="hu-HU" dirty="0"/>
              <a:t>Időigényes</a:t>
            </a:r>
          </a:p>
          <a:p>
            <a:pPr lvl="1"/>
            <a:r>
              <a:rPr lang="hu-HU" dirty="0"/>
              <a:t>Potenciális hiba forrás</a:t>
            </a:r>
            <a:endParaRPr lang="en-US" dirty="0"/>
          </a:p>
          <a:p>
            <a:pPr lvl="1"/>
            <a:r>
              <a:rPr lang="hu-HU" dirty="0"/>
              <a:t>Nem alkalmazkodik a változásokhoz</a:t>
            </a:r>
            <a:r>
              <a:rPr lang="en-US" dirty="0"/>
              <a:t> (</a:t>
            </a:r>
            <a:r>
              <a:rPr lang="hu-HU" dirty="0"/>
              <a:t>új </a:t>
            </a:r>
            <a:r>
              <a:rPr lang="hu-HU" dirty="0" err="1"/>
              <a:t>hosztok</a:t>
            </a:r>
            <a:r>
              <a:rPr lang="hu-HU" dirty="0"/>
              <a:t> léphetnek be és régiek hagyhatják el a hálózatot</a:t>
            </a:r>
            <a:r>
              <a:rPr lang="en-US" dirty="0"/>
              <a:t>)</a:t>
            </a:r>
          </a:p>
          <a:p>
            <a:r>
              <a:rPr lang="hu-HU" dirty="0"/>
              <a:t>Ehelyett: tanuljuk meg a címeket</a:t>
            </a:r>
            <a:endParaRPr lang="en-US" dirty="0"/>
          </a:p>
          <a:p>
            <a:pPr lvl="1"/>
            <a:r>
              <a:rPr lang="hu-HU" dirty="0"/>
              <a:t>Tekintsük a</a:t>
            </a:r>
            <a:r>
              <a:rPr lang="en-US" dirty="0"/>
              <a:t> </a:t>
            </a:r>
            <a:r>
              <a:rPr lang="hu-HU" dirty="0">
                <a:solidFill>
                  <a:schemeClr val="accent1"/>
                </a:solidFill>
              </a:rPr>
              <a:t>forrás címeit</a:t>
            </a:r>
            <a:r>
              <a:rPr lang="en-US" dirty="0"/>
              <a:t> </a:t>
            </a:r>
            <a:r>
              <a:rPr lang="hu-HU" dirty="0"/>
              <a:t>a különböző portokon beérkező kereteknek --- képezzünk ebből egy táblázatot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1491" y="6629719"/>
            <a:ext cx="969963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223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29613" y="5674382"/>
            <a:ext cx="704783" cy="1037224"/>
            <a:chOff x="5662115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Straight Connector 9"/>
          <p:cNvCxnSpPr/>
          <p:nvPr/>
        </p:nvCxnSpPr>
        <p:spPr>
          <a:xfrm>
            <a:off x="4078187" y="6544983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719" y="6063126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Elbow Connector 11"/>
          <p:cNvCxnSpPr>
            <a:stCxn id="16" idx="3"/>
          </p:cNvCxnSpPr>
          <p:nvPr/>
        </p:nvCxnSpPr>
        <p:spPr>
          <a:xfrm flipV="1">
            <a:off x="1526599" y="6473350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5" idx="1"/>
          </p:cNvCxnSpPr>
          <p:nvPr/>
        </p:nvCxnSpPr>
        <p:spPr>
          <a:xfrm rot="10800000">
            <a:off x="3014059" y="6525261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26" y="6233849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693731" y="6294428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68997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" y="529666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00:00:00:00:00:AA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61317" y="630048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00:00:00:00:00:BB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04413" y="59250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50279" y="59250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078191" y="5488962"/>
          <a:ext cx="450924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 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078187" y="4737573"/>
          <a:ext cx="45092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 </a:t>
                      </a:r>
                      <a:r>
                        <a:rPr lang="hu-HU" dirty="0"/>
                        <a:t>cím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Oval 23"/>
          <p:cNvSpPr/>
          <p:nvPr/>
        </p:nvSpPr>
        <p:spPr>
          <a:xfrm>
            <a:off x="651546" y="641489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86916" y="6357345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>
            <a:off x="2604632" y="4639111"/>
            <a:ext cx="1396917" cy="1535185"/>
          </a:xfrm>
          <a:prstGeom prst="bentArrow">
            <a:avLst>
              <a:gd name="adj1" fmla="val 1899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8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állomás megszerezte a csatornát, ha minden más állomás érzékeli az átvitelét.</a:t>
            </a:r>
          </a:p>
          <a:p>
            <a:endParaRPr lang="hu-HU" dirty="0"/>
          </a:p>
          <a:p>
            <a:r>
              <a:rPr lang="hu-HU" dirty="0"/>
              <a:t>Az </a:t>
            </a:r>
            <a:r>
              <a:rPr lang="hu-HU" dirty="0">
                <a:solidFill>
                  <a:srgbClr val="FF0000"/>
                </a:solidFill>
              </a:rPr>
              <a:t>ütközés detektálás működéséhez </a:t>
            </a:r>
            <a:r>
              <a:rPr lang="hu-HU" dirty="0"/>
              <a:t>szükséges a keretek hosszára egy alsó korlátot adnunk</a:t>
            </a:r>
          </a:p>
          <a:p>
            <a:endParaRPr lang="hu-HU" dirty="0"/>
          </a:p>
          <a:p>
            <a:r>
              <a:rPr lang="en-US" dirty="0"/>
              <a:t>Ethernet </a:t>
            </a:r>
            <a:r>
              <a:rPr lang="hu-HU" dirty="0"/>
              <a:t>a</a:t>
            </a:r>
            <a:r>
              <a:rPr lang="en-US" dirty="0"/>
              <a:t> CSMA/CD</a:t>
            </a:r>
            <a:r>
              <a:rPr lang="hu-HU" dirty="0" err="1"/>
              <a:t>-t</a:t>
            </a:r>
            <a:r>
              <a:rPr lang="hu-HU" dirty="0"/>
              <a:t> használja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74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Hurkok problémája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600200"/>
            <a:ext cx="4857751" cy="50147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&lt;</a:t>
            </a:r>
            <a:r>
              <a:rPr lang="en-US" dirty="0" err="1"/>
              <a:t>Src</a:t>
            </a:r>
            <a:r>
              <a:rPr lang="en-US" dirty="0"/>
              <a:t>=AA, </a:t>
            </a:r>
            <a:r>
              <a:rPr lang="en-US" dirty="0" err="1"/>
              <a:t>Dest</a:t>
            </a:r>
            <a:r>
              <a:rPr lang="en-US" dirty="0"/>
              <a:t>=DD&gt;</a:t>
            </a:r>
          </a:p>
          <a:p>
            <a:r>
              <a:rPr lang="hu-HU" dirty="0"/>
              <a:t>Ez megy a végtelenségig</a:t>
            </a:r>
            <a:endParaRPr lang="en-US" dirty="0"/>
          </a:p>
          <a:p>
            <a:pPr lvl="1"/>
            <a:r>
              <a:rPr lang="hu-HU" dirty="0"/>
              <a:t>Hogyan állítható meg?</a:t>
            </a:r>
            <a:endParaRPr lang="en-US" dirty="0"/>
          </a:p>
          <a:p>
            <a:r>
              <a:rPr lang="hu-HU" dirty="0"/>
              <a:t>Távolítsuk el a hurkokat a topológiából</a:t>
            </a:r>
            <a:endParaRPr lang="en-US" dirty="0"/>
          </a:p>
          <a:p>
            <a:pPr lvl="1"/>
            <a:r>
              <a:rPr lang="hu-HU" dirty="0"/>
              <a:t>A kábelek kihúzása nélkül</a:t>
            </a:r>
            <a:endParaRPr lang="en-US" dirty="0"/>
          </a:p>
          <a:p>
            <a:r>
              <a:rPr lang="en-US" dirty="0"/>
              <a:t>802.1</a:t>
            </a:r>
            <a:r>
              <a:rPr lang="hu-HU" dirty="0"/>
              <a:t> (LAN)</a:t>
            </a:r>
            <a:r>
              <a:rPr lang="en-US" dirty="0"/>
              <a:t> </a:t>
            </a:r>
            <a:r>
              <a:rPr lang="hu-HU" dirty="0"/>
              <a:t>definiál egy algoritmust </a:t>
            </a:r>
            <a:r>
              <a:rPr lang="hu-HU" dirty="0">
                <a:solidFill>
                  <a:schemeClr val="accent1"/>
                </a:solidFill>
              </a:rPr>
              <a:t>feszítőfa </a:t>
            </a:r>
            <a:r>
              <a:rPr lang="en-US" dirty="0"/>
              <a:t>f</a:t>
            </a:r>
            <a:r>
              <a:rPr lang="hu-HU" dirty="0"/>
              <a:t>építéséhez és karbantartásához, mely mentén lehetséges a keretek továbbítása</a:t>
            </a:r>
            <a:endParaRPr lang="en-US" dirty="0"/>
          </a:p>
          <a:p>
            <a:pPr lvl="1"/>
            <a:endParaRPr lang="en-US" dirty="0"/>
          </a:p>
        </p:txBody>
      </p:sp>
      <p:cxnSp>
        <p:nvCxnSpPr>
          <p:cNvPr id="5" name="Elbow Connector 4"/>
          <p:cNvCxnSpPr>
            <a:stCxn id="14" idx="3"/>
            <a:endCxn id="6" idx="2"/>
          </p:cNvCxnSpPr>
          <p:nvPr/>
        </p:nvCxnSpPr>
        <p:spPr>
          <a:xfrm flipV="1">
            <a:off x="6988464" y="4360220"/>
            <a:ext cx="680483" cy="907007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105" y="399151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 flipV="1">
            <a:off x="6731917" y="5251134"/>
            <a:ext cx="256547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055" y="5759083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6178243" y="5251134"/>
            <a:ext cx="272079" cy="689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52" y="5759083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944846" y="643031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14355" y="433969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773226" y="2217343"/>
            <a:ext cx="285528" cy="87584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80" y="186495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260859" y="2353556"/>
            <a:ext cx="230771" cy="73963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177" y="186495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260859" y="2878446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28" name="Elbow Connector 27"/>
          <p:cNvCxnSpPr>
            <a:stCxn id="14" idx="1"/>
            <a:endCxn id="29" idx="2"/>
          </p:cNvCxnSpPr>
          <p:nvPr/>
        </p:nvCxnSpPr>
        <p:spPr>
          <a:xfrm rot="10800000">
            <a:off x="5601669" y="4360221"/>
            <a:ext cx="617882" cy="907007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27" y="399151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5567429" y="433969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19551" y="5036394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29" idx="0"/>
            <a:endCxn id="25" idx="1"/>
          </p:cNvCxnSpPr>
          <p:nvPr/>
        </p:nvCxnSpPr>
        <p:spPr>
          <a:xfrm rot="5400000" flipH="1" flipV="1">
            <a:off x="5490148" y="3220800"/>
            <a:ext cx="882232" cy="659190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78347" y="367026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cxnSp>
        <p:nvCxnSpPr>
          <p:cNvPr id="37" name="Elbow Connector 36"/>
          <p:cNvCxnSpPr>
            <a:stCxn id="6" idx="0"/>
            <a:endCxn id="25" idx="3"/>
          </p:cNvCxnSpPr>
          <p:nvPr/>
        </p:nvCxnSpPr>
        <p:spPr>
          <a:xfrm rot="16200000" flipV="1">
            <a:off x="6908244" y="3230807"/>
            <a:ext cx="882232" cy="639175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15990" y="367026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4189339" y="4017537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8165511" y="3968852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6771224" y="643031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44846" y="149562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71224" y="149562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</a:t>
            </a:r>
          </a:p>
        </p:txBody>
      </p:sp>
      <p:sp>
        <p:nvSpPr>
          <p:cNvPr id="56" name="Right Arrow 55"/>
          <p:cNvSpPr/>
          <p:nvPr/>
        </p:nvSpPr>
        <p:spPr>
          <a:xfrm rot="18000000">
            <a:off x="6081111" y="5441950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Bent Arrow 56"/>
          <p:cNvSpPr/>
          <p:nvPr/>
        </p:nvSpPr>
        <p:spPr>
          <a:xfrm rot="16200000">
            <a:off x="5261738" y="4450370"/>
            <a:ext cx="964710" cy="8683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16200000" flipV="1">
            <a:off x="6993645" y="4450178"/>
            <a:ext cx="964710" cy="8914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urved Right Arrow 58"/>
          <p:cNvSpPr/>
          <p:nvPr/>
        </p:nvSpPr>
        <p:spPr>
          <a:xfrm rot="5400000">
            <a:off x="6019212" y="2325482"/>
            <a:ext cx="872464" cy="24078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urved Right Arrow 59"/>
          <p:cNvSpPr/>
          <p:nvPr/>
        </p:nvSpPr>
        <p:spPr>
          <a:xfrm rot="5400000" flipV="1">
            <a:off x="6489208" y="2348070"/>
            <a:ext cx="872464" cy="2362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4189339" y="4025926"/>
          <a:ext cx="915765" cy="370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8165511" y="3977241"/>
          <a:ext cx="915765" cy="370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Curved Right Arrow 62"/>
          <p:cNvSpPr/>
          <p:nvPr/>
        </p:nvSpPr>
        <p:spPr>
          <a:xfrm rot="5400000" flipH="1">
            <a:off x="5951616" y="3625953"/>
            <a:ext cx="874681" cy="24078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Curved Right Arrow 63"/>
          <p:cNvSpPr/>
          <p:nvPr/>
        </p:nvSpPr>
        <p:spPr>
          <a:xfrm rot="5400000" flipH="1" flipV="1">
            <a:off x="6421613" y="3648542"/>
            <a:ext cx="874682" cy="2362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4189339" y="4031210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8165511" y="3982525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92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60" grpId="0" animBg="1"/>
      <p:bldP spid="63" grpId="0" animBg="1"/>
      <p:bldP spid="6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Feszítőfa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095500"/>
          </a:xfrm>
        </p:spPr>
        <p:txBody>
          <a:bodyPr>
            <a:normAutofit/>
          </a:bodyPr>
          <a:lstStyle/>
          <a:p>
            <a:r>
              <a:rPr lang="hu-HU" dirty="0"/>
              <a:t>Egy gráf éleinek részhalmaza, melyre teljesül:</a:t>
            </a:r>
            <a:endParaRPr lang="en-US" dirty="0"/>
          </a:p>
          <a:p>
            <a:pPr lvl="1"/>
            <a:r>
              <a:rPr lang="hu-HU" dirty="0"/>
              <a:t>Lefed minden csomópontot</a:t>
            </a:r>
            <a:endParaRPr lang="en-US" dirty="0"/>
          </a:p>
          <a:p>
            <a:pPr lvl="1"/>
            <a:r>
              <a:rPr lang="hu-HU" dirty="0">
                <a:solidFill>
                  <a:schemeClr val="accent1"/>
                </a:solidFill>
              </a:rPr>
              <a:t>Nem tartalmaz köröket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hu-HU" dirty="0"/>
              <a:t>Továbbá a struktúra egy fa-gráf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1475" y="388143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71475" y="523398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409825" y="388143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2409825" y="499586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409825" y="611028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4324350" y="388143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4324350" y="611028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3" name="Straight Connector 12"/>
          <p:cNvCxnSpPr>
            <a:stCxn id="5" idx="6"/>
            <a:endCxn id="7" idx="2"/>
          </p:cNvCxnSpPr>
          <p:nvPr/>
        </p:nvCxnSpPr>
        <p:spPr>
          <a:xfrm>
            <a:off x="866775" y="4129087"/>
            <a:ext cx="15430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6"/>
            <a:endCxn id="10" idx="2"/>
          </p:cNvCxnSpPr>
          <p:nvPr/>
        </p:nvCxnSpPr>
        <p:spPr>
          <a:xfrm>
            <a:off x="2905125" y="4129087"/>
            <a:ext cx="14192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6"/>
            <a:endCxn id="10" idx="3"/>
          </p:cNvCxnSpPr>
          <p:nvPr/>
        </p:nvCxnSpPr>
        <p:spPr>
          <a:xfrm flipV="1">
            <a:off x="2905125" y="4304202"/>
            <a:ext cx="1491760" cy="9393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2657475" y="4376737"/>
            <a:ext cx="0" cy="6191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4"/>
            <a:endCxn id="9" idx="0"/>
          </p:cNvCxnSpPr>
          <p:nvPr/>
        </p:nvCxnSpPr>
        <p:spPr>
          <a:xfrm>
            <a:off x="2657475" y="5491162"/>
            <a:ext cx="0" cy="6191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1" idx="0"/>
          </p:cNvCxnSpPr>
          <p:nvPr/>
        </p:nvCxnSpPr>
        <p:spPr>
          <a:xfrm>
            <a:off x="4572000" y="4376737"/>
            <a:ext cx="0" cy="17335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6"/>
            <a:endCxn id="11" idx="2"/>
          </p:cNvCxnSpPr>
          <p:nvPr/>
        </p:nvCxnSpPr>
        <p:spPr>
          <a:xfrm>
            <a:off x="2905125" y="6357937"/>
            <a:ext cx="14192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4"/>
            <a:endCxn id="6" idx="0"/>
          </p:cNvCxnSpPr>
          <p:nvPr/>
        </p:nvCxnSpPr>
        <p:spPr>
          <a:xfrm>
            <a:off x="619125" y="4376737"/>
            <a:ext cx="0" cy="8572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6"/>
            <a:endCxn id="8" idx="2"/>
          </p:cNvCxnSpPr>
          <p:nvPr/>
        </p:nvCxnSpPr>
        <p:spPr>
          <a:xfrm flipV="1">
            <a:off x="866775" y="5243512"/>
            <a:ext cx="1543050" cy="2381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5"/>
            <a:endCxn id="9" idx="2"/>
          </p:cNvCxnSpPr>
          <p:nvPr/>
        </p:nvCxnSpPr>
        <p:spPr>
          <a:xfrm>
            <a:off x="794240" y="5656752"/>
            <a:ext cx="1615585" cy="7011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6"/>
            <a:endCxn id="10" idx="2"/>
          </p:cNvCxnSpPr>
          <p:nvPr/>
        </p:nvCxnSpPr>
        <p:spPr>
          <a:xfrm>
            <a:off x="2905125" y="4129087"/>
            <a:ext cx="1419225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4"/>
            <a:endCxn id="8" idx="0"/>
          </p:cNvCxnSpPr>
          <p:nvPr/>
        </p:nvCxnSpPr>
        <p:spPr>
          <a:xfrm>
            <a:off x="2657475" y="4376737"/>
            <a:ext cx="0" cy="619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4"/>
            <a:endCxn id="9" idx="0"/>
          </p:cNvCxnSpPr>
          <p:nvPr/>
        </p:nvCxnSpPr>
        <p:spPr>
          <a:xfrm>
            <a:off x="2657475" y="5491162"/>
            <a:ext cx="0" cy="619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4"/>
            <a:endCxn id="11" idx="0"/>
          </p:cNvCxnSpPr>
          <p:nvPr/>
        </p:nvCxnSpPr>
        <p:spPr>
          <a:xfrm>
            <a:off x="4572000" y="4376737"/>
            <a:ext cx="0" cy="17335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4"/>
            <a:endCxn id="6" idx="0"/>
          </p:cNvCxnSpPr>
          <p:nvPr/>
        </p:nvCxnSpPr>
        <p:spPr>
          <a:xfrm>
            <a:off x="619125" y="4376737"/>
            <a:ext cx="0" cy="8572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6"/>
            <a:endCxn id="8" idx="2"/>
          </p:cNvCxnSpPr>
          <p:nvPr/>
        </p:nvCxnSpPr>
        <p:spPr>
          <a:xfrm flipV="1">
            <a:off x="866775" y="5243512"/>
            <a:ext cx="1543050" cy="238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71475" y="388143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371475" y="523398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5" name="Oval 54"/>
          <p:cNvSpPr/>
          <p:nvPr/>
        </p:nvSpPr>
        <p:spPr>
          <a:xfrm>
            <a:off x="2409825" y="388143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6" name="Oval 55"/>
          <p:cNvSpPr/>
          <p:nvPr/>
        </p:nvSpPr>
        <p:spPr>
          <a:xfrm>
            <a:off x="2409825" y="4995862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2409825" y="611028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8" name="Oval 57"/>
          <p:cNvSpPr/>
          <p:nvPr/>
        </p:nvSpPr>
        <p:spPr>
          <a:xfrm>
            <a:off x="4324350" y="388143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/>
          <p:cNvSpPr/>
          <p:nvPr/>
        </p:nvSpPr>
        <p:spPr>
          <a:xfrm>
            <a:off x="4324350" y="611028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0" name="Oval 59"/>
          <p:cNvSpPr/>
          <p:nvPr/>
        </p:nvSpPr>
        <p:spPr>
          <a:xfrm>
            <a:off x="7352565" y="2861163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1" name="Straight Connector 60"/>
          <p:cNvCxnSpPr>
            <a:stCxn id="69" idx="4"/>
            <a:endCxn id="71" idx="0"/>
          </p:cNvCxnSpPr>
          <p:nvPr/>
        </p:nvCxnSpPr>
        <p:spPr>
          <a:xfrm>
            <a:off x="8647965" y="4470888"/>
            <a:ext cx="0" cy="48760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9" idx="0"/>
            <a:endCxn id="60" idx="5"/>
          </p:cNvCxnSpPr>
          <p:nvPr/>
        </p:nvCxnSpPr>
        <p:spPr>
          <a:xfrm flipH="1" flipV="1">
            <a:off x="7775330" y="3283928"/>
            <a:ext cx="872635" cy="69166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0" idx="4"/>
          </p:cNvCxnSpPr>
          <p:nvPr/>
        </p:nvCxnSpPr>
        <p:spPr>
          <a:xfrm>
            <a:off x="7600215" y="3356463"/>
            <a:ext cx="0" cy="619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1" idx="4"/>
            <a:endCxn id="72" idx="0"/>
          </p:cNvCxnSpPr>
          <p:nvPr/>
        </p:nvCxnSpPr>
        <p:spPr>
          <a:xfrm>
            <a:off x="8647965" y="5453796"/>
            <a:ext cx="0" cy="58871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7" idx="4"/>
            <a:endCxn id="68" idx="4"/>
          </p:cNvCxnSpPr>
          <p:nvPr/>
        </p:nvCxnSpPr>
        <p:spPr>
          <a:xfrm flipV="1">
            <a:off x="6581040" y="4470888"/>
            <a:ext cx="0" cy="11906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8" idx="0"/>
            <a:endCxn id="60" idx="3"/>
          </p:cNvCxnSpPr>
          <p:nvPr/>
        </p:nvCxnSpPr>
        <p:spPr>
          <a:xfrm flipV="1">
            <a:off x="6581040" y="3283928"/>
            <a:ext cx="844060" cy="69166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333390" y="5166213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8" name="Oval 67"/>
          <p:cNvSpPr/>
          <p:nvPr/>
        </p:nvSpPr>
        <p:spPr>
          <a:xfrm>
            <a:off x="6333390" y="3975588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9" name="Oval 68"/>
          <p:cNvSpPr/>
          <p:nvPr/>
        </p:nvSpPr>
        <p:spPr>
          <a:xfrm>
            <a:off x="8400315" y="3975588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0" name="Oval 69"/>
          <p:cNvSpPr/>
          <p:nvPr/>
        </p:nvSpPr>
        <p:spPr>
          <a:xfrm>
            <a:off x="7352565" y="3975588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1" name="Oval 70"/>
          <p:cNvSpPr/>
          <p:nvPr/>
        </p:nvSpPr>
        <p:spPr>
          <a:xfrm>
            <a:off x="8400315" y="4958496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2" name="Oval 71"/>
          <p:cNvSpPr/>
          <p:nvPr/>
        </p:nvSpPr>
        <p:spPr>
          <a:xfrm>
            <a:off x="8400315" y="6042514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92" name="Striped Right Arrow 91"/>
          <p:cNvSpPr/>
          <p:nvPr/>
        </p:nvSpPr>
        <p:spPr>
          <a:xfrm>
            <a:off x="4991100" y="4376737"/>
            <a:ext cx="1167910" cy="99536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1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9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en-US" dirty="0"/>
              <a:t>802.1 </a:t>
            </a:r>
            <a:r>
              <a:rPr lang="hu-HU" dirty="0"/>
              <a:t>feszítőfa algoritmusa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/>
              <a:t>Az egyik </a:t>
            </a:r>
            <a:r>
              <a:rPr lang="hu-HU" dirty="0" err="1"/>
              <a:t>bride-et</a:t>
            </a:r>
            <a:r>
              <a:rPr lang="hu-HU" dirty="0"/>
              <a:t> megválasztjuk a fa gyökerének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Minden </a:t>
            </a:r>
            <a:r>
              <a:rPr lang="hu-HU" dirty="0" err="1"/>
              <a:t>bridge</a:t>
            </a:r>
            <a:r>
              <a:rPr lang="hu-HU" dirty="0"/>
              <a:t> megkeresi a legrövidebb utat a gyökérhez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Ezen utak unióját véve megkapjuk a feszítőfát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hu-HU" dirty="0"/>
              <a:t>A fa építése során a </a:t>
            </a:r>
            <a:r>
              <a:rPr lang="hu-HU" dirty="0" err="1"/>
              <a:t>bridge-ek</a:t>
            </a:r>
            <a:r>
              <a:rPr lang="hu-HU" dirty="0"/>
              <a:t> egymás között konfigurációs üzeneteket</a:t>
            </a:r>
            <a:r>
              <a:rPr lang="en-US" dirty="0"/>
              <a:t> </a:t>
            </a:r>
            <a:r>
              <a:rPr lang="hu-HU" dirty="0"/>
              <a:t>(</a:t>
            </a:r>
            <a:r>
              <a:rPr lang="en-US" dirty="0"/>
              <a:t>Configuration Bridge Protocol Data Units</a:t>
            </a:r>
            <a:r>
              <a:rPr lang="hu-HU" dirty="0"/>
              <a:t> [</a:t>
            </a:r>
            <a:r>
              <a:rPr lang="en-US" dirty="0">
                <a:solidFill>
                  <a:schemeClr val="accent1"/>
                </a:solidFill>
              </a:rPr>
              <a:t>BPDU</a:t>
            </a:r>
            <a:r>
              <a:rPr lang="en-US" dirty="0"/>
              <a:t>s</a:t>
            </a:r>
            <a:r>
              <a:rPr lang="hu-HU" dirty="0"/>
              <a:t>]</a:t>
            </a:r>
            <a:r>
              <a:rPr lang="en-US" dirty="0"/>
              <a:t>) </a:t>
            </a:r>
            <a:r>
              <a:rPr lang="hu-HU" dirty="0"/>
              <a:t>cserélnek</a:t>
            </a:r>
            <a:endParaRPr lang="en-US" dirty="0"/>
          </a:p>
          <a:p>
            <a:pPr lvl="1"/>
            <a:r>
              <a:rPr lang="hu-HU" dirty="0"/>
              <a:t>A gyökér elem megválasztásához</a:t>
            </a:r>
            <a:endParaRPr lang="en-US" dirty="0"/>
          </a:p>
          <a:p>
            <a:pPr lvl="1"/>
            <a:r>
              <a:rPr lang="hu-HU" dirty="0"/>
              <a:t>A legrövidebb utak meghatározásához</a:t>
            </a:r>
            <a:endParaRPr lang="en-US" dirty="0"/>
          </a:p>
          <a:p>
            <a:pPr lvl="1"/>
            <a:r>
              <a:rPr lang="hu-HU" dirty="0"/>
              <a:t>A gyökérhez legközelebbi szomszéd (</a:t>
            </a:r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/>
              <a:t>hop</a:t>
            </a:r>
            <a:r>
              <a:rPr lang="hu-HU" dirty="0"/>
              <a:t>) állomás és a hozzá tartozó port azonosításához</a:t>
            </a:r>
            <a:endParaRPr lang="en-US" dirty="0"/>
          </a:p>
          <a:p>
            <a:pPr lvl="1"/>
            <a:r>
              <a:rPr lang="hu-HU" dirty="0"/>
              <a:t>A feszítőfához tartozó portok kiválasztása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6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Gyökér meghatározása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83327"/>
            <a:ext cx="8839200" cy="5022273"/>
          </a:xfrm>
        </p:spPr>
        <p:txBody>
          <a:bodyPr>
            <a:normAutofit/>
          </a:bodyPr>
          <a:lstStyle/>
          <a:p>
            <a:r>
              <a:rPr lang="hu-HU" sz="2800" dirty="0"/>
              <a:t>Kezdetben minden állomás feltételezi magáról, hogy gyökér</a:t>
            </a:r>
            <a:endParaRPr lang="en-US" sz="2800" dirty="0"/>
          </a:p>
          <a:p>
            <a:r>
              <a:rPr lang="en-US" sz="2800" dirty="0"/>
              <a:t>Bridge</a:t>
            </a:r>
            <a:r>
              <a:rPr lang="hu-HU" sz="2800" dirty="0" err="1"/>
              <a:t>-ek</a:t>
            </a:r>
            <a:r>
              <a:rPr lang="en-US" sz="2800" dirty="0"/>
              <a:t> </a:t>
            </a:r>
            <a:r>
              <a:rPr lang="hu-HU" sz="2800" dirty="0"/>
              <a:t>minden irányba szétküldik a </a:t>
            </a:r>
            <a:r>
              <a:rPr lang="en-US" sz="2800" dirty="0"/>
              <a:t>BPDU</a:t>
            </a:r>
            <a:r>
              <a:rPr lang="hu-HU" sz="2800" dirty="0"/>
              <a:t> üzeneteiket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hu-HU" sz="2800" dirty="0"/>
              <a:t>A fogadott</a:t>
            </a:r>
            <a:r>
              <a:rPr lang="en-US" sz="2800" dirty="0"/>
              <a:t> BPDU</a:t>
            </a:r>
            <a:r>
              <a:rPr lang="hu-HU" sz="2800" dirty="0"/>
              <a:t> üzenet alapján, minden </a:t>
            </a:r>
            <a:r>
              <a:rPr lang="hu-HU" sz="2800" dirty="0" err="1"/>
              <a:t>switch</a:t>
            </a:r>
            <a:r>
              <a:rPr lang="hu-HU" sz="2800" dirty="0"/>
              <a:t> választ</a:t>
            </a:r>
            <a:r>
              <a:rPr lang="en-US" sz="2800" dirty="0"/>
              <a:t>:</a:t>
            </a:r>
          </a:p>
          <a:p>
            <a:pPr lvl="1"/>
            <a:r>
              <a:rPr lang="hu-HU" sz="2400" dirty="0"/>
              <a:t>Egy új gyökér elemet</a:t>
            </a:r>
            <a:r>
              <a:rPr lang="en-US" sz="2400" dirty="0"/>
              <a:t> (</a:t>
            </a:r>
            <a:r>
              <a:rPr lang="hu-HU" sz="2400" dirty="0"/>
              <a:t>legkisebb ismert Gyökér</a:t>
            </a:r>
            <a:r>
              <a:rPr lang="en-US" sz="2400" dirty="0"/>
              <a:t> ID</a:t>
            </a:r>
            <a:r>
              <a:rPr lang="hu-HU" sz="2400" dirty="0"/>
              <a:t> alapján</a:t>
            </a:r>
            <a:r>
              <a:rPr lang="en-US" sz="2400" dirty="0"/>
              <a:t>)</a:t>
            </a:r>
          </a:p>
          <a:p>
            <a:pPr lvl="1"/>
            <a:r>
              <a:rPr lang="hu-HU" sz="2400" dirty="0"/>
              <a:t>Egy új gyökér </a:t>
            </a:r>
            <a:r>
              <a:rPr lang="hu-HU" sz="2400" dirty="0" err="1"/>
              <a:t>portot</a:t>
            </a:r>
            <a:r>
              <a:rPr lang="en-US" sz="2400" dirty="0"/>
              <a:t> (</a:t>
            </a:r>
            <a:r>
              <a:rPr lang="hu-HU" sz="2400" dirty="0"/>
              <a:t>melyik interfész megy a gyökér irányába</a:t>
            </a:r>
            <a:r>
              <a:rPr lang="en-US" sz="2400" dirty="0"/>
              <a:t>)</a:t>
            </a:r>
          </a:p>
          <a:p>
            <a:pPr lvl="1"/>
            <a:r>
              <a:rPr lang="hu-HU" sz="2400" dirty="0"/>
              <a:t>Egy új kijelölt </a:t>
            </a:r>
            <a:r>
              <a:rPr lang="hu-HU" sz="2400" dirty="0" err="1"/>
              <a:t>bridge-et</a:t>
            </a:r>
            <a:r>
              <a:rPr lang="en-US" sz="2400" dirty="0"/>
              <a:t> (</a:t>
            </a:r>
            <a:r>
              <a:rPr lang="hu-HU" sz="2400" dirty="0"/>
              <a:t>a következő állomás a gyökérhez vezető úton</a:t>
            </a:r>
            <a:r>
              <a:rPr lang="en-US" sz="2400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782955" y="3071423"/>
            <a:ext cx="5626375" cy="400110"/>
            <a:chOff x="457396" y="1885296"/>
            <a:chExt cx="5626375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1938564" y="1885296"/>
              <a:ext cx="1337481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>
                  <a:solidFill>
                    <a:schemeClr val="bg1"/>
                  </a:solidFill>
                </a:rPr>
                <a:t>Gyökér </a:t>
              </a:r>
              <a:r>
                <a:rPr lang="en-US" sz="2000" dirty="0">
                  <a:solidFill>
                    <a:schemeClr val="bg1"/>
                  </a:solidFill>
                </a:rPr>
                <a:t>ID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76045" y="1885296"/>
              <a:ext cx="2807726" cy="400110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>
                  <a:solidFill>
                    <a:schemeClr val="bg1"/>
                  </a:solidFill>
                </a:rPr>
                <a:t>Út költség a gyökérhez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396" y="1885296"/>
              <a:ext cx="1471063" cy="40011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Bridge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248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Feszítőfa építése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cxnSp>
        <p:nvCxnSpPr>
          <p:cNvPr id="13" name="Straight Connector 12"/>
          <p:cNvCxnSpPr>
            <a:stCxn id="5" idx="2"/>
            <a:endCxn id="6" idx="0"/>
          </p:cNvCxnSpPr>
          <p:nvPr/>
        </p:nvCxnSpPr>
        <p:spPr>
          <a:xfrm>
            <a:off x="1981188" y="2975455"/>
            <a:ext cx="0" cy="121546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7" idx="1"/>
          </p:cNvCxnSpPr>
          <p:nvPr/>
        </p:nvCxnSpPr>
        <p:spPr>
          <a:xfrm>
            <a:off x="2419029" y="2791101"/>
            <a:ext cx="185453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3"/>
            <a:endCxn id="8" idx="1"/>
          </p:cNvCxnSpPr>
          <p:nvPr/>
        </p:nvCxnSpPr>
        <p:spPr>
          <a:xfrm flipV="1">
            <a:off x="5149245" y="2791100"/>
            <a:ext cx="1749758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9" idx="3"/>
          </p:cNvCxnSpPr>
          <p:nvPr/>
        </p:nvCxnSpPr>
        <p:spPr>
          <a:xfrm rot="5400000">
            <a:off x="5543134" y="2581565"/>
            <a:ext cx="1399822" cy="2187601"/>
          </a:xfrm>
          <a:prstGeom prst="bentConnector2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1" idx="0"/>
          </p:cNvCxnSpPr>
          <p:nvPr/>
        </p:nvCxnSpPr>
        <p:spPr>
          <a:xfrm rot="16200000" flipH="1">
            <a:off x="4405145" y="4943037"/>
            <a:ext cx="1793187" cy="895779"/>
          </a:xfrm>
          <a:prstGeom prst="bent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0"/>
          </p:cNvCxnSpPr>
          <p:nvPr/>
        </p:nvCxnSpPr>
        <p:spPr>
          <a:xfrm rot="5400000" flipH="1" flipV="1">
            <a:off x="3122972" y="4911189"/>
            <a:ext cx="1793189" cy="959476"/>
          </a:xfrm>
          <a:prstGeom prst="bent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3"/>
            <a:endCxn id="11" idx="1"/>
          </p:cNvCxnSpPr>
          <p:nvPr/>
        </p:nvCxnSpPr>
        <p:spPr>
          <a:xfrm>
            <a:off x="3977669" y="6471876"/>
            <a:ext cx="133411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9" idx="1"/>
          </p:cNvCxnSpPr>
          <p:nvPr/>
        </p:nvCxnSpPr>
        <p:spPr>
          <a:xfrm>
            <a:off x="2419029" y="4375276"/>
            <a:ext cx="185453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2" idx="1"/>
          </p:cNvCxnSpPr>
          <p:nvPr/>
        </p:nvCxnSpPr>
        <p:spPr>
          <a:xfrm>
            <a:off x="403934" y="2473554"/>
            <a:ext cx="485527" cy="31754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2" idx="1"/>
          </p:cNvCxnSpPr>
          <p:nvPr/>
        </p:nvCxnSpPr>
        <p:spPr>
          <a:xfrm flipV="1">
            <a:off x="403934" y="2791099"/>
            <a:ext cx="485527" cy="3131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8" y="2832467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8" y="2201768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/>
          <p:cNvCxnSpPr>
            <a:stCxn id="32" idx="3"/>
            <a:endCxn id="5" idx="1"/>
          </p:cNvCxnSpPr>
          <p:nvPr/>
        </p:nvCxnSpPr>
        <p:spPr>
          <a:xfrm>
            <a:off x="1147063" y="2791099"/>
            <a:ext cx="396283" cy="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44" idx="1"/>
          </p:cNvCxnSpPr>
          <p:nvPr/>
        </p:nvCxnSpPr>
        <p:spPr>
          <a:xfrm>
            <a:off x="403934" y="4135419"/>
            <a:ext cx="485527" cy="31754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4" idx="1"/>
          </p:cNvCxnSpPr>
          <p:nvPr/>
        </p:nvCxnSpPr>
        <p:spPr>
          <a:xfrm flipV="1">
            <a:off x="403934" y="4452964"/>
            <a:ext cx="485527" cy="3131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8" y="4494332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8" y="3863633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Connector 44"/>
          <p:cNvCxnSpPr>
            <a:stCxn id="44" idx="3"/>
          </p:cNvCxnSpPr>
          <p:nvPr/>
        </p:nvCxnSpPr>
        <p:spPr>
          <a:xfrm>
            <a:off x="1147063" y="4452964"/>
            <a:ext cx="49978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52" idx="1"/>
          </p:cNvCxnSpPr>
          <p:nvPr/>
        </p:nvCxnSpPr>
        <p:spPr>
          <a:xfrm>
            <a:off x="2002369" y="6015734"/>
            <a:ext cx="0" cy="52430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52" idx="1"/>
          </p:cNvCxnSpPr>
          <p:nvPr/>
        </p:nvCxnSpPr>
        <p:spPr>
          <a:xfrm flipV="1">
            <a:off x="1516842" y="6540039"/>
            <a:ext cx="485527" cy="4136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056" y="6268252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667" y="5743948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Connector 52"/>
          <p:cNvCxnSpPr>
            <a:stCxn id="52" idx="3"/>
          </p:cNvCxnSpPr>
          <p:nvPr/>
        </p:nvCxnSpPr>
        <p:spPr>
          <a:xfrm flipV="1">
            <a:off x="2259971" y="6540038"/>
            <a:ext cx="1086324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6722460" y="6507870"/>
            <a:ext cx="485527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722459" y="6017984"/>
            <a:ext cx="122907" cy="4898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027384" y="6510067"/>
            <a:ext cx="49978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309676" y="2793116"/>
            <a:ext cx="485527" cy="31754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8309675" y="2479961"/>
            <a:ext cx="485527" cy="3131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894" y="2866652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894" y="2235953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Straight Connector 64"/>
          <p:cNvCxnSpPr/>
          <p:nvPr/>
        </p:nvCxnSpPr>
        <p:spPr>
          <a:xfrm>
            <a:off x="7614600" y="2795312"/>
            <a:ext cx="49978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70" idx="0"/>
          </p:cNvCxnSpPr>
          <p:nvPr/>
        </p:nvCxnSpPr>
        <p:spPr>
          <a:xfrm>
            <a:off x="4273562" y="1851884"/>
            <a:ext cx="451484" cy="169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70" idx="0"/>
          </p:cNvCxnSpPr>
          <p:nvPr/>
        </p:nvCxnSpPr>
        <p:spPr>
          <a:xfrm flipV="1">
            <a:off x="4725046" y="1836810"/>
            <a:ext cx="424198" cy="18466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43" y="1565024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727" y="1565024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/>
          <p:cNvCxnSpPr>
            <a:endCxn id="70" idx="2"/>
          </p:cNvCxnSpPr>
          <p:nvPr/>
        </p:nvCxnSpPr>
        <p:spPr>
          <a:xfrm flipV="1">
            <a:off x="4725046" y="2279074"/>
            <a:ext cx="0" cy="35457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46" y="2606746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46" y="419092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62" y="2606746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003" y="2606745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61" y="419092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86" y="628752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86" y="628752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889461" y="266229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89461" y="4324163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002369" y="641123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403" y="6236084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580" y="5746198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6464858" y="6381266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052074" y="2666511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96245" y="2021472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67071" y="2145080"/>
            <a:ext cx="954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0: 0/0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242083" y="2167655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12: 12/0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368315" y="2101211"/>
            <a:ext cx="954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3: 3/0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6747" y="3729256"/>
            <a:ext cx="1297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27: 27/0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637625" y="368295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41: 41/0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553471" y="5801263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9: 9/0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363699" y="5793381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68: 68/0</a:t>
            </a:r>
          </a:p>
        </p:txBody>
      </p:sp>
      <p:cxnSp>
        <p:nvCxnSpPr>
          <p:cNvPr id="29" name="Straight Arrow Connector 28"/>
          <p:cNvCxnSpPr>
            <a:stCxn id="7" idx="1"/>
            <a:endCxn id="5" idx="3"/>
          </p:cNvCxnSpPr>
          <p:nvPr/>
        </p:nvCxnSpPr>
        <p:spPr>
          <a:xfrm flipH="1">
            <a:off x="2419029" y="2791101"/>
            <a:ext cx="1854533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" idx="0"/>
            <a:endCxn id="5" idx="2"/>
          </p:cNvCxnSpPr>
          <p:nvPr/>
        </p:nvCxnSpPr>
        <p:spPr>
          <a:xfrm flipV="1">
            <a:off x="1981188" y="2975455"/>
            <a:ext cx="0" cy="121546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01243" y="3682956"/>
            <a:ext cx="1125629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27: 0/1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27843" y="2167654"/>
            <a:ext cx="1125629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12: 0/1</a:t>
            </a:r>
          </a:p>
        </p:txBody>
      </p:sp>
      <p:cxnSp>
        <p:nvCxnSpPr>
          <p:cNvPr id="47" name="Elbow Connector 46"/>
          <p:cNvCxnSpPr>
            <a:stCxn id="9" idx="3"/>
            <a:endCxn id="8" idx="2"/>
          </p:cNvCxnSpPr>
          <p:nvPr/>
        </p:nvCxnSpPr>
        <p:spPr>
          <a:xfrm flipV="1">
            <a:off x="5149244" y="2975454"/>
            <a:ext cx="2187601" cy="1399822"/>
          </a:xfrm>
          <a:prstGeom prst="bentConnector2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710746" y="3673754"/>
            <a:ext cx="1125629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41: 3/1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38727" y="5764992"/>
            <a:ext cx="1125629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68: 9/1</a:t>
            </a:r>
          </a:p>
        </p:txBody>
      </p:sp>
      <p:cxnSp>
        <p:nvCxnSpPr>
          <p:cNvPr id="89" name="Straight Arrow Connector 88"/>
          <p:cNvCxnSpPr>
            <a:stCxn id="11" idx="1"/>
            <a:endCxn id="10" idx="3"/>
          </p:cNvCxnSpPr>
          <p:nvPr/>
        </p:nvCxnSpPr>
        <p:spPr>
          <a:xfrm flipH="1">
            <a:off x="3977669" y="6471876"/>
            <a:ext cx="133411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710745" y="3682955"/>
            <a:ext cx="1125629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41: 0/2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68312" y="2099794"/>
            <a:ext cx="95410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3: 0/2</a:t>
            </a:r>
          </a:p>
        </p:txBody>
      </p:sp>
      <p:cxnSp>
        <p:nvCxnSpPr>
          <p:cNvPr id="94" name="Straight Arrow Connector 93"/>
          <p:cNvCxnSpPr>
            <a:stCxn id="9" idx="1"/>
            <a:endCxn id="6" idx="3"/>
          </p:cNvCxnSpPr>
          <p:nvPr/>
        </p:nvCxnSpPr>
        <p:spPr>
          <a:xfrm flipH="1">
            <a:off x="2419029" y="4375276"/>
            <a:ext cx="18545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" idx="1"/>
            <a:endCxn id="7" idx="3"/>
          </p:cNvCxnSpPr>
          <p:nvPr/>
        </p:nvCxnSpPr>
        <p:spPr>
          <a:xfrm flipH="1">
            <a:off x="5149245" y="2791100"/>
            <a:ext cx="1749758" cy="1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436855" y="5764991"/>
            <a:ext cx="1125629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68: 3/2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27674" y="5793380"/>
            <a:ext cx="95410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9: 3/2</a:t>
            </a:r>
          </a:p>
        </p:txBody>
      </p:sp>
      <p:cxnSp>
        <p:nvCxnSpPr>
          <p:cNvPr id="103" name="Elbow Connector 102"/>
          <p:cNvCxnSpPr>
            <a:stCxn id="10" idx="0"/>
          </p:cNvCxnSpPr>
          <p:nvPr/>
        </p:nvCxnSpPr>
        <p:spPr>
          <a:xfrm rot="5400000" flipH="1" flipV="1">
            <a:off x="3155621" y="4943838"/>
            <a:ext cx="1727891" cy="959477"/>
          </a:xfrm>
          <a:prstGeom prst="bentConnector3">
            <a:avLst>
              <a:gd name="adj1" fmla="val 52010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1" idx="0"/>
          </p:cNvCxnSpPr>
          <p:nvPr/>
        </p:nvCxnSpPr>
        <p:spPr>
          <a:xfrm rot="16200000" flipV="1">
            <a:off x="4437794" y="4975686"/>
            <a:ext cx="1727891" cy="895779"/>
          </a:xfrm>
          <a:prstGeom prst="bentConnector3">
            <a:avLst>
              <a:gd name="adj1" fmla="val 5200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436490" y="5769543"/>
            <a:ext cx="1125629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68: 0/3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527106" y="5795531"/>
            <a:ext cx="954108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9: 0/3</a:t>
            </a:r>
          </a:p>
        </p:txBody>
      </p:sp>
      <p:sp>
        <p:nvSpPr>
          <p:cNvPr id="114" name="Multiply 113"/>
          <p:cNvSpPr/>
          <p:nvPr/>
        </p:nvSpPr>
        <p:spPr>
          <a:xfrm>
            <a:off x="4398045" y="6244763"/>
            <a:ext cx="559257" cy="53060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Multiply 114"/>
          <p:cNvSpPr/>
          <p:nvPr/>
        </p:nvSpPr>
        <p:spPr>
          <a:xfrm>
            <a:off x="7055343" y="4109973"/>
            <a:ext cx="559257" cy="53060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9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82" grpId="0" animBg="1"/>
      <p:bldP spid="92" grpId="0" animBg="1"/>
      <p:bldP spid="93" grpId="0" animBg="1"/>
      <p:bldP spid="100" grpId="0" animBg="1"/>
      <p:bldP spid="101" grpId="0" animBg="1"/>
      <p:bldP spid="112" grpId="0" animBg="1"/>
      <p:bldP spid="113" grpId="0" animBg="1"/>
      <p:bldP spid="114" grpId="0" animBg="1"/>
      <p:bldP spid="1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Bridge-ek</a:t>
            </a:r>
            <a:r>
              <a:rPr lang="hu-HU" dirty="0"/>
              <a:t> </a:t>
            </a:r>
            <a:r>
              <a:rPr lang="en-US" dirty="0"/>
              <a:t>vs. Switch</a:t>
            </a:r>
            <a:r>
              <a:rPr lang="hu-HU" dirty="0" err="1"/>
              <a:t>-ek</a:t>
            </a:r>
            <a:br>
              <a:rPr lang="hu-HU" dirty="0"/>
            </a:br>
            <a:r>
              <a:rPr lang="hu-HU" dirty="0"/>
              <a:t>Hidak vs. Kapcsolók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 </a:t>
            </a:r>
            <a:r>
              <a:rPr lang="hu-HU" dirty="0" err="1"/>
              <a:t>bridge-ek</a:t>
            </a:r>
            <a:r>
              <a:rPr lang="hu-HU" dirty="0"/>
              <a:t> lehetővé teszik hogy növeljük a</a:t>
            </a:r>
            <a:r>
              <a:rPr lang="en-US" dirty="0"/>
              <a:t> LAN</a:t>
            </a:r>
            <a:r>
              <a:rPr lang="hu-HU" dirty="0" err="1"/>
              <a:t>-ok</a:t>
            </a:r>
            <a:r>
              <a:rPr lang="hu-HU" dirty="0"/>
              <a:t> kapacitását</a:t>
            </a:r>
            <a:endParaRPr lang="en-US" dirty="0"/>
          </a:p>
          <a:p>
            <a:pPr lvl="1"/>
            <a:r>
              <a:rPr lang="hu-HU" dirty="0"/>
              <a:t>Csökkentik a sikeres átvitelhez szükséges elküldendő csomagok számát</a:t>
            </a:r>
          </a:p>
          <a:p>
            <a:pPr lvl="1"/>
            <a:r>
              <a:rPr lang="hu-HU" dirty="0"/>
              <a:t>Kezeli a hurkokat</a:t>
            </a:r>
            <a:endParaRPr lang="en-US" dirty="0"/>
          </a:p>
          <a:p>
            <a:r>
              <a:rPr lang="hu-HU" dirty="0"/>
              <a:t>A s</a:t>
            </a:r>
            <a:r>
              <a:rPr lang="en-US" dirty="0"/>
              <a:t>witch</a:t>
            </a:r>
            <a:r>
              <a:rPr lang="hu-HU" dirty="0" err="1"/>
              <a:t>-ek</a:t>
            </a:r>
            <a:r>
              <a:rPr lang="hu-HU" dirty="0"/>
              <a:t> a </a:t>
            </a:r>
            <a:r>
              <a:rPr lang="hu-HU" dirty="0" err="1"/>
              <a:t>bridge-ek</a:t>
            </a:r>
            <a:r>
              <a:rPr lang="hu-HU" dirty="0"/>
              <a:t> speciális esetei</a:t>
            </a:r>
            <a:endParaRPr lang="en-US" dirty="0"/>
          </a:p>
          <a:p>
            <a:pPr lvl="1"/>
            <a:r>
              <a:rPr lang="hu-HU" dirty="0"/>
              <a:t>Minden port egyetlen egy </a:t>
            </a:r>
            <a:r>
              <a:rPr lang="hu-HU" dirty="0" err="1"/>
              <a:t>hoszthoz</a:t>
            </a:r>
            <a:r>
              <a:rPr lang="hu-HU" dirty="0"/>
              <a:t> kapcsolódik</a:t>
            </a:r>
            <a:endParaRPr lang="en-US" dirty="0"/>
          </a:p>
          <a:p>
            <a:pPr lvl="2"/>
            <a:r>
              <a:rPr lang="hu-HU" dirty="0"/>
              <a:t>Lehet egy kliens terminál</a:t>
            </a:r>
            <a:endParaRPr lang="en-US" dirty="0"/>
          </a:p>
          <a:p>
            <a:pPr lvl="2"/>
            <a:r>
              <a:rPr lang="hu-HU" dirty="0"/>
              <a:t>vagy akár egy másik </a:t>
            </a:r>
            <a:r>
              <a:rPr lang="hu-HU" dirty="0" err="1"/>
              <a:t>switch</a:t>
            </a:r>
            <a:endParaRPr lang="en-US" dirty="0"/>
          </a:p>
          <a:p>
            <a:pPr lvl="1"/>
            <a:r>
              <a:rPr lang="hu-HU" dirty="0" err="1"/>
              <a:t>Full-duplex</a:t>
            </a:r>
            <a:r>
              <a:rPr lang="hu-HU" dirty="0"/>
              <a:t> </a:t>
            </a:r>
            <a:r>
              <a:rPr lang="hu-HU" dirty="0" err="1"/>
              <a:t>link-ek</a:t>
            </a:r>
            <a:endParaRPr lang="en-US" dirty="0"/>
          </a:p>
          <a:p>
            <a:pPr lvl="1"/>
            <a:r>
              <a:rPr lang="hu-HU" dirty="0"/>
              <a:t>Egyszerűsített hardver: nincs szükség CSMA/CD-re</a:t>
            </a:r>
            <a:r>
              <a:rPr lang="en-US" dirty="0"/>
              <a:t>!</a:t>
            </a:r>
          </a:p>
          <a:p>
            <a:pPr lvl="1"/>
            <a:r>
              <a:rPr lang="hu-HU" dirty="0"/>
              <a:t>Különböző sebességű/rátájú portok is lehetségesek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Kapcsoljuk össze az</a:t>
            </a:r>
            <a:r>
              <a:rPr lang="en-US" dirty="0"/>
              <a:t> Internet</a:t>
            </a:r>
            <a:r>
              <a:rPr lang="hu-HU" dirty="0"/>
              <a:t>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1375" y="1600200"/>
            <a:ext cx="8991600" cy="5105400"/>
          </a:xfrm>
        </p:spPr>
        <p:txBody>
          <a:bodyPr/>
          <a:lstStyle/>
          <a:p>
            <a:r>
              <a:rPr lang="hu-HU" dirty="0" err="1"/>
              <a:t>Switch-ek</a:t>
            </a:r>
            <a:r>
              <a:rPr lang="hu-HU" dirty="0"/>
              <a:t> képességei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MAC cím alapú útvonalválasztás a hálózatban</a:t>
            </a:r>
            <a:endParaRPr lang="en-US" dirty="0"/>
          </a:p>
          <a:p>
            <a:pPr lvl="1"/>
            <a:r>
              <a:rPr lang="hu-HU" dirty="0"/>
              <a:t>Automatikusan megtanulja az utakat egy új állomáshoz</a:t>
            </a:r>
            <a:endParaRPr lang="en-US" dirty="0"/>
          </a:p>
          <a:p>
            <a:pPr lvl="1"/>
            <a:r>
              <a:rPr lang="hu-HU" dirty="0"/>
              <a:t>Feloldja a hurkokat</a:t>
            </a:r>
            <a:endParaRPr lang="en-US" dirty="0"/>
          </a:p>
          <a:p>
            <a:r>
              <a:rPr lang="hu-HU" dirty="0"/>
              <a:t>Lehetne a teljes internet egy ily módon összekötött tartomány</a:t>
            </a:r>
            <a:r>
              <a:rPr lang="en-US" dirty="0"/>
              <a:t>?</a:t>
            </a:r>
          </a:p>
          <a:p>
            <a:pPr marL="0" indent="0" algn="ctr">
              <a:buNone/>
            </a:pPr>
            <a:endParaRPr lang="en-US" sz="40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chemeClr val="accent2"/>
                </a:solidFill>
              </a:rPr>
              <a:t>N</a:t>
            </a:r>
            <a:r>
              <a:rPr lang="hu-HU" sz="4000" dirty="0">
                <a:solidFill>
                  <a:schemeClr val="accent2"/>
                </a:solidFill>
              </a:rPr>
              <a:t>EM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90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Korlátok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Nem hatékony</a:t>
            </a:r>
            <a:endParaRPr lang="en-US" dirty="0"/>
          </a:p>
          <a:p>
            <a:pPr lvl="1"/>
            <a:r>
              <a:rPr lang="hu-HU" dirty="0"/>
              <a:t>Elárasztás ismeretlen állomások megtalálásához</a:t>
            </a:r>
            <a:endParaRPr lang="en-US" dirty="0"/>
          </a:p>
          <a:p>
            <a:r>
              <a:rPr lang="hu-HU" dirty="0"/>
              <a:t>Gyenge teljesítmény</a:t>
            </a:r>
            <a:endParaRPr lang="en-US" dirty="0"/>
          </a:p>
          <a:p>
            <a:pPr lvl="1"/>
            <a:r>
              <a:rPr lang="hu-HU" dirty="0"/>
              <a:t>A feszítőfa nem foglalkozik a terhelés elosztással</a:t>
            </a:r>
            <a:endParaRPr lang="en-US" dirty="0"/>
          </a:p>
          <a:p>
            <a:pPr lvl="1"/>
            <a:r>
              <a:rPr lang="en-US" dirty="0"/>
              <a:t>Hot spots</a:t>
            </a:r>
          </a:p>
          <a:p>
            <a:r>
              <a:rPr lang="hu-HU" dirty="0"/>
              <a:t>Nagyon gyenge skálázhatóság</a:t>
            </a:r>
            <a:endParaRPr lang="en-US" dirty="0"/>
          </a:p>
          <a:p>
            <a:pPr lvl="1"/>
            <a:r>
              <a:rPr lang="hu-HU" dirty="0"/>
              <a:t>Minden </a:t>
            </a:r>
            <a:r>
              <a:rPr lang="hu-HU" dirty="0" err="1"/>
              <a:t>switch-nek</a:t>
            </a:r>
            <a:r>
              <a:rPr lang="hu-HU" dirty="0"/>
              <a:t> az Internet összes MAC címét ismerni kellene a továbbító táblájában</a:t>
            </a:r>
            <a:r>
              <a:rPr lang="en-US" dirty="0"/>
              <a:t>!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hu-HU" dirty="0"/>
              <a:t>Az </a:t>
            </a:r>
            <a:r>
              <a:rPr lang="en-US" dirty="0"/>
              <a:t>IP </a:t>
            </a:r>
            <a:r>
              <a:rPr lang="hu-HU" dirty="0"/>
              <a:t>fogja ezt a problémát megoldani…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775" y="4039439"/>
            <a:ext cx="8671498" cy="144696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38985" y="1600200"/>
            <a:ext cx="5852614" cy="5105400"/>
          </a:xfrm>
        </p:spPr>
        <p:txBody>
          <a:bodyPr anchor="ctr">
            <a:normAutofit fontScale="92500" lnSpcReduction="10000"/>
          </a:bodyPr>
          <a:lstStyle/>
          <a:p>
            <a:r>
              <a:rPr lang="hu-HU" dirty="0"/>
              <a:t>Szolgáltatás</a:t>
            </a:r>
            <a:endParaRPr lang="en-US" dirty="0"/>
          </a:p>
          <a:p>
            <a:pPr lvl="1"/>
            <a:r>
              <a:rPr lang="hu-HU" dirty="0"/>
              <a:t>Csomagtovábbítás</a:t>
            </a:r>
          </a:p>
          <a:p>
            <a:pPr lvl="1"/>
            <a:r>
              <a:rPr lang="hu-HU" dirty="0"/>
              <a:t>Útvonalválasztás</a:t>
            </a:r>
          </a:p>
          <a:p>
            <a:pPr lvl="1"/>
            <a:r>
              <a:rPr lang="hu-HU" dirty="0"/>
              <a:t>Csomag </a:t>
            </a:r>
            <a:r>
              <a:rPr lang="hu-HU" dirty="0" err="1"/>
              <a:t>fragmentálás</a:t>
            </a:r>
            <a:r>
              <a:rPr lang="hu-HU" dirty="0"/>
              <a:t> kezelése</a:t>
            </a:r>
            <a:endParaRPr lang="en-US" dirty="0"/>
          </a:p>
          <a:p>
            <a:pPr lvl="1"/>
            <a:r>
              <a:rPr lang="hu-HU" dirty="0"/>
              <a:t>Csomag ütemezés</a:t>
            </a:r>
            <a:endParaRPr lang="en-US" dirty="0"/>
          </a:p>
          <a:p>
            <a:pPr lvl="1"/>
            <a:r>
              <a:rPr lang="hu-HU" dirty="0"/>
              <a:t>Puffer kezelés</a:t>
            </a:r>
            <a:endParaRPr lang="en-US" dirty="0"/>
          </a:p>
          <a:p>
            <a:r>
              <a:rPr lang="hu-HU" dirty="0"/>
              <a:t>Interfész</a:t>
            </a:r>
            <a:endParaRPr lang="en-US" dirty="0"/>
          </a:p>
          <a:p>
            <a:pPr lvl="1"/>
            <a:r>
              <a:rPr lang="hu-HU" dirty="0"/>
              <a:t>Csomag küldése egy adott végpontnak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hu-HU" dirty="0"/>
              <a:t>Protokoll</a:t>
            </a:r>
            <a:endParaRPr lang="en-US" dirty="0"/>
          </a:p>
          <a:p>
            <a:pPr lvl="1"/>
            <a:r>
              <a:rPr lang="hu-HU" dirty="0"/>
              <a:t>Globálisan egyedi címeket definiálása</a:t>
            </a:r>
            <a:endParaRPr lang="en-US" dirty="0"/>
          </a:p>
          <a:p>
            <a:pPr lvl="1"/>
            <a:r>
              <a:rPr lang="hu-HU" dirty="0" err="1"/>
              <a:t>Routing</a:t>
            </a:r>
            <a:r>
              <a:rPr lang="hu-HU" dirty="0"/>
              <a:t> táblák karbantartása</a:t>
            </a:r>
            <a:endParaRPr lang="en-US" dirty="0"/>
          </a:p>
          <a:p>
            <a:r>
              <a:rPr lang="hu-HU" dirty="0"/>
              <a:t>Példák</a:t>
            </a:r>
            <a:r>
              <a:rPr lang="en-US" dirty="0"/>
              <a:t>: Internet Protocol (IP</a:t>
            </a:r>
            <a:r>
              <a:rPr lang="hu-HU" dirty="0"/>
              <a:t>v4</a:t>
            </a:r>
            <a:r>
              <a:rPr lang="en-US" dirty="0"/>
              <a:t>), IPv6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2579425" y="1842448"/>
            <a:ext cx="559559" cy="4653886"/>
          </a:xfrm>
          <a:prstGeom prst="leftBrace">
            <a:avLst>
              <a:gd name="adj1" fmla="val 8333"/>
              <a:gd name="adj2" fmla="val 6068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4"/>
          <p:cNvSpPr/>
          <p:nvPr/>
        </p:nvSpPr>
        <p:spPr>
          <a:xfrm>
            <a:off x="184492" y="208813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57070" y="208813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Alkalmazási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173252" y="266362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45694" y="2663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Megjelenítési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Rectangle 8"/>
          <p:cNvSpPr/>
          <p:nvPr/>
        </p:nvSpPr>
        <p:spPr>
          <a:xfrm>
            <a:off x="173383" y="323680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45825" y="323680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Ülés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6" name="Rectangle 10"/>
          <p:cNvSpPr/>
          <p:nvPr/>
        </p:nvSpPr>
        <p:spPr>
          <a:xfrm>
            <a:off x="173383" y="380997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45825" y="380997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8" name="Rectangle 12"/>
          <p:cNvSpPr/>
          <p:nvPr/>
        </p:nvSpPr>
        <p:spPr>
          <a:xfrm>
            <a:off x="173383" y="438315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45825" y="4383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Rectangle 14"/>
          <p:cNvSpPr/>
          <p:nvPr/>
        </p:nvSpPr>
        <p:spPr>
          <a:xfrm>
            <a:off x="173383" y="496088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45825" y="496088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2" name="Rectangle 16"/>
          <p:cNvSpPr/>
          <p:nvPr/>
        </p:nvSpPr>
        <p:spPr>
          <a:xfrm>
            <a:off x="173514" y="553406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45956" y="5534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618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Forgalomirányító algoritmusok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9865"/>
            <a:ext cx="9144000" cy="4689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200" b="1" cap="small" dirty="0"/>
              <a:t>Definíció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dirty="0"/>
              <a:t>A hálózati réteg szoftverének azon része, amely azért a döntésért felelős, hogy a bejövő csomag melyik kimeneti vonalon kerüljön továbbításra.</a:t>
            </a:r>
          </a:p>
          <a:p>
            <a:r>
              <a:rPr lang="hu-HU" sz="2200" dirty="0"/>
              <a:t>A folyamat két jól-elkülöníthető lépésre bontható fel: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200" dirty="0"/>
              <a:t>Forgalomirányító táblázatok feltöltése és karbantartása. 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200" dirty="0"/>
              <a:t>Továbbítás.</a:t>
            </a:r>
          </a:p>
          <a:p>
            <a:pPr marL="0" indent="0">
              <a:buNone/>
            </a:pPr>
            <a:r>
              <a:rPr lang="hu-HU" sz="2200" b="1" cap="small" dirty="0"/>
              <a:t>Elvárások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dirty="0"/>
              <a:t>helyesség, egyszerűség, robosztusság, stabilitás, </a:t>
            </a:r>
            <a:r>
              <a:rPr lang="hu-HU" sz="2200" dirty="0">
                <a:solidFill>
                  <a:srgbClr val="C00000"/>
                </a:solidFill>
              </a:rPr>
              <a:t>igazságosság</a:t>
            </a:r>
            <a:r>
              <a:rPr lang="hu-HU" sz="2200" dirty="0"/>
              <a:t>, </a:t>
            </a:r>
            <a:r>
              <a:rPr lang="hu-HU" sz="2200" dirty="0" err="1">
                <a:solidFill>
                  <a:srgbClr val="C00000"/>
                </a:solidFill>
              </a:rPr>
              <a:t>optimalitás</a:t>
            </a:r>
            <a:r>
              <a:rPr lang="hu-HU" sz="2200" dirty="0"/>
              <a:t> és hatékonyság</a:t>
            </a:r>
          </a:p>
          <a:p>
            <a:pPr marL="0" indent="0">
              <a:buNone/>
            </a:pPr>
            <a:r>
              <a:rPr lang="hu-HU" sz="2200" b="1" cap="small" dirty="0"/>
              <a:t>Algoritmus osztályok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hu-HU" sz="2200" dirty="0"/>
              <a:t>Adaptív algoritmusok </a:t>
            </a:r>
          </a:p>
          <a:p>
            <a:pPr lvl="2">
              <a:spcBef>
                <a:spcPts val="0"/>
              </a:spcBef>
            </a:pPr>
            <a:r>
              <a:rPr lang="hu-HU" sz="2200" dirty="0"/>
              <a:t>A topológia és rendszerint a forgalom is befolyásolhatja a döntést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2200" dirty="0"/>
              <a:t>Nem-adaptív algoritmusok</a:t>
            </a:r>
          </a:p>
          <a:p>
            <a:pPr lvl="2"/>
            <a:r>
              <a:rPr lang="hu-HU" sz="2200" dirty="0"/>
              <a:t>offline meghatározás, betöltés a </a:t>
            </a:r>
            <a:r>
              <a:rPr lang="hu-HU" sz="2200" dirty="0" err="1"/>
              <a:t>router-ekbe</a:t>
            </a:r>
            <a:r>
              <a:rPr lang="hu-HU" sz="2200" dirty="0"/>
              <a:t> induláskor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39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2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18312"/>
            <a:ext cx="88392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Carrier sense multiple access with collision detection</a:t>
            </a:r>
          </a:p>
          <a:p>
            <a:r>
              <a:rPr lang="hu-HU" dirty="0"/>
              <a:t>Alapvetés</a:t>
            </a:r>
            <a:r>
              <a:rPr lang="en-US" dirty="0"/>
              <a:t>: </a:t>
            </a:r>
            <a:r>
              <a:rPr lang="hu-HU" dirty="0"/>
              <a:t>a közeg lehetőséget ad a csatornába hallgatásra</a:t>
            </a:r>
            <a:endParaRPr lang="en-US" dirty="0"/>
          </a:p>
          <a:p>
            <a:r>
              <a:rPr lang="en-US" dirty="0" err="1"/>
              <a:t>Algor</a:t>
            </a:r>
            <a:r>
              <a:rPr lang="hu-HU" dirty="0" err="1"/>
              <a:t>itmus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Használjuk valamely CSMA variánst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A keret kiküldése után, figyeljük a közeget, hogy történik-e ütközés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Ha nem volt ütközés, akkor a keretet leszállítottuk</a:t>
            </a:r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Ha ütközés történt, akkor azonnal megszakítjuk a küldést</a:t>
            </a:r>
          </a:p>
          <a:p>
            <a:pPr marL="1154430" lvl="2" indent="-514350"/>
            <a:r>
              <a:rPr lang="hu-HU" dirty="0"/>
              <a:t>Miért is folytatnánk hisz a keret már sérült…</a:t>
            </a:r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Alkalmazzuk az bináris exponenciális hátralék módszert az újraküldés során (</a:t>
            </a:r>
            <a:r>
              <a:rPr lang="hu-HU" dirty="0" err="1"/>
              <a:t>binary</a:t>
            </a:r>
            <a:r>
              <a:rPr lang="hu-HU" dirty="0"/>
              <a:t> </a:t>
            </a:r>
            <a:r>
              <a:rPr lang="en-US" dirty="0"/>
              <a:t>exponential </a:t>
            </a:r>
            <a:r>
              <a:rPr lang="en-US" dirty="0" err="1"/>
              <a:t>backoff</a:t>
            </a:r>
            <a:r>
              <a:rPr lang="hu-H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8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Forgalomirányító algoritmusok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6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cap="small" dirty="0"/>
              <a:t>Különbségek az egyes adaptív algoritmusokban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Honnan kapják az információt? </a:t>
            </a:r>
          </a:p>
          <a:p>
            <a:pPr lvl="2"/>
            <a:r>
              <a:rPr lang="hu-HU" sz="2400" dirty="0"/>
              <a:t>szomszédok, helyileg, minden </a:t>
            </a:r>
            <a:r>
              <a:rPr lang="hu-HU" sz="2400" dirty="0" err="1"/>
              <a:t>router-től</a:t>
            </a:r>
            <a:endParaRPr lang="hu-HU" sz="2400" dirty="0"/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Mikor változtatják az útvonalakat? </a:t>
            </a:r>
          </a:p>
          <a:p>
            <a:pPr lvl="2"/>
            <a:r>
              <a:rPr lang="hu-HU" sz="2400" dirty="0"/>
              <a:t>meghatározott másodpercenként, terhelés változásra, topológia változásra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Milyen mértékeket használnak az optimalizáláshoz?</a:t>
            </a:r>
          </a:p>
          <a:p>
            <a:pPr lvl="2"/>
            <a:r>
              <a:rPr lang="hu-HU" sz="2400" dirty="0"/>
              <a:t>távolság, ugrások (</a:t>
            </a:r>
            <a:r>
              <a:rPr lang="hu-HU" sz="2400" i="1" dirty="0" err="1"/>
              <a:t>hops</a:t>
            </a:r>
            <a:r>
              <a:rPr lang="hu-HU" sz="2400" dirty="0"/>
              <a:t>) száma, becsült késleltetés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40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3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Optimalitási</a:t>
            </a:r>
            <a:r>
              <a:rPr lang="hu-HU" dirty="0"/>
              <a:t> elv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0346"/>
            <a:ext cx="7886700" cy="184721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2000" dirty="0"/>
              <a:t>Ha </a:t>
            </a:r>
            <a:r>
              <a:rPr lang="hu-HU" sz="2000" b="1" i="1" dirty="0"/>
              <a:t>J</a:t>
            </a:r>
            <a:r>
              <a:rPr lang="hu-HU" sz="2000" dirty="0"/>
              <a:t> router az </a:t>
            </a:r>
            <a:r>
              <a:rPr lang="hu-HU" sz="2000" b="1" i="1" dirty="0"/>
              <a:t>I</a:t>
            </a:r>
            <a:r>
              <a:rPr lang="hu-HU" sz="2000" dirty="0"/>
              <a:t> </a:t>
            </a:r>
            <a:r>
              <a:rPr lang="hu-HU" sz="2000" dirty="0" err="1"/>
              <a:t>router-től</a:t>
            </a:r>
            <a:r>
              <a:rPr lang="hu-HU" sz="2000" dirty="0"/>
              <a:t> </a:t>
            </a:r>
            <a:r>
              <a:rPr lang="hu-HU" sz="2000" b="1" i="1" dirty="0"/>
              <a:t>K</a:t>
            </a:r>
            <a:r>
              <a:rPr lang="hu-HU" sz="2000" dirty="0"/>
              <a:t> router felé vezető </a:t>
            </a:r>
            <a:r>
              <a:rPr lang="hu-HU" sz="2000" i="1" dirty="0"/>
              <a:t>optimális útvonalon</a:t>
            </a:r>
            <a:r>
              <a:rPr lang="hu-HU" sz="2000" dirty="0"/>
              <a:t> helyezkedik el, akkor a J-től a K-ig vezető útvonal ugyanerre esik.</a:t>
            </a:r>
          </a:p>
          <a:p>
            <a:pPr lvl="1">
              <a:spcBef>
                <a:spcPts val="0"/>
              </a:spcBef>
            </a:pPr>
            <a:r>
              <a:rPr lang="hu-HU" sz="2000" b="1" dirty="0"/>
              <a:t>Következmény</a:t>
            </a:r>
          </a:p>
          <a:p>
            <a:pPr marL="684000" lvl="1" indent="0">
              <a:spcBef>
                <a:spcPts val="0"/>
              </a:spcBef>
              <a:buNone/>
            </a:pPr>
            <a:r>
              <a:rPr lang="hu-HU" sz="2000" dirty="0"/>
              <a:t>Az összes forrásból egy célba tartó optimális utak egy olyan fát alkotnak, melynek a gyökere a cél. Ezt nevezzük </a:t>
            </a:r>
            <a:r>
              <a:rPr lang="hu-HU" sz="2000" b="1" i="1" dirty="0" err="1"/>
              <a:t>nyelőfá</a:t>
            </a:r>
            <a:r>
              <a:rPr lang="hu-HU" sz="2000" dirty="0" err="1"/>
              <a:t>nak</a:t>
            </a:r>
            <a:r>
              <a:rPr lang="hu-HU" sz="2000" dirty="0"/>
              <a:t>.</a:t>
            </a:r>
          </a:p>
        </p:txBody>
      </p:sp>
      <p:sp>
        <p:nvSpPr>
          <p:cNvPr id="4" name="Oval 3"/>
          <p:cNvSpPr/>
          <p:nvPr/>
        </p:nvSpPr>
        <p:spPr>
          <a:xfrm>
            <a:off x="2008823" y="4137660"/>
            <a:ext cx="205740" cy="289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14650" y="3764280"/>
            <a:ext cx="205740" cy="289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74420" y="4739640"/>
            <a:ext cx="205740" cy="289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308860" y="3505200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686050" y="4457700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320165" y="4038600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B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1708785" y="4937760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 flipV="1">
            <a:off x="2480310" y="3655377"/>
            <a:ext cx="434340" cy="25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</p:cNvCxnSpPr>
          <p:nvPr/>
        </p:nvCxnSpPr>
        <p:spPr>
          <a:xfrm flipH="1">
            <a:off x="2204435" y="3726339"/>
            <a:ext cx="132881" cy="48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10" idx="6"/>
          </p:cNvCxnSpPr>
          <p:nvPr/>
        </p:nvCxnSpPr>
        <p:spPr>
          <a:xfrm flipH="1" flipV="1">
            <a:off x="1514475" y="4168140"/>
            <a:ext cx="494348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11" idx="1"/>
          </p:cNvCxnSpPr>
          <p:nvPr/>
        </p:nvCxnSpPr>
        <p:spPr>
          <a:xfrm>
            <a:off x="1486019" y="4259739"/>
            <a:ext cx="251222" cy="71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5" idx="6"/>
          </p:cNvCxnSpPr>
          <p:nvPr/>
        </p:nvCxnSpPr>
        <p:spPr>
          <a:xfrm flipH="1" flipV="1">
            <a:off x="1280160" y="4884420"/>
            <a:ext cx="428625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3886200" y="4038600"/>
            <a:ext cx="1440299" cy="89916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cap="small" dirty="0">
                <a:solidFill>
                  <a:schemeClr val="tx1"/>
                </a:solidFill>
              </a:rPr>
              <a:t>K</a:t>
            </a:r>
            <a:r>
              <a:rPr lang="hu-HU" sz="1600" b="1" cap="small" dirty="0">
                <a:solidFill>
                  <a:schemeClr val="tx1"/>
                </a:solidFill>
              </a:rPr>
              <a:t> </a:t>
            </a:r>
            <a:r>
              <a:rPr lang="hu-HU" sz="1600" b="1" cap="small" dirty="0" err="1">
                <a:solidFill>
                  <a:schemeClr val="tx1"/>
                </a:solidFill>
              </a:rPr>
              <a:t>nyelőfája</a:t>
            </a:r>
            <a:endParaRPr lang="en-US" sz="1600" b="1" cap="small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595110" y="3310890"/>
            <a:ext cx="205740" cy="28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K</a:t>
            </a:r>
            <a:endParaRPr lang="en-US" b="1" dirty="0"/>
          </a:p>
        </p:txBody>
      </p:sp>
      <p:cxnSp>
        <p:nvCxnSpPr>
          <p:cNvPr id="32" name="Straight Arrow Connector 31"/>
          <p:cNvCxnSpPr>
            <a:stCxn id="9" idx="2"/>
            <a:endCxn id="11" idx="7"/>
          </p:cNvCxnSpPr>
          <p:nvPr/>
        </p:nvCxnSpPr>
        <p:spPr>
          <a:xfrm flipH="1">
            <a:off x="1874640" y="4587241"/>
            <a:ext cx="811411" cy="38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595110" y="3916839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263640" y="4412139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955155" y="4412139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949434" y="4934109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898119" y="6020118"/>
            <a:ext cx="205740" cy="28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606534" y="5486400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D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7" idx="1"/>
            <a:endCxn id="38" idx="5"/>
          </p:cNvCxnSpPr>
          <p:nvPr/>
        </p:nvCxnSpPr>
        <p:spPr>
          <a:xfrm flipH="1" flipV="1">
            <a:off x="5772389" y="5707539"/>
            <a:ext cx="155860" cy="35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7"/>
            <a:endCxn id="36" idx="3"/>
          </p:cNvCxnSpPr>
          <p:nvPr/>
        </p:nvCxnSpPr>
        <p:spPr>
          <a:xfrm flipV="1">
            <a:off x="5772388" y="5155249"/>
            <a:ext cx="205502" cy="36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7"/>
            <a:endCxn id="34" idx="3"/>
          </p:cNvCxnSpPr>
          <p:nvPr/>
        </p:nvCxnSpPr>
        <p:spPr>
          <a:xfrm flipV="1">
            <a:off x="6115289" y="4633278"/>
            <a:ext cx="176807" cy="33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7"/>
            <a:endCxn id="33" idx="3"/>
          </p:cNvCxnSpPr>
          <p:nvPr/>
        </p:nvCxnSpPr>
        <p:spPr>
          <a:xfrm flipV="1">
            <a:off x="6429494" y="4137978"/>
            <a:ext cx="194072" cy="31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1"/>
            <a:endCxn id="33" idx="5"/>
          </p:cNvCxnSpPr>
          <p:nvPr/>
        </p:nvCxnSpPr>
        <p:spPr>
          <a:xfrm flipH="1" flipV="1">
            <a:off x="6760964" y="4137978"/>
            <a:ext cx="222647" cy="31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3" idx="0"/>
            <a:endCxn id="30" idx="4"/>
          </p:cNvCxnSpPr>
          <p:nvPr/>
        </p:nvCxnSpPr>
        <p:spPr>
          <a:xfrm flipV="1">
            <a:off x="6692265" y="3600450"/>
            <a:ext cx="5715" cy="31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41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86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9" grpId="0" animBg="1"/>
      <p:bldP spid="10" grpId="0" animBg="1"/>
      <p:bldP spid="11" grpId="0" animBg="1"/>
      <p:bldP spid="28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Legrövidebb út alapú forgalomirányítás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212913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hu-HU" sz="2000" b="1" cap="small" dirty="0"/>
                  <a:t>Alhálózat reprezentációja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hu-HU" sz="2000" dirty="0"/>
                  <a:t>Az alhálózat tekinthető egy gráfnak, amelyben minden router egy csomópontnak és minden él egy kommunikációs vonalnak (link) felel meg. Az éleken értelmezünk egy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hu-HU" sz="2000" dirty="0"/>
                  <a:t> nem-negatív súlyfüggvényt, amelyek a legrövidebb utak meghatározásánál használunk.</a:t>
                </a:r>
              </a:p>
              <a:p>
                <a:r>
                  <a:rPr lang="hu-HU" sz="2000" i="1" dirty="0"/>
                  <a:t>G=(V,E)</a:t>
                </a:r>
                <a:r>
                  <a:rPr lang="hu-HU" sz="2000" dirty="0"/>
                  <a:t> gráf reprezentálja az alhálózatot</a:t>
                </a:r>
              </a:p>
              <a:p>
                <a:r>
                  <a:rPr lang="hu-HU" sz="2000" i="1" dirty="0"/>
                  <a:t>P</a:t>
                </a:r>
                <a:r>
                  <a:rPr lang="hu-HU" sz="2000" dirty="0"/>
                  <a:t> útvonal súlya: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u-HU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2129130"/>
              </a:xfrm>
              <a:blipFill rotWithShape="1">
                <a:blip r:embed="rId2"/>
                <a:stretch>
                  <a:fillRect l="-696" t="-2857" b="-3114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129590" y="4932950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65784" y="4114802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65784" y="5819277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51734" y="4078708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51734" y="5819277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48087" y="4932950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4" idx="7"/>
            <a:endCxn id="5" idx="3"/>
          </p:cNvCxnSpPr>
          <p:nvPr/>
        </p:nvCxnSpPr>
        <p:spPr>
          <a:xfrm flipV="1">
            <a:off x="2422274" y="4453699"/>
            <a:ext cx="593727" cy="5373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5"/>
            <a:endCxn id="6" idx="1"/>
          </p:cNvCxnSpPr>
          <p:nvPr/>
        </p:nvCxnSpPr>
        <p:spPr>
          <a:xfrm>
            <a:off x="2422274" y="5271848"/>
            <a:ext cx="593727" cy="60557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6"/>
            <a:endCxn id="7" idx="2"/>
          </p:cNvCxnSpPr>
          <p:nvPr/>
        </p:nvCxnSpPr>
        <p:spPr>
          <a:xfrm flipV="1">
            <a:off x="3308684" y="4277229"/>
            <a:ext cx="1543050" cy="36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  <a:endCxn id="8" idx="2"/>
          </p:cNvCxnSpPr>
          <p:nvPr/>
        </p:nvCxnSpPr>
        <p:spPr>
          <a:xfrm>
            <a:off x="3308684" y="6017798"/>
            <a:ext cx="1543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7"/>
            <a:endCxn id="9" idx="3"/>
          </p:cNvCxnSpPr>
          <p:nvPr/>
        </p:nvCxnSpPr>
        <p:spPr>
          <a:xfrm flipV="1">
            <a:off x="5144419" y="5271848"/>
            <a:ext cx="653885" cy="605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5"/>
            <a:endCxn id="9" idx="1"/>
          </p:cNvCxnSpPr>
          <p:nvPr/>
        </p:nvCxnSpPr>
        <p:spPr>
          <a:xfrm>
            <a:off x="5144419" y="4417605"/>
            <a:ext cx="653885" cy="57349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5"/>
            <a:endCxn id="8" idx="1"/>
          </p:cNvCxnSpPr>
          <p:nvPr/>
        </p:nvCxnSpPr>
        <p:spPr>
          <a:xfrm>
            <a:off x="3258468" y="4453700"/>
            <a:ext cx="1643483" cy="1423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7"/>
            <a:endCxn id="7" idx="3"/>
          </p:cNvCxnSpPr>
          <p:nvPr/>
        </p:nvCxnSpPr>
        <p:spPr>
          <a:xfrm flipV="1">
            <a:off x="3258468" y="4417606"/>
            <a:ext cx="1643483" cy="14598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4"/>
            <a:endCxn id="6" idx="0"/>
          </p:cNvCxnSpPr>
          <p:nvPr/>
        </p:nvCxnSpPr>
        <p:spPr>
          <a:xfrm>
            <a:off x="3137234" y="4511845"/>
            <a:ext cx="0" cy="1307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4"/>
            <a:endCxn id="8" idx="0"/>
          </p:cNvCxnSpPr>
          <p:nvPr/>
        </p:nvCxnSpPr>
        <p:spPr>
          <a:xfrm>
            <a:off x="5023184" y="4475751"/>
            <a:ext cx="0" cy="1343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1" idx="1"/>
          </p:cNvCxnSpPr>
          <p:nvPr/>
        </p:nvCxnSpPr>
        <p:spPr>
          <a:xfrm flipH="1">
            <a:off x="5591006" y="4081367"/>
            <a:ext cx="904330" cy="70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95336" y="3896701"/>
            <a:ext cx="257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kommunikációs vonal (link)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stCxn id="46" idx="0"/>
            <a:endCxn id="4" idx="3"/>
          </p:cNvCxnSpPr>
          <p:nvPr/>
        </p:nvCxnSpPr>
        <p:spPr>
          <a:xfrm flipV="1">
            <a:off x="1377249" y="5271847"/>
            <a:ext cx="802558" cy="42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13111" y="5700612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router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54747" y="44536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986751" y="39540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495673" y="52277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551990" y="5450309"/>
            <a:ext cx="17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600199" y="44984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441590" y="54928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345694" y="42947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968118" y="60739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60" idx="1"/>
            <a:endCxn id="54" idx="3"/>
          </p:cNvCxnSpPr>
          <p:nvPr/>
        </p:nvCxnSpPr>
        <p:spPr>
          <a:xfrm flipH="1" flipV="1">
            <a:off x="5752894" y="5677539"/>
            <a:ext cx="984791" cy="13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737685" y="562513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súly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42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9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6" grpId="0"/>
      <p:bldP spid="6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Távolságvektor alapú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Dinamikus algoritmusoknak 2 csoportja van:</a:t>
            </a:r>
          </a:p>
          <a:p>
            <a:pPr lvl="1"/>
            <a:r>
              <a:rPr lang="hu-HU" sz="2000" dirty="0"/>
              <a:t>távolságvektor alapú illetve (</a:t>
            </a:r>
            <a:r>
              <a:rPr lang="hu-HU" sz="2000" dirty="0" err="1"/>
              <a:t>distance</a:t>
            </a:r>
            <a:r>
              <a:rPr lang="hu-HU" sz="2000" dirty="0"/>
              <a:t> </a:t>
            </a:r>
            <a:r>
              <a:rPr lang="hu-HU" sz="2000" dirty="0" err="1"/>
              <a:t>vector</a:t>
            </a:r>
            <a:r>
              <a:rPr lang="hu-HU" sz="2000" dirty="0"/>
              <a:t> </a:t>
            </a:r>
            <a:r>
              <a:rPr lang="hu-HU" sz="2000" dirty="0" err="1"/>
              <a:t>routing</a:t>
            </a:r>
            <a:r>
              <a:rPr lang="hu-HU" sz="2000" dirty="0"/>
              <a:t>)</a:t>
            </a:r>
          </a:p>
          <a:p>
            <a:pPr lvl="1"/>
            <a:r>
              <a:rPr lang="hu-HU" sz="2000" dirty="0"/>
              <a:t>kapcsolatállapot alapú (</a:t>
            </a:r>
            <a:r>
              <a:rPr lang="hu-HU" sz="2000" dirty="0" err="1"/>
              <a:t>link-state</a:t>
            </a:r>
            <a:r>
              <a:rPr lang="hu-HU" sz="2000" dirty="0"/>
              <a:t> </a:t>
            </a:r>
            <a:r>
              <a:rPr lang="hu-HU" sz="2000" dirty="0" err="1"/>
              <a:t>routing</a:t>
            </a:r>
            <a:r>
              <a:rPr lang="hu-HU" sz="2000" dirty="0"/>
              <a:t>)</a:t>
            </a:r>
          </a:p>
          <a:p>
            <a:pPr lvl="1"/>
            <a:endParaRPr lang="hu-HU" sz="2000" dirty="0"/>
          </a:p>
          <a:p>
            <a:pPr lvl="1"/>
            <a:endParaRPr lang="hu-HU" sz="2000" dirty="0"/>
          </a:p>
          <a:p>
            <a:pPr lvl="1"/>
            <a:endParaRPr lang="hu-HU" sz="2000" dirty="0"/>
          </a:p>
          <a:p>
            <a:r>
              <a:rPr lang="hu-HU" sz="2000" b="1" u="sng" dirty="0"/>
              <a:t>Távolságvektor alapú</a:t>
            </a:r>
            <a:r>
              <a:rPr lang="hu-HU" sz="2000" dirty="0"/>
              <a:t>: Minden </a:t>
            </a:r>
            <a:r>
              <a:rPr lang="hu-HU" sz="2000" dirty="0" err="1"/>
              <a:t>router-nek</a:t>
            </a:r>
            <a:r>
              <a:rPr lang="hu-HU" sz="2000" dirty="0"/>
              <a:t> egy táblázatot kell karbantartania, amelyben minden célhoz szerepel a legrövidebb ismert távolság, és annak a vonalnak az azonosítója, amelyiken a célhoz lehet eljutni. A táblázatokat a szomszédoktól származó információk alapján frissítik.</a:t>
            </a:r>
          </a:p>
          <a:p>
            <a:pPr lvl="1"/>
            <a:r>
              <a:rPr lang="hu-HU" sz="2000" dirty="0"/>
              <a:t>Elosztott Bellman-Ford forgalomirányítási algoritmusként is nevezik.</a:t>
            </a:r>
          </a:p>
          <a:p>
            <a:pPr lvl="1"/>
            <a:r>
              <a:rPr lang="hu-HU" sz="2000" dirty="0"/>
              <a:t>ARPANET eredeti forgalomirányító algoritmusa ez volt. RIP (</a:t>
            </a:r>
            <a:r>
              <a:rPr lang="hu-HU" sz="2000" dirty="0" err="1"/>
              <a:t>Routing</a:t>
            </a:r>
            <a:r>
              <a:rPr lang="hu-HU" sz="2000" dirty="0"/>
              <a:t> </a:t>
            </a:r>
            <a:r>
              <a:rPr lang="hu-HU" sz="2000" dirty="0" err="1"/>
              <a:t>Information</a:t>
            </a:r>
            <a:r>
              <a:rPr lang="hu-HU" sz="2000" dirty="0"/>
              <a:t> </a:t>
            </a:r>
            <a:r>
              <a:rPr lang="hu-HU" sz="2000" dirty="0" err="1"/>
              <a:t>Protocol</a:t>
            </a:r>
            <a:r>
              <a:rPr lang="hu-HU" sz="2000" dirty="0"/>
              <a:t>) néven is ezt használták.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43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4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Távolságvektor alapú forgalomirányítás</a:t>
            </a:r>
            <a:br>
              <a:rPr lang="hu-HU" dirty="0"/>
            </a:br>
            <a:r>
              <a:rPr lang="hu-HU" dirty="0"/>
              <a:t>	Elosztott Bellman-Ford algoritmus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cap="small" dirty="0"/>
              <a:t>Környezet és működés</a:t>
            </a:r>
          </a:p>
          <a:p>
            <a:r>
              <a:rPr lang="hu-HU" sz="2000" dirty="0"/>
              <a:t>Minden csomópont csak a közvetlen szomszédjaival kommunikálhat. </a:t>
            </a:r>
          </a:p>
          <a:p>
            <a:r>
              <a:rPr lang="hu-HU" sz="2000" dirty="0"/>
              <a:t>Aszinkron működés.</a:t>
            </a:r>
          </a:p>
          <a:p>
            <a:r>
              <a:rPr lang="hu-HU" sz="2000" dirty="0"/>
              <a:t>Minden állomásnak van saját távolság vektora. Ezt </a:t>
            </a:r>
            <a:r>
              <a:rPr lang="hu-HU" sz="2000" dirty="0" err="1"/>
              <a:t>periodikusan</a:t>
            </a:r>
            <a:r>
              <a:rPr lang="hu-HU" sz="2000" dirty="0"/>
              <a:t> elküldi a direkt szomszédoknak.</a:t>
            </a:r>
          </a:p>
          <a:p>
            <a:r>
              <a:rPr lang="hu-HU" sz="2000" dirty="0"/>
              <a:t>A kapott távolság vektorok alapján minden csomópont új táblázatot állít elő.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44</a:t>
            </a:fld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42347" y="4498465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560122" y="4860251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192915" y="4313250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584569" y="5607273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801262" y="5341850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79933" y="5393838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5" idx="4"/>
            <a:endCxn id="30" idx="0"/>
          </p:cNvCxnSpPr>
          <p:nvPr/>
        </p:nvCxnSpPr>
        <p:spPr>
          <a:xfrm flipH="1">
            <a:off x="746872" y="4925336"/>
            <a:ext cx="62414" cy="468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0" idx="6"/>
            <a:endCxn id="28" idx="2"/>
          </p:cNvCxnSpPr>
          <p:nvPr/>
        </p:nvCxnSpPr>
        <p:spPr>
          <a:xfrm>
            <a:off x="913809" y="5607274"/>
            <a:ext cx="670760" cy="213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8" idx="6"/>
            <a:endCxn id="29" idx="2"/>
          </p:cNvCxnSpPr>
          <p:nvPr/>
        </p:nvCxnSpPr>
        <p:spPr>
          <a:xfrm flipV="1">
            <a:off x="1918446" y="5555286"/>
            <a:ext cx="882817" cy="265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1"/>
            <a:endCxn id="27" idx="5"/>
          </p:cNvCxnSpPr>
          <p:nvPr/>
        </p:nvCxnSpPr>
        <p:spPr>
          <a:xfrm flipH="1" flipV="1">
            <a:off x="2477897" y="4677606"/>
            <a:ext cx="372260" cy="726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0"/>
            <a:endCxn id="26" idx="4"/>
          </p:cNvCxnSpPr>
          <p:nvPr/>
        </p:nvCxnSpPr>
        <p:spPr>
          <a:xfrm flipH="1" flipV="1">
            <a:off x="1727060" y="5287121"/>
            <a:ext cx="24447" cy="32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6"/>
            <a:endCxn id="26" idx="2"/>
          </p:cNvCxnSpPr>
          <p:nvPr/>
        </p:nvCxnSpPr>
        <p:spPr>
          <a:xfrm>
            <a:off x="976224" y="4711900"/>
            <a:ext cx="583898" cy="361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6" idx="7"/>
            <a:endCxn id="27" idx="3"/>
          </p:cNvCxnSpPr>
          <p:nvPr/>
        </p:nvCxnSpPr>
        <p:spPr>
          <a:xfrm flipV="1">
            <a:off x="1845104" y="4677607"/>
            <a:ext cx="396706" cy="245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30028" y="56648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123624" y="45534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1142" y="49570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67091" y="52566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33786" y="4479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00182" y="56360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644834" y="48001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graphicFrame>
        <p:nvGraphicFramePr>
          <p:cNvPr id="45" name="Table 7"/>
          <p:cNvGraphicFramePr>
            <a:graphicFrameLocks noGrp="1"/>
          </p:cNvGraphicFramePr>
          <p:nvPr/>
        </p:nvGraphicFramePr>
        <p:xfrm>
          <a:off x="4267200" y="4313385"/>
          <a:ext cx="1630555" cy="2265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Cél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Ktsg</a:t>
                      </a:r>
                      <a:r>
                        <a:rPr lang="hu-HU" dirty="0"/>
                        <a:t>.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01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" name="TextBox 8"/>
          <p:cNvSpPr txBox="1"/>
          <p:nvPr/>
        </p:nvSpPr>
        <p:spPr>
          <a:xfrm>
            <a:off x="2806141" y="4213029"/>
            <a:ext cx="1533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/>
              <a:t>C állomás </a:t>
            </a:r>
          </a:p>
          <a:p>
            <a:pPr algn="ctr"/>
            <a:r>
              <a:rPr lang="en-US" sz="2400" dirty="0"/>
              <a:t>DV </a:t>
            </a:r>
            <a:r>
              <a:rPr lang="hu-HU" sz="2400" dirty="0"/>
              <a:t>táblája</a:t>
            </a:r>
            <a:endParaRPr lang="en-US" sz="2400" dirty="0"/>
          </a:p>
        </p:txBody>
      </p:sp>
      <p:sp>
        <p:nvSpPr>
          <p:cNvPr id="47" name="Content Placeholder 5"/>
          <p:cNvSpPr txBox="1">
            <a:spLocks/>
          </p:cNvSpPr>
          <p:nvPr/>
        </p:nvSpPr>
        <p:spPr>
          <a:xfrm>
            <a:off x="6004436" y="4090737"/>
            <a:ext cx="2995186" cy="231521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dirty="0"/>
              <a:t>Nincs bejegyzés </a:t>
            </a:r>
            <a:r>
              <a:rPr lang="en-US" sz="2000" dirty="0"/>
              <a:t>C</a:t>
            </a:r>
            <a:r>
              <a:rPr lang="hu-HU" sz="2000" dirty="0" err="1"/>
              <a:t>-hez</a:t>
            </a:r>
            <a:endParaRPr lang="en-US" sz="2000" dirty="0"/>
          </a:p>
          <a:p>
            <a:r>
              <a:rPr lang="hu-HU" sz="2000" dirty="0"/>
              <a:t>Kezdetben csak a közvetlen szomszédokhoz van </a:t>
            </a:r>
            <a:r>
              <a:rPr lang="hu-HU" sz="2000" dirty="0" err="1"/>
              <a:t>info</a:t>
            </a:r>
            <a:endParaRPr lang="en-US" sz="2000" dirty="0"/>
          </a:p>
          <a:p>
            <a:pPr lvl="1"/>
            <a:r>
              <a:rPr lang="hu-HU" sz="1800" dirty="0"/>
              <a:t>Más célállomások költsége</a:t>
            </a:r>
            <a:r>
              <a:rPr lang="en-US" sz="1800" dirty="0"/>
              <a:t> 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∞</a:t>
            </a:r>
          </a:p>
          <a:p>
            <a:r>
              <a:rPr lang="hu-HU" sz="2000" dirty="0">
                <a:cs typeface="Consolas" pitchFamily="49" charset="0"/>
              </a:rPr>
              <a:t>Végül kitöltött vektort kapunk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192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6" grpId="0"/>
      <p:bldP spid="4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Initialization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8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70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90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8" y="2360844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4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4" y="2360844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811" y="22645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1561" y="17702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4134" y="235346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3073" y="25083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8564" y="30008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22151" y="157598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A</a:t>
            </a:r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/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444486" y="15369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/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622151" y="4541220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/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428456" y="451101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D</a:t>
            </a:r>
          </a:p>
        </p:txBody>
      </p:sp>
      <p:sp>
        <p:nvSpPr>
          <p:cNvPr id="60" name="Text Box 141"/>
          <p:cNvSpPr txBox="1">
            <a:spLocks noChangeArrowheads="1"/>
          </p:cNvSpPr>
          <p:nvPr/>
        </p:nvSpPr>
        <p:spPr bwMode="auto">
          <a:xfrm>
            <a:off x="137201" y="4386945"/>
            <a:ext cx="347685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Initialization:</a:t>
            </a:r>
            <a:r>
              <a:rPr lang="en-US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</a:t>
            </a:r>
            <a:r>
              <a:rPr lang="en-US" b="1" dirty="0"/>
              <a:t>for all</a:t>
            </a:r>
            <a:r>
              <a:rPr lang="en-US" dirty="0"/>
              <a:t> neighbors </a:t>
            </a:r>
            <a:r>
              <a:rPr lang="en-US" i="1" dirty="0"/>
              <a:t>V </a:t>
            </a:r>
            <a:r>
              <a:rPr lang="en-US" dirty="0"/>
              <a:t> </a:t>
            </a:r>
            <a:r>
              <a:rPr lang="en-US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V</a:t>
            </a:r>
            <a:r>
              <a:rPr lang="en-US" dirty="0"/>
              <a:t> adjacent to </a:t>
            </a:r>
            <a:r>
              <a:rPr lang="en-US" i="1" dirty="0"/>
              <a:t>A</a:t>
            </a:r>
            <a:r>
              <a:rPr lang="en-US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    D(</a:t>
            </a:r>
            <a:r>
              <a:rPr lang="en-US" i="1" dirty="0"/>
              <a:t>A, V</a:t>
            </a:r>
            <a:r>
              <a:rPr lang="en-US" dirty="0"/>
              <a:t>) = c(</a:t>
            </a:r>
            <a:r>
              <a:rPr lang="en-US" i="1" dirty="0"/>
              <a:t>A,V</a:t>
            </a:r>
            <a:r>
              <a:rPr lang="en-US" dirty="0"/>
              <a:t>);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b="1" dirty="0"/>
              <a:t>   else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    D(</a:t>
            </a:r>
            <a:r>
              <a:rPr lang="en-US" i="1" dirty="0"/>
              <a:t>A, V</a:t>
            </a:r>
            <a:r>
              <a:rPr lang="en-US" dirty="0"/>
              <a:t>) = ∞; </a:t>
            </a:r>
          </a:p>
          <a:p>
            <a:pPr marL="457200" indent="-457200" algn="l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755688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1</a:t>
            </a:r>
            <a:r>
              <a:rPr lang="en-US" baseline="30000" dirty="0"/>
              <a:t>st</a:t>
            </a:r>
            <a:r>
              <a:rPr lang="en-US" dirty="0"/>
              <a:t> Iteration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8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70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90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8" y="2360844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4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4" y="2360844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811" y="22645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1561" y="17702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4134" y="235346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3073" y="25083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8564" y="30008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22151" y="157598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A</a:t>
            </a:r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/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444486" y="15369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/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600379" y="4541220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/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406684" y="451101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D</a:t>
            </a:r>
          </a:p>
        </p:txBody>
      </p:sp>
      <p:sp>
        <p:nvSpPr>
          <p:cNvPr id="28" name="Text Box 144"/>
          <p:cNvSpPr txBox="1">
            <a:spLocks noChangeArrowheads="1"/>
          </p:cNvSpPr>
          <p:nvPr/>
        </p:nvSpPr>
        <p:spPr bwMode="auto">
          <a:xfrm>
            <a:off x="-20235" y="3314757"/>
            <a:ext cx="400955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sz="1600" i="1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/>
              <a:t>loop:</a:t>
            </a:r>
            <a:r>
              <a:rPr lang="en-US" sz="1600" dirty="0"/>
              <a:t> </a:t>
            </a:r>
          </a:p>
          <a:p>
            <a:pPr marL="457200" indent="-457200" algn="l"/>
            <a:r>
              <a:rPr lang="en-US" sz="1600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</a:t>
            </a:r>
            <a:r>
              <a:rPr lang="en-US" sz="1600" b="1" dirty="0"/>
              <a:t>else 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D(A, Y) =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min(D(</a:t>
            </a:r>
            <a:r>
              <a:rPr lang="en-US" sz="1600" i="1" dirty="0"/>
              <a:t>A, Y</a:t>
            </a:r>
            <a:r>
              <a:rPr lang="en-US" sz="1600" dirty="0"/>
              <a:t>),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D(</a:t>
            </a:r>
            <a:r>
              <a:rPr lang="en-US" sz="1600" i="1" dirty="0"/>
              <a:t>A,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if</a:t>
            </a:r>
            <a:r>
              <a:rPr lang="en-US" sz="1600" dirty="0"/>
              <a:t> (there is a new min. for </a:t>
            </a:r>
            <a:r>
              <a:rPr lang="en-US" sz="1600" dirty="0" err="1"/>
              <a:t>dest</a:t>
            </a:r>
            <a:r>
              <a:rPr lang="en-US" sz="1600" dirty="0"/>
              <a:t>. </a:t>
            </a:r>
            <a:r>
              <a:rPr lang="en-US" sz="1600" i="1" dirty="0"/>
              <a:t>Y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  </a:t>
            </a:r>
            <a:r>
              <a:rPr lang="en-US" sz="1600" b="1" dirty="0"/>
              <a:t>send</a:t>
            </a:r>
            <a:r>
              <a:rPr lang="en-US" sz="1600" dirty="0"/>
              <a:t> 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forever</a:t>
            </a:r>
            <a:r>
              <a:rPr lang="en-US" sz="1600" dirty="0"/>
              <a:t> </a:t>
            </a:r>
          </a:p>
        </p:txBody>
      </p:sp>
      <p:cxnSp>
        <p:nvCxnSpPr>
          <p:cNvPr id="6" name="Straight Arrow Connector 5"/>
          <p:cNvCxnSpPr>
            <a:stCxn id="15" idx="2"/>
            <a:endCxn id="13" idx="4"/>
          </p:cNvCxnSpPr>
          <p:nvPr/>
        </p:nvCxnSpPr>
        <p:spPr>
          <a:xfrm flipH="1">
            <a:off x="1093890" y="3049588"/>
            <a:ext cx="4439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6" idx="0"/>
            <a:endCxn id="51" idx="2"/>
          </p:cNvCxnSpPr>
          <p:nvPr/>
        </p:nvCxnSpPr>
        <p:spPr>
          <a:xfrm flipH="1" flipV="1">
            <a:off x="5167455" y="3486038"/>
            <a:ext cx="2151" cy="1055182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855346" y="3116706"/>
            <a:ext cx="311304" cy="369332"/>
            <a:chOff x="5737051" y="3828962"/>
            <a:chExt cx="311304" cy="369332"/>
          </a:xfrm>
        </p:grpSpPr>
        <p:sp>
          <p:nvSpPr>
            <p:cNvPr id="24" name="Rectangle 2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37051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626914" y="3116706"/>
            <a:ext cx="324128" cy="369332"/>
            <a:chOff x="5730640" y="3828962"/>
            <a:chExt cx="324128" cy="369332"/>
          </a:xfrm>
        </p:grpSpPr>
        <p:sp>
          <p:nvSpPr>
            <p:cNvPr id="41" name="Rectangle 40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30640" y="382896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 flipH="1">
            <a:off x="1753332" y="4872472"/>
            <a:ext cx="6413005" cy="954107"/>
            <a:chOff x="1219200" y="4876799"/>
            <a:chExt cx="5181605" cy="1384995"/>
          </a:xfrm>
        </p:grpSpPr>
        <p:sp>
          <p:nvSpPr>
            <p:cNvPr id="44" name="Rectangular Callout 43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D(A,D) = min(D(A,D), D(A,C)+D(C,D))</a:t>
              </a:r>
            </a:p>
            <a:p>
              <a:pPr lvl="0"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∞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, 7 + 1) = 8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6" name="Straight Arrow Connector 45"/>
          <p:cNvCxnSpPr>
            <a:stCxn id="14" idx="3"/>
            <a:endCxn id="13" idx="1"/>
          </p:cNvCxnSpPr>
          <p:nvPr/>
        </p:nvCxnSpPr>
        <p:spPr>
          <a:xfrm flipH="1">
            <a:off x="722058" y="2360844"/>
            <a:ext cx="1001680" cy="506631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319032" y="2867473"/>
            <a:ext cx="4439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4856057" y="2726245"/>
            <a:ext cx="311304" cy="369332"/>
            <a:chOff x="5737052" y="3828962"/>
            <a:chExt cx="311304" cy="369332"/>
          </a:xfrm>
        </p:grpSpPr>
        <p:sp>
          <p:nvSpPr>
            <p:cNvPr id="63" name="Rectangle 62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39647" y="2726245"/>
            <a:ext cx="300082" cy="369332"/>
            <a:chOff x="5742663" y="3828962"/>
            <a:chExt cx="300081" cy="369332"/>
          </a:xfrm>
        </p:grpSpPr>
        <p:sp>
          <p:nvSpPr>
            <p:cNvPr id="66" name="Rectangle 65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855350" y="3116706"/>
            <a:ext cx="311304" cy="369332"/>
            <a:chOff x="5737052" y="3828962"/>
            <a:chExt cx="311304" cy="369332"/>
          </a:xfrm>
        </p:grpSpPr>
        <p:sp>
          <p:nvSpPr>
            <p:cNvPr id="69" name="Rectangle 68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638941" y="3116706"/>
            <a:ext cx="300082" cy="369332"/>
            <a:chOff x="5742663" y="3828962"/>
            <a:chExt cx="300081" cy="369332"/>
          </a:xfrm>
        </p:grpSpPr>
        <p:sp>
          <p:nvSpPr>
            <p:cNvPr id="72" name="Rectangle 71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 flipH="1">
            <a:off x="1657137" y="4294998"/>
            <a:ext cx="6413005" cy="954107"/>
            <a:chOff x="1219200" y="4876799"/>
            <a:chExt cx="5181605" cy="1384995"/>
          </a:xfrm>
        </p:grpSpPr>
        <p:sp>
          <p:nvSpPr>
            <p:cNvPr id="75" name="Rectangular Callout 7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D(A,C) = min(D(A,C), D(A,B)+D(B,C))</a:t>
              </a:r>
            </a:p>
            <a:p>
              <a:pPr lvl="0"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7, 2 + 1) = 3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 flipH="1">
            <a:off x="1731962" y="4872472"/>
            <a:ext cx="6413005" cy="954107"/>
            <a:chOff x="1219200" y="4876799"/>
            <a:chExt cx="5181605" cy="1384995"/>
          </a:xfrm>
        </p:grpSpPr>
        <p:sp>
          <p:nvSpPr>
            <p:cNvPr id="78" name="Rectangular Callout 7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D(A,D) = min(D(A,D), D(A,B)+D(B,D))</a:t>
              </a:r>
            </a:p>
            <a:p>
              <a:pPr lvl="0"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8, 2 + 3) = 5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H="1">
            <a:off x="6258503" y="2867473"/>
            <a:ext cx="564991" cy="0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6258503" y="5831107"/>
            <a:ext cx="564991" cy="0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8070137" y="3566972"/>
            <a:ext cx="5" cy="1059459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5169606" y="3486038"/>
            <a:ext cx="5" cy="1059459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6121595" y="3566972"/>
            <a:ext cx="701899" cy="1259725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7642229" y="3116706"/>
            <a:ext cx="311304" cy="369332"/>
            <a:chOff x="5737052" y="3828962"/>
            <a:chExt cx="311304" cy="369332"/>
          </a:xfrm>
        </p:grpSpPr>
        <p:sp>
          <p:nvSpPr>
            <p:cNvPr id="92" name="Rectangle 91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413791" y="3116706"/>
            <a:ext cx="324128" cy="369332"/>
            <a:chOff x="5730640" y="3828962"/>
            <a:chExt cx="324128" cy="369332"/>
          </a:xfrm>
        </p:grpSpPr>
        <p:sp>
          <p:nvSpPr>
            <p:cNvPr id="95" name="Rectangle 94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730640" y="382896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652426" y="5347231"/>
            <a:ext cx="311304" cy="369332"/>
            <a:chOff x="5737052" y="3828962"/>
            <a:chExt cx="311304" cy="369332"/>
          </a:xfrm>
        </p:grpSpPr>
        <p:sp>
          <p:nvSpPr>
            <p:cNvPr id="104" name="Rectangle 10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8436016" y="5347231"/>
            <a:ext cx="300082" cy="369332"/>
            <a:chOff x="5742663" y="3828962"/>
            <a:chExt cx="300081" cy="369332"/>
          </a:xfrm>
        </p:grpSpPr>
        <p:sp>
          <p:nvSpPr>
            <p:cNvPr id="107" name="Rectangle 106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827730" y="5342619"/>
            <a:ext cx="311304" cy="369332"/>
            <a:chOff x="5737052" y="3828962"/>
            <a:chExt cx="311304" cy="369332"/>
          </a:xfrm>
        </p:grpSpPr>
        <p:sp>
          <p:nvSpPr>
            <p:cNvPr id="116" name="Rectangle 115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611320" y="5342619"/>
            <a:ext cx="300082" cy="369332"/>
            <a:chOff x="5742663" y="3828962"/>
            <a:chExt cx="300081" cy="369332"/>
          </a:xfrm>
        </p:grpSpPr>
        <p:sp>
          <p:nvSpPr>
            <p:cNvPr id="119" name="Rectangle 118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27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Distance Vector: End of 3</a:t>
            </a:r>
            <a:r>
              <a:rPr lang="en-US" baseline="30000" dirty="0"/>
              <a:t>rd</a:t>
            </a:r>
            <a:r>
              <a:rPr lang="en-US" dirty="0"/>
              <a:t> Iteration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8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70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90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8" y="2360844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4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4" y="2360844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811" y="22645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1561" y="17702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4134" y="235346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3073" y="25083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8564" y="30008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22151" y="157598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A</a:t>
            </a:r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/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444486" y="15369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/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600379" y="4541220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/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406684" y="451101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D</a:t>
            </a:r>
          </a:p>
        </p:txBody>
      </p:sp>
      <p:sp>
        <p:nvSpPr>
          <p:cNvPr id="28" name="Text Box 144"/>
          <p:cNvSpPr txBox="1">
            <a:spLocks noChangeArrowheads="1"/>
          </p:cNvSpPr>
          <p:nvPr/>
        </p:nvSpPr>
        <p:spPr bwMode="auto">
          <a:xfrm>
            <a:off x="-20235" y="3314757"/>
            <a:ext cx="400955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sz="1600" i="1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/>
              <a:t>loop:</a:t>
            </a:r>
            <a:r>
              <a:rPr lang="en-US" sz="1600" dirty="0"/>
              <a:t> </a:t>
            </a:r>
          </a:p>
          <a:p>
            <a:pPr marL="457200" indent="-457200" algn="l"/>
            <a:r>
              <a:rPr lang="en-US" sz="1600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</a:t>
            </a:r>
            <a:r>
              <a:rPr lang="en-US" sz="1600" b="1" dirty="0"/>
              <a:t>else 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D(A, Y) =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min(D(</a:t>
            </a:r>
            <a:r>
              <a:rPr lang="en-US" sz="1600" i="1" dirty="0"/>
              <a:t>A, Y</a:t>
            </a:r>
            <a:r>
              <a:rPr lang="en-US" sz="1600" dirty="0"/>
              <a:t>),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D(</a:t>
            </a:r>
            <a:r>
              <a:rPr lang="en-US" sz="1600" i="1" dirty="0"/>
              <a:t>A,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if</a:t>
            </a:r>
            <a:r>
              <a:rPr lang="en-US" sz="1600" dirty="0"/>
              <a:t> (there is a new min. for </a:t>
            </a:r>
            <a:r>
              <a:rPr lang="en-US" sz="1600" dirty="0" err="1"/>
              <a:t>dest</a:t>
            </a:r>
            <a:r>
              <a:rPr lang="en-US" sz="1600" dirty="0"/>
              <a:t>. </a:t>
            </a:r>
            <a:r>
              <a:rPr lang="en-US" sz="1600" i="1" dirty="0"/>
              <a:t>Y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  </a:t>
            </a:r>
            <a:r>
              <a:rPr lang="en-US" sz="1600" b="1" dirty="0"/>
              <a:t>send</a:t>
            </a:r>
            <a:r>
              <a:rPr lang="en-US" sz="1600" dirty="0"/>
              <a:t> 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forever</a:t>
            </a:r>
            <a:r>
              <a:rPr lang="en-US" sz="1600" dirty="0"/>
              <a:t> </a:t>
            </a:r>
          </a:p>
        </p:txBody>
      </p:sp>
      <p:cxnSp>
        <p:nvCxnSpPr>
          <p:cNvPr id="34" name="Straight Arrow Connector 33"/>
          <p:cNvCxnSpPr>
            <a:stCxn id="51" idx="2"/>
            <a:endCxn id="56" idx="0"/>
          </p:cNvCxnSpPr>
          <p:nvPr/>
        </p:nvCxnSpPr>
        <p:spPr>
          <a:xfrm>
            <a:off x="5167455" y="3486038"/>
            <a:ext cx="2151" cy="1055182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1" idx="3"/>
            <a:endCxn id="53" idx="1"/>
          </p:cNvCxnSpPr>
          <p:nvPr/>
        </p:nvCxnSpPr>
        <p:spPr>
          <a:xfrm>
            <a:off x="6318076" y="2744358"/>
            <a:ext cx="50506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913714" y="3655638"/>
            <a:ext cx="7677109" cy="1531092"/>
            <a:chOff x="414979" y="3333623"/>
            <a:chExt cx="8263530" cy="1523216"/>
          </a:xfrm>
        </p:grpSpPr>
        <p:sp>
          <p:nvSpPr>
            <p:cNvPr id="89" name="Rectangle 88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Nothing changes, algorithm terminates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Until something changes…</a:t>
              </a:r>
            </a:p>
          </p:txBody>
        </p:sp>
      </p:grpSp>
      <p:cxnSp>
        <p:nvCxnSpPr>
          <p:cNvPr id="33" name="Straight Arrow Connector 32"/>
          <p:cNvCxnSpPr>
            <a:endCxn id="53" idx="2"/>
          </p:cNvCxnSpPr>
          <p:nvPr/>
        </p:nvCxnSpPr>
        <p:spPr>
          <a:xfrm flipH="1" flipV="1">
            <a:off x="7973760" y="3486038"/>
            <a:ext cx="1" cy="105518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1"/>
            <a:endCxn id="55" idx="3"/>
          </p:cNvCxnSpPr>
          <p:nvPr/>
        </p:nvCxnSpPr>
        <p:spPr>
          <a:xfrm flipH="1">
            <a:off x="6318076" y="5718467"/>
            <a:ext cx="50506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75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Elosztott Bellman-Ford algoritmus – </a:t>
            </a:r>
            <a:r>
              <a:rPr lang="hu-HU" i="1" dirty="0"/>
              <a:t>példa </a:t>
            </a:r>
            <a:endParaRPr lang="en-US" i="1" dirty="0"/>
          </a:p>
        </p:txBody>
      </p:sp>
      <p:sp>
        <p:nvSpPr>
          <p:cNvPr id="58" name="Oval 57"/>
          <p:cNvSpPr/>
          <p:nvPr/>
        </p:nvSpPr>
        <p:spPr>
          <a:xfrm>
            <a:off x="3433656" y="1819434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351431" y="2181220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984224" y="1634219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375878" y="2928242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592571" y="2662819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371241" y="2714807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58" idx="4"/>
            <a:endCxn id="63" idx="0"/>
          </p:cNvCxnSpPr>
          <p:nvPr/>
        </p:nvCxnSpPr>
        <p:spPr>
          <a:xfrm flipH="1">
            <a:off x="3538180" y="2246305"/>
            <a:ext cx="62414" cy="468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3" idx="6"/>
            <a:endCxn id="61" idx="2"/>
          </p:cNvCxnSpPr>
          <p:nvPr/>
        </p:nvCxnSpPr>
        <p:spPr>
          <a:xfrm>
            <a:off x="3705118" y="2928243"/>
            <a:ext cx="670760" cy="213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1" idx="6"/>
            <a:endCxn id="62" idx="2"/>
          </p:cNvCxnSpPr>
          <p:nvPr/>
        </p:nvCxnSpPr>
        <p:spPr>
          <a:xfrm flipV="1">
            <a:off x="4709754" y="2876255"/>
            <a:ext cx="882817" cy="265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2" idx="1"/>
            <a:endCxn id="60" idx="5"/>
          </p:cNvCxnSpPr>
          <p:nvPr/>
        </p:nvCxnSpPr>
        <p:spPr>
          <a:xfrm flipH="1" flipV="1">
            <a:off x="5269206" y="1998575"/>
            <a:ext cx="372260" cy="726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1" idx="0"/>
            <a:endCxn id="59" idx="4"/>
          </p:cNvCxnSpPr>
          <p:nvPr/>
        </p:nvCxnSpPr>
        <p:spPr>
          <a:xfrm flipH="1" flipV="1">
            <a:off x="4518369" y="2608090"/>
            <a:ext cx="24447" cy="32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8" idx="6"/>
            <a:endCxn id="59" idx="2"/>
          </p:cNvCxnSpPr>
          <p:nvPr/>
        </p:nvCxnSpPr>
        <p:spPr>
          <a:xfrm>
            <a:off x="3767533" y="2032869"/>
            <a:ext cx="583898" cy="361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9" idx="7"/>
            <a:endCxn id="60" idx="3"/>
          </p:cNvCxnSpPr>
          <p:nvPr/>
        </p:nvCxnSpPr>
        <p:spPr>
          <a:xfrm flipV="1">
            <a:off x="4636413" y="1998576"/>
            <a:ext cx="396706" cy="245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/>
        </p:nvGraphicFramePr>
        <p:xfrm>
          <a:off x="508013" y="4033031"/>
          <a:ext cx="1150508" cy="2129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N. </a:t>
                      </a:r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Hop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285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1843748" y="4160238"/>
          <a:ext cx="71592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4094170" y="4054887"/>
          <a:ext cx="1299061" cy="204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N. </a:t>
                      </a:r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Hop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6903415" y="4094921"/>
          <a:ext cx="1310946" cy="205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N. </a:t>
                      </a:r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Hop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094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3821337" y="29857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914932" y="18744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347211" y="22780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327920" y="25775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725095" y="18009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091491" y="29570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436143" y="21211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27739" y="3449916"/>
            <a:ext cx="113078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 dirty="0"/>
              <a:t>Becsült késleltetés </a:t>
            </a:r>
          </a:p>
          <a:p>
            <a:pPr algn="ctr"/>
            <a:r>
              <a:rPr lang="hu-HU" sz="1100" dirty="0"/>
              <a:t>A-tól kezdetben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1843748" y="3449913"/>
            <a:ext cx="7201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B vektora A-nak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4094170" y="3449914"/>
            <a:ext cx="11505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Új becsült késleltetés A-tól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6903415" y="3449913"/>
            <a:ext cx="11505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Új becsült késleltetés A-tól</a:t>
            </a:r>
            <a:endParaRPr lang="en-US" sz="1200" dirty="0"/>
          </a:p>
        </p:txBody>
      </p:sp>
      <p:sp>
        <p:nvSpPr>
          <p:cNvPr id="86" name="Right Arrow 85"/>
          <p:cNvSpPr/>
          <p:nvPr/>
        </p:nvSpPr>
        <p:spPr>
          <a:xfrm>
            <a:off x="3517833" y="4526111"/>
            <a:ext cx="480235" cy="718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ight Arrow 86"/>
          <p:cNvSpPr/>
          <p:nvPr/>
        </p:nvSpPr>
        <p:spPr>
          <a:xfrm>
            <a:off x="6260153" y="4519464"/>
            <a:ext cx="519338" cy="718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…</a:t>
            </a:r>
          </a:p>
        </p:txBody>
      </p: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5477695" y="4111251"/>
          <a:ext cx="65134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5393230" y="3411415"/>
            <a:ext cx="8202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A vektora B-nek és E-nek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7601"/>
            <a:ext cx="2057400" cy="365125"/>
          </a:xfrm>
        </p:spPr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48</a:t>
            </a:fld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2713521" y="4144851"/>
          <a:ext cx="71592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713522" y="3434526"/>
            <a:ext cx="7201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E vektora A-nak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667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9" grpId="0" animBg="1"/>
      <p:bldP spid="3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1205025"/>
            <a:ext cx="520995" cy="251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153633"/>
            <a:ext cx="533400" cy="381000"/>
          </a:xfrm>
        </p:spPr>
        <p:txBody>
          <a:bodyPr>
            <a:normAutofit/>
          </a:bodyPr>
          <a:lstStyle/>
          <a:p>
            <a:fld id="{283B9EA5-CE9A-4950-A80C-5ADF06B45BB8}" type="slidenum">
              <a:rPr lang="en-US" sz="1700" smtClean="0">
                <a:solidFill>
                  <a:schemeClr val="bg1"/>
                </a:solidFill>
              </a:rPr>
              <a:pPr/>
              <a:t>49</a:t>
            </a:fld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520995" cy="1148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1534634"/>
            <a:ext cx="520995" cy="5323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>
            <a:off x="6165212" y="607224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1" name="Straight Connector 10"/>
          <p:cNvCxnSpPr>
            <a:stCxn id="18" idx="4"/>
            <a:endCxn id="20" idx="2"/>
          </p:cNvCxnSpPr>
          <p:nvPr/>
        </p:nvCxnSpPr>
        <p:spPr>
          <a:xfrm>
            <a:off x="7128402" y="2034841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8" idx="1"/>
            <a:endCxn id="19" idx="3"/>
          </p:cNvCxnSpPr>
          <p:nvPr/>
        </p:nvCxnSpPr>
        <p:spPr>
          <a:xfrm flipV="1">
            <a:off x="6756571" y="1346097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0" idx="1"/>
            <a:endCxn id="19" idx="3"/>
          </p:cNvCxnSpPr>
          <p:nvPr/>
        </p:nvCxnSpPr>
        <p:spPr>
          <a:xfrm flipH="1" flipV="1">
            <a:off x="7350369" y="1346097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25177" y="12716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62670" y="12846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6384738" y="18527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6978536" y="981865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7572334" y="18527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88118" y="1986125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50</a:t>
            </a:r>
            <a:endParaRPr lang="en-US" dirty="0"/>
          </a:p>
        </p:txBody>
      </p:sp>
      <p:sp>
        <p:nvSpPr>
          <p:cNvPr id="22" name="Text Box 194"/>
          <p:cNvSpPr txBox="1">
            <a:spLocks noChangeArrowheads="1"/>
          </p:cNvSpPr>
          <p:nvPr/>
        </p:nvSpPr>
        <p:spPr bwMode="auto">
          <a:xfrm>
            <a:off x="835021" y="69870"/>
            <a:ext cx="4674998" cy="35394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/>
              <a:t>loop:</a:t>
            </a:r>
            <a:r>
              <a:rPr lang="en-US" sz="16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</a:t>
            </a:r>
            <a:r>
              <a:rPr lang="en-US" sz="1600" b="1" dirty="0"/>
              <a:t>wait</a:t>
            </a:r>
            <a:r>
              <a:rPr lang="en-US" sz="1600" dirty="0"/>
              <a:t> (link cost update or update message)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</a:t>
            </a:r>
            <a:r>
              <a:rPr lang="en-US" sz="1600" b="1" dirty="0"/>
              <a:t>if</a:t>
            </a:r>
            <a:r>
              <a:rPr lang="en-US" sz="1600" dirty="0"/>
              <a:t> (c(</a:t>
            </a:r>
            <a:r>
              <a:rPr lang="en-US" sz="1600" i="1" dirty="0"/>
              <a:t>A</a:t>
            </a:r>
            <a:r>
              <a:rPr lang="en-US" sz="1600" dirty="0"/>
              <a:t>,</a:t>
            </a:r>
            <a:r>
              <a:rPr lang="en-US" sz="1600" i="1" dirty="0"/>
              <a:t>V</a:t>
            </a:r>
            <a:r>
              <a:rPr lang="en-US" sz="1600" dirty="0"/>
              <a:t>) changes by </a:t>
            </a:r>
            <a:r>
              <a:rPr lang="en-US" sz="1600" i="1" dirty="0"/>
              <a:t>d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</a:t>
            </a:r>
            <a:r>
              <a:rPr lang="en-US" sz="1600" b="1" dirty="0"/>
              <a:t>for all</a:t>
            </a:r>
            <a:r>
              <a:rPr lang="en-US" sz="1600" dirty="0"/>
              <a:t> destinations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 </a:t>
            </a:r>
            <a:r>
              <a:rPr lang="en-US" sz="1600" b="1" dirty="0"/>
              <a:t>do</a:t>
            </a:r>
            <a:r>
              <a:rPr lang="en-US" sz="1600" dirty="0"/>
              <a:t>  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D(</a:t>
            </a:r>
            <a:r>
              <a:rPr lang="en-US" sz="1600" i="1" dirty="0"/>
              <a:t>A,Y</a:t>
            </a:r>
            <a:r>
              <a:rPr lang="en-US" sz="1600" dirty="0"/>
              <a:t>) =  D(</a:t>
            </a:r>
            <a:r>
              <a:rPr lang="en-US" sz="1600" i="1" dirty="0"/>
              <a:t>A,Y</a:t>
            </a:r>
            <a:r>
              <a:rPr lang="en-US" sz="1600" dirty="0"/>
              <a:t>) + </a:t>
            </a:r>
            <a:r>
              <a:rPr lang="en-US" sz="1600" i="1" dirty="0"/>
              <a:t>d</a:t>
            </a:r>
            <a:r>
              <a:rPr lang="en-US" sz="16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</a:t>
            </a:r>
            <a:r>
              <a:rPr lang="en-US" sz="1600" b="1" dirty="0"/>
              <a:t> else 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  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   D(A, Y) = min(D(</a:t>
            </a:r>
            <a:r>
              <a:rPr lang="en-US" sz="1600" i="1" dirty="0"/>
              <a:t>A, Y</a:t>
            </a:r>
            <a:r>
              <a:rPr lang="en-US" sz="1600" dirty="0"/>
              <a:t>), D(</a:t>
            </a:r>
            <a:r>
              <a:rPr lang="en-US" sz="1600" i="1" dirty="0"/>
              <a:t>A,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</a:t>
            </a:r>
            <a:r>
              <a:rPr lang="en-US" sz="1600" b="1" dirty="0"/>
              <a:t>if</a:t>
            </a:r>
            <a:r>
              <a:rPr lang="en-US" sz="1600" dirty="0"/>
              <a:t> (there is a new minimum for destination Y)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</a:t>
            </a:r>
            <a:r>
              <a:rPr lang="en-US" sz="1600" b="1" dirty="0"/>
              <a:t>send</a:t>
            </a:r>
            <a:r>
              <a:rPr lang="en-US" sz="1600" dirty="0"/>
              <a:t> 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</a:t>
            </a:r>
            <a:r>
              <a:rPr lang="en-US" sz="1600" b="1" dirty="0"/>
              <a:t>forever</a:t>
            </a:r>
            <a:r>
              <a:rPr lang="en-US" sz="1600" dirty="0"/>
              <a:t>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525166" y="1284637"/>
            <a:ext cx="354584" cy="461665"/>
            <a:chOff x="5744604" y="3828962"/>
            <a:chExt cx="296200" cy="384721"/>
          </a:xfrm>
        </p:grpSpPr>
        <p:sp>
          <p:nvSpPr>
            <p:cNvPr id="24" name="Rectangle 2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44604" y="3828962"/>
              <a:ext cx="29620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78974" y="422897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2943" y="5491578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35232" y="6405976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828792" y="6405976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817901" y="3892659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817901" y="516628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666548" y="3892519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3666548" y="516614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515195" y="389265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5515195" y="516628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7363841" y="389265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363841" y="516628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>
            <a:stCxn id="32" idx="3"/>
            <a:endCxn id="36" idx="1"/>
          </p:cNvCxnSpPr>
          <p:nvPr/>
        </p:nvCxnSpPr>
        <p:spPr>
          <a:xfrm>
            <a:off x="4900989" y="4448779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3"/>
            <a:endCxn id="38" idx="1"/>
          </p:cNvCxnSpPr>
          <p:nvPr/>
        </p:nvCxnSpPr>
        <p:spPr>
          <a:xfrm flipV="1">
            <a:off x="6749636" y="4448920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 flipH="1">
            <a:off x="1090697" y="2709625"/>
            <a:ext cx="3450769" cy="954107"/>
            <a:chOff x="1219200" y="4876799"/>
            <a:chExt cx="5181605" cy="1384995"/>
          </a:xfrm>
        </p:grpSpPr>
        <p:sp>
          <p:nvSpPr>
            <p:cNvPr id="49" name="Rectangular Callout 48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6661"/>
                <a:gd name="adj2" fmla="val 1175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Link Cost Changes,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Algorithm Starts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 flipH="1">
            <a:off x="6838564" y="2709625"/>
            <a:ext cx="2211206" cy="954107"/>
            <a:chOff x="1219200" y="4876799"/>
            <a:chExt cx="5181605" cy="1384995"/>
          </a:xfrm>
        </p:grpSpPr>
        <p:sp>
          <p:nvSpPr>
            <p:cNvPr id="52" name="Rectangular Callout 51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8023"/>
                <a:gd name="adj2" fmla="val 8789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Algorithm Terminates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16770" y="2793324"/>
            <a:ext cx="4768436" cy="786707"/>
            <a:chOff x="414979" y="3333623"/>
            <a:chExt cx="8263530" cy="1523216"/>
          </a:xfrm>
        </p:grpSpPr>
        <p:sp>
          <p:nvSpPr>
            <p:cNvPr id="55" name="Rectangle 54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/>
            <p:cNvSpPr txBox="1">
              <a:spLocks/>
            </p:cNvSpPr>
            <p:nvPr/>
          </p:nvSpPr>
          <p:spPr>
            <a:xfrm>
              <a:off x="514377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Good news travels fast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06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 </a:t>
            </a:r>
            <a:r>
              <a:rPr lang="hu-HU" dirty="0"/>
              <a:t>Ütközések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308795" y="2080885"/>
            <a:ext cx="882054" cy="1343719"/>
            <a:chOff x="3591087" y="1671445"/>
            <a:chExt cx="882054" cy="1343719"/>
          </a:xfrm>
        </p:grpSpPr>
        <p:pic>
          <p:nvPicPr>
            <p:cNvPr id="5" name="Picture 4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087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846807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430877" y="2080885"/>
            <a:ext cx="882054" cy="1343718"/>
            <a:chOff x="4625541" y="1671445"/>
            <a:chExt cx="882054" cy="1343718"/>
          </a:xfrm>
        </p:grpSpPr>
        <p:pic>
          <p:nvPicPr>
            <p:cNvPr id="6" name="Picture 5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541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897291" y="2553498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539311" y="2080885"/>
            <a:ext cx="882054" cy="1343719"/>
            <a:chOff x="5842466" y="1671445"/>
            <a:chExt cx="882054" cy="1343719"/>
          </a:xfrm>
        </p:grpSpPr>
        <p:pic>
          <p:nvPicPr>
            <p:cNvPr id="7" name="Picture 6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466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098186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47746" y="2080884"/>
            <a:ext cx="882054" cy="1343719"/>
            <a:chOff x="6876920" y="1671445"/>
            <a:chExt cx="882054" cy="1343719"/>
          </a:xfrm>
        </p:grpSpPr>
        <p:pic>
          <p:nvPicPr>
            <p:cNvPr id="8" name="Picture 7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920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132640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D</a:t>
              </a:r>
            </a:p>
          </p:txBody>
        </p:sp>
      </p:grpSp>
      <p:sp>
        <p:nvSpPr>
          <p:cNvPr id="20" name="Chevron 19"/>
          <p:cNvSpPr/>
          <p:nvPr/>
        </p:nvSpPr>
        <p:spPr>
          <a:xfrm rot="16200000">
            <a:off x="4712847" y="1956009"/>
            <a:ext cx="2348407" cy="5340186"/>
          </a:xfrm>
          <a:prstGeom prst="chevron">
            <a:avLst>
              <a:gd name="adj" fmla="val 4197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 rot="16200000">
            <a:off x="6946485" y="991740"/>
            <a:ext cx="2284576" cy="7714690"/>
          </a:xfrm>
          <a:prstGeom prst="chevron">
            <a:avLst>
              <a:gd name="adj" fmla="val 60918"/>
            </a:avLst>
          </a:prstGeom>
          <a:solidFill>
            <a:schemeClr val="accent3">
              <a:alpha val="2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16957" y="2770682"/>
            <a:ext cx="1091838" cy="4073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557144" y="2770683"/>
            <a:ext cx="586856" cy="4073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08795" y="3424603"/>
            <a:ext cx="0" cy="30496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3775824" y="4982123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Idő</a:t>
            </a:r>
            <a:endParaRPr lang="en-US" sz="2400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529800" y="3424602"/>
            <a:ext cx="0" cy="304960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308795" y="3424602"/>
            <a:ext cx="1578256" cy="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0" idx="1"/>
          </p:cNvCxnSpPr>
          <p:nvPr/>
        </p:nvCxnSpPr>
        <p:spPr>
          <a:xfrm flipH="1">
            <a:off x="8088774" y="3706798"/>
            <a:ext cx="44102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86554" y="3193769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29800" y="3475965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5900698" y="4503769"/>
            <a:ext cx="0" cy="32112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098073" y="4264037"/>
            <a:ext cx="0" cy="32112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856102" y="5212955"/>
            <a:ext cx="2101515" cy="1411844"/>
            <a:chOff x="297300" y="3333623"/>
            <a:chExt cx="8381209" cy="1559285"/>
          </a:xfrm>
        </p:grpSpPr>
        <p:sp>
          <p:nvSpPr>
            <p:cNvPr id="37" name="Rectangle 36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/>
            <p:cNvSpPr txBox="1">
              <a:spLocks/>
            </p:cNvSpPr>
            <p:nvPr/>
          </p:nvSpPr>
          <p:spPr>
            <a:xfrm>
              <a:off x="297300" y="3369692"/>
              <a:ext cx="8118847" cy="15232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hu-HU" sz="3200" dirty="0">
                  <a:solidFill>
                    <a:schemeClr val="bg1"/>
                  </a:solidFill>
                </a:rPr>
                <a:t>Ütközés érzékelése és küldés felfüggesztése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4071738" cy="5105400"/>
          </a:xfrm>
        </p:spPr>
        <p:txBody>
          <a:bodyPr>
            <a:normAutofit/>
          </a:bodyPr>
          <a:lstStyle/>
          <a:p>
            <a:r>
              <a:rPr lang="hu-HU" dirty="0"/>
              <a:t>Ütközések történhetnek</a:t>
            </a:r>
            <a:endParaRPr lang="en-US" dirty="0"/>
          </a:p>
          <a:p>
            <a:r>
              <a:rPr lang="hu-HU" dirty="0"/>
              <a:t>Az ütközéseket gyorsan észleljük és felfüggesztjük az átvitelt</a:t>
            </a:r>
            <a:endParaRPr lang="en-US" dirty="0"/>
          </a:p>
          <a:p>
            <a:r>
              <a:rPr lang="hu-HU" dirty="0"/>
              <a:t>Mi a szerepe a </a:t>
            </a:r>
            <a:r>
              <a:rPr lang="hu-HU" dirty="0">
                <a:solidFill>
                  <a:srgbClr val="FF0000"/>
                </a:solidFill>
              </a:rPr>
              <a:t>távolságnak</a:t>
            </a:r>
            <a:r>
              <a:rPr lang="hu-HU" dirty="0"/>
              <a:t>, </a:t>
            </a:r>
            <a:r>
              <a:rPr lang="hu-HU" dirty="0" err="1">
                <a:solidFill>
                  <a:srgbClr val="FF0000"/>
                </a:solidFill>
              </a:rPr>
              <a:t>propagációs</a:t>
            </a:r>
            <a:r>
              <a:rPr lang="hu-HU" dirty="0">
                <a:solidFill>
                  <a:srgbClr val="FF0000"/>
                </a:solidFill>
              </a:rPr>
              <a:t> időnek és a keret méretének</a:t>
            </a:r>
            <a:r>
              <a:rPr lang="hu-HU" dirty="0"/>
              <a:t>?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231428" y="1867285"/>
            <a:ext cx="4298372" cy="0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03612" y="1433522"/>
            <a:ext cx="3619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Az állomások térbeli helye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8052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9" grpId="0"/>
      <p:bldP spid="3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Távolság vektor protokoll – </a:t>
            </a:r>
            <a:r>
              <a:rPr lang="hu-HU" i="1" dirty="0"/>
              <a:t>Végtelenig számolás problémája (</a:t>
            </a:r>
            <a:r>
              <a:rPr lang="hu-HU" i="1" dirty="0" err="1"/>
              <a:t>count</a:t>
            </a:r>
            <a:r>
              <a:rPr lang="hu-HU" i="1" dirty="0"/>
              <a:t> </a:t>
            </a:r>
            <a:r>
              <a:rPr lang="hu-HU" i="1" dirty="0" err="1"/>
              <a:t>to</a:t>
            </a:r>
            <a:r>
              <a:rPr lang="hu-HU" i="1" dirty="0"/>
              <a:t> </a:t>
            </a:r>
            <a:r>
              <a:rPr lang="hu-HU" i="1" dirty="0" err="1"/>
              <a:t>infinity</a:t>
            </a:r>
            <a:r>
              <a:rPr lang="hu-HU" i="1" dirty="0"/>
              <a:t>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50</a:t>
            </a:fld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4" name="Cloud 6"/>
          <p:cNvSpPr/>
          <p:nvPr/>
        </p:nvSpPr>
        <p:spPr>
          <a:xfrm>
            <a:off x="685800" y="1574311"/>
            <a:ext cx="8218345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6" name="Flowchart: Magnetic Disk 12"/>
          <p:cNvSpPr/>
          <p:nvPr/>
        </p:nvSpPr>
        <p:spPr>
          <a:xfrm>
            <a:off x="2124227" y="22868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37" name="Flowchart: Magnetic Disk 13"/>
          <p:cNvSpPr/>
          <p:nvPr/>
        </p:nvSpPr>
        <p:spPr>
          <a:xfrm>
            <a:off x="4363945" y="22868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38" name="Flowchart: Magnetic Disk 14"/>
          <p:cNvSpPr/>
          <p:nvPr/>
        </p:nvSpPr>
        <p:spPr>
          <a:xfrm>
            <a:off x="6542703" y="22868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cxnSp>
        <p:nvCxnSpPr>
          <p:cNvPr id="39" name="Straight Connector 9"/>
          <p:cNvCxnSpPr>
            <a:stCxn id="37" idx="2"/>
            <a:endCxn id="26" idx="4"/>
          </p:cNvCxnSpPr>
          <p:nvPr/>
        </p:nvCxnSpPr>
        <p:spPr>
          <a:xfrm flipH="1">
            <a:off x="2867891" y="2468941"/>
            <a:ext cx="149605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9"/>
          <p:cNvCxnSpPr>
            <a:stCxn id="38" idx="2"/>
            <a:endCxn id="37" idx="4"/>
          </p:cNvCxnSpPr>
          <p:nvPr/>
        </p:nvCxnSpPr>
        <p:spPr>
          <a:xfrm flipH="1">
            <a:off x="5107609" y="2468941"/>
            <a:ext cx="143509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>
            <a:off x="3093720" y="1996440"/>
            <a:ext cx="853440" cy="8686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 flipV="1">
            <a:off x="3093720" y="1996440"/>
            <a:ext cx="990600" cy="8686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9"/>
          <p:cNvSpPr txBox="1"/>
          <p:nvPr/>
        </p:nvSpPr>
        <p:spPr>
          <a:xfrm>
            <a:off x="244597" y="422897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sp>
        <p:nvSpPr>
          <p:cNvPr id="42" name="TextBox 20"/>
          <p:cNvSpPr txBox="1"/>
          <p:nvPr/>
        </p:nvSpPr>
        <p:spPr>
          <a:xfrm>
            <a:off x="228566" y="5491576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sp>
        <p:nvSpPr>
          <p:cNvPr id="43" name="TextBox 21"/>
          <p:cNvSpPr txBox="1"/>
          <p:nvPr/>
        </p:nvSpPr>
        <p:spPr>
          <a:xfrm>
            <a:off x="4500855" y="6396337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cxnSp>
        <p:nvCxnSpPr>
          <p:cNvPr id="44" name="Straight Arrow Connector 22"/>
          <p:cNvCxnSpPr/>
          <p:nvPr/>
        </p:nvCxnSpPr>
        <p:spPr>
          <a:xfrm flipV="1">
            <a:off x="1494415" y="6405974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23"/>
          <p:cNvGraphicFramePr>
            <a:graphicFrameLocks noGrp="1"/>
          </p:cNvGraphicFramePr>
          <p:nvPr/>
        </p:nvGraphicFramePr>
        <p:xfrm>
          <a:off x="148352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" name="Table 24"/>
          <p:cNvGraphicFramePr>
            <a:graphicFrameLocks noGrp="1"/>
          </p:cNvGraphicFramePr>
          <p:nvPr/>
        </p:nvGraphicFramePr>
        <p:xfrm>
          <a:off x="148352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25"/>
          <p:cNvGraphicFramePr>
            <a:graphicFrameLocks noGrp="1"/>
          </p:cNvGraphicFramePr>
          <p:nvPr/>
        </p:nvGraphicFramePr>
        <p:xfrm>
          <a:off x="3332171" y="389251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" name="Table 26"/>
          <p:cNvGraphicFramePr>
            <a:graphicFrameLocks noGrp="1"/>
          </p:cNvGraphicFramePr>
          <p:nvPr/>
        </p:nvGraphicFramePr>
        <p:xfrm>
          <a:off x="333217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" name="Table 27"/>
          <p:cNvGraphicFramePr>
            <a:graphicFrameLocks noGrp="1"/>
          </p:cNvGraphicFramePr>
          <p:nvPr/>
        </p:nvGraphicFramePr>
        <p:xfrm>
          <a:off x="5180818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0" name="Table 28"/>
          <p:cNvGraphicFramePr>
            <a:graphicFrameLocks noGrp="1"/>
          </p:cNvGraphicFramePr>
          <p:nvPr/>
        </p:nvGraphicFramePr>
        <p:xfrm>
          <a:off x="5180818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" name="Table 29"/>
          <p:cNvGraphicFramePr>
            <a:graphicFrameLocks noGrp="1"/>
          </p:cNvGraphicFramePr>
          <p:nvPr/>
        </p:nvGraphicFramePr>
        <p:xfrm>
          <a:off x="7029464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" name="Table 30"/>
          <p:cNvGraphicFramePr>
            <a:graphicFrameLocks noGrp="1"/>
          </p:cNvGraphicFramePr>
          <p:nvPr/>
        </p:nvGraphicFramePr>
        <p:xfrm>
          <a:off x="7029464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31"/>
          <p:cNvCxnSpPr>
            <a:stCxn id="47" idx="3"/>
            <a:endCxn id="50" idx="1"/>
          </p:cNvCxnSpPr>
          <p:nvPr/>
        </p:nvCxnSpPr>
        <p:spPr>
          <a:xfrm>
            <a:off x="4566612" y="4448777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2"/>
          <p:cNvCxnSpPr>
            <a:stCxn id="50" idx="3"/>
            <a:endCxn id="51" idx="1"/>
          </p:cNvCxnSpPr>
          <p:nvPr/>
        </p:nvCxnSpPr>
        <p:spPr>
          <a:xfrm flipV="1">
            <a:off x="6415259" y="4448918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37"/>
          <p:cNvCxnSpPr/>
          <p:nvPr/>
        </p:nvCxnSpPr>
        <p:spPr>
          <a:xfrm>
            <a:off x="8241684" y="4448638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1"/>
          <p:cNvSpPr/>
          <p:nvPr/>
        </p:nvSpPr>
        <p:spPr>
          <a:xfrm>
            <a:off x="3341132" y="5524643"/>
            <a:ext cx="1225479" cy="36453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32"/>
          <p:cNvCxnSpPr/>
          <p:nvPr/>
        </p:nvCxnSpPr>
        <p:spPr>
          <a:xfrm flipV="1">
            <a:off x="2728448" y="4581650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>
            <a:off x="1494415" y="4448638"/>
            <a:ext cx="123403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8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- </a:t>
            </a:r>
            <a:r>
              <a:rPr lang="en-US" dirty="0"/>
              <a:t>Count to Infinity 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51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324301" y="1574311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3" idx="4"/>
            <a:endCxn id="15" idx="2"/>
          </p:cNvCxnSpPr>
          <p:nvPr/>
        </p:nvCxnSpPr>
        <p:spPr>
          <a:xfrm>
            <a:off x="7287492" y="300192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3" idx="1"/>
            <a:endCxn id="14" idx="3"/>
          </p:cNvCxnSpPr>
          <p:nvPr/>
        </p:nvCxnSpPr>
        <p:spPr>
          <a:xfrm flipV="1">
            <a:off x="6915660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" idx="1"/>
            <a:endCxn id="14" idx="3"/>
          </p:cNvCxnSpPr>
          <p:nvPr/>
        </p:nvCxnSpPr>
        <p:spPr>
          <a:xfrm flipH="1" flipV="1">
            <a:off x="7509457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84265" y="22386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21760" y="2251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6543827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7137625" y="194895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7731423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7207" y="2953212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50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527944" y="2251724"/>
            <a:ext cx="524504" cy="461665"/>
            <a:chOff x="5725104" y="3828962"/>
            <a:chExt cx="335198" cy="384721"/>
          </a:xfrm>
        </p:grpSpPr>
        <p:sp>
          <p:nvSpPr>
            <p:cNvPr id="18" name="Rectangle 17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25104" y="3828962"/>
              <a:ext cx="33519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60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1717" y="422897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686" y="5491576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17975" y="6396337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311535" y="6405974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30064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30064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149291" y="389251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14929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997938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997938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6846584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6846584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>
            <a:stCxn id="26" idx="3"/>
            <a:endCxn id="29" idx="1"/>
          </p:cNvCxnSpPr>
          <p:nvPr/>
        </p:nvCxnSpPr>
        <p:spPr>
          <a:xfrm>
            <a:off x="4383732" y="4448777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 flipV="1">
            <a:off x="6232379" y="4448918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058804" y="4448638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 flipH="1">
            <a:off x="239487" y="1730833"/>
            <a:ext cx="5170714" cy="2246769"/>
            <a:chOff x="1219200" y="4876799"/>
            <a:chExt cx="5181605" cy="1649457"/>
          </a:xfrm>
        </p:grpSpPr>
        <p:sp>
          <p:nvSpPr>
            <p:cNvPr id="40" name="Rectangular Callout 39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15402"/>
                <a:gd name="adj2" fmla="val 8582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19205" y="4876799"/>
              <a:ext cx="5181600" cy="1649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Node B knows D(C,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A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) = 5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However, B does not know the path is C 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 B  A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Thus,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 D(B,A) = 6 !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3158252" y="5524643"/>
            <a:ext cx="1225479" cy="36453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253459" y="2813986"/>
            <a:ext cx="4768436" cy="786707"/>
            <a:chOff x="414979" y="3333623"/>
            <a:chExt cx="8263530" cy="1523216"/>
          </a:xfrm>
        </p:grpSpPr>
        <p:sp>
          <p:nvSpPr>
            <p:cNvPr id="44" name="Rectangle 43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ontent Placeholder 2"/>
            <p:cNvSpPr txBox="1">
              <a:spLocks/>
            </p:cNvSpPr>
            <p:nvPr/>
          </p:nvSpPr>
          <p:spPr>
            <a:xfrm>
              <a:off x="514377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Bad news travels slowly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25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Elosztott Bellman-Ford algoritmus – </a:t>
            </a:r>
            <a:r>
              <a:rPr lang="hu-HU" i="1" dirty="0"/>
              <a:t>Végtelenig számolás problémája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44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cap="small" dirty="0"/>
              <a:t>Probléma</a:t>
            </a:r>
          </a:p>
          <a:p>
            <a:r>
              <a:rPr lang="hu-HU" sz="2400" dirty="0"/>
              <a:t>A „jó hír” gyorsan terjed.</a:t>
            </a:r>
          </a:p>
          <a:p>
            <a:r>
              <a:rPr lang="hu-HU" sz="2400" dirty="0"/>
              <a:t>A „rossz hír” lassan terjed.</a:t>
            </a:r>
          </a:p>
          <a:p>
            <a:r>
              <a:rPr lang="hu-HU" sz="2400" dirty="0"/>
              <a:t>Azaz ciklusok keletkezhetnek.</a:t>
            </a:r>
          </a:p>
          <a:p>
            <a:r>
              <a:rPr lang="hu-HU" sz="2400" dirty="0"/>
              <a:t>Lehetséges megoldás:</a:t>
            </a:r>
          </a:p>
          <a:p>
            <a:pPr lvl="1"/>
            <a:r>
              <a:rPr lang="hu-HU" b="1" dirty="0"/>
              <a:t>„</a:t>
            </a:r>
            <a:r>
              <a:rPr lang="hu-HU" b="1" dirty="0" err="1"/>
              <a:t>split</a:t>
            </a:r>
            <a:r>
              <a:rPr lang="hu-HU" b="1" dirty="0"/>
              <a:t> </a:t>
            </a:r>
            <a:r>
              <a:rPr lang="hu-HU" b="1" dirty="0" err="1"/>
              <a:t>horizon</a:t>
            </a:r>
            <a:r>
              <a:rPr lang="hu-HU" b="1" dirty="0"/>
              <a:t> </a:t>
            </a:r>
            <a:r>
              <a:rPr lang="hu-HU" b="1" dirty="0" err="1"/>
              <a:t>with</a:t>
            </a:r>
            <a:r>
              <a:rPr lang="hu-HU" b="1" dirty="0"/>
              <a:t> </a:t>
            </a:r>
            <a:r>
              <a:rPr lang="hu-HU" b="1" dirty="0" err="1"/>
              <a:t>poisoned</a:t>
            </a:r>
            <a:r>
              <a:rPr lang="hu-HU" b="1" dirty="0"/>
              <a:t> </a:t>
            </a:r>
            <a:r>
              <a:rPr lang="hu-HU" b="1" dirty="0" err="1"/>
              <a:t>reverse</a:t>
            </a:r>
            <a:r>
              <a:rPr lang="hu-HU" b="1" dirty="0"/>
              <a:t>”</a:t>
            </a:r>
            <a:r>
              <a:rPr lang="hu-HU" dirty="0"/>
              <a:t>: negatív információt küld vissza arról a szomszédjának, amit tőle „tanult”. (</a:t>
            </a:r>
            <a:r>
              <a:rPr lang="hu-HU" i="1" dirty="0"/>
              <a:t>RFC 1058</a:t>
            </a:r>
            <a:r>
              <a:rPr lang="hu-HU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52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53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Split </a:t>
            </a:r>
            <a:r>
              <a:rPr lang="hu-HU" dirty="0" err="1"/>
              <a:t>horizon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en-US" dirty="0"/>
              <a:t>Poisoned Reverse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53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324301" y="1574311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3" idx="4"/>
            <a:endCxn id="15" idx="2"/>
          </p:cNvCxnSpPr>
          <p:nvPr/>
        </p:nvCxnSpPr>
        <p:spPr>
          <a:xfrm>
            <a:off x="7287492" y="300192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3" idx="1"/>
            <a:endCxn id="14" idx="3"/>
          </p:cNvCxnSpPr>
          <p:nvPr/>
        </p:nvCxnSpPr>
        <p:spPr>
          <a:xfrm flipV="1">
            <a:off x="6915660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" idx="1"/>
            <a:endCxn id="14" idx="3"/>
          </p:cNvCxnSpPr>
          <p:nvPr/>
        </p:nvCxnSpPr>
        <p:spPr>
          <a:xfrm flipH="1" flipV="1">
            <a:off x="7509457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84265" y="22386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21760" y="2251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6543827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7137625" y="194895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7731423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7207" y="2953212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50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527944" y="2251724"/>
            <a:ext cx="524504" cy="461665"/>
            <a:chOff x="5725104" y="3828962"/>
            <a:chExt cx="335198" cy="384721"/>
          </a:xfrm>
        </p:grpSpPr>
        <p:sp>
          <p:nvSpPr>
            <p:cNvPr id="18" name="Rectangle 17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25104" y="3828962"/>
              <a:ext cx="33519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60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1717" y="422897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686" y="5491576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17975" y="6396337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311535" y="6405974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30064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30064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149292" y="3892517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14929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997939" y="3892656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997939" y="5166285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6846585" y="3892656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6846585" y="5166285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>
            <a:stCxn id="26" idx="3"/>
            <a:endCxn id="29" idx="1"/>
          </p:cNvCxnSpPr>
          <p:nvPr/>
        </p:nvCxnSpPr>
        <p:spPr>
          <a:xfrm>
            <a:off x="4472632" y="4448777"/>
            <a:ext cx="5253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 flipV="1">
            <a:off x="6321278" y="4448918"/>
            <a:ext cx="5253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872342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Ha C B-n keresztül irányítja a forgalmat </a:t>
            </a:r>
            <a:br>
              <a:rPr lang="hu-HU" dirty="0"/>
            </a:br>
            <a:r>
              <a:rPr lang="hu-HU" dirty="0"/>
              <a:t>A állomáshoz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hu-HU" dirty="0"/>
              <a:t> állomás</a:t>
            </a:r>
            <a:r>
              <a:rPr lang="en-US" dirty="0"/>
              <a:t> </a:t>
            </a:r>
            <a:r>
              <a:rPr lang="hu-HU" dirty="0"/>
              <a:t>B-nek </a:t>
            </a:r>
            <a:r>
              <a:rPr lang="en-US" dirty="0"/>
              <a:t>D(C, A) =</a:t>
            </a:r>
            <a:r>
              <a:rPr lang="en-US" sz="2800" dirty="0"/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∞</a:t>
            </a:r>
            <a:r>
              <a:rPr lang="hu-HU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/>
              <a:t>távolságot </a:t>
            </a:r>
            <a:br>
              <a:rPr lang="hu-HU" sz="2800" dirty="0"/>
            </a:br>
            <a:r>
              <a:rPr lang="hu-HU" sz="2800" dirty="0"/>
              <a:t>küld</a:t>
            </a:r>
            <a:endParaRPr lang="en-US" sz="2800" dirty="0"/>
          </a:p>
          <a:p>
            <a:pPr lvl="1"/>
            <a:r>
              <a:rPr lang="hu-HU" dirty="0"/>
              <a:t>Azaz B állomás nem fog C-n keresztül irányítani </a:t>
            </a:r>
            <a:br>
              <a:rPr lang="hu-HU" dirty="0"/>
            </a:br>
            <a:r>
              <a:rPr lang="hu-HU" dirty="0"/>
              <a:t>az A-ba menő forgalmat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5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Kapcsolatállapot alapú forgalomirányítás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Link-state</a:t>
            </a:r>
            <a:r>
              <a:rPr lang="hu-HU" dirty="0"/>
              <a:t> </a:t>
            </a:r>
            <a:r>
              <a:rPr lang="hu-HU" dirty="0" err="1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cap="small" dirty="0"/>
              <a:t>Motiváció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sz="2400" dirty="0"/>
              <a:t>Eltérő sávszélek figyelembevétele. 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sz="2400" dirty="0"/>
              <a:t>Távolság alapú algoritmusok lassan konvergáltak.</a:t>
            </a:r>
          </a:p>
          <a:p>
            <a:pPr marL="0" indent="0">
              <a:buNone/>
            </a:pPr>
            <a:r>
              <a:rPr lang="hu-HU" sz="2400" b="1" cap="small" dirty="0"/>
              <a:t>Az alapötlet öt lépésből tevődik össze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hu-HU" sz="2400" dirty="0"/>
              <a:t>Szomszédok felkutatása, és hálózati címeik meghatározása.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dirty="0"/>
              <a:t>Megmérni a késleltetést vagy költséget minden szomszédhoz.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dirty="0"/>
              <a:t>Egy csomag összeállítása a megismert információkból.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dirty="0"/>
              <a:t>Csomag elküldése az </a:t>
            </a:r>
            <a:r>
              <a:rPr lang="hu-HU" sz="2400" b="1" dirty="0"/>
              <a:t>összes többi </a:t>
            </a:r>
            <a:r>
              <a:rPr lang="hu-HU" sz="2400" dirty="0" err="1"/>
              <a:t>router-nek</a:t>
            </a:r>
            <a:r>
              <a:rPr lang="hu-HU" sz="2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dirty="0"/>
              <a:t>Kiszámítani a legrövidebb utat az összes többi </a:t>
            </a:r>
            <a:r>
              <a:rPr lang="hu-HU" sz="2400" dirty="0" err="1"/>
              <a:t>router-</a:t>
            </a:r>
            <a:r>
              <a:rPr lang="hu-HU" sz="2400" dirty="0"/>
              <a:t> </a:t>
            </a:r>
            <a:r>
              <a:rPr lang="hu-HU" sz="2400" dirty="0" err="1"/>
              <a:t>hez</a:t>
            </a:r>
            <a:r>
              <a:rPr lang="hu-HU" sz="2400" dirty="0"/>
              <a:t>. </a:t>
            </a:r>
          </a:p>
          <a:p>
            <a:pPr lvl="1"/>
            <a:r>
              <a:rPr lang="hu-HU" sz="2400" dirty="0" err="1"/>
              <a:t>Dijkstra</a:t>
            </a:r>
            <a:r>
              <a:rPr lang="hu-HU" sz="2400" dirty="0"/>
              <a:t> algoritmusát használják.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54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72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Kapcsolatállapot alapú forgalomirányítás működése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hu-HU" sz="1800" dirty="0"/>
              <a:t>A router beindulásakor az első feladat a szomszédok megismerése, ezért egy speciális 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hu-HU" sz="1800" dirty="0"/>
              <a:t> csomag elküldésével éri el, amelyet minden kimenő vonalán kiküld. Elvárás, hogy a vonal másik végén lévő router válaszolt küldjön vissza, amelyben közli az azonosítóját (, ami globálisan egyedi!).</a:t>
            </a:r>
          </a:p>
          <a:p>
            <a:pPr marL="385763" indent="-385763">
              <a:buFont typeface="+mj-lt"/>
              <a:buAutoNum type="arabicPeriod"/>
            </a:pPr>
            <a:r>
              <a:rPr lang="hu-HU" sz="1800" dirty="0"/>
              <a:t>A késleltetés meghatározása, amelynek legközvetlenebb módja egy speciális 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hu-HU" sz="1800" dirty="0"/>
              <a:t> csomag küldése, amelyet a másik oldalnak azonnal vissza kell küldenie. A körbeérési idő felével becsülhető a késleltetés. (Javítás lehet a többszöri kísérlet átlagából számított érték.)</a:t>
            </a:r>
          </a:p>
          <a:p>
            <a:pPr marL="385763" indent="-385763">
              <a:buFont typeface="+mj-lt"/>
              <a:buAutoNum type="arabicPeriod"/>
            </a:pPr>
            <a:r>
              <a:rPr lang="hu-HU" sz="1800" dirty="0"/>
              <a:t>Az adatok összegzése, és csomag előállítása a megismert információkról. A kapcsolatállapot tartalma: a feladó azonosítója, egy sorszám, egy korérték és a szomszédok listája. Minden szomszédhoz megadják a felé tapasztalható késleltetést. Az előállítás történhet </a:t>
            </a:r>
            <a:r>
              <a:rPr lang="hu-HU" sz="1800" dirty="0" err="1"/>
              <a:t>periodikusan</a:t>
            </a:r>
            <a:r>
              <a:rPr lang="hu-HU" sz="1800" dirty="0"/>
              <a:t> vagy hiba esemény esetén. (Un. LSA – Link </a:t>
            </a:r>
            <a:r>
              <a:rPr lang="hu-HU" sz="1800" dirty="0" err="1"/>
              <a:t>State</a:t>
            </a:r>
            <a:r>
              <a:rPr lang="hu-HU" sz="1800" dirty="0"/>
              <a:t> </a:t>
            </a:r>
            <a:r>
              <a:rPr lang="hu-HU" sz="1800" dirty="0" err="1"/>
              <a:t>Advertisment</a:t>
            </a:r>
            <a:r>
              <a:rPr lang="hu-HU" sz="1800" dirty="0"/>
              <a:t>, azaz kapcsolatállapot </a:t>
            </a:r>
            <a:r>
              <a:rPr lang="hu-HU" sz="1800" dirty="0" err="1"/>
              <a:t>hírdetés</a:t>
            </a:r>
            <a:r>
              <a:rPr lang="hu-HU" sz="1800" dirty="0"/>
              <a:t>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Kapcsolatállapot alapú forgalomirányítás működése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8"/>
            <a:ext cx="7886700" cy="3378628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 startAt="4"/>
            </a:pPr>
            <a:r>
              <a:rPr lang="hu-HU" sz="1725" dirty="0"/>
              <a:t>A kapcsolat csomagok megbízható szétosztása. Erre használható az elárasztás módszere, viszont a csomagban van egy sorszám, amely minden küldésnél 1-gyel nő. A </a:t>
            </a:r>
            <a:r>
              <a:rPr lang="hu-HU" sz="1725" dirty="0" err="1"/>
              <a:t>router-ek</a:t>
            </a:r>
            <a:r>
              <a:rPr lang="hu-HU" sz="1725" dirty="0"/>
              <a:t> számon tartanak minden (forrás,sorszám) párt, amelyet látnak. Ha új érkezik, akkor azt küldik minden vonalon, kivéve azon, amin érkezett. A másod példányokat eldobják. A kisebb sorszámúakat elavultnak tekintik, és nem küldik tovább. </a:t>
            </a:r>
          </a:p>
          <a:p>
            <a:pPr marL="385763" indent="-385763">
              <a:buFont typeface="+mj-lt"/>
              <a:buAutoNum type="arabicPeriod" startAt="4"/>
            </a:pPr>
            <a:endParaRPr lang="hu-HU" sz="1725" b="1" dirty="0"/>
          </a:p>
          <a:p>
            <a:pPr marL="385763" indent="-385763">
              <a:buFont typeface="+mj-lt"/>
              <a:buAutoNum type="arabicPeriod" startAt="4"/>
            </a:pPr>
            <a:endParaRPr lang="hu-HU" sz="1725" b="1" dirty="0"/>
          </a:p>
          <a:p>
            <a:pPr marL="385763" indent="-385763">
              <a:buFont typeface="+mj-lt"/>
              <a:buAutoNum type="arabicPeriod" startAt="4"/>
            </a:pPr>
            <a:endParaRPr lang="hu-HU" sz="1725" b="1" dirty="0"/>
          </a:p>
          <a:p>
            <a:pPr marL="0" indent="0">
              <a:buNone/>
            </a:pPr>
            <a:endParaRPr lang="hu-HU" sz="1725" b="1" dirty="0"/>
          </a:p>
          <a:p>
            <a:pPr lvl="1"/>
            <a:r>
              <a:rPr lang="hu-HU" sz="1725" b="1" dirty="0"/>
              <a:t>További finomítások:</a:t>
            </a:r>
            <a:r>
              <a:rPr lang="hu-HU" sz="1725" dirty="0"/>
              <a:t> tároló területre kerül először a csomag és nem a küldési sorba; nyugtázás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915782"/>
          <a:ext cx="6096000" cy="127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Probléma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Megoldás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Sorszámok egy idő után körbe érnek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32</a:t>
                      </a:r>
                      <a:r>
                        <a:rPr lang="hu-HU" sz="1400" baseline="0" dirty="0"/>
                        <a:t> bites sorszám használata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Router összeomlik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 rowSpan="2">
                  <a:txBody>
                    <a:bodyPr/>
                    <a:lstStyle/>
                    <a:p>
                      <a:r>
                        <a:rPr lang="hu-HU" sz="1400" dirty="0"/>
                        <a:t>Kor bevezetése</a:t>
                      </a:r>
                      <a:r>
                        <a:rPr lang="hu-HU" sz="1400" baseline="0" dirty="0"/>
                        <a:t>. A kor értéket másod-percenként csökkenti a router, ha a kor eléri a nullát, akkor el kell dobni.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r>
                        <a:rPr lang="hu-HU" sz="1400" dirty="0"/>
                        <a:t>A</a:t>
                      </a:r>
                      <a:r>
                        <a:rPr lang="hu-HU" sz="1400" baseline="0" dirty="0"/>
                        <a:t> sorszám mező megsérül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75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Kapcsolatállapot alapú forgalomirányítás működése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8"/>
            <a:ext cx="7886700" cy="3378628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 startAt="5"/>
            </a:pPr>
            <a:r>
              <a:rPr lang="hu-HU" sz="1800" dirty="0"/>
              <a:t>Új útvonalak számítása. Amint egy router a kapcsolatállapot csomagok egy teljes készletét összegyűjtötte, megszerkesztheti az alhálózat teljes gráfját, mivel minden kapcsolat képviselve van. Erre lefuttatható </a:t>
            </a:r>
            <a:r>
              <a:rPr lang="hu-HU" sz="1800" dirty="0" err="1"/>
              <a:t>Dijkstra</a:t>
            </a:r>
            <a:r>
              <a:rPr lang="hu-HU" sz="1800" dirty="0"/>
              <a:t> algoritmusa, eredményeképp pedig megkapjuk a forgalomirányító táblát.</a:t>
            </a:r>
          </a:p>
          <a:p>
            <a:pPr marL="0" indent="0">
              <a:buNone/>
            </a:pPr>
            <a:r>
              <a:rPr lang="hu-HU" sz="1800" b="1" cap="small" dirty="0"/>
              <a:t>Jellemzők</a:t>
            </a:r>
          </a:p>
          <a:p>
            <a:r>
              <a:rPr lang="hu-HU" sz="1800" dirty="0"/>
              <a:t>A </a:t>
            </a:r>
            <a:r>
              <a:rPr lang="hu-HU" sz="1800" dirty="0" err="1"/>
              <a:t>router-ek</a:t>
            </a:r>
            <a:r>
              <a:rPr lang="hu-HU" sz="1800" dirty="0"/>
              <a:t> és a </a:t>
            </a:r>
            <a:r>
              <a:rPr lang="hu-HU" sz="1800" dirty="0" err="1"/>
              <a:t>router-ek</a:t>
            </a:r>
            <a:r>
              <a:rPr lang="hu-HU" sz="1800" dirty="0"/>
              <a:t> szomszédinak átlagos számával arányos tárterület kell az algoritmus futtatásához. </a:t>
            </a:r>
            <a:r>
              <a:rPr lang="hu-HU" sz="1800" i="1" dirty="0"/>
              <a:t>O(</a:t>
            </a:r>
            <a:r>
              <a:rPr lang="hu-HU" sz="1800" i="1" dirty="0" err="1"/>
              <a:t>kn</a:t>
            </a:r>
            <a:r>
              <a:rPr lang="hu-HU" sz="1800" i="1" dirty="0"/>
              <a:t>)</a:t>
            </a:r>
            <a:r>
              <a:rPr lang="hu-HU" sz="1800" dirty="0"/>
              <a:t>, ahol </a:t>
            </a:r>
            <a:r>
              <a:rPr lang="hu-HU" sz="1800" i="1" dirty="0"/>
              <a:t>k</a:t>
            </a:r>
            <a:r>
              <a:rPr lang="hu-HU" sz="1800" dirty="0"/>
              <a:t> a szomszédok száma és </a:t>
            </a:r>
            <a:r>
              <a:rPr lang="hu-HU" sz="1800" i="1" dirty="0"/>
              <a:t>n</a:t>
            </a:r>
            <a:r>
              <a:rPr lang="hu-HU" sz="1800" dirty="0"/>
              <a:t> a </a:t>
            </a:r>
            <a:r>
              <a:rPr lang="hu-HU" sz="1800" dirty="0" err="1"/>
              <a:t>router-ek</a:t>
            </a:r>
            <a:r>
              <a:rPr lang="hu-HU" sz="1800" dirty="0"/>
              <a:t> száma. Azaz nagy hálózatok esetén a számítás költséges és memória igényes lesz.</a:t>
            </a:r>
          </a:p>
          <a:p>
            <a:r>
              <a:rPr lang="hu-HU" sz="1800" dirty="0"/>
              <a:t>A hardver- és szoftver-problémák komoly gondot okozhatnak. A hálózat méretének növekedésével a hiba valószínűsége is nő.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6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Dijkstra</a:t>
            </a:r>
            <a:r>
              <a:rPr lang="hu-HU" dirty="0"/>
              <a:t> algoritmus (1959)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/>
              <a:t>Statikus algoritmus</a:t>
            </a:r>
            <a:endParaRPr lang="hu-HU" sz="1800" b="1" dirty="0"/>
          </a:p>
          <a:p>
            <a:r>
              <a:rPr lang="hu-HU" sz="1800" b="1" dirty="0"/>
              <a:t>Cél:</a:t>
            </a:r>
            <a:r>
              <a:rPr lang="hu-HU" sz="1800" dirty="0"/>
              <a:t> két csomópont közötti legrövidebb út meghatározása.</a:t>
            </a:r>
          </a:p>
          <a:p>
            <a:pPr marL="0" indent="0">
              <a:buNone/>
            </a:pPr>
            <a:r>
              <a:rPr lang="hu-HU" sz="1800" b="1" cap="small" dirty="0"/>
              <a:t>Informális leírás</a:t>
            </a:r>
            <a:endParaRPr lang="hu-HU" sz="1800" dirty="0"/>
          </a:p>
          <a:p>
            <a:pPr>
              <a:spcBef>
                <a:spcPts val="0"/>
              </a:spcBef>
            </a:pPr>
            <a:r>
              <a:rPr lang="hu-HU" sz="1800" dirty="0"/>
              <a:t>Minden csomópontot felcímkézünk a forrás csomóponttól való legrövidebb ismert út mentén mért távolságával.</a:t>
            </a:r>
          </a:p>
          <a:p>
            <a:pPr lvl="1"/>
            <a:r>
              <a:rPr lang="hu-HU" dirty="0"/>
              <a:t>Kezdetben a távolság végtelen, mivel nem ismerünk útvonalat.</a:t>
            </a:r>
          </a:p>
          <a:p>
            <a:r>
              <a:rPr lang="hu-HU" sz="1800" dirty="0"/>
              <a:t>Az algoritmus működése során a címkék változhatnak az utak megtalálásával. Két fajta címkét különböztetünk meg: ideiglenes és állandó. Kezdetben minden címke ideiglenes. A legrövidebb út megtalálásakor a címke állandó címkévé válik, és továbbá nem változik.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71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Dijkstra</a:t>
            </a:r>
            <a:r>
              <a:rPr lang="hu-HU" dirty="0"/>
              <a:t> algoritmus </a:t>
            </a:r>
            <a:r>
              <a:rPr lang="hu-HU" dirty="0" err="1"/>
              <a:t>pszeudo-kód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8098" y="2120569"/>
                <a:ext cx="8725902" cy="3465095"/>
              </a:xfrm>
            </p:spPr>
            <p:txBody>
              <a:bodyPr numCol="2">
                <a:noAutofit/>
              </a:bodyPr>
              <a:lstStyle/>
              <a:p>
                <a:pPr marL="0" indent="0">
                  <a:buNone/>
                </a:pPr>
                <a:r>
                  <a:rPr lang="en-US" sz="1350" b="1" dirty="0" err="1"/>
                  <a:t>Dijkstra</a:t>
                </a:r>
                <a:r>
                  <a:rPr lang="en-US" sz="1350" dirty="0"/>
                  <a:t>(</a:t>
                </a:r>
                <a:r>
                  <a:rPr lang="en-US" sz="1350" dirty="0" err="1"/>
                  <a:t>G,s,w</a:t>
                </a:r>
                <a:r>
                  <a:rPr lang="en-US" sz="1350" dirty="0"/>
                  <a:t>)</a:t>
                </a:r>
                <a:endParaRPr lang="hu-HU" sz="1350" dirty="0"/>
              </a:p>
              <a:p>
                <a:pPr marL="0" indent="0">
                  <a:spcBef>
                    <a:spcPts val="0"/>
                  </a:spcBef>
                  <a:spcAft>
                    <a:spcPts val="450"/>
                  </a:spcAft>
                  <a:buNone/>
                </a:pPr>
                <a:r>
                  <a:rPr lang="hu-HU" sz="1350" dirty="0"/>
                  <a:t>    </a:t>
                </a:r>
                <a:r>
                  <a:rPr lang="en-US" sz="1200" dirty="0"/>
                  <a:t>Output: </a:t>
                </a:r>
                <a:r>
                  <a:rPr lang="en-US" sz="1200" dirty="0" err="1"/>
                  <a:t>egy</a:t>
                </a:r>
                <a:r>
                  <a:rPr lang="en-US" sz="1200" dirty="0"/>
                  <a:t> </a:t>
                </a:r>
                <a:r>
                  <a:rPr lang="en-US" sz="1200" dirty="0" err="1"/>
                  <a:t>legrövidebb</a:t>
                </a:r>
                <a:r>
                  <a:rPr lang="en-US" sz="1200" dirty="0"/>
                  <a:t> </a:t>
                </a:r>
                <a:r>
                  <a:rPr lang="en-US" sz="1200" dirty="0" err="1"/>
                  <a:t>utak</a:t>
                </a:r>
                <a:r>
                  <a:rPr lang="en-US" sz="1200" dirty="0"/>
                  <a:t> </a:t>
                </a:r>
                <a:r>
                  <a:rPr lang="en-US" sz="1200" dirty="0" err="1"/>
                  <a:t>fája</a:t>
                </a:r>
                <a:r>
                  <a:rPr lang="hu-HU" sz="1200" dirty="0"/>
                  <a:t> </a:t>
                </a:r>
                <a:r>
                  <a:rPr lang="nl-NL" sz="1200" dirty="0"/>
                  <a:t>T=(V,E´) G-ben s gyökérrel</a:t>
                </a:r>
                <a:endParaRPr lang="nl-NL" sz="1350" dirty="0"/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01 </a:t>
                </a:r>
                <a:r>
                  <a:rPr lang="en-US" sz="1350" dirty="0"/>
                  <a:t>E´ := Ø;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02 </a:t>
                </a:r>
                <a:r>
                  <a:rPr lang="en-US" sz="1350" dirty="0"/>
                  <a:t>ready[s] := true;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03 </a:t>
                </a:r>
                <a:r>
                  <a:rPr lang="en-US" sz="1350" dirty="0"/>
                  <a:t>ready[v] := false; ∀ v </a:t>
                </a:r>
                <a:r>
                  <a:rPr lang="pl-PL" sz="1350" dirty="0"/>
                  <a:t>∈</a:t>
                </a:r>
                <a:r>
                  <a:rPr lang="en-US" sz="1350" dirty="0"/>
                  <a:t> V \ {s};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04 </a:t>
                </a:r>
                <a:r>
                  <a:rPr lang="en-US" sz="1350" dirty="0"/>
                  <a:t>d[s] := 0;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05 </a:t>
                </a:r>
                <a:r>
                  <a:rPr lang="en-US" sz="1350" dirty="0"/>
                  <a:t>d[v] := ∞; ∀ v </a:t>
                </a:r>
                <a:r>
                  <a:rPr lang="pl-PL" sz="1350" dirty="0"/>
                  <a:t>∈</a:t>
                </a:r>
                <a:r>
                  <a:rPr lang="en-US" sz="1350" dirty="0"/>
                  <a:t> V \ {s};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06 </a:t>
                </a:r>
                <a:r>
                  <a:rPr lang="en-US" sz="1350" dirty="0" err="1"/>
                  <a:t>priority_queue</a:t>
                </a:r>
                <a:r>
                  <a:rPr lang="en-US" sz="1350" dirty="0"/>
                  <a:t> Q;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pt-BR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07 </a:t>
                </a:r>
                <a:r>
                  <a:rPr lang="pt-BR" sz="1350" b="1" dirty="0"/>
                  <a:t>forall </a:t>
                </a:r>
                <a:r>
                  <a:rPr lang="pt-BR" sz="1350" dirty="0"/>
                  <a:t>v </a:t>
                </a:r>
                <a:r>
                  <a:rPr lang="pl-PL" sz="1350" dirty="0"/>
                  <a:t>∈ </a:t>
                </a:r>
                <a:r>
                  <a:rPr lang="pt-BR" sz="1350" dirty="0"/>
                  <a:t>Adj[s] </a:t>
                </a:r>
                <a:r>
                  <a:rPr lang="pt-BR" sz="1350" b="1" dirty="0"/>
                  <a:t>do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08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</a:t>
                </a:r>
                <a:r>
                  <a:rPr lang="en-US" sz="1350" dirty="0" err="1"/>
                  <a:t>pred</a:t>
                </a:r>
                <a:r>
                  <a:rPr lang="en-US" sz="1350" dirty="0"/>
                  <a:t>[v] := s;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09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</a:t>
                </a:r>
                <a:r>
                  <a:rPr lang="en-US" sz="1350" dirty="0"/>
                  <a:t>d[v] := w(s</a:t>
                </a:r>
                <a:r>
                  <a:rPr lang="hu-HU" sz="1350" dirty="0"/>
                  <a:t>,</a:t>
                </a:r>
                <a:r>
                  <a:rPr lang="en-US" sz="1350" dirty="0"/>
                  <a:t>v);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10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</a:t>
                </a:r>
                <a:r>
                  <a:rPr lang="en-US" sz="1350" dirty="0" err="1"/>
                  <a:t>Q.Insert</a:t>
                </a:r>
                <a:r>
                  <a:rPr lang="en-US" sz="1350" dirty="0"/>
                  <a:t>(v</a:t>
                </a:r>
                <a:r>
                  <a:rPr lang="hu-HU" sz="1350" dirty="0"/>
                  <a:t>,</a:t>
                </a:r>
                <a:r>
                  <a:rPr lang="en-US" sz="1350" dirty="0"/>
                  <a:t>d[v]);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11 </a:t>
                </a:r>
                <a:r>
                  <a:rPr lang="en-US" sz="1350" b="1" dirty="0"/>
                  <a:t>od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12 </a:t>
                </a:r>
                <a:r>
                  <a:rPr lang="en-US" sz="1350" b="1" dirty="0"/>
                  <a:t>while </a:t>
                </a:r>
                <a:r>
                  <a:rPr lang="en-US" sz="1350" dirty="0"/>
                  <a:t>Q ≠ Ø </a:t>
                </a:r>
                <a:r>
                  <a:rPr lang="en-US" sz="1350" b="1" dirty="0"/>
                  <a:t>do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endParaRPr lang="hu-HU" sz="135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13</a:t>
                </a:r>
                <a:r>
                  <a:rPr lang="en-US" sz="1350" dirty="0"/>
                  <a:t> </a:t>
                </a:r>
                <a:r>
                  <a:rPr lang="hu-HU" sz="1350" dirty="0"/>
                  <a:t>    </a:t>
                </a:r>
                <a:r>
                  <a:rPr lang="en-US" sz="1350" dirty="0"/>
                  <a:t>v := </a:t>
                </a:r>
                <a:r>
                  <a:rPr lang="en-US" sz="1350" dirty="0" err="1"/>
                  <a:t>Q.DeleteMin</a:t>
                </a:r>
                <a:r>
                  <a:rPr lang="en-US" sz="1350" dirty="0"/>
                  <a:t>();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14</a:t>
                </a:r>
                <a:r>
                  <a:rPr lang="en-US" sz="1350" dirty="0"/>
                  <a:t> </a:t>
                </a:r>
                <a:r>
                  <a:rPr lang="hu-HU" sz="1350" dirty="0"/>
                  <a:t>    </a:t>
                </a:r>
                <a:r>
                  <a:rPr lang="en-US" sz="1350" dirty="0"/>
                  <a:t>E´:= E´ U {(</a:t>
                </a:r>
                <a:r>
                  <a:rPr lang="en-US" sz="1350" dirty="0" err="1"/>
                  <a:t>pred</a:t>
                </a:r>
                <a:r>
                  <a:rPr lang="en-US" sz="1350" dirty="0"/>
                  <a:t>[v],v)};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15</a:t>
                </a:r>
                <a:r>
                  <a:rPr lang="en-US" sz="1350" dirty="0"/>
                  <a:t> </a:t>
                </a:r>
                <a:r>
                  <a:rPr lang="hu-HU" sz="1350" dirty="0"/>
                  <a:t>    </a:t>
                </a:r>
                <a:r>
                  <a:rPr lang="en-US" sz="1350" dirty="0"/>
                  <a:t>ready[v] := true;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pl-PL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16</a:t>
                </a:r>
                <a:r>
                  <a:rPr lang="pl-PL" sz="1350" dirty="0"/>
                  <a:t>     </a:t>
                </a:r>
                <a:r>
                  <a:rPr lang="pl-PL" sz="1350" b="1" dirty="0"/>
                  <a:t>forall </a:t>
                </a:r>
                <a:r>
                  <a:rPr lang="pl-PL" sz="1350" dirty="0"/>
                  <a:t>u ∈ Adj[v] </a:t>
                </a:r>
                <a:r>
                  <a:rPr lang="pl-PL" sz="1350" b="1" dirty="0"/>
                  <a:t>do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pl-PL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17         </a:t>
                </a:r>
                <a:r>
                  <a:rPr lang="pl-PL" sz="1350" b="1" dirty="0"/>
                  <a:t>if </a:t>
                </a:r>
                <a:r>
                  <a:rPr lang="pl-PL" sz="1350" dirty="0"/>
                  <a:t>u ∈ Q </a:t>
                </a:r>
                <a:r>
                  <a:rPr lang="pl-PL" sz="1350" b="1" dirty="0"/>
                  <a:t>and </a:t>
                </a:r>
                <a:r>
                  <a:rPr lang="pl-PL" sz="1350" dirty="0"/>
                  <a:t>d[v] + w(v,u) &lt; d[u]) </a:t>
                </a:r>
                <a:r>
                  <a:rPr lang="pl-PL" sz="1350" b="1" dirty="0"/>
                  <a:t>then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18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350" dirty="0" err="1"/>
                  <a:t>pred</a:t>
                </a:r>
                <a:r>
                  <a:rPr lang="en-US" sz="1350" dirty="0"/>
                  <a:t>[u] := v;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19</a:t>
                </a:r>
                <a:r>
                  <a:rPr lang="en-US" sz="1350" dirty="0"/>
                  <a:t> </a:t>
                </a:r>
                <a:r>
                  <a:rPr lang="hu-HU" sz="1350" dirty="0"/>
                  <a:t>            </a:t>
                </a:r>
                <a:r>
                  <a:rPr lang="en-US" sz="1350" dirty="0"/>
                  <a:t>d[u] := d[v] + w(v</a:t>
                </a:r>
                <a:r>
                  <a:rPr lang="hu-HU" sz="1350" dirty="0"/>
                  <a:t>,</a:t>
                </a:r>
                <a:r>
                  <a:rPr lang="en-US" sz="1350" dirty="0"/>
                  <a:t>u);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20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350" dirty="0" err="1"/>
                  <a:t>Q.DecreasePriority</a:t>
                </a:r>
                <a:r>
                  <a:rPr lang="en-US" sz="1350" dirty="0"/>
                  <a:t>(u</a:t>
                </a:r>
                <a:r>
                  <a:rPr lang="hu-HU" sz="1350" dirty="0"/>
                  <a:t>,</a:t>
                </a:r>
                <a:r>
                  <a:rPr lang="en-US" sz="1350" dirty="0"/>
                  <a:t>d[u]);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21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</a:t>
                </a:r>
                <a:r>
                  <a:rPr lang="en-US" sz="1350" b="1" dirty="0"/>
                  <a:t>else if </a:t>
                </a:r>
                <a:r>
                  <a:rPr lang="en-US" sz="1350" dirty="0"/>
                  <a:t>u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1350" dirty="0"/>
                  <a:t> Q </a:t>
                </a:r>
                <a:r>
                  <a:rPr lang="en-US" sz="1350" b="1" dirty="0"/>
                  <a:t>and not </a:t>
                </a:r>
                <a:r>
                  <a:rPr lang="en-US" sz="1350" dirty="0"/>
                  <a:t>ready[u] </a:t>
                </a:r>
                <a:r>
                  <a:rPr lang="en-US" sz="1350" b="1" dirty="0"/>
                  <a:t>then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22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350" dirty="0" err="1"/>
                  <a:t>pred</a:t>
                </a:r>
                <a:r>
                  <a:rPr lang="en-US" sz="1350" dirty="0"/>
                  <a:t>[u] := v;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23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350" dirty="0"/>
                  <a:t>d[u] := d[v] + w(v</a:t>
                </a:r>
                <a:r>
                  <a:rPr lang="hu-HU" sz="1350" dirty="0"/>
                  <a:t>,</a:t>
                </a:r>
                <a:r>
                  <a:rPr lang="en-US" sz="1350" dirty="0"/>
                  <a:t>u);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24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350" dirty="0" err="1"/>
                  <a:t>Q.Insert</a:t>
                </a:r>
                <a:r>
                  <a:rPr lang="en-US" sz="1350" dirty="0"/>
                  <a:t>(u</a:t>
                </a:r>
                <a:r>
                  <a:rPr lang="hu-HU" sz="1350" dirty="0"/>
                  <a:t>,</a:t>
                </a:r>
                <a:r>
                  <a:rPr lang="en-US" sz="1350" dirty="0"/>
                  <a:t>d[u]);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25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</a:t>
                </a:r>
                <a:r>
                  <a:rPr lang="en-US" sz="1350" b="1" dirty="0"/>
                  <a:t>fi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26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</a:t>
                </a:r>
                <a:r>
                  <a:rPr lang="en-US" sz="1350" b="1" dirty="0"/>
                  <a:t>od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27 </a:t>
                </a:r>
                <a:r>
                  <a:rPr lang="en-US" sz="1350" b="1" dirty="0"/>
                  <a:t>od</a:t>
                </a:r>
                <a:endParaRPr lang="en-US" sz="135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098" y="2120569"/>
                <a:ext cx="8725902" cy="3465095"/>
              </a:xfrm>
              <a:blipFill>
                <a:blip r:embed="rId2"/>
                <a:stretch>
                  <a:fillRect l="-210" t="-176" b="-915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18098" y="2596243"/>
            <a:ext cx="4027355" cy="244928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hu-HU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3393082" y="3670845"/>
            <a:ext cx="18277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b="1" dirty="0">
                <a:solidFill>
                  <a:schemeClr val="bg2">
                    <a:lumMod val="50000"/>
                  </a:schemeClr>
                </a:solidFill>
              </a:rPr>
              <a:t>INICIALIZÁCIÓS FÁZIS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5891" y="3127677"/>
            <a:ext cx="3529918" cy="7245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hu-HU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5891" y="4109324"/>
            <a:ext cx="3529918" cy="685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hu-HU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7678680" y="3466543"/>
            <a:ext cx="803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chemeClr val="bg2">
                    <a:lumMod val="50000"/>
                  </a:schemeClr>
                </a:solidFill>
              </a:rPr>
              <a:t>JAVÍTÓ ÚT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7824552" y="4325265"/>
            <a:ext cx="5116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chemeClr val="bg2">
                    <a:lumMod val="50000"/>
                  </a:schemeClr>
                </a:solidFill>
              </a:rPr>
              <a:t>ÚJ ÚT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08739" y="2120569"/>
            <a:ext cx="4027355" cy="31209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hu-HU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5400000">
            <a:off x="7684710" y="3481024"/>
            <a:ext cx="16257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b="1" dirty="0">
                <a:solidFill>
                  <a:schemeClr val="bg2">
                    <a:lumMod val="50000"/>
                  </a:schemeClr>
                </a:solidFill>
              </a:rPr>
              <a:t>ITERÁCIÓS LÉPÉSEK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83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10" grpId="0"/>
      <p:bldP spid="16" grpId="0"/>
      <p:bldP spid="17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Binary</a:t>
            </a:r>
            <a:r>
              <a:rPr lang="hu-HU" dirty="0"/>
              <a:t> </a:t>
            </a:r>
            <a:r>
              <a:rPr lang="en-US" dirty="0"/>
              <a:t>Exponential </a:t>
            </a:r>
            <a:r>
              <a:rPr lang="en-US" dirty="0" err="1"/>
              <a:t>Backoff</a:t>
            </a:r>
            <a:r>
              <a:rPr lang="hu-HU" dirty="0"/>
              <a:t> – </a:t>
            </a:r>
            <a:br>
              <a:rPr lang="hu-HU" dirty="0"/>
            </a:br>
            <a:r>
              <a:rPr lang="hu-HU" dirty="0"/>
              <a:t>	Bináris exponenciális hátralék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Ütközés érzékelésekor a küldő egy ún. „</a:t>
            </a:r>
            <a:r>
              <a:rPr lang="hu-HU" dirty="0" err="1"/>
              <a:t>jam</a:t>
            </a:r>
            <a:r>
              <a:rPr lang="hu-HU" dirty="0"/>
              <a:t>” jelet küld</a:t>
            </a:r>
            <a:endParaRPr lang="en-US" dirty="0"/>
          </a:p>
          <a:p>
            <a:pPr lvl="1"/>
            <a:r>
              <a:rPr lang="hu-HU" dirty="0"/>
              <a:t>Minden állomás tudomást szerezzen az ütközésről</a:t>
            </a:r>
          </a:p>
          <a:p>
            <a:pPr lvl="1"/>
            <a:endParaRPr lang="hu-HU" dirty="0"/>
          </a:p>
          <a:p>
            <a:r>
              <a:rPr lang="hu-HU" dirty="0" err="1"/>
              <a:t>Binary</a:t>
            </a:r>
            <a:r>
              <a:rPr lang="hu-HU" dirty="0"/>
              <a:t> e</a:t>
            </a:r>
            <a:r>
              <a:rPr lang="en-US" dirty="0" err="1"/>
              <a:t>xponential</a:t>
            </a:r>
            <a:r>
              <a:rPr lang="en-US" dirty="0"/>
              <a:t> </a:t>
            </a:r>
            <a:r>
              <a:rPr lang="en-US" dirty="0" err="1"/>
              <a:t>backoff</a:t>
            </a:r>
            <a:r>
              <a:rPr lang="en-US" dirty="0"/>
              <a:t> </a:t>
            </a:r>
            <a:r>
              <a:rPr lang="hu-HU" dirty="0"/>
              <a:t>működése:</a:t>
            </a:r>
            <a:endParaRPr lang="en-US" dirty="0"/>
          </a:p>
          <a:p>
            <a:pPr lvl="1"/>
            <a:r>
              <a:rPr lang="hu-HU" dirty="0"/>
              <a:t>Válasszunk</a:t>
            </a:r>
            <a:r>
              <a:rPr lang="en-US" dirty="0"/>
              <a:t> </a:t>
            </a:r>
            <a:r>
              <a:rPr lang="hu-HU" dirty="0"/>
              <a:t>egy </a:t>
            </a:r>
            <a:r>
              <a:rPr lang="en-US" i="1" dirty="0"/>
              <a:t>k</a:t>
            </a:r>
            <a:r>
              <a:rPr lang="en-US" dirty="0"/>
              <a:t> ∈ [0, 2</a:t>
            </a:r>
            <a:r>
              <a:rPr lang="en-US" baseline="30000" dirty="0"/>
              <a:t>n</a:t>
            </a:r>
            <a:r>
              <a:rPr lang="en-US" dirty="0"/>
              <a:t> – 1]</a:t>
            </a:r>
            <a:r>
              <a:rPr lang="hu-HU" dirty="0"/>
              <a:t> egyenletes eloszlás szerint</a:t>
            </a:r>
            <a:r>
              <a:rPr lang="en-US" dirty="0"/>
              <a:t>,</a:t>
            </a:r>
            <a:r>
              <a:rPr lang="hu-HU" dirty="0"/>
              <a:t> ahol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hu-HU" dirty="0"/>
              <a:t>az ütközések száma</a:t>
            </a:r>
            <a:endParaRPr lang="en-US" dirty="0"/>
          </a:p>
          <a:p>
            <a:pPr lvl="1"/>
            <a:r>
              <a:rPr lang="hu-HU" dirty="0"/>
              <a:t>Várjunk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hu-HU" dirty="0"/>
              <a:t>időegységet (keretidőt)</a:t>
            </a:r>
            <a:r>
              <a:rPr lang="en-US" dirty="0"/>
              <a:t> </a:t>
            </a:r>
            <a:r>
              <a:rPr lang="hu-HU" dirty="0"/>
              <a:t>az újraküldésig</a:t>
            </a:r>
            <a:endParaRPr lang="en-US" dirty="0"/>
          </a:p>
          <a:p>
            <a:pPr lvl="1"/>
            <a:r>
              <a:rPr lang="en-US" i="1" dirty="0"/>
              <a:t>n</a:t>
            </a:r>
            <a:r>
              <a:rPr lang="en-US" dirty="0"/>
              <a:t> </a:t>
            </a:r>
            <a:r>
              <a:rPr lang="hu-HU" dirty="0"/>
              <a:t>felső határa 10</a:t>
            </a:r>
            <a:r>
              <a:rPr lang="en-US" dirty="0"/>
              <a:t>, 16 </a:t>
            </a:r>
            <a:r>
              <a:rPr lang="hu-HU" dirty="0"/>
              <a:t>sikertelen próbálkozás után pedig eldobjuk a keretet</a:t>
            </a:r>
          </a:p>
          <a:p>
            <a:pPr lvl="1"/>
            <a:endParaRPr lang="hu-HU" dirty="0"/>
          </a:p>
          <a:p>
            <a:r>
              <a:rPr lang="hu-HU" dirty="0"/>
              <a:t>A hátralék idő versengési résekre van osztva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6616321" y="5609054"/>
            <a:ext cx="233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Remember this number</a:t>
            </a:r>
          </a:p>
        </p:txBody>
      </p:sp>
    </p:spTree>
    <p:extLst>
      <p:ext uri="{BB962C8B-B14F-4D97-AF65-F5344CB8AC3E}">
        <p14:creationId xmlns:p14="http://schemas.microsoft.com/office/powerpoint/2010/main" val="37632374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45" y="391477"/>
            <a:ext cx="8572109" cy="652463"/>
          </a:xfrm>
        </p:spPr>
        <p:txBody>
          <a:bodyPr>
            <a:normAutofit fontScale="90000"/>
          </a:bodyPr>
          <a:lstStyle/>
          <a:p>
            <a:r>
              <a:rPr lang="en-US" dirty="0"/>
              <a:t>OSPF vs. IS-IS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22548" y="3103195"/>
            <a:ext cx="4373252" cy="2837459"/>
          </a:xfrm>
        </p:spPr>
        <p:txBody>
          <a:bodyPr>
            <a:normAutofit/>
          </a:bodyPr>
          <a:lstStyle/>
          <a:p>
            <a:r>
              <a:rPr lang="hu-HU" sz="2100" dirty="0"/>
              <a:t>Cégek és adatközpontok</a:t>
            </a:r>
            <a:endParaRPr lang="en-US" sz="2100" dirty="0"/>
          </a:p>
          <a:p>
            <a:r>
              <a:rPr lang="hu-HU" sz="2100" dirty="0"/>
              <a:t>Több lehetőséget támogat</a:t>
            </a:r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r>
              <a:rPr lang="en-US" sz="2100" dirty="0"/>
              <a:t>IPv4</a:t>
            </a:r>
            <a:r>
              <a:rPr lang="hu-HU" sz="2100" dirty="0"/>
              <a:t> felett</a:t>
            </a:r>
            <a:endParaRPr lang="en-US" sz="2100" dirty="0"/>
          </a:p>
          <a:p>
            <a:pPr lvl="1"/>
            <a:r>
              <a:rPr lang="en-US" sz="2000" dirty="0"/>
              <a:t>LSA</a:t>
            </a:r>
            <a:r>
              <a:rPr lang="hu-HU" sz="2000" dirty="0" err="1"/>
              <a:t>-k</a:t>
            </a:r>
            <a:r>
              <a:rPr lang="hu-HU" sz="2000" dirty="0"/>
              <a:t> IPv4 feletti küldése</a:t>
            </a:r>
            <a:endParaRPr lang="en-US" sz="2000" dirty="0"/>
          </a:p>
          <a:p>
            <a:pPr lvl="1"/>
            <a:r>
              <a:rPr lang="en-US" sz="1800" dirty="0"/>
              <a:t>OSPFv3 </a:t>
            </a:r>
            <a:r>
              <a:rPr lang="hu-HU" sz="1800" dirty="0"/>
              <a:t>szükséges az</a:t>
            </a:r>
            <a:r>
              <a:rPr lang="en-US" sz="1800" dirty="0"/>
              <a:t> IPv6</a:t>
            </a:r>
            <a:r>
              <a:rPr lang="hu-HU" sz="1800" dirty="0" err="1"/>
              <a:t>-hoz</a:t>
            </a:r>
            <a:endParaRPr lang="en-US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800599" y="3103195"/>
            <a:ext cx="4239705" cy="2844530"/>
          </a:xfrm>
        </p:spPr>
        <p:txBody>
          <a:bodyPr>
            <a:normAutofit/>
          </a:bodyPr>
          <a:lstStyle/>
          <a:p>
            <a:r>
              <a:rPr lang="hu-HU" sz="2100" dirty="0"/>
              <a:t>Internet szolgáltatók által használt</a:t>
            </a:r>
            <a:endParaRPr lang="en-US" sz="2100" dirty="0"/>
          </a:p>
          <a:p>
            <a:endParaRPr lang="en-US" sz="900" dirty="0"/>
          </a:p>
          <a:p>
            <a:r>
              <a:rPr lang="hu-HU" dirty="0"/>
              <a:t>Sokkal tömörebb</a:t>
            </a:r>
            <a:endParaRPr lang="en-US" sz="2100" dirty="0"/>
          </a:p>
          <a:p>
            <a:pPr lvl="1"/>
            <a:r>
              <a:rPr lang="hu-HU" sz="1800" dirty="0">
                <a:sym typeface="Wingdings" panose="05000000000000000000" pitchFamily="2" charset="2"/>
              </a:rPr>
              <a:t>Kisebb hálózati </a:t>
            </a:r>
            <a:r>
              <a:rPr lang="en-US" sz="1800" dirty="0">
                <a:sym typeface="Wingdings" panose="05000000000000000000" pitchFamily="2" charset="2"/>
              </a:rPr>
              <a:t>overhead</a:t>
            </a:r>
          </a:p>
          <a:p>
            <a:pPr lvl="1"/>
            <a:r>
              <a:rPr lang="hu-HU" sz="1800" dirty="0">
                <a:sym typeface="Wingdings" panose="05000000000000000000" pitchFamily="2" charset="2"/>
              </a:rPr>
              <a:t>Több eszközt támogat</a:t>
            </a:r>
            <a:endParaRPr lang="en-US" sz="1800" dirty="0">
              <a:sym typeface="Wingdings" panose="05000000000000000000" pitchFamily="2" charset="2"/>
            </a:endParaRPr>
          </a:p>
          <a:p>
            <a:r>
              <a:rPr lang="hu-HU" sz="2100" dirty="0">
                <a:sym typeface="Wingdings" panose="05000000000000000000" pitchFamily="2" charset="2"/>
              </a:rPr>
              <a:t>Nem kötődik az</a:t>
            </a:r>
            <a:r>
              <a:rPr lang="en-US" sz="2100" dirty="0">
                <a:sym typeface="Wingdings" panose="05000000000000000000" pitchFamily="2" charset="2"/>
              </a:rPr>
              <a:t> IP</a:t>
            </a:r>
            <a:r>
              <a:rPr lang="hu-HU" sz="2100" dirty="0" err="1">
                <a:sym typeface="Wingdings" panose="05000000000000000000" pitchFamily="2" charset="2"/>
              </a:rPr>
              <a:t>-hez</a:t>
            </a:r>
            <a:endParaRPr lang="en-US" sz="2100" dirty="0">
              <a:sym typeface="Wingdings" panose="05000000000000000000" pitchFamily="2" charset="2"/>
            </a:endParaRPr>
          </a:p>
          <a:p>
            <a:pPr lvl="1"/>
            <a:r>
              <a:rPr lang="hu-HU" sz="1800" dirty="0">
                <a:sym typeface="Wingdings" panose="05000000000000000000" pitchFamily="2" charset="2"/>
              </a:rPr>
              <a:t>Működik mind</a:t>
            </a:r>
            <a:r>
              <a:rPr lang="en-US" sz="1800" dirty="0">
                <a:sym typeface="Wingdings" panose="05000000000000000000" pitchFamily="2" charset="2"/>
              </a:rPr>
              <a:t> IPv4</a:t>
            </a:r>
            <a:r>
              <a:rPr lang="hu-HU" sz="1800" dirty="0" err="1">
                <a:sym typeface="Wingdings" panose="05000000000000000000" pitchFamily="2" charset="2"/>
              </a:rPr>
              <a:t>-gyel</a:t>
            </a:r>
            <a:r>
              <a:rPr lang="hu-HU" sz="1800" dirty="0">
                <a:sym typeface="Wingdings" panose="05000000000000000000" pitchFamily="2" charset="2"/>
              </a:rPr>
              <a:t> és </a:t>
            </a:r>
            <a:r>
              <a:rPr lang="en-US" sz="1800" dirty="0">
                <a:sym typeface="Wingdings" panose="05000000000000000000" pitchFamily="2" charset="2"/>
              </a:rPr>
              <a:t>IPv6</a:t>
            </a:r>
            <a:r>
              <a:rPr lang="hu-HU" sz="1800" dirty="0" err="1">
                <a:sym typeface="Wingdings" panose="05000000000000000000" pitchFamily="2" charset="2"/>
              </a:rPr>
              <a:t>-tal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22548" y="2588845"/>
            <a:ext cx="4373252" cy="480060"/>
          </a:xfrm>
        </p:spPr>
        <p:txBody>
          <a:bodyPr/>
          <a:lstStyle/>
          <a:p>
            <a:pPr algn="ctr"/>
            <a:r>
              <a:rPr lang="en-US" sz="2400" dirty="0"/>
              <a:t>OSPF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00599" y="2588845"/>
            <a:ext cx="4239705" cy="48006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IS-IS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22548" y="1797250"/>
            <a:ext cx="8897333" cy="5526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100" dirty="0"/>
              <a:t>Két eltérő implementáció a</a:t>
            </a:r>
            <a:r>
              <a:rPr lang="en-US" sz="2100" dirty="0"/>
              <a:t> link-state routing</a:t>
            </a:r>
            <a:r>
              <a:rPr lang="hu-HU" sz="2100" dirty="0"/>
              <a:t> stratégiának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089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2" y="1062037"/>
            <a:ext cx="8572109" cy="652463"/>
          </a:xfrm>
        </p:spPr>
        <p:txBody>
          <a:bodyPr>
            <a:normAutofit fontScale="90000"/>
          </a:bodyPr>
          <a:lstStyle/>
          <a:p>
            <a:r>
              <a:rPr lang="hu-HU" dirty="0"/>
              <a:t>Eltérő felépítés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22548" y="2058576"/>
            <a:ext cx="4373252" cy="480060"/>
          </a:xfrm>
        </p:spPr>
        <p:txBody>
          <a:bodyPr/>
          <a:lstStyle/>
          <a:p>
            <a:pPr algn="ctr"/>
            <a:r>
              <a:rPr lang="en-US" sz="2400" dirty="0"/>
              <a:t>OSPF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00599" y="2058576"/>
            <a:ext cx="4239705" cy="48006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IS-IS</a:t>
            </a:r>
          </a:p>
        </p:txBody>
      </p:sp>
      <p:grpSp>
        <p:nvGrpSpPr>
          <p:cNvPr id="202" name="Group 201"/>
          <p:cNvGrpSpPr/>
          <p:nvPr/>
        </p:nvGrpSpPr>
        <p:grpSpPr>
          <a:xfrm>
            <a:off x="1367652" y="4217155"/>
            <a:ext cx="1971908" cy="1068650"/>
            <a:chOff x="1367651" y="4479872"/>
            <a:chExt cx="1971908" cy="1424867"/>
          </a:xfrm>
        </p:grpSpPr>
        <p:sp>
          <p:nvSpPr>
            <p:cNvPr id="27" name="Oval 26"/>
            <p:cNvSpPr/>
            <p:nvPr/>
          </p:nvSpPr>
          <p:spPr>
            <a:xfrm>
              <a:off x="1367651" y="4479872"/>
              <a:ext cx="1971908" cy="1424867"/>
            </a:xfrm>
            <a:prstGeom prst="ellipse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95790" y="4976359"/>
              <a:ext cx="67383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Area 0</a:t>
              </a: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91104" y="3579257"/>
            <a:ext cx="2265922" cy="1366068"/>
            <a:chOff x="91104" y="3629343"/>
            <a:chExt cx="2265922" cy="1821424"/>
          </a:xfrm>
        </p:grpSpPr>
        <p:sp>
          <p:nvSpPr>
            <p:cNvPr id="31" name="Oval 30"/>
            <p:cNvSpPr/>
            <p:nvPr/>
          </p:nvSpPr>
          <p:spPr>
            <a:xfrm>
              <a:off x="91104" y="3629343"/>
              <a:ext cx="2265922" cy="1821424"/>
            </a:xfrm>
            <a:prstGeom prst="ellipse">
              <a:avLst/>
            </a:prstGeom>
            <a:solidFill>
              <a:schemeClr val="accent4">
                <a:alpha val="3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9645" y="4386182"/>
              <a:ext cx="67383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Area 1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467792" y="3715477"/>
            <a:ext cx="1879535" cy="1193255"/>
            <a:chOff x="2467791" y="3810970"/>
            <a:chExt cx="1879535" cy="1591006"/>
          </a:xfrm>
        </p:grpSpPr>
        <p:sp>
          <p:nvSpPr>
            <p:cNvPr id="28" name="Oval 27"/>
            <p:cNvSpPr/>
            <p:nvPr/>
          </p:nvSpPr>
          <p:spPr>
            <a:xfrm>
              <a:off x="2467791" y="3810970"/>
              <a:ext cx="1879535" cy="1591006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62306" y="4384099"/>
              <a:ext cx="67383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Area 2</a:t>
              </a: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932263" y="4821860"/>
            <a:ext cx="2415063" cy="1118796"/>
            <a:chOff x="1932263" y="5286147"/>
            <a:chExt cx="2415063" cy="1491728"/>
          </a:xfrm>
        </p:grpSpPr>
        <p:sp>
          <p:nvSpPr>
            <p:cNvPr id="29" name="Oval 28"/>
            <p:cNvSpPr/>
            <p:nvPr/>
          </p:nvSpPr>
          <p:spPr>
            <a:xfrm>
              <a:off x="1932263" y="5286147"/>
              <a:ext cx="2415063" cy="1491728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41113" y="6120562"/>
              <a:ext cx="67383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Area 3</a:t>
              </a: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292231" y="4614025"/>
            <a:ext cx="2351967" cy="1233768"/>
            <a:chOff x="292230" y="5009033"/>
            <a:chExt cx="2351967" cy="1645024"/>
          </a:xfrm>
        </p:grpSpPr>
        <p:sp>
          <p:nvSpPr>
            <p:cNvPr id="30" name="Oval 29"/>
            <p:cNvSpPr/>
            <p:nvPr/>
          </p:nvSpPr>
          <p:spPr>
            <a:xfrm>
              <a:off x="292230" y="5009033"/>
              <a:ext cx="2351967" cy="1645024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1324" y="5878588"/>
              <a:ext cx="67383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Area 4</a:t>
              </a:r>
            </a:p>
          </p:txBody>
        </p:sp>
      </p:grpSp>
      <p:sp>
        <p:nvSpPr>
          <p:cNvPr id="37" name="Content Placeholder 5"/>
          <p:cNvSpPr>
            <a:spLocks noGrp="1"/>
          </p:cNvSpPr>
          <p:nvPr>
            <p:ph sz="quarter" idx="2"/>
          </p:nvPr>
        </p:nvSpPr>
        <p:spPr>
          <a:xfrm>
            <a:off x="122548" y="2579997"/>
            <a:ext cx="4373252" cy="1093268"/>
          </a:xfrm>
        </p:spPr>
        <p:txBody>
          <a:bodyPr>
            <a:normAutofit/>
          </a:bodyPr>
          <a:lstStyle/>
          <a:p>
            <a:r>
              <a:rPr lang="hu-HU" sz="1800" dirty="0"/>
              <a:t>Átfedő területek köré szerveződik</a:t>
            </a:r>
            <a:endParaRPr lang="en-US" sz="1800" dirty="0"/>
          </a:p>
          <a:p>
            <a:r>
              <a:rPr lang="en-US" sz="1800" dirty="0"/>
              <a:t>Area 0 </a:t>
            </a:r>
            <a:r>
              <a:rPr lang="hu-HU" sz="1800" dirty="0"/>
              <a:t>a hálózat magja</a:t>
            </a:r>
            <a:endParaRPr lang="en-US" sz="1500" dirty="0"/>
          </a:p>
        </p:txBody>
      </p:sp>
      <p:sp>
        <p:nvSpPr>
          <p:cNvPr id="38" name="Content Placeholder 7"/>
          <p:cNvSpPr>
            <a:spLocks noGrp="1"/>
          </p:cNvSpPr>
          <p:nvPr>
            <p:ph sz="quarter" idx="4"/>
          </p:nvPr>
        </p:nvSpPr>
        <p:spPr>
          <a:xfrm>
            <a:off x="4800599" y="2579997"/>
            <a:ext cx="4239705" cy="1093268"/>
          </a:xfrm>
        </p:spPr>
        <p:txBody>
          <a:bodyPr>
            <a:normAutofit/>
          </a:bodyPr>
          <a:lstStyle/>
          <a:p>
            <a:r>
              <a:rPr lang="hu-HU" sz="1800" dirty="0"/>
              <a:t>2-szintű</a:t>
            </a:r>
            <a:r>
              <a:rPr lang="en-US" sz="1800" dirty="0"/>
              <a:t> </a:t>
            </a:r>
            <a:r>
              <a:rPr lang="en-US" sz="1800" dirty="0" err="1"/>
              <a:t>hiera</a:t>
            </a:r>
            <a:r>
              <a:rPr lang="hu-HU" sz="1800" dirty="0" err="1"/>
              <a:t>rchia</a:t>
            </a:r>
            <a:endParaRPr lang="en-US" sz="1800" dirty="0"/>
          </a:p>
          <a:p>
            <a:r>
              <a:rPr lang="hu-HU" sz="1800" dirty="0"/>
              <a:t>A </a:t>
            </a:r>
            <a:r>
              <a:rPr lang="en-US" sz="1800" dirty="0"/>
              <a:t>2</a:t>
            </a:r>
            <a:r>
              <a:rPr lang="hu-HU" sz="1800" dirty="0"/>
              <a:t>. szint a gerinchálózat</a:t>
            </a:r>
            <a:endParaRPr lang="en-US" sz="15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339559" y="3890845"/>
            <a:ext cx="544052" cy="25604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688102" y="4188874"/>
            <a:ext cx="309531" cy="53394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47566" y="3890845"/>
            <a:ext cx="348541" cy="61439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47566" y="4505236"/>
            <a:ext cx="749290" cy="18788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847565" y="4507505"/>
            <a:ext cx="1" cy="46780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818472" y="4505234"/>
            <a:ext cx="1029092" cy="227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818799" y="4973038"/>
            <a:ext cx="1029092" cy="227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821039" y="4523717"/>
            <a:ext cx="1" cy="46780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442103" y="4722814"/>
            <a:ext cx="169482" cy="50809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47890" y="4722814"/>
            <a:ext cx="748965" cy="2540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3442103" y="5230910"/>
            <a:ext cx="400749" cy="33986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2221793" y="4991521"/>
            <a:ext cx="626097" cy="4561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221793" y="5230910"/>
            <a:ext cx="1220310" cy="23107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359795" y="4984910"/>
            <a:ext cx="461245" cy="60126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79171" y="4976861"/>
            <a:ext cx="1141869" cy="20015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104638" y="4821861"/>
            <a:ext cx="198996" cy="78317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79171" y="4801907"/>
            <a:ext cx="425468" cy="37510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1359794" y="5447672"/>
            <a:ext cx="861999" cy="1385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33173" y="4312105"/>
            <a:ext cx="680624" cy="48980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1572476" y="4018866"/>
            <a:ext cx="246323" cy="48637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925167" y="3782055"/>
            <a:ext cx="647308" cy="2175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433173" y="3782055"/>
            <a:ext cx="495313" cy="50333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104639" y="4505234"/>
            <a:ext cx="686154" cy="29667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76" y="439871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69" y="4396446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76" y="4866520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68" y="4876122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00" y="4693119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6" y="4178866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478" y="389084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46" y="367326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866" y="378205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617" y="461402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36" y="4067806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73" y="506822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38" y="5496250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107" y="5122120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797" y="5353193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856" y="5477381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3" name="Group 202"/>
          <p:cNvGrpSpPr/>
          <p:nvPr/>
        </p:nvGrpSpPr>
        <p:grpSpPr>
          <a:xfrm>
            <a:off x="4872063" y="3603938"/>
            <a:ext cx="3597922" cy="2342061"/>
            <a:chOff x="4872062" y="3662250"/>
            <a:chExt cx="3597922" cy="3122748"/>
          </a:xfrm>
        </p:grpSpPr>
        <p:cxnSp>
          <p:nvCxnSpPr>
            <p:cNvPr id="110" name="Straight Connector 109"/>
            <p:cNvCxnSpPr/>
            <p:nvPr/>
          </p:nvCxnSpPr>
          <p:spPr>
            <a:xfrm flipV="1">
              <a:off x="8223985" y="3956022"/>
              <a:ext cx="0" cy="115846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8223986" y="5089453"/>
              <a:ext cx="0" cy="147099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7153142" y="3956023"/>
              <a:ext cx="1070843" cy="115846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 flipV="1">
              <a:off x="7115874" y="5589119"/>
              <a:ext cx="1072645" cy="97132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7170874" y="3956023"/>
              <a:ext cx="1017646" cy="167022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7117676" y="5107257"/>
              <a:ext cx="1088576" cy="145319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7170874" y="6539108"/>
              <a:ext cx="105311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7162007" y="5190571"/>
              <a:ext cx="1053112" cy="445227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7144274" y="3972848"/>
              <a:ext cx="105311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6246593" y="3810970"/>
              <a:ext cx="871083" cy="8876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6492591" y="3952358"/>
              <a:ext cx="625085" cy="328382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5414763" y="3807303"/>
              <a:ext cx="831830" cy="23748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 flipV="1">
              <a:off x="6246593" y="3855355"/>
              <a:ext cx="245997" cy="42538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 flipV="1">
              <a:off x="5437459" y="4068047"/>
              <a:ext cx="1055131" cy="229064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5890840" y="4751527"/>
              <a:ext cx="1225034" cy="863104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5191462" y="4798125"/>
              <a:ext cx="699378" cy="54626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6369591" y="5626250"/>
              <a:ext cx="746283" cy="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5541151" y="5626250"/>
              <a:ext cx="795209" cy="18201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5168765" y="5344386"/>
              <a:ext cx="367888" cy="48946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890840" y="4751526"/>
              <a:ext cx="450440" cy="86310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 flipV="1">
              <a:off x="6369591" y="6185331"/>
              <a:ext cx="748085" cy="375117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V="1">
              <a:off x="5683457" y="6185331"/>
              <a:ext cx="657824" cy="454613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5782651" y="6560448"/>
              <a:ext cx="1335025" cy="7949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 flipV="1">
              <a:off x="5290656" y="6284696"/>
              <a:ext cx="392801" cy="35524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2062" y="618533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679" y="3810969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9" y="381097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9" y="5054279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8" y="6415395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9877" y="5469578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7145" y="6415395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593" y="4152058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596" y="366225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462" y="3899737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4843" y="4606473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0363" y="548534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2768" y="5222253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0656" y="568649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283" y="606784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4763" y="649489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" name="Group 204"/>
          <p:cNvGrpSpPr/>
          <p:nvPr/>
        </p:nvGrpSpPr>
        <p:grpSpPr>
          <a:xfrm>
            <a:off x="6805134" y="3529749"/>
            <a:ext cx="2036826" cy="2471001"/>
            <a:chOff x="6805134" y="3563332"/>
            <a:chExt cx="2036826" cy="3294668"/>
          </a:xfrm>
        </p:grpSpPr>
        <p:sp>
          <p:nvSpPr>
            <p:cNvPr id="185" name="Rectangle 184"/>
            <p:cNvSpPr/>
            <p:nvPr/>
          </p:nvSpPr>
          <p:spPr>
            <a:xfrm>
              <a:off x="6805134" y="3563332"/>
              <a:ext cx="2036826" cy="3294668"/>
            </a:xfrm>
            <a:prstGeom prst="rect">
              <a:avLst/>
            </a:prstGeom>
            <a:solidFill>
              <a:schemeClr val="accent3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FFFF00"/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 rot="5400000">
              <a:off x="8194561" y="4550274"/>
              <a:ext cx="92546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Level 2</a:t>
              </a: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4751110" y="3529749"/>
            <a:ext cx="2799761" cy="2471001"/>
            <a:chOff x="4751109" y="3563332"/>
            <a:chExt cx="2799761" cy="3294668"/>
          </a:xfrm>
        </p:grpSpPr>
        <p:sp>
          <p:nvSpPr>
            <p:cNvPr id="184" name="Rectangle 183"/>
            <p:cNvSpPr/>
            <p:nvPr/>
          </p:nvSpPr>
          <p:spPr>
            <a:xfrm>
              <a:off x="4751109" y="3563332"/>
              <a:ext cx="2799761" cy="3294668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7" name="TextBox 186"/>
            <p:cNvSpPr txBox="1"/>
            <p:nvPr/>
          </p:nvSpPr>
          <p:spPr>
            <a:xfrm rot="5400000">
              <a:off x="4482730" y="4535786"/>
              <a:ext cx="92546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Level 1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 rot="5400000">
            <a:off x="6697691" y="4232445"/>
            <a:ext cx="8399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Level 1-2</a:t>
            </a:r>
          </a:p>
        </p:txBody>
      </p:sp>
    </p:spTree>
    <p:extLst>
      <p:ext uri="{BB962C8B-B14F-4D97-AF65-F5344CB8AC3E}">
        <p14:creationId xmlns:p14="http://schemas.microsoft.com/office/powerpoint/2010/main" val="158044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18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958140" y="2125266"/>
            <a:ext cx="4394534" cy="310847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réteg protokolljai - </a:t>
            </a:r>
            <a:r>
              <a:rPr lang="hu-HU" i="1" dirty="0"/>
              <a:t>Környezet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487279" y="3492166"/>
            <a:ext cx="613610" cy="369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694824" y="3528260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2231858" y="3582402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A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06466" y="4689308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C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47737" y="2763595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B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06640" y="2759086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ysClr val="windowText" lastClr="000000"/>
                </a:solidFill>
              </a:rPr>
              <a:t>D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889458" y="3623008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ysClr val="windowText" lastClr="000000"/>
                </a:solidFill>
              </a:rPr>
              <a:t>E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>
            <a:stCxn id="10" idx="6"/>
            <a:endCxn id="11" idx="2"/>
          </p:cNvCxnSpPr>
          <p:nvPr/>
        </p:nvCxnSpPr>
        <p:spPr>
          <a:xfrm flipV="1">
            <a:off x="3146257" y="2853834"/>
            <a:ext cx="1860383" cy="4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3"/>
            <a:endCxn id="8" idx="7"/>
          </p:cNvCxnSpPr>
          <p:nvPr/>
        </p:nvCxnSpPr>
        <p:spPr>
          <a:xfrm flipH="1">
            <a:off x="2401306" y="2925341"/>
            <a:ext cx="575504" cy="68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9" idx="1"/>
          </p:cNvCxnSpPr>
          <p:nvPr/>
        </p:nvCxnSpPr>
        <p:spPr>
          <a:xfrm>
            <a:off x="2401306" y="3744147"/>
            <a:ext cx="1234234" cy="972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7"/>
            <a:endCxn id="11" idx="3"/>
          </p:cNvCxnSpPr>
          <p:nvPr/>
        </p:nvCxnSpPr>
        <p:spPr>
          <a:xfrm flipV="1">
            <a:off x="3775914" y="2920831"/>
            <a:ext cx="1259799" cy="1796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5"/>
            <a:endCxn id="12" idx="1"/>
          </p:cNvCxnSpPr>
          <p:nvPr/>
        </p:nvCxnSpPr>
        <p:spPr>
          <a:xfrm>
            <a:off x="5176088" y="2920831"/>
            <a:ext cx="742444" cy="72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6"/>
            <a:endCxn id="12" idx="3"/>
          </p:cNvCxnSpPr>
          <p:nvPr/>
        </p:nvCxnSpPr>
        <p:spPr>
          <a:xfrm flipV="1">
            <a:off x="3804988" y="3784754"/>
            <a:ext cx="2113544" cy="999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3"/>
            <a:endCxn id="8" idx="2"/>
          </p:cNvCxnSpPr>
          <p:nvPr/>
        </p:nvCxnSpPr>
        <p:spPr>
          <a:xfrm flipV="1">
            <a:off x="1100890" y="3677151"/>
            <a:ext cx="113096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8650" y="3245380"/>
            <a:ext cx="3850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H1</a:t>
            </a:r>
            <a:endParaRPr lang="en-US" sz="1350" dirty="0"/>
          </a:p>
        </p:txBody>
      </p:sp>
      <p:cxnSp>
        <p:nvCxnSpPr>
          <p:cNvPr id="31" name="Straight Arrow Connector 30"/>
          <p:cNvCxnSpPr>
            <a:stCxn id="34" idx="0"/>
            <a:endCxn id="6" idx="4"/>
          </p:cNvCxnSpPr>
          <p:nvPr/>
        </p:nvCxnSpPr>
        <p:spPr>
          <a:xfrm flipH="1" flipV="1">
            <a:off x="794085" y="3717757"/>
            <a:ext cx="168610" cy="9065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1479" y="4624257"/>
            <a:ext cx="92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F1 folyamat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7777880" y="3442532"/>
            <a:ext cx="613610" cy="369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7985425" y="3478627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TextBox 39"/>
          <p:cNvSpPr txBox="1"/>
          <p:nvPr/>
        </p:nvSpPr>
        <p:spPr>
          <a:xfrm>
            <a:off x="7919251" y="3195747"/>
            <a:ext cx="3850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H2</a:t>
            </a:r>
            <a:endParaRPr lang="en-US" sz="1350" dirty="0"/>
          </a:p>
        </p:txBody>
      </p:sp>
      <p:cxnSp>
        <p:nvCxnSpPr>
          <p:cNvPr id="41" name="Straight Arrow Connector 40"/>
          <p:cNvCxnSpPr>
            <a:stCxn id="42" idx="0"/>
            <a:endCxn id="39" idx="4"/>
          </p:cNvCxnSpPr>
          <p:nvPr/>
        </p:nvCxnSpPr>
        <p:spPr>
          <a:xfrm flipH="1" flipV="1">
            <a:off x="8084686" y="3668124"/>
            <a:ext cx="559113" cy="83893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82583" y="4507057"/>
            <a:ext cx="92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F2 folyamat</a:t>
            </a:r>
            <a:endParaRPr lang="en-US" sz="1200" dirty="0"/>
          </a:p>
        </p:txBody>
      </p:sp>
      <p:sp>
        <p:nvSpPr>
          <p:cNvPr id="44" name="Oval 43"/>
          <p:cNvSpPr/>
          <p:nvPr/>
        </p:nvSpPr>
        <p:spPr>
          <a:xfrm>
            <a:off x="6977320" y="3623008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ysClr val="windowText" lastClr="000000"/>
                </a:solidFill>
              </a:rPr>
              <a:t>F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Connector 45"/>
          <p:cNvCxnSpPr>
            <a:stCxn id="12" idx="6"/>
            <a:endCxn id="44" idx="2"/>
          </p:cNvCxnSpPr>
          <p:nvPr/>
        </p:nvCxnSpPr>
        <p:spPr>
          <a:xfrm flipV="1">
            <a:off x="6087979" y="3717756"/>
            <a:ext cx="88934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4" idx="4"/>
          </p:cNvCxnSpPr>
          <p:nvPr/>
        </p:nvCxnSpPr>
        <p:spPr>
          <a:xfrm>
            <a:off x="7076581" y="3812505"/>
            <a:ext cx="0" cy="418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830929" y="4230603"/>
            <a:ext cx="15605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098885" y="3812504"/>
            <a:ext cx="0" cy="418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6" idx="0"/>
          </p:cNvCxnSpPr>
          <p:nvPr/>
        </p:nvCxnSpPr>
        <p:spPr>
          <a:xfrm flipV="1">
            <a:off x="7227169" y="4230604"/>
            <a:ext cx="384041" cy="39064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991367" y="4621248"/>
            <a:ext cx="4716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LAN</a:t>
            </a:r>
            <a:endParaRPr lang="en-US" sz="1350" dirty="0"/>
          </a:p>
        </p:txBody>
      </p:sp>
      <p:cxnSp>
        <p:nvCxnSpPr>
          <p:cNvPr id="59" name="Straight Arrow Connector 58"/>
          <p:cNvCxnSpPr>
            <a:stCxn id="60" idx="1"/>
            <a:endCxn id="7" idx="7"/>
          </p:cNvCxnSpPr>
          <p:nvPr/>
        </p:nvCxnSpPr>
        <p:spPr>
          <a:xfrm flipH="1">
            <a:off x="5709109" y="2303489"/>
            <a:ext cx="545419" cy="27700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254528" y="2072656"/>
            <a:ext cx="102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Szolgáltató berendezése</a:t>
            </a:r>
            <a:endParaRPr lang="en-US" sz="1200" dirty="0"/>
          </a:p>
        </p:txBody>
      </p:sp>
      <p:cxnSp>
        <p:nvCxnSpPr>
          <p:cNvPr id="64" name="Straight Arrow Connector 63"/>
          <p:cNvCxnSpPr>
            <a:stCxn id="65" idx="0"/>
            <a:endCxn id="9" idx="3"/>
          </p:cNvCxnSpPr>
          <p:nvPr/>
        </p:nvCxnSpPr>
        <p:spPr>
          <a:xfrm flipV="1">
            <a:off x="2950134" y="4851054"/>
            <a:ext cx="685405" cy="57271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40754" y="5423767"/>
            <a:ext cx="6187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Router</a:t>
            </a:r>
            <a:endParaRPr lang="en-US" sz="1350" dirty="0"/>
          </a:p>
        </p:txBody>
      </p:sp>
      <p:sp>
        <p:nvSpPr>
          <p:cNvPr id="70" name="Rectangle 69"/>
          <p:cNvSpPr/>
          <p:nvPr/>
        </p:nvSpPr>
        <p:spPr>
          <a:xfrm rot="2376065">
            <a:off x="2976130" y="4004376"/>
            <a:ext cx="216280" cy="207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1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76" idx="0"/>
            <a:endCxn id="70" idx="2"/>
          </p:cNvCxnSpPr>
          <p:nvPr/>
        </p:nvCxnSpPr>
        <p:spPr>
          <a:xfrm flipV="1">
            <a:off x="2085332" y="4187752"/>
            <a:ext cx="932917" cy="82070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733312" y="5008460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csomag</a:t>
            </a:r>
            <a:endParaRPr lang="en-US" sz="13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62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5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2" grpId="0"/>
      <p:bldP spid="60" grpId="0"/>
      <p:bldP spid="65" grpId="0"/>
      <p:bldP spid="70" grpId="0" animBg="1"/>
      <p:bldP spid="7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Szállítási réteg felé nyújtott szolgálatok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31947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1650" b="1" cap="small" dirty="0"/>
              <a:t>Vezérelvek 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hu-HU" sz="1650" dirty="0"/>
              <a:t>A szolgálat legyen független az alhálózat kialakításától.</a:t>
            </a:r>
          </a:p>
          <a:p>
            <a:pPr marL="685800" lvl="1" indent="-342900">
              <a:buFont typeface="+mj-lt"/>
              <a:buAutoNum type="arabicPeriod"/>
            </a:pPr>
            <a:r>
              <a:rPr lang="hu-HU" sz="1650" dirty="0"/>
              <a:t>A szállítási réteg felé el kell takarni a jelenlevő alhálózatok számát, típusát és topológiáját.</a:t>
            </a:r>
          </a:p>
          <a:p>
            <a:pPr marL="685800" lvl="1" indent="-342900">
              <a:buFont typeface="+mj-lt"/>
              <a:buAutoNum type="arabicPeriod"/>
            </a:pPr>
            <a:r>
              <a:rPr lang="hu-HU" sz="1650" dirty="0"/>
              <a:t>A szállítási réteg számára rendelkezésre bocsájtott hálózati címeknek egységes számozási rendszert kell alkotniuk, még </a:t>
            </a:r>
            <a:r>
              <a:rPr lang="hu-HU" sz="1650" i="1" dirty="0"/>
              <a:t>LAN</a:t>
            </a:r>
            <a:r>
              <a:rPr lang="hu-HU" sz="1650" dirty="0"/>
              <a:t>-ok és </a:t>
            </a:r>
            <a:r>
              <a:rPr lang="hu-HU" sz="1650" i="1" dirty="0" err="1"/>
              <a:t>WAN</a:t>
            </a:r>
            <a:r>
              <a:rPr lang="hu-HU" sz="1650" dirty="0" err="1"/>
              <a:t>-ok</a:t>
            </a:r>
            <a:r>
              <a:rPr lang="hu-HU" sz="1650" dirty="0"/>
              <a:t> esetén is.</a:t>
            </a:r>
          </a:p>
          <a:p>
            <a:pPr marL="0" indent="0">
              <a:buNone/>
            </a:pPr>
            <a:r>
              <a:rPr lang="hu-HU" sz="1650" b="1" cap="small" dirty="0"/>
              <a:t>Szolgálatok két fajtáját különböztetik meg</a:t>
            </a:r>
          </a:p>
          <a:p>
            <a:pPr lvl="1">
              <a:spcBef>
                <a:spcPts val="0"/>
              </a:spcBef>
            </a:pPr>
            <a:r>
              <a:rPr lang="hu-HU" sz="1650" dirty="0"/>
              <a:t>Összeköttetés nélküli szolgálat (</a:t>
            </a:r>
            <a:r>
              <a:rPr lang="hu-HU" sz="1650" i="1" dirty="0"/>
              <a:t>Internet</a:t>
            </a:r>
            <a:r>
              <a:rPr lang="hu-HU" sz="1650" dirty="0"/>
              <a:t>)</a:t>
            </a:r>
          </a:p>
          <a:p>
            <a:pPr lvl="2">
              <a:spcBef>
                <a:spcPts val="0"/>
              </a:spcBef>
            </a:pPr>
            <a:r>
              <a:rPr lang="hu-HU" sz="1650" dirty="0" err="1"/>
              <a:t>datagram</a:t>
            </a:r>
            <a:r>
              <a:rPr lang="hu-HU" sz="1650" dirty="0"/>
              <a:t> alhálózat</a:t>
            </a:r>
          </a:p>
          <a:p>
            <a:pPr lvl="1"/>
            <a:r>
              <a:rPr lang="hu-HU" sz="1650" dirty="0"/>
              <a:t>Összeköttetés alapú szolgálat (</a:t>
            </a:r>
            <a:r>
              <a:rPr lang="hu-HU" sz="1650" i="1" dirty="0"/>
              <a:t>ATM</a:t>
            </a:r>
            <a:r>
              <a:rPr lang="hu-HU" sz="1650" dirty="0"/>
              <a:t>)</a:t>
            </a:r>
          </a:p>
          <a:p>
            <a:pPr lvl="2"/>
            <a:r>
              <a:rPr lang="hu-HU" sz="1650" dirty="0"/>
              <a:t>virtuális áramkör alhálózat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63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725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04360"/>
            <a:ext cx="9144000" cy="994172"/>
          </a:xfrm>
          <a:solidFill>
            <a:schemeClr val="accent1">
              <a:lumMod val="5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hu-HU" b="1" cap="small" dirty="0">
                <a:solidFill>
                  <a:schemeClr val="bg1"/>
                </a:solidFill>
              </a:rPr>
              <a:t>Hálózati réteg – forgalomirányítás	</a:t>
            </a:r>
            <a:endParaRPr lang="en-US" b="1" cap="sm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5943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B29E8C-FD5D-4367-815B-ABCC52D6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Unicast</a:t>
            </a:r>
            <a:r>
              <a:rPr lang="hu-HU" dirty="0"/>
              <a:t> forgalomirányítás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3E31367B-575C-4361-A3D7-D5B72746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7145324-D5B8-4C01-8011-3652B91F8A9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Legegyszerűbb és legáltalánosabb eset</a:t>
            </a:r>
          </a:p>
          <a:p>
            <a:endParaRPr lang="hu-HU" dirty="0"/>
          </a:p>
          <a:p>
            <a:r>
              <a:rPr lang="hu-HU" dirty="0"/>
              <a:t>Csomag küldése két végpont között</a:t>
            </a:r>
          </a:p>
          <a:p>
            <a:endParaRPr lang="hu-HU" dirty="0"/>
          </a:p>
          <a:p>
            <a:r>
              <a:rPr lang="hu-HU" dirty="0"/>
              <a:t>Forrás és cél egyedi azonosítóval rendelkezik (Internet esetén: IPv4 v. IPv6 címek).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04879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Adatszóró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218984"/>
            <a:ext cx="7886700" cy="3267416"/>
          </a:xfrm>
        </p:spPr>
        <p:txBody>
          <a:bodyPr>
            <a:noAutofit/>
          </a:bodyPr>
          <a:lstStyle/>
          <a:p>
            <a:r>
              <a:rPr lang="hu-HU" sz="1800" b="1" dirty="0"/>
              <a:t>Adatszórás</a:t>
            </a:r>
            <a:r>
              <a:rPr lang="hu-HU" sz="1800" dirty="0"/>
              <a:t> ( vagy angolul </a:t>
            </a:r>
            <a:r>
              <a:rPr lang="hu-HU" sz="1800" i="1" dirty="0" err="1"/>
              <a:t>broadcasting</a:t>
            </a:r>
            <a:r>
              <a:rPr lang="hu-HU" sz="1800" dirty="0"/>
              <a:t>) – egy csomag mindenhová történő egyidejű küldése. </a:t>
            </a:r>
          </a:p>
          <a:p>
            <a:r>
              <a:rPr lang="hu-HU" sz="1800" dirty="0"/>
              <a:t>Több féle megvalósítás lehetséges: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b="1" dirty="0"/>
              <a:t>Külön csomag küldése</a:t>
            </a:r>
            <a:r>
              <a:rPr lang="hu-HU" dirty="0"/>
              <a:t> minden egyes rendeltetési helyre </a:t>
            </a:r>
          </a:p>
          <a:p>
            <a:pPr lvl="2"/>
            <a:r>
              <a:rPr lang="hu-HU" sz="1800" i="1" dirty="0"/>
              <a:t>sávszélesség pazarlása, lista szükséges hozzá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b="1" dirty="0"/>
              <a:t>Elárasztás.</a:t>
            </a:r>
            <a:r>
              <a:rPr lang="hu-HU" dirty="0"/>
              <a:t> </a:t>
            </a:r>
          </a:p>
          <a:p>
            <a:pPr lvl="2"/>
            <a:r>
              <a:rPr lang="hu-HU" sz="1800" i="1" dirty="0"/>
              <a:t>kétpontos kommunikációhoz nem megfelelő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66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Adatszóró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9770"/>
            <a:ext cx="7886700" cy="3718460"/>
          </a:xfrm>
        </p:spPr>
        <p:txBody>
          <a:bodyPr>
            <a:noAutofit/>
          </a:bodyPr>
          <a:lstStyle/>
          <a:p>
            <a:pPr marL="685800" lvl="1" indent="-342900" algn="just">
              <a:buFont typeface="+mj-lt"/>
              <a:buAutoNum type="arabicPeriod" startAt="3"/>
            </a:pPr>
            <a:r>
              <a:rPr lang="hu-HU" sz="2400" b="1" dirty="0"/>
              <a:t>Többcélú forgalomirányítás</a:t>
            </a:r>
            <a:r>
              <a:rPr lang="hu-HU" sz="2400" dirty="0"/>
              <a:t> ( vagy angolul </a:t>
            </a:r>
            <a:r>
              <a:rPr lang="hu-HU" sz="2400" i="1" dirty="0" err="1"/>
              <a:t>multidestination</a:t>
            </a:r>
            <a:r>
              <a:rPr lang="hu-HU" sz="2400" i="1" dirty="0"/>
              <a:t> </a:t>
            </a:r>
            <a:r>
              <a:rPr lang="hu-HU" sz="2400" i="1" dirty="0" err="1"/>
              <a:t>routing</a:t>
            </a:r>
            <a:r>
              <a:rPr lang="hu-HU" sz="2400" dirty="0"/>
              <a:t>). Csomagban van egy lista a rendeltetési helyekről, amely alapján a </a:t>
            </a:r>
            <a:r>
              <a:rPr lang="hu-HU" sz="2400" dirty="0" err="1"/>
              <a:t>router-ek</a:t>
            </a:r>
            <a:r>
              <a:rPr lang="hu-HU" sz="2400" dirty="0"/>
              <a:t> eldöntik a vonalak használatát, mindegyik vonalhoz készít egy másolatot és belerakja a megfelelő célcím listát. </a:t>
            </a:r>
          </a:p>
          <a:p>
            <a:pPr marL="600075" lvl="1" indent="-257175" algn="just">
              <a:buFont typeface="+mj-lt"/>
              <a:buAutoNum type="arabicPeriod" startAt="3"/>
            </a:pPr>
            <a:r>
              <a:rPr lang="hu-HU" sz="2400" b="1" dirty="0"/>
              <a:t>A forrás </a:t>
            </a:r>
            <a:r>
              <a:rPr lang="hu-HU" sz="2400" b="1" dirty="0" err="1"/>
              <a:t>router-hez</a:t>
            </a:r>
            <a:r>
              <a:rPr lang="hu-HU" sz="2400" b="1" dirty="0"/>
              <a:t> tartozó </a:t>
            </a:r>
            <a:r>
              <a:rPr lang="hu-HU" sz="2400" b="1" dirty="0" err="1"/>
              <a:t>nyelőfa</a:t>
            </a:r>
            <a:r>
              <a:rPr lang="hu-HU" sz="2400" b="1" dirty="0"/>
              <a:t> használata</a:t>
            </a:r>
            <a:r>
              <a:rPr lang="hu-HU" sz="2400" dirty="0"/>
              <a:t>. A feszítőfa (vagy angolul </a:t>
            </a:r>
            <a:r>
              <a:rPr lang="hu-HU" sz="2400" i="1" dirty="0" err="1"/>
              <a:t>spanning</a:t>
            </a:r>
            <a:r>
              <a:rPr lang="hu-HU" sz="2400" i="1" dirty="0"/>
              <a:t> </a:t>
            </a:r>
            <a:r>
              <a:rPr lang="hu-HU" sz="2400" i="1" dirty="0" err="1"/>
              <a:t>tree</a:t>
            </a:r>
            <a:r>
              <a:rPr lang="hu-HU" sz="2400" dirty="0"/>
              <a:t>) az alhálózat részhalmaza, amelyben minden router benne van, de nem tartalmaz köröket. Ha minden router ismeri, hogy mely vonalai tartoznak a feszítőfához, akkor azokon továbbítja az adatszóró csomagot, kivéve azon a vonalon, amelyen érkezett. </a:t>
            </a:r>
          </a:p>
          <a:p>
            <a:pPr lvl="2"/>
            <a:r>
              <a:rPr lang="hu-HU" sz="1600" i="1" dirty="0"/>
              <a:t>nem mindig ismert a feszítőfa</a:t>
            </a:r>
            <a:endParaRPr lang="hu-HU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67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5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Adatszóró forgalomirányítás 2/</a:t>
            </a:r>
            <a:r>
              <a:rPr lang="hu-HU" dirty="0" err="1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7175" lvl="1" indent="-257175" algn="just">
              <a:spcBef>
                <a:spcPts val="750"/>
              </a:spcBef>
              <a:buFont typeface="+mj-lt"/>
              <a:buAutoNum type="arabicPeriod" startAt="5"/>
            </a:pPr>
            <a:r>
              <a:rPr lang="hu-HU" b="1" dirty="0" err="1"/>
              <a:t>Visszairányú</a:t>
            </a:r>
            <a:r>
              <a:rPr lang="hu-HU" b="1" dirty="0"/>
              <a:t> továbbítás</a:t>
            </a:r>
            <a:r>
              <a:rPr lang="hu-HU" dirty="0"/>
              <a:t> (vagy angolul </a:t>
            </a:r>
            <a:r>
              <a:rPr lang="hu-HU" i="1" dirty="0" err="1"/>
              <a:t>reverse</a:t>
            </a:r>
            <a:r>
              <a:rPr lang="hu-HU" i="1" dirty="0"/>
              <a:t> </a:t>
            </a:r>
            <a:r>
              <a:rPr lang="hu-HU" i="1" dirty="0" err="1"/>
              <a:t>path</a:t>
            </a:r>
            <a:r>
              <a:rPr lang="hu-HU" i="1" dirty="0"/>
              <a:t> </a:t>
            </a:r>
            <a:r>
              <a:rPr lang="hu-HU" i="1" dirty="0" err="1"/>
              <a:t>forwarding</a:t>
            </a:r>
            <a:r>
              <a:rPr lang="hu-HU" dirty="0"/>
              <a:t>). Amikor egy adatszórásos csomag megérkezik egy </a:t>
            </a:r>
            <a:r>
              <a:rPr lang="hu-HU" dirty="0" err="1"/>
              <a:t>routerhez</a:t>
            </a:r>
            <a:r>
              <a:rPr lang="hu-HU" dirty="0"/>
              <a:t>, a router ellenőrzi, hogy azon a vonalon kapta-e meg, amelyen rendszerint ő szokott az adatszórás forrásához küldeni. Ha igen, akkor nagy esély van rá, hogy az adatszórásos csomag a legjobb utat követte a </a:t>
            </a:r>
            <a:r>
              <a:rPr lang="hu-HU" dirty="0" err="1"/>
              <a:t>router-től</a:t>
            </a:r>
            <a:r>
              <a:rPr lang="hu-HU" dirty="0"/>
              <a:t>, és ezért ez az első másolat, amely megérkezett a </a:t>
            </a:r>
            <a:r>
              <a:rPr lang="hu-HU" dirty="0" err="1"/>
              <a:t>router-hez</a:t>
            </a:r>
            <a:r>
              <a:rPr lang="hu-HU" dirty="0"/>
              <a:t>. Ha ez az eset, a router kimásolja minden vonalra, kivéve arra, amelyiken érkezett. Viszont, ha az adatszórásos csomag más vonalon érkezett, mint amit a forrás eléréséhez előnyben részesítünk, a csomagot eldobják, mint valószínű másodpéldányt.</a:t>
            </a:r>
            <a:endParaRPr lang="en-US" dirty="0"/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68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72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Többes-küldéses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b="1" dirty="0"/>
              <a:t>Többes-küldés</a:t>
            </a:r>
            <a:r>
              <a:rPr lang="hu-HU" sz="1800" dirty="0"/>
              <a:t> ( vagy angolul </a:t>
            </a:r>
            <a:r>
              <a:rPr lang="hu-HU" sz="1800" i="1" dirty="0" err="1"/>
              <a:t>multicasting</a:t>
            </a:r>
            <a:r>
              <a:rPr lang="hu-HU" sz="1800" dirty="0"/>
              <a:t>) – egy csomag meghatározott csoporthoz történő egyidejű küldése. </a:t>
            </a:r>
          </a:p>
          <a:p>
            <a:pPr marL="0" indent="0">
              <a:buNone/>
            </a:pPr>
            <a:r>
              <a:rPr lang="hu-HU" sz="1800" b="1" cap="small" dirty="0" err="1"/>
              <a:t>Multicast</a:t>
            </a:r>
            <a:r>
              <a:rPr lang="hu-HU" sz="1800" b="1" cap="small" dirty="0"/>
              <a:t> </a:t>
            </a:r>
            <a:r>
              <a:rPr lang="hu-HU" sz="1800" b="1" cap="small" dirty="0" err="1"/>
              <a:t>routing</a:t>
            </a:r>
            <a:endParaRPr lang="hu-HU" sz="1800" b="1" cap="small" dirty="0"/>
          </a:p>
          <a:p>
            <a:pPr>
              <a:spcBef>
                <a:spcPts val="150"/>
              </a:spcBef>
            </a:pPr>
            <a:r>
              <a:rPr lang="hu-HU" sz="1800" dirty="0"/>
              <a:t>Csoport kezelés is szükséges hozzá: létrehozás, megszüntetés, csatlakozási lehetőség és leválasztási lehetőség. (Ez nem a forgalomirányító algoritmus része!)</a:t>
            </a:r>
          </a:p>
          <a:p>
            <a:r>
              <a:rPr lang="hu-HU" sz="1800" dirty="0"/>
              <a:t>Minden router kiszámít egy az alhálózatban az összes többi </a:t>
            </a:r>
            <a:r>
              <a:rPr lang="hu-HU" sz="1800" i="1" dirty="0" err="1"/>
              <a:t>router</a:t>
            </a:r>
            <a:r>
              <a:rPr lang="hu-HU" sz="1800" dirty="0" err="1"/>
              <a:t>t</a:t>
            </a:r>
            <a:r>
              <a:rPr lang="hu-HU" sz="1800" dirty="0"/>
              <a:t> lefedő feszítőfát.</a:t>
            </a:r>
          </a:p>
          <a:p>
            <a:r>
              <a:rPr lang="hu-HU" sz="1800" dirty="0"/>
              <a:t>Többes-küldéses csomag esetén az első router levágja a feszítőfa azon ágait, amelyek nem csoporton belüli </a:t>
            </a:r>
            <a:r>
              <a:rPr lang="hu-HU" sz="1800" dirty="0" err="1"/>
              <a:t>hoszthoz</a:t>
            </a:r>
            <a:r>
              <a:rPr lang="hu-HU" sz="1800" dirty="0"/>
              <a:t> vezetnek. A csomagot csak a csonkolt feszítőfa mentén továbbítják.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69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53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Binary</a:t>
            </a:r>
            <a:r>
              <a:rPr lang="hu-HU" dirty="0"/>
              <a:t> </a:t>
            </a:r>
            <a:r>
              <a:rPr lang="hu-HU" dirty="0" err="1"/>
              <a:t>Exponential</a:t>
            </a:r>
            <a:r>
              <a:rPr lang="hu-HU" dirty="0"/>
              <a:t> </a:t>
            </a:r>
            <a:r>
              <a:rPr lang="hu-HU" dirty="0" err="1"/>
              <a:t>Backoff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Tekintsünk két állomást, melyek üzenetei ütköztek</a:t>
            </a:r>
            <a:endParaRPr lang="en-US" dirty="0"/>
          </a:p>
          <a:p>
            <a:r>
              <a:rPr lang="hu-HU" dirty="0"/>
              <a:t>Első ütközés után: válasszunk egyet a két időrés közül</a:t>
            </a:r>
            <a:endParaRPr lang="en-US" dirty="0"/>
          </a:p>
          <a:p>
            <a:pPr lvl="1"/>
            <a:r>
              <a:rPr lang="hu-HU" dirty="0"/>
              <a:t>A siker esélye az első ütközés után</a:t>
            </a:r>
            <a:r>
              <a:rPr lang="en-US" dirty="0"/>
              <a:t>: 50%</a:t>
            </a:r>
          </a:p>
          <a:p>
            <a:pPr lvl="1"/>
            <a:r>
              <a:rPr lang="hu-HU" dirty="0"/>
              <a:t>Átlagos várakozási idő:</a:t>
            </a:r>
            <a:r>
              <a:rPr lang="en-US" dirty="0"/>
              <a:t> 1</a:t>
            </a:r>
            <a:r>
              <a:rPr lang="hu-HU" dirty="0"/>
              <a:t>,</a:t>
            </a:r>
            <a:r>
              <a:rPr lang="en-US" dirty="0"/>
              <a:t>5 </a:t>
            </a:r>
            <a:r>
              <a:rPr lang="hu-HU" dirty="0"/>
              <a:t>időrés</a:t>
            </a:r>
            <a:endParaRPr lang="en-US" dirty="0"/>
          </a:p>
          <a:p>
            <a:r>
              <a:rPr lang="hu-HU" dirty="0"/>
              <a:t>Második ütközés után</a:t>
            </a:r>
            <a:r>
              <a:rPr lang="en-US" dirty="0"/>
              <a:t>: </a:t>
            </a:r>
            <a:r>
              <a:rPr lang="hu-HU" dirty="0"/>
              <a:t>válasszunk egyet a négy rés közül</a:t>
            </a:r>
            <a:endParaRPr lang="en-US" dirty="0"/>
          </a:p>
          <a:p>
            <a:pPr lvl="1"/>
            <a:r>
              <a:rPr lang="hu-HU" dirty="0"/>
              <a:t>Sikeres átvitel esélye ekkor</a:t>
            </a:r>
            <a:r>
              <a:rPr lang="en-US" dirty="0"/>
              <a:t>: 75%</a:t>
            </a:r>
          </a:p>
          <a:p>
            <a:pPr lvl="1"/>
            <a:r>
              <a:rPr lang="hu-HU" dirty="0"/>
              <a:t>Átlagos várakozási idő:</a:t>
            </a:r>
            <a:r>
              <a:rPr lang="en-US" dirty="0"/>
              <a:t> 2</a:t>
            </a:r>
            <a:r>
              <a:rPr lang="hu-HU" dirty="0"/>
              <a:t>,</a:t>
            </a:r>
            <a:r>
              <a:rPr lang="en-US" dirty="0"/>
              <a:t>5 </a:t>
            </a:r>
            <a:r>
              <a:rPr lang="hu-HU" dirty="0"/>
              <a:t>rés</a:t>
            </a:r>
            <a:endParaRPr lang="en-US" dirty="0"/>
          </a:p>
          <a:p>
            <a:r>
              <a:rPr lang="hu-HU" dirty="0"/>
              <a:t>Általában az m. ütközés után:</a:t>
            </a:r>
            <a:endParaRPr lang="en-US" dirty="0"/>
          </a:p>
          <a:p>
            <a:pPr lvl="1"/>
            <a:r>
              <a:rPr lang="hu-HU" dirty="0"/>
              <a:t>A sikeres átvitel esélye</a:t>
            </a:r>
            <a:r>
              <a:rPr lang="en-US" dirty="0"/>
              <a:t>: 1-2</a:t>
            </a:r>
            <a:r>
              <a:rPr lang="en-US" baseline="30000" dirty="0"/>
              <a:t>-m</a:t>
            </a:r>
          </a:p>
          <a:p>
            <a:pPr lvl="1"/>
            <a:r>
              <a:rPr lang="en-US" dirty="0"/>
              <a:t>Average delay (in slots): </a:t>
            </a:r>
            <a:r>
              <a:rPr lang="hu-HU" dirty="0"/>
              <a:t>0,5 </a:t>
            </a:r>
            <a:r>
              <a:rPr lang="en-US" dirty="0"/>
              <a:t>+ 2</a:t>
            </a:r>
            <a:r>
              <a:rPr lang="en-US" baseline="30000" dirty="0"/>
              <a:t>(m-1)</a:t>
            </a:r>
            <a:r>
              <a:rPr lang="en-US" dirty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2696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Minimális keretméret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1989161"/>
          </a:xfrm>
        </p:spPr>
        <p:txBody>
          <a:bodyPr>
            <a:normAutofit/>
          </a:bodyPr>
          <a:lstStyle/>
          <a:p>
            <a:r>
              <a:rPr lang="hu-HU" dirty="0"/>
              <a:t>Miért 64 bájt a minimális keretméret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Az állomásoknak elég időre van szüksége az ütközés detektálásához</a:t>
            </a:r>
            <a:endParaRPr lang="en-US" dirty="0"/>
          </a:p>
          <a:p>
            <a:r>
              <a:rPr lang="hu-HU" dirty="0"/>
              <a:t>Mi a kapcsolat a keretméret és a kábelhossz között?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23709" y="5010857"/>
            <a:ext cx="457057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616835" y="3895157"/>
            <a:ext cx="813748" cy="1197587"/>
            <a:chOff x="769390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8141064" y="3895157"/>
            <a:ext cx="813748" cy="1197587"/>
            <a:chOff x="5662115" y="2282588"/>
            <a:chExt cx="813748" cy="1197587"/>
          </a:xfrm>
        </p:grpSpPr>
        <p:sp>
          <p:nvSpPr>
            <p:cNvPr id="11" name="Up Arrow Callout 10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Oval 12"/>
          <p:cNvSpPr/>
          <p:nvPr/>
        </p:nvSpPr>
        <p:spPr>
          <a:xfrm>
            <a:off x="8423686" y="4826612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02886" y="4840260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6097858" y="2853664"/>
            <a:ext cx="375929" cy="3710481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57394" y="4108458"/>
            <a:ext cx="293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Propagation Delay (</a:t>
            </a:r>
            <a:r>
              <a:rPr lang="en-US" sz="2400" i="1" dirty="0"/>
              <a:t>d</a:t>
            </a:r>
            <a:r>
              <a:rPr lang="en-US" sz="2400" dirty="0"/>
              <a:t>)</a:t>
            </a:r>
          </a:p>
        </p:txBody>
      </p:sp>
      <p:sp>
        <p:nvSpPr>
          <p:cNvPr id="20" name="Content Placeholder 3"/>
          <p:cNvSpPr txBox="1">
            <a:spLocks/>
          </p:cNvSpPr>
          <p:nvPr/>
        </p:nvSpPr>
        <p:spPr>
          <a:xfrm>
            <a:off x="0" y="3630701"/>
            <a:ext cx="3411940" cy="2255272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lvl="1" indent="-328613">
              <a:buFont typeface="+mj-lt"/>
              <a:buAutoNum type="arabicPeriod"/>
            </a:pPr>
            <a:r>
              <a:rPr lang="hu-HU" i="1" dirty="0"/>
              <a:t>t időpont</a:t>
            </a:r>
            <a:r>
              <a:rPr lang="en-US" dirty="0"/>
              <a:t>: </a:t>
            </a:r>
            <a:r>
              <a:rPr lang="hu-HU" dirty="0"/>
              <a:t>Az </a:t>
            </a:r>
            <a:r>
              <a:rPr lang="en-US" dirty="0"/>
              <a:t>A </a:t>
            </a:r>
            <a:r>
              <a:rPr lang="hu-HU" dirty="0"/>
              <a:t>állomás megkezdi az átvitelt</a:t>
            </a:r>
            <a:endParaRPr lang="en-US" dirty="0"/>
          </a:p>
          <a:p>
            <a:pPr marL="341313" lvl="1" indent="-328613">
              <a:buFont typeface="+mj-lt"/>
              <a:buAutoNum type="arabicPeriod"/>
            </a:pPr>
            <a:r>
              <a:rPr lang="en-US" i="1" dirty="0"/>
              <a:t>t + d</a:t>
            </a:r>
            <a:r>
              <a:rPr lang="hu-HU" i="1" dirty="0"/>
              <a:t> időpont</a:t>
            </a:r>
            <a:r>
              <a:rPr lang="en-US" dirty="0"/>
              <a:t>: </a:t>
            </a:r>
            <a:r>
              <a:rPr lang="hu-HU" dirty="0"/>
              <a:t>A</a:t>
            </a:r>
            <a:r>
              <a:rPr lang="en-US" dirty="0"/>
              <a:t> B </a:t>
            </a:r>
            <a:r>
              <a:rPr lang="hu-HU" dirty="0"/>
              <a:t>állomás is megkezdi az átvitelt</a:t>
            </a:r>
            <a:endParaRPr lang="en-US" dirty="0"/>
          </a:p>
          <a:p>
            <a:pPr marL="341313" lvl="1" indent="-328613">
              <a:buFont typeface="+mj-lt"/>
              <a:buAutoNum type="arabicPeriod"/>
            </a:pPr>
            <a:r>
              <a:rPr lang="en-US" i="1" dirty="0"/>
              <a:t>t + 2*d</a:t>
            </a:r>
            <a:r>
              <a:rPr lang="hu-HU" i="1" dirty="0"/>
              <a:t> időpont</a:t>
            </a:r>
            <a:r>
              <a:rPr lang="en-US" dirty="0"/>
              <a:t>: </a:t>
            </a:r>
            <a:r>
              <a:rPr lang="hu-HU" dirty="0"/>
              <a:t>A érzékeli az ütközést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38402" y="345446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62631" y="35271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0" y="5896337"/>
            <a:ext cx="9144000" cy="99458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800" u="sng" dirty="0"/>
              <a:t>Alapötlet</a:t>
            </a:r>
            <a:r>
              <a:rPr lang="en-US" sz="2800" u="sng" dirty="0"/>
              <a:t>: </a:t>
            </a:r>
            <a:r>
              <a:rPr lang="hu-HU" sz="2800" u="sng" dirty="0"/>
              <a:t>Az</a:t>
            </a:r>
            <a:r>
              <a:rPr lang="en-US" sz="2800" u="sng" dirty="0"/>
              <a:t> A </a:t>
            </a:r>
            <a:r>
              <a:rPr lang="hu-HU" sz="2800" u="sng" dirty="0"/>
              <a:t>állomásnak </a:t>
            </a:r>
            <a:r>
              <a:rPr lang="en-US" sz="2800" u="sng" dirty="0"/>
              <a:t>2*d</a:t>
            </a:r>
            <a:r>
              <a:rPr lang="hu-HU" sz="2800" u="sng" dirty="0"/>
              <a:t>  ideig kell küldenie</a:t>
            </a:r>
            <a:r>
              <a:rPr lang="en-US" sz="2800" u="sng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2506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0092 L 0.46128 -0.003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162 L -0.45834 0.00115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1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8" grpId="0" animBg="1"/>
      <p:bldP spid="19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4608512" cy="4896544"/>
          </a:xfrm>
        </p:spPr>
        <p:txBody>
          <a:bodyPr>
            <a:normAutofit fontScale="92500"/>
          </a:bodyPr>
          <a:lstStyle/>
          <a:p>
            <a:r>
              <a:rPr lang="en-US" dirty="0"/>
              <a:t>CSMA/CD </a:t>
            </a:r>
            <a:r>
              <a:rPr lang="hu-HU" dirty="0"/>
              <a:t>három állapota</a:t>
            </a:r>
            <a:r>
              <a:rPr lang="en-US" dirty="0"/>
              <a:t>: </a:t>
            </a:r>
            <a:r>
              <a:rPr lang="hu-HU" dirty="0"/>
              <a:t>versengés, átvitel és szabad</a:t>
            </a:r>
            <a:r>
              <a:rPr lang="en-US" dirty="0"/>
              <a:t>.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hu-HU" dirty="0"/>
              <a:t>Ahhoz, hogy minden ütközést észleljünk szükséges:</a:t>
            </a:r>
            <a:endParaRPr lang="en-US" dirty="0"/>
          </a:p>
          <a:p>
            <a:pPr marL="365760" lvl="1" indent="0" algn="ctr">
              <a:buNone/>
            </a:pPr>
            <a:r>
              <a:rPr lang="en-US" sz="3900" dirty="0" err="1">
                <a:solidFill>
                  <a:srgbClr val="FF0000"/>
                </a:solidFill>
              </a:rPr>
              <a:t>T</a:t>
            </a:r>
            <a:r>
              <a:rPr lang="en-US" sz="3900" baseline="-25000" dirty="0" err="1">
                <a:solidFill>
                  <a:srgbClr val="FF0000"/>
                </a:solidFill>
              </a:rPr>
              <a:t>f</a:t>
            </a:r>
            <a:r>
              <a:rPr lang="en-US" sz="3900" dirty="0">
                <a:solidFill>
                  <a:srgbClr val="FF0000"/>
                </a:solidFill>
              </a:rPr>
              <a:t> ≥ 2T</a:t>
            </a:r>
            <a:r>
              <a:rPr lang="en-US" sz="3900" baseline="-25000" dirty="0">
                <a:solidFill>
                  <a:srgbClr val="FF0000"/>
                </a:solidFill>
              </a:rPr>
              <a:t>pg</a:t>
            </a:r>
          </a:p>
          <a:p>
            <a:pPr lvl="1"/>
            <a:r>
              <a:rPr lang="hu-HU" dirty="0"/>
              <a:t>ahol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 </a:t>
            </a:r>
            <a:r>
              <a:rPr lang="hu-HU" dirty="0"/>
              <a:t>egy keret elküldéséhez szükséges idő</a:t>
            </a:r>
            <a:endParaRPr lang="en-US" dirty="0"/>
          </a:p>
          <a:p>
            <a:pPr lvl="1"/>
            <a:r>
              <a:rPr lang="hu-HU" dirty="0"/>
              <a:t>és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pg</a:t>
            </a:r>
            <a:r>
              <a:rPr lang="en-US" dirty="0"/>
              <a:t> </a:t>
            </a:r>
            <a:r>
              <a:rPr lang="hu-HU" dirty="0"/>
              <a:t>a </a:t>
            </a:r>
            <a:r>
              <a:rPr lang="hu-HU" dirty="0" err="1"/>
              <a:t>propagációs</a:t>
            </a:r>
            <a:r>
              <a:rPr lang="hu-HU" dirty="0"/>
              <a:t> késés A és B állomások között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366" y="1628800"/>
            <a:ext cx="3561477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677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73721</TotalTime>
  <Words>5995</Words>
  <Application>Microsoft Office PowerPoint</Application>
  <PresentationFormat>Diavetítés a képernyőre (4:3 oldalarány)</PresentationFormat>
  <Paragraphs>1616</Paragraphs>
  <Slides>70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70</vt:i4>
      </vt:variant>
    </vt:vector>
  </HeadingPairs>
  <TitlesOfParts>
    <vt:vector size="79" baseType="lpstr">
      <vt:lpstr>Arial</vt:lpstr>
      <vt:lpstr>Calibri</vt:lpstr>
      <vt:lpstr>Cambria Math</vt:lpstr>
      <vt:lpstr>Consolas</vt:lpstr>
      <vt:lpstr>Courier New</vt:lpstr>
      <vt:lpstr>Tw Cen MT</vt:lpstr>
      <vt:lpstr>Wingdings</vt:lpstr>
      <vt:lpstr>Wingdings 2</vt:lpstr>
      <vt:lpstr>Median</vt:lpstr>
      <vt:lpstr>Számítógépes Hálózatok</vt:lpstr>
      <vt:lpstr>CSMA/CD - CSMA ütközés detektálással  (CD = Collision Detection)</vt:lpstr>
      <vt:lpstr>CSMA/CD</vt:lpstr>
      <vt:lpstr>CSMA/CD</vt:lpstr>
      <vt:lpstr>CSMA/CD Ütközések</vt:lpstr>
      <vt:lpstr>Binary Exponential Backoff –   Bináris exponenciális hátralék</vt:lpstr>
      <vt:lpstr>Binary Exponential Backoff</vt:lpstr>
      <vt:lpstr>Minimális keretméret</vt:lpstr>
      <vt:lpstr>CSMA/CD</vt:lpstr>
      <vt:lpstr>Minimális keretméret</vt:lpstr>
      <vt:lpstr>Minimális keretméret</vt:lpstr>
      <vt:lpstr>Kábelhossz példa</vt:lpstr>
      <vt:lpstr>Maximális keretméret</vt:lpstr>
      <vt:lpstr>Ütközésmentes protokollok</vt:lpstr>
      <vt:lpstr>Alapvető bittérkép protokoll  - Egy helyfoglalásos megoldás</vt:lpstr>
      <vt:lpstr>Bináris visszaszámlálás protokoll 1/2</vt:lpstr>
      <vt:lpstr>Bináris visszaszámlálás protokoll 2/2</vt:lpstr>
      <vt:lpstr>Korlátozott versenyes protokollok</vt:lpstr>
      <vt:lpstr>Adaptív fabejárási protokoll 1/2</vt:lpstr>
      <vt:lpstr>Adaptív fabejárási protokoll 2/2</vt:lpstr>
      <vt:lpstr>Adaptív fabejárás példa</vt:lpstr>
      <vt:lpstr>Az adatkapcsolati réteg „legtetején”…</vt:lpstr>
      <vt:lpstr>Visszatekintés</vt:lpstr>
      <vt:lpstr>LAN-ok összekapcsolása</vt:lpstr>
      <vt:lpstr>Bridge-ek (magyarul: hidak)</vt:lpstr>
      <vt:lpstr>Bridge-ek (magyarul: hidak)</vt:lpstr>
      <vt:lpstr>Keret Továbbító Táblák</vt:lpstr>
      <vt:lpstr>Címek tanulása</vt:lpstr>
      <vt:lpstr>Címek tanulása</vt:lpstr>
      <vt:lpstr>Hurkok problémája</vt:lpstr>
      <vt:lpstr>Feszítőfa</vt:lpstr>
      <vt:lpstr>A 802.1 feszítőfa algoritmusa</vt:lpstr>
      <vt:lpstr>Gyökér meghatározása</vt:lpstr>
      <vt:lpstr>Feszítőfa építése</vt:lpstr>
      <vt:lpstr>Bridge-ek vs. Switch-ek Hidak vs. Kapcsolók</vt:lpstr>
      <vt:lpstr>Kapcsoljuk össze az Internetet</vt:lpstr>
      <vt:lpstr>Korlátok</vt:lpstr>
      <vt:lpstr>Hálózati réteg</vt:lpstr>
      <vt:lpstr>Forgalomirányító algoritmusok</vt:lpstr>
      <vt:lpstr>Forgalomirányító algoritmusok</vt:lpstr>
      <vt:lpstr>Optimalitási elv</vt:lpstr>
      <vt:lpstr>Legrövidebb út alapú forgalomirányítás</vt:lpstr>
      <vt:lpstr>Távolságvektor alapú forgalomirányítás</vt:lpstr>
      <vt:lpstr>Távolságvektor alapú forgalomirányítás  Elosztott Bellman-Ford algoritmus</vt:lpstr>
      <vt:lpstr>Distance Vector Initialization</vt:lpstr>
      <vt:lpstr>Distance Vector: 1st Iteration</vt:lpstr>
      <vt:lpstr>Distance Vector: End of 3rd Iteration</vt:lpstr>
      <vt:lpstr>Elosztott Bellman-Ford algoritmus – példa </vt:lpstr>
      <vt:lpstr>PowerPoint-bemutató</vt:lpstr>
      <vt:lpstr>Távolság vektor protokoll – Végtelenig számolás problémája (count to infinity)</vt:lpstr>
      <vt:lpstr>Példa - Count to Infinity Problem</vt:lpstr>
      <vt:lpstr>Elosztott Bellman-Ford algoritmus – Végtelenig számolás problémája</vt:lpstr>
      <vt:lpstr>Split horizon with Poisoned Reverse</vt:lpstr>
      <vt:lpstr>Kapcsolatállapot alapú forgalomirányítás  Link-state routing</vt:lpstr>
      <vt:lpstr>Kapcsolatállapot alapú forgalomirányítás működése</vt:lpstr>
      <vt:lpstr>Kapcsolatállapot alapú forgalomirányítás működése</vt:lpstr>
      <vt:lpstr>Kapcsolatállapot alapú forgalomirányítás működése</vt:lpstr>
      <vt:lpstr>Dijkstra algoritmus (1959)</vt:lpstr>
      <vt:lpstr>Dijkstra algoritmus pszeudo-kód</vt:lpstr>
      <vt:lpstr>OSPF vs. IS-IS</vt:lpstr>
      <vt:lpstr>Eltérő felépítés</vt:lpstr>
      <vt:lpstr>Hálózati réteg protokolljai - Környezet</vt:lpstr>
      <vt:lpstr>Szállítási réteg felé nyújtott szolgálatok</vt:lpstr>
      <vt:lpstr>Hálózati réteg – forgalomirányítás </vt:lpstr>
      <vt:lpstr>Unicast forgalomirányítás</vt:lpstr>
      <vt:lpstr>Adatszóró forgalomirányítás</vt:lpstr>
      <vt:lpstr>Adatszóró forgalomirányítás</vt:lpstr>
      <vt:lpstr>Adatszóró forgalomirányítás 2/2</vt:lpstr>
      <vt:lpstr>Többes-küldéses forgalomirányítás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 Sandor</cp:lastModifiedBy>
  <cp:revision>978</cp:revision>
  <cp:lastPrinted>2012-08-22T04:00:45Z</cp:lastPrinted>
  <dcterms:created xsi:type="dcterms:W3CDTF">2012-01-03T02:22:46Z</dcterms:created>
  <dcterms:modified xsi:type="dcterms:W3CDTF">2020-10-21T07:38:50Z</dcterms:modified>
</cp:coreProperties>
</file>