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2"/>
  </p:notesMasterIdLst>
  <p:handoutMasterIdLst>
    <p:handoutMasterId r:id="rId83"/>
  </p:handoutMasterIdLst>
  <p:sldIdLst>
    <p:sldId id="388" r:id="rId2"/>
    <p:sldId id="669" r:id="rId3"/>
    <p:sldId id="670" r:id="rId4"/>
    <p:sldId id="671" r:id="rId5"/>
    <p:sldId id="721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91" r:id="rId18"/>
    <p:sldId id="692" r:id="rId19"/>
    <p:sldId id="702" r:id="rId20"/>
    <p:sldId id="703" r:id="rId21"/>
    <p:sldId id="520" r:id="rId22"/>
    <p:sldId id="521" r:id="rId23"/>
    <p:sldId id="522" r:id="rId24"/>
    <p:sldId id="523" r:id="rId25"/>
    <p:sldId id="535" r:id="rId26"/>
    <p:sldId id="544" r:id="rId27"/>
    <p:sldId id="559" r:id="rId28"/>
    <p:sldId id="560" r:id="rId29"/>
    <p:sldId id="471" r:id="rId30"/>
    <p:sldId id="472" r:id="rId31"/>
    <p:sldId id="526" r:id="rId32"/>
    <p:sldId id="705" r:id="rId33"/>
    <p:sldId id="474" r:id="rId34"/>
    <p:sldId id="548" r:id="rId35"/>
    <p:sldId id="475" r:id="rId36"/>
    <p:sldId id="476" r:id="rId37"/>
    <p:sldId id="473" r:id="rId38"/>
    <p:sldId id="547" r:id="rId39"/>
    <p:sldId id="477" r:id="rId40"/>
    <p:sldId id="549" r:id="rId41"/>
    <p:sldId id="524" r:id="rId42"/>
    <p:sldId id="478" r:id="rId43"/>
    <p:sldId id="479" r:id="rId44"/>
    <p:sldId id="480" r:id="rId45"/>
    <p:sldId id="704" r:id="rId46"/>
    <p:sldId id="543" r:id="rId47"/>
    <p:sldId id="695" r:id="rId48"/>
    <p:sldId id="481" r:id="rId49"/>
    <p:sldId id="482" r:id="rId50"/>
    <p:sldId id="483" r:id="rId51"/>
    <p:sldId id="550" r:id="rId52"/>
    <p:sldId id="484" r:id="rId53"/>
    <p:sldId id="505" r:id="rId54"/>
    <p:sldId id="506" r:id="rId55"/>
    <p:sldId id="504" r:id="rId56"/>
    <p:sldId id="485" r:id="rId57"/>
    <p:sldId id="486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665" r:id="rId66"/>
    <p:sldId id="577" r:id="rId67"/>
    <p:sldId id="578" r:id="rId68"/>
    <p:sldId id="579" r:id="rId69"/>
    <p:sldId id="580" r:id="rId70"/>
    <p:sldId id="581" r:id="rId71"/>
    <p:sldId id="582" r:id="rId72"/>
    <p:sldId id="583" r:id="rId73"/>
    <p:sldId id="584" r:id="rId74"/>
    <p:sldId id="672" r:id="rId75"/>
    <p:sldId id="720" r:id="rId76"/>
    <p:sldId id="585" r:id="rId77"/>
    <p:sldId id="586" r:id="rId78"/>
    <p:sldId id="666" r:id="rId79"/>
    <p:sldId id="612" r:id="rId80"/>
    <p:sldId id="459" r:id="rId8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69"/>
            <p14:sldId id="670"/>
            <p14:sldId id="671"/>
            <p14:sldId id="721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702"/>
            <p14:sldId id="703"/>
            <p14:sldId id="520"/>
            <p14:sldId id="521"/>
            <p14:sldId id="522"/>
            <p14:sldId id="523"/>
            <p14:sldId id="535"/>
            <p14:sldId id="544"/>
            <p14:sldId id="559"/>
            <p14:sldId id="560"/>
            <p14:sldId id="471"/>
            <p14:sldId id="472"/>
            <p14:sldId id="526"/>
            <p14:sldId id="705"/>
            <p14:sldId id="474"/>
            <p14:sldId id="548"/>
            <p14:sldId id="475"/>
            <p14:sldId id="476"/>
            <p14:sldId id="473"/>
            <p14:sldId id="547"/>
            <p14:sldId id="477"/>
            <p14:sldId id="549"/>
            <p14:sldId id="524"/>
            <p14:sldId id="478"/>
            <p14:sldId id="479"/>
            <p14:sldId id="480"/>
            <p14:sldId id="704"/>
            <p14:sldId id="543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569"/>
            <p14:sldId id="570"/>
            <p14:sldId id="571"/>
            <p14:sldId id="572"/>
            <p14:sldId id="573"/>
            <p14:sldId id="574"/>
            <p14:sldId id="575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720"/>
            <p14:sldId id="585"/>
            <p14:sldId id="586"/>
            <p14:sldId id="666"/>
            <p14:sldId id="612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73" d="100"/>
          <a:sy n="73" d="100"/>
        </p:scale>
        <p:origin x="10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MTU</a:t>
            </a:r>
            <a:r>
              <a:rPr lang="hu-HU" baseline="0" dirty="0"/>
              <a:t> miatt darabolás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TypeOfService</a:t>
            </a:r>
            <a:endParaRPr lang="hu-HU" dirty="0"/>
          </a:p>
          <a:p>
            <a:r>
              <a:rPr lang="hu-HU" dirty="0"/>
              <a:t>1-3</a:t>
            </a:r>
            <a:r>
              <a:rPr lang="hu-HU" baseline="0" dirty="0"/>
              <a:t>. PRECEDENCE pl.: Network </a:t>
            </a:r>
            <a:r>
              <a:rPr lang="hu-HU" baseline="0" dirty="0" err="1"/>
              <a:t>Control</a:t>
            </a:r>
            <a:r>
              <a:rPr lang="hu-HU" baseline="0" dirty="0"/>
              <a:t>, </a:t>
            </a:r>
            <a:r>
              <a:rPr lang="hu-HU" baseline="0" dirty="0" err="1"/>
              <a:t>Internetwork</a:t>
            </a:r>
            <a:r>
              <a:rPr lang="hu-HU" baseline="0" dirty="0"/>
              <a:t> </a:t>
            </a:r>
            <a:r>
              <a:rPr lang="hu-HU" baseline="0" dirty="0" err="1"/>
              <a:t>Control</a:t>
            </a:r>
            <a:r>
              <a:rPr lang="hu-HU" baseline="0" dirty="0"/>
              <a:t>, …</a:t>
            </a:r>
            <a:endParaRPr lang="hu-HU" dirty="0"/>
          </a:p>
          <a:p>
            <a:r>
              <a:rPr lang="hu-HU" dirty="0"/>
              <a:t>4. </a:t>
            </a:r>
            <a:r>
              <a:rPr lang="hu-HU" dirty="0" err="1"/>
              <a:t>Delay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Low</a:t>
            </a:r>
            <a:r>
              <a:rPr lang="hu-HU" baseline="0" dirty="0"/>
              <a:t>)</a:t>
            </a:r>
          </a:p>
          <a:p>
            <a:r>
              <a:rPr lang="hu-HU" baseline="0" dirty="0"/>
              <a:t>5. </a:t>
            </a:r>
            <a:r>
              <a:rPr lang="hu-HU" baseline="0" dirty="0" err="1"/>
              <a:t>Throughput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6. </a:t>
            </a:r>
            <a:r>
              <a:rPr lang="hu-HU" baseline="0" dirty="0" err="1"/>
              <a:t>Reliability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7-8. ECN</a:t>
            </a:r>
          </a:p>
          <a:p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Opciók </a:t>
            </a:r>
            <a:r>
              <a:rPr lang="hu-HU" dirty="0" err="1"/>
              <a:t>paddinggel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F96E-C445-4FF1-86A3-96F5585B6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79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8.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/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16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17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/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/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/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/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/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/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/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/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Bridge-ek</a:t>
            </a:r>
            <a:r>
              <a:rPr lang="hu-HU" dirty="0"/>
              <a:t> </a:t>
            </a:r>
            <a:r>
              <a:rPr lang="en-US" dirty="0"/>
              <a:t>vs. Switch</a:t>
            </a:r>
            <a:r>
              <a:rPr lang="hu-HU" dirty="0" err="1"/>
              <a:t>-ek</a:t>
            </a:r>
            <a:br>
              <a:rPr lang="hu-HU" dirty="0"/>
            </a:br>
            <a:r>
              <a:rPr lang="hu-HU" dirty="0"/>
              <a:t>Hidak vs. Kapcsolók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lehetővé teszik hogy növeljük a</a:t>
            </a:r>
            <a:r>
              <a:rPr lang="en-US" dirty="0"/>
              <a:t> LAN</a:t>
            </a:r>
            <a:r>
              <a:rPr lang="hu-HU" dirty="0" err="1"/>
              <a:t>-ok</a:t>
            </a:r>
            <a:r>
              <a:rPr lang="hu-HU" dirty="0"/>
              <a:t> kapacitását</a:t>
            </a:r>
            <a:endParaRPr lang="en-US" dirty="0"/>
          </a:p>
          <a:p>
            <a:pPr lvl="1"/>
            <a:r>
              <a:rPr lang="hu-HU" dirty="0"/>
              <a:t>Csökkentik a sikeres átvitelhez szükséges elküldendő csomagok számát</a:t>
            </a:r>
          </a:p>
          <a:p>
            <a:pPr lvl="1"/>
            <a:r>
              <a:rPr lang="hu-HU" dirty="0"/>
              <a:t>Kezeli a hurkokat</a:t>
            </a:r>
            <a:endParaRPr lang="en-US" dirty="0"/>
          </a:p>
          <a:p>
            <a:r>
              <a:rPr lang="hu-HU" dirty="0"/>
              <a:t>A s</a:t>
            </a:r>
            <a:r>
              <a:rPr lang="en-US" dirty="0"/>
              <a:t>witch</a:t>
            </a:r>
            <a:r>
              <a:rPr lang="hu-HU" dirty="0" err="1"/>
              <a:t>-ek</a:t>
            </a:r>
            <a:r>
              <a:rPr lang="hu-HU" dirty="0"/>
              <a:t> a </a:t>
            </a:r>
            <a:r>
              <a:rPr lang="hu-HU" dirty="0" err="1"/>
              <a:t>bridge-ek</a:t>
            </a:r>
            <a:r>
              <a:rPr lang="hu-HU" dirty="0"/>
              <a:t> speciális esetei</a:t>
            </a:r>
            <a:endParaRPr lang="en-US" dirty="0"/>
          </a:p>
          <a:p>
            <a:pPr lvl="1"/>
            <a:r>
              <a:rPr lang="hu-HU" dirty="0"/>
              <a:t>Minden port egyetlen egy </a:t>
            </a:r>
            <a:r>
              <a:rPr lang="hu-HU" dirty="0" err="1"/>
              <a:t>hoszthoz</a:t>
            </a:r>
            <a:r>
              <a:rPr lang="hu-HU" dirty="0"/>
              <a:t> kapcsolódik</a:t>
            </a:r>
            <a:endParaRPr lang="en-US" dirty="0"/>
          </a:p>
          <a:p>
            <a:pPr lvl="2"/>
            <a:r>
              <a:rPr lang="hu-HU" dirty="0"/>
              <a:t>Lehet egy kliens terminál</a:t>
            </a:r>
            <a:endParaRPr lang="en-US" dirty="0"/>
          </a:p>
          <a:p>
            <a:pPr lvl="2"/>
            <a:r>
              <a:rPr lang="hu-HU" dirty="0"/>
              <a:t>vagy akár egy másik </a:t>
            </a:r>
            <a:r>
              <a:rPr lang="hu-HU" dirty="0" err="1"/>
              <a:t>switch</a:t>
            </a:r>
            <a:endParaRPr lang="en-US" dirty="0"/>
          </a:p>
          <a:p>
            <a:pPr lvl="1"/>
            <a:r>
              <a:rPr lang="hu-HU" dirty="0" err="1"/>
              <a:t>Full-duplex</a:t>
            </a:r>
            <a:r>
              <a:rPr lang="hu-HU" dirty="0"/>
              <a:t> </a:t>
            </a:r>
            <a:r>
              <a:rPr lang="hu-HU" dirty="0" err="1"/>
              <a:t>link-ek</a:t>
            </a:r>
            <a:endParaRPr lang="en-US" dirty="0"/>
          </a:p>
          <a:p>
            <a:pPr lvl="1"/>
            <a:r>
              <a:rPr lang="hu-HU" dirty="0"/>
              <a:t>Egyszerűsített hardver: nincs szükség CSMA/CD-re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Különböző sebességű/rátájú portok is lehetségesek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20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4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24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Csomag elküldése az </a:t>
            </a:r>
            <a:r>
              <a:rPr lang="hu-HU" sz="2400" b="1" dirty="0"/>
              <a:t>összes többi </a:t>
            </a:r>
            <a:r>
              <a:rPr lang="hu-HU" sz="2400" dirty="0" err="1"/>
              <a:t>router-nek</a:t>
            </a:r>
            <a:r>
              <a:rPr lang="hu-H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Kiszámítani a legrövidebb utat az összes többi </a:t>
            </a:r>
            <a:r>
              <a:rPr lang="hu-HU" sz="2400" dirty="0" err="1"/>
              <a:t>router-</a:t>
            </a:r>
            <a:r>
              <a:rPr lang="hu-HU" sz="2400" dirty="0"/>
              <a:t> </a:t>
            </a:r>
            <a:r>
              <a:rPr lang="hu-HU" sz="2400" dirty="0" err="1"/>
              <a:t>hez</a:t>
            </a:r>
            <a:r>
              <a:rPr lang="hu-HU" sz="2400" dirty="0"/>
              <a:t>. </a:t>
            </a:r>
          </a:p>
          <a:p>
            <a:pPr lvl="1"/>
            <a:r>
              <a:rPr lang="hu-HU" sz="2400" dirty="0" err="1"/>
              <a:t>Dijkstra</a:t>
            </a:r>
            <a:r>
              <a:rPr lang="hu-HU" sz="2400" dirty="0"/>
              <a:t> algoritmusát használják.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15782"/>
          <a:ext cx="6096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Probléma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Megoldás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Sorszámok egy idő után körbe érnek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32</a:t>
                      </a:r>
                      <a:r>
                        <a:rPr lang="hu-HU" sz="1400" baseline="0" dirty="0"/>
                        <a:t> bites sorszám használata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Router összeomlik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400" dirty="0"/>
                        <a:t>Kor bevezetése</a:t>
                      </a:r>
                      <a:r>
                        <a:rPr lang="hu-HU" sz="1400" baseline="0" dirty="0"/>
                        <a:t>. A kor értéket másod-percenként csökkenti a router, ha a kor eléri a nullát, akkor el kell dobni.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  <a:r>
                        <a:rPr lang="hu-HU" sz="1400" baseline="0" dirty="0"/>
                        <a:t> sorszám mező megsérül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176" b="-91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393082" y="3670845"/>
            <a:ext cx="182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127677"/>
            <a:ext cx="3529918" cy="724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78680" y="34665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4552" y="432526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684710" y="3481024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5" y="39147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sz="2100" dirty="0"/>
              <a:t>Cégek és adatközpontok</a:t>
            </a:r>
            <a:endParaRPr lang="en-US" sz="2100" dirty="0"/>
          </a:p>
          <a:p>
            <a:r>
              <a:rPr lang="hu-HU" sz="2100" dirty="0"/>
              <a:t>Több lehetőséget támogat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IPv4</a:t>
            </a:r>
            <a:r>
              <a:rPr lang="hu-HU" sz="2100" dirty="0"/>
              <a:t> felett</a:t>
            </a:r>
            <a:endParaRPr lang="en-US" sz="2100" dirty="0"/>
          </a:p>
          <a:p>
            <a:pPr lvl="1"/>
            <a:r>
              <a:rPr lang="en-US" sz="2000" dirty="0"/>
              <a:t>LSA</a:t>
            </a:r>
            <a:r>
              <a:rPr lang="hu-HU" sz="2000" dirty="0" err="1"/>
              <a:t>-k</a:t>
            </a:r>
            <a:r>
              <a:rPr lang="hu-HU" sz="2000" dirty="0"/>
              <a:t> IPv4 feletti küldése</a:t>
            </a:r>
            <a:endParaRPr lang="en-US" sz="2000" dirty="0"/>
          </a:p>
          <a:p>
            <a:pPr lvl="1"/>
            <a:r>
              <a:rPr lang="en-US" sz="1800" dirty="0"/>
              <a:t>OSPFv3 </a:t>
            </a:r>
            <a:r>
              <a:rPr lang="hu-HU" sz="1800" dirty="0"/>
              <a:t>szükséges az</a:t>
            </a:r>
            <a:r>
              <a:rPr lang="en-US" sz="1800" dirty="0"/>
              <a:t> IPv6</a:t>
            </a:r>
            <a:r>
              <a:rPr lang="hu-HU" sz="1800" dirty="0" err="1"/>
              <a:t>-hoz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sz="2100" dirty="0"/>
              <a:t>Internet szolgáltatók által használt</a:t>
            </a:r>
            <a:endParaRPr lang="en-US" sz="2100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sz="2100" dirty="0"/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Kisebb hálózati </a:t>
            </a:r>
            <a:r>
              <a:rPr lang="en-US" sz="1800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Több eszközt támogat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hu-HU" sz="2100" dirty="0">
                <a:sym typeface="Wingdings" panose="05000000000000000000" pitchFamily="2" charset="2"/>
              </a:rPr>
              <a:t>Nem kötődik az</a:t>
            </a:r>
            <a:r>
              <a:rPr lang="en-US" sz="2100" dirty="0">
                <a:sym typeface="Wingdings" panose="05000000000000000000" pitchFamily="2" charset="2"/>
              </a:rPr>
              <a:t> IP</a:t>
            </a:r>
            <a:r>
              <a:rPr lang="hu-HU" sz="2100" dirty="0" err="1">
                <a:sym typeface="Wingdings" panose="05000000000000000000" pitchFamily="2" charset="2"/>
              </a:rPr>
              <a:t>-hez</a:t>
            </a:r>
            <a:endParaRPr lang="en-US" sz="2100" dirty="0">
              <a:sym typeface="Wingdings" panose="05000000000000000000" pitchFamily="2" charset="2"/>
            </a:endParaRP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Működik mind</a:t>
            </a:r>
            <a:r>
              <a:rPr lang="en-US" sz="1800" dirty="0">
                <a:sym typeface="Wingdings" panose="05000000000000000000" pitchFamily="2" charset="2"/>
              </a:rPr>
              <a:t> IPv4</a:t>
            </a:r>
            <a:r>
              <a:rPr lang="hu-HU" sz="1800" dirty="0" err="1">
                <a:sym typeface="Wingdings" panose="05000000000000000000" pitchFamily="2" charset="2"/>
              </a:rPr>
              <a:t>-gyel</a:t>
            </a:r>
            <a:r>
              <a:rPr lang="hu-HU" sz="1800" dirty="0">
                <a:sym typeface="Wingdings" panose="05000000000000000000" pitchFamily="2" charset="2"/>
              </a:rPr>
              <a:t> és </a:t>
            </a:r>
            <a:r>
              <a:rPr lang="en-US" sz="1800" dirty="0">
                <a:sym typeface="Wingdings" panose="05000000000000000000" pitchFamily="2" charset="2"/>
              </a:rPr>
              <a:t>IPv6</a:t>
            </a:r>
            <a:r>
              <a:rPr lang="hu-HU" sz="1800" dirty="0" err="1">
                <a:sym typeface="Wingdings" panose="05000000000000000000" pitchFamily="2" charset="2"/>
              </a:rPr>
              <a:t>-tal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2548" y="1797250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100" dirty="0"/>
              <a:t>Két eltérő implementáció a</a:t>
            </a:r>
            <a:r>
              <a:rPr lang="en-US" sz="2100" dirty="0"/>
              <a:t> link-state routing</a:t>
            </a:r>
            <a:r>
              <a:rPr lang="hu-HU" sz="2100" dirty="0"/>
              <a:t> stratégiának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94561" y="4550274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82730" y="4535786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697691" y="4232445"/>
            <a:ext cx="83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H1</a:t>
            </a:r>
            <a:endParaRPr lang="en-US" sz="1350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8610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9" y="46242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F1 folyamat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H2</a:t>
            </a:r>
            <a:endParaRPr lang="en-US" sz="1350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9113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F2 folyamat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7169" y="4230604"/>
            <a:ext cx="384041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LAN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Szolgáltató berendezése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50134" y="4851054"/>
            <a:ext cx="685405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187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Router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85332" y="4187752"/>
            <a:ext cx="932917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csomag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Kapcsoljuk össze az</a:t>
            </a:r>
            <a:r>
              <a:rPr lang="en-US" dirty="0"/>
              <a:t> Internet</a:t>
            </a:r>
            <a:r>
              <a:rPr lang="hu-HU" dirty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/>
              <a:t>Switch-ek</a:t>
            </a:r>
            <a:r>
              <a:rPr lang="hu-HU" dirty="0"/>
              <a:t> képességei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MAC cím alapú útvonalválasztás a hálózatban</a:t>
            </a:r>
            <a:endParaRPr lang="en-US" dirty="0"/>
          </a:p>
          <a:p>
            <a:pPr lvl="1"/>
            <a:r>
              <a:rPr lang="hu-HU" dirty="0"/>
              <a:t>Automatikusan megtanulja az utakat egy új állomáshoz</a:t>
            </a:r>
            <a:endParaRPr lang="en-US" dirty="0"/>
          </a:p>
          <a:p>
            <a:pPr lvl="1"/>
            <a:r>
              <a:rPr lang="hu-HU" dirty="0"/>
              <a:t>Feloldja a hurkokat</a:t>
            </a:r>
            <a:endParaRPr lang="en-US" dirty="0"/>
          </a:p>
          <a:p>
            <a:r>
              <a:rPr lang="hu-HU" dirty="0"/>
              <a:t>Lehetne a teljes internet egy ily módon összekötött tartomány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</a:t>
            </a:r>
            <a:r>
              <a:rPr lang="hu-HU" sz="4000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29E8C-FD5D-4367-815B-ABCC52D6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Unicast</a:t>
            </a:r>
            <a:r>
              <a:rPr lang="hu-HU" dirty="0"/>
              <a:t> forgalomirányítás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E31367B-575C-4361-A3D7-D5B7274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145324-D5B8-4C01-8011-3652B91F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Legegyszerűbb és legáltalánosabb eset</a:t>
            </a:r>
          </a:p>
          <a:p>
            <a:endParaRPr lang="hu-HU" dirty="0"/>
          </a:p>
          <a:p>
            <a:r>
              <a:rPr lang="hu-HU" dirty="0"/>
              <a:t>Csomag küldése két végpont között</a:t>
            </a:r>
          </a:p>
          <a:p>
            <a:endParaRPr lang="hu-HU" dirty="0"/>
          </a:p>
          <a:p>
            <a:r>
              <a:rPr lang="hu-HU" dirty="0"/>
              <a:t>Forrás és cél egyedi azonosítóval rendelkezik (Internet esetén: IPv4 v. IPv6 címek).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8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770"/>
            <a:ext cx="7886700" cy="3718460"/>
          </a:xfrm>
        </p:spPr>
        <p:txBody>
          <a:bodyPr>
            <a:noAutofit/>
          </a:bodyPr>
          <a:lstStyle/>
          <a:p>
            <a:pPr marL="685800" lvl="1" indent="-342900" algn="just">
              <a:buFont typeface="+mj-lt"/>
              <a:buAutoNum type="arabicPeriod" startAt="3"/>
            </a:pPr>
            <a:r>
              <a:rPr lang="hu-HU" sz="2400" b="1" dirty="0"/>
              <a:t>Többcélú forgalomirányítás</a:t>
            </a:r>
            <a:r>
              <a:rPr lang="hu-HU" sz="2400" dirty="0"/>
              <a:t> ( vagy angolul </a:t>
            </a:r>
            <a:r>
              <a:rPr lang="hu-HU" sz="2400" i="1" dirty="0" err="1"/>
              <a:t>multidestination</a:t>
            </a:r>
            <a:r>
              <a:rPr lang="hu-HU" sz="2400" i="1" dirty="0"/>
              <a:t> </a:t>
            </a:r>
            <a:r>
              <a:rPr lang="hu-HU" sz="2400" i="1" dirty="0" err="1"/>
              <a:t>routing</a:t>
            </a:r>
            <a:r>
              <a:rPr lang="hu-HU" sz="2400" dirty="0"/>
              <a:t>). Csomagban van egy lista a rendeltetési helyekről, amely alapján a </a:t>
            </a:r>
            <a:r>
              <a:rPr lang="hu-HU" sz="2400" dirty="0" err="1"/>
              <a:t>router-ek</a:t>
            </a:r>
            <a:r>
              <a:rPr lang="hu-HU" sz="2400" dirty="0"/>
              <a:t> eldöntik a vonalak használatát, mindegyik vonalhoz készít egy másolatot és belerakja a megfelelő célcím listát. </a:t>
            </a:r>
          </a:p>
          <a:p>
            <a:pPr marL="600075" lvl="1" indent="-257175" algn="just">
              <a:buFont typeface="+mj-lt"/>
              <a:buAutoNum type="arabicPeriod" startAt="3"/>
            </a:pPr>
            <a:r>
              <a:rPr lang="hu-HU" sz="2400" b="1" dirty="0"/>
              <a:t>A forrás </a:t>
            </a:r>
            <a:r>
              <a:rPr lang="hu-HU" sz="2400" b="1" dirty="0" err="1"/>
              <a:t>router-hez</a:t>
            </a:r>
            <a:r>
              <a:rPr lang="hu-HU" sz="2400" b="1" dirty="0"/>
              <a:t> tartozó </a:t>
            </a:r>
            <a:r>
              <a:rPr lang="hu-HU" sz="2400" b="1" dirty="0" err="1"/>
              <a:t>nyelőfa</a:t>
            </a:r>
            <a:r>
              <a:rPr lang="hu-HU" sz="2400" b="1" dirty="0"/>
              <a:t> használata</a:t>
            </a:r>
            <a:r>
              <a:rPr lang="hu-HU" sz="2400" dirty="0"/>
              <a:t>. A feszítőfa (vagy angolul </a:t>
            </a:r>
            <a:r>
              <a:rPr lang="hu-HU" sz="2400" i="1" dirty="0" err="1"/>
              <a:t>spanning</a:t>
            </a:r>
            <a:r>
              <a:rPr lang="hu-HU" sz="2400" i="1" dirty="0"/>
              <a:t> </a:t>
            </a:r>
            <a:r>
              <a:rPr lang="hu-HU" sz="2400" i="1" dirty="0" err="1"/>
              <a:t>tree</a:t>
            </a:r>
            <a:r>
              <a:rPr lang="hu-HU" sz="2400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600" i="1" dirty="0"/>
              <a:t>nem mindig ismert a feszítőfa</a:t>
            </a:r>
            <a:endParaRPr lang="hu-H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 algn="just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13" y="2250251"/>
            <a:ext cx="5926311" cy="3437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 hálózat méretének növekedésével a </a:t>
            </a:r>
            <a:r>
              <a:rPr lang="hu-HU" sz="1800" dirty="0" err="1"/>
              <a:t>router-ek</a:t>
            </a:r>
            <a:r>
              <a:rPr lang="hu-HU" sz="1800" dirty="0"/>
              <a:t> forgalomirányító táblázatai is arányosan nőnek.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A memória, a CPU és a sávszélesség igény is megnövekszik a </a:t>
            </a:r>
            <a:r>
              <a:rPr lang="hu-HU" dirty="0" err="1"/>
              <a:t>router-eknél</a:t>
            </a:r>
            <a:r>
              <a:rPr lang="hu-HU" dirty="0"/>
              <a:t>.</a:t>
            </a:r>
          </a:p>
          <a:p>
            <a:r>
              <a:rPr lang="hu-HU" sz="1800" i="1" u="sng" dirty="0"/>
              <a:t>Ötlet:</a:t>
            </a:r>
            <a:r>
              <a:rPr lang="hu-HU" sz="1800" dirty="0"/>
              <a:t> telefonhálózatokhoz hasonlóan hierarchikus forgalomirányítás alkalmazása.</a:t>
            </a:r>
          </a:p>
        </p:txBody>
      </p:sp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20" grpId="0" animBg="1"/>
      <p:bldP spid="27" grpId="0" animBg="1"/>
      <p:bldP spid="28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9" grpId="0" animBg="1"/>
      <p:bldP spid="67" grpId="0" animBg="1"/>
      <p:bldP spid="2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</a:t>
                </a:r>
                <a:r>
                  <a:rPr lang="hu-HU" sz="1800" dirty="0" err="1"/>
                  <a:t>router-eket</a:t>
                </a:r>
                <a:r>
                  <a:rPr lang="hu-HU" sz="1800" dirty="0"/>
                  <a:t> tartományokra osztjuk. A saját tartományát az összes router ismeri, de a többi belső szerkezetéről nincs tudomása.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Nagy hálózatok esetén többszintű hierarchia lehet szükséges.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 darab </a:t>
                </a:r>
                <a:r>
                  <a:rPr lang="hu-HU" sz="1800" dirty="0" err="1"/>
                  <a:t>router-ből</a:t>
                </a:r>
                <a:r>
                  <a:rPr lang="hu-HU" sz="1800" dirty="0"/>
                  <a:t> álló alhálózathoz az optimális szintek száma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hu-HU" sz="1800" dirty="0"/>
                  <a:t>, amely </a:t>
                </a:r>
                <a:r>
                  <a:rPr lang="hu-HU" sz="1800" dirty="0" err="1"/>
                  <a:t>router-enként</a:t>
                </a:r>
                <a:r>
                  <a:rPr lang="hu-HU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18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hu-HU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dirty="0"/>
                  <a:t>bejegyzést igényel. (</a:t>
                </a:r>
                <a:r>
                  <a:rPr lang="hu-HU" sz="1800" i="1" dirty="0" err="1"/>
                  <a:t>Kamoun</a:t>
                </a:r>
                <a:r>
                  <a:rPr lang="hu-HU" sz="1800" i="1" dirty="0"/>
                  <a:t> és </a:t>
                </a:r>
                <a:r>
                  <a:rPr lang="hu-HU" sz="1800" i="1" dirty="0" err="1"/>
                  <a:t>Kleinrock</a:t>
                </a:r>
                <a:r>
                  <a:rPr lang="hu-HU" sz="1800" i="1" dirty="0"/>
                  <a:t>, 1979</a:t>
                </a:r>
                <a:r>
                  <a:rPr lang="hu-HU" sz="1800" dirty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  <a:blipFill>
                <a:blip r:embed="rId2"/>
                <a:stretch>
                  <a:fillRect l="-823" t="-887" r="-17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hálózati réteg szintjén az internet autonóm rendszerek összekapcsolt együttesének tekinthető</a:t>
            </a:r>
            <a:r>
              <a:rPr lang="hu-HU" sz="1800" dirty="0"/>
              <a:t>. </a:t>
            </a:r>
          </a:p>
          <a:p>
            <a:pPr lvl="1"/>
            <a:r>
              <a:rPr lang="hu-HU" sz="2000" dirty="0"/>
              <a:t>Nincs igazi szerkezete, de számos főbb </a:t>
            </a:r>
            <a:r>
              <a:rPr lang="hu-HU" sz="2000" i="1" dirty="0"/>
              <a:t>gerinchálózata</a:t>
            </a:r>
            <a:r>
              <a:rPr lang="hu-HU" sz="2000" dirty="0"/>
              <a:t> létezik. </a:t>
            </a:r>
          </a:p>
          <a:p>
            <a:pPr lvl="1"/>
            <a:r>
              <a:rPr lang="hu-HU" sz="2000" dirty="0"/>
              <a:t>A gerinchálózatokhoz csatlakoznak a területi illetve regionális hálózatok.</a:t>
            </a:r>
          </a:p>
          <a:p>
            <a:pPr lvl="1"/>
            <a:r>
              <a:rPr lang="hu-HU" sz="2000" dirty="0"/>
              <a:t>A regionális és területi hálózatokhoz csatlakoznak az egyetemeken, vállalatoknál és az internet szolgáltatóknál lévő LAN-ok.</a:t>
            </a:r>
          </a:p>
          <a:p>
            <a:r>
              <a:rPr lang="hu-HU" sz="2800" dirty="0"/>
              <a:t>Az internet protokollja, az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Nem hatékony</a:t>
            </a:r>
            <a:endParaRPr lang="en-US" dirty="0"/>
          </a:p>
          <a:p>
            <a:pPr lvl="1"/>
            <a:r>
              <a:rPr lang="hu-HU" dirty="0"/>
              <a:t>Elárasztás ismeretlen állomások megtalálásához</a:t>
            </a:r>
            <a:endParaRPr lang="en-US" dirty="0"/>
          </a:p>
          <a:p>
            <a:r>
              <a:rPr lang="hu-HU" dirty="0"/>
              <a:t>Gyenge teljesítmény</a:t>
            </a:r>
            <a:endParaRPr lang="en-US" dirty="0"/>
          </a:p>
          <a:p>
            <a:pPr lvl="1"/>
            <a:r>
              <a:rPr lang="hu-HU" dirty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/>
              <a:t>Hot spots</a:t>
            </a:r>
          </a:p>
          <a:p>
            <a:r>
              <a:rPr lang="hu-HU" dirty="0"/>
              <a:t>Nagyon gyenge skálázhatóság</a:t>
            </a:r>
            <a:endParaRPr lang="en-US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switch-nek</a:t>
            </a:r>
            <a:r>
              <a:rPr lang="hu-HU" dirty="0"/>
              <a:t> az Internet összes MAC címét ismerni kellene a továbbító táblájában</a:t>
            </a:r>
            <a:r>
              <a:rPr lang="en-US" dirty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/>
              <a:t>Az </a:t>
            </a:r>
            <a:r>
              <a:rPr lang="en-US" dirty="0"/>
              <a:t>IP </a:t>
            </a:r>
            <a:r>
              <a:rPr lang="hu-HU" dirty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Interneten a kommunikáció az alábbi módon működik: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szállítási réteg viszi az adatfolyamokat és </a:t>
            </a:r>
            <a:r>
              <a:rPr lang="hu-HU" dirty="0" err="1"/>
              <a:t>datagramokra</a:t>
            </a:r>
            <a:r>
              <a:rPr lang="hu-HU" dirty="0"/>
              <a:t> tördeli azokat.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datagram</a:t>
            </a:r>
            <a:r>
              <a:rPr lang="hu-HU" dirty="0"/>
              <a:t> átvitelre kerül az Interneten, esetleg menet közben kisebb egységekre darabolva.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hálózati rétege összeállítja az eredeti </a:t>
            </a:r>
            <a:r>
              <a:rPr lang="hu-HU" dirty="0" err="1"/>
              <a:t>datagramot</a:t>
            </a:r>
            <a:r>
              <a:rPr lang="hu-HU" dirty="0"/>
              <a:t>, majd átadja a szállítási rétegének.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szállítási rétege beilleszti a </a:t>
            </a:r>
            <a:r>
              <a:rPr lang="hu-HU" dirty="0" err="1"/>
              <a:t>datagramot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vételi folyamat bemeneti adatfolyamába.</a:t>
            </a:r>
          </a:p>
          <a:p>
            <a:endParaRPr lang="hu-H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Címzés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2988473" y="3686169"/>
            <a:ext cx="1623741" cy="35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protokoll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IPv4 fejrésze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4775" y="2711224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9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5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15979" y="2432120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79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2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84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22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97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84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4150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97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9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72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2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47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5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530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8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83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13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158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42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41700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54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47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447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49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22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4707" y="2163283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 flipV="1">
            <a:off x="4940963" y="2301783"/>
            <a:ext cx="2900365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 flipV="1">
            <a:off x="1361329" y="2301783"/>
            <a:ext cx="2973378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74775" y="2961948"/>
            <a:ext cx="810000" cy="381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verzió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84775" y="2967378"/>
            <a:ext cx="810000" cy="370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IHL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3568" y="2961838"/>
            <a:ext cx="421207" cy="36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4775" y="2964326"/>
            <a:ext cx="3223793" cy="36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teljes hossz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94775" y="2967378"/>
            <a:ext cx="1198793" cy="36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13" dirty="0">
                <a:solidFill>
                  <a:schemeClr val="tx1"/>
                </a:solidFill>
              </a:rPr>
              <a:t>szolgálat típusa</a:t>
            </a:r>
            <a:endParaRPr lang="en-US" sz="1313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4775" y="3333772"/>
            <a:ext cx="3239999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azonosítás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4775" y="3333041"/>
            <a:ext cx="17316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05892" y="3331964"/>
            <a:ext cx="18513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MF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91029" y="3332247"/>
            <a:ext cx="2647540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darabeltolás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7940" y="3333040"/>
            <a:ext cx="217952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2213" y="3686691"/>
            <a:ext cx="1622561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élettartam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12213" y="3686669"/>
            <a:ext cx="322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fejrész ellenőrző összege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72213" y="4035453"/>
            <a:ext cx="646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forrás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9211" y="4744725"/>
            <a:ext cx="6469357" cy="66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opciók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59682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28797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69211" y="4388349"/>
            <a:ext cx="646935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cél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5" grpId="0" animBg="1"/>
      <p:bldP spid="76" grpId="0"/>
      <p:bldP spid="78" grpId="0"/>
      <p:bldP spid="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verzió:</a:t>
            </a:r>
            <a:r>
              <a:rPr lang="hu-HU" sz="1800" dirty="0"/>
              <a:t> IP melyik verzióját használja (jelenleg 4 és 6 közötti átmenet zajlik)</a:t>
            </a:r>
          </a:p>
          <a:p>
            <a:r>
              <a:rPr lang="hu-HU" sz="1800" b="1" dirty="0"/>
              <a:t>IHL</a:t>
            </a:r>
            <a:r>
              <a:rPr lang="hu-HU" sz="1800" dirty="0"/>
              <a:t>: a fejléc hosszát határozza meg 32-bites szavakban mérve, legkisebb értéke 5.</a:t>
            </a:r>
          </a:p>
          <a:p>
            <a:r>
              <a:rPr lang="hu-HU" sz="1800" b="1" dirty="0"/>
              <a:t>szolgálat típusa</a:t>
            </a:r>
            <a:r>
              <a:rPr lang="hu-HU" sz="1800" dirty="0"/>
              <a:t>: szolgálati osztályt jelöl (3-bites </a:t>
            </a:r>
            <a:r>
              <a:rPr lang="hu-HU" sz="1800" dirty="0" err="1"/>
              <a:t>precedencia</a:t>
            </a:r>
            <a:r>
              <a:rPr lang="hu-HU" sz="1800" dirty="0"/>
              <a:t>, 3 jelzőbit [D,T,R])</a:t>
            </a:r>
          </a:p>
          <a:p>
            <a:r>
              <a:rPr lang="hu-HU" sz="1800" b="1" dirty="0"/>
              <a:t>teljes hossz:</a:t>
            </a:r>
            <a:r>
              <a:rPr lang="hu-HU" sz="1800" dirty="0"/>
              <a:t> fejléc és adatrész együttes hossza bájtokban</a:t>
            </a:r>
          </a:p>
          <a:p>
            <a:r>
              <a:rPr lang="hu-HU" sz="1800" b="1" dirty="0"/>
              <a:t>azonosítás:</a:t>
            </a:r>
            <a:r>
              <a:rPr lang="hu-HU" sz="1800" dirty="0"/>
              <a:t> egy </a:t>
            </a:r>
            <a:r>
              <a:rPr lang="hu-HU" sz="1800" dirty="0" err="1"/>
              <a:t>datagram</a:t>
            </a:r>
            <a:r>
              <a:rPr lang="hu-HU" sz="1800" dirty="0"/>
              <a:t> minden darabja ugyanazt az </a:t>
            </a:r>
            <a:r>
              <a:rPr lang="hu-HU" sz="1800" i="1" dirty="0"/>
              <a:t>azonosítás</a:t>
            </a:r>
            <a:r>
              <a:rPr lang="hu-HU" sz="1800" dirty="0"/>
              <a:t> értéket hordozza.</a:t>
            </a:r>
          </a:p>
          <a:p>
            <a:r>
              <a:rPr lang="hu-HU" sz="1800" b="1" dirty="0"/>
              <a:t>DF:</a:t>
            </a:r>
            <a:r>
              <a:rPr lang="hu-HU" sz="1800" dirty="0"/>
              <a:t> „ne darabold” </a:t>
            </a:r>
            <a:r>
              <a:rPr lang="hu-HU" sz="1800" dirty="0" err="1"/>
              <a:t>flag</a:t>
            </a:r>
            <a:r>
              <a:rPr lang="hu-HU" sz="1800" dirty="0"/>
              <a:t> a </a:t>
            </a:r>
            <a:r>
              <a:rPr lang="hu-HU" sz="1800" dirty="0" err="1"/>
              <a:t>router-eknek</a:t>
            </a:r>
            <a:endParaRPr lang="hu-HU" sz="1800" dirty="0"/>
          </a:p>
          <a:p>
            <a:r>
              <a:rPr lang="hu-HU" sz="1800" b="1" dirty="0"/>
              <a:t>MF</a:t>
            </a:r>
            <a:r>
              <a:rPr lang="hu-HU" sz="1800" dirty="0"/>
              <a:t>: „több darab” </a:t>
            </a:r>
            <a:r>
              <a:rPr lang="hu-HU" sz="1800" dirty="0" err="1"/>
              <a:t>flag</a:t>
            </a:r>
            <a:r>
              <a:rPr lang="hu-HU" sz="1800" dirty="0"/>
              <a:t> minden darabban be kell legyen állítva, kivéve az utolsót.</a:t>
            </a:r>
          </a:p>
          <a:p>
            <a:r>
              <a:rPr lang="hu-HU" sz="1800" b="1" dirty="0"/>
              <a:t>darabeltolás</a:t>
            </a:r>
            <a:r>
              <a:rPr lang="hu-HU" sz="1800" dirty="0"/>
              <a:t>: a darab helyét mutatja a </a:t>
            </a:r>
            <a:r>
              <a:rPr lang="hu-HU" sz="1800" dirty="0" err="1"/>
              <a:t>datagramon</a:t>
            </a:r>
            <a:r>
              <a:rPr lang="hu-HU" sz="1800" dirty="0"/>
              <a:t> belül. (elemi darab méret 8 bájt)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33087"/>
          </a:xfrm>
        </p:spPr>
        <p:txBody>
          <a:bodyPr>
            <a:normAutofit/>
          </a:bodyPr>
          <a:lstStyle/>
          <a:p>
            <a:r>
              <a:rPr lang="hu-HU" sz="1800" b="1" dirty="0"/>
              <a:t>élettartam</a:t>
            </a:r>
            <a:r>
              <a:rPr lang="hu-HU" sz="1800" dirty="0"/>
              <a:t>: másodpercenként kellene csökkenteni a mező értékét, minden ugrásnál csökkentik eggyel az értékét</a:t>
            </a:r>
          </a:p>
          <a:p>
            <a:r>
              <a:rPr lang="hu-HU" sz="1800" b="1" dirty="0"/>
              <a:t>protokoll:</a:t>
            </a:r>
            <a:r>
              <a:rPr lang="hu-HU" sz="1800" dirty="0"/>
              <a:t> szállítási réteg protokolljának azonosítóját tartalmazza</a:t>
            </a:r>
          </a:p>
          <a:p>
            <a:r>
              <a:rPr lang="hu-HU" sz="1800" b="1" dirty="0"/>
              <a:t>ellenőrző összeg:</a:t>
            </a:r>
            <a:r>
              <a:rPr lang="hu-HU" sz="1800" dirty="0"/>
              <a:t> a </a:t>
            </a:r>
            <a:r>
              <a:rPr lang="hu-HU" sz="1800" dirty="0" err="1"/>
              <a:t>router-eken</a:t>
            </a:r>
            <a:r>
              <a:rPr lang="hu-HU" sz="1800" dirty="0"/>
              <a:t> belüli rossz memóriaszavak által előállított hibák kezelésére használt ellenőrző összeg a fejrészre, amelyet minden ugrásnál újra kell számolni</a:t>
            </a:r>
          </a:p>
          <a:p>
            <a:r>
              <a:rPr lang="hu-HU" sz="1800" b="1" dirty="0"/>
              <a:t>forrás cím</a:t>
            </a:r>
            <a:r>
              <a:rPr lang="hu-HU" sz="1800" dirty="0"/>
              <a:t> és </a:t>
            </a:r>
            <a:r>
              <a:rPr lang="hu-HU" sz="1800" b="1" dirty="0"/>
              <a:t>cél cím</a:t>
            </a:r>
            <a:r>
              <a:rPr lang="hu-HU" sz="1800" dirty="0"/>
              <a:t>: IP cím (később tárgyaljuk részletesen)</a:t>
            </a:r>
          </a:p>
          <a:p>
            <a:r>
              <a:rPr lang="hu-HU" sz="1800" b="1" dirty="0"/>
              <a:t>opciók:</a:t>
            </a:r>
            <a:r>
              <a:rPr lang="hu-HU" sz="1800" dirty="0"/>
              <a:t> következő verzió bővíthetősége miatt hagyták benne. Eredetileg 5 opció volt. (</a:t>
            </a:r>
            <a:r>
              <a:rPr lang="hu-HU" sz="1800" dirty="0" err="1"/>
              <a:t>router-ek</a:t>
            </a:r>
            <a:r>
              <a:rPr lang="hu-HU" sz="1800" dirty="0"/>
              <a:t> általában figyelmen kívül hagyják)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FEB66-2625-4F5B-A045-2D5E654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Címzés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02D2FD-64BC-4190-91EB-72E59CAB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5A8B766-440C-40B4-95B5-2EC683B2C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7" y="1600200"/>
            <a:ext cx="4149265" cy="5105400"/>
          </a:xfrm>
        </p:spPr>
      </p:pic>
    </p:spTree>
    <p:extLst>
      <p:ext uri="{BB962C8B-B14F-4D97-AF65-F5344CB8AC3E}">
        <p14:creationId xmlns:p14="http://schemas.microsoft.com/office/powerpoint/2010/main" val="2429931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címzési struktúrák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Sík - </a:t>
            </a:r>
            <a:r>
              <a:rPr lang="en-US" dirty="0"/>
              <a:t>Flat</a:t>
            </a:r>
          </a:p>
          <a:p>
            <a:pPr lvl="1"/>
            <a:r>
              <a:rPr lang="hu-HU" dirty="0"/>
              <a:t>Pl. minden </a:t>
            </a:r>
            <a:r>
              <a:rPr lang="hu-HU" dirty="0" err="1"/>
              <a:t>hosztot</a:t>
            </a:r>
            <a:r>
              <a:rPr lang="hu-HU" dirty="0"/>
              <a:t> egy</a:t>
            </a:r>
            <a:r>
              <a:rPr lang="en-US" dirty="0"/>
              <a:t> 48-bit</a:t>
            </a:r>
            <a:r>
              <a:rPr lang="hu-HU" dirty="0"/>
              <a:t>es</a:t>
            </a:r>
            <a:r>
              <a:rPr lang="en-US" dirty="0"/>
              <a:t> MAC </a:t>
            </a:r>
            <a:r>
              <a:rPr lang="hu-HU" dirty="0"/>
              <a:t>címmel azonosítunk</a:t>
            </a:r>
            <a:endParaRPr lang="en-US" dirty="0"/>
          </a:p>
          <a:p>
            <a:pPr lvl="1"/>
            <a:r>
              <a:rPr lang="hu-HU" dirty="0"/>
              <a:t>A routernek minden </a:t>
            </a:r>
            <a:r>
              <a:rPr lang="hu-HU" dirty="0" err="1"/>
              <a:t>hoszthoz</a:t>
            </a:r>
            <a:r>
              <a:rPr lang="hu-HU" dirty="0"/>
              <a:t> kell bejegyzés a táblájába</a:t>
            </a:r>
            <a:endParaRPr lang="en-US" dirty="0"/>
          </a:p>
          <a:p>
            <a:pPr lvl="2"/>
            <a:r>
              <a:rPr lang="hu-HU" dirty="0"/>
              <a:t>Túl nagy</a:t>
            </a:r>
            <a:endParaRPr lang="en-US" dirty="0"/>
          </a:p>
          <a:p>
            <a:pPr lvl="2"/>
            <a:r>
              <a:rPr lang="hu-HU" dirty="0"/>
              <a:t>Túl nehéz karbantartani</a:t>
            </a:r>
            <a:r>
              <a:rPr lang="en-US" dirty="0"/>
              <a:t> (</a:t>
            </a:r>
            <a:r>
              <a:rPr lang="hu-HU" dirty="0" err="1"/>
              <a:t>hosztok</a:t>
            </a:r>
            <a:r>
              <a:rPr lang="hu-HU" dirty="0"/>
              <a:t> jönnek, mennek 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Túl lassú</a:t>
            </a:r>
            <a:endParaRPr lang="en-US" dirty="0"/>
          </a:p>
          <a:p>
            <a:r>
              <a:rPr lang="hu-HU" dirty="0"/>
              <a:t>Hierarchikus</a:t>
            </a:r>
            <a:endParaRPr lang="en-US" dirty="0"/>
          </a:p>
          <a:p>
            <a:pPr lvl="1"/>
            <a:r>
              <a:rPr lang="hu-HU" dirty="0"/>
              <a:t>Címek szegmensekre bonthatók</a:t>
            </a:r>
            <a:endParaRPr lang="en-US" dirty="0"/>
          </a:p>
          <a:p>
            <a:pPr lvl="1"/>
            <a:r>
              <a:rPr lang="hu-HU" dirty="0"/>
              <a:t>Egy szegmens egy adott szintű konkrét területet fed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Telefonszámok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1  0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többesküldéses</a:t>
            </a:r>
            <a:r>
              <a:rPr lang="hu-HU" sz="1350" dirty="0">
                <a:solidFill>
                  <a:schemeClr val="tx1"/>
                </a:solidFill>
              </a:rPr>
              <a:t> cím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jövőbeni felhasználásra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A</a:t>
            </a:r>
            <a:endParaRPr lang="en-US" sz="1350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B</a:t>
            </a:r>
            <a:endParaRPr lang="en-US" sz="1350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C</a:t>
            </a:r>
            <a:endParaRPr lang="en-US" sz="1350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D</a:t>
            </a:r>
            <a:endParaRPr lang="en-US" sz="1350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E</a:t>
            </a:r>
            <a:endParaRPr lang="en-US" sz="135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0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0..0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1..1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0  1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(bármi)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.</a:t>
            </a:r>
            <a:endParaRPr lang="en-US" sz="1350" dirty="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 ezen hálózaton.</a:t>
            </a:r>
            <a:endParaRPr lang="en-US" sz="1350" dirty="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a helyi hálózaton.</a:t>
            </a:r>
            <a:endParaRPr lang="en-US" sz="1350" dirty="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egy távoli hálózaton.</a:t>
            </a:r>
            <a:endParaRPr lang="en-US" sz="1350" dirty="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Visszacsatolás.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Csomagtovábbítás</a:t>
            </a:r>
          </a:p>
          <a:p>
            <a:pPr lvl="1"/>
            <a:r>
              <a:rPr lang="hu-HU" dirty="0"/>
              <a:t>Útvonalválasztás</a:t>
            </a:r>
          </a:p>
          <a:p>
            <a:pPr lvl="1"/>
            <a:r>
              <a:rPr lang="hu-HU" dirty="0"/>
              <a:t>Csomag </a:t>
            </a:r>
            <a:r>
              <a:rPr lang="hu-HU" dirty="0" err="1"/>
              <a:t>fragmentálás</a:t>
            </a:r>
            <a:r>
              <a:rPr lang="hu-HU" dirty="0"/>
              <a:t> kezelése</a:t>
            </a:r>
            <a:endParaRPr lang="en-US" dirty="0"/>
          </a:p>
          <a:p>
            <a:pPr lvl="1"/>
            <a:r>
              <a:rPr lang="hu-HU" dirty="0"/>
              <a:t>Csomag ütemezés</a:t>
            </a:r>
            <a:endParaRPr lang="en-US" dirty="0"/>
          </a:p>
          <a:p>
            <a:pPr lvl="1"/>
            <a:r>
              <a:rPr lang="hu-HU" dirty="0"/>
              <a:t>Puffer kezelés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Csomag küldése egy adott végpontnak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Globálisan egyedi címeket definiálása</a:t>
            </a:r>
            <a:endParaRPr lang="en-US" dirty="0"/>
          </a:p>
          <a:p>
            <a:pPr lvl="1"/>
            <a:r>
              <a:rPr lang="hu-HU" dirty="0" err="1"/>
              <a:t>Routing</a:t>
            </a:r>
            <a:r>
              <a:rPr lang="hu-HU" dirty="0"/>
              <a:t> táblák karbantartása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Internet Protocol (IP</a:t>
            </a:r>
            <a:r>
              <a:rPr lang="hu-HU" dirty="0"/>
              <a:t>v4</a:t>
            </a:r>
            <a:r>
              <a:rPr lang="en-US" dirty="0"/>
              <a:t>), IPv6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54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IP</a:t>
            </a:r>
            <a:r>
              <a:rPr lang="en-US" dirty="0"/>
              <a:t> Fr</a:t>
            </a:r>
            <a:r>
              <a:rPr lang="hu-HU" dirty="0" err="1"/>
              <a:t>agmentation</a:t>
            </a:r>
            <a:r>
              <a:rPr lang="hu-HU" dirty="0"/>
              <a:t> – IP </a:t>
            </a:r>
            <a:r>
              <a:rPr lang="hu-HU" dirty="0" err="1"/>
              <a:t>Fragmentáció</a:t>
            </a:r>
            <a:r>
              <a:rPr lang="hu-HU" dirty="0"/>
              <a:t> (darabolás)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/>
              <a:t>Probléma</a:t>
            </a:r>
            <a:r>
              <a:rPr lang="en-US" sz="2800" dirty="0"/>
              <a:t>: </a:t>
            </a:r>
            <a:r>
              <a:rPr lang="hu-HU" sz="2800" dirty="0"/>
              <a:t>minden hálózatnak megvan a maga</a:t>
            </a:r>
            <a:r>
              <a:rPr lang="en-US" sz="2800" dirty="0"/>
              <a:t> MTU</a:t>
            </a:r>
            <a:r>
              <a:rPr lang="hu-HU" sz="2800" dirty="0" err="1"/>
              <a:t>-ja</a:t>
            </a:r>
            <a:endParaRPr lang="hu-HU" sz="2800" dirty="0"/>
          </a:p>
          <a:p>
            <a:pPr lvl="1"/>
            <a:r>
              <a:rPr lang="hu-HU" sz="2500" dirty="0"/>
              <a:t>MTU: Maximum </a:t>
            </a:r>
            <a:r>
              <a:rPr lang="hu-HU" sz="2500" dirty="0" err="1"/>
              <a:t>Transmission</a:t>
            </a:r>
            <a:r>
              <a:rPr lang="hu-HU" sz="2500" dirty="0"/>
              <a:t> Unit – lényegében a maximális használható csomag méret egy hálózatban</a:t>
            </a:r>
            <a:endParaRPr lang="en-US" sz="2500" dirty="0"/>
          </a:p>
          <a:p>
            <a:pPr lvl="1"/>
            <a:r>
              <a:rPr lang="en-US" sz="2400" dirty="0"/>
              <a:t>DARPA</a:t>
            </a:r>
            <a:r>
              <a:rPr lang="hu-HU" sz="2400" dirty="0"/>
              <a:t>/Internet</a:t>
            </a:r>
            <a:r>
              <a:rPr lang="en-US" sz="2400" dirty="0"/>
              <a:t> </a:t>
            </a:r>
            <a:r>
              <a:rPr lang="hu-HU" sz="2400" dirty="0"/>
              <a:t>alapelv</a:t>
            </a:r>
            <a:r>
              <a:rPr lang="en-US" sz="2400" dirty="0"/>
              <a:t>: </a:t>
            </a:r>
            <a:r>
              <a:rPr lang="hu-HU" sz="2400" dirty="0"/>
              <a:t>hálózatok heterogének lehetnek</a:t>
            </a:r>
            <a:endParaRPr lang="en-US" sz="2400" dirty="0"/>
          </a:p>
          <a:p>
            <a:pPr lvl="1"/>
            <a:r>
              <a:rPr lang="hu-HU" sz="2400" dirty="0"/>
              <a:t>A minimális MTU nem ismert egy adott útvonalhoz</a:t>
            </a:r>
            <a:endParaRPr lang="en-US" sz="2400" dirty="0"/>
          </a:p>
          <a:p>
            <a:r>
              <a:rPr lang="en-US" sz="2700" dirty="0"/>
              <a:t>IP </a:t>
            </a:r>
            <a:r>
              <a:rPr lang="hu-HU" sz="2700" dirty="0"/>
              <a:t>esetén</a:t>
            </a:r>
            <a:r>
              <a:rPr lang="en-US" sz="2700" dirty="0"/>
              <a:t>: </a:t>
            </a:r>
            <a:r>
              <a:rPr lang="en-US" sz="2700" dirty="0" err="1"/>
              <a:t>fragm</a:t>
            </a:r>
            <a:r>
              <a:rPr lang="hu-HU" sz="2700" dirty="0" err="1"/>
              <a:t>entáció</a:t>
            </a:r>
            <a:endParaRPr lang="en-US" sz="2700" dirty="0"/>
          </a:p>
          <a:p>
            <a:pPr lvl="1"/>
            <a:r>
              <a:rPr lang="hu-HU" sz="2400" dirty="0"/>
              <a:t>Vágjuk szét az IP csomagot, amikor az MTU csökken</a:t>
            </a:r>
            <a:endParaRPr lang="en-US" sz="2400" dirty="0"/>
          </a:p>
          <a:p>
            <a:pPr lvl="1"/>
            <a:r>
              <a:rPr lang="hu-HU" sz="2400" dirty="0"/>
              <a:t>Állítsuk helyre a darabokból a csomagot a fogadó állomásnál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: </a:t>
            </a:r>
            <a:r>
              <a:rPr lang="hu-HU" dirty="0"/>
              <a:t>2. szó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Identifier</a:t>
            </a:r>
            <a:r>
              <a:rPr lang="hu-HU" sz="2800" dirty="0"/>
              <a:t> (azonosító)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egyedi azonosító minden IP </a:t>
            </a:r>
            <a:r>
              <a:rPr lang="hu-HU" sz="2500" dirty="0" err="1"/>
              <a:t>datagramhoz</a:t>
            </a:r>
            <a:r>
              <a:rPr lang="hu-HU" sz="2500" dirty="0"/>
              <a:t> (csomaghoz)</a:t>
            </a:r>
            <a:endParaRPr lang="en-US" sz="2500" dirty="0"/>
          </a:p>
          <a:p>
            <a:r>
              <a:rPr lang="en-US" sz="2800" dirty="0"/>
              <a:t>Flags</a:t>
            </a:r>
            <a:r>
              <a:rPr lang="hu-HU" sz="2800" dirty="0"/>
              <a:t> (jelölő bitek)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en-US" sz="2500" dirty="0"/>
              <a:t>M flag, </a:t>
            </a:r>
            <a:r>
              <a:rPr lang="hu-HU" sz="2500" dirty="0"/>
              <a:t>értéke 0, ha ez az utolsó darab/</a:t>
            </a:r>
            <a:r>
              <a:rPr lang="hu-HU" sz="2500" dirty="0" err="1"/>
              <a:t>fragment</a:t>
            </a:r>
            <a:r>
              <a:rPr lang="hu-HU" sz="2500" dirty="0"/>
              <a:t>, különben 1</a:t>
            </a:r>
            <a:endParaRPr lang="en-US" sz="2500" dirty="0"/>
          </a:p>
          <a:p>
            <a:r>
              <a:rPr lang="en-US" sz="2800" dirty="0"/>
              <a:t>Offset</a:t>
            </a:r>
            <a:r>
              <a:rPr lang="hu-HU" sz="2800" dirty="0"/>
              <a:t> (eltolás)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A darab/</a:t>
            </a:r>
            <a:r>
              <a:rPr lang="hu-HU" sz="2500" dirty="0" err="1"/>
              <a:t>fragment</a:t>
            </a:r>
            <a:r>
              <a:rPr lang="hu-HU" sz="2500" dirty="0"/>
              <a:t> első bájtjának pozíciója</a:t>
            </a:r>
            <a:endParaRPr lang="en-US" sz="2200" dirty="0"/>
          </a:p>
          <a:p>
            <a:pPr lvl="1"/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Továbbítás.</a:t>
            </a:r>
          </a:p>
          <a:p>
            <a:pPr marL="0" indent="0">
              <a:buNone/>
            </a:pPr>
            <a:r>
              <a:rPr lang="hu-HU" sz="2200" b="1" cap="small" dirty="0"/>
              <a:t>Elvárások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helyesség, egyszerűség, robosztusság, stabilitás, </a:t>
            </a:r>
            <a:r>
              <a:rPr lang="hu-HU" sz="2200" dirty="0">
                <a:solidFill>
                  <a:srgbClr val="C00000"/>
                </a:solidFill>
              </a:rPr>
              <a:t>igazságosság</a:t>
            </a:r>
            <a:r>
              <a:rPr lang="hu-HU" sz="2200" dirty="0"/>
              <a:t>, </a:t>
            </a:r>
            <a:r>
              <a:rPr lang="hu-HU" sz="2200" dirty="0" err="1">
                <a:solidFill>
                  <a:srgbClr val="C00000"/>
                </a:solidFill>
              </a:rPr>
              <a:t>optimalitás</a:t>
            </a:r>
            <a:r>
              <a:rPr lang="hu-HU" sz="2200" dirty="0"/>
              <a:t> és hatékonyság</a:t>
            </a:r>
          </a:p>
          <a:p>
            <a:pPr marL="0" indent="0">
              <a:buNone/>
            </a:pPr>
            <a:r>
              <a:rPr lang="hu-HU" sz="2200" b="1" cap="small" dirty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/>
              <a:t>Nem-adaptív algoritmusok</a:t>
            </a:r>
          </a:p>
          <a:p>
            <a:pPr lvl="2"/>
            <a:r>
              <a:rPr lang="hu-HU" sz="2200" dirty="0"/>
              <a:t>offline meghatározás, betöltés a </a:t>
            </a:r>
            <a:r>
              <a:rPr lang="hu-HU" sz="2200" dirty="0" err="1"/>
              <a:t>router-ekbe</a:t>
            </a:r>
            <a:r>
              <a:rPr lang="hu-HU" sz="2200" dirty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995" y="403045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6084" y="3102776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085" y="50580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1980</a:t>
            </a:r>
          </a:p>
          <a:p>
            <a:pPr algn="r"/>
            <a:r>
              <a:rPr lang="en-US" sz="2400" dirty="0"/>
              <a:t>+ 1820</a:t>
            </a:r>
          </a:p>
          <a:p>
            <a:pPr algn="r"/>
            <a:r>
              <a:rPr lang="en-US" sz="2400" dirty="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452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453" y="49813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3988" y="4557120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520, M = 1</a:t>
            </a:r>
          </a:p>
          <a:p>
            <a:pPr algn="ctr"/>
            <a:r>
              <a:rPr lang="en-US" sz="2000" dirty="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3457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8204" y="520151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360, M = 0</a:t>
            </a:r>
          </a:p>
          <a:p>
            <a:pPr algn="ctr"/>
            <a:r>
              <a:rPr lang="en-US" sz="2000" dirty="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27673" y="3626867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+ 500</a:t>
            </a:r>
          </a:p>
          <a:p>
            <a:pPr algn="r"/>
            <a:r>
              <a:rPr lang="en-US" sz="2400" dirty="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hu-HU" dirty="0"/>
              <a:t> csomag helyreállítása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végponton történik</a:t>
            </a:r>
            <a:endParaRPr lang="en-US" dirty="0"/>
          </a:p>
          <a:p>
            <a:r>
              <a:rPr lang="en-US" dirty="0"/>
              <a:t>M = 0</a:t>
            </a:r>
            <a:r>
              <a:rPr lang="hu-HU" dirty="0"/>
              <a:t>, akkor ebből a darabból tudjuk a teljes adatmennyiséget</a:t>
            </a:r>
          </a:p>
          <a:p>
            <a:pPr lvl="1"/>
            <a:r>
              <a:rPr lang="hu-HU" dirty="0"/>
              <a:t>Hossz – IPHDR_hossz + </a:t>
            </a:r>
            <a:r>
              <a:rPr lang="hu-HU" dirty="0" err="1"/>
              <a:t>Offset</a:t>
            </a:r>
            <a:endParaRPr lang="en-US" dirty="0"/>
          </a:p>
          <a:p>
            <a:pPr lvl="1"/>
            <a:r>
              <a:rPr lang="en-US" dirty="0"/>
              <a:t>360 – 20 + 3460 = 3800</a:t>
            </a:r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Nem sorrendben beérkező darabok</a:t>
            </a:r>
            <a:endParaRPr lang="en-US" dirty="0"/>
          </a:p>
          <a:p>
            <a:pPr lvl="1"/>
            <a:r>
              <a:rPr lang="hu-HU" dirty="0"/>
              <a:t>Duplikátumok</a:t>
            </a:r>
            <a:endParaRPr lang="en-US" dirty="0"/>
          </a:p>
          <a:p>
            <a:pPr lvl="1"/>
            <a:r>
              <a:rPr lang="hu-HU" dirty="0"/>
              <a:t>Hiányzó darabok</a:t>
            </a:r>
            <a:endParaRPr lang="en-US" dirty="0"/>
          </a:p>
          <a:p>
            <a:r>
              <a:rPr lang="hu-HU" dirty="0"/>
              <a:t>Memória kezelés szempontjából egy rémálom…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0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Fragmentáció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Internet esetén</a:t>
            </a:r>
            <a:endParaRPr lang="en-US" dirty="0"/>
          </a:p>
          <a:p>
            <a:pPr lvl="1"/>
            <a:r>
              <a:rPr lang="hu-HU" dirty="0"/>
              <a:t>Elosztott és heterogén</a:t>
            </a:r>
            <a:endParaRPr lang="en-US" dirty="0"/>
          </a:p>
          <a:p>
            <a:pPr lvl="2"/>
            <a:r>
              <a:rPr lang="hu-HU" dirty="0"/>
              <a:t>Minden hálózat maga választ </a:t>
            </a:r>
            <a:r>
              <a:rPr lang="hu-HU" dirty="0" err="1"/>
              <a:t>MTU-t</a:t>
            </a:r>
            <a:endParaRPr lang="en-US" dirty="0"/>
          </a:p>
          <a:p>
            <a:pPr lvl="1"/>
            <a:r>
              <a:rPr lang="hu-HU" dirty="0"/>
              <a:t>Kapcsolat nélküli </a:t>
            </a:r>
            <a:r>
              <a:rPr lang="hu-HU" dirty="0" err="1"/>
              <a:t>datagram</a:t>
            </a:r>
            <a:r>
              <a:rPr lang="hu-HU" dirty="0"/>
              <a:t>/csomag alapú protokoll</a:t>
            </a:r>
            <a:endParaRPr lang="en-US" dirty="0"/>
          </a:p>
          <a:p>
            <a:pPr lvl="2"/>
            <a:r>
              <a:rPr lang="hu-HU" dirty="0"/>
              <a:t>Minden darab tartalmazza a továbbításhoz szükséges összes információt</a:t>
            </a:r>
            <a:endParaRPr lang="en-US" dirty="0"/>
          </a:p>
          <a:p>
            <a:pPr lvl="2"/>
            <a:r>
              <a:rPr lang="hu-HU" dirty="0"/>
              <a:t>A darabok függetlenül kerülnek leszállításra, akár különböző útvonalon keresztül</a:t>
            </a:r>
            <a:endParaRPr lang="en-US" dirty="0"/>
          </a:p>
          <a:p>
            <a:pPr lvl="1"/>
            <a:r>
              <a:rPr lang="hu-HU" dirty="0"/>
              <a:t>Legjobb szándék elve szerint (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effort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A r</a:t>
            </a:r>
            <a:r>
              <a:rPr lang="en-US" dirty="0"/>
              <a:t>outer</a:t>
            </a:r>
            <a:r>
              <a:rPr lang="hu-HU" dirty="0" err="1"/>
              <a:t>-ek</a:t>
            </a:r>
            <a:r>
              <a:rPr lang="hu-HU" dirty="0"/>
              <a:t> és a fogadó is eldobhat darabokat</a:t>
            </a:r>
            <a:endParaRPr lang="en-US" dirty="0"/>
          </a:p>
          <a:p>
            <a:pPr lvl="2"/>
            <a:r>
              <a:rPr lang="hu-HU" dirty="0"/>
              <a:t>Nem követelmény a küldő értesítése a „hibáról”</a:t>
            </a:r>
            <a:endParaRPr lang="en-US" dirty="0"/>
          </a:p>
          <a:p>
            <a:pPr lvl="1"/>
            <a:r>
              <a:rPr lang="hu-HU" dirty="0"/>
              <a:t>A legtöbb feladat a végpontra hárul</a:t>
            </a:r>
            <a:endParaRPr lang="en-US" dirty="0"/>
          </a:p>
          <a:p>
            <a:pPr lvl="2"/>
            <a:r>
              <a:rPr lang="hu-HU" dirty="0"/>
              <a:t>Csomag helyreállítása a darabokból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Fregmantáció</a:t>
            </a:r>
            <a:r>
              <a:rPr lang="hu-HU" dirty="0"/>
              <a:t> 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f</a:t>
            </a:r>
            <a:r>
              <a:rPr lang="en-US" dirty="0" err="1"/>
              <a:t>ragment</a:t>
            </a:r>
            <a:r>
              <a:rPr lang="hu-HU" dirty="0" err="1"/>
              <a:t>áció</a:t>
            </a:r>
            <a:r>
              <a:rPr lang="hu-HU" dirty="0"/>
              <a:t> költséges</a:t>
            </a:r>
            <a:endParaRPr lang="en-US" dirty="0"/>
          </a:p>
          <a:p>
            <a:pPr lvl="1"/>
            <a:r>
              <a:rPr lang="hu-HU" dirty="0"/>
              <a:t>Memória és CPU költés a csomag visszaállításához</a:t>
            </a:r>
            <a:endParaRPr lang="en-US" dirty="0"/>
          </a:p>
          <a:p>
            <a:pPr lvl="1"/>
            <a:r>
              <a:rPr lang="hu-HU" dirty="0"/>
              <a:t>Ha lehetséges, el kell kerülni</a:t>
            </a:r>
            <a:endParaRPr lang="en-US" dirty="0"/>
          </a:p>
          <a:p>
            <a:r>
              <a:rPr lang="en-US" dirty="0"/>
              <a:t>MTU </a:t>
            </a:r>
            <a:r>
              <a:rPr lang="hu-HU" dirty="0"/>
              <a:t>felderítő protokoll</a:t>
            </a:r>
            <a:endParaRPr lang="en-US" dirty="0"/>
          </a:p>
          <a:p>
            <a:pPr lvl="1"/>
            <a:r>
              <a:rPr lang="hu-HU" dirty="0"/>
              <a:t>Csomagküldés a</a:t>
            </a:r>
            <a:r>
              <a:rPr lang="en-US" dirty="0"/>
              <a:t> “don’t fragment” </a:t>
            </a:r>
            <a:r>
              <a:rPr lang="hu-HU" dirty="0" err="1"/>
              <a:t>flag</a:t>
            </a:r>
            <a:r>
              <a:rPr lang="hu-HU" dirty="0"/>
              <a:t> bittel</a:t>
            </a:r>
            <a:endParaRPr lang="en-US" dirty="0"/>
          </a:p>
          <a:p>
            <a:pPr lvl="1"/>
            <a:r>
              <a:rPr lang="hu-HU" dirty="0"/>
              <a:t>Folyamatosan csökkentjük a csomag méretét, amíg egy meg nem érkezik</a:t>
            </a:r>
            <a:endParaRPr lang="en-US" dirty="0"/>
          </a:p>
          <a:p>
            <a:pPr lvl="1"/>
            <a:r>
              <a:rPr lang="hu-HU" dirty="0"/>
              <a:t>Lehetséges</a:t>
            </a:r>
            <a:r>
              <a:rPr lang="en-US" dirty="0"/>
              <a:t> “can’t fragment” </a:t>
            </a:r>
            <a:r>
              <a:rPr lang="hu-HU" dirty="0"/>
              <a:t>hiba egy </a:t>
            </a:r>
            <a:r>
              <a:rPr lang="hu-HU" dirty="0" err="1"/>
              <a:t>routertől</a:t>
            </a:r>
            <a:r>
              <a:rPr lang="en-US" dirty="0"/>
              <a:t>, </a:t>
            </a:r>
            <a:r>
              <a:rPr lang="hu-HU" dirty="0"/>
              <a:t>ami közvetlenül tartalmazza az adott hálózatban használt </a:t>
            </a:r>
            <a:r>
              <a:rPr lang="hu-HU" dirty="0" err="1"/>
              <a:t>MTU-t</a:t>
            </a:r>
            <a:endParaRPr lang="en-US" dirty="0"/>
          </a:p>
          <a:p>
            <a:r>
              <a:rPr lang="hu-HU" dirty="0"/>
              <a:t>Darabok kezelését végző </a:t>
            </a:r>
            <a:r>
              <a:rPr lang="hu-HU" dirty="0" err="1"/>
              <a:t>router</a:t>
            </a:r>
            <a:endParaRPr lang="en-US" dirty="0"/>
          </a:p>
          <a:p>
            <a:pPr lvl="1"/>
            <a:r>
              <a:rPr lang="hu-HU" dirty="0"/>
              <a:t>Gyors, specializált hardver megoldás</a:t>
            </a:r>
            <a:endParaRPr lang="en-US" dirty="0"/>
          </a:p>
          <a:p>
            <a:pPr lvl="1"/>
            <a:r>
              <a:rPr lang="hu-HU" dirty="0"/>
              <a:t>Dedikált erőforrás a darabok kezeléséhez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IPv6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Fogyó </a:t>
            </a:r>
            <a:r>
              <a:rPr lang="en-US" dirty="0"/>
              <a:t>IPv4 </a:t>
            </a:r>
            <a:r>
              <a:rPr lang="hu-HU" dirty="0"/>
              <a:t>címek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az</a:t>
            </a:r>
            <a:r>
              <a:rPr lang="en-US" dirty="0"/>
              <a:t> IPv4 </a:t>
            </a:r>
            <a:r>
              <a:rPr lang="hu-HU" dirty="0"/>
              <a:t>címtartomány túl kicsi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</a:t>
            </a:r>
            <a:r>
              <a:rPr lang="hu-HU" dirty="0"/>
              <a:t>lehetséges cím</a:t>
            </a:r>
            <a:endParaRPr lang="en-US" dirty="0"/>
          </a:p>
          <a:p>
            <a:pPr lvl="1"/>
            <a:r>
              <a:rPr lang="hu-HU" dirty="0"/>
              <a:t>Ez kevesebb mint egy emberenként</a:t>
            </a:r>
            <a:endParaRPr lang="en-US" dirty="0"/>
          </a:p>
          <a:p>
            <a:r>
              <a:rPr lang="hu-HU" dirty="0"/>
              <a:t>A világ egy részén már nincs kiosztható IP blokk</a:t>
            </a:r>
            <a:endParaRPr lang="en-US" dirty="0"/>
          </a:p>
          <a:p>
            <a:pPr lvl="1"/>
            <a:r>
              <a:rPr lang="en-US" dirty="0"/>
              <a:t>IANA </a:t>
            </a:r>
            <a:r>
              <a:rPr lang="hu-HU" dirty="0"/>
              <a:t>az utolsó</a:t>
            </a:r>
            <a:r>
              <a:rPr lang="en-US" dirty="0"/>
              <a:t> /8 </a:t>
            </a:r>
            <a:r>
              <a:rPr lang="hu-HU" dirty="0"/>
              <a:t>blokkot 2011-ben osztotta ki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Régió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Utolsó IP blokk kiosztása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1998(!)</a:t>
            </a:r>
            <a:r>
              <a:rPr lang="hu-HU" dirty="0" err="1"/>
              <a:t>-ban</a:t>
            </a:r>
            <a:r>
              <a:rPr lang="hu-HU" dirty="0"/>
              <a:t> mutatták be</a:t>
            </a:r>
            <a:endParaRPr lang="en-US" dirty="0"/>
          </a:p>
          <a:p>
            <a:pPr lvl="1"/>
            <a:r>
              <a:rPr lang="en-US" dirty="0"/>
              <a:t>128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</a:t>
            </a:r>
            <a:r>
              <a:rPr lang="en-US" dirty="0"/>
              <a:t> </a:t>
            </a:r>
            <a:r>
              <a:rPr lang="hu-HU" dirty="0"/>
              <a:t>címek</a:t>
            </a:r>
            <a:endParaRPr lang="en-US" dirty="0"/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hu-HU" dirty="0"/>
              <a:t>cím/ember</a:t>
            </a:r>
            <a:endParaRPr lang="en-US" dirty="0"/>
          </a:p>
          <a:p>
            <a:r>
              <a:rPr lang="hu-HU" dirty="0"/>
              <a:t>Cím formátum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értékek 8 csoportba sorolva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‘:’</a:t>
            </a:r>
            <a:r>
              <a:rPr lang="hu-HU" dirty="0" err="1"/>
              <a:t>-tal</a:t>
            </a:r>
            <a:r>
              <a:rPr lang="hu-HU" dirty="0"/>
              <a:t> elválasztva)</a:t>
            </a:r>
            <a:endParaRPr lang="en-US" dirty="0"/>
          </a:p>
          <a:p>
            <a:pPr lvl="1"/>
            <a:r>
              <a:rPr lang="hu-HU" dirty="0"/>
              <a:t>Minden csoport elején szereplő nulla sorozatok elhagyhatók</a:t>
            </a:r>
            <a:endParaRPr lang="en-US" dirty="0"/>
          </a:p>
          <a:p>
            <a:pPr lvl="1"/>
            <a:r>
              <a:rPr lang="hu-HU" dirty="0"/>
              <a:t>Csupa nulla csoportok elhagyhatók</a:t>
            </a:r>
            <a:r>
              <a:rPr lang="en-US" dirty="0"/>
              <a:t> </a:t>
            </a:r>
            <a:r>
              <a:rPr lang="hu-HU" dirty="0"/>
              <a:t>, ekkor </a:t>
            </a:r>
            <a:r>
              <a:rPr lang="en-US" dirty="0"/>
              <a:t>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Ki tudja a </a:t>
            </a:r>
            <a:r>
              <a:rPr lang="hu-HU" dirty="0" err="1"/>
              <a:t>localhost</a:t>
            </a:r>
            <a:r>
              <a:rPr lang="hu-HU" dirty="0"/>
              <a:t> IPv4 címét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Mi ez az</a:t>
            </a:r>
            <a:r>
              <a:rPr lang="en-US" dirty="0"/>
              <a:t> IPv6</a:t>
            </a:r>
            <a:r>
              <a:rPr lang="hu-HU" dirty="0"/>
              <a:t> esetén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hu-HU" dirty="0"/>
              <a:t>Fejléc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 dirty="0"/>
              <a:t>Az</a:t>
            </a:r>
            <a:r>
              <a:rPr lang="en-US" dirty="0"/>
              <a:t> IPv4</a:t>
            </a:r>
            <a:r>
              <a:rPr lang="hu-HU" dirty="0" err="1"/>
              <a:t>-nél</a:t>
            </a:r>
            <a:r>
              <a:rPr lang="hu-HU" dirty="0"/>
              <a:t> látott kétszerese</a:t>
            </a:r>
            <a:r>
              <a:rPr lang="en-US" dirty="0"/>
              <a:t> (320 bit vs. 160 bit)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Honnan kapják az információt? </a:t>
            </a:r>
          </a:p>
          <a:p>
            <a:pPr lvl="2"/>
            <a:r>
              <a:rPr lang="hu-HU" sz="2400" dirty="0"/>
              <a:t>szomszédok, helyileg, minden </a:t>
            </a:r>
            <a:r>
              <a:rPr lang="hu-HU" sz="2400" dirty="0" err="1"/>
              <a:t>router-től</a:t>
            </a:r>
            <a:endParaRPr lang="hu-HU" sz="2400" dirty="0"/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Mikor változtatják az útvonalakat? </a:t>
            </a:r>
          </a:p>
          <a:p>
            <a:pPr lvl="2"/>
            <a:r>
              <a:rPr lang="hu-HU" sz="2400" dirty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Milyen mértékeket használnak az optimalizáláshoz?</a:t>
            </a:r>
          </a:p>
          <a:p>
            <a:pPr lvl="2"/>
            <a:r>
              <a:rPr lang="hu-HU" sz="2400" dirty="0"/>
              <a:t>távolság, ugrások (</a:t>
            </a:r>
            <a:r>
              <a:rPr lang="hu-HU" sz="2400" i="1" dirty="0" err="1"/>
              <a:t>hops</a:t>
            </a:r>
            <a:r>
              <a:rPr lang="hu-HU" sz="2400" dirty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Különbségek az IPv4-hez képest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mező hiányzik az</a:t>
            </a:r>
            <a:r>
              <a:rPr lang="en-US" dirty="0"/>
              <a:t> IPv6</a:t>
            </a:r>
            <a:r>
              <a:rPr lang="hu-HU" dirty="0"/>
              <a:t> fejlécből</a:t>
            </a:r>
            <a:endParaRPr lang="en-US" dirty="0"/>
          </a:p>
          <a:p>
            <a:pPr lvl="1"/>
            <a:r>
              <a:rPr lang="hu-HU" dirty="0"/>
              <a:t>Fejléc hossza</a:t>
            </a:r>
            <a:r>
              <a:rPr lang="en-US" dirty="0"/>
              <a:t> – </a:t>
            </a:r>
            <a:r>
              <a:rPr lang="hu-HU" dirty="0"/>
              <a:t>beépült a</a:t>
            </a:r>
            <a:r>
              <a:rPr lang="en-US" dirty="0"/>
              <a:t> Next Header </a:t>
            </a:r>
            <a:r>
              <a:rPr lang="hu-HU" dirty="0"/>
              <a:t>mezőbe</a:t>
            </a:r>
            <a:endParaRPr lang="en-US" dirty="0"/>
          </a:p>
          <a:p>
            <a:pPr lvl="1"/>
            <a:r>
              <a:rPr lang="en-US" dirty="0"/>
              <a:t>Checksum – </a:t>
            </a:r>
            <a:r>
              <a:rPr lang="hu-HU" dirty="0"/>
              <a:t>nem igazán használták már korábban se…</a:t>
            </a:r>
            <a:endParaRPr lang="en-US" dirty="0"/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</a:t>
            </a:r>
            <a:r>
              <a:rPr lang="hu-HU" dirty="0" err="1"/>
              <a:t>ek</a:t>
            </a:r>
            <a:r>
              <a:rPr lang="hu-HU" dirty="0"/>
              <a:t> nem támogatják a </a:t>
            </a:r>
            <a:r>
              <a:rPr lang="hu-HU" dirty="0" err="1"/>
              <a:t>fragmentációt</a:t>
            </a:r>
            <a:endParaRPr lang="en-US" dirty="0"/>
          </a:p>
          <a:p>
            <a:pPr lvl="2"/>
            <a:r>
              <a:rPr lang="hu-HU" dirty="0"/>
              <a:t>Az állomások </a:t>
            </a:r>
            <a:r>
              <a:rPr lang="en-US" dirty="0"/>
              <a:t>MTU </a:t>
            </a:r>
            <a:r>
              <a:rPr lang="hu-HU" dirty="0"/>
              <a:t>felderítést alkalmaznak</a:t>
            </a:r>
            <a:endParaRPr lang="en-US" dirty="0"/>
          </a:p>
          <a:p>
            <a:r>
              <a:rPr lang="hu-HU" dirty="0"/>
              <a:t>Az Internet felhasználás súlypontjainak megváltozása</a:t>
            </a:r>
            <a:endParaRPr lang="en-US" dirty="0"/>
          </a:p>
          <a:p>
            <a:pPr lvl="1"/>
            <a:r>
              <a:rPr lang="hu-HU" dirty="0"/>
              <a:t>Napjaink hálózatai sokkal homogénebbek, mint azt kezdetben gondolták</a:t>
            </a:r>
          </a:p>
          <a:p>
            <a:pPr lvl="1"/>
            <a:r>
              <a:rPr lang="hu-HU" dirty="0"/>
              <a:t>Azonban a </a:t>
            </a:r>
            <a:r>
              <a:rPr lang="hu-HU" dirty="0" err="1"/>
              <a:t>routing</a:t>
            </a:r>
            <a:r>
              <a:rPr lang="hu-HU" dirty="0"/>
              <a:t> költsége és bonyolultsága domináns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 növekmény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Nincsenek ellenőrizendő kontrollösszegek (</a:t>
            </a:r>
            <a:r>
              <a:rPr lang="hu-HU" dirty="0" err="1"/>
              <a:t>checksum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Nem szükséges a </a:t>
            </a:r>
            <a:r>
              <a:rPr lang="hu-HU" dirty="0" err="1"/>
              <a:t>fragmentáció</a:t>
            </a:r>
            <a:r>
              <a:rPr lang="hu-HU" dirty="0"/>
              <a:t> kezelése a </a:t>
            </a:r>
            <a:r>
              <a:rPr lang="hu-HU" dirty="0" err="1"/>
              <a:t>routerekben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routing</a:t>
            </a:r>
            <a:r>
              <a:rPr lang="hu-HU" dirty="0"/>
              <a:t> tábla szerkezet</a:t>
            </a:r>
            <a:endParaRPr lang="en-US" dirty="0"/>
          </a:p>
          <a:p>
            <a:pPr lvl="1"/>
            <a:r>
              <a:rPr lang="hu-HU" dirty="0"/>
              <a:t>A cím tér nagy</a:t>
            </a:r>
            <a:endParaRPr lang="en-US" dirty="0"/>
          </a:p>
          <a:p>
            <a:pPr lvl="1"/>
            <a:r>
              <a:rPr lang="hu-HU" dirty="0"/>
              <a:t>Nincs szükség</a:t>
            </a:r>
            <a:r>
              <a:rPr lang="en-US" dirty="0"/>
              <a:t> CIDR</a:t>
            </a:r>
            <a:r>
              <a:rPr lang="hu-HU" dirty="0" err="1"/>
              <a:t>-re</a:t>
            </a:r>
            <a:r>
              <a:rPr lang="en-US" dirty="0"/>
              <a:t> (</a:t>
            </a:r>
            <a:r>
              <a:rPr lang="hu-HU" dirty="0"/>
              <a:t>de </a:t>
            </a:r>
            <a:r>
              <a:rPr lang="hu-HU" dirty="0" err="1"/>
              <a:t>aggregáció</a:t>
            </a:r>
            <a:r>
              <a:rPr lang="hu-HU" dirty="0"/>
              <a:t> szükséges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szabványos alhálózat méret</a:t>
            </a:r>
            <a:r>
              <a:rPr lang="en-US" dirty="0"/>
              <a:t> 2</a:t>
            </a:r>
            <a:r>
              <a:rPr lang="en-US" baseline="30000" dirty="0"/>
              <a:t>64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auto-konfiguráció</a:t>
            </a:r>
            <a:endParaRPr lang="en-US" dirty="0"/>
          </a:p>
          <a:p>
            <a:pPr lvl="1"/>
            <a:r>
              <a:rPr lang="en-US" dirty="0"/>
              <a:t>Neighbor Discovery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</a:t>
            </a:r>
            <a:r>
              <a:rPr lang="en-US" dirty="0"/>
              <a:t>IPv6 </a:t>
            </a:r>
            <a:r>
              <a:rPr lang="hu-HU" dirty="0"/>
              <a:t>lehetőségek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Forrás </a:t>
            </a:r>
            <a:r>
              <a:rPr lang="en-US" dirty="0"/>
              <a:t>Routing</a:t>
            </a:r>
          </a:p>
          <a:p>
            <a:pPr lvl="1"/>
            <a:r>
              <a:rPr lang="hu-HU" dirty="0"/>
              <a:t>Az állomás meghatározhatja azt az útvonalat, amelyen a csomagjait továbbítani szeretné</a:t>
            </a:r>
            <a:endParaRPr lang="en-US" dirty="0"/>
          </a:p>
          <a:p>
            <a:r>
              <a:rPr lang="en-US" dirty="0"/>
              <a:t>Mobil IP</a:t>
            </a:r>
          </a:p>
          <a:p>
            <a:pPr lvl="1"/>
            <a:r>
              <a:rPr lang="hu-HU" dirty="0"/>
              <a:t>Az állomások magukkal vihetik az IP címüket más hálózatokba</a:t>
            </a:r>
            <a:endParaRPr lang="en-US" dirty="0"/>
          </a:p>
          <a:p>
            <a:pPr lvl="1"/>
            <a:r>
              <a:rPr lang="hu-HU" dirty="0"/>
              <a:t>Forrás </a:t>
            </a:r>
            <a:r>
              <a:rPr lang="hu-HU" dirty="0" err="1"/>
              <a:t>routing</a:t>
            </a:r>
            <a:r>
              <a:rPr lang="hu-HU" dirty="0"/>
              <a:t> használata a csomagok irányításához</a:t>
            </a:r>
            <a:endParaRPr lang="en-US" dirty="0"/>
          </a:p>
          <a:p>
            <a:r>
              <a:rPr lang="en-US" dirty="0"/>
              <a:t>Privacy </a:t>
            </a:r>
            <a:r>
              <a:rPr lang="hu-HU" dirty="0"/>
              <a:t>kiterjesztések</a:t>
            </a:r>
            <a:endParaRPr lang="en-US" dirty="0"/>
          </a:p>
          <a:p>
            <a:pPr lvl="1"/>
            <a:r>
              <a:rPr lang="hu-HU" dirty="0"/>
              <a:t>Véletlenszerűen generált állomás azonosítók</a:t>
            </a:r>
            <a:endParaRPr lang="en-US" dirty="0"/>
          </a:p>
          <a:p>
            <a:pPr lvl="1"/>
            <a:r>
              <a:rPr lang="hu-HU" dirty="0"/>
              <a:t>Megnehezíti egy IP egy adott állomáshoz való kapcsolását</a:t>
            </a:r>
            <a:endParaRPr lang="en-US" dirty="0"/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4Gb</a:t>
            </a:r>
            <a:r>
              <a:rPr lang="hu-HU" dirty="0" err="1"/>
              <a:t>-es</a:t>
            </a:r>
            <a:r>
              <a:rPr lang="hu-HU" dirty="0"/>
              <a:t> </a:t>
            </a:r>
            <a:r>
              <a:rPr lang="hu-HU" dirty="0" err="1"/>
              <a:t>datagramok</a:t>
            </a:r>
            <a:r>
              <a:rPr lang="hu-HU" dirty="0"/>
              <a:t> küldése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IPv6</a:t>
            </a:r>
            <a:r>
              <a:rPr lang="hu-HU" dirty="0"/>
              <a:t> bevezetése a teljes Internet frissítését jelentené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router, </a:t>
            </a:r>
            <a:r>
              <a:rPr lang="hu-HU" dirty="0"/>
              <a:t>minden </a:t>
            </a:r>
            <a:r>
              <a:rPr lang="hu-HU" dirty="0" err="1"/>
              <a:t>hoszt</a:t>
            </a:r>
            <a:endParaRPr lang="en-US" dirty="0"/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</a:t>
            </a:r>
            <a:r>
              <a:rPr lang="hu-HU" dirty="0" err="1"/>
              <a:t>-a</a:t>
            </a:r>
            <a:r>
              <a:rPr lang="hu-HU" dirty="0"/>
              <a:t> a </a:t>
            </a:r>
            <a:r>
              <a:rPr lang="hu-HU" dirty="0" err="1"/>
              <a:t>Google</a:t>
            </a:r>
            <a:r>
              <a:rPr lang="hu-HU" dirty="0"/>
              <a:t> forgalmának</a:t>
            </a:r>
            <a:r>
              <a:rPr lang="en-US" dirty="0"/>
              <a:t> </a:t>
            </a:r>
            <a:r>
              <a:rPr lang="hu-HU" dirty="0"/>
              <a:t>volt </a:t>
            </a:r>
            <a:r>
              <a:rPr lang="en-US" dirty="0"/>
              <a:t>IPv6</a:t>
            </a:r>
            <a:r>
              <a:rPr lang="hu-HU" dirty="0"/>
              <a:t> feletti</a:t>
            </a:r>
          </a:p>
          <a:p>
            <a:r>
              <a:rPr lang="hu-HU" dirty="0"/>
              <a:t>2015: ez</a:t>
            </a:r>
            <a:r>
              <a:rPr lang="en-US" dirty="0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73375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</a:t>
            </a:r>
            <a:r>
              <a:rPr lang="en-US" dirty="0"/>
              <a:t> IPv6</a:t>
            </a:r>
            <a:r>
              <a:rPr lang="hu-HU" dirty="0" err="1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/>
              <a:t>Hogyan történhet az átmenet </a:t>
            </a:r>
            <a:r>
              <a:rPr lang="en-US" dirty="0"/>
              <a:t>IPv4</a:t>
            </a:r>
            <a:r>
              <a:rPr lang="hu-HU" dirty="0" err="1"/>
              <a:t>-ről</a:t>
            </a:r>
            <a:r>
              <a:rPr lang="en-US" dirty="0"/>
              <a:t> IPv6</a:t>
            </a:r>
            <a:r>
              <a:rPr lang="hu-HU" dirty="0" err="1"/>
              <a:t>-ra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Napjainkban a legtöbb végpont a hálózat széleken</a:t>
            </a:r>
            <a:r>
              <a:rPr lang="en-US" dirty="0"/>
              <a:t> </a:t>
            </a:r>
            <a:r>
              <a:rPr lang="hu-HU" dirty="0"/>
              <a:t>támogatja az </a:t>
            </a:r>
            <a:r>
              <a:rPr lang="en-US" dirty="0"/>
              <a:t>IPv6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/>
              <a:t>mind tartalmaz </a:t>
            </a:r>
            <a:r>
              <a:rPr lang="en-US" dirty="0"/>
              <a:t>IPv6</a:t>
            </a:r>
            <a:r>
              <a:rPr lang="hu-HU" dirty="0"/>
              <a:t> támogatást</a:t>
            </a:r>
            <a:endParaRPr lang="en-US" dirty="0"/>
          </a:p>
          <a:p>
            <a:pPr lvl="2"/>
            <a:r>
              <a:rPr lang="hu-HU" dirty="0"/>
              <a:t>Az itteni </a:t>
            </a:r>
            <a:r>
              <a:rPr lang="hu-HU" dirty="0" err="1"/>
              <a:t>vezetéknélküli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point-ok</a:t>
            </a:r>
            <a:r>
              <a:rPr lang="hu-HU" dirty="0"/>
              <a:t> is</a:t>
            </a:r>
            <a:r>
              <a:rPr lang="en-US" dirty="0"/>
              <a:t> </a:t>
            </a:r>
            <a:r>
              <a:rPr lang="hu-HU" dirty="0"/>
              <a:t>valószínűleg </a:t>
            </a:r>
            <a:r>
              <a:rPr lang="en-US" dirty="0"/>
              <a:t>IPv6</a:t>
            </a:r>
            <a:r>
              <a:rPr lang="hu-HU" dirty="0"/>
              <a:t> képesek</a:t>
            </a:r>
            <a:endParaRPr lang="en-US" dirty="0"/>
          </a:p>
          <a:p>
            <a:pPr lvl="1"/>
            <a:r>
              <a:rPr lang="hu-HU" dirty="0"/>
              <a:t>Az</a:t>
            </a:r>
            <a:r>
              <a:rPr lang="en-US" dirty="0"/>
              <a:t> Internet </a:t>
            </a:r>
            <a:r>
              <a:rPr lang="hu-HU" dirty="0"/>
              <a:t>magja a probléma</a:t>
            </a:r>
          </a:p>
          <a:p>
            <a:pPr lvl="2"/>
            <a:r>
              <a:rPr lang="en-US" dirty="0"/>
              <a:t> IPv4 </a:t>
            </a:r>
            <a:r>
              <a:rPr lang="hu-HU" dirty="0"/>
              <a:t>mag nem </a:t>
            </a:r>
            <a:r>
              <a:rPr lang="hu-HU" dirty="0" err="1"/>
              <a:t>routolja</a:t>
            </a:r>
            <a:r>
              <a:rPr lang="hu-HU" dirty="0"/>
              <a:t> az IPv6 forgalmat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</a:t>
            </a:r>
            <a:endParaRPr lang="en-US" dirty="0"/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</a:t>
            </a:r>
            <a:r>
              <a:rPr lang="hu-HU" dirty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Azaz hogyan </a:t>
            </a:r>
            <a:r>
              <a:rPr lang="hu-HU" dirty="0" err="1"/>
              <a:t>routoljunk</a:t>
            </a:r>
            <a:r>
              <a:rPr lang="hu-HU" dirty="0"/>
              <a:t> IPv6 forgalmaz IPv4 hálózat felett</a:t>
            </a:r>
            <a:r>
              <a:rPr lang="en-US" dirty="0"/>
              <a:t>?</a:t>
            </a:r>
          </a:p>
          <a:p>
            <a:r>
              <a:rPr lang="hu-HU" dirty="0"/>
              <a:t>Megoldás</a:t>
            </a:r>
            <a:endParaRPr lang="en-US" dirty="0"/>
          </a:p>
          <a:p>
            <a:pPr lvl="1"/>
            <a:r>
              <a:rPr lang="hu-HU" dirty="0"/>
              <a:t>Használjunk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tunnel</a:t>
            </a:r>
            <a:r>
              <a:rPr lang="hu-HU" dirty="0" err="1">
                <a:solidFill>
                  <a:schemeClr val="accent1"/>
                </a:solidFill>
              </a:rPr>
              <a:t>eket</a:t>
            </a:r>
            <a:r>
              <a:rPr lang="en-US" dirty="0"/>
              <a:t> </a:t>
            </a:r>
            <a:r>
              <a:rPr lang="hu-HU" dirty="0"/>
              <a:t>az IPv6 csomagok becsomagolására és IPv4 hálózaton való továbbítására</a:t>
            </a:r>
            <a:endParaRPr lang="en-US" dirty="0"/>
          </a:p>
          <a:p>
            <a:pPr lvl="1"/>
            <a:r>
              <a:rPr lang="hu-HU" dirty="0"/>
              <a:t>Számos különböző implementáció</a:t>
            </a:r>
            <a:endParaRPr lang="en-US" dirty="0"/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Ha </a:t>
            </a:r>
            <a:r>
              <a:rPr lang="hu-HU" sz="2000" b="1" i="1" dirty="0"/>
              <a:t>J</a:t>
            </a:r>
            <a:r>
              <a:rPr lang="hu-HU" sz="2000" dirty="0"/>
              <a:t> router az </a:t>
            </a:r>
            <a:r>
              <a:rPr lang="hu-HU" sz="2000" b="1" i="1" dirty="0"/>
              <a:t>I</a:t>
            </a:r>
            <a:r>
              <a:rPr lang="hu-HU" sz="2000" dirty="0"/>
              <a:t> </a:t>
            </a:r>
            <a:r>
              <a:rPr lang="hu-HU" sz="2000" dirty="0" err="1"/>
              <a:t>router-től</a:t>
            </a:r>
            <a:r>
              <a:rPr lang="hu-HU" sz="2000" dirty="0"/>
              <a:t> </a:t>
            </a:r>
            <a:r>
              <a:rPr lang="hu-HU" sz="2000" b="1" i="1" dirty="0"/>
              <a:t>K</a:t>
            </a:r>
            <a:r>
              <a:rPr lang="hu-HU" sz="2000" dirty="0"/>
              <a:t> router felé vezető </a:t>
            </a:r>
            <a:r>
              <a:rPr lang="hu-HU" sz="2000" i="1" dirty="0"/>
              <a:t>optimális útvonalon</a:t>
            </a:r>
            <a:r>
              <a:rPr lang="hu-HU" sz="2000" dirty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/>
              <a:t>Az összes forrásból egy célba tartó optimális utak egy olyan fát alkotnak, melynek a gyökere a cél. Ezt nevezzük </a:t>
            </a:r>
            <a:r>
              <a:rPr lang="hu-HU" sz="2000" b="1" i="1" dirty="0" err="1"/>
              <a:t>nyelőfá</a:t>
            </a:r>
            <a:r>
              <a:rPr lang="hu-HU" sz="2000" dirty="0" err="1"/>
              <a:t>nak</a:t>
            </a:r>
            <a:r>
              <a:rPr lang="hu-HU" sz="20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>
                <a:solidFill>
                  <a:schemeClr val="tx1"/>
                </a:solidFill>
              </a:rPr>
              <a:t>K</a:t>
            </a:r>
            <a:r>
              <a:rPr lang="hu-HU" sz="1600" b="1" cap="small" dirty="0">
                <a:solidFill>
                  <a:schemeClr val="tx1"/>
                </a:solidFill>
              </a:rPr>
              <a:t> </a:t>
            </a:r>
            <a:r>
              <a:rPr lang="hu-HU" sz="1600" b="1" cap="small" dirty="0" err="1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/>
                  <a:t>Az alhálózat tekinthető egy gráfnak, amelyben minden router egy csomópontnak és minden él egy kommunikációs vonalnak (link) 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/>
                  <a:t> nem-negatív súlyfüggvényt, amelyek a legrövidebb utak meghatározásánál használunk.</a:t>
                </a:r>
              </a:p>
              <a:p>
                <a:r>
                  <a:rPr lang="hu-HU" sz="2000" i="1" dirty="0"/>
                  <a:t>G=(V,E)</a:t>
                </a:r>
                <a:r>
                  <a:rPr lang="hu-HU" sz="2000" dirty="0"/>
                  <a:t> gráf reprezentálja az alhálózatot</a:t>
                </a:r>
              </a:p>
              <a:p>
                <a:r>
                  <a:rPr lang="hu-HU" sz="2000" i="1" dirty="0"/>
                  <a:t>P</a:t>
                </a:r>
                <a:r>
                  <a:rPr lang="hu-HU" sz="2000" dirty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kommunikációs 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75328</TotalTime>
  <Words>6481</Words>
  <Application>Microsoft Office PowerPoint</Application>
  <PresentationFormat>Diavetítés a képernyőre (4:3 oldalarány)</PresentationFormat>
  <Paragraphs>1716</Paragraphs>
  <Slides>80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80</vt:i4>
      </vt:variant>
    </vt:vector>
  </HeadingPairs>
  <TitlesOfParts>
    <vt:vector size="89" baseType="lpstr">
      <vt:lpstr>Arial</vt:lpstr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Számítógépes Hálózatok</vt:lpstr>
      <vt:lpstr>Bridge-ek vs. Switch-ek Hidak vs. Kapcsolók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PowerPoint-bemutató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pszeudo-kód</vt:lpstr>
      <vt:lpstr>OSPF vs. IS-IS</vt:lpstr>
      <vt:lpstr>Eltérő felépítés</vt:lpstr>
      <vt:lpstr>Hálózati réteg protokolljai - Környezet</vt:lpstr>
      <vt:lpstr>Szállítási réteg felé nyújtott szolgálatok</vt:lpstr>
      <vt:lpstr>Hálózati réteg – forgalomirányítás </vt:lpstr>
      <vt:lpstr>Unicast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Hierarchikus forgalomirányítás</vt:lpstr>
      <vt:lpstr>Hierarchikus forgalomirányítás</vt:lpstr>
      <vt:lpstr>Hálózati réteg az Interneten</vt:lpstr>
      <vt:lpstr>Hálózati réteg az Interneten</vt:lpstr>
      <vt:lpstr>Hálózati réteg – Címzés  </vt:lpstr>
      <vt:lpstr>Az IPv4 fejrésze</vt:lpstr>
      <vt:lpstr>Az IP fejrésze</vt:lpstr>
      <vt:lpstr>Az IP fejrésze</vt:lpstr>
      <vt:lpstr>Címzés</vt:lpstr>
      <vt:lpstr>Lehetséges címzési struktúrák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IP Fragmentation – IP Fragmentáció (darabolás)</vt:lpstr>
      <vt:lpstr>IP fejléc: 2. szó</vt:lpstr>
      <vt:lpstr>Példa</vt:lpstr>
      <vt:lpstr>Példa</vt:lpstr>
      <vt:lpstr>IP csomag helyreállítása</vt:lpstr>
      <vt:lpstr>Fragmentáció</vt:lpstr>
      <vt:lpstr>Fregmantáció a valóságban</vt:lpstr>
      <vt:lpstr>PowerPoint-bemutató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PowerPoint-bemutató</vt:lpstr>
      <vt:lpstr>Újra: Internet forgalom irányítás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985</cp:revision>
  <cp:lastPrinted>2012-08-22T04:00:45Z</cp:lastPrinted>
  <dcterms:created xsi:type="dcterms:W3CDTF">2012-01-03T02:22:46Z</dcterms:created>
  <dcterms:modified xsi:type="dcterms:W3CDTF">2020-11-04T07:56:45Z</dcterms:modified>
</cp:coreProperties>
</file>