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36" r:id="rId2"/>
    <p:sldId id="268" r:id="rId3"/>
    <p:sldId id="338" r:id="rId4"/>
    <p:sldId id="339" r:id="rId5"/>
    <p:sldId id="340" r:id="rId6"/>
    <p:sldId id="341" r:id="rId7"/>
    <p:sldId id="342" r:id="rId8"/>
    <p:sldId id="343" r:id="rId9"/>
    <p:sldId id="292" r:id="rId10"/>
    <p:sldId id="293" r:id="rId11"/>
    <p:sldId id="294" r:id="rId12"/>
    <p:sldId id="295" r:id="rId13"/>
    <p:sldId id="344" r:id="rId14"/>
    <p:sldId id="298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5" r:id="rId23"/>
    <p:sldId id="316" r:id="rId24"/>
    <p:sldId id="348" r:id="rId25"/>
    <p:sldId id="323" r:id="rId26"/>
    <p:sldId id="351" r:id="rId27"/>
    <p:sldId id="328" r:id="rId28"/>
    <p:sldId id="329" r:id="rId29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3" autoAdjust="0"/>
    <p:restoredTop sz="90966" autoAdjust="0"/>
  </p:normalViewPr>
  <p:slideViewPr>
    <p:cSldViewPr snapToGrid="0">
      <p:cViewPr varScale="1">
        <p:scale>
          <a:sx n="106" d="100"/>
          <a:sy n="106" d="100"/>
        </p:scale>
        <p:origin x="4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B5FBA633-922E-4BF9-A3FB-2E364D442A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8" rIns="92438" bIns="46218" numCol="1" anchor="t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787EBBA8-8FB4-41DD-A768-DBBDD45C8D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8" rIns="92438" bIns="46218" numCol="1" anchor="t" anchorCtr="0" compatLnSpc="1">
            <a:prstTxWarp prst="textNoShape">
              <a:avLst/>
            </a:prstTxWarp>
          </a:bodyPr>
          <a:lstStyle>
            <a:lvl1pPr algn="r"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2452" name="Rectangle 4">
            <a:extLst>
              <a:ext uri="{FF2B5EF4-FFF2-40B4-BE49-F238E27FC236}">
                <a16:creationId xmlns:a16="http://schemas.microsoft.com/office/drawing/2014/main" id="{5B02AA2D-958B-4E2B-9489-4D7851C55BF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8" rIns="92438" bIns="46218" numCol="1" anchor="b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2453" name="Rectangle 5">
            <a:extLst>
              <a:ext uri="{FF2B5EF4-FFF2-40B4-BE49-F238E27FC236}">
                <a16:creationId xmlns:a16="http://schemas.microsoft.com/office/drawing/2014/main" id="{BE2233FF-1F2B-45B7-8CE2-9CA4BA99778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8" rIns="92438" bIns="46218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/>
            </a:lvl1pPr>
          </a:lstStyle>
          <a:p>
            <a:fld id="{7D38A292-7C03-4810-9D61-2E1ECACADAB9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7C6DCE-0A54-4E1E-9CBA-3432AD96E7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8" rIns="92438" bIns="46218" numCol="1" anchor="t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C189FC7-051D-479B-8FB5-88A9C173E5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8" rIns="92438" bIns="46218" numCol="1" anchor="t" anchorCtr="0" compatLnSpc="1">
            <a:prstTxWarp prst="textNoShape">
              <a:avLst/>
            </a:prstTxWarp>
          </a:bodyPr>
          <a:lstStyle>
            <a:lvl1pPr algn="r" defTabSz="924676"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0689408-D6D9-4321-8579-4FDFC822A8C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395B30E-2417-432A-85BE-BF931C66A7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8" rIns="92438" bIns="462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F72CC7F-A999-4851-8B8B-229E38C26E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8" rIns="92438" bIns="46218" numCol="1" anchor="b" anchorCtr="0" compatLnSpc="1">
            <a:prstTxWarp prst="textNoShape">
              <a:avLst/>
            </a:prstTxWarp>
          </a:bodyPr>
          <a:lstStyle>
            <a:lvl1pPr defTabSz="924676" eaLnBrk="1" hangingPunct="1">
              <a:defRPr sz="1200" u="none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E7608CC-756D-4111-AD1B-686604FD5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8" tIns="46218" rIns="92438" bIns="46218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 u="none"/>
            </a:lvl1pPr>
          </a:lstStyle>
          <a:p>
            <a:fld id="{C8DA5DE1-F466-4193-A2D8-DEEB0F387F43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CB69F1-0144-49AA-B90D-D05B0FB25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A05379-F319-444B-9F35-ABA4448785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929C95-F6CA-4C29-A0E2-D4541302C2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7A9CA-0118-44B7-99D4-E5FCA50C4022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70125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12666C-31CA-4278-8F92-2065F0523D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B3FFA3-0EF0-433C-9EA2-4F3F043C59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CA6334-AAA8-4F59-AC64-DD9E52EDB1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39695-8567-43F9-8524-0D215A1C4929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20445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59603F-4450-4B2B-9BA2-A32A464657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A700A2-B257-4880-A378-B2B9FC2E22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E2EF79-56FB-453A-BCDB-5F521BE72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A13F7-8B60-4FCD-B864-B701A6AA1BCF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4705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AF52C0-E14E-43F7-8DFF-404829C026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021307-E0A8-4E25-967C-5BB2DCEB1B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1C2FA6-22BB-4CD0-8DA1-F65E890639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74A0B-7DCB-4CE7-932C-1A36BD9EA0D4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51092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77FCA5-BFD8-4D29-A687-3EBCF2ECFF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F31CE6-F2A4-4D58-9E90-D575C67A1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4733D4-7B6E-4948-901B-CAEE94EA7B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A29E83-E9A5-4090-8AF0-EEC5F3327C04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0362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516A3F-807F-4C72-9E47-EA68E98E90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1B2281-0791-40A1-9E17-98231F0077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8CBE4-5891-4E97-B5AD-F2477F7D3C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BAFF3-3500-40BA-91B7-A3284AA97E6D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33916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38602D7-4F19-4A54-AB0B-28AECB84DA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5E738C4-6194-4522-B0CB-89B2BE3771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A163561-A280-4432-99D4-B279F68961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8AAA41-0FEC-4FEE-90B5-EE0283FF11C9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3525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F6F6FC-E8EF-4C59-895A-6D8923D29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4F61C4-B3A3-4931-95A3-D0157DBF8B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D45148D-F5C5-4BD4-8BD7-1BC98E57F0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7583C-EEF8-4270-97B4-18E88ACEB8C3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1229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0B9D414-BAD4-4DEA-B549-D73D8FCCD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0DE3FC-9A9D-4110-8E46-77DC8BF96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76B0E9-6AF7-4290-8A79-A7C02037B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938E5-79BD-4983-9391-31A4CC050426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34749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34619-3A42-48F5-8D3F-E7FDCFFD3E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968C80-9190-48E7-AA2A-BC423A5779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B7305-184E-479C-9A92-0DD624569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C459B-8BB6-4A8B-B736-F36FB2949B39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2358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E539B-13C5-41EA-973F-E65A48FAF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21667-C464-4E95-82B8-00423CED57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CA10B5-831F-4057-84FA-F6FE3E1170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4C715F-6C8E-46F5-A53F-3C3D3FBCCBB0}" type="slidenum">
              <a:rPr lang="en-US" altLang="hu-HU"/>
              <a:pPr/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4802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0D1C32-CD65-4DBB-9D9A-1C7118680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0EDE502-C83B-415F-9449-4E2F87C3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/>
              <a:t>Click to edit Master text styles</a:t>
            </a:r>
          </a:p>
          <a:p>
            <a:pPr lvl="1"/>
            <a:r>
              <a:rPr lang="en-US" altLang="hu-HU"/>
              <a:t>Second level</a:t>
            </a:r>
          </a:p>
          <a:p>
            <a:pPr lvl="2"/>
            <a:r>
              <a:rPr lang="en-US" altLang="hu-HU"/>
              <a:t>Third level</a:t>
            </a:r>
          </a:p>
          <a:p>
            <a:pPr lvl="3"/>
            <a:r>
              <a:rPr lang="en-US" altLang="hu-HU"/>
              <a:t>Fourth level</a:t>
            </a:r>
          </a:p>
          <a:p>
            <a:pPr lvl="4"/>
            <a:r>
              <a:rPr lang="en-US" altLang="hu-HU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196B538-FBA1-4291-A786-CCC9F30443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u="none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28BF22-C078-45F2-9866-62BA5517A0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u="none"/>
            </a:lvl1pPr>
          </a:lstStyle>
          <a:p>
            <a:pPr>
              <a:defRPr/>
            </a:pPr>
            <a:r>
              <a:rPr lang="en-US"/>
              <a:t>Notes 7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5F0EFB5-D0A0-4D61-AEF7-17283F711E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u="none"/>
            </a:lvl1pPr>
          </a:lstStyle>
          <a:p>
            <a:fld id="{88129373-B920-4B9E-8908-3F6172C9AC00}" type="slidenum">
              <a:rPr lang="en-US" altLang="hu-HU"/>
              <a:pPr/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>
            <a:extLst>
              <a:ext uri="{FF2B5EF4-FFF2-40B4-BE49-F238E27FC236}">
                <a16:creationId xmlns:a16="http://schemas.microsoft.com/office/drawing/2014/main" id="{23941282-4DB3-4F34-B7AC-3AAAAF16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D72D54-EC07-4083-80AA-B697EC30255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D71D91C-4104-4106-8D10-0A60220E2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153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</a:t>
            </a:r>
            <a:r>
              <a:rPr lang="en-US" altLang="hu-HU" sz="3600"/>
              <a:t>    R1      R2 </a:t>
            </a:r>
            <a:r>
              <a:rPr lang="en-US" altLang="hu-HU" sz="2400"/>
              <a:t>over common attribute</a:t>
            </a:r>
            <a:r>
              <a:rPr lang="en-US" altLang="hu-HU" sz="3600"/>
              <a:t> C</a:t>
            </a:r>
            <a:endParaRPr lang="en-US" altLang="hu-HU" sz="3600" u="sng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F075976F-AB7B-477B-89E6-C73685193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T(R1)   = 10,000</a:t>
            </a:r>
            <a:r>
              <a:rPr lang="hu-HU" altLang="hu-HU"/>
              <a:t> </a:t>
            </a:r>
            <a:r>
              <a:rPr lang="hu-HU" altLang="hu-HU" sz="2400"/>
              <a:t>(Other notation: N</a:t>
            </a:r>
            <a:r>
              <a:rPr lang="hu-HU" altLang="hu-HU" sz="2400" baseline="-25000"/>
              <a:t>R1</a:t>
            </a:r>
            <a:r>
              <a:rPr lang="hu-HU" altLang="hu-HU" sz="2400"/>
              <a:t>)</a:t>
            </a: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/>
              <a:t>T(R2)   = 5,000</a:t>
            </a:r>
          </a:p>
          <a:p>
            <a:pPr eaLnBrk="1" hangingPunct="1">
              <a:buFontTx/>
              <a:buNone/>
            </a:pPr>
            <a:r>
              <a:rPr lang="hu-HU" altLang="hu-HU"/>
              <a:t>L</a:t>
            </a:r>
            <a:r>
              <a:rPr lang="en-US" altLang="hu-HU"/>
              <a:t>(R1) = </a:t>
            </a:r>
            <a:r>
              <a:rPr lang="hu-HU" altLang="hu-HU"/>
              <a:t>L</a:t>
            </a:r>
            <a:r>
              <a:rPr lang="en-US" altLang="hu-HU"/>
              <a:t>(R2) = 1/10 block</a:t>
            </a:r>
            <a:r>
              <a:rPr lang="hu-HU" altLang="hu-HU"/>
              <a:t>  </a:t>
            </a:r>
            <a:r>
              <a:rPr lang="hu-HU" altLang="hu-HU" sz="2400"/>
              <a:t>(bf</a:t>
            </a:r>
            <a:r>
              <a:rPr lang="hu-HU" altLang="hu-HU" sz="2400" baseline="-25000"/>
              <a:t>R1 </a:t>
            </a:r>
            <a:r>
              <a:rPr lang="hu-HU" altLang="hu-HU" sz="2400"/>
              <a:t>= 10)</a:t>
            </a:r>
            <a:endParaRPr lang="en-US" altLang="hu-HU" sz="2400"/>
          </a:p>
          <a:p>
            <a:pPr eaLnBrk="1" hangingPunct="1">
              <a:buFontTx/>
              <a:buNone/>
            </a:pPr>
            <a:r>
              <a:rPr lang="en-US" altLang="hu-HU"/>
              <a:t>Memory available = 101 blocks</a:t>
            </a:r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596D5DC9-0A54-4C4D-AF63-82C516AD04C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771900" y="8001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DD15ECE4-159A-4171-976A-B349452F1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u="none">
                <a:sym typeface="Symbol" panose="05050102010706020507" pitchFamily="18" charset="2"/>
              </a:rPr>
              <a:t></a:t>
            </a:r>
            <a:r>
              <a:rPr lang="en-US" altLang="hu-HU" u="none"/>
              <a:t> Metric:  # of IOs  </a:t>
            </a:r>
          </a:p>
          <a:p>
            <a:pPr eaLnBrk="1" hangingPunct="1">
              <a:buFontTx/>
              <a:buNone/>
            </a:pPr>
            <a:r>
              <a:rPr lang="en-US" altLang="hu-HU" u="none"/>
              <a:t>			(ignoring writing of result)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A919DDA-C038-49C3-8955-7D1C7999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AB9FD0-CA32-41BC-AC51-CD48895465DF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04E9D47-D1ED-4B22-A6BE-07C05161C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One way to sort:</a:t>
            </a:r>
            <a:r>
              <a:rPr lang="en-US" altLang="hu-HU" sz="3600"/>
              <a:t>  Merge Sort</a:t>
            </a:r>
            <a:endParaRPr lang="en-US" altLang="hu-HU" sz="3600" u="sng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9D310E1-4AD4-4DF1-9EB0-764F902B4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6779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(i) For each </a:t>
            </a:r>
            <a:r>
              <a:rPr lang="en-US" altLang="hu-HU">
                <a:solidFill>
                  <a:srgbClr val="FF0000"/>
                </a:solidFill>
              </a:rPr>
              <a:t>100 blk</a:t>
            </a:r>
            <a:r>
              <a:rPr lang="en-US" altLang="hu-HU"/>
              <a:t> </a:t>
            </a:r>
            <a:r>
              <a:rPr lang="en-US" altLang="hu-HU">
                <a:solidFill>
                  <a:srgbClr val="FF0000"/>
                </a:solidFill>
              </a:rPr>
              <a:t>chunk</a:t>
            </a:r>
            <a:r>
              <a:rPr lang="en-US" altLang="hu-HU"/>
              <a:t> of R:</a:t>
            </a:r>
          </a:p>
          <a:p>
            <a:pPr eaLnBrk="1" hangingPunct="1">
              <a:buFontTx/>
              <a:buNone/>
            </a:pPr>
            <a:r>
              <a:rPr lang="en-US" altLang="hu-HU"/>
              <a:t>		</a:t>
            </a:r>
            <a:r>
              <a:rPr lang="en-US" altLang="hu-HU" sz="2800"/>
              <a:t>- Read chunk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	- Sort in memory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	- Write to disk  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							sorted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							chunks</a:t>
            </a:r>
          </a:p>
          <a:p>
            <a:pPr eaLnBrk="1" hangingPunct="1">
              <a:buFontTx/>
              <a:buNone/>
            </a:pPr>
            <a:endParaRPr lang="en-US" altLang="hu-HU" sz="2800"/>
          </a:p>
          <a:p>
            <a:pPr eaLnBrk="1" hangingPunct="1">
              <a:buFontTx/>
              <a:buNone/>
            </a:pPr>
            <a:r>
              <a:rPr lang="en-US" altLang="hu-HU" sz="2800"/>
              <a:t>			  Memory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48D36DD8-6095-4AEC-B672-50799F10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3963988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none"/>
              <a:t>R1</a:t>
            </a:r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B5BAF865-D861-4C28-B1C6-ECEA136F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878388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none"/>
              <a:t>R2</a:t>
            </a: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F2E56542-3121-4E86-AF83-7E454713E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3887788"/>
            <a:ext cx="1295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07AFD56A-4CE3-4FDD-A48C-8B975DAC0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65918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E9C77CF1-4957-4A9C-BA5A-9738D5587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26878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4" name="Rectangle 9">
            <a:extLst>
              <a:ext uri="{FF2B5EF4-FFF2-40B4-BE49-F238E27FC236}">
                <a16:creationId xmlns:a16="http://schemas.microsoft.com/office/drawing/2014/main" id="{AC591BBE-82C2-4512-BFE9-52F58C0E7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5335588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5" name="Text Box 10">
            <a:extLst>
              <a:ext uri="{FF2B5EF4-FFF2-40B4-BE49-F238E27FC236}">
                <a16:creationId xmlns:a16="http://schemas.microsoft.com/office/drawing/2014/main" id="{69EF2C38-E5C2-4F40-91A6-B8D11BA141F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94312" y="4727576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...</a:t>
            </a:r>
          </a:p>
        </p:txBody>
      </p:sp>
      <p:sp>
        <p:nvSpPr>
          <p:cNvPr id="11276" name="Rectangle 11" descr="Large confetti">
            <a:extLst>
              <a:ext uri="{FF2B5EF4-FFF2-40B4-BE49-F238E27FC236}">
                <a16:creationId xmlns:a16="http://schemas.microsoft.com/office/drawing/2014/main" id="{02F287DB-14B8-4CAB-900E-8594A9E9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3963988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7" name="Rectangle 12" descr="Large confetti">
            <a:extLst>
              <a:ext uri="{FF2B5EF4-FFF2-40B4-BE49-F238E27FC236}">
                <a16:creationId xmlns:a16="http://schemas.microsoft.com/office/drawing/2014/main" id="{C6AE2546-F0F2-43F8-A47A-F2DCB7877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4344988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8" name="Rectangle 13" descr="Large confetti">
            <a:extLst>
              <a:ext uri="{FF2B5EF4-FFF2-40B4-BE49-F238E27FC236}">
                <a16:creationId xmlns:a16="http://schemas.microsoft.com/office/drawing/2014/main" id="{791220C1-1CB4-409E-9E00-3F42A7B1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4725988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79" name="Rectangle 14" descr="Large confetti">
            <a:extLst>
              <a:ext uri="{FF2B5EF4-FFF2-40B4-BE49-F238E27FC236}">
                <a16:creationId xmlns:a16="http://schemas.microsoft.com/office/drawing/2014/main" id="{B4FA1B7D-7BB9-4CFD-942E-1ADD7968E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5106988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80" name="Rectangle 15" descr="Large confetti">
            <a:extLst>
              <a:ext uri="{FF2B5EF4-FFF2-40B4-BE49-F238E27FC236}">
                <a16:creationId xmlns:a16="http://schemas.microsoft.com/office/drawing/2014/main" id="{7870C83D-0819-45FE-B1EE-33EACF2E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963988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81" name="Rectangle 16" descr="Large confetti">
            <a:extLst>
              <a:ext uri="{FF2B5EF4-FFF2-40B4-BE49-F238E27FC236}">
                <a16:creationId xmlns:a16="http://schemas.microsoft.com/office/drawing/2014/main" id="{FB97B29D-8D75-4729-90AD-B3D82B16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4344988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82" name="Rectangle 17" descr="Large confetti">
            <a:extLst>
              <a:ext uri="{FF2B5EF4-FFF2-40B4-BE49-F238E27FC236}">
                <a16:creationId xmlns:a16="http://schemas.microsoft.com/office/drawing/2014/main" id="{E8766212-FABD-46E6-871E-37EEAAA75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4725988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83" name="Rectangle 18" descr="Large confetti">
            <a:extLst>
              <a:ext uri="{FF2B5EF4-FFF2-40B4-BE49-F238E27FC236}">
                <a16:creationId xmlns:a16="http://schemas.microsoft.com/office/drawing/2014/main" id="{6D56B214-50F4-4E56-A67C-B235CF54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5106988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B0313C4F-7EBD-4420-825A-7DED30C43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4268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5" name="Line 21">
            <a:extLst>
              <a:ext uri="{FF2B5EF4-FFF2-40B4-BE49-F238E27FC236}">
                <a16:creationId xmlns:a16="http://schemas.microsoft.com/office/drawing/2014/main" id="{1327C607-FFFA-4836-A383-71801881F1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6700" y="3963988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6" name="Line 22">
            <a:extLst>
              <a:ext uri="{FF2B5EF4-FFF2-40B4-BE49-F238E27FC236}">
                <a16:creationId xmlns:a16="http://schemas.microsoft.com/office/drawing/2014/main" id="{49A158A6-FDFC-418E-981B-4B394C8C08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2900" y="4421188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7" name="Line 23">
            <a:extLst>
              <a:ext uri="{FF2B5EF4-FFF2-40B4-BE49-F238E27FC236}">
                <a16:creationId xmlns:a16="http://schemas.microsoft.com/office/drawing/2014/main" id="{BE4C9A75-BA6F-4896-8F49-4BCAFB6BC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503078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8" name="Line 24">
            <a:extLst>
              <a:ext uri="{FF2B5EF4-FFF2-40B4-BE49-F238E27FC236}">
                <a16:creationId xmlns:a16="http://schemas.microsoft.com/office/drawing/2014/main" id="{BF4BA0C3-5BBB-431D-9CB5-F4FA776D51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43100" y="4878388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9" name="AutoShape 26">
            <a:extLst>
              <a:ext uri="{FF2B5EF4-FFF2-40B4-BE49-F238E27FC236}">
                <a16:creationId xmlns:a16="http://schemas.microsoft.com/office/drawing/2014/main" id="{AF43F462-F20A-4ABD-ABA4-791FDBAB5678}"/>
              </a:ext>
            </a:extLst>
          </p:cNvPr>
          <p:cNvSpPr>
            <a:spLocks/>
          </p:cNvSpPr>
          <p:nvPr/>
        </p:nvSpPr>
        <p:spPr bwMode="auto">
          <a:xfrm>
            <a:off x="6896100" y="3506788"/>
            <a:ext cx="76200" cy="2362200"/>
          </a:xfrm>
          <a:prstGeom prst="rightBrace">
            <a:avLst>
              <a:gd name="adj1" fmla="val 2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605DD77E-EEEA-4A16-829A-6D854F52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7F946C-6424-4B71-AD55-67159A8E8046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8DBDB9D-E81D-4CBA-BD21-261457463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7050" y="796925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(ii) Read all chunks + merge + write out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sz="2800"/>
              <a:t>Sorted file	   Memory		   		Sorted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								Chunks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AE3C6933-EA9D-49D0-BE96-28B1723EA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360613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15C85490-14D3-4E1F-95C1-66F0A0E9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2970213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4" name="Rectangle 7">
            <a:extLst>
              <a:ext uri="{FF2B5EF4-FFF2-40B4-BE49-F238E27FC236}">
                <a16:creationId xmlns:a16="http://schemas.microsoft.com/office/drawing/2014/main" id="{85FA6ABA-09ED-4C4F-AE08-FE7DF0EE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4037013"/>
            <a:ext cx="1752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23B03198-424A-4797-9496-D78FDE9D161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264150" y="3429001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...</a:t>
            </a:r>
          </a:p>
        </p:txBody>
      </p:sp>
      <p:sp>
        <p:nvSpPr>
          <p:cNvPr id="12296" name="AutoShape 9">
            <a:extLst>
              <a:ext uri="{FF2B5EF4-FFF2-40B4-BE49-F238E27FC236}">
                <a16:creationId xmlns:a16="http://schemas.microsoft.com/office/drawing/2014/main" id="{80D5CC0A-D764-4AEB-A4A5-49C9785C702E}"/>
              </a:ext>
            </a:extLst>
          </p:cNvPr>
          <p:cNvSpPr>
            <a:spLocks/>
          </p:cNvSpPr>
          <p:nvPr/>
        </p:nvSpPr>
        <p:spPr bwMode="auto">
          <a:xfrm>
            <a:off x="6662738" y="2193925"/>
            <a:ext cx="234950" cy="2362200"/>
          </a:xfrm>
          <a:prstGeom prst="rightBrace">
            <a:avLst>
              <a:gd name="adj1" fmla="val 8378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6F026B6A-D9AA-49E7-AE99-44F83C17D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2589213"/>
            <a:ext cx="1295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8" name="Rectangle 11" descr="Large confetti">
            <a:extLst>
              <a:ext uri="{FF2B5EF4-FFF2-40B4-BE49-F238E27FC236}">
                <a16:creationId xmlns:a16="http://schemas.microsoft.com/office/drawing/2014/main" id="{CEF15AF1-E098-491A-B95D-1C4FAD63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3427413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299" name="Rectangle 12" descr="Large confetti">
            <a:extLst>
              <a:ext uri="{FF2B5EF4-FFF2-40B4-BE49-F238E27FC236}">
                <a16:creationId xmlns:a16="http://schemas.microsoft.com/office/drawing/2014/main" id="{CA341A33-2D2A-4990-93FB-1611711E2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2665413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300" name="Rectangle 13" descr="Large confetti">
            <a:extLst>
              <a:ext uri="{FF2B5EF4-FFF2-40B4-BE49-F238E27FC236}">
                <a16:creationId xmlns:a16="http://schemas.microsoft.com/office/drawing/2014/main" id="{ED6F1F32-D694-4965-B436-4E1E4B905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3046413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301" name="Rectangle 14" descr="Large confetti">
            <a:extLst>
              <a:ext uri="{FF2B5EF4-FFF2-40B4-BE49-F238E27FC236}">
                <a16:creationId xmlns:a16="http://schemas.microsoft.com/office/drawing/2014/main" id="{860678B4-5396-4E24-BC64-DDB07B827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3808413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302" name="Text Box 15">
            <a:extLst>
              <a:ext uri="{FF2B5EF4-FFF2-40B4-BE49-F238E27FC236}">
                <a16:creationId xmlns:a16="http://schemas.microsoft.com/office/drawing/2014/main" id="{0A3D10B0-8D40-4393-8718-C93198C3378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282950" y="3276601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...</a:t>
            </a:r>
          </a:p>
        </p:txBody>
      </p:sp>
      <p:sp>
        <p:nvSpPr>
          <p:cNvPr id="12303" name="Rectangle 16">
            <a:extLst>
              <a:ext uri="{FF2B5EF4-FFF2-40B4-BE49-F238E27FC236}">
                <a16:creationId xmlns:a16="http://schemas.microsoft.com/office/drawing/2014/main" id="{9505AAFB-4CD0-493F-BE39-1A78D3ABE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2665413"/>
            <a:ext cx="1524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2304" name="Line 18">
            <a:extLst>
              <a:ext uri="{FF2B5EF4-FFF2-40B4-BE49-F238E27FC236}">
                <a16:creationId xmlns:a16="http://schemas.microsoft.com/office/drawing/2014/main" id="{99223046-D16E-4775-AA35-117CBFBEB9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3938" y="2894013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5" name="Line 19">
            <a:extLst>
              <a:ext uri="{FF2B5EF4-FFF2-40B4-BE49-F238E27FC236}">
                <a16:creationId xmlns:a16="http://schemas.microsoft.com/office/drawing/2014/main" id="{850F814E-D434-462B-BB9A-448477369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2738" y="251301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6" name="Line 20">
            <a:extLst>
              <a:ext uri="{FF2B5EF4-FFF2-40B4-BE49-F238E27FC236}">
                <a16:creationId xmlns:a16="http://schemas.microsoft.com/office/drawing/2014/main" id="{D64EAD5E-6ECA-4C66-90F4-200E82142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46538" y="31226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7" name="Line 21">
            <a:extLst>
              <a:ext uri="{FF2B5EF4-FFF2-40B4-BE49-F238E27FC236}">
                <a16:creationId xmlns:a16="http://schemas.microsoft.com/office/drawing/2014/main" id="{FCCEBC5B-3C05-48BF-B78E-3A81715713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46538" y="3732213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A47D83BA-4DA0-4977-B03A-45D72E80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E61D15-3930-4BFB-8598-6F15EE044CF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B5F6A2E-C9A4-4659-BA91-0A833518C8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5625" y="436563"/>
            <a:ext cx="7772400" cy="401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Cost:  Sort</a:t>
            </a: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	  Each tuple is read,written,</a:t>
            </a:r>
          </a:p>
          <a:p>
            <a:pPr eaLnBrk="1" hangingPunct="1">
              <a:buFontTx/>
              <a:buNone/>
            </a:pPr>
            <a:r>
              <a:rPr lang="en-US" altLang="hu-HU"/>
              <a:t>					read, written</a:t>
            </a:r>
          </a:p>
          <a:p>
            <a:pPr eaLnBrk="1" hangingPunct="1">
              <a:buFontTx/>
              <a:buNone/>
            </a:pPr>
            <a:r>
              <a:rPr lang="en-US" altLang="hu-HU"/>
              <a:t>so...</a:t>
            </a:r>
          </a:p>
          <a:p>
            <a:pPr eaLnBrk="1" hangingPunct="1">
              <a:buFontTx/>
              <a:buNone/>
            </a:pPr>
            <a:r>
              <a:rPr lang="en-US" altLang="hu-HU"/>
              <a:t>Sort cost R1:  </a:t>
            </a:r>
            <a:r>
              <a:rPr lang="en-US" altLang="hu-HU">
                <a:solidFill>
                  <a:srgbClr val="FF0000"/>
                </a:solidFill>
              </a:rPr>
              <a:t>4 x 1,000</a:t>
            </a:r>
            <a:r>
              <a:rPr lang="en-US" altLang="hu-HU"/>
              <a:t> = 4,000</a:t>
            </a:r>
          </a:p>
          <a:p>
            <a:pPr eaLnBrk="1" hangingPunct="1">
              <a:buFontTx/>
              <a:buNone/>
            </a:pPr>
            <a:r>
              <a:rPr lang="en-US" altLang="hu-HU"/>
              <a:t>Sort cost R2:  </a:t>
            </a:r>
            <a:r>
              <a:rPr lang="en-US" altLang="hu-HU">
                <a:solidFill>
                  <a:srgbClr val="FF0000"/>
                </a:solidFill>
              </a:rPr>
              <a:t>4 x 500</a:t>
            </a:r>
            <a:r>
              <a:rPr lang="en-US" altLang="hu-HU"/>
              <a:t>   =  2,000</a:t>
            </a:r>
            <a:endParaRPr lang="en-US" altLang="hu-HU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25EC4431-EE14-4FD7-8586-BAC848D4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38DC67-DE9D-4CB9-B9AA-10DE4427A83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E3DC9D9-9A0D-461B-8716-67CEBE061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14705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1(d)</a:t>
            </a:r>
            <a:r>
              <a:rPr lang="en-US" altLang="hu-HU" sz="3600"/>
              <a:t>  Merge Join (continued)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FB615AFB-DA01-4D01-8755-0C4BECDC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R1,R2 contiguous, but unordered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Total cost = sort cost + join cost</a:t>
            </a:r>
          </a:p>
          <a:p>
            <a:pPr eaLnBrk="1" hangingPunct="1">
              <a:buFontTx/>
              <a:buNone/>
            </a:pPr>
            <a:r>
              <a:rPr lang="en-US" altLang="hu-HU"/>
              <a:t>			=  6,000 + 1,500  = </a:t>
            </a:r>
            <a:r>
              <a:rPr lang="en-US" altLang="hu-HU">
                <a:solidFill>
                  <a:srgbClr val="FF0000"/>
                </a:solidFill>
              </a:rPr>
              <a:t>7,500</a:t>
            </a:r>
            <a:r>
              <a:rPr lang="en-US" altLang="hu-HU"/>
              <a:t>  IOs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E749D941-9EEE-47FD-BEDC-9150582CA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4891088"/>
            <a:ext cx="7070725" cy="955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But:</a:t>
            </a:r>
            <a:r>
              <a:rPr lang="en-US" altLang="hu-HU" sz="2800" u="none"/>
              <a:t>  Iteration cost = 5,500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800" u="none"/>
              <a:t>		 so </a:t>
            </a:r>
            <a:r>
              <a:rPr lang="en-US" altLang="hu-HU" sz="2800" u="none">
                <a:solidFill>
                  <a:srgbClr val="FF0000"/>
                </a:solidFill>
              </a:rPr>
              <a:t>merge join does not pay off!</a:t>
            </a:r>
            <a:endParaRPr lang="en-US" altLang="hu-HU" sz="2400" u="non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BBD2EEE0-BF88-4F1F-9EF9-18AD485E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3AB27-4E77-40A7-A798-4507CE66D46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06CC469-9BBB-4826-8227-57FAEA02D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4175" y="552450"/>
            <a:ext cx="8458200" cy="5226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But</a:t>
            </a:r>
            <a:r>
              <a:rPr lang="en-US" altLang="hu-HU"/>
              <a:t> say	R1 = 10,000 blocks    contiguous</a:t>
            </a:r>
          </a:p>
          <a:p>
            <a:pPr eaLnBrk="1" hangingPunct="1">
              <a:buFontTx/>
              <a:buNone/>
            </a:pPr>
            <a:r>
              <a:rPr lang="en-US" altLang="hu-HU"/>
              <a:t>			R2 = 5,000 blocks      not ordered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Iterate</a:t>
            </a:r>
            <a:r>
              <a:rPr lang="en-US" altLang="hu-HU" u="sng"/>
              <a:t>:</a:t>
            </a:r>
            <a:r>
              <a:rPr lang="en-US" altLang="hu-HU"/>
              <a:t>  </a:t>
            </a:r>
            <a:r>
              <a:rPr lang="en-US" altLang="hu-HU" u="sng"/>
              <a:t>5000</a:t>
            </a:r>
            <a:r>
              <a:rPr lang="en-US" altLang="hu-HU"/>
              <a:t> x (100+10,000) = 50 x 10,100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/>
              <a:t>		      100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/>
              <a:t>               				= </a:t>
            </a:r>
            <a:r>
              <a:rPr lang="en-US" altLang="hu-HU">
                <a:solidFill>
                  <a:srgbClr val="FF0000"/>
                </a:solidFill>
              </a:rPr>
              <a:t>505,000</a:t>
            </a:r>
            <a:r>
              <a:rPr lang="en-US" altLang="hu-HU"/>
              <a:t> IOs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hu-HU"/>
              <a:t> </a:t>
            </a:r>
          </a:p>
          <a:p>
            <a:pPr eaLnBrk="1" hangingPunct="1"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Merge join</a:t>
            </a:r>
            <a:r>
              <a:rPr lang="en-US" altLang="hu-HU" u="sng"/>
              <a:t>:</a:t>
            </a:r>
            <a:r>
              <a:rPr lang="en-US" altLang="hu-HU"/>
              <a:t>  5(10,000+5,000) = </a:t>
            </a:r>
            <a:r>
              <a:rPr lang="en-US" altLang="hu-HU">
                <a:solidFill>
                  <a:srgbClr val="FF0000"/>
                </a:solidFill>
              </a:rPr>
              <a:t>75,000</a:t>
            </a:r>
            <a:r>
              <a:rPr lang="en-US" altLang="hu-HU"/>
              <a:t> IOs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	      Merge Join (with sort) WINS!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46BA08BD-593D-4EC8-BF6A-501ACB50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350077-0144-4BC7-9710-67EB9CAA535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E23096D-185C-46F1-A589-70CDFB003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438" y="3349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Can we </a:t>
            </a:r>
            <a:r>
              <a:rPr lang="en-US" altLang="hu-HU" sz="3600">
                <a:solidFill>
                  <a:srgbClr val="FF0000"/>
                </a:solidFill>
              </a:rPr>
              <a:t>improve on merge</a:t>
            </a:r>
            <a:r>
              <a:rPr lang="en-US" altLang="hu-HU" sz="3600"/>
              <a:t> </a:t>
            </a:r>
            <a:r>
              <a:rPr lang="en-US" altLang="hu-HU" sz="3600">
                <a:solidFill>
                  <a:srgbClr val="FF0000"/>
                </a:solidFill>
              </a:rPr>
              <a:t>join</a:t>
            </a:r>
            <a:r>
              <a:rPr lang="en-US" altLang="hu-HU" sz="3600"/>
              <a:t>?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CA1385-2593-4F6F-9253-8C538A4B2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38906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Hint: do we really need the fully sorted files?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16389" name="Rectangle 4">
            <a:extLst>
              <a:ext uri="{FF2B5EF4-FFF2-40B4-BE49-F238E27FC236}">
                <a16:creationId xmlns:a16="http://schemas.microsoft.com/office/drawing/2014/main" id="{2BC2A13A-83EB-4A4B-8F1D-5ADB2423E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2760663"/>
            <a:ext cx="1981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none"/>
              <a:t>R1</a:t>
            </a:r>
          </a:p>
        </p:txBody>
      </p:sp>
      <p:sp>
        <p:nvSpPr>
          <p:cNvPr id="16390" name="Rectangle 5">
            <a:extLst>
              <a:ext uri="{FF2B5EF4-FFF2-40B4-BE49-F238E27FC236}">
                <a16:creationId xmlns:a16="http://schemas.microsoft.com/office/drawing/2014/main" id="{77B4161C-9D34-45FD-A411-A7EC76867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3903663"/>
            <a:ext cx="1295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none"/>
              <a:t>R2</a:t>
            </a:r>
          </a:p>
        </p:txBody>
      </p:sp>
      <p:sp>
        <p:nvSpPr>
          <p:cNvPr id="16391" name="Rectangle 6" descr="Wide upward diagonal">
            <a:extLst>
              <a:ext uri="{FF2B5EF4-FFF2-40B4-BE49-F238E27FC236}">
                <a16:creationId xmlns:a16="http://schemas.microsoft.com/office/drawing/2014/main" id="{8AEC363C-BFC6-41A3-B305-CFF9B8835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2608263"/>
            <a:ext cx="1295400" cy="304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2" name="Rectangle 7" descr="Wide upward diagonal">
            <a:extLst>
              <a:ext uri="{FF2B5EF4-FFF2-40B4-BE49-F238E27FC236}">
                <a16:creationId xmlns:a16="http://schemas.microsoft.com/office/drawing/2014/main" id="{A38A308B-1448-406D-873E-F3B7F567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3065463"/>
            <a:ext cx="1295400" cy="304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3" name="Rectangle 8" descr="Wide upward diagonal">
            <a:extLst>
              <a:ext uri="{FF2B5EF4-FFF2-40B4-BE49-F238E27FC236}">
                <a16:creationId xmlns:a16="http://schemas.microsoft.com/office/drawing/2014/main" id="{765E5A57-EBDB-4FEA-A726-A035A4F3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4056063"/>
            <a:ext cx="1295400" cy="304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4" name="Rectangle 9" descr="Wide upward diagonal">
            <a:extLst>
              <a:ext uri="{FF2B5EF4-FFF2-40B4-BE49-F238E27FC236}">
                <a16:creationId xmlns:a16="http://schemas.microsoft.com/office/drawing/2014/main" id="{571593C3-793D-4D9A-BB93-04F2B2791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25" y="4589463"/>
            <a:ext cx="1295400" cy="304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5" name="AutoShape 10">
            <a:extLst>
              <a:ext uri="{FF2B5EF4-FFF2-40B4-BE49-F238E27FC236}">
                <a16:creationId xmlns:a16="http://schemas.microsoft.com/office/drawing/2014/main" id="{17AEDF86-31A8-41FC-8B36-1878E468B1D1}"/>
              </a:ext>
            </a:extLst>
          </p:cNvPr>
          <p:cNvSpPr>
            <a:spLocks/>
          </p:cNvSpPr>
          <p:nvPr/>
        </p:nvSpPr>
        <p:spPr bwMode="auto">
          <a:xfrm>
            <a:off x="3857625" y="3979863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6" name="AutoShape 11">
            <a:extLst>
              <a:ext uri="{FF2B5EF4-FFF2-40B4-BE49-F238E27FC236}">
                <a16:creationId xmlns:a16="http://schemas.microsoft.com/office/drawing/2014/main" id="{BF4D7177-D748-44DC-B0EB-CE754A2238BD}"/>
              </a:ext>
            </a:extLst>
          </p:cNvPr>
          <p:cNvSpPr>
            <a:spLocks/>
          </p:cNvSpPr>
          <p:nvPr/>
        </p:nvSpPr>
        <p:spPr bwMode="auto">
          <a:xfrm>
            <a:off x="3933825" y="2532063"/>
            <a:ext cx="76200" cy="10668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16397" name="Line 15">
            <a:extLst>
              <a:ext uri="{FF2B5EF4-FFF2-40B4-BE49-F238E27FC236}">
                <a16:creationId xmlns:a16="http://schemas.microsoft.com/office/drawing/2014/main" id="{F582489E-2EF5-454B-9A86-84ADDB797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1225" y="2913063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8" name="Line 16">
            <a:extLst>
              <a:ext uri="{FF2B5EF4-FFF2-40B4-BE49-F238E27FC236}">
                <a16:creationId xmlns:a16="http://schemas.microsoft.com/office/drawing/2014/main" id="{46BA8507-15F5-470D-A108-F4450697D5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5025" y="3675063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FBD5D581-4C4E-4BC4-A018-82C5EB8CB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2989263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Join?</a:t>
            </a:r>
          </a:p>
        </p:txBody>
      </p:sp>
      <p:sp>
        <p:nvSpPr>
          <p:cNvPr id="16400" name="Line 18">
            <a:extLst>
              <a:ext uri="{FF2B5EF4-FFF2-40B4-BE49-F238E27FC236}">
                <a16:creationId xmlns:a16="http://schemas.microsoft.com/office/drawing/2014/main" id="{0DBBEC32-4E74-466D-88B2-3B23E75F3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3425" y="32178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401" name="Line 20">
            <a:extLst>
              <a:ext uri="{FF2B5EF4-FFF2-40B4-BE49-F238E27FC236}">
                <a16:creationId xmlns:a16="http://schemas.microsoft.com/office/drawing/2014/main" id="{35CDE7BE-E56E-4C9D-8B21-A9E4B50EB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825" y="30654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402" name="Line 21">
            <a:extLst>
              <a:ext uri="{FF2B5EF4-FFF2-40B4-BE49-F238E27FC236}">
                <a16:creationId xmlns:a16="http://schemas.microsoft.com/office/drawing/2014/main" id="{04573167-6C05-4F42-87C5-2254571B5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25" y="4208463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403" name="Text Box 22">
            <a:extLst>
              <a:ext uri="{FF2B5EF4-FFF2-40B4-BE49-F238E27FC236}">
                <a16:creationId xmlns:a16="http://schemas.microsoft.com/office/drawing/2014/main" id="{CFFC825D-23AD-40BC-9686-9DBB38106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5026025"/>
            <a:ext cx="1706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none"/>
              <a:t>sorted runs</a:t>
            </a:r>
            <a:endParaRPr lang="en-US" altLang="hu-HU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901708EE-37A6-4BDE-863A-591364FF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147808-1CAF-4D4F-80AA-B789492B5318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9F00547-7AEA-488C-B7BA-EBC25D6E3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306388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/>
              <a:t>Cost of improved merge join: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B91B5D2-D06A-48C3-A565-FD8741B43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200" y="1433513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C = </a:t>
            </a:r>
            <a:r>
              <a:rPr lang="en-US" altLang="hu-HU">
                <a:solidFill>
                  <a:srgbClr val="00B050"/>
                </a:solidFill>
              </a:rPr>
              <a:t>Read R1 + write R1 </a:t>
            </a:r>
            <a:r>
              <a:rPr lang="en-US" altLang="hu-HU"/>
              <a:t>into runs</a:t>
            </a:r>
          </a:p>
          <a:p>
            <a:pPr eaLnBrk="1" hangingPunct="1">
              <a:buFontTx/>
              <a:buNone/>
            </a:pPr>
            <a:r>
              <a:rPr lang="en-US" altLang="hu-HU"/>
              <a:t>	+ </a:t>
            </a:r>
            <a:r>
              <a:rPr lang="en-US" altLang="hu-HU">
                <a:solidFill>
                  <a:srgbClr val="0070C0"/>
                </a:solidFill>
              </a:rPr>
              <a:t>read R2 + write R2 </a:t>
            </a:r>
            <a:r>
              <a:rPr lang="en-US" altLang="hu-HU"/>
              <a:t>into runs</a:t>
            </a:r>
          </a:p>
          <a:p>
            <a:pPr eaLnBrk="1" hangingPunct="1">
              <a:buFontTx/>
              <a:buNone/>
            </a:pPr>
            <a:r>
              <a:rPr lang="en-US" altLang="hu-HU"/>
              <a:t>	+ </a:t>
            </a:r>
            <a:r>
              <a:rPr lang="en-US" altLang="hu-HU">
                <a:solidFill>
                  <a:srgbClr val="996633"/>
                </a:solidFill>
              </a:rPr>
              <a:t>join</a:t>
            </a:r>
          </a:p>
          <a:p>
            <a:pPr eaLnBrk="1" hangingPunct="1">
              <a:buFontTx/>
              <a:buNone/>
            </a:pPr>
            <a:r>
              <a:rPr lang="en-US" altLang="hu-HU"/>
              <a:t>	= </a:t>
            </a:r>
            <a:r>
              <a:rPr lang="en-US" altLang="hu-HU">
                <a:solidFill>
                  <a:srgbClr val="00B050"/>
                </a:solidFill>
              </a:rPr>
              <a:t>2000</a:t>
            </a:r>
            <a:r>
              <a:rPr lang="en-US" altLang="hu-HU"/>
              <a:t> + </a:t>
            </a:r>
            <a:r>
              <a:rPr lang="en-US" altLang="hu-HU">
                <a:solidFill>
                  <a:srgbClr val="0070C0"/>
                </a:solidFill>
              </a:rPr>
              <a:t>1000</a:t>
            </a:r>
            <a:r>
              <a:rPr lang="en-US" altLang="hu-HU"/>
              <a:t> + </a:t>
            </a:r>
            <a:r>
              <a:rPr lang="en-US" altLang="hu-HU">
                <a:solidFill>
                  <a:srgbClr val="996633"/>
                </a:solidFill>
              </a:rPr>
              <a:t>1500</a:t>
            </a:r>
            <a:r>
              <a:rPr lang="en-US" altLang="hu-HU"/>
              <a:t> = </a:t>
            </a:r>
            <a:r>
              <a:rPr lang="en-US" altLang="hu-HU">
                <a:solidFill>
                  <a:srgbClr val="FF0000"/>
                </a:solidFill>
              </a:rPr>
              <a:t>4500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35A3C844-2DC7-4845-91F5-E6E637AD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B1A51-8646-4523-BA98-CB6A8D8FB27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3B7C781-FA0C-4277-9809-21209F453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Example 1(e)</a:t>
            </a:r>
            <a:r>
              <a:rPr lang="en-US" altLang="hu-HU" sz="3600"/>
              <a:t>   Index Join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A6E0D2B-3F71-456F-9EB0-FE437E010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Assume R1.C index exists; 2 levels</a:t>
            </a:r>
          </a:p>
          <a:p>
            <a:pPr eaLnBrk="1" hangingPunct="1"/>
            <a:r>
              <a:rPr lang="en-US" altLang="hu-HU"/>
              <a:t>Assume R2 contiguous, unordered</a:t>
            </a:r>
          </a:p>
          <a:p>
            <a:pPr eaLnBrk="1" hangingPunct="1"/>
            <a:endParaRPr lang="en-US" altLang="hu-HU"/>
          </a:p>
          <a:p>
            <a:pPr eaLnBrk="1" hangingPunct="1"/>
            <a:r>
              <a:rPr lang="en-US" altLang="hu-HU"/>
              <a:t>Assume R1.C </a:t>
            </a:r>
            <a:r>
              <a:rPr lang="en-US" altLang="hu-HU">
                <a:solidFill>
                  <a:srgbClr val="FF0000"/>
                </a:solidFill>
              </a:rPr>
              <a:t>index fits in memory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BFB12014-8154-4565-83B4-CFCFFB23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7DE8B-2CEA-476D-972E-39F920DD7D1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4F79228-45A5-4A78-A5F6-45DCE9A3F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76993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/>
              <a:t>Cost:</a:t>
            </a:r>
            <a:r>
              <a:rPr lang="en-US" altLang="hu-HU"/>
              <a:t> Reads: 500 IOs  </a:t>
            </a:r>
          </a:p>
          <a:p>
            <a:pPr eaLnBrk="1" hangingPunct="1">
              <a:buFontTx/>
              <a:buNone/>
            </a:pPr>
            <a:r>
              <a:rPr lang="en-US" altLang="hu-HU"/>
              <a:t>		 for each R2 tuple:</a:t>
            </a:r>
          </a:p>
          <a:p>
            <a:pPr eaLnBrk="1" hangingPunct="1">
              <a:buFontTx/>
              <a:buNone/>
            </a:pPr>
            <a:r>
              <a:rPr lang="en-US" altLang="hu-HU"/>
              <a:t>			- probe index - free</a:t>
            </a:r>
          </a:p>
          <a:p>
            <a:pPr eaLnBrk="1" hangingPunct="1">
              <a:buFontTx/>
              <a:buNone/>
            </a:pPr>
            <a:r>
              <a:rPr lang="en-US" altLang="hu-HU"/>
              <a:t>			- </a:t>
            </a:r>
            <a:r>
              <a:rPr lang="en-US" altLang="hu-HU">
                <a:solidFill>
                  <a:srgbClr val="FF0000"/>
                </a:solidFill>
              </a:rPr>
              <a:t>if match</a:t>
            </a:r>
            <a:r>
              <a:rPr lang="en-US" altLang="hu-HU"/>
              <a:t>, read R1 tuple: </a:t>
            </a:r>
            <a:r>
              <a:rPr lang="en-US" altLang="hu-HU">
                <a:solidFill>
                  <a:srgbClr val="FF0000"/>
                </a:solidFill>
              </a:rPr>
              <a:t>1 IO</a:t>
            </a:r>
          </a:p>
          <a:p>
            <a:pPr eaLnBrk="1" hangingPunct="1">
              <a:buFontTx/>
              <a:buNone/>
            </a:pPr>
            <a:endParaRPr lang="en-US" altLang="hu-HU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AE5EA002-F674-483E-BB7E-FCCB3202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EAFC8-39BB-4594-8F7E-E57F1A5BE15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D715907-DAD3-4B51-BDDC-369D97EE3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What is </a:t>
            </a:r>
            <a:r>
              <a:rPr lang="en-US" altLang="hu-HU" sz="3600" u="sng">
                <a:solidFill>
                  <a:srgbClr val="FF0000"/>
                </a:solidFill>
              </a:rPr>
              <a:t>expected #</a:t>
            </a:r>
            <a:r>
              <a:rPr lang="en-US" altLang="hu-HU" sz="3600" u="sng"/>
              <a:t> </a:t>
            </a:r>
            <a:r>
              <a:rPr lang="en-US" altLang="hu-HU" sz="3600" u="sng">
                <a:solidFill>
                  <a:srgbClr val="FF0000"/>
                </a:solidFill>
              </a:rPr>
              <a:t>of matching tuples</a:t>
            </a:r>
            <a:r>
              <a:rPr lang="en-US" altLang="hu-HU" sz="3600" u="sng"/>
              <a:t>?</a:t>
            </a:r>
            <a:endParaRPr lang="en-US" altLang="hu-HU" sz="360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CB8CAC0-E31D-4CE7-BB25-D74254F74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715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</a:t>
            </a:r>
            <a:r>
              <a:rPr lang="en-US" altLang="hu-HU">
                <a:solidFill>
                  <a:srgbClr val="FF0000"/>
                </a:solidFill>
              </a:rPr>
              <a:t>a</a:t>
            </a:r>
            <a:r>
              <a:rPr lang="en-US" altLang="hu-HU"/>
              <a:t>) say R1.C is key, R2.C is foreign key</a:t>
            </a:r>
          </a:p>
          <a:p>
            <a:pPr eaLnBrk="1" hangingPunct="1">
              <a:buFontTx/>
              <a:buNone/>
            </a:pPr>
            <a:r>
              <a:rPr lang="en-US" altLang="hu-HU"/>
              <a:t>		then expect = </a:t>
            </a:r>
            <a:r>
              <a:rPr lang="en-US" altLang="hu-HU">
                <a:solidFill>
                  <a:srgbClr val="FF0000"/>
                </a:solidFill>
              </a:rPr>
              <a:t>1</a:t>
            </a:r>
          </a:p>
          <a:p>
            <a:pPr eaLnBrk="1" hangingPunct="1">
              <a:buFontTx/>
              <a:buNone/>
            </a:pPr>
            <a:endParaRPr lang="en-US" altLang="hu-HU"/>
          </a:p>
        </p:txBody>
      </p:sp>
      <p:sp>
        <p:nvSpPr>
          <p:cNvPr id="20485" name="Text Box 4">
            <a:extLst>
              <a:ext uri="{FF2B5EF4-FFF2-40B4-BE49-F238E27FC236}">
                <a16:creationId xmlns:a16="http://schemas.microsoft.com/office/drawing/2014/main" id="{F3F764C2-02CE-44D0-A3EC-BA174277D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3371850"/>
            <a:ext cx="76628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none"/>
              <a:t>(</a:t>
            </a:r>
            <a:r>
              <a:rPr lang="en-US" altLang="hu-HU" u="none">
                <a:solidFill>
                  <a:srgbClr val="FF0000"/>
                </a:solidFill>
              </a:rPr>
              <a:t>b</a:t>
            </a:r>
            <a:r>
              <a:rPr lang="en-US" altLang="hu-HU" u="none"/>
              <a:t>) say V(R1,C) = 5000,  T(R1) = 10,000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none"/>
              <a:t>	with uniform assumption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none"/>
              <a:t>	expect = 10,000/5,000   = </a:t>
            </a:r>
            <a:r>
              <a:rPr lang="en-US" altLang="hu-HU" u="none">
                <a:solidFill>
                  <a:srgbClr val="FF0000"/>
                </a:solidFill>
              </a:rPr>
              <a:t>2</a:t>
            </a:r>
            <a:endParaRPr lang="en-US" altLang="hu-HU" sz="2400" u="none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0CFC39F8-1AC5-4BC5-9099-890A8C1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65EF3-2EE2-4AA4-ABD2-F3259FBB18C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05DF752-48A3-4EAD-AC2A-1C1033C54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Options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79860621-130E-4802-977F-A22C420DC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Transformations: R1      R2,  R2       R1</a:t>
            </a:r>
          </a:p>
          <a:p>
            <a:pPr eaLnBrk="1" hangingPunct="1"/>
            <a:r>
              <a:rPr lang="en-US" altLang="hu-HU"/>
              <a:t>Join algorithms:</a:t>
            </a:r>
          </a:p>
          <a:p>
            <a:pPr lvl="1" eaLnBrk="1" hangingPunct="1"/>
            <a:r>
              <a:rPr lang="en-US" altLang="hu-HU"/>
              <a:t>Iteration (nested loops)</a:t>
            </a:r>
          </a:p>
          <a:p>
            <a:pPr lvl="1" eaLnBrk="1" hangingPunct="1"/>
            <a:r>
              <a:rPr lang="en-US" altLang="hu-HU"/>
              <a:t>Merge join</a:t>
            </a:r>
          </a:p>
          <a:p>
            <a:pPr lvl="1" eaLnBrk="1" hangingPunct="1"/>
            <a:r>
              <a:rPr lang="en-US" altLang="hu-HU"/>
              <a:t>Join with index</a:t>
            </a:r>
          </a:p>
          <a:p>
            <a:pPr lvl="1" eaLnBrk="1" hangingPunct="1"/>
            <a:r>
              <a:rPr lang="en-US" altLang="hu-HU"/>
              <a:t>Hash join</a:t>
            </a:r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C70E1F34-72A5-4F5E-A987-AFA8C3DFAA9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991100" y="20193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3078" name="AutoShape 5">
            <a:extLst>
              <a:ext uri="{FF2B5EF4-FFF2-40B4-BE49-F238E27FC236}">
                <a16:creationId xmlns:a16="http://schemas.microsoft.com/office/drawing/2014/main" id="{7B83A57F-F761-449D-AB72-6153CEA938D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124700" y="20193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CAB96C8-9FD2-454D-A76C-C16D06AC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B6D76-5AC6-4655-92D1-9974777D0D2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2529F2F-3A11-4DD1-A061-6E51FA006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25" y="2054225"/>
            <a:ext cx="6616700" cy="3060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/>
              <a:t>(</a:t>
            </a:r>
            <a:r>
              <a:rPr lang="en-US" altLang="hu-HU">
                <a:solidFill>
                  <a:srgbClr val="FF0000"/>
                </a:solidFill>
              </a:rPr>
              <a:t>c</a:t>
            </a:r>
            <a:r>
              <a:rPr lang="en-US" altLang="hu-HU"/>
              <a:t>) Say DOM(R1, C)=1,000,000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   T(R1) = 10,000</a:t>
            </a:r>
          </a:p>
          <a:p>
            <a:pPr eaLnBrk="1" hangingPunct="1">
              <a:buFontTx/>
              <a:buNone/>
            </a:pPr>
            <a:r>
              <a:rPr lang="en-US" altLang="hu-HU"/>
              <a:t>	with alternate assumption</a:t>
            </a:r>
          </a:p>
          <a:p>
            <a:pPr eaLnBrk="1" hangingPunct="1">
              <a:buFontTx/>
              <a:buNone/>
            </a:pPr>
            <a:r>
              <a:rPr lang="en-US" altLang="hu-HU"/>
              <a:t>		Expect =   </a:t>
            </a:r>
            <a:r>
              <a:rPr lang="en-US" altLang="hu-HU" u="sng"/>
              <a:t>10,000</a:t>
            </a:r>
            <a:r>
              <a:rPr lang="en-US" altLang="hu-HU"/>
              <a:t>    =  </a:t>
            </a:r>
            <a:r>
              <a:rPr lang="en-US" altLang="hu-HU" u="sng">
                <a:solidFill>
                  <a:srgbClr val="FF0000"/>
                </a:solidFill>
              </a:rPr>
              <a:t>1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      1,000,000     </a:t>
            </a:r>
            <a:r>
              <a:rPr lang="en-US" altLang="hu-HU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7AEA37D2-7658-4DA5-95BA-9423C4C06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What is expected # of matching tuples?</a:t>
            </a:r>
            <a:endParaRPr lang="en-US" altLang="hu-HU"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30D93BE9-2566-41C2-809B-89F0B05A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864FC-3B13-44B9-9504-B30199CCC6F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04E1BAD-3EB8-4A30-ACB3-64C2F36E1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Total cost with </a:t>
            </a:r>
            <a:r>
              <a:rPr lang="en-US" altLang="hu-HU" sz="3600" u="sng">
                <a:solidFill>
                  <a:srgbClr val="FF0000"/>
                </a:solidFill>
              </a:rPr>
              <a:t>index join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7C5159E-242B-4B74-B6D2-68598FC9E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hu-HU" dirty="0"/>
              <a:t>(a)  Total cost = 500+5000</a:t>
            </a:r>
            <a:r>
              <a:rPr lang="hu-HU" altLang="hu-HU" dirty="0"/>
              <a:t>*</a:t>
            </a:r>
            <a:r>
              <a:rPr lang="en-US" altLang="hu-HU" dirty="0"/>
              <a:t>(</a:t>
            </a:r>
            <a:r>
              <a:rPr lang="en-US" altLang="hu-HU" dirty="0">
                <a:solidFill>
                  <a:srgbClr val="FF0000"/>
                </a:solidFill>
              </a:rPr>
              <a:t>1</a:t>
            </a:r>
            <a:r>
              <a:rPr lang="en-US" altLang="hu-HU" dirty="0"/>
              <a:t>)</a:t>
            </a:r>
            <a:r>
              <a:rPr lang="hu-HU" altLang="hu-HU" dirty="0"/>
              <a:t>*</a:t>
            </a:r>
            <a:r>
              <a:rPr lang="en-US" altLang="hu-HU" dirty="0"/>
              <a:t>1 = </a:t>
            </a:r>
            <a:r>
              <a:rPr lang="en-US" altLang="hu-HU" dirty="0">
                <a:solidFill>
                  <a:srgbClr val="FF0000"/>
                </a:solidFill>
              </a:rPr>
              <a:t>5,500</a:t>
            </a:r>
          </a:p>
          <a:p>
            <a:pPr eaLnBrk="1" hangingPunct="1">
              <a:buFontTx/>
              <a:buNone/>
              <a:defRPr/>
            </a:pPr>
            <a:endParaRPr lang="en-US" altLang="hu-HU" dirty="0"/>
          </a:p>
          <a:p>
            <a:pPr eaLnBrk="1" hangingPunct="1">
              <a:buFontTx/>
              <a:buNone/>
              <a:defRPr/>
            </a:pPr>
            <a:r>
              <a:rPr lang="en-US" altLang="hu-HU" dirty="0"/>
              <a:t>(b)  Total cost = 500+5000</a:t>
            </a:r>
            <a:r>
              <a:rPr lang="hu-HU" altLang="hu-HU" dirty="0"/>
              <a:t>*</a:t>
            </a:r>
            <a:r>
              <a:rPr lang="en-US" altLang="hu-HU" dirty="0"/>
              <a:t>(</a:t>
            </a:r>
            <a:r>
              <a:rPr lang="en-US" altLang="hu-HU" dirty="0">
                <a:solidFill>
                  <a:srgbClr val="FF0000"/>
                </a:solidFill>
              </a:rPr>
              <a:t>2</a:t>
            </a:r>
            <a:r>
              <a:rPr lang="en-US" altLang="hu-HU" dirty="0"/>
              <a:t>)</a:t>
            </a:r>
            <a:r>
              <a:rPr lang="hu-HU" altLang="hu-HU" dirty="0"/>
              <a:t>*</a:t>
            </a:r>
            <a:r>
              <a:rPr lang="en-US" altLang="hu-HU" dirty="0"/>
              <a:t>1 = </a:t>
            </a:r>
            <a:r>
              <a:rPr lang="en-US" altLang="hu-HU" dirty="0">
                <a:solidFill>
                  <a:srgbClr val="FF0000"/>
                </a:solidFill>
              </a:rPr>
              <a:t>10,500</a:t>
            </a:r>
          </a:p>
          <a:p>
            <a:pPr eaLnBrk="1" hangingPunct="1">
              <a:buFontTx/>
              <a:buNone/>
              <a:defRPr/>
            </a:pPr>
            <a:endParaRPr lang="en-US" altLang="hu-HU" dirty="0"/>
          </a:p>
          <a:p>
            <a:pPr marL="514350" indent="-514350" eaLnBrk="1" hangingPunct="1">
              <a:buFontTx/>
              <a:buAutoNum type="alphaLcParenBoth" startAt="3"/>
              <a:defRPr/>
            </a:pPr>
            <a:r>
              <a:rPr lang="en-US" altLang="hu-HU" dirty="0"/>
              <a:t>Total cost = 500+5000</a:t>
            </a:r>
            <a:r>
              <a:rPr lang="hu-HU" altLang="hu-HU" dirty="0"/>
              <a:t>*</a:t>
            </a:r>
            <a:r>
              <a:rPr lang="en-US" altLang="hu-HU" dirty="0"/>
              <a:t>(</a:t>
            </a:r>
            <a:r>
              <a:rPr lang="en-US" altLang="hu-HU" dirty="0">
                <a:solidFill>
                  <a:srgbClr val="FF0000"/>
                </a:solidFill>
              </a:rPr>
              <a:t>1/100</a:t>
            </a:r>
            <a:r>
              <a:rPr lang="en-US" altLang="hu-HU" dirty="0"/>
              <a:t>)</a:t>
            </a:r>
            <a:r>
              <a:rPr lang="hu-HU" altLang="hu-HU" dirty="0"/>
              <a:t>*</a:t>
            </a:r>
            <a:r>
              <a:rPr lang="en-US" altLang="hu-HU" dirty="0"/>
              <a:t>1=</a:t>
            </a:r>
            <a:r>
              <a:rPr lang="en-US" altLang="hu-HU" dirty="0">
                <a:solidFill>
                  <a:srgbClr val="FF0000"/>
                </a:solidFill>
              </a:rPr>
              <a:t>550</a:t>
            </a:r>
            <a:endParaRPr lang="hu-HU" altLang="hu-HU" dirty="0">
              <a:solidFill>
                <a:srgbClr val="FF0000"/>
              </a:solidFill>
            </a:endParaRPr>
          </a:p>
          <a:p>
            <a:pPr marL="514350" indent="-514350" eaLnBrk="1" hangingPunct="1">
              <a:buFontTx/>
              <a:buAutoNum type="alphaLcParenBoth" startAt="3"/>
              <a:defRPr/>
            </a:pPr>
            <a:endParaRPr lang="hu-HU" altLang="hu-HU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r>
              <a:rPr lang="hu-HU" altLang="hu-HU" sz="2000" dirty="0">
                <a:solidFill>
                  <a:srgbClr val="00B050"/>
                </a:solidFill>
              </a:rPr>
              <a:t>-&gt; B(R2)+T(R2)*T(R1)/V(R1,C)</a:t>
            </a:r>
            <a:endParaRPr lang="en-US" altLang="hu-HU" sz="2000" dirty="0">
              <a:solidFill>
                <a:srgbClr val="00B05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hu-H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E52DAE5C-AD61-4665-87F8-6BA10301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8255DE-7318-4241-97C6-53EFA52D941A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C7061DB-246F-47AE-95F8-FEF924CFC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R1, R2 contiguous (un-ordered)</a:t>
            </a:r>
          </a:p>
          <a:p>
            <a:pPr eaLnBrk="1" hangingPunct="1">
              <a:buFontTx/>
              <a:buNone/>
            </a:pPr>
            <a:r>
              <a:rPr lang="en-US" altLang="hu-HU" sz="2800">
                <a:sym typeface="Symbol" panose="05050102010706020507" pitchFamily="18" charset="2"/>
              </a:rPr>
              <a:t></a:t>
            </a:r>
            <a:r>
              <a:rPr lang="en-US" altLang="hu-HU"/>
              <a:t> Use 100 buckets</a:t>
            </a:r>
          </a:p>
          <a:p>
            <a:pPr eaLnBrk="1" hangingPunct="1">
              <a:buFontTx/>
              <a:buNone/>
            </a:pPr>
            <a:r>
              <a:rPr lang="en-US" altLang="hu-HU" sz="2800">
                <a:sym typeface="Symbol" panose="05050102010706020507" pitchFamily="18" charset="2"/>
              </a:rPr>
              <a:t></a:t>
            </a:r>
            <a:r>
              <a:rPr lang="en-US" altLang="hu-HU"/>
              <a:t> Read R1, hash, + write buckets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R1 </a:t>
            </a:r>
            <a:r>
              <a:rPr lang="en-US" altLang="hu-HU" sz="2800">
                <a:sym typeface="Symbol" panose="05050102010706020507" pitchFamily="18" charset="2"/>
              </a:rPr>
              <a:t></a:t>
            </a:r>
            <a:endParaRPr lang="en-US" altLang="hu-HU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8A832D91-B54F-4DB6-9FBA-75C812649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Example 1(f)</a:t>
            </a:r>
            <a:r>
              <a:rPr lang="en-US" altLang="hu-HU" sz="3600"/>
              <a:t>   Hash Join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8D7252C2-3D81-4B25-B8E4-81A7B4E3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114800"/>
            <a:ext cx="12954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58" name="Rectangle 6" descr="Large confetti">
            <a:extLst>
              <a:ext uri="{FF2B5EF4-FFF2-40B4-BE49-F238E27FC236}">
                <a16:creationId xmlns:a16="http://schemas.microsoft.com/office/drawing/2014/main" id="{EB74C994-B2AE-450A-B5D9-706AA9C4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53000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59" name="Rectangle 7" descr="Large confetti">
            <a:extLst>
              <a:ext uri="{FF2B5EF4-FFF2-40B4-BE49-F238E27FC236}">
                <a16:creationId xmlns:a16="http://schemas.microsoft.com/office/drawing/2014/main" id="{15825554-583D-42B0-8ED1-6B0AF23A1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91000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60" name="Rectangle 8" descr="Large confetti">
            <a:extLst>
              <a:ext uri="{FF2B5EF4-FFF2-40B4-BE49-F238E27FC236}">
                <a16:creationId xmlns:a16="http://schemas.microsoft.com/office/drawing/2014/main" id="{E0CBECE9-655A-43BC-976D-056CCCBE6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72000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61" name="Rectangle 9" descr="Large confetti">
            <a:extLst>
              <a:ext uri="{FF2B5EF4-FFF2-40B4-BE49-F238E27FC236}">
                <a16:creationId xmlns:a16="http://schemas.microsoft.com/office/drawing/2014/main" id="{B733C561-3448-4EF4-AC2B-2801A9E9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304800" cy="228600"/>
          </a:xfrm>
          <a:prstGeom prst="rect">
            <a:avLst/>
          </a:prstGeom>
          <a:pattFill prst="lgConfetti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9E856265-F9B9-464B-BD21-6EEDE3B1A77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36812" y="48021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...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D00613ED-BD3E-4401-B078-C8563A746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038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FC2875B6-8C67-4335-ADE1-B583AD55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4958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06C0E23A-EBF2-48F8-A353-7DC305B4C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2578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3566" name="Text Box 15">
            <a:extLst>
              <a:ext uri="{FF2B5EF4-FFF2-40B4-BE49-F238E27FC236}">
                <a16:creationId xmlns:a16="http://schemas.microsoft.com/office/drawing/2014/main" id="{79854979-1394-493A-83CD-DFBDC9C86CF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494212" y="4802188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...</a:t>
            </a:r>
          </a:p>
        </p:txBody>
      </p:sp>
      <p:sp>
        <p:nvSpPr>
          <p:cNvPr id="23567" name="Text Box 16">
            <a:extLst>
              <a:ext uri="{FF2B5EF4-FFF2-40B4-BE49-F238E27FC236}">
                <a16:creationId xmlns:a16="http://schemas.microsoft.com/office/drawing/2014/main" id="{A17936EC-FF2C-4708-84E2-5A48F514E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88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 u="none"/>
              <a:t>10 blocks</a:t>
            </a:r>
          </a:p>
        </p:txBody>
      </p:sp>
      <p:sp>
        <p:nvSpPr>
          <p:cNvPr id="23568" name="Line 20">
            <a:extLst>
              <a:ext uri="{FF2B5EF4-FFF2-40B4-BE49-F238E27FC236}">
                <a16:creationId xmlns:a16="http://schemas.microsoft.com/office/drawing/2014/main" id="{D047A45D-1A88-4AA0-B0B7-6F3FB1B121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9" name="Line 22">
            <a:extLst>
              <a:ext uri="{FF2B5EF4-FFF2-40B4-BE49-F238E27FC236}">
                <a16:creationId xmlns:a16="http://schemas.microsoft.com/office/drawing/2014/main" id="{D5491D69-EC96-43F0-A828-E29F02D3BA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70" name="Text Box 23">
            <a:extLst>
              <a:ext uri="{FF2B5EF4-FFF2-40B4-BE49-F238E27FC236}">
                <a16:creationId xmlns:a16="http://schemas.microsoft.com/office/drawing/2014/main" id="{DA8C4C6D-DD3B-4D3D-82F3-D9F2BF522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4616450"/>
            <a:ext cx="560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800" u="none"/>
              <a:t>100</a:t>
            </a:r>
          </a:p>
        </p:txBody>
      </p:sp>
      <p:sp>
        <p:nvSpPr>
          <p:cNvPr id="23571" name="Line 24">
            <a:extLst>
              <a:ext uri="{FF2B5EF4-FFF2-40B4-BE49-F238E27FC236}">
                <a16:creationId xmlns:a16="http://schemas.microsoft.com/office/drawing/2014/main" id="{2033B01A-29BF-4188-A450-5D32F60E1B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72" name="Line 25">
            <a:extLst>
              <a:ext uri="{FF2B5EF4-FFF2-40B4-BE49-F238E27FC236}">
                <a16:creationId xmlns:a16="http://schemas.microsoft.com/office/drawing/2014/main" id="{529BA05F-9A32-4089-A51C-AE005D8D0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73" name="Line 26">
            <a:extLst>
              <a:ext uri="{FF2B5EF4-FFF2-40B4-BE49-F238E27FC236}">
                <a16:creationId xmlns:a16="http://schemas.microsoft.com/office/drawing/2014/main" id="{BFC3DEA5-90F3-4778-86B3-60FB345AFA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46438" y="4170363"/>
            <a:ext cx="85248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74" name="Line 27">
            <a:extLst>
              <a:ext uri="{FF2B5EF4-FFF2-40B4-BE49-F238E27FC236}">
                <a16:creationId xmlns:a16="http://schemas.microsoft.com/office/drawing/2014/main" id="{DA668E4C-96BF-4DA7-AC9E-65B3260E6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7863" y="4618038"/>
            <a:ext cx="95250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75" name="Line 28">
            <a:extLst>
              <a:ext uri="{FF2B5EF4-FFF2-40B4-BE49-F238E27FC236}">
                <a16:creationId xmlns:a16="http://schemas.microsoft.com/office/drawing/2014/main" id="{3CDEE24F-E974-4EFF-932F-2BE7A6959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5311775"/>
            <a:ext cx="981075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A96D8C55-9852-4E18-A195-09107A2B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9928F5-ED59-4322-8D34-305C499C226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01B1758-301B-49C9-9224-F166EEA05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5788" y="841375"/>
            <a:ext cx="8277225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800"/>
              <a:t>-&gt; Same for R2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-&gt; Read one R1 bucket; build memory hash table</a:t>
            </a:r>
          </a:p>
          <a:p>
            <a:pPr eaLnBrk="1" hangingPunct="1">
              <a:buFontTx/>
              <a:buNone/>
            </a:pPr>
            <a:r>
              <a:rPr lang="en-US" altLang="hu-HU" sz="2800"/>
              <a:t>-&gt; Read corresponding R2 bucket + hash probe</a:t>
            </a:r>
          </a:p>
          <a:p>
            <a:pPr eaLnBrk="1" hangingPunct="1">
              <a:buFontTx/>
              <a:buNone/>
            </a:pPr>
            <a:endParaRPr lang="en-US" altLang="hu-HU" sz="2800"/>
          </a:p>
          <a:p>
            <a:pPr eaLnBrk="1" hangingPunct="1">
              <a:buFontTx/>
              <a:buNone/>
            </a:pPr>
            <a:endParaRPr lang="en-US" altLang="hu-HU" sz="2800"/>
          </a:p>
          <a:p>
            <a:pPr eaLnBrk="1" hangingPunct="1">
              <a:buFontTx/>
              <a:buNone/>
            </a:pPr>
            <a:r>
              <a:rPr lang="en-US" altLang="hu-HU" sz="2400"/>
              <a:t>R1</a:t>
            </a:r>
            <a:endParaRPr lang="en-US" altLang="hu-HU" sz="2800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840556C4-1B55-4EDD-A2CF-F8B596AE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898775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9FD8234-D3AC-40B2-9D86-B651D49F3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3355975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F300BFD5-8489-41FB-BEF7-2E5758B0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3813175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6EC98957-A79C-401B-86B1-4EF80C68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2822575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09528970-08C1-4FB2-9A21-4B1D24BF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3279775"/>
            <a:ext cx="9906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2528CA98-7EF4-42F6-8A72-AAD985119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113" y="28987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R2</a:t>
            </a:r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F7270BA0-0F80-4C7E-9F13-967BA0A63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2746375"/>
            <a:ext cx="14478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87" name="Line 11">
            <a:extLst>
              <a:ext uri="{FF2B5EF4-FFF2-40B4-BE49-F238E27FC236}">
                <a16:creationId xmlns:a16="http://schemas.microsoft.com/office/drawing/2014/main" id="{A39907CF-6A36-4FDE-942C-3C2DED7A7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2974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4428E752-D63D-4536-B979-3CC26796B8A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613400" y="3738563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...</a:t>
            </a:r>
          </a:p>
        </p:txBody>
      </p:sp>
      <p:sp>
        <p:nvSpPr>
          <p:cNvPr id="24589" name="Line 13">
            <a:extLst>
              <a:ext uri="{FF2B5EF4-FFF2-40B4-BE49-F238E27FC236}">
                <a16:creationId xmlns:a16="http://schemas.microsoft.com/office/drawing/2014/main" id="{B54FB363-1F21-4680-8125-4FEC49767F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6788" y="297497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A0618B55-DA6E-4F76-B6E7-06596743E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3508375"/>
            <a:ext cx="304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91" name="Rectangle 15" descr="Wide upward diagonal">
            <a:extLst>
              <a:ext uri="{FF2B5EF4-FFF2-40B4-BE49-F238E27FC236}">
                <a16:creationId xmlns:a16="http://schemas.microsoft.com/office/drawing/2014/main" id="{BD3290B5-CADF-4B43-9205-DC0EC519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2974975"/>
            <a:ext cx="609600" cy="914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24592" name="Text Box 16">
            <a:extLst>
              <a:ext uri="{FF2B5EF4-FFF2-40B4-BE49-F238E27FC236}">
                <a16:creationId xmlns:a16="http://schemas.microsoft.com/office/drawing/2014/main" id="{82601E53-B67F-4450-ABAF-F03D4D7F5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813" y="3859213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 u="none"/>
              <a:t>R1</a:t>
            </a:r>
          </a:p>
        </p:txBody>
      </p:sp>
      <p:sp>
        <p:nvSpPr>
          <p:cNvPr id="24593" name="Text Box 17">
            <a:extLst>
              <a:ext uri="{FF2B5EF4-FFF2-40B4-BE49-F238E27FC236}">
                <a16:creationId xmlns:a16="http://schemas.microsoft.com/office/drawing/2014/main" id="{B1B1ED7E-58FC-48E4-88D9-A1C1BCFB3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8" y="4332288"/>
            <a:ext cx="128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24594" name="Text Box 18">
            <a:extLst>
              <a:ext uri="{FF2B5EF4-FFF2-40B4-BE49-F238E27FC236}">
                <a16:creationId xmlns:a16="http://schemas.microsoft.com/office/drawing/2014/main" id="{13CEA548-884B-420F-9CDA-C24AFCDEB70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509712" y="4251326"/>
            <a:ext cx="46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...</a:t>
            </a:r>
          </a:p>
        </p:txBody>
      </p:sp>
      <p:sp>
        <p:nvSpPr>
          <p:cNvPr id="24595" name="Text Box 19">
            <a:extLst>
              <a:ext uri="{FF2B5EF4-FFF2-40B4-BE49-F238E27FC236}">
                <a16:creationId xmlns:a16="http://schemas.microsoft.com/office/drawing/2014/main" id="{1F2F2F4F-6E25-4C33-9A5A-56D8E7235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5294313"/>
            <a:ext cx="4856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 u="none">
                <a:sym typeface="ZapfDingbats" pitchFamily="82" charset="2"/>
              </a:rPr>
              <a:t> </a:t>
            </a:r>
            <a:r>
              <a:rPr lang="en-US" altLang="hu-HU" sz="2800" u="none"/>
              <a:t>Then repeat for all buckets</a:t>
            </a:r>
            <a:endParaRPr lang="en-US" altLang="hu-HU" sz="1800" u="non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FDA9BFB3-3E0E-4CD4-821B-C02B228D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F418B-72CD-4162-9246-7928C4875CE2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C13175D-DB41-4665-ABEC-5015B2B08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7050" y="2063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Cost:</a:t>
            </a:r>
          </a:p>
        </p:txBody>
      </p:sp>
      <p:sp>
        <p:nvSpPr>
          <p:cNvPr id="25604" name="Text Box 5">
            <a:extLst>
              <a:ext uri="{FF2B5EF4-FFF2-40B4-BE49-F238E27FC236}">
                <a16:creationId xmlns:a16="http://schemas.microsoft.com/office/drawing/2014/main" id="{1044014D-C0B8-4A68-B739-7C78B8CA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1262063"/>
            <a:ext cx="678815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u="none"/>
              <a:t>“Bucketize:” 	Read R1 + write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u="none"/>
              <a:t>		   	Read R2 + write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u="none"/>
              <a:t>Join:			Read R1, R2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u="none"/>
              <a:t>Total cost = 3 x [1000+500] = </a:t>
            </a:r>
            <a:r>
              <a:rPr lang="en-US" altLang="hu-HU" u="none">
                <a:solidFill>
                  <a:srgbClr val="FF0000"/>
                </a:solidFill>
              </a:rPr>
              <a:t>4500</a:t>
            </a:r>
            <a:endParaRPr lang="hu-HU" altLang="hu-HU" u="none">
              <a:solidFill>
                <a:srgbClr val="FF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hu-HU" altLang="hu-HU" sz="2000" u="none">
                <a:solidFill>
                  <a:srgbClr val="00B050"/>
                </a:solidFill>
              </a:rPr>
              <a:t>-&gt; 3*[B(R1)+B(R2)]</a:t>
            </a:r>
            <a:endParaRPr lang="en-US" altLang="hu-HU" sz="2000" u="none">
              <a:solidFill>
                <a:srgbClr val="00B050"/>
              </a:solidFill>
            </a:endParaRPr>
          </a:p>
        </p:txBody>
      </p:sp>
      <p:sp>
        <p:nvSpPr>
          <p:cNvPr id="25605" name="Text Box 6">
            <a:extLst>
              <a:ext uri="{FF2B5EF4-FFF2-40B4-BE49-F238E27FC236}">
                <a16:creationId xmlns:a16="http://schemas.microsoft.com/office/drawing/2014/main" id="{82F2D48C-B92F-48CB-A84C-1BB7E60C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943475"/>
            <a:ext cx="5205412" cy="11969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Note:</a:t>
            </a:r>
            <a:r>
              <a:rPr lang="en-US" altLang="hu-HU" sz="2400" u="none"/>
              <a:t> this is an approximation since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u="none"/>
              <a:t>buckets will vary in size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 u="none"/>
              <a:t>we have to round up to blocks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8C4E3D3D-07F0-408D-9921-5EFBA769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13251-C210-4BFB-BFE3-0FB1F6C16EB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67D7340-5527-4F24-985E-C02D7495B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900" y="33496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A hash join trick: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F824923-F308-4B7F-BFED-A4294CFC3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063" y="1446213"/>
            <a:ext cx="7772400" cy="2339975"/>
          </a:xfrm>
        </p:spPr>
        <p:txBody>
          <a:bodyPr/>
          <a:lstStyle/>
          <a:p>
            <a:pPr eaLnBrk="1" hangingPunct="1"/>
            <a:r>
              <a:rPr lang="en-US" altLang="hu-HU"/>
              <a:t>Only write into buckets					</a:t>
            </a:r>
            <a:r>
              <a:rPr lang="en-US" altLang="hu-HU">
                <a:solidFill>
                  <a:srgbClr val="FF0000"/>
                </a:solidFill>
              </a:rPr>
              <a:t>&lt;val,ptr&gt; pairs</a:t>
            </a:r>
          </a:p>
          <a:p>
            <a:pPr eaLnBrk="1" hangingPunct="1"/>
            <a:r>
              <a:rPr lang="en-US" altLang="hu-HU"/>
              <a:t>When we get a match in join phase,		must fetch tuples</a:t>
            </a:r>
          </a:p>
          <a:p>
            <a:pPr lvl="1" eaLnBrk="1" hangingPunct="1"/>
            <a:endParaRPr lang="en-US" altLang="hu-H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6050F8F2-301C-421A-8049-B639AE9C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BBC937-07D6-482C-9011-6E7CBBC2AD4E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7A76A4C-72B6-4758-A37E-AB14455B3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407988"/>
            <a:ext cx="7772400" cy="1776412"/>
          </a:xfrm>
        </p:spPr>
        <p:txBody>
          <a:bodyPr/>
          <a:lstStyle/>
          <a:p>
            <a:pPr eaLnBrk="1" hangingPunct="1"/>
            <a:r>
              <a:rPr lang="en-US" altLang="hu-HU"/>
              <a:t>To illustrate cost computation, assume:</a:t>
            </a:r>
          </a:p>
          <a:p>
            <a:pPr lvl="1" eaLnBrk="1" hangingPunct="1"/>
            <a:r>
              <a:rPr lang="en-US" altLang="hu-HU"/>
              <a:t>100 &lt;val,ptr&gt; pairs/block</a:t>
            </a:r>
          </a:p>
          <a:p>
            <a:pPr lvl="1" eaLnBrk="1" hangingPunct="1"/>
            <a:r>
              <a:rPr lang="en-US" altLang="hu-HU"/>
              <a:t>expected number of result tuples is 100</a:t>
            </a:r>
          </a:p>
          <a:p>
            <a:pPr eaLnBrk="1" hangingPunct="1">
              <a:buFontTx/>
              <a:buNone/>
            </a:pPr>
            <a:endParaRPr lang="en-US" altLang="hu-HU"/>
          </a:p>
          <a:p>
            <a:pPr eaLnBrk="1" hangingPunct="1"/>
            <a:endParaRPr lang="en-US" altLang="hu-HU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F53AA362-C3D0-4939-9461-B9C20819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2111375"/>
            <a:ext cx="8077200" cy="200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hu-HU" sz="2800" u="none"/>
              <a:t>Build hash table for R2 </a:t>
            </a:r>
            <a:r>
              <a:rPr lang="en-US" altLang="hu-HU" sz="2800" u="none">
                <a:solidFill>
                  <a:srgbClr val="FF0000"/>
                </a:solidFill>
              </a:rPr>
              <a:t>in memory</a:t>
            </a:r>
            <a:r>
              <a:rPr lang="hu-HU" altLang="hu-HU" sz="2800" u="none"/>
              <a:t> (no outp)</a:t>
            </a:r>
            <a:r>
              <a:rPr lang="en-US" altLang="hu-HU" sz="2800" u="none"/>
              <a:t>		5000 tuples </a:t>
            </a:r>
            <a:r>
              <a:rPr lang="en-US" altLang="hu-HU" sz="2800" u="none">
                <a:sym typeface="Symbol" panose="05050102010706020507" pitchFamily="18" charset="2"/>
              </a:rPr>
              <a:t></a:t>
            </a:r>
            <a:r>
              <a:rPr lang="en-US" altLang="hu-HU" sz="2800" u="none"/>
              <a:t> 5000/100 = 50 blocks</a:t>
            </a:r>
          </a:p>
          <a:p>
            <a:pPr eaLnBrk="1" hangingPunct="1"/>
            <a:r>
              <a:rPr lang="en-US" altLang="hu-HU" sz="2800" u="none"/>
              <a:t>Read R1 and match</a:t>
            </a:r>
          </a:p>
          <a:p>
            <a:pPr eaLnBrk="1" hangingPunct="1"/>
            <a:r>
              <a:rPr lang="en-US" altLang="hu-HU" sz="2800" u="none"/>
              <a:t>Read ~ 100 R2 tuples</a:t>
            </a:r>
            <a:endParaRPr lang="en-US" altLang="hu-HU" u="none"/>
          </a:p>
        </p:txBody>
      </p:sp>
      <p:grpSp>
        <p:nvGrpSpPr>
          <p:cNvPr id="27653" name="Group 7">
            <a:extLst>
              <a:ext uri="{FF2B5EF4-FFF2-40B4-BE49-F238E27FC236}">
                <a16:creationId xmlns:a16="http://schemas.microsoft.com/office/drawing/2014/main" id="{89C91C27-CCE0-4C37-9F2E-9B0539494B8E}"/>
              </a:ext>
            </a:extLst>
          </p:cNvPr>
          <p:cNvGrpSpPr>
            <a:grpSpLocks/>
          </p:cNvGrpSpPr>
          <p:nvPr/>
        </p:nvGrpSpPr>
        <p:grpSpPr bwMode="auto">
          <a:xfrm>
            <a:off x="1233488" y="4324350"/>
            <a:ext cx="6486525" cy="1800225"/>
            <a:chOff x="777" y="2724"/>
            <a:chExt cx="4086" cy="1134"/>
          </a:xfrm>
        </p:grpSpPr>
        <p:sp>
          <p:nvSpPr>
            <p:cNvPr id="27654" name="Text Box 5">
              <a:extLst>
                <a:ext uri="{FF2B5EF4-FFF2-40B4-BE49-F238E27FC236}">
                  <a16:creationId xmlns:a16="http://schemas.microsoft.com/office/drawing/2014/main" id="{BA802B57-2035-4DF9-A5B6-DDE3F4FC0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" y="2724"/>
              <a:ext cx="406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Total cost</a:t>
              </a:r>
              <a:r>
                <a:rPr lang="en-US" altLang="hu-HU" sz="2800" u="none"/>
                <a:t> = 	Read R2:		500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 u="none"/>
                <a:t>			Read R1:		1000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 u="none"/>
                <a:t>			Get tuples:		100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 u="none"/>
                <a:t>						</a:t>
              </a:r>
              <a:r>
                <a:rPr lang="en-US" altLang="hu-HU" sz="2800" u="none">
                  <a:solidFill>
                    <a:srgbClr val="FF0000"/>
                  </a:solidFill>
                </a:rPr>
                <a:t>1600</a:t>
              </a:r>
              <a:endParaRPr lang="en-US" altLang="hu-HU" sz="2400" u="none">
                <a:solidFill>
                  <a:srgbClr val="FF0000"/>
                </a:solidFill>
              </a:endParaRPr>
            </a:p>
          </p:txBody>
        </p:sp>
        <p:sp>
          <p:nvSpPr>
            <p:cNvPr id="27655" name="Line 6">
              <a:extLst>
                <a:ext uri="{FF2B5EF4-FFF2-40B4-BE49-F238E27FC236}">
                  <a16:creationId xmlns:a16="http://schemas.microsoft.com/office/drawing/2014/main" id="{EAEB9A34-82C0-4808-8326-94CE19D94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4" y="3546"/>
              <a:ext cx="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8E106911-EDE3-4203-A263-104410AA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4C096-C945-42FE-8492-10D752865A9D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3A1FAA9-B31B-4C14-AC39-B0D92C519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/>
              <a:t>Summary</a:t>
            </a:r>
            <a:endParaRPr lang="en-US" altLang="hu-HU" sz="3600" i="1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F2C9540-F66E-4E33-942F-9D29DB077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/>
              <a:t>Iteration ok for “small” relations			(relative to memory size)</a:t>
            </a:r>
          </a:p>
          <a:p>
            <a:pPr eaLnBrk="1" hangingPunct="1"/>
            <a:r>
              <a:rPr lang="en-US" altLang="hu-HU"/>
              <a:t>For equi-join, where relations not			sorted and no indexes exist,			</a:t>
            </a:r>
            <a:r>
              <a:rPr lang="en-US" altLang="hu-HU" u="sng">
                <a:solidFill>
                  <a:srgbClr val="FF0000"/>
                </a:solidFill>
              </a:rPr>
              <a:t>hash join</a:t>
            </a:r>
            <a:r>
              <a:rPr lang="en-US" altLang="hu-HU">
                <a:solidFill>
                  <a:srgbClr val="FF0000"/>
                </a:solidFill>
              </a:rPr>
              <a:t> usually best</a:t>
            </a:r>
          </a:p>
          <a:p>
            <a:pPr eaLnBrk="1" hangingPunct="1"/>
            <a:endParaRPr lang="en-US" altLang="hu-HU"/>
          </a:p>
          <a:p>
            <a:pPr eaLnBrk="1" hangingPunct="1"/>
            <a:endParaRPr lang="en-US" altLang="hu-H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0043CD84-732C-4723-9BE9-2C58638A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48078D-AC11-4D62-8690-DE98D38333E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9AAFFAB-1EF3-4397-9529-412A536AC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1338" y="912813"/>
            <a:ext cx="7772400" cy="3754437"/>
          </a:xfrm>
        </p:spPr>
        <p:txBody>
          <a:bodyPr/>
          <a:lstStyle/>
          <a:p>
            <a:pPr eaLnBrk="1" hangingPunct="1"/>
            <a:r>
              <a:rPr lang="en-US" altLang="hu-HU"/>
              <a:t>Sort + merge join good for				non-equi-join (e.g., R1.C &gt; R2.C)</a:t>
            </a:r>
          </a:p>
          <a:p>
            <a:pPr eaLnBrk="1" hangingPunct="1"/>
            <a:r>
              <a:rPr lang="en-US" altLang="hu-HU"/>
              <a:t>If relations already sorted, use			merge join</a:t>
            </a:r>
          </a:p>
          <a:p>
            <a:pPr eaLnBrk="1" hangingPunct="1"/>
            <a:r>
              <a:rPr lang="en-US" altLang="hu-HU"/>
              <a:t>If index exists, it </a:t>
            </a:r>
            <a:r>
              <a:rPr lang="en-US" altLang="hu-HU" u="sng"/>
              <a:t>could</a:t>
            </a:r>
            <a:r>
              <a:rPr lang="en-US" altLang="hu-HU"/>
              <a:t> be useful</a:t>
            </a:r>
          </a:p>
          <a:p>
            <a:pPr eaLnBrk="1" hangingPunct="1">
              <a:buFontTx/>
              <a:buNone/>
            </a:pPr>
            <a:r>
              <a:rPr lang="en-US" altLang="hu-HU"/>
              <a:t>	  </a:t>
            </a:r>
            <a:r>
              <a:rPr lang="en-US" altLang="hu-HU" sz="2800"/>
              <a:t>(depends on expected result size)</a:t>
            </a:r>
            <a:endParaRPr lang="en-US" altLang="hu-HU"/>
          </a:p>
          <a:p>
            <a:pPr lvl="1" eaLnBrk="1" hangingPunct="1">
              <a:buFontTx/>
              <a:buNone/>
            </a:pPr>
            <a:r>
              <a:rPr lang="en-US" altLang="hu-HU"/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18143FB2-0063-4625-BFF8-AAB63762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DF40B-0075-4187-ABC4-8D096B9B1253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0A4C98C-71AF-471A-922A-0B13B8BC0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820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1(a)</a:t>
            </a:r>
            <a:r>
              <a:rPr lang="en-US" altLang="hu-HU" sz="3600"/>
              <a:t>	  Iteration Join R1     R2</a:t>
            </a:r>
            <a:endParaRPr lang="en-US" altLang="hu-HU" sz="3600" u="sng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6D9A2E6-7734-43D3-9C12-E59AC1417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503363"/>
            <a:ext cx="8369300" cy="2368550"/>
          </a:xfrm>
        </p:spPr>
        <p:txBody>
          <a:bodyPr/>
          <a:lstStyle/>
          <a:p>
            <a:pPr eaLnBrk="1" hangingPunct="1"/>
            <a:r>
              <a:rPr lang="en-US" altLang="hu-HU"/>
              <a:t>Relations </a:t>
            </a:r>
            <a:r>
              <a:rPr lang="en-US" altLang="hu-HU" u="sng">
                <a:solidFill>
                  <a:srgbClr val="FF0000"/>
                </a:solidFill>
              </a:rPr>
              <a:t>not</a:t>
            </a:r>
            <a:r>
              <a:rPr lang="en-US" altLang="hu-HU"/>
              <a:t> contiguous</a:t>
            </a:r>
            <a:r>
              <a:rPr lang="hu-HU" altLang="hu-HU"/>
              <a:t> (1 row/block)</a:t>
            </a:r>
            <a:endParaRPr lang="en-US" altLang="hu-HU"/>
          </a:p>
          <a:p>
            <a:pPr eaLnBrk="1" hangingPunct="1"/>
            <a:r>
              <a:rPr lang="en-US" altLang="hu-HU"/>
              <a:t>Recall    T(R1) = 10,000     T(R2)</a:t>
            </a:r>
            <a:r>
              <a:rPr lang="en-US" altLang="hu-HU" sz="2400"/>
              <a:t> </a:t>
            </a:r>
            <a:r>
              <a:rPr lang="en-US" altLang="hu-HU"/>
              <a:t> = 5,000</a:t>
            </a:r>
          </a:p>
          <a:p>
            <a:pPr eaLnBrk="1" hangingPunct="1">
              <a:buFontTx/>
              <a:buNone/>
            </a:pPr>
            <a:r>
              <a:rPr lang="en-US" altLang="hu-HU"/>
              <a:t>		        </a:t>
            </a:r>
            <a:r>
              <a:rPr lang="hu-HU" altLang="hu-HU"/>
              <a:t>L</a:t>
            </a:r>
            <a:r>
              <a:rPr lang="en-US" altLang="hu-HU"/>
              <a:t>(R1)</a:t>
            </a:r>
            <a:r>
              <a:rPr lang="en-US" altLang="hu-HU" sz="2400"/>
              <a:t> </a:t>
            </a:r>
            <a:r>
              <a:rPr lang="en-US" altLang="hu-HU"/>
              <a:t>= </a:t>
            </a:r>
            <a:r>
              <a:rPr lang="hu-HU" altLang="hu-HU"/>
              <a:t>L</a:t>
            </a:r>
            <a:r>
              <a:rPr lang="en-US" altLang="hu-HU"/>
              <a:t>(R2)</a:t>
            </a:r>
            <a:r>
              <a:rPr lang="en-US" altLang="hu-HU" sz="2400"/>
              <a:t> </a:t>
            </a:r>
            <a:r>
              <a:rPr lang="en-US" altLang="hu-HU"/>
              <a:t>=1/10 block </a:t>
            </a:r>
          </a:p>
          <a:p>
            <a:pPr eaLnBrk="1" hangingPunct="1">
              <a:buFontTx/>
              <a:buNone/>
            </a:pPr>
            <a:r>
              <a:rPr lang="en-US" altLang="hu-HU"/>
              <a:t>               MEM=101 blocks</a:t>
            </a:r>
          </a:p>
        </p:txBody>
      </p:sp>
      <p:sp>
        <p:nvSpPr>
          <p:cNvPr id="4101" name="AutoShape 4">
            <a:extLst>
              <a:ext uri="{FF2B5EF4-FFF2-40B4-BE49-F238E27FC236}">
                <a16:creationId xmlns:a16="http://schemas.microsoft.com/office/drawing/2014/main" id="{3902893D-6466-4EE7-905E-8CE7F8AF4C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124700" y="723900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02" name="AutoShape 5">
            <a:extLst>
              <a:ext uri="{FF2B5EF4-FFF2-40B4-BE49-F238E27FC236}">
                <a16:creationId xmlns:a16="http://schemas.microsoft.com/office/drawing/2014/main" id="{2310E635-C364-442D-96D0-2F36091BBF35}"/>
              </a:ext>
            </a:extLst>
          </p:cNvPr>
          <p:cNvSpPr>
            <a:spLocks/>
          </p:cNvSpPr>
          <p:nvPr/>
        </p:nvSpPr>
        <p:spPr bwMode="auto">
          <a:xfrm>
            <a:off x="2212975" y="2300288"/>
            <a:ext cx="134938" cy="1295400"/>
          </a:xfrm>
          <a:prstGeom prst="leftBrace">
            <a:avLst>
              <a:gd name="adj1" fmla="val 8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4103" name="Rectangle 6">
            <a:extLst>
              <a:ext uri="{FF2B5EF4-FFF2-40B4-BE49-F238E27FC236}">
                <a16:creationId xmlns:a16="http://schemas.microsoft.com/office/drawing/2014/main" id="{D98F9E36-C1A5-4112-968E-6CD623E36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143375"/>
            <a:ext cx="79375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 sz="2800"/>
              <a:t>Cost:</a:t>
            </a:r>
            <a:r>
              <a:rPr lang="en-US" altLang="hu-HU" sz="2800" u="none"/>
              <a:t> for each R1 tuple:</a:t>
            </a:r>
          </a:p>
          <a:p>
            <a:pPr eaLnBrk="1" hangingPunct="1">
              <a:buFontTx/>
              <a:buNone/>
            </a:pPr>
            <a:r>
              <a:rPr lang="en-US" altLang="hu-HU" sz="2800" u="none"/>
              <a:t>            [Read tuple + Read R2]</a:t>
            </a:r>
          </a:p>
          <a:p>
            <a:pPr eaLnBrk="1" hangingPunct="1">
              <a:buFontTx/>
              <a:buNone/>
            </a:pPr>
            <a:r>
              <a:rPr lang="en-US" altLang="hu-HU" sz="2800" u="none"/>
              <a:t>Total =10,000</a:t>
            </a:r>
            <a:r>
              <a:rPr lang="hu-HU" altLang="hu-HU" sz="2800" u="none"/>
              <a:t>*</a:t>
            </a:r>
            <a:r>
              <a:rPr lang="en-US" altLang="hu-HU" sz="2800" u="none"/>
              <a:t>[1+5000]=</a:t>
            </a:r>
            <a:r>
              <a:rPr lang="en-US" altLang="hu-HU" sz="2800" u="none">
                <a:solidFill>
                  <a:srgbClr val="FF0000"/>
                </a:solidFill>
              </a:rPr>
              <a:t>50,010,000</a:t>
            </a:r>
            <a:r>
              <a:rPr lang="en-US" altLang="hu-HU" sz="2800" u="none"/>
              <a:t> Ios</a:t>
            </a:r>
            <a:endParaRPr lang="hu-HU" altLang="hu-HU" sz="2800" u="none"/>
          </a:p>
          <a:p>
            <a:pPr eaLnBrk="1" hangingPunct="1">
              <a:buFontTx/>
              <a:buNone/>
            </a:pPr>
            <a:r>
              <a:rPr lang="hu-HU" altLang="hu-HU" sz="2000" u="none">
                <a:solidFill>
                  <a:srgbClr val="00B050"/>
                </a:solidFill>
              </a:rPr>
              <a:t>-&gt; T(R1)*B(R2)+B(R1) </a:t>
            </a:r>
            <a:r>
              <a:rPr lang="hu-HU" altLang="hu-HU" sz="2000" u="none"/>
              <a:t>(B(R1)=T(R1) and B(R2)=T(R2) </a:t>
            </a:r>
            <a:r>
              <a:rPr lang="en-US" altLang="hu-HU" sz="2000" u="none"/>
              <a:t>now</a:t>
            </a:r>
            <a:r>
              <a:rPr lang="hu-HU" altLang="hu-HU" sz="2000" u="none"/>
              <a:t>)</a:t>
            </a:r>
            <a:endParaRPr lang="en-US" altLang="hu-HU" sz="2000" u="non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F8C05865-54CB-4C7D-B6DF-E16C8CB1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B933F7-A50D-4446-93DF-16CCC5A85B2B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1BCE135-0B29-4316-BC39-28C614094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5438" y="365125"/>
            <a:ext cx="7772400" cy="852488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hu-HU"/>
              <a:t>  Can we do better?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67185480-D914-4272-BAE3-ABB993E9E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188" y="1317625"/>
            <a:ext cx="7772400" cy="249872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hu-HU" u="sng" dirty="0"/>
              <a:t>Use our memory</a:t>
            </a:r>
            <a:endParaRPr lang="en-US" altLang="hu-HU" sz="2400" u="sng" dirty="0"/>
          </a:p>
          <a:p>
            <a:pPr eaLnBrk="1" hangingPunct="1">
              <a:buFontTx/>
              <a:buNone/>
              <a:defRPr/>
            </a:pPr>
            <a:r>
              <a:rPr lang="en-US" altLang="hu-HU" dirty="0"/>
              <a:t>(1)	</a:t>
            </a:r>
            <a:r>
              <a:rPr lang="en-US" altLang="hu-HU" dirty="0">
                <a:solidFill>
                  <a:srgbClr val="FF0000"/>
                </a:solidFill>
              </a:rPr>
              <a:t>Read 100 blocks of R1</a:t>
            </a:r>
            <a:r>
              <a:rPr lang="hu-HU" altLang="hu-HU" dirty="0">
                <a:solidFill>
                  <a:schemeClr val="accent4"/>
                </a:solidFill>
              </a:rPr>
              <a:t> (M-1 </a:t>
            </a:r>
            <a:r>
              <a:rPr lang="hu-HU" altLang="hu-HU" dirty="0" err="1">
                <a:solidFill>
                  <a:schemeClr val="accent4"/>
                </a:solidFill>
              </a:rPr>
              <a:t>blocks</a:t>
            </a:r>
            <a:r>
              <a:rPr lang="hu-HU" altLang="hu-HU" dirty="0">
                <a:solidFill>
                  <a:schemeClr val="accent4"/>
                </a:solidFill>
              </a:rPr>
              <a:t>)</a:t>
            </a:r>
            <a:endParaRPr lang="en-US" altLang="hu-HU" dirty="0">
              <a:solidFill>
                <a:schemeClr val="accent4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hu-HU" dirty="0"/>
              <a:t>(2)	Read all of R2 (using 1 block) + join</a:t>
            </a:r>
          </a:p>
          <a:p>
            <a:pPr eaLnBrk="1" hangingPunct="1">
              <a:buFontTx/>
              <a:buNone/>
              <a:defRPr/>
            </a:pPr>
            <a:r>
              <a:rPr lang="en-US" altLang="hu-HU" dirty="0"/>
              <a:t>(3)	Repeat until done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622C3D4D-84A7-46DE-B4C2-F04FD59A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44ABA5-20E5-4B8D-9743-58397AC56A1C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/>
          </a:p>
        </p:txBody>
      </p:sp>
      <p:grpSp>
        <p:nvGrpSpPr>
          <p:cNvPr id="6147" name="Group 5">
            <a:extLst>
              <a:ext uri="{FF2B5EF4-FFF2-40B4-BE49-F238E27FC236}">
                <a16:creationId xmlns:a16="http://schemas.microsoft.com/office/drawing/2014/main" id="{4C2EC753-38E6-40C4-A5FD-E7E2799D7643}"/>
              </a:ext>
            </a:extLst>
          </p:cNvPr>
          <p:cNvGrpSpPr>
            <a:grpSpLocks/>
          </p:cNvGrpSpPr>
          <p:nvPr/>
        </p:nvGrpSpPr>
        <p:grpSpPr bwMode="auto">
          <a:xfrm>
            <a:off x="874713" y="900113"/>
            <a:ext cx="6618287" cy="3201987"/>
            <a:chOff x="524" y="2421"/>
            <a:chExt cx="4169" cy="1556"/>
          </a:xfrm>
        </p:grpSpPr>
        <p:sp>
          <p:nvSpPr>
            <p:cNvPr id="6151" name="Rectangle 6">
              <a:extLst>
                <a:ext uri="{FF2B5EF4-FFF2-40B4-BE49-F238E27FC236}">
                  <a16:creationId xmlns:a16="http://schemas.microsoft.com/office/drawing/2014/main" id="{EC9E4593-9133-43F7-A749-8CACD6F1F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2421"/>
              <a:ext cx="4169" cy="1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Cost:</a:t>
              </a:r>
              <a:r>
                <a:rPr lang="en-US" altLang="hu-HU" u="none"/>
                <a:t> for each R1 chunk:</a:t>
              </a:r>
            </a:p>
            <a:p>
              <a:pPr eaLnBrk="1" hangingPunct="1">
                <a:buFontTx/>
                <a:buNone/>
              </a:pPr>
              <a:r>
                <a:rPr lang="en-US" altLang="hu-HU" u="none"/>
                <a:t>			Read chunk: </a:t>
              </a:r>
              <a:r>
                <a:rPr lang="hu-HU" altLang="hu-HU" u="none"/>
                <a:t>  </a:t>
              </a:r>
              <a:r>
                <a:rPr lang="en-US" altLang="hu-HU" u="none"/>
                <a:t>100 IOs</a:t>
              </a:r>
            </a:p>
            <a:p>
              <a:pPr eaLnBrk="1" hangingPunct="1">
                <a:buFontTx/>
                <a:buNone/>
              </a:pPr>
              <a:r>
                <a:rPr lang="en-US" altLang="hu-HU" u="none"/>
                <a:t>			Read R2:	     5000 IOs</a:t>
              </a:r>
            </a:p>
            <a:p>
              <a:pPr eaLnBrk="1" hangingPunct="1">
                <a:buFontTx/>
                <a:buNone/>
              </a:pPr>
              <a:r>
                <a:rPr lang="en-US" altLang="hu-HU" u="none"/>
                <a:t>					     </a:t>
              </a:r>
              <a:r>
                <a:rPr lang="hu-HU" altLang="hu-HU" u="none"/>
                <a:t>51</a:t>
              </a:r>
              <a:r>
                <a:rPr lang="en-US" altLang="hu-HU" u="none"/>
                <a:t>00</a:t>
              </a:r>
              <a:endParaRPr lang="hu-HU" altLang="hu-HU" u="none"/>
            </a:p>
            <a:p>
              <a:pPr eaLnBrk="1" hangingPunct="1">
                <a:buFontTx/>
                <a:buNone/>
              </a:pPr>
              <a:r>
                <a:rPr lang="hu-HU" altLang="hu-HU" sz="2000" u="none">
                  <a:solidFill>
                    <a:srgbClr val="00B050"/>
                  </a:solidFill>
                </a:rPr>
                <a:t>-&gt; B(R1)/(M-1)*B(R2)+B(R1)</a:t>
              </a:r>
              <a:endParaRPr lang="en-US" altLang="hu-HU" sz="2000" u="none">
                <a:solidFill>
                  <a:srgbClr val="00B050"/>
                </a:solidFill>
              </a:endParaRPr>
            </a:p>
          </p:txBody>
        </p:sp>
        <p:sp>
          <p:nvSpPr>
            <p:cNvPr id="6152" name="Line 7">
              <a:extLst>
                <a:ext uri="{FF2B5EF4-FFF2-40B4-BE49-F238E27FC236}">
                  <a16:creationId xmlns:a16="http://schemas.microsoft.com/office/drawing/2014/main" id="{2183307D-B928-4CBC-93F3-EC8588B9E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" y="3275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6148" name="Group 9">
            <a:extLst>
              <a:ext uri="{FF2B5EF4-FFF2-40B4-BE49-F238E27FC236}">
                <a16:creationId xmlns:a16="http://schemas.microsoft.com/office/drawing/2014/main" id="{F49305B7-1E87-4F04-8481-3D9ED03D6838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4202113"/>
            <a:ext cx="7096125" cy="1066800"/>
            <a:chOff x="662" y="2647"/>
            <a:chExt cx="4470" cy="672"/>
          </a:xfrm>
        </p:grpSpPr>
        <p:sp>
          <p:nvSpPr>
            <p:cNvPr id="6149" name="Line 4">
              <a:extLst>
                <a:ext uri="{FF2B5EF4-FFF2-40B4-BE49-F238E27FC236}">
                  <a16:creationId xmlns:a16="http://schemas.microsoft.com/office/drawing/2014/main" id="{1E966BCF-BC3D-4412-93AF-03A6AB9567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2993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6150" name="Text Box 8">
              <a:extLst>
                <a:ext uri="{FF2B5EF4-FFF2-40B4-BE49-F238E27FC236}">
                  <a16:creationId xmlns:a16="http://schemas.microsoft.com/office/drawing/2014/main" id="{FA4360AE-015D-4075-B63E-62999C507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647"/>
              <a:ext cx="447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Total = 10,000  x </a:t>
              </a:r>
              <a:r>
                <a:rPr lang="hu-HU" altLang="hu-HU" u="none"/>
                <a:t>51</a:t>
              </a:r>
              <a:r>
                <a:rPr lang="en-US" altLang="hu-HU" u="none"/>
                <a:t>00 = </a:t>
              </a:r>
              <a:r>
                <a:rPr lang="hu-HU" altLang="hu-HU" u="none">
                  <a:solidFill>
                    <a:srgbClr val="FF0000"/>
                  </a:solidFill>
                </a:rPr>
                <a:t>510</a:t>
              </a:r>
              <a:r>
                <a:rPr lang="en-US" altLang="hu-HU" u="none">
                  <a:solidFill>
                    <a:srgbClr val="FF0000"/>
                  </a:solidFill>
                </a:rPr>
                <a:t>,000</a:t>
              </a:r>
              <a:r>
                <a:rPr lang="en-US" altLang="hu-HU" u="none"/>
                <a:t> IOs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            100</a:t>
              </a:r>
              <a:endParaRPr lang="en-US" altLang="hu-HU" sz="2400" u="none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511F6AC1-31BA-4713-B926-6B7975B1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3E1228-0B1A-489A-80F8-459C168B88B0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550C289B-A1B3-4D6B-B251-05AE4E0BC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3388" y="422275"/>
            <a:ext cx="7772400" cy="1143000"/>
          </a:xfrm>
        </p:spPr>
        <p:txBody>
          <a:bodyPr/>
          <a:lstStyle/>
          <a:p>
            <a:pPr algn="l" eaLnBrk="1" hangingPunct="1">
              <a:buFontTx/>
              <a:buChar char="•"/>
            </a:pPr>
            <a:r>
              <a:rPr lang="en-US" altLang="hu-HU"/>
              <a:t>  Can we do better?</a:t>
            </a:r>
          </a:p>
        </p:txBody>
      </p:sp>
      <p:grpSp>
        <p:nvGrpSpPr>
          <p:cNvPr id="7172" name="Group 9">
            <a:extLst>
              <a:ext uri="{FF2B5EF4-FFF2-40B4-BE49-F238E27FC236}">
                <a16:creationId xmlns:a16="http://schemas.microsoft.com/office/drawing/2014/main" id="{FC3EB65A-A1F1-4C4A-9039-5C16932F3BBC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811338"/>
            <a:ext cx="6878637" cy="4032250"/>
            <a:chOff x="567" y="1113"/>
            <a:chExt cx="4333" cy="1846"/>
          </a:xfrm>
        </p:grpSpPr>
        <p:sp>
          <p:nvSpPr>
            <p:cNvPr id="7173" name="AutoShape 6">
              <a:extLst>
                <a:ext uri="{FF2B5EF4-FFF2-40B4-BE49-F238E27FC236}">
                  <a16:creationId xmlns:a16="http://schemas.microsoft.com/office/drawing/2014/main" id="{B04510A7-BFC4-4E23-8320-400EC9DCA8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099" y="1255"/>
              <a:ext cx="192" cy="33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2400"/>
            </a:p>
          </p:txBody>
        </p:sp>
        <p:sp>
          <p:nvSpPr>
            <p:cNvPr id="7174" name="Text Box 8">
              <a:extLst>
                <a:ext uri="{FF2B5EF4-FFF2-40B4-BE49-F238E27FC236}">
                  <a16:creationId xmlns:a16="http://schemas.microsoft.com/office/drawing/2014/main" id="{31FE0127-197F-458E-B1D2-72E372087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1113"/>
              <a:ext cx="4333" cy="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 u="none">
                  <a:sym typeface="Wingdings 2" panose="05020102010507070707" pitchFamily="18" charset="2"/>
                </a:rPr>
                <a:t></a:t>
              </a:r>
              <a:r>
                <a:rPr lang="en-US" altLang="hu-HU" sz="3600" u="none"/>
                <a:t> Reverse join order:  R2      R1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sz="2400" u="none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Total = </a:t>
              </a:r>
              <a:r>
                <a:rPr lang="en-US" altLang="hu-HU"/>
                <a:t>5000 </a:t>
              </a:r>
              <a:r>
                <a:rPr lang="en-US" altLang="hu-HU" u="none"/>
                <a:t> x (100 + 10,000) 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           100</a:t>
              </a: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endParaRPr lang="en-US" altLang="hu-HU" u="none"/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	5</a:t>
              </a:r>
              <a:r>
                <a:rPr lang="hu-HU" altLang="hu-HU" u="none"/>
                <a:t>0</a:t>
              </a:r>
              <a:r>
                <a:rPr lang="en-US" altLang="hu-HU" u="none"/>
                <a:t> x 1</a:t>
              </a:r>
              <a:r>
                <a:rPr lang="hu-HU" altLang="hu-HU" u="none"/>
                <a:t>0</a:t>
              </a:r>
              <a:r>
                <a:rPr lang="en-US" altLang="hu-HU" u="none"/>
                <a:t>,</a:t>
              </a:r>
              <a:r>
                <a:rPr lang="hu-HU" altLang="hu-HU" u="none"/>
                <a:t>1</a:t>
              </a:r>
              <a:r>
                <a:rPr lang="en-US" altLang="hu-HU" u="none"/>
                <a:t>00 = </a:t>
              </a:r>
              <a:r>
                <a:rPr lang="en-US" altLang="hu-HU" u="none">
                  <a:solidFill>
                    <a:srgbClr val="FF0000"/>
                  </a:solidFill>
                </a:rPr>
                <a:t>5</a:t>
              </a:r>
              <a:r>
                <a:rPr lang="hu-HU" altLang="hu-HU" u="none">
                  <a:solidFill>
                    <a:srgbClr val="FF0000"/>
                  </a:solidFill>
                </a:rPr>
                <a:t>05</a:t>
              </a:r>
              <a:r>
                <a:rPr lang="en-US" altLang="hu-HU" u="none">
                  <a:solidFill>
                    <a:srgbClr val="FF0000"/>
                  </a:solidFill>
                </a:rPr>
                <a:t>,</a:t>
              </a:r>
              <a:r>
                <a:rPr lang="hu-HU" altLang="hu-HU" u="none">
                  <a:solidFill>
                    <a:srgbClr val="FF0000"/>
                  </a:solidFill>
                </a:rPr>
                <a:t>0</a:t>
              </a:r>
              <a:r>
                <a:rPr lang="en-US" altLang="hu-HU" u="none">
                  <a:solidFill>
                    <a:srgbClr val="FF0000"/>
                  </a:solidFill>
                </a:rPr>
                <a:t>00</a:t>
              </a:r>
              <a:r>
                <a:rPr lang="en-US" altLang="hu-HU" u="none"/>
                <a:t> IOs</a:t>
              </a:r>
              <a:endParaRPr lang="hu-HU" altLang="hu-HU" u="none"/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endParaRPr lang="hu-HU" altLang="hu-HU" sz="2400" u="none"/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r>
                <a:rPr lang="hu-HU" altLang="hu-HU" sz="2000" u="none">
                  <a:solidFill>
                    <a:srgbClr val="00B050"/>
                  </a:solidFill>
                </a:rPr>
                <a:t>-&gt; B(R2)/(M-1)*B(R1)+B(R2)</a:t>
              </a:r>
              <a:endParaRPr lang="en-US" altLang="hu-HU" sz="2000" u="none">
                <a:solidFill>
                  <a:srgbClr val="00B050"/>
                </a:solidFill>
              </a:endParaRPr>
            </a:p>
            <a:p>
              <a:pPr eaLnBrk="1" hangingPunct="1"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endParaRPr lang="en-US" altLang="hu-HU" sz="2400" u="non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CF30F1C4-F487-4B12-A0B0-198AF896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FB43BD-FF16-4AB7-948D-0CA00D126007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9A82E11-A2D0-4A6F-8CF6-4F8C296E8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433513"/>
            <a:ext cx="7772400" cy="665162"/>
          </a:xfrm>
        </p:spPr>
        <p:txBody>
          <a:bodyPr/>
          <a:lstStyle/>
          <a:p>
            <a:pPr eaLnBrk="1" hangingPunct="1"/>
            <a:r>
              <a:rPr lang="en-US" altLang="hu-HU"/>
              <a:t>Relations </a:t>
            </a:r>
            <a:r>
              <a:rPr lang="en-US" altLang="hu-HU">
                <a:solidFill>
                  <a:srgbClr val="FF0000"/>
                </a:solidFill>
              </a:rPr>
              <a:t>contiguous</a:t>
            </a:r>
            <a:r>
              <a:rPr lang="hu-HU" altLang="hu-HU">
                <a:solidFill>
                  <a:srgbClr val="FF0000"/>
                </a:solidFill>
              </a:rPr>
              <a:t> </a:t>
            </a:r>
            <a:r>
              <a:rPr lang="hu-HU" altLang="hu-HU"/>
              <a:t>(10 rows/block)</a:t>
            </a:r>
            <a:endParaRPr lang="en-US" altLang="hu-HU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6425886-3436-497D-9B2A-BC722637B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392113"/>
            <a:ext cx="8132762" cy="1143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/>
              <a:t>Example 1(b)</a:t>
            </a:r>
            <a:r>
              <a:rPr lang="en-US" altLang="hu-HU" sz="3600"/>
              <a:t>	 Iteration Join  R2      R1</a:t>
            </a:r>
            <a:endParaRPr lang="en-US" altLang="hu-HU" sz="3600" u="sng"/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6BEA1EFF-9CC4-4945-BF71-433D5DC4A22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342188" y="693738"/>
            <a:ext cx="304800" cy="533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grpSp>
        <p:nvGrpSpPr>
          <p:cNvPr id="8198" name="Group 8">
            <a:extLst>
              <a:ext uri="{FF2B5EF4-FFF2-40B4-BE49-F238E27FC236}">
                <a16:creationId xmlns:a16="http://schemas.microsoft.com/office/drawing/2014/main" id="{08CC0879-0FBE-4FBF-93E8-883C779A694D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1870075"/>
            <a:ext cx="6662737" cy="4340225"/>
            <a:chOff x="583" y="1178"/>
            <a:chExt cx="4197" cy="2734"/>
          </a:xfrm>
        </p:grpSpPr>
        <p:sp>
          <p:nvSpPr>
            <p:cNvPr id="8199" name="Text Box 6">
              <a:extLst>
                <a:ext uri="{FF2B5EF4-FFF2-40B4-BE49-F238E27FC236}">
                  <a16:creationId xmlns:a16="http://schemas.microsoft.com/office/drawing/2014/main" id="{62578DF8-DC5D-45FD-B1F2-F07F9A519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1178"/>
              <a:ext cx="4197" cy="2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/>
                <a:t>Cost</a:t>
              </a:r>
              <a:endParaRPr lang="en-US" altLang="hu-HU" u="none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For each R2 chunk: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		Read chunk: </a:t>
              </a:r>
              <a:r>
                <a:rPr lang="hu-HU" altLang="hu-HU" u="none"/>
                <a:t>    </a:t>
              </a:r>
              <a:r>
                <a:rPr lang="en-US" altLang="hu-HU" u="none"/>
                <a:t>100 IOs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		Read R1:      </a:t>
              </a:r>
              <a:r>
                <a:rPr lang="hu-HU" altLang="hu-HU" u="none"/>
                <a:t>  </a:t>
              </a:r>
              <a:r>
                <a:rPr lang="en-US" altLang="hu-HU" u="none"/>
                <a:t>1000 IOs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				      </a:t>
              </a:r>
              <a:r>
                <a:rPr lang="hu-HU" altLang="hu-HU" u="none"/>
                <a:t> </a:t>
              </a:r>
              <a:r>
                <a:rPr lang="en-US" altLang="hu-HU" u="none"/>
                <a:t>1100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u="none"/>
                <a:t>Total= 5 chunks x 1100 = </a:t>
              </a:r>
              <a:r>
                <a:rPr lang="en-US" altLang="hu-HU" u="none">
                  <a:solidFill>
                    <a:srgbClr val="FF0000"/>
                  </a:solidFill>
                </a:rPr>
                <a:t>5500</a:t>
              </a:r>
              <a:r>
                <a:rPr lang="en-US" altLang="hu-HU" u="none"/>
                <a:t> IOs</a:t>
              </a:r>
              <a:endParaRPr lang="hu-HU" altLang="hu-HU" u="none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u="none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hu-HU" altLang="hu-HU" sz="2000" u="none">
                  <a:solidFill>
                    <a:srgbClr val="00B050"/>
                  </a:solidFill>
                </a:rPr>
                <a:t>-&gt; B(R2)/(M-1)*B(R1)+B(R2)</a:t>
              </a:r>
              <a:endParaRPr lang="en-US" altLang="hu-HU" sz="2000" u="none">
                <a:solidFill>
                  <a:srgbClr val="00B050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hu-HU" u="none"/>
            </a:p>
          </p:txBody>
        </p:sp>
        <p:sp>
          <p:nvSpPr>
            <p:cNvPr id="8200" name="Line 7">
              <a:extLst>
                <a:ext uri="{FF2B5EF4-FFF2-40B4-BE49-F238E27FC236}">
                  <a16:creationId xmlns:a16="http://schemas.microsoft.com/office/drawing/2014/main" id="{E255EEBA-D97D-435E-A59F-32EA8C527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2468"/>
              <a:ext cx="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F63429F3-EC53-4D15-9DB0-F31DA8CE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C1607D-DADC-4E1D-B7F4-77C94D7A84F9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99FB932-6E62-4B1C-9727-9B74EBCB3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3794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1(c)</a:t>
            </a:r>
            <a:r>
              <a:rPr lang="en-US" altLang="hu-HU" sz="3600"/>
              <a:t>   Merge Join</a:t>
            </a:r>
            <a:endParaRPr lang="en-US" altLang="hu-HU" sz="3600" u="sng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4609F03-5555-4BFC-A6C3-5D75FB26E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088" y="1498600"/>
            <a:ext cx="8061325" cy="665163"/>
          </a:xfrm>
        </p:spPr>
        <p:txBody>
          <a:bodyPr/>
          <a:lstStyle/>
          <a:p>
            <a:pPr eaLnBrk="1" hangingPunct="1"/>
            <a:r>
              <a:rPr lang="en-US" altLang="hu-HU" sz="2800"/>
              <a:t>Both </a:t>
            </a:r>
            <a:r>
              <a:rPr lang="en-US" altLang="hu-HU" sz="2800">
                <a:solidFill>
                  <a:srgbClr val="FF0000"/>
                </a:solidFill>
              </a:rPr>
              <a:t>R1, R2 ordered</a:t>
            </a:r>
            <a:r>
              <a:rPr lang="en-US" altLang="hu-HU" sz="2800"/>
              <a:t> by C; relations contiguous</a:t>
            </a:r>
            <a:endParaRPr lang="en-US" altLang="hu-HU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16045863-0D38-4A0F-B2F1-AA89AA559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975" y="2906713"/>
            <a:ext cx="1905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2" name="Rectangle 5" descr="Wide upward diagonal">
            <a:extLst>
              <a:ext uri="{FF2B5EF4-FFF2-40B4-BE49-F238E27FC236}">
                <a16:creationId xmlns:a16="http://schemas.microsoft.com/office/drawing/2014/main" id="{04F0D5F7-90A2-4DF1-B2AB-8EA2DAC4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135313"/>
            <a:ext cx="533400" cy="4572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3" name="Rectangle 6" descr="Wide upward diagonal">
            <a:extLst>
              <a:ext uri="{FF2B5EF4-FFF2-40B4-BE49-F238E27FC236}">
                <a16:creationId xmlns:a16="http://schemas.microsoft.com/office/drawing/2014/main" id="{BB67B6A8-E554-4B9D-AC1A-B25900A2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3821113"/>
            <a:ext cx="533400" cy="4572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4" name="Text Box 7">
            <a:extLst>
              <a:ext uri="{FF2B5EF4-FFF2-40B4-BE49-F238E27FC236}">
                <a16:creationId xmlns:a16="http://schemas.microsoft.com/office/drawing/2014/main" id="{D49D4467-9E76-426B-A9E7-22759F46F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2144713"/>
            <a:ext cx="1262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Memory</a:t>
            </a:r>
          </a:p>
        </p:txBody>
      </p:sp>
      <p:sp>
        <p:nvSpPr>
          <p:cNvPr id="9225" name="Text Box 8">
            <a:extLst>
              <a:ext uri="{FF2B5EF4-FFF2-40B4-BE49-F238E27FC236}">
                <a16:creationId xmlns:a16="http://schemas.microsoft.com/office/drawing/2014/main" id="{67FC8AB1-48E7-4E21-A472-F0EF33007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211513"/>
            <a:ext cx="53975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R1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R2</a:t>
            </a:r>
          </a:p>
        </p:txBody>
      </p:sp>
      <p:sp>
        <p:nvSpPr>
          <p:cNvPr id="9226" name="Rectangle 9">
            <a:extLst>
              <a:ext uri="{FF2B5EF4-FFF2-40B4-BE49-F238E27FC236}">
                <a16:creationId xmlns:a16="http://schemas.microsoft.com/office/drawing/2014/main" id="{6EB66430-38D9-4B52-AFB9-ED4105897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2982913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7" name="Rectangle 10">
            <a:extLst>
              <a:ext uri="{FF2B5EF4-FFF2-40B4-BE49-F238E27FC236}">
                <a16:creationId xmlns:a16="http://schemas.microsoft.com/office/drawing/2014/main" id="{57E2204C-55AF-4DEB-A453-49D789BE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2982913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8" name="Rectangle 11">
            <a:extLst>
              <a:ext uri="{FF2B5EF4-FFF2-40B4-BE49-F238E27FC236}">
                <a16:creationId xmlns:a16="http://schemas.microsoft.com/office/drawing/2014/main" id="{89D5DEED-A67F-4EE2-82F2-E11D59D8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2982913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29" name="Rectangle 12">
            <a:extLst>
              <a:ext uri="{FF2B5EF4-FFF2-40B4-BE49-F238E27FC236}">
                <a16:creationId xmlns:a16="http://schemas.microsoft.com/office/drawing/2014/main" id="{081D6CCA-2504-4377-B411-F3423AAE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2982913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30" name="Rectangle 13">
            <a:extLst>
              <a:ext uri="{FF2B5EF4-FFF2-40B4-BE49-F238E27FC236}">
                <a16:creationId xmlns:a16="http://schemas.microsoft.com/office/drawing/2014/main" id="{23424458-AD59-4287-875A-9641F336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2982913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none"/>
              <a:t>…..</a:t>
            </a:r>
          </a:p>
        </p:txBody>
      </p:sp>
      <p:sp>
        <p:nvSpPr>
          <p:cNvPr id="9231" name="Rectangle 14">
            <a:extLst>
              <a:ext uri="{FF2B5EF4-FFF2-40B4-BE49-F238E27FC236}">
                <a16:creationId xmlns:a16="http://schemas.microsoft.com/office/drawing/2014/main" id="{2D51E69D-0A15-4AA8-BF88-5574862EE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2982913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32" name="Rectangle 15">
            <a:extLst>
              <a:ext uri="{FF2B5EF4-FFF2-40B4-BE49-F238E27FC236}">
                <a16:creationId xmlns:a16="http://schemas.microsoft.com/office/drawing/2014/main" id="{F5404892-276A-45BF-AC00-F49AF904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4049713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33" name="Rectangle 16">
            <a:extLst>
              <a:ext uri="{FF2B5EF4-FFF2-40B4-BE49-F238E27FC236}">
                <a16:creationId xmlns:a16="http://schemas.microsoft.com/office/drawing/2014/main" id="{F160A0DF-FA28-4789-B226-06849DE5C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5" y="4049713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34" name="Rectangle 17">
            <a:extLst>
              <a:ext uri="{FF2B5EF4-FFF2-40B4-BE49-F238E27FC236}">
                <a16:creationId xmlns:a16="http://schemas.microsoft.com/office/drawing/2014/main" id="{3DD90344-6169-443B-94CE-882874A66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4049713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 u="none"/>
              <a:t>…..</a:t>
            </a:r>
          </a:p>
        </p:txBody>
      </p:sp>
      <p:sp>
        <p:nvSpPr>
          <p:cNvPr id="9235" name="Rectangle 18">
            <a:extLst>
              <a:ext uri="{FF2B5EF4-FFF2-40B4-BE49-F238E27FC236}">
                <a16:creationId xmlns:a16="http://schemas.microsoft.com/office/drawing/2014/main" id="{A9BD0F1A-52BA-48B7-A088-EF3C120F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75" y="4049713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9236" name="Text Box 19">
            <a:extLst>
              <a:ext uri="{FF2B5EF4-FFF2-40B4-BE49-F238E27FC236}">
                <a16:creationId xmlns:a16="http://schemas.microsoft.com/office/drawing/2014/main" id="{A208767C-1CD4-4A65-99E0-5ABCE0024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2025" y="29829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R1</a:t>
            </a:r>
          </a:p>
        </p:txBody>
      </p:sp>
      <p:sp>
        <p:nvSpPr>
          <p:cNvPr id="9237" name="Text Box 20">
            <a:extLst>
              <a:ext uri="{FF2B5EF4-FFF2-40B4-BE49-F238E27FC236}">
                <a16:creationId xmlns:a16="http://schemas.microsoft.com/office/drawing/2014/main" id="{5227224B-C31C-409C-B36C-494D64A5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825" y="412591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none"/>
              <a:t>R2</a:t>
            </a:r>
          </a:p>
        </p:txBody>
      </p:sp>
      <p:sp>
        <p:nvSpPr>
          <p:cNvPr id="9238" name="Rectangle 21">
            <a:extLst>
              <a:ext uri="{FF2B5EF4-FFF2-40B4-BE49-F238E27FC236}">
                <a16:creationId xmlns:a16="http://schemas.microsoft.com/office/drawing/2014/main" id="{BD39F0E0-79D3-4A8B-AA20-4343C02A7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4897438"/>
            <a:ext cx="77724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Total cost</a:t>
            </a:r>
            <a:r>
              <a:rPr lang="en-US" altLang="hu-HU" u="none"/>
              <a:t>: Read R1 cost + read R2 cost</a:t>
            </a:r>
          </a:p>
          <a:p>
            <a:pPr eaLnBrk="1" hangingPunct="1">
              <a:buFontTx/>
              <a:buNone/>
            </a:pPr>
            <a:r>
              <a:rPr lang="en-US" altLang="hu-HU" u="none"/>
              <a:t>			= 1000 + 500 = </a:t>
            </a:r>
            <a:r>
              <a:rPr lang="en-US" altLang="hu-HU" u="none">
                <a:solidFill>
                  <a:srgbClr val="FF0000"/>
                </a:solidFill>
              </a:rPr>
              <a:t>1,500</a:t>
            </a:r>
            <a:r>
              <a:rPr lang="en-US" altLang="hu-HU" u="none"/>
              <a:t> IOs</a:t>
            </a:r>
            <a:endParaRPr lang="en-US" alt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07C3DFF8-79C7-4F85-ADD3-C324055C0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7A2B1B-A0EC-4AE5-9D1F-0AE659CCB9C1}" type="slidenum">
              <a:rPr lang="en-US" altLang="hu-HU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5DFF0F3-BE48-419A-9C14-7E319D359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8475" y="422275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/>
              <a:t>Example 1(d)</a:t>
            </a:r>
            <a:r>
              <a:rPr lang="en-US" altLang="hu-HU" sz="3600"/>
              <a:t>   Merge Join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190CC93-300E-4613-BAF2-E5896DFBDD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5788" y="1706563"/>
            <a:ext cx="7772400" cy="1965325"/>
          </a:xfrm>
        </p:spPr>
        <p:txBody>
          <a:bodyPr/>
          <a:lstStyle/>
          <a:p>
            <a:pPr eaLnBrk="1" hangingPunct="1"/>
            <a:r>
              <a:rPr lang="en-US" altLang="hu-HU"/>
              <a:t>R1, R2 </a:t>
            </a:r>
            <a:r>
              <a:rPr lang="en-US" altLang="hu-HU" u="sng">
                <a:solidFill>
                  <a:srgbClr val="FF0000"/>
                </a:solidFill>
              </a:rPr>
              <a:t>not</a:t>
            </a:r>
            <a:r>
              <a:rPr lang="en-US" altLang="hu-HU">
                <a:solidFill>
                  <a:srgbClr val="FF0000"/>
                </a:solidFill>
              </a:rPr>
              <a:t> ordered</a:t>
            </a:r>
            <a:r>
              <a:rPr lang="en-US" altLang="hu-HU"/>
              <a:t>, but contiguous</a:t>
            </a:r>
          </a:p>
          <a:p>
            <a:pPr eaLnBrk="1" hangingPunct="1"/>
            <a:endParaRPr lang="en-US" altLang="hu-HU"/>
          </a:p>
          <a:p>
            <a:pPr eaLnBrk="1" hangingPunct="1">
              <a:buFontTx/>
              <a:buNone/>
            </a:pPr>
            <a:r>
              <a:rPr lang="en-US" altLang="hu-HU"/>
              <a:t>--&gt; Need to sort R1, R2 first…. </a:t>
            </a:r>
            <a:r>
              <a:rPr lang="en-US" altLang="hu-HU" u="sng"/>
              <a:t>HOW?</a:t>
            </a:r>
            <a:endParaRPr lang="en-US" altLang="hu-H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14542</TotalTime>
  <Words>755</Words>
  <Application>Microsoft Office PowerPoint</Application>
  <PresentationFormat>Diavetítés a képernyőre (4:3 oldalarány)</PresentationFormat>
  <Paragraphs>230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4" baseType="lpstr">
      <vt:lpstr>Tahoma</vt:lpstr>
      <vt:lpstr>Arial</vt:lpstr>
      <vt:lpstr>Symbol</vt:lpstr>
      <vt:lpstr>Wingdings 2</vt:lpstr>
      <vt:lpstr>ZapfDingbats</vt:lpstr>
      <vt:lpstr>Default Design</vt:lpstr>
      <vt:lpstr>Example    R1      R2 over common attribute C</vt:lpstr>
      <vt:lpstr>Options</vt:lpstr>
      <vt:lpstr>Example 1(a)   Iteration Join R1     R2</vt:lpstr>
      <vt:lpstr>  Can we do better?</vt:lpstr>
      <vt:lpstr>PowerPoint-bemutató</vt:lpstr>
      <vt:lpstr>  Can we do better?</vt:lpstr>
      <vt:lpstr>Example 1(b)  Iteration Join  R2      R1</vt:lpstr>
      <vt:lpstr>Example 1(c)   Merge Join</vt:lpstr>
      <vt:lpstr>Example 1(d)   Merge Join</vt:lpstr>
      <vt:lpstr>One way to sort:  Merge Sort</vt:lpstr>
      <vt:lpstr>PowerPoint-bemutató</vt:lpstr>
      <vt:lpstr>PowerPoint-bemutató</vt:lpstr>
      <vt:lpstr>Example 1(d)  Merge Join (continued)</vt:lpstr>
      <vt:lpstr>PowerPoint-bemutató</vt:lpstr>
      <vt:lpstr>Can we improve on merge join?</vt:lpstr>
      <vt:lpstr>Cost of improved merge join:</vt:lpstr>
      <vt:lpstr>Example 1(e)   Index Join</vt:lpstr>
      <vt:lpstr>PowerPoint-bemutató</vt:lpstr>
      <vt:lpstr>What is expected # of matching tuples?</vt:lpstr>
      <vt:lpstr>What is expected # of matching tuples?</vt:lpstr>
      <vt:lpstr>Total cost with index join</vt:lpstr>
      <vt:lpstr>Example 1(f)   Hash Join</vt:lpstr>
      <vt:lpstr>PowerPoint-bemutató</vt:lpstr>
      <vt:lpstr>Cost:</vt:lpstr>
      <vt:lpstr>A hash join trick:</vt:lpstr>
      <vt:lpstr>PowerPoint-bemutató</vt:lpstr>
      <vt:lpstr>Summary</vt:lpstr>
      <vt:lpstr>PowerPoint-bemutató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Nikovits Tibor</cp:lastModifiedBy>
  <cp:revision>204</cp:revision>
  <cp:lastPrinted>2001-02-15T17:34:45Z</cp:lastPrinted>
  <dcterms:created xsi:type="dcterms:W3CDTF">1999-07-13T19:55:20Z</dcterms:created>
  <dcterms:modified xsi:type="dcterms:W3CDTF">2019-10-06T22:40:02Z</dcterms:modified>
</cp:coreProperties>
</file>