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3" r:id="rId2"/>
    <p:sldId id="294" r:id="rId3"/>
    <p:sldId id="295" r:id="rId4"/>
    <p:sldId id="406" r:id="rId5"/>
    <p:sldId id="407" r:id="rId6"/>
    <p:sldId id="300" r:id="rId7"/>
    <p:sldId id="408" r:id="rId8"/>
    <p:sldId id="308" r:id="rId9"/>
    <p:sldId id="410" r:id="rId10"/>
    <p:sldId id="411" r:id="rId11"/>
    <p:sldId id="313" r:id="rId12"/>
    <p:sldId id="412" r:id="rId13"/>
    <p:sldId id="413" r:id="rId14"/>
    <p:sldId id="414" r:id="rId15"/>
    <p:sldId id="321" r:id="rId16"/>
    <p:sldId id="322" r:id="rId17"/>
    <p:sldId id="415" r:id="rId18"/>
    <p:sldId id="416" r:id="rId19"/>
    <p:sldId id="385" r:id="rId20"/>
    <p:sldId id="338" r:id="rId21"/>
  </p:sldIdLst>
  <p:sldSz cx="9144000" cy="6858000" type="screen4x3"/>
  <p:notesSz cx="6934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0" autoAdjust="0"/>
    <p:restoredTop sz="90966" autoAdjust="0"/>
  </p:normalViewPr>
  <p:slideViewPr>
    <p:cSldViewPr snapToGrid="0">
      <p:cViewPr varScale="1">
        <p:scale>
          <a:sx n="106" d="100"/>
          <a:sy n="106" d="100"/>
        </p:scale>
        <p:origin x="3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E4E236F7-4A5F-4F7C-9E04-91FBBB02F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D31BC558-98EA-44A4-B8A0-1ADCECCF39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04688A8A-14CE-49BE-968E-B800CB2B97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B51DF3D-C6E6-4C53-9DC9-2DBA28B387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36A60D-3C56-40FE-92F0-FB763A9428D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1B3CFA-8AA2-4422-BE3D-E8A064EDC8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3C00080-45F7-4A8B-873F-1A7BBDE8F9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A403D3A-CE3D-46F6-B848-BF303C50357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E4990E7-382F-4B7D-A1E4-319A037695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4050"/>
            <a:ext cx="50863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EA0E0AE-8D04-464B-8624-B4726A0D7B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810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695D1E0-EDE0-4BBD-8664-C8402851C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928100"/>
            <a:ext cx="30051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fld id="{9EF40255-20F0-462C-9FC8-163F95637871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7EDD00-C49D-4546-8864-54130FF2D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0D229F-C6CF-4248-906F-0DD4DA0E4818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09C2437-308F-447E-9072-4FA1754A5B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3DFDD6B-FBF4-4BE0-B3E9-6795727E4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9D991EA-482D-4139-A747-8C08AEB4B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57238" indent="-290513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6522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31950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98675" indent="-231775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C9E368-3CC6-4CAF-90D6-20E999FB7DD7}" type="slidenum">
              <a:rPr lang="en-US" altLang="hu-HU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751570-D50D-48D0-A112-DBE6DC326D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6395F71-0264-427B-8538-92EAA23FB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C35F23-5DA1-4202-B845-638CFE872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47B0B6-EB8E-4648-AE4C-3CCAD453F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AF263B-B237-40B2-A2DC-778A62D78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2CF68-9374-4BE6-A673-E22BC96BAFD1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5997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FCA9D9-97F6-4239-87CF-D7ACE6423D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37B9C-9DBA-4F9F-9D81-75ED4B8C3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5AF44F-6FC8-4B33-BBFC-B3D09B860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98F8B-1E1F-4608-B277-81BAD006906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0120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561CE-DB9A-454A-BD16-1696AF08D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34CC76-4BCA-4B27-9D82-93666A1E27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E106C9-E403-4956-84BC-EE3152701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D552-D70E-4415-ADC3-05581C36DE8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800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324AF5-B47F-4031-8D16-7B82BDF04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36FF06-4CBF-45CE-B0B3-F4FF0A9A5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3E149A-ED23-4BE9-BD77-182BA2CD1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207AB-1366-4EC1-8883-F167936E05E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1440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B27A4F-E935-4618-9C07-91BFDB4EB1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C04AC1-5CB1-4310-9D5F-E892F50A80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EFEAF5-980F-4059-BB61-E72906CB3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0C68A-5EAB-4291-9001-91F3F6F2F77F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6821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B2409-7266-4469-9FA1-5EF3CF2F7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B77B0-1ABE-4CF0-8ECA-9BFCA17EB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CD2D3-4F1C-4FF2-971F-06D205D22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494F3-0A09-4E3C-AE4D-711D84981BF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9062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EF4039-88C2-4AB3-B742-3D908019E5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EBFABE-0DCE-4B60-80F8-3AF6B4714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8B53BE-F797-4825-BFEB-5B901363B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30B06-C1A8-441E-8C20-5E86BA5F1F1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7574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7DDC8E-E1D4-4C0B-BF98-986EC9B08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E2DDD5-20D3-430A-A056-8BBB3A93C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7C7CE5-0476-4470-9565-3C5D52C21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621D9-524B-4AD3-9A7E-82816DEF7A0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7068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38B2BD-81DE-410A-B80F-4ECDC8D85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C29AB5-2824-459E-AB08-F94AB5F3E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E682E-1A17-4EF2-AB8D-8EB746B52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F666C-E793-4C90-A233-B9C2A48DA2CC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3293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90D46D-9374-48FF-954C-4702C9E58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A4B18-5A26-4937-9768-A69EC9ADF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7F77E-A072-458E-93DC-B3C0C9CFB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F979C-7036-4630-9422-041B859373F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61674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5EEA9B-0652-4FAC-9B7F-05B5649FD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D4A11-3B22-4DE0-8036-9455EF079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B22A0-09A5-43AA-B0E2-DD2D41A80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9110B-851C-4BCA-87C8-3BEEDAF66F0F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43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6933A7-0577-40F2-BD49-94150AEE0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CDA8B6-97D8-42A9-B24F-C68161952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A053B20-97A0-4829-8E72-998309A1BF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DEE07F-0EE4-4660-BD4B-C8738FBBCA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6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EFEC6D-10C4-4801-BEBA-76FFAB3CEB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788EA1D-85B4-4EF0-B8B3-B477B2DF12CF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FFF699D9-4173-4DFC-A92F-DE88AD0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05C30-35C6-43EC-B907-9059806AB1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15D7C39-F3E7-4B97-AE76-EB36725C6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Outline</a:t>
            </a:r>
            <a:r>
              <a:rPr lang="en-US" altLang="hu-HU" sz="3600"/>
              <a:t>  -  Query Processing</a:t>
            </a:r>
            <a:endParaRPr lang="en-US" altLang="hu-HU" sz="3600" u="sng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A592761-012B-4149-AA38-C457588C6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Relational algebra level</a:t>
            </a:r>
          </a:p>
          <a:p>
            <a:pPr lvl="1" eaLnBrk="1" hangingPunct="1"/>
            <a:r>
              <a:rPr lang="en-US" altLang="hu-HU"/>
              <a:t>transformations</a:t>
            </a:r>
          </a:p>
          <a:p>
            <a:pPr lvl="1" eaLnBrk="1" hangingPunct="1"/>
            <a:r>
              <a:rPr lang="en-US" altLang="hu-HU"/>
              <a:t>good transformations</a:t>
            </a:r>
          </a:p>
          <a:p>
            <a:pPr eaLnBrk="1" hangingPunct="1"/>
            <a:r>
              <a:rPr lang="en-US" altLang="hu-HU"/>
              <a:t>Detailed query plan level</a:t>
            </a:r>
          </a:p>
          <a:p>
            <a:pPr lvl="1" eaLnBrk="1" hangingPunct="1"/>
            <a:r>
              <a:rPr lang="en-US" altLang="hu-HU"/>
              <a:t>estimate costs</a:t>
            </a:r>
          </a:p>
          <a:p>
            <a:pPr lvl="1" eaLnBrk="1" hangingPunct="1"/>
            <a:r>
              <a:rPr lang="en-US" altLang="hu-HU"/>
              <a:t>generate and compare plans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DFAE51B-3D52-46A6-897C-D1B37E1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56F62-D1FE-4054-A706-5C4965451F4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9C21FAF-CEB6-46A8-8EE6-568D9D349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4683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Solution # 3:   Estimate values in range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 u="sng"/>
              <a:t>Example</a:t>
            </a:r>
            <a:r>
              <a:rPr lang="en-US" altLang="hu-HU"/>
              <a:t>  R</a:t>
            </a:r>
            <a:endParaRPr lang="en-US" altLang="hu-HU" sz="28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8FCD616-E8A0-4054-BD53-5087BFE8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1611313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E8E7283-FF16-42C1-8168-7E69D4AB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1611313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Z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5B977B45-86C3-4B91-85AE-5C143895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2068513"/>
            <a:ext cx="685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7E03FCB-1283-43CB-BB32-00EA286B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2068513"/>
            <a:ext cx="1219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8686D12C-7C99-40B6-9B21-FD315DE86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009775"/>
            <a:ext cx="378301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Min=1      V(R,Z)=10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	     W= </a:t>
            </a:r>
            <a:r>
              <a:rPr lang="en-US" altLang="hu-HU" sz="2800">
                <a:latin typeface="Symbol" panose="05050102010706020507" pitchFamily="18" charset="2"/>
              </a:rPr>
              <a:t>s</a:t>
            </a:r>
            <a:r>
              <a:rPr lang="en-US" altLang="hu-HU" sz="2400" baseline="-25000"/>
              <a:t>z </a:t>
            </a:r>
            <a:r>
              <a:rPr lang="en-US" altLang="hu-HU" sz="2400" baseline="-25000">
                <a:sym typeface="Symbol" panose="05050102010706020507" pitchFamily="18" charset="2"/>
              </a:rPr>
              <a:t></a:t>
            </a:r>
            <a:r>
              <a:rPr lang="en-US" altLang="hu-HU" sz="2400" baseline="-25000"/>
              <a:t> 15</a:t>
            </a:r>
            <a:r>
              <a:rPr lang="en-US" altLang="hu-HU" sz="2400"/>
              <a:t> (R)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Max=20</a:t>
            </a: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4D8B0B5D-3529-437B-8C84-233C385EE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9550" y="2830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52603362-6EC0-4A2A-A774-38DFA2CE0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26019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5" name="Rectangle 15">
            <a:extLst>
              <a:ext uri="{FF2B5EF4-FFF2-40B4-BE49-F238E27FC236}">
                <a16:creationId xmlns:a16="http://schemas.microsoft.com/office/drawing/2014/main" id="{0D756B5C-070C-4AA6-BA95-3349F273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3886200"/>
            <a:ext cx="77724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f = </a:t>
            </a:r>
            <a:r>
              <a:rPr lang="en-US" altLang="hu-HU" u="sng"/>
              <a:t>20-15+1 </a:t>
            </a:r>
            <a:r>
              <a:rPr lang="en-US" altLang="hu-HU"/>
              <a:t>= </a:t>
            </a:r>
            <a:r>
              <a:rPr lang="en-US" altLang="hu-HU" u="sng"/>
              <a:t>6</a:t>
            </a:r>
            <a:r>
              <a:rPr lang="en-US" altLang="hu-HU"/>
              <a:t>      (fraction of range)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      20-1+1     20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T(W) = f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T(R)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E16C53C-F0B0-41DE-BE0F-B40EAA77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BC467-8951-4EFC-8809-ACB8E72AA5F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2E73513-E7D2-4429-A28B-E76D60DA2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5254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Equivalently:</a:t>
            </a:r>
          </a:p>
          <a:p>
            <a:pPr eaLnBrk="1" hangingPunct="1">
              <a:buFontTx/>
              <a:buNone/>
            </a:pPr>
            <a:r>
              <a:rPr lang="en-US" altLang="hu-HU"/>
              <a:t>      f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V(R,Z) = fraction of distinct values</a:t>
            </a:r>
          </a:p>
          <a:p>
            <a:pPr eaLnBrk="1" hangingPunct="1">
              <a:buFontTx/>
              <a:buNone/>
            </a:pPr>
            <a:r>
              <a:rPr lang="en-US" altLang="hu-HU"/>
              <a:t>T(W)</a:t>
            </a:r>
            <a:r>
              <a:rPr lang="en-US" altLang="hu-HU" sz="1600"/>
              <a:t> </a:t>
            </a:r>
            <a:r>
              <a:rPr lang="en-US" altLang="hu-HU"/>
              <a:t> = [f </a:t>
            </a:r>
            <a:r>
              <a:rPr lang="en-US" altLang="hu-HU">
                <a:sym typeface="Symbol" panose="05050102010706020507" pitchFamily="18" charset="2"/>
              </a:rPr>
              <a:t> </a:t>
            </a:r>
            <a:r>
              <a:rPr lang="en-US" altLang="hu-HU"/>
              <a:t>V(Z,R)] </a:t>
            </a:r>
            <a:r>
              <a:rPr lang="en-US" altLang="hu-HU">
                <a:sym typeface="Symbol" panose="05050102010706020507" pitchFamily="18" charset="2"/>
              </a:rPr>
              <a:t>T(R)</a:t>
            </a:r>
            <a:r>
              <a:rPr lang="en-US" altLang="hu-HU" sz="1600"/>
              <a:t>    </a:t>
            </a:r>
            <a:r>
              <a:rPr lang="en-US" altLang="hu-HU"/>
              <a:t>=  f </a:t>
            </a:r>
            <a:r>
              <a:rPr lang="en-US" altLang="hu-HU">
                <a:sym typeface="Symbol" panose="05050102010706020507" pitchFamily="18" charset="2"/>
              </a:rPr>
              <a:t> T(R)</a:t>
            </a:r>
            <a:r>
              <a:rPr lang="en-US" altLang="hu-HU"/>
              <a:t> </a:t>
            </a:r>
          </a:p>
          <a:p>
            <a:pPr eaLnBrk="1" hangingPunct="1">
              <a:buFontTx/>
              <a:buNone/>
            </a:pPr>
            <a:r>
              <a:rPr lang="en-US" altLang="hu-HU"/>
              <a:t>			               V(Z,R)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29423B84-438F-4C24-BC32-CC01CE017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6750" y="22780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5F7FD0F-DF36-4723-8F20-FFC76EE1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0A28A-020C-4294-89DE-16EB85672FD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5E37882-2DC0-4400-BA65-2C93E2846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950" y="4254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 </a:t>
            </a:r>
            <a:r>
              <a:rPr lang="en-US" altLang="hu-HU" sz="3600"/>
              <a:t> for W = R1      R2</a:t>
            </a:r>
            <a:endParaRPr lang="en-US" altLang="hu-HU" sz="3600" u="sng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0782EC7-0F5F-4CF1-9BEA-9FEBBD6AD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100" y="1587500"/>
            <a:ext cx="7772400" cy="1298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Let x = attributes of R1</a:t>
            </a:r>
          </a:p>
          <a:p>
            <a:pPr eaLnBrk="1" hangingPunct="1">
              <a:buFontTx/>
              <a:buNone/>
            </a:pPr>
            <a:r>
              <a:rPr lang="en-US" altLang="hu-HU"/>
              <a:t>     y = attributes of R2</a:t>
            </a:r>
          </a:p>
        </p:txBody>
      </p:sp>
      <p:sp>
        <p:nvSpPr>
          <p:cNvPr id="13317" name="AutoShape 4">
            <a:extLst>
              <a:ext uri="{FF2B5EF4-FFF2-40B4-BE49-F238E27FC236}">
                <a16:creationId xmlns:a16="http://schemas.microsoft.com/office/drawing/2014/main" id="{406348B2-934C-4250-8488-3CD31554884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4875" y="735013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13318" name="Group 8">
            <a:extLst>
              <a:ext uri="{FF2B5EF4-FFF2-40B4-BE49-F238E27FC236}">
                <a16:creationId xmlns:a16="http://schemas.microsoft.com/office/drawing/2014/main" id="{FF953B1C-C34C-46F1-A190-C6CE26E73F9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3252788"/>
            <a:ext cx="7772400" cy="2311400"/>
            <a:chOff x="396" y="2049"/>
            <a:chExt cx="4896" cy="1456"/>
          </a:xfrm>
        </p:grpSpPr>
        <p:sp>
          <p:nvSpPr>
            <p:cNvPr id="13319" name="Rectangle 5">
              <a:extLst>
                <a:ext uri="{FF2B5EF4-FFF2-40B4-BE49-F238E27FC236}">
                  <a16:creationId xmlns:a16="http://schemas.microsoft.com/office/drawing/2014/main" id="{E3E1E361-2F78-4350-BFE7-BF0F3378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049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4400">
                  <a:solidFill>
                    <a:schemeClr val="tx2"/>
                  </a:solidFill>
                </a:rPr>
                <a:t>				X </a:t>
              </a:r>
              <a:r>
                <a:rPr lang="en-US" altLang="hu-HU" sz="4400">
                  <a:solidFill>
                    <a:schemeClr val="tx2"/>
                  </a:solidFill>
                  <a:sym typeface="Symbol" panose="05050102010706020507" pitchFamily="18" charset="2"/>
                </a:rPr>
                <a:t> Y = </a:t>
              </a:r>
              <a:r>
                <a:rPr lang="en-US" altLang="hu-HU" sz="44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</a:t>
              </a:r>
              <a:endParaRPr lang="en-US" altLang="hu-HU" sz="4400">
                <a:solidFill>
                  <a:schemeClr val="tx2"/>
                </a:solidFill>
              </a:endParaRPr>
            </a:p>
          </p:txBody>
        </p:sp>
        <p:sp>
          <p:nvSpPr>
            <p:cNvPr id="13320" name="Rectangle 6">
              <a:extLst>
                <a:ext uri="{FF2B5EF4-FFF2-40B4-BE49-F238E27FC236}">
                  <a16:creationId xmlns:a16="http://schemas.microsoft.com/office/drawing/2014/main" id="{2C87CDFA-B14B-4C68-AA32-3992AC23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913"/>
              <a:ext cx="489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		Same as R1 x R2</a:t>
              </a:r>
            </a:p>
          </p:txBody>
        </p:sp>
        <p:sp>
          <p:nvSpPr>
            <p:cNvPr id="13321" name="Rectangle 7">
              <a:extLst>
                <a:ext uri="{FF2B5EF4-FFF2-40B4-BE49-F238E27FC236}">
                  <a16:creationId xmlns:a16="http://schemas.microsoft.com/office/drawing/2014/main" id="{A31B5DD5-FA2F-49DA-8694-A7132A93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2049"/>
              <a:ext cx="100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Case 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9C423DDC-BC00-4DC8-A645-B4A0F58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7C1A7-D834-40B7-9C94-53DFF727F28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DCF35E7-F04B-4805-A6E6-528F612DA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88" y="401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hu-HU"/>
              <a:t>		 </a:t>
            </a:r>
            <a:r>
              <a:rPr lang="en-US" altLang="hu-HU" sz="3600"/>
              <a:t>W = R1      R2      X </a:t>
            </a:r>
            <a:r>
              <a:rPr lang="en-US" altLang="hu-HU" sz="3600">
                <a:sym typeface="Symbol" panose="05050102010706020507" pitchFamily="18" charset="2"/>
              </a:rPr>
              <a:t> Y = A</a:t>
            </a:r>
            <a:endParaRPr lang="en-US" altLang="hu-HU">
              <a:sym typeface="Symbol" panose="05050102010706020507" pitchFamily="18" charset="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4541122-7AAB-44B8-B714-E5B27A552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530350"/>
            <a:ext cx="7772400" cy="2127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R1    A     B     C     	  R2	  A	 D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5A09788C-9EC4-4E6D-9B8E-C7FE4483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554038"/>
            <a:ext cx="1600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Case 2</a:t>
            </a:r>
          </a:p>
        </p:txBody>
      </p:sp>
      <p:sp>
        <p:nvSpPr>
          <p:cNvPr id="14342" name="AutoShape 8">
            <a:extLst>
              <a:ext uri="{FF2B5EF4-FFF2-40B4-BE49-F238E27FC236}">
                <a16:creationId xmlns:a16="http://schemas.microsoft.com/office/drawing/2014/main" id="{24F9969C-D468-43A3-A845-E2164323A01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57713" y="74453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CE31EFCF-F422-4CE5-94A7-92FABE53B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0" y="2151063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4" name="Line 10">
            <a:extLst>
              <a:ext uri="{FF2B5EF4-FFF2-40B4-BE49-F238E27FC236}">
                <a16:creationId xmlns:a16="http://schemas.microsoft.com/office/drawing/2014/main" id="{A298E2B2-4716-4532-92D7-8309AF70A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2227263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11">
            <a:extLst>
              <a:ext uri="{FF2B5EF4-FFF2-40B4-BE49-F238E27FC236}">
                <a16:creationId xmlns:a16="http://schemas.microsoft.com/office/drawing/2014/main" id="{4BF8965B-635A-4405-A0E4-DC4A9C75C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650" y="1693863"/>
            <a:ext cx="1588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12">
            <a:extLst>
              <a:ext uri="{FF2B5EF4-FFF2-40B4-BE49-F238E27FC236}">
                <a16:creationId xmlns:a16="http://schemas.microsoft.com/office/drawing/2014/main" id="{98000E47-5D5E-4EEE-8ED8-34A2ADD4CE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8850" y="1693863"/>
            <a:ext cx="1588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7" name="Line 13">
            <a:extLst>
              <a:ext uri="{FF2B5EF4-FFF2-40B4-BE49-F238E27FC236}">
                <a16:creationId xmlns:a16="http://schemas.microsoft.com/office/drawing/2014/main" id="{9DA177BC-DFB9-440E-B4CE-E08B065F8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1693863"/>
            <a:ext cx="1588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8" name="Line 14">
            <a:extLst>
              <a:ext uri="{FF2B5EF4-FFF2-40B4-BE49-F238E27FC236}">
                <a16:creationId xmlns:a16="http://schemas.microsoft.com/office/drawing/2014/main" id="{79854E7B-5A0D-43E7-A80E-781D5176E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5250" y="1693863"/>
            <a:ext cx="1588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9" name="Line 16">
            <a:extLst>
              <a:ext uri="{FF2B5EF4-FFF2-40B4-BE49-F238E27FC236}">
                <a16:creationId xmlns:a16="http://schemas.microsoft.com/office/drawing/2014/main" id="{CE157FF7-CB8F-4F07-BEEA-7C2912FA3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1510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0" name="Line 17">
            <a:extLst>
              <a:ext uri="{FF2B5EF4-FFF2-40B4-BE49-F238E27FC236}">
                <a16:creationId xmlns:a16="http://schemas.microsoft.com/office/drawing/2014/main" id="{60718EC5-C550-47D2-914F-8962C6D84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6850" y="1617663"/>
            <a:ext cx="1588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1" name="Line 18">
            <a:extLst>
              <a:ext uri="{FF2B5EF4-FFF2-40B4-BE49-F238E27FC236}">
                <a16:creationId xmlns:a16="http://schemas.microsoft.com/office/drawing/2014/main" id="{E94F870E-DDE5-481E-8574-C37FE61BF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850" y="1617663"/>
            <a:ext cx="1588" cy="949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2" name="Line 19">
            <a:extLst>
              <a:ext uri="{FF2B5EF4-FFF2-40B4-BE49-F238E27FC236}">
                <a16:creationId xmlns:a16="http://schemas.microsoft.com/office/drawing/2014/main" id="{381D68BF-76D3-422D-8A3F-CE58CDC5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1617663"/>
            <a:ext cx="15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53" name="Line 20">
            <a:extLst>
              <a:ext uri="{FF2B5EF4-FFF2-40B4-BE49-F238E27FC236}">
                <a16:creationId xmlns:a16="http://schemas.microsoft.com/office/drawing/2014/main" id="{E98CA0B9-5F62-49FF-8086-CE1070E06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222726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4354" name="Group 23">
            <a:extLst>
              <a:ext uri="{FF2B5EF4-FFF2-40B4-BE49-F238E27FC236}">
                <a16:creationId xmlns:a16="http://schemas.microsoft.com/office/drawing/2014/main" id="{D215A251-FDEF-45C6-8869-0012D5C1CA5F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2803525"/>
            <a:ext cx="8569325" cy="3105150"/>
            <a:chOff x="207" y="1766"/>
            <a:chExt cx="5398" cy="1956"/>
          </a:xfrm>
        </p:grpSpPr>
        <p:sp>
          <p:nvSpPr>
            <p:cNvPr id="14355" name="Rectangle 21">
              <a:extLst>
                <a:ext uri="{FF2B5EF4-FFF2-40B4-BE49-F238E27FC236}">
                  <a16:creationId xmlns:a16="http://schemas.microsoft.com/office/drawing/2014/main" id="{B557BD78-06B0-4F29-BC7B-B547EC2C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766"/>
              <a:ext cx="489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sng">
                  <a:solidFill>
                    <a:schemeClr val="tx2"/>
                  </a:solidFill>
                </a:rPr>
                <a:t>Assumption:</a:t>
              </a:r>
              <a:endParaRPr lang="en-US" altLang="hu-HU" sz="3600" u="sng">
                <a:solidFill>
                  <a:schemeClr val="tx2"/>
                </a:solidFill>
              </a:endParaRPr>
            </a:p>
          </p:txBody>
        </p:sp>
        <p:sp>
          <p:nvSpPr>
            <p:cNvPr id="14356" name="Rectangle 22">
              <a:extLst>
                <a:ext uri="{FF2B5EF4-FFF2-40B4-BE49-F238E27FC236}">
                  <a16:creationId xmlns:a16="http://schemas.microsoft.com/office/drawing/2014/main" id="{ECC34E3B-EC44-4350-8209-12F348E7E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309"/>
              <a:ext cx="5398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2800"/>
                <a:t>V(R1,A)  </a:t>
              </a:r>
              <a:r>
                <a:rPr lang="en-US" altLang="hu-HU" sz="2800">
                  <a:sym typeface="Symbol" panose="05050102010706020507" pitchFamily="18" charset="2"/>
                </a:rPr>
                <a:t></a:t>
              </a:r>
              <a:r>
                <a:rPr lang="en-US" altLang="hu-HU" sz="2800"/>
                <a:t> V(R2,A)  </a:t>
              </a:r>
              <a:r>
                <a:rPr lang="en-US" altLang="hu-HU" sz="2800">
                  <a:sym typeface="Symbol" panose="05050102010706020507" pitchFamily="18" charset="2"/>
                </a:rPr>
                <a:t></a:t>
              </a:r>
              <a:r>
                <a:rPr lang="en-US" altLang="hu-HU" sz="2800"/>
                <a:t>  Every A value in R1 is in R2</a:t>
              </a:r>
            </a:p>
            <a:p>
              <a:pPr eaLnBrk="1" hangingPunct="1">
                <a:buFontTx/>
                <a:buNone/>
              </a:pPr>
              <a:r>
                <a:rPr lang="en-US" altLang="hu-HU" sz="2800"/>
                <a:t>V(R2,A)  </a:t>
              </a:r>
              <a:r>
                <a:rPr lang="en-US" altLang="hu-HU" sz="2800">
                  <a:sym typeface="Symbol" panose="05050102010706020507" pitchFamily="18" charset="2"/>
                </a:rPr>
                <a:t></a:t>
              </a:r>
              <a:r>
                <a:rPr lang="en-US" altLang="hu-HU" sz="2800"/>
                <a:t> V(R1,A)  </a:t>
              </a:r>
              <a:r>
                <a:rPr lang="en-US" altLang="hu-HU" sz="2800">
                  <a:sym typeface="Symbol" panose="05050102010706020507" pitchFamily="18" charset="2"/>
                </a:rPr>
                <a:t></a:t>
              </a:r>
              <a:r>
                <a:rPr lang="en-US" altLang="hu-HU" sz="2800"/>
                <a:t>  Every A value in R2 is in R1</a:t>
              </a:r>
            </a:p>
            <a:p>
              <a:pPr eaLnBrk="1" hangingPunct="1">
                <a:buFontTx/>
                <a:buNone/>
              </a:pPr>
              <a:endParaRPr lang="en-US" altLang="hu-HU" sz="2800"/>
            </a:p>
            <a:p>
              <a:pPr eaLnBrk="1" hangingPunct="1">
                <a:buFontTx/>
                <a:buNone/>
              </a:pPr>
              <a:r>
                <a:rPr lang="en-US" altLang="hu-HU" sz="2800"/>
                <a:t>“containment of value sets”</a:t>
              </a:r>
            </a:p>
            <a:p>
              <a:pPr eaLnBrk="1" hangingPunct="1">
                <a:buFontTx/>
                <a:buNone/>
              </a:pPr>
              <a:endParaRPr lang="en-US" altLang="hu-H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48B1FA5-CABE-465B-9E81-D187922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BFEA5-914B-4206-B1EC-210BC1E5FAD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1E715D35-49AC-409B-9810-639F1168C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38" y="1931988"/>
            <a:ext cx="2362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4" name="Line 3">
            <a:extLst>
              <a:ext uri="{FF2B5EF4-FFF2-40B4-BE49-F238E27FC236}">
                <a16:creationId xmlns:a16="http://schemas.microsoft.com/office/drawing/2014/main" id="{9A435FC3-DF5A-45ED-A2C3-A422264E1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2008188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491FFE8F-93E8-4E08-89D4-3EBEF694E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7838" y="1474788"/>
            <a:ext cx="1587" cy="145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55EEE017-4EAA-4E06-A3B6-1D3178D7F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60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F5734122-5958-4034-A053-98139CC08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17B5646A-01DE-4B8A-AD5B-A54A6C419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438" y="14747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9" name="Line 8">
            <a:extLst>
              <a:ext uri="{FF2B5EF4-FFF2-40B4-BE49-F238E27FC236}">
                <a16:creationId xmlns:a16="http://schemas.microsoft.com/office/drawing/2014/main" id="{993BA206-6365-4E3E-B047-7D12DA913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0038" y="193198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0" name="Line 9">
            <a:extLst>
              <a:ext uri="{FF2B5EF4-FFF2-40B4-BE49-F238E27FC236}">
                <a16:creationId xmlns:a16="http://schemas.microsoft.com/office/drawing/2014/main" id="{9722FFD7-7CFE-45FE-9EBA-073D46210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0BD31DD6-8C99-4EF1-87D7-A8A1E9C33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60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2" name="Line 11">
            <a:extLst>
              <a:ext uri="{FF2B5EF4-FFF2-40B4-BE49-F238E27FC236}">
                <a16:creationId xmlns:a16="http://schemas.microsoft.com/office/drawing/2014/main" id="{FFBAF7FE-E813-4C49-84DF-673E96261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1398588"/>
            <a:ext cx="1587" cy="153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3" name="Line 12">
            <a:extLst>
              <a:ext uri="{FF2B5EF4-FFF2-40B4-BE49-F238E27FC236}">
                <a16:creationId xmlns:a16="http://schemas.microsoft.com/office/drawing/2014/main" id="{6E60F02C-21A1-4A6D-AD38-FA9A76F2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2008188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4" name="Rectangle 13">
            <a:extLst>
              <a:ext uri="{FF2B5EF4-FFF2-40B4-BE49-F238E27FC236}">
                <a16:creationId xmlns:a16="http://schemas.microsoft.com/office/drawing/2014/main" id="{BAC9B7E8-303C-4A6A-AC8B-9EB0BB49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322388"/>
            <a:ext cx="7772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R1    A    B     C     	  R2	  A	 D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7CAE9C3B-EC63-44F3-929B-039CD98C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60363"/>
            <a:ext cx="8729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 u="sng"/>
              <a:t>Computing T(W)</a:t>
            </a:r>
            <a:r>
              <a:rPr lang="en-US" altLang="hu-HU" sz="3600" baseline="-25000"/>
              <a:t>   </a:t>
            </a:r>
            <a:r>
              <a:rPr lang="en-US" altLang="hu-HU" sz="3600"/>
              <a:t>when V(R1,A) </a:t>
            </a:r>
            <a:r>
              <a:rPr lang="en-US" altLang="hu-HU" sz="3600">
                <a:sym typeface="Symbol" panose="05050102010706020507" pitchFamily="18" charset="2"/>
              </a:rPr>
              <a:t> </a:t>
            </a:r>
            <a:r>
              <a:rPr lang="en-US" altLang="hu-HU" sz="3600"/>
              <a:t>V(R2,A)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4B522233-00BC-4CF6-97D6-855EFF0D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241550"/>
            <a:ext cx="11160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Take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400"/>
              <a:t>1 tuple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FA434C51-5512-4623-8797-A523822B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2695575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Match</a:t>
            </a:r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8892E18C-7984-423D-876B-C0B336ABF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652713"/>
            <a:ext cx="1143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79" name="Oval 19">
            <a:extLst>
              <a:ext uri="{FF2B5EF4-FFF2-40B4-BE49-F238E27FC236}">
                <a16:creationId xmlns:a16="http://schemas.microsoft.com/office/drawing/2014/main" id="{557057AC-861D-48E4-BC91-1E6375BE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2389188"/>
            <a:ext cx="2286000" cy="538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15380" name="Group 22">
            <a:extLst>
              <a:ext uri="{FF2B5EF4-FFF2-40B4-BE49-F238E27FC236}">
                <a16:creationId xmlns:a16="http://schemas.microsoft.com/office/drawing/2014/main" id="{9FE8075F-D718-4F8B-8889-D8E57BDE130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3517900"/>
            <a:ext cx="7772400" cy="1285875"/>
            <a:chOff x="403" y="2216"/>
            <a:chExt cx="4896" cy="810"/>
          </a:xfrm>
        </p:grpSpPr>
        <p:sp>
          <p:nvSpPr>
            <p:cNvPr id="15384" name="Rectangle 20">
              <a:extLst>
                <a:ext uri="{FF2B5EF4-FFF2-40B4-BE49-F238E27FC236}">
                  <a16:creationId xmlns:a16="http://schemas.microsoft.com/office/drawing/2014/main" id="{38B7378B-281B-449F-B4E2-255405F5B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2216"/>
              <a:ext cx="4896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1 tuple matches with   T(R2)</a:t>
              </a:r>
              <a:r>
                <a:rPr lang="en-US" altLang="hu-HU" sz="1600"/>
                <a:t>        </a:t>
              </a:r>
              <a:r>
                <a:rPr lang="en-US" altLang="hu-HU"/>
                <a:t>tuples...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hu-HU"/>
                <a:t>					    V(R2,A) </a:t>
              </a:r>
            </a:p>
          </p:txBody>
        </p:sp>
        <p:sp>
          <p:nvSpPr>
            <p:cNvPr id="15385" name="Line 21">
              <a:extLst>
                <a:ext uri="{FF2B5EF4-FFF2-40B4-BE49-F238E27FC236}">
                  <a16:creationId xmlns:a16="http://schemas.microsoft.com/office/drawing/2014/main" id="{CE003AE5-A1C2-48F8-8BF2-62C9AA3FF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2573"/>
              <a:ext cx="7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5381" name="Group 25">
            <a:extLst>
              <a:ext uri="{FF2B5EF4-FFF2-40B4-BE49-F238E27FC236}">
                <a16:creationId xmlns:a16="http://schemas.microsoft.com/office/drawing/2014/main" id="{B09B10F7-E98B-4A28-AAA7-4287668B0AB8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4775200"/>
            <a:ext cx="7772400" cy="1366838"/>
            <a:chOff x="397" y="3008"/>
            <a:chExt cx="4896" cy="861"/>
          </a:xfrm>
        </p:grpSpPr>
        <p:sp>
          <p:nvSpPr>
            <p:cNvPr id="15382" name="Rectangle 23">
              <a:extLst>
                <a:ext uri="{FF2B5EF4-FFF2-40B4-BE49-F238E27FC236}">
                  <a16:creationId xmlns:a16="http://schemas.microsoft.com/office/drawing/2014/main" id="{32F3A801-279A-4164-B219-A0E0FE8BD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3008"/>
              <a:ext cx="489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so     T(W)   =     T(R2)   </a:t>
              </a:r>
              <a:r>
                <a:rPr lang="en-US" altLang="hu-HU">
                  <a:sym typeface="Symbol" panose="05050102010706020507" pitchFamily="18" charset="2"/>
                </a:rPr>
                <a:t></a:t>
              </a:r>
              <a:r>
                <a:rPr lang="en-US" altLang="hu-HU"/>
                <a:t> T(R1)</a:t>
              </a:r>
              <a:endParaRPr lang="en-US" altLang="hu-HU" sz="1600"/>
            </a:p>
            <a:p>
              <a:pPr eaLnBrk="1" hangingPunct="1">
                <a:buFontTx/>
                <a:buNone/>
              </a:pPr>
              <a:r>
                <a:rPr lang="en-US" altLang="hu-HU"/>
                <a:t>			         V(R2, A)</a:t>
              </a:r>
              <a:r>
                <a:rPr lang="en-US" altLang="hu-HU" sz="1600"/>
                <a:t> </a:t>
              </a:r>
            </a:p>
          </p:txBody>
        </p:sp>
        <p:sp>
          <p:nvSpPr>
            <p:cNvPr id="15383" name="Line 24">
              <a:extLst>
                <a:ext uri="{FF2B5EF4-FFF2-40B4-BE49-F238E27FC236}">
                  <a16:creationId xmlns:a16="http://schemas.microsoft.com/office/drawing/2014/main" id="{BF9A25AB-564C-44EE-9607-0A7A160C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2" y="3394"/>
              <a:ext cx="93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F4B63AD4-FBA8-48CD-94B8-D1570F6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7E4776-CA3B-4404-A86E-E853EF7D8D7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C0F1C5-AD6E-4CCF-AC5B-D0B1168F5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8975"/>
            <a:ext cx="8291513" cy="4368800"/>
          </a:xfrm>
        </p:spPr>
        <p:txBody>
          <a:bodyPr/>
          <a:lstStyle/>
          <a:p>
            <a:pPr eaLnBrk="1" hangingPunct="1"/>
            <a:r>
              <a:rPr lang="en-US" altLang="hu-HU"/>
              <a:t>V(R1,A)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V(R2,A)   T(W) =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V(R2,A)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/>
            <a:r>
              <a:rPr lang="en-US" altLang="hu-HU"/>
              <a:t>V(R2,A)  </a:t>
            </a:r>
            <a:r>
              <a:rPr lang="en-US" altLang="hu-HU" sz="4400">
                <a:sym typeface="Symbol" panose="05050102010706020507" pitchFamily="18" charset="2"/>
              </a:rPr>
              <a:t></a:t>
            </a:r>
            <a:r>
              <a:rPr lang="en-US" altLang="hu-HU"/>
              <a:t> V(R1,A)   T(W)  =  T(R2) T(R1)</a:t>
            </a:r>
            <a:endParaRPr lang="en-US" altLang="hu-HU" sz="1600"/>
          </a:p>
          <a:p>
            <a:pPr eaLnBrk="1" hangingPunct="1">
              <a:buFontTx/>
              <a:buNone/>
            </a:pPr>
            <a:r>
              <a:rPr lang="en-US" altLang="hu-HU"/>
              <a:t>						             V(R1,A)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[A is common attribute]</a:t>
            </a:r>
            <a:endParaRPr lang="en-US" altLang="hu-HU" sz="1600"/>
          </a:p>
          <a:p>
            <a:pPr eaLnBrk="1" hangingPunct="1"/>
            <a:endParaRPr lang="en-US" altLang="hu-HU"/>
          </a:p>
        </p:txBody>
      </p:sp>
      <p:sp>
        <p:nvSpPr>
          <p:cNvPr id="16388" name="Line 6">
            <a:extLst>
              <a:ext uri="{FF2B5EF4-FFF2-40B4-BE49-F238E27FC236}">
                <a16:creationId xmlns:a16="http://schemas.microsoft.com/office/drawing/2014/main" id="{A0967044-0659-43D1-A2D4-D343BE24D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145732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89" name="Line 8">
            <a:extLst>
              <a:ext uri="{FF2B5EF4-FFF2-40B4-BE49-F238E27FC236}">
                <a16:creationId xmlns:a16="http://schemas.microsoft.com/office/drawing/2014/main" id="{22C5C650-3457-47B2-A7FC-956BBD9BA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444875"/>
            <a:ext cx="1962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3960026-CC63-4B51-9F62-8043CAA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925F2-92D7-4F69-A993-FF305290ED2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5816782-4F6D-415C-B177-402B06BAB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06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T(W)  =           T(R2) T(R1)</a:t>
            </a:r>
          </a:p>
          <a:p>
            <a:pPr eaLnBrk="1" hangingPunct="1">
              <a:buFontTx/>
              <a:buNone/>
            </a:pPr>
            <a:r>
              <a:rPr lang="en-US" altLang="hu-HU"/>
              <a:t>			max{ V(R1,A), V(R2,A) }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58C8300-38B6-4667-96EF-4E1B46F00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In general</a:t>
            </a:r>
            <a:r>
              <a:rPr lang="en-US" altLang="hu-HU" sz="3600"/>
              <a:t>    W = R1      R2</a:t>
            </a:r>
            <a:endParaRPr lang="en-US" altLang="hu-HU" sz="3600" u="sng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2E95D269-FE0B-42A9-A09D-DE9FCD2403D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26050" y="92868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C8D699DF-7994-4810-80EE-F006868A6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2579688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 számának helye 5">
            <a:extLst>
              <a:ext uri="{FF2B5EF4-FFF2-40B4-BE49-F238E27FC236}">
                <a16:creationId xmlns:a16="http://schemas.microsoft.com/office/drawing/2014/main" id="{D4AD87B6-1A6C-415C-A111-F1140A04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27CD1-23EB-4AF8-895B-4298CC906651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79829B6-EEEF-431B-AAAD-1BA38F170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81075"/>
          </a:xfrm>
        </p:spPr>
        <p:txBody>
          <a:bodyPr/>
          <a:lstStyle/>
          <a:p>
            <a:pPr eaLnBrk="1" hangingPunct="1"/>
            <a:r>
              <a:rPr lang="en-US" altLang="hu-HU" sz="4000"/>
              <a:t>Size Estimation</a:t>
            </a:r>
            <a:r>
              <a:rPr lang="hu-HU" altLang="hu-HU" sz="4000"/>
              <a:t> Summary</a:t>
            </a:r>
            <a:r>
              <a:rPr lang="en-US" altLang="hu-HU" sz="4000"/>
              <a:t> (1/2)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CB94877-4B64-4A2A-BA04-6EE0ED0A3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38275"/>
            <a:ext cx="7772400" cy="4822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/>
              <a:t> </a:t>
            </a:r>
            <a:r>
              <a:rPr lang="hu-HU" altLang="hu-HU"/>
              <a:t>             </a:t>
            </a:r>
            <a:r>
              <a:rPr lang="en-US" altLang="hu-HU" sz="2000"/>
              <a:t>SC(</a:t>
            </a:r>
            <a:r>
              <a:rPr lang="hu-HU" altLang="hu-HU" sz="2000"/>
              <a:t>R,</a:t>
            </a:r>
            <a:r>
              <a:rPr lang="en-US" altLang="hu-HU" sz="2000"/>
              <a:t>A)</a:t>
            </a:r>
            <a:r>
              <a:rPr lang="hu-HU" altLang="hu-HU" sz="2000"/>
              <a:t> (--&gt; </a:t>
            </a:r>
            <a:r>
              <a:rPr lang="en-US" altLang="hu-HU" sz="2000"/>
              <a:t>S</a:t>
            </a:r>
            <a:r>
              <a:rPr lang="hu-HU" altLang="hu-HU" sz="2000"/>
              <a:t>C</a:t>
            </a:r>
            <a:r>
              <a:rPr lang="en-US" altLang="hu-HU" sz="2000"/>
              <a:t>(</a:t>
            </a:r>
            <a:r>
              <a:rPr lang="hu-HU" altLang="hu-HU" sz="2000"/>
              <a:t>R,</a:t>
            </a:r>
            <a:r>
              <a:rPr lang="en-US" altLang="hu-HU" sz="2000"/>
              <a:t>A)</a:t>
            </a:r>
            <a:r>
              <a:rPr lang="hu-HU" altLang="hu-HU" sz="2000"/>
              <a:t> </a:t>
            </a:r>
            <a:r>
              <a:rPr lang="en-US" altLang="hu-HU" sz="2000"/>
              <a:t>= </a:t>
            </a:r>
            <a:r>
              <a:rPr lang="hu-HU" altLang="hu-HU" sz="2000"/>
              <a:t>T(R)</a:t>
            </a:r>
            <a:r>
              <a:rPr lang="en-US" altLang="hu-HU" sz="2000" baseline="-25000"/>
              <a:t> </a:t>
            </a:r>
            <a:r>
              <a:rPr lang="en-US" altLang="hu-HU" sz="2000"/>
              <a:t>/ V(</a:t>
            </a:r>
            <a:r>
              <a:rPr lang="hu-HU" altLang="hu-HU" sz="2000"/>
              <a:t>R,</a:t>
            </a:r>
            <a:r>
              <a:rPr lang="en-US" altLang="hu-HU" sz="2000"/>
              <a:t>A)</a:t>
            </a:r>
            <a:r>
              <a:rPr lang="hu-HU" altLang="hu-HU" sz="2000"/>
              <a:t>)</a:t>
            </a:r>
            <a:endParaRPr lang="en-US" altLang="hu-HU" sz="2000"/>
          </a:p>
          <a:p>
            <a:pPr marL="0" indent="0" eaLnBrk="1" hangingPunct="1">
              <a:buFontTx/>
              <a:buNone/>
            </a:pPr>
            <a:r>
              <a:rPr lang="en-US" altLang="hu-HU"/>
              <a:t>  </a:t>
            </a:r>
          </a:p>
          <a:p>
            <a:pPr marL="0" indent="0" eaLnBrk="1" hangingPunct="1">
              <a:buFontTx/>
              <a:buNone/>
            </a:pPr>
            <a:r>
              <a:rPr lang="en-US" altLang="hu-HU" sz="2400"/>
              <a:t>  </a:t>
            </a:r>
            <a:r>
              <a:rPr lang="hu-HU" altLang="hu-HU" sz="2400"/>
              <a:t>         </a:t>
            </a:r>
          </a:p>
          <a:p>
            <a:pPr marL="0" indent="0" eaLnBrk="1" hangingPunct="1">
              <a:buFontTx/>
              <a:buNone/>
            </a:pPr>
            <a:r>
              <a:rPr lang="hu-HU" altLang="hu-HU" sz="2400"/>
              <a:t>                     </a:t>
            </a:r>
            <a:r>
              <a:rPr lang="en-US" altLang="hu-HU" sz="2000"/>
              <a:t>multiplying probabilities</a:t>
            </a:r>
          </a:p>
          <a:p>
            <a:pPr marL="457200" lvl="1" indent="0" eaLnBrk="1" hangingPunct="1">
              <a:buFontTx/>
              <a:buNone/>
            </a:pPr>
            <a:endParaRPr lang="hu-HU" altLang="hu-HU"/>
          </a:p>
          <a:p>
            <a:pPr marL="457200" lvl="1" indent="0" eaLnBrk="1" hangingPunct="1">
              <a:buFontTx/>
              <a:buNone/>
            </a:pPr>
            <a:endParaRPr lang="hu-HU" altLang="hu-HU" sz="2000"/>
          </a:p>
          <a:p>
            <a:pPr marL="457200" lvl="1" indent="0" eaLnBrk="1" hangingPunct="1">
              <a:buFontTx/>
              <a:buNone/>
            </a:pPr>
            <a:r>
              <a:rPr lang="hu-HU" altLang="hu-HU" sz="2000"/>
              <a:t>                    </a:t>
            </a:r>
            <a:r>
              <a:rPr lang="en-US" altLang="hu-HU" sz="2000"/>
              <a:t>probability that a record satisfy none of  θ:   </a:t>
            </a:r>
            <a:endParaRPr lang="en-US" altLang="hu-HU"/>
          </a:p>
        </p:txBody>
      </p:sp>
      <p:graphicFrame>
        <p:nvGraphicFramePr>
          <p:cNvPr id="18437" name="Object 4">
            <a:extLst>
              <a:ext uri="{FF2B5EF4-FFF2-40B4-BE49-F238E27FC236}">
                <a16:creationId xmlns:a16="http://schemas.microsoft.com/office/drawing/2014/main" id="{A80F55AC-C07C-4F63-91F4-AFD39820A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657350"/>
          <a:ext cx="8382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520700" imgH="177800" progId="Equation.3">
                  <p:embed/>
                </p:oleObj>
              </mc:Choice>
              <mc:Fallback>
                <p:oleObj name="Equation" r:id="rId4" imgW="5207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657350"/>
                        <a:ext cx="8382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57526B65-581A-4283-83A0-CF8EE99ED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35213"/>
          <a:ext cx="8175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6" imgW="508000" imgH="177800" progId="Equation.3">
                  <p:embed/>
                </p:oleObj>
              </mc:Choice>
              <mc:Fallback>
                <p:oleObj name="Equation" r:id="rId6" imgW="5080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35213"/>
                        <a:ext cx="8175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CCFB0194-FA17-4BDF-A5F4-E9D95C0F8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2159000"/>
          <a:ext cx="25971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8" imgW="1841500" imgH="419100" progId="Equation.3">
                  <p:embed/>
                </p:oleObj>
              </mc:Choice>
              <mc:Fallback>
                <p:oleObj name="Equation" r:id="rId8" imgW="18415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159000"/>
                        <a:ext cx="25971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9D85EFE7-7E1B-4B50-9325-BB17ECE37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2038" y="3103563"/>
          <a:ext cx="13493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0" imgW="838200" imgH="203200" progId="Equation.3">
                  <p:embed/>
                </p:oleObj>
              </mc:Choice>
              <mc:Fallback>
                <p:oleObj name="Equation" r:id="rId10" imgW="838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103563"/>
                        <a:ext cx="13493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>
            <a:extLst>
              <a:ext uri="{FF2B5EF4-FFF2-40B4-BE49-F238E27FC236}">
                <a16:creationId xmlns:a16="http://schemas.microsoft.com/office/drawing/2014/main" id="{34B32864-44B0-48B0-BD24-3CB79A049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76638"/>
          <a:ext cx="4189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2" imgW="2844800" imgH="228600" progId="Equation.3">
                  <p:embed/>
                </p:oleObj>
              </mc:Choice>
              <mc:Fallback>
                <p:oleObj name="Equation" r:id="rId12" imgW="2844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76638"/>
                        <a:ext cx="4189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9">
            <a:extLst>
              <a:ext uri="{FF2B5EF4-FFF2-40B4-BE49-F238E27FC236}">
                <a16:creationId xmlns:a16="http://schemas.microsoft.com/office/drawing/2014/main" id="{8AE2784B-055F-4994-9B40-15945B678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4371975"/>
          <a:ext cx="13287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4" imgW="825500" imgH="203200" progId="Equation.3">
                  <p:embed/>
                </p:oleObj>
              </mc:Choice>
              <mc:Fallback>
                <p:oleObj name="Equation" r:id="rId14" imgW="825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71975"/>
                        <a:ext cx="13287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">
            <a:extLst>
              <a:ext uri="{FF2B5EF4-FFF2-40B4-BE49-F238E27FC236}">
                <a16:creationId xmlns:a16="http://schemas.microsoft.com/office/drawing/2014/main" id="{8C6A81A3-8E8B-4636-A0C2-206CAC35F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4802188"/>
          <a:ext cx="45259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6" imgW="3073400" imgH="228600" progId="Equation.3">
                  <p:embed/>
                </p:oleObj>
              </mc:Choice>
              <mc:Fallback>
                <p:oleObj name="Equation" r:id="rId16" imgW="3073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802188"/>
                        <a:ext cx="45259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1">
            <a:extLst>
              <a:ext uri="{FF2B5EF4-FFF2-40B4-BE49-F238E27FC236}">
                <a16:creationId xmlns:a16="http://schemas.microsoft.com/office/drawing/2014/main" id="{0D7B552C-971A-4CCF-B230-DECEFAA45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5373688"/>
          <a:ext cx="55578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8" imgW="3771900" imgH="228600" progId="Equation.3">
                  <p:embed/>
                </p:oleObj>
              </mc:Choice>
              <mc:Fallback>
                <p:oleObj name="Equation" r:id="rId18" imgW="3771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373688"/>
                        <a:ext cx="55578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5">
            <a:extLst>
              <a:ext uri="{FF2B5EF4-FFF2-40B4-BE49-F238E27FC236}">
                <a16:creationId xmlns:a16="http://schemas.microsoft.com/office/drawing/2014/main" id="{C0D459DF-CBF4-4356-AA99-75145D4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4F72E-8654-4575-9400-D1301FD44785}" type="slidenum">
              <a:rPr lang="en-US" altLang="hu-HU" sz="9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09A87F6-6AD2-419C-82F9-ED83C66B5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0525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hu-HU" sz="4000"/>
              <a:t>Size Estimation </a:t>
            </a:r>
            <a:r>
              <a:rPr lang="hu-HU" altLang="hu-HU" sz="4000"/>
              <a:t>Summary</a:t>
            </a:r>
            <a:r>
              <a:rPr lang="en-US" altLang="hu-HU" sz="4000"/>
              <a:t>(2/2)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9C7664-41D1-4054-AB0C-855D1927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14475"/>
            <a:ext cx="7772400" cy="4581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/>
              <a:t>R x 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sz="2400" dirty="0"/>
              <a:t>T(</a:t>
            </a:r>
            <a:r>
              <a:rPr lang="hu-HU" altLang="hu-HU" sz="2400" dirty="0" err="1"/>
              <a:t>RxS</a:t>
            </a:r>
            <a:r>
              <a:rPr lang="hu-HU" altLang="hu-HU" sz="2400" dirty="0"/>
              <a:t>) = T(R)</a:t>
            </a:r>
            <a:r>
              <a:rPr lang="en-US" altLang="hu-HU" sz="2400" dirty="0"/>
              <a:t>*</a:t>
            </a:r>
            <a:r>
              <a:rPr lang="hu-HU" altLang="hu-HU" sz="2400" dirty="0"/>
              <a:t>T(S)</a:t>
            </a:r>
          </a:p>
          <a:p>
            <a:pPr eaLnBrk="1" hangingPunct="1">
              <a:defRPr/>
            </a:pPr>
            <a:endParaRPr lang="hu-HU" altLang="hu-HU" sz="2400" dirty="0"/>
          </a:p>
          <a:p>
            <a:pPr eaLnBrk="1" hangingPunct="1">
              <a:defRPr/>
            </a:pPr>
            <a:r>
              <a:rPr lang="en-US" altLang="hu-HU" sz="2400" dirty="0"/>
              <a:t>R   S</a:t>
            </a: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: </a:t>
            </a:r>
            <a:r>
              <a:rPr lang="hu-HU" altLang="hu-HU" sz="2400" dirty="0">
                <a:sym typeface="Symbol" panose="05050102010706020507" pitchFamily="18" charset="2"/>
              </a:rPr>
              <a:t>T(R) </a:t>
            </a:r>
            <a:r>
              <a:rPr lang="en-US" altLang="hu-HU" sz="2400" dirty="0"/>
              <a:t>* </a:t>
            </a:r>
            <a:r>
              <a:rPr lang="hu-HU" altLang="hu-HU" sz="2400" dirty="0"/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key for R: maximum output size is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/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foreign key for R: </a:t>
            </a:r>
            <a:r>
              <a:rPr lang="hu-HU" altLang="hu-HU" sz="2400" dirty="0">
                <a:sym typeface="Symbol" panose="05050102010706020507" pitchFamily="18" charset="2"/>
              </a:rPr>
              <a:t>T(S)</a:t>
            </a:r>
            <a:endParaRPr lang="en-US" altLang="hu-HU" sz="2400" baseline="-25000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hu-HU" sz="2400" dirty="0"/>
              <a:t>R </a:t>
            </a:r>
            <a:r>
              <a:rPr lang="en-US" altLang="hu-HU" sz="2400" dirty="0">
                <a:sym typeface="Symbol" panose="05050102010706020507" pitchFamily="18" charset="2"/>
              </a:rPr>
              <a:t> S = {A}, neither key of R nor S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</a:t>
            </a:r>
            <a:r>
              <a:rPr lang="en-US" altLang="hu-HU" baseline="-25000" dirty="0"/>
              <a:t> </a:t>
            </a:r>
            <a:r>
              <a:rPr lang="hu-HU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S,</a:t>
            </a:r>
            <a:r>
              <a:rPr lang="en-US" altLang="hu-HU" dirty="0"/>
              <a:t>A) </a:t>
            </a:r>
          </a:p>
          <a:p>
            <a:pPr lvl="2" eaLnBrk="1" hangingPunct="1">
              <a:defRPr/>
            </a:pPr>
            <a:r>
              <a:rPr lang="hu-HU" altLang="hu-HU" dirty="0"/>
              <a:t>T(R) </a:t>
            </a:r>
            <a:r>
              <a:rPr lang="en-US" altLang="hu-HU" dirty="0"/>
              <a:t>*</a:t>
            </a:r>
            <a:r>
              <a:rPr lang="hu-HU" altLang="hu-HU" dirty="0"/>
              <a:t> T(S) </a:t>
            </a:r>
            <a:r>
              <a:rPr lang="en-US" altLang="hu-HU" baseline="-25000" dirty="0"/>
              <a:t> </a:t>
            </a:r>
            <a:r>
              <a:rPr lang="en-US" altLang="hu-HU" dirty="0"/>
              <a:t>/ V(</a:t>
            </a:r>
            <a:r>
              <a:rPr lang="hu-HU" altLang="hu-HU" dirty="0"/>
              <a:t>R,</a:t>
            </a:r>
            <a:r>
              <a:rPr lang="en-US" altLang="hu-HU" dirty="0"/>
              <a:t>A)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6DF0EA9-4728-4E8E-9DFC-84376F30600C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995613"/>
            <a:ext cx="152400" cy="152400"/>
            <a:chOff x="1536" y="2544"/>
            <a:chExt cx="104" cy="96"/>
          </a:xfrm>
        </p:grpSpPr>
        <p:grpSp>
          <p:nvGrpSpPr>
            <p:cNvPr id="19462" name="Group 5">
              <a:extLst>
                <a:ext uri="{FF2B5EF4-FFF2-40B4-BE49-F238E27FC236}">
                  <a16:creationId xmlns:a16="http://schemas.microsoft.com/office/drawing/2014/main" id="{1FF9EE96-010A-4F06-A7B5-4313418DA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9467" name="Line 6">
                <a:extLst>
                  <a:ext uri="{FF2B5EF4-FFF2-40B4-BE49-F238E27FC236}">
                    <a16:creationId xmlns:a16="http://schemas.microsoft.com/office/drawing/2014/main" id="{75E1A681-FB40-438A-AF30-E2C39AB86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9468" name="Line 7">
                <a:extLst>
                  <a:ext uri="{FF2B5EF4-FFF2-40B4-BE49-F238E27FC236}">
                    <a16:creationId xmlns:a16="http://schemas.microsoft.com/office/drawing/2014/main" id="{C8463725-37B5-4341-8577-EAFDF34FA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9469" name="Line 8">
                <a:extLst>
                  <a:ext uri="{FF2B5EF4-FFF2-40B4-BE49-F238E27FC236}">
                    <a16:creationId xmlns:a16="http://schemas.microsoft.com/office/drawing/2014/main" id="{7F7BEBF8-2959-4760-A770-C507F83A4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9463" name="Group 9">
              <a:extLst>
                <a:ext uri="{FF2B5EF4-FFF2-40B4-BE49-F238E27FC236}">
                  <a16:creationId xmlns:a16="http://schemas.microsoft.com/office/drawing/2014/main" id="{6F96711B-575F-4B33-9ECD-B0E2F8C6FCF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9464" name="Line 10">
                <a:extLst>
                  <a:ext uri="{FF2B5EF4-FFF2-40B4-BE49-F238E27FC236}">
                    <a16:creationId xmlns:a16="http://schemas.microsoft.com/office/drawing/2014/main" id="{AF7FECAF-44F7-4D2C-97D6-33C803BA5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9465" name="Line 11">
                <a:extLst>
                  <a:ext uri="{FF2B5EF4-FFF2-40B4-BE49-F238E27FC236}">
                    <a16:creationId xmlns:a16="http://schemas.microsoft.com/office/drawing/2014/main" id="{7197E5CA-232A-4D4D-BE21-75386B4A7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9466" name="Line 12">
                <a:extLst>
                  <a:ext uri="{FF2B5EF4-FFF2-40B4-BE49-F238E27FC236}">
                    <a16:creationId xmlns:a16="http://schemas.microsoft.com/office/drawing/2014/main" id="{AD55729D-88B9-4A02-9B6A-CEAADE7C2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61CE8766-B00F-4F5C-B433-73D0AB8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380CA-8186-4E23-A609-01DDF59A433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8D1314-DEBD-4EB7-A504-C30260F9E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hu-HU"/>
              <a:t>A Note on Histograms</a:t>
            </a:r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2A78A159-5B5E-4D90-8F0A-B9FF8750D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6700" y="4203700"/>
            <a:ext cx="353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5732F169-7B4F-4E69-9565-D72F7750B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8300" y="2311400"/>
            <a:ext cx="0" cy="200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8283267E-F170-4948-AB82-C570F9D6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E7D173EF-1583-43DC-996C-CFA6BA2D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54F80C7A-477A-444E-8E80-C65EBB13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7338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5157535A-BA08-4D9C-B6B3-ED3F323D9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746500"/>
            <a:ext cx="6223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0" name="Rectangle 9">
            <a:extLst>
              <a:ext uri="{FF2B5EF4-FFF2-40B4-BE49-F238E27FC236}">
                <a16:creationId xmlns:a16="http://schemas.microsoft.com/office/drawing/2014/main" id="{75ED9C58-2ED3-45B9-8F4C-E6337562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251200"/>
            <a:ext cx="622300" cy="952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80C0776-8517-4243-A853-01848882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2540000"/>
            <a:ext cx="647700" cy="166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9EDE644E-7507-4688-B54B-44752E1E9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1917700"/>
            <a:ext cx="6223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D51C8C8E-16A7-4735-876A-587E7B2E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2100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E4998C07-23CC-4A65-8705-A2752FEA6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CBB45766-C4D6-491F-B74F-1C79F2D55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419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CBC44A67-9EE0-4B57-9A2B-F12234E1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2227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C51712CE-1844-4572-9B6E-321299CA7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435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10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6E48438B-59EC-4004-A6B1-356F2A8C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29273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20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0B339ADE-BF08-437E-9758-6FE58764D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22288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30</a:t>
            </a: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C1C5AD17-8661-482A-88B4-A5143FDE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16192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40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621064A9-4098-40E3-88FB-BADF4691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17738"/>
            <a:ext cx="2476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number of tuples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R with A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in given range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D3EA10E0-4423-4422-A905-8C10596B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940300"/>
            <a:ext cx="2608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/>
              <a:t>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A=val</a:t>
            </a:r>
            <a:r>
              <a:rPr lang="en-US" altLang="hu-HU"/>
              <a:t>(R) =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75F4731C-9C16-476D-A761-62B3736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77A0A-AE0A-4DFB-937B-5CC8C23B828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134D4E93-2763-4DBA-B774-1CC4A875F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 sz="3600"/>
              <a:t> Estimating cost of query plan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A183235-B3AF-4DFA-BE59-416879697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(1) Estimating </a:t>
            </a:r>
            <a:r>
              <a:rPr lang="en-US" altLang="hu-HU" u="sng">
                <a:solidFill>
                  <a:srgbClr val="FF0000"/>
                </a:solidFill>
              </a:rPr>
              <a:t>size</a:t>
            </a:r>
            <a:r>
              <a:rPr lang="en-US" altLang="hu-HU"/>
              <a:t> of results</a:t>
            </a:r>
          </a:p>
          <a:p>
            <a:pPr eaLnBrk="1" hangingPunct="1">
              <a:buFontTx/>
              <a:buNone/>
            </a:pPr>
            <a:r>
              <a:rPr lang="en-US" altLang="hu-HU"/>
              <a:t>(2) Estimating </a:t>
            </a:r>
            <a:r>
              <a:rPr lang="en-US" altLang="hu-HU">
                <a:solidFill>
                  <a:srgbClr val="FF0000"/>
                </a:solidFill>
              </a:rPr>
              <a:t># of 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5D9D9CD9-EE99-438A-AAB0-03AA75F1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A114F-ACC9-4D84-98E7-BBB3A489F4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F18283-98EF-4161-8ADF-6788D25B1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0757213-BA38-4C4E-BBB5-FAB9A8385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size of results is an “art”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3CA56090-8546-4731-8A2A-8E263E99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3273425"/>
            <a:ext cx="7772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Don’t forget: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>
                <a:solidFill>
                  <a:srgbClr val="FF0000"/>
                </a:solidFill>
              </a:rPr>
              <a:t>Statistics</a:t>
            </a:r>
            <a:r>
              <a:rPr lang="en-US" altLang="hu-HU"/>
              <a:t> must be kept </a:t>
            </a:r>
            <a:r>
              <a:rPr lang="en-US" altLang="hu-HU">
                <a:solidFill>
                  <a:srgbClr val="FF0000"/>
                </a:solidFill>
              </a:rPr>
              <a:t>up to date</a:t>
            </a:r>
            <a:r>
              <a:rPr lang="en-US" altLang="hu-HU"/>
              <a:t>…</a:t>
            </a:r>
          </a:p>
          <a:p>
            <a:pPr eaLnBrk="1" hangingPunct="1">
              <a:buFontTx/>
              <a:buNone/>
            </a:pPr>
            <a:r>
              <a:rPr lang="en-US" altLang="hu-HU"/>
              <a:t>					(cost?)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5261063E-B3BD-4E77-AA41-702796E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D43A1E-578B-403E-B355-B17F437685D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5F3EE8C-4069-47B9-B60B-E04498AA3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Estimating result size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0570EB9-5907-4B75-9D56-0D2D06436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97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hu-HU"/>
              <a:t>Keep statistics for relation R</a:t>
            </a:r>
            <a:endParaRPr lang="hu-HU" altLang="hu-HU"/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</a:t>
            </a:r>
            <a:r>
              <a:rPr lang="en-US" altLang="hu-HU" sz="2400"/>
              <a:t>T(R) : # tuples in R</a:t>
            </a:r>
            <a:endParaRPr lang="hu-HU" altLang="hu-HU" sz="2400"/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L</a:t>
            </a:r>
            <a:r>
              <a:rPr lang="en-US" altLang="hu-HU" sz="2400"/>
              <a:t>(R) : # of bytes in each R tuple</a:t>
            </a:r>
            <a:endParaRPr lang="hu-HU" altLang="hu-HU" sz="2400"/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</a:t>
            </a:r>
            <a:r>
              <a:rPr lang="en-US" altLang="hu-HU" sz="2400"/>
              <a:t>B(R): # of blocks to hold all R tuples</a:t>
            </a:r>
            <a:endParaRPr lang="hu-HU" altLang="hu-HU" sz="2400"/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</a:t>
            </a:r>
            <a:r>
              <a:rPr lang="en-US" altLang="hu-HU" sz="2400"/>
              <a:t>V(R, A) : # distinct values in R</a:t>
            </a:r>
            <a:r>
              <a:rPr lang="hu-HU" altLang="hu-HU" sz="2400"/>
              <a:t> </a:t>
            </a:r>
            <a:r>
              <a:rPr lang="en-US" altLang="hu-HU" sz="2400"/>
              <a:t>for attribute A</a:t>
            </a:r>
            <a:endParaRPr lang="hu-HU" altLang="hu-HU" sz="2400"/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b: block size</a:t>
            </a:r>
          </a:p>
          <a:p>
            <a:pPr marL="0" indent="0" eaLnBrk="1" hangingPunct="1">
              <a:buFontTx/>
              <a:buNone/>
            </a:pPr>
            <a:r>
              <a:rPr lang="hu-HU" altLang="hu-HU" sz="2400"/>
              <a:t>- bf(R) (blocking factor): # of tuples in a block</a:t>
            </a:r>
          </a:p>
          <a:p>
            <a:pPr marL="0" indent="0" eaLnBrk="1" hangingPunct="1">
              <a:buFontTx/>
              <a:buNone/>
            </a:pPr>
            <a:r>
              <a:rPr lang="hu-HU" altLang="hu-HU" sz="2400"/>
              <a:t>  bf(R) = b/L(R) </a:t>
            </a:r>
            <a:endParaRPr lang="en-US" altLang="hu-HU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60BB2B36-C040-4245-AEB1-442AB5D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E006C2-CA48-4B62-8C90-EDF62AFE26B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83E9A32-59F2-45C8-B04F-1DD6ACC8C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650" y="444500"/>
            <a:ext cx="8077200" cy="3663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R				A: 20 byte string</a:t>
            </a:r>
          </a:p>
          <a:p>
            <a:pPr eaLnBrk="1" hangingPunct="1">
              <a:buFontTx/>
              <a:buNone/>
            </a:pPr>
            <a:r>
              <a:rPr lang="en-US" altLang="hu-HU"/>
              <a:t>						B: 4 byte integer</a:t>
            </a:r>
          </a:p>
          <a:p>
            <a:pPr eaLnBrk="1" hangingPunct="1">
              <a:buFontTx/>
              <a:buNone/>
            </a:pPr>
            <a:r>
              <a:rPr lang="en-US" altLang="hu-HU"/>
              <a:t>						C: 8 byte date</a:t>
            </a:r>
          </a:p>
          <a:p>
            <a:pPr eaLnBrk="1" hangingPunct="1">
              <a:buFontTx/>
              <a:buNone/>
            </a:pPr>
            <a:r>
              <a:rPr lang="en-US" altLang="hu-HU"/>
              <a:t>						D: 5 byte string</a:t>
            </a:r>
            <a:endParaRPr lang="en-US" altLang="hu-HU" u="sng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ABDAEBB-B137-459B-8357-8D56D2B7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EA893FD-EF44-4BDF-9AB2-B7BA6287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C10DA60-0346-4421-8865-0DA4CBF95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C4275B6-2153-46C2-88D2-34746DF3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139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7EE4CF8E-F1E8-4200-8013-27248FE4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78376A5-4887-4CDC-A5DC-6F21FF36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B153AFB-229F-48AB-BC29-6526CCDF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E89BC693-4D0F-41D4-AF37-36061A191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5970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B45520C9-F171-4360-A4E7-A63F0306A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1DDA3330-540E-49C4-81DC-6821AE4F5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B879CC0B-45D7-4E49-B32E-7857EAFA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498595A3-27F6-473F-97EF-B875B675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0542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98FE401A-7941-4289-9BAD-004289641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391F15E3-D353-4729-8423-69CF24E2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44FB7C73-B67A-4068-A24D-2B5298FB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1642934D-4785-4E61-8D88-D6FEE641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5114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5140" name="Rectangle 20">
            <a:extLst>
              <a:ext uri="{FF2B5EF4-FFF2-40B4-BE49-F238E27FC236}">
                <a16:creationId xmlns:a16="http://schemas.microsoft.com/office/drawing/2014/main" id="{DC0AD7E5-253D-4D9A-A095-0CF48D74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5141" name="Rectangle 21">
            <a:extLst>
              <a:ext uri="{FF2B5EF4-FFF2-40B4-BE49-F238E27FC236}">
                <a16:creationId xmlns:a16="http://schemas.microsoft.com/office/drawing/2014/main" id="{3FCD14FA-DB42-4C02-AE4F-AB27FA82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42" name="Rectangle 22">
            <a:extLst>
              <a:ext uri="{FF2B5EF4-FFF2-40B4-BE49-F238E27FC236}">
                <a16:creationId xmlns:a16="http://schemas.microsoft.com/office/drawing/2014/main" id="{A53F2788-6171-4B82-A3EA-2225BC7D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5143" name="Rectangle 23">
            <a:extLst>
              <a:ext uri="{FF2B5EF4-FFF2-40B4-BE49-F238E27FC236}">
                <a16:creationId xmlns:a16="http://schemas.microsoft.com/office/drawing/2014/main" id="{39A6096D-6829-4F2A-A72D-14E4CD3A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9686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11D577C4-A34C-4C2F-972F-62D87A0C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5145" name="Rectangle 25">
            <a:extLst>
              <a:ext uri="{FF2B5EF4-FFF2-40B4-BE49-F238E27FC236}">
                <a16:creationId xmlns:a16="http://schemas.microsoft.com/office/drawing/2014/main" id="{BD2EADB8-28F7-453D-9EE5-183ADCD7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5146" name="Rectangle 26">
            <a:extLst>
              <a:ext uri="{FF2B5EF4-FFF2-40B4-BE49-F238E27FC236}">
                <a16:creationId xmlns:a16="http://schemas.microsoft.com/office/drawing/2014/main" id="{5F16F043-727F-47CC-9162-66D276B3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5147" name="Rectangle 27">
            <a:extLst>
              <a:ext uri="{FF2B5EF4-FFF2-40B4-BE49-F238E27FC236}">
                <a16:creationId xmlns:a16="http://schemas.microsoft.com/office/drawing/2014/main" id="{5A062374-09D2-4AA6-9AD6-34EB91C6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4258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1E0B04B6-1662-44D5-AF29-04961104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4048125"/>
            <a:ext cx="77724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T(R) = 5     </a:t>
            </a:r>
            <a:r>
              <a:rPr lang="hu-HU" altLang="hu-HU"/>
              <a:t>L</a:t>
            </a:r>
            <a:r>
              <a:rPr lang="en-US" altLang="hu-HU"/>
              <a:t>(R) = 37</a:t>
            </a:r>
          </a:p>
          <a:p>
            <a:pPr eaLnBrk="1" hangingPunct="1">
              <a:buFontTx/>
              <a:buNone/>
            </a:pPr>
            <a:r>
              <a:rPr lang="en-US" altLang="hu-HU"/>
              <a:t>V(R,A) = 3		V(R,C) = 5</a:t>
            </a:r>
          </a:p>
          <a:p>
            <a:pPr eaLnBrk="1" hangingPunct="1">
              <a:buFontTx/>
              <a:buNone/>
            </a:pPr>
            <a:r>
              <a:rPr lang="en-US" altLang="hu-HU"/>
              <a:t>V(R,B) = 1		V(R,D) =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A694809-4809-4398-9AA6-0C62EEDF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F6928-EA84-4E7B-94DE-2406AFFE2D4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5147343-8813-44CD-A538-14E798581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Size estimates</a:t>
            </a:r>
            <a:r>
              <a:rPr lang="en-US" altLang="hu-HU" sz="3600"/>
              <a:t>  for W = R x </a:t>
            </a:r>
            <a:r>
              <a:rPr lang="hu-HU" altLang="hu-HU" sz="3600"/>
              <a:t>S</a:t>
            </a:r>
            <a:endParaRPr lang="en-US" altLang="hu-HU" sz="3600" u="sng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B105039-745E-4395-B42E-3D1434E0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971675"/>
            <a:ext cx="7192962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T(W) =</a:t>
            </a:r>
            <a:r>
              <a:rPr lang="hu-HU" altLang="hu-HU"/>
              <a:t> </a:t>
            </a:r>
            <a:r>
              <a:rPr lang="en-US" altLang="hu-HU"/>
              <a:t>T(R) 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 T(</a:t>
            </a:r>
            <a:r>
              <a:rPr lang="hu-HU" altLang="hu-HU"/>
              <a:t>S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L</a:t>
            </a:r>
            <a:r>
              <a:rPr lang="en-US" altLang="hu-HU" sz="2400"/>
              <a:t>(W) =</a:t>
            </a:r>
            <a:r>
              <a:rPr lang="hu-HU" altLang="hu-HU" sz="2400"/>
              <a:t> L</a:t>
            </a:r>
            <a:r>
              <a:rPr lang="en-US" altLang="hu-HU" sz="2400"/>
              <a:t>(R) + </a:t>
            </a:r>
            <a:r>
              <a:rPr lang="hu-HU" altLang="hu-HU" sz="2400"/>
              <a:t>L</a:t>
            </a:r>
            <a:r>
              <a:rPr lang="en-US" altLang="hu-HU" sz="2400"/>
              <a:t>(</a:t>
            </a:r>
            <a:r>
              <a:rPr lang="hu-HU" altLang="hu-HU" sz="2400"/>
              <a:t>S</a:t>
            </a:r>
            <a:r>
              <a:rPr lang="en-US" altLang="hu-HU" sz="2400"/>
              <a:t>)</a:t>
            </a:r>
            <a:endParaRPr lang="hu-HU" altLang="hu-HU" sz="2400"/>
          </a:p>
          <a:p>
            <a:pPr eaLnBrk="1" hangingPunct="1">
              <a:buFontTx/>
              <a:buNone/>
            </a:pPr>
            <a:r>
              <a:rPr lang="hu-HU" altLang="hu-HU" sz="2400"/>
              <a:t>bf(W) = b/(L(R)+L(S))</a:t>
            </a:r>
          </a:p>
          <a:p>
            <a:pPr eaLnBrk="1" hangingPunct="1">
              <a:buFontTx/>
              <a:buNone/>
            </a:pPr>
            <a:endParaRPr lang="hu-HU" altLang="hu-HU" sz="240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008000"/>
                </a:solidFill>
              </a:rPr>
              <a:t>B</a:t>
            </a:r>
            <a:r>
              <a:rPr lang="en-US" altLang="hu-HU" sz="2400">
                <a:solidFill>
                  <a:srgbClr val="008000"/>
                </a:solidFill>
              </a:rPr>
              <a:t>(W) </a:t>
            </a:r>
            <a:r>
              <a:rPr lang="hu-HU" altLang="hu-HU" sz="2400"/>
              <a:t>= T(R)*T(S)/bf(W) = 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T(S)*L(S)/b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T(R)*L(R)/b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/>
              <a:t>        = T(R)*</a:t>
            </a:r>
            <a:r>
              <a:rPr lang="hu-HU" altLang="hu-HU" sz="2400">
                <a:solidFill>
                  <a:srgbClr val="FF0000"/>
                </a:solidFill>
              </a:rPr>
              <a:t>T(S)/bf(S)</a:t>
            </a:r>
            <a:r>
              <a:rPr lang="hu-HU" altLang="hu-HU" sz="2400"/>
              <a:t> + T(S)*</a:t>
            </a:r>
            <a:r>
              <a:rPr lang="hu-HU" altLang="hu-HU" sz="2400">
                <a:solidFill>
                  <a:srgbClr val="FF0000"/>
                </a:solidFill>
              </a:rPr>
              <a:t>T(R)/bf(R) </a:t>
            </a:r>
            <a:r>
              <a:rPr lang="hu-HU" altLang="hu-HU" sz="2400"/>
              <a:t>=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solidFill>
                  <a:srgbClr val="FF0000"/>
                </a:solidFill>
              </a:rPr>
              <a:t>        </a:t>
            </a:r>
            <a:r>
              <a:rPr lang="hu-HU" altLang="hu-HU" sz="2400"/>
              <a:t>= </a:t>
            </a:r>
            <a:r>
              <a:rPr lang="hu-HU" altLang="hu-HU" sz="2400">
                <a:solidFill>
                  <a:srgbClr val="008000"/>
                </a:solidFill>
              </a:rPr>
              <a:t>T(R)*B(S) + T(S)*B(R)</a:t>
            </a:r>
            <a:endParaRPr lang="en-US" altLang="hu-HU" sz="2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D6FC84C-23F7-4D72-8B62-D01275A0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33D38-ED21-4037-8310-3D86DEDCBE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EBC819-324E-46C5-A81D-92F74DAF4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altLang="hu-HU"/>
              <a:t>L</a:t>
            </a:r>
            <a:r>
              <a:rPr lang="en-US" altLang="hu-HU"/>
              <a:t>(W) = </a:t>
            </a:r>
            <a:r>
              <a:rPr lang="hu-HU" altLang="hu-HU"/>
              <a:t>L</a:t>
            </a:r>
            <a:r>
              <a:rPr lang="en-US" altLang="hu-HU"/>
              <a:t>(R)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T(W) = ?</a:t>
            </a:r>
            <a:endParaRPr lang="en-US" altLang="hu-HU" sz="20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0CC8F4F-C4E4-4979-9A2D-A223000AC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Size estimate</a:t>
            </a:r>
            <a:r>
              <a:rPr lang="en-US" altLang="hu-HU" sz="3600"/>
              <a:t>  for W = </a:t>
            </a:r>
            <a:r>
              <a:rPr lang="en-US" altLang="hu-HU" sz="4800">
                <a:latin typeface="Symbol" panose="05050102010706020507" pitchFamily="18" charset="2"/>
              </a:rPr>
              <a:t>s</a:t>
            </a:r>
            <a:r>
              <a:rPr lang="en-US" altLang="hu-HU" sz="2000"/>
              <a:t>A=a</a:t>
            </a:r>
            <a:r>
              <a:rPr lang="en-US" altLang="hu-HU" sz="3600">
                <a:latin typeface="Symbol" panose="05050102010706020507" pitchFamily="18" charset="2"/>
              </a:rPr>
              <a:t> </a:t>
            </a:r>
            <a:r>
              <a:rPr lang="en-US" altLang="hu-HU" sz="3600"/>
              <a:t>(R)</a:t>
            </a:r>
            <a:endParaRPr lang="en-US" altLang="hu-HU" sz="36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C7E928D-0F42-440F-8E33-4C3BC7E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F4FA5-40DA-4D18-BE36-737B9059C2D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4226C3F-4389-4E19-8C72-3FDA7144E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608013"/>
            <a:ext cx="7772400" cy="4956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Example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 R					V(R,A)=3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V(R,B)=1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V(R,C)=5</a:t>
            </a:r>
          </a:p>
          <a:p>
            <a:pPr eaLnBrk="1" hangingPunct="1">
              <a:buFontTx/>
              <a:buNone/>
            </a:pPr>
            <a:r>
              <a:rPr lang="en-US" altLang="hu-HU"/>
              <a:t>							V(R,D)=4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W = </a:t>
            </a:r>
            <a:r>
              <a:rPr lang="en-US" altLang="hu-HU" sz="4400">
                <a:latin typeface="Symbol" panose="05050102010706020507" pitchFamily="18" charset="2"/>
              </a:rPr>
              <a:t>s</a:t>
            </a:r>
            <a:r>
              <a:rPr lang="en-US" altLang="hu-HU" sz="2000"/>
              <a:t>z=val</a:t>
            </a:r>
            <a:r>
              <a:rPr lang="en-US" altLang="hu-HU"/>
              <a:t>(R)    T(W)</a:t>
            </a:r>
            <a:r>
              <a:rPr lang="en-US" altLang="hu-HU" sz="2000"/>
              <a:t> = </a:t>
            </a:r>
            <a:endParaRPr lang="en-US" altLang="hu-HU"/>
          </a:p>
          <a:p>
            <a:pPr eaLnBrk="1" hangingPunct="1">
              <a:buFontTx/>
              <a:buNone/>
            </a:pPr>
            <a:endParaRPr lang="en-US" altLang="hu-HU" u="sng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2F3C729-8AE6-49A7-8B43-5493E396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2CE25A0-F858-42A3-A524-6FDE6D1A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0AC04DC5-BD9B-429E-9EEC-80B0820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ADA739-3573-46CF-9B5F-201A1FEC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279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F8F48DA2-C031-4954-B42D-FBDD847E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59CD4607-2171-4055-901C-F5C33672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F7F82615-009E-46EB-A761-8CEB582E6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6F177175-A507-484A-9BC7-94D284FC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17367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1B247DA3-2049-4A44-BABE-2968DEEA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cat</a:t>
            </a:r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6DE1F4B5-253A-4CC2-BBB8-E3149EF3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C5FD62E0-9B2E-42AD-A350-E78FDD237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521AD039-D6E2-4E3A-A55F-026AA030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1939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</a:t>
            </a:r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3C193F6D-AF99-41B3-8273-39284E7C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FF5E08BE-F7EB-4C29-B34E-70308468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98DC37BC-28D1-4D84-9FD2-C00BA29C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636E41AD-E80E-4F78-B42F-BE50BF97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6511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</a:t>
            </a:r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BCD3DDD4-69EF-4D24-9365-5AD0AE51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dog</a:t>
            </a:r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5D626E75-90DA-4AFE-A977-B0ACAB75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78D6E0FE-B623-4EBE-BCEE-FD703E18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7B176875-C05E-408F-A5EA-807DFB2B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1083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</a:t>
            </a:r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A7ADDE13-3325-4CAA-A032-18C423FA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bat</a:t>
            </a:r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2ED829F3-DF4C-4A82-93E6-A4DB3074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08E653E2-0D9D-40E7-875D-D05A7445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5313A22A-5634-4299-9AD8-B83347A3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565525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grpSp>
        <p:nvGrpSpPr>
          <p:cNvPr id="8220" name="Group 30">
            <a:extLst>
              <a:ext uri="{FF2B5EF4-FFF2-40B4-BE49-F238E27FC236}">
                <a16:creationId xmlns:a16="http://schemas.microsoft.com/office/drawing/2014/main" id="{D604CF10-405D-4817-B9CA-95ADAD5059CB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4713288"/>
            <a:ext cx="1443038" cy="1066800"/>
            <a:chOff x="3214" y="2969"/>
            <a:chExt cx="909" cy="672"/>
          </a:xfrm>
        </p:grpSpPr>
        <p:sp>
          <p:nvSpPr>
            <p:cNvPr id="8221" name="Text Box 28">
              <a:extLst>
                <a:ext uri="{FF2B5EF4-FFF2-40B4-BE49-F238E27FC236}">
                  <a16:creationId xmlns:a16="http://schemas.microsoft.com/office/drawing/2014/main" id="{6CF04C5B-2713-42B7-859E-726533DDB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2969"/>
              <a:ext cx="8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T(R)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V(R,Z)</a:t>
              </a:r>
              <a:endParaRPr lang="en-US" altLang="hu-HU" sz="2400"/>
            </a:p>
          </p:txBody>
        </p:sp>
        <p:sp>
          <p:nvSpPr>
            <p:cNvPr id="8222" name="Line 29">
              <a:extLst>
                <a:ext uri="{FF2B5EF4-FFF2-40B4-BE49-F238E27FC236}">
                  <a16:creationId xmlns:a16="http://schemas.microsoft.com/office/drawing/2014/main" id="{BEE2B368-0213-401D-A457-CF0EFCF61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" y="3323"/>
              <a:ext cx="9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FD1DBE87-205F-43A4-8FAC-BAF95BF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4A496-66D3-4C74-B41F-6B279C74727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39F4B91-DA2E-4FE7-A0F2-24555F5DC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309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Selection cardinality</a:t>
            </a:r>
            <a:endParaRPr lang="en-US" altLang="hu-HU" sz="36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AC06846-54D2-4B58-8F9C-810FEDC0B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6811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SC(R,A) = average # records that satisfy</a:t>
            </a:r>
          </a:p>
          <a:p>
            <a:pPr eaLnBrk="1" hangingPunct="1">
              <a:buFontTx/>
              <a:buNone/>
            </a:pPr>
            <a:r>
              <a:rPr lang="en-US" altLang="hu-HU"/>
              <a:t>			equality condition on R.A</a:t>
            </a:r>
          </a:p>
          <a:p>
            <a:pPr eaLnBrk="1" hangingPunct="1">
              <a:buFontTx/>
              <a:buNone/>
            </a:pPr>
            <a:r>
              <a:rPr lang="en-US" altLang="hu-HU"/>
              <a:t>SC(R,A) = T(R)</a:t>
            </a:r>
            <a:r>
              <a:rPr lang="hu-HU" altLang="hu-HU"/>
              <a:t> /</a:t>
            </a:r>
            <a:r>
              <a:rPr lang="en-US" altLang="hu-HU"/>
              <a:t> V(R,A)</a:t>
            </a:r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3F3E52C7-4F89-4C95-99AD-E9A7112F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6C4B3E-72BF-410A-86AF-043CD468994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62F05E-6066-4D76-8CEE-BD941A9B2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/>
              <a:t>What about W = </a:t>
            </a:r>
            <a:r>
              <a:rPr lang="en-US" altLang="hu-HU">
                <a:latin typeface="Symbol" panose="05050102010706020507" pitchFamily="18" charset="2"/>
              </a:rPr>
              <a:t>s</a:t>
            </a:r>
            <a:r>
              <a:rPr lang="en-US" altLang="hu-HU" sz="3200" baseline="-25000"/>
              <a:t>z </a:t>
            </a:r>
            <a:r>
              <a:rPr lang="en-US" altLang="hu-HU" sz="3200" baseline="-25000">
                <a:sym typeface="Symbol" panose="05050102010706020507" pitchFamily="18" charset="2"/>
              </a:rPr>
              <a:t> </a:t>
            </a:r>
            <a:r>
              <a:rPr lang="en-US" altLang="hu-HU" sz="3200" baseline="-25000"/>
              <a:t>val</a:t>
            </a:r>
            <a:r>
              <a:rPr lang="en-US" altLang="hu-HU" sz="3200"/>
              <a:t> (R)   ?</a:t>
            </a:r>
            <a:endParaRPr lang="en-US" altLang="hu-HU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915493F-DDC9-4917-BD3D-64863C7FE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318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		T(W) = ?				</a:t>
            </a:r>
          </a:p>
        </p:txBody>
      </p:sp>
      <p:sp>
        <p:nvSpPr>
          <p:cNvPr id="10245" name="Freeform 5">
            <a:extLst>
              <a:ext uri="{FF2B5EF4-FFF2-40B4-BE49-F238E27FC236}">
                <a16:creationId xmlns:a16="http://schemas.microsoft.com/office/drawing/2014/main" id="{31C16281-3BAE-4AE5-87A9-252C74A28CE8}"/>
              </a:ext>
            </a:extLst>
          </p:cNvPr>
          <p:cNvSpPr>
            <a:spLocks/>
          </p:cNvSpPr>
          <p:nvPr/>
        </p:nvSpPr>
        <p:spPr bwMode="auto">
          <a:xfrm>
            <a:off x="4906963" y="576263"/>
            <a:ext cx="808037" cy="693737"/>
          </a:xfrm>
          <a:custGeom>
            <a:avLst/>
            <a:gdLst>
              <a:gd name="T0" fmla="*/ 2147483647 w 509"/>
              <a:gd name="T1" fmla="*/ 2147483647 h 437"/>
              <a:gd name="T2" fmla="*/ 2147483647 w 509"/>
              <a:gd name="T3" fmla="*/ 2147483647 h 437"/>
              <a:gd name="T4" fmla="*/ 2147483647 w 509"/>
              <a:gd name="T5" fmla="*/ 2147483647 h 437"/>
              <a:gd name="T6" fmla="*/ 2147483647 w 509"/>
              <a:gd name="T7" fmla="*/ 2147483647 h 437"/>
              <a:gd name="T8" fmla="*/ 0 w 509"/>
              <a:gd name="T9" fmla="*/ 2147483647 h 4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9"/>
              <a:gd name="T16" fmla="*/ 0 h 437"/>
              <a:gd name="T17" fmla="*/ 509 w 509"/>
              <a:gd name="T18" fmla="*/ 437 h 4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9" h="437">
                <a:moveTo>
                  <a:pt x="509" y="30"/>
                </a:moveTo>
                <a:cubicBezTo>
                  <a:pt x="428" y="0"/>
                  <a:pt x="306" y="83"/>
                  <a:pt x="232" y="110"/>
                </a:cubicBezTo>
                <a:cubicBezTo>
                  <a:pt x="185" y="157"/>
                  <a:pt x="141" y="196"/>
                  <a:pt x="101" y="248"/>
                </a:cubicBezTo>
                <a:cubicBezTo>
                  <a:pt x="84" y="270"/>
                  <a:pt x="43" y="306"/>
                  <a:pt x="43" y="306"/>
                </a:cubicBezTo>
                <a:cubicBezTo>
                  <a:pt x="29" y="350"/>
                  <a:pt x="0" y="388"/>
                  <a:pt x="0" y="43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D17D06F-32E1-4DED-A65F-E713C08E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099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Solution # 1:</a:t>
            </a:r>
          </a:p>
          <a:p>
            <a:pPr eaLnBrk="1" hangingPunct="1">
              <a:buFontTx/>
              <a:buNone/>
            </a:pPr>
            <a:r>
              <a:rPr lang="en-US" altLang="hu-HU"/>
              <a:t>		T(W) =  T(R)/2				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203BD132-193F-40F7-851C-20BD392C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559300"/>
            <a:ext cx="77724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/>
              <a:t> Solution # 2:</a:t>
            </a:r>
          </a:p>
          <a:p>
            <a:pPr eaLnBrk="1" hangingPunct="1">
              <a:buFontTx/>
              <a:buNone/>
            </a:pPr>
            <a:r>
              <a:rPr lang="en-US" altLang="hu-HU"/>
              <a:t>		T(W) =  T(R)/3	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12571</TotalTime>
  <Words>914</Words>
  <Application>Microsoft Office PowerPoint</Application>
  <PresentationFormat>Diavetítés a képernyőre (4:3 oldalarány)</PresentationFormat>
  <Paragraphs>217</Paragraphs>
  <Slides>20</Slides>
  <Notes>2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Tahoma</vt:lpstr>
      <vt:lpstr>Arial</vt:lpstr>
      <vt:lpstr>Symbol</vt:lpstr>
      <vt:lpstr>ＭＳ Ｐゴシック</vt:lpstr>
      <vt:lpstr>Default Design</vt:lpstr>
      <vt:lpstr>Microsoft Equation</vt:lpstr>
      <vt:lpstr>Microsoft Equation 3.0</vt:lpstr>
      <vt:lpstr>Outline  -  Query Processing</vt:lpstr>
      <vt:lpstr> Estimating cost of query plan</vt:lpstr>
      <vt:lpstr>Estimating result size</vt:lpstr>
      <vt:lpstr>PowerPoint-bemutató</vt:lpstr>
      <vt:lpstr>Size estimates  for W = R x S</vt:lpstr>
      <vt:lpstr>Size estimate  for W = sA=a (R)</vt:lpstr>
      <vt:lpstr>PowerPoint-bemutató</vt:lpstr>
      <vt:lpstr>Selection cardinality</vt:lpstr>
      <vt:lpstr>What about W = sz  val (R)   ?</vt:lpstr>
      <vt:lpstr>PowerPoint-bemutató</vt:lpstr>
      <vt:lpstr>PowerPoint-bemutató</vt:lpstr>
      <vt:lpstr>Size estimate  for W = R1      R2</vt:lpstr>
      <vt:lpstr>   W = R1      R2      X  Y = A</vt:lpstr>
      <vt:lpstr>PowerPoint-bemutató</vt:lpstr>
      <vt:lpstr>PowerPoint-bemutató</vt:lpstr>
      <vt:lpstr>In general    W = R1      R2</vt:lpstr>
      <vt:lpstr>Size Estimation Summary (1/2)</vt:lpstr>
      <vt:lpstr>Size Estimation Summary(2/2)</vt:lpstr>
      <vt:lpstr>A Note on Histograms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Nikovits Tibor</cp:lastModifiedBy>
  <cp:revision>154</cp:revision>
  <cp:lastPrinted>2001-02-01T17:43:24Z</cp:lastPrinted>
  <dcterms:created xsi:type="dcterms:W3CDTF">1999-07-13T19:55:20Z</dcterms:created>
  <dcterms:modified xsi:type="dcterms:W3CDTF">2019-10-06T22:38:43Z</dcterms:modified>
</cp:coreProperties>
</file>