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4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3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63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3">
            <a:extLst>
              <a:ext uri="{FF2B5EF4-FFF2-40B4-BE49-F238E27FC236}">
                <a16:creationId xmlns:a16="http://schemas.microsoft.com/office/drawing/2014/main" id="{3415C3EC-740B-4B78-9FBA-95165CC4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FBC95-2B6A-4CEA-9B99-A3625B48020A}" type="datetimeFigureOut">
              <a:rPr lang="hu-HU"/>
              <a:pPr>
                <a:defRPr/>
              </a:pPr>
              <a:t>2019. 04. 12.</a:t>
            </a:fld>
            <a:endParaRPr lang="hu-HU"/>
          </a:p>
        </p:txBody>
      </p:sp>
      <p:sp>
        <p:nvSpPr>
          <p:cNvPr id="6" name="Élőláb helye 4">
            <a:extLst>
              <a:ext uri="{FF2B5EF4-FFF2-40B4-BE49-F238E27FC236}">
                <a16:creationId xmlns:a16="http://schemas.microsoft.com/office/drawing/2014/main" id="{2D92A2A5-A11D-4F80-AB41-1E144DD6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>
            <a:extLst>
              <a:ext uri="{FF2B5EF4-FFF2-40B4-BE49-F238E27FC236}">
                <a16:creationId xmlns:a16="http://schemas.microsoft.com/office/drawing/2014/main" id="{5A042F2E-638C-489E-A966-668A8F0C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349DD-D246-4664-8A81-1B1A43E864EE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03864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1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2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6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8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5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0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32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6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7CAA96-3D68-40CE-B322-50ECE9482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/>
              <a:t>Innovatív vállalkozás menedzsment </a:t>
            </a:r>
            <a:br>
              <a:rPr lang="hu-HU" dirty="0"/>
            </a:br>
            <a:r>
              <a:rPr lang="hu-HU" sz="3200" dirty="0"/>
              <a:t>Egyéni kiselőadás</a:t>
            </a:r>
            <a:br>
              <a:rPr lang="hu-HU" sz="3200" dirty="0"/>
            </a:br>
            <a:r>
              <a:rPr lang="hu-HU" sz="3200" dirty="0"/>
              <a:t>Tudnivalók</a:t>
            </a:r>
            <a:br>
              <a:rPr lang="hu-HU" sz="3200" dirty="0"/>
            </a:br>
            <a:endParaRPr lang="hu-HU" sz="32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3DAB726-5F0C-4B31-9421-47C6CFBE9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8346" y="4935745"/>
            <a:ext cx="9228201" cy="1645920"/>
          </a:xfrm>
        </p:spPr>
        <p:txBody>
          <a:bodyPr>
            <a:normAutofit/>
          </a:bodyPr>
          <a:lstStyle/>
          <a:p>
            <a:pPr algn="r"/>
            <a:r>
              <a:rPr lang="hu-HU" sz="2000" dirty="0" smtClean="0"/>
              <a:t>Dr</a:t>
            </a:r>
            <a:r>
              <a:rPr lang="hu-HU" sz="2000" dirty="0"/>
              <a:t>. </a:t>
            </a:r>
            <a:r>
              <a:rPr lang="hu-HU" sz="2000" dirty="0" smtClean="0"/>
              <a:t>Kassai Zsuzsanna</a:t>
            </a:r>
            <a:endParaRPr lang="hu-HU" sz="2000" dirty="0"/>
          </a:p>
          <a:p>
            <a:pPr algn="r"/>
            <a:r>
              <a:rPr lang="hu-HU" sz="2000" dirty="0" smtClean="0"/>
              <a:t>kassai@inf.elte.hu</a:t>
            </a:r>
            <a:endParaRPr lang="hu-HU" sz="2000" dirty="0"/>
          </a:p>
        </p:txBody>
      </p:sp>
      <p:pic>
        <p:nvPicPr>
          <p:cNvPr id="4" name="Kép 3" descr="Presentation PNG Transparent Images | PNG Al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406960"/>
            <a:ext cx="4383160" cy="305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2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594D81-4BFA-4D25-A635-72E6C1CB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tárgy teljesítése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505B97-3CA8-4070-99CE-F258FAE98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- 40% aktív csoportmunkával </a:t>
            </a:r>
            <a:r>
              <a:rPr lang="hu-HU" dirty="0" smtClean="0"/>
              <a:t>teljesíthető (szemináriumi csoportmunkákban való aktív részvétellel)</a:t>
            </a:r>
            <a:endParaRPr lang="hu-HU" dirty="0"/>
          </a:p>
          <a:p>
            <a:r>
              <a:rPr lang="hu-HU" dirty="0"/>
              <a:t>- 60% a szemeszter végén, egyéni előadás révén, amelynek szempontjai </a:t>
            </a:r>
            <a:r>
              <a:rPr lang="hu-HU" dirty="0" smtClean="0"/>
              <a:t>az alábbiakban megadásra </a:t>
            </a:r>
            <a:r>
              <a:rPr lang="hu-HU" dirty="0"/>
              <a:t>kerülnek, a közösen feldolgozott elméletek megértését és hasznosítási képességeit támasztják alá</a:t>
            </a:r>
          </a:p>
          <a:p>
            <a:r>
              <a:rPr lang="hu-HU" dirty="0"/>
              <a:t>- akinek a teljesítés ezen formájával kapcsolatban problémája merül fel, egyéni megkeresés és egyeztetés alapján választhat </a:t>
            </a:r>
            <a:r>
              <a:rPr lang="hu-HU" dirty="0" smtClean="0"/>
              <a:t>írásbeli vizsgázási módot (időpontja: május 13. hétfő 9.00) </a:t>
            </a:r>
            <a:r>
              <a:rPr lang="hu-HU" dirty="0"/>
              <a:t>– ezen esetekben a csoportmunkával szerzett pontszám nem alapul veendő</a:t>
            </a:r>
          </a:p>
          <a:p>
            <a:r>
              <a:rPr lang="hu-HU" dirty="0"/>
              <a:t>- az egyéni előadás egyéni munkára épül, 5</a:t>
            </a:r>
            <a:r>
              <a:rPr lang="hu-HU" dirty="0" smtClean="0"/>
              <a:t> </a:t>
            </a:r>
            <a:r>
              <a:rPr lang="hu-HU" dirty="0"/>
              <a:t>perc időtartamban mutatja be a választott </a:t>
            </a:r>
            <a:r>
              <a:rPr lang="hu-HU" dirty="0" smtClean="0"/>
              <a:t>üzleti ötletet </a:t>
            </a:r>
            <a:r>
              <a:rPr lang="hu-HU" dirty="0"/>
              <a:t>és írott előadásvázlatot </a:t>
            </a:r>
            <a:r>
              <a:rPr lang="hu-HU" dirty="0" smtClean="0"/>
              <a:t>alkalmaz </a:t>
            </a:r>
            <a:r>
              <a:rPr lang="hu-HU" dirty="0"/>
              <a:t>(ppt, </a:t>
            </a:r>
            <a:r>
              <a:rPr lang="hu-HU" dirty="0" err="1"/>
              <a:t>prezi</a:t>
            </a:r>
            <a:r>
              <a:rPr lang="hu-HU" dirty="0"/>
              <a:t>…)</a:t>
            </a:r>
          </a:p>
          <a:p>
            <a:r>
              <a:rPr lang="hu-HU" dirty="0" smtClean="0"/>
              <a:t>- a szorgalmi időszak utolsó két hetében, előre egyeztetett beosztás szerint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340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CDC0E0-6007-4D92-BAC5-0AA7CC9F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előadás kötelező elemei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19FFD6-1451-480F-9D97-0FA7F623B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hu-HU" b="1" dirty="0"/>
              <a:t>1) </a:t>
            </a:r>
            <a:r>
              <a:rPr lang="hu-HU" b="1" dirty="0" smtClean="0"/>
              <a:t>A tervezett </a:t>
            </a:r>
            <a:r>
              <a:rPr lang="hu-HU" b="1" dirty="0"/>
              <a:t>INNOVATÍV vállalkozás </a:t>
            </a:r>
            <a:r>
              <a:rPr lang="hu-HU" b="1" dirty="0" smtClean="0"/>
              <a:t>bemutatása</a:t>
            </a:r>
            <a:endParaRPr lang="hu-HU" b="1" dirty="0"/>
          </a:p>
          <a:p>
            <a:pPr algn="just"/>
            <a:r>
              <a:rPr lang="hu-HU" dirty="0"/>
              <a:t>- </a:t>
            </a:r>
            <a:r>
              <a:rPr lang="hu-HU" i="1" dirty="0"/>
              <a:t>a vállalkozás működési területe, célja, tevékenysége, az innovációs jelleg kifejtése</a:t>
            </a:r>
            <a:r>
              <a:rPr lang="hu-HU" i="1" dirty="0" smtClean="0"/>
              <a:t>,</a:t>
            </a:r>
          </a:p>
          <a:p>
            <a:pPr algn="just"/>
            <a:r>
              <a:rPr lang="hu-HU" i="1" dirty="0" smtClean="0"/>
              <a:t>- </a:t>
            </a:r>
            <a:r>
              <a:rPr lang="hu-HU" i="1" dirty="0"/>
              <a:t>a vállalkozási ötlet alakításának, felfedezésének módja</a:t>
            </a:r>
            <a:r>
              <a:rPr lang="hu-HU" i="1" dirty="0" smtClean="0"/>
              <a:t>, története/terve</a:t>
            </a:r>
          </a:p>
          <a:p>
            <a:pPr algn="just"/>
            <a:r>
              <a:rPr lang="hu-HU" i="1" dirty="0" smtClean="0"/>
              <a:t>- az ötlet és az üzleti megközelítés egyediségének ismertetése</a:t>
            </a:r>
          </a:p>
          <a:p>
            <a:pPr algn="just"/>
            <a:r>
              <a:rPr lang="hu-HU" i="1" dirty="0" smtClean="0"/>
              <a:t>- az ötlet </a:t>
            </a:r>
            <a:r>
              <a:rPr lang="hu-HU" i="1" dirty="0" err="1" smtClean="0"/>
              <a:t>validálására</a:t>
            </a:r>
            <a:r>
              <a:rPr lang="hu-HU" i="1" dirty="0" smtClean="0"/>
              <a:t> vonatkozó elképzelés(</a:t>
            </a:r>
            <a:r>
              <a:rPr lang="hu-HU" i="1" dirty="0" err="1" smtClean="0"/>
              <a:t>ek</a:t>
            </a:r>
            <a:r>
              <a:rPr lang="hu-HU" i="1" dirty="0" smtClean="0"/>
              <a:t>)</a:t>
            </a:r>
            <a:endParaRPr lang="hu-HU" i="1" dirty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hu-HU" sz="2000" dirty="0"/>
              <a:t>Az előadásokban ismertetett szempontok alapján innovatív tevékenységet folytat (nem feltétlenül informatikai területhez kell kötődnie a működési területnek</a:t>
            </a:r>
            <a:r>
              <a:rPr lang="hu-HU" sz="2000" dirty="0" smtClean="0"/>
              <a:t>)</a:t>
            </a:r>
            <a:endParaRPr lang="hu-HU" sz="2000" dirty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hu-HU" sz="2000" dirty="0"/>
              <a:t> A tervezett/elképzelt vállalkozás esetében minden pontra választ kell adni – a tananyag alapján reális tervezést kell </a:t>
            </a:r>
            <a:r>
              <a:rPr lang="hu-HU" sz="2000" dirty="0" smtClean="0"/>
              <a:t>megcélozni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hu-HU" sz="2000" dirty="0"/>
              <a:t> </a:t>
            </a:r>
            <a:r>
              <a:rPr lang="hu-HU" sz="2000" dirty="0" smtClean="0"/>
              <a:t>Egyszerre közérthető és szakmailag is hiteles formában kell az üzleti vállalkozás ötletét bemutatni, olyan módon, mintha az előadás potenciális befektetőknek szólna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hu-HU" sz="2000" dirty="0" smtClean="0"/>
              <a:t>Csak egyéni ötlet mutatható be, más forrásból származó ötlet bemutatása kizáró ok a tárgy fenti módon történő teljesítéséből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86944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5224-2C57-4E70-8ABE-39C6FB8C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előadás kötelező elemei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2F4A4E-0DFC-424F-AF12-4BD82117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22" y="2056835"/>
            <a:ext cx="10753725" cy="3766185"/>
          </a:xfrm>
        </p:spPr>
        <p:txBody>
          <a:bodyPr>
            <a:normAutofit/>
          </a:bodyPr>
          <a:lstStyle/>
          <a:p>
            <a:pPr algn="just"/>
            <a:r>
              <a:rPr lang="hu-HU" b="1" dirty="0"/>
              <a:t>2) A </a:t>
            </a:r>
            <a:r>
              <a:rPr lang="hu-HU" b="1" dirty="0" smtClean="0"/>
              <a:t>vállalkozás kompetitív és általános környezetének elemzése</a:t>
            </a:r>
            <a:r>
              <a:rPr lang="hu-HU" dirty="0" smtClean="0"/>
              <a:t> </a:t>
            </a:r>
            <a:endParaRPr lang="hu-HU" dirty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hu-HU" dirty="0" smtClean="0"/>
              <a:t>A vállalkozás versenytársainak és versenyhelyzetének azonosítása (</a:t>
            </a:r>
            <a:r>
              <a:rPr lang="hu-HU" dirty="0" err="1" smtClean="0"/>
              <a:t>Porter</a:t>
            </a:r>
            <a:r>
              <a:rPr lang="hu-HU" dirty="0" smtClean="0"/>
              <a:t> modell alapján)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hu-HU" dirty="0" smtClean="0"/>
              <a:t>STEEPLE/PESTEL elemzés – a működést leginkább befolyásoló tényezők kiemelésével</a:t>
            </a:r>
          </a:p>
          <a:p>
            <a:pPr marL="4572" lvl="1" indent="0" algn="just">
              <a:buNone/>
            </a:pPr>
            <a:endParaRPr lang="hu-HU" dirty="0"/>
          </a:p>
          <a:p>
            <a:pPr marL="4572" lvl="1" indent="0" algn="just">
              <a:buNone/>
            </a:pPr>
            <a:r>
              <a:rPr lang="hu-HU" b="1" dirty="0" smtClean="0"/>
              <a:t>3) A vállalkozás induló csapatának összeállítása, társadalmi tőke és együttműködő partnerek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hu-HU" dirty="0" smtClean="0"/>
              <a:t>Szerepek, tapasztalat, előzetes tudás, piacismeret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hu-HU" dirty="0" smtClean="0"/>
              <a:t>A társadalmi tőke lehetséges szerepe az üzleti vállalkozás sikerre vitelében</a:t>
            </a:r>
          </a:p>
          <a:p>
            <a:pPr marL="4572" lvl="1" indent="0" algn="just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316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5224-2C57-4E70-8ABE-39C6FB8C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előadás kötelező elemei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2F4A4E-0DFC-424F-AF12-4BD82117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242471"/>
          </a:xfrm>
        </p:spPr>
        <p:txBody>
          <a:bodyPr>
            <a:normAutofit lnSpcReduction="10000"/>
          </a:bodyPr>
          <a:lstStyle/>
          <a:p>
            <a:pPr marL="4572" lvl="1" indent="0">
              <a:buNone/>
            </a:pPr>
            <a:endParaRPr lang="hu-HU" dirty="0"/>
          </a:p>
          <a:p>
            <a:pPr marL="4572" lvl="1" indent="0">
              <a:buNone/>
            </a:pPr>
            <a:r>
              <a:rPr lang="hu-HU" b="1" dirty="0" smtClean="0"/>
              <a:t>4) A vállalkozás induló </a:t>
            </a:r>
            <a:r>
              <a:rPr lang="hu-HU" b="1" dirty="0"/>
              <a:t>erőforrásai </a:t>
            </a:r>
            <a:r>
              <a:rPr lang="hu-HU" b="1" dirty="0" smtClean="0"/>
              <a:t>és pénzügyi keretei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 smtClean="0"/>
              <a:t>Milyen erőforrásokra támaszkodik az induló vállalkozás?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 smtClean="0"/>
              <a:t>Milyen finanszírozási tervei vannak az induló szakaszban?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 smtClean="0"/>
              <a:t>Milyen bevétel/kiadás prognosztizálható?</a:t>
            </a:r>
          </a:p>
          <a:p>
            <a:pPr marL="4572" lvl="1" indent="0">
              <a:buNone/>
            </a:pPr>
            <a:endParaRPr lang="hu-HU" dirty="0"/>
          </a:p>
          <a:p>
            <a:pPr marL="4572" lvl="1" indent="0">
              <a:buNone/>
            </a:pPr>
            <a:r>
              <a:rPr lang="hu-HU" b="1" dirty="0" smtClean="0"/>
              <a:t>5) A vállalkozás tervezett marketing tevékenysége </a:t>
            </a:r>
            <a:r>
              <a:rPr lang="hu-HU" dirty="0" smtClean="0"/>
              <a:t>az üzleti ötlet megismertetésére, visszajelzések gyűjtésére, a termék vagy szolgáltatás előnyeinek és egyediségének kiemelésére</a:t>
            </a:r>
          </a:p>
          <a:p>
            <a:pPr marL="4572" lvl="1" indent="0">
              <a:buNone/>
            </a:pPr>
            <a:endParaRPr lang="hu-HU" dirty="0" smtClean="0"/>
          </a:p>
          <a:p>
            <a:pPr marL="4572" lvl="1" indent="0">
              <a:buNone/>
            </a:pPr>
            <a:r>
              <a:rPr lang="hu-HU" b="1" dirty="0" smtClean="0"/>
              <a:t>6) Az üzleti vállalkozás társadalmi felelősség//</a:t>
            </a:r>
            <a:r>
              <a:rPr lang="hu-HU" b="1" dirty="0" err="1" smtClean="0"/>
              <a:t>triple-helix</a:t>
            </a:r>
            <a:r>
              <a:rPr lang="hu-HU" b="1" dirty="0" smtClean="0"/>
              <a:t>//multi-</a:t>
            </a:r>
            <a:r>
              <a:rPr lang="hu-HU" b="1" dirty="0" err="1" smtClean="0"/>
              <a:t>startup</a:t>
            </a:r>
            <a:r>
              <a:rPr lang="hu-HU" b="1" dirty="0" smtClean="0"/>
              <a:t> együttműködés//</a:t>
            </a:r>
            <a:r>
              <a:rPr lang="hu-HU" b="1" dirty="0" err="1" smtClean="0"/>
              <a:t>intrapreneurship</a:t>
            </a:r>
            <a:r>
              <a:rPr lang="hu-HU" b="1" dirty="0" smtClean="0"/>
              <a:t> aspektusai </a:t>
            </a:r>
            <a:r>
              <a:rPr lang="hu-HU" dirty="0" smtClean="0"/>
              <a:t>(egyik tényező ismertetése elégséges!)</a:t>
            </a:r>
          </a:p>
        </p:txBody>
      </p:sp>
    </p:spTree>
    <p:extLst>
      <p:ext uri="{BB962C8B-B14F-4D97-AF65-F5344CB8AC3E}">
        <p14:creationId xmlns:p14="http://schemas.microsoft.com/office/powerpoint/2010/main" val="363433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36004" y="262882"/>
            <a:ext cx="3383280" cy="665629"/>
          </a:xfrm>
        </p:spPr>
        <p:txBody>
          <a:bodyPr/>
          <a:lstStyle/>
          <a:p>
            <a:r>
              <a:rPr lang="hu-HU" dirty="0" smtClean="0"/>
              <a:t>Javaslat</a:t>
            </a:r>
            <a:endParaRPr lang="hu-HU" dirty="0"/>
          </a:p>
        </p:txBody>
      </p:sp>
      <p:pic>
        <p:nvPicPr>
          <p:cNvPr id="5" name="Tartalom helye 4" descr="Presentation PNG Transparent Images | PNG All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879644" y="1110544"/>
            <a:ext cx="4109156" cy="5366455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sz="2200" dirty="0" smtClean="0"/>
              <a:t>Az ötlet bevezetését érdemes valamilyen sztoriba ágyazva előadni (pl. hogy ki a probléma alanya, miként fedeztük fel az ötletet, pl. milyen tevékenység közben…stb.)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sz="2200" dirty="0" smtClean="0"/>
              <a:t>Legyen a probléma megoldása/vagy a lehetőség felfedezésének üzleti ötletté alakítása is a </a:t>
            </a:r>
            <a:r>
              <a:rPr lang="hu-HU" sz="2200" dirty="0" err="1" smtClean="0"/>
              <a:t>pitch</a:t>
            </a:r>
            <a:r>
              <a:rPr lang="hu-HU" sz="2200" smtClean="0"/>
              <a:t> </a:t>
            </a:r>
            <a:r>
              <a:rPr lang="hu-HU" sz="2200" smtClean="0"/>
              <a:t>része!</a:t>
            </a:r>
            <a:endParaRPr lang="hu-HU" sz="22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sz="2200" dirty="0" smtClean="0"/>
              <a:t>Érdemes lemérni, hogy hány perc az egyéni előadás időtartama – az is az értékelés részét képezi, hogy ki fér bele az 5 percbe!</a:t>
            </a:r>
            <a:endParaRPr lang="hu-HU" sz="2200" dirty="0"/>
          </a:p>
        </p:txBody>
      </p:sp>
    </p:spTree>
    <p:extLst>
      <p:ext uri="{BB962C8B-B14F-4D97-AF65-F5344CB8AC3E}">
        <p14:creationId xmlns:p14="http://schemas.microsoft.com/office/powerpoint/2010/main" val="231189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értékelés szempontjai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 az egyéni hallgatói prezentációk értékelésében a legátfogóbb szempont az, hogy a bemutatott üzleti ötletet mennyire közérthetően és a tantárgy kiemelt szempontjai szerint képes bemutatni és értelmezni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dirty="0" smtClean="0"/>
              <a:t>elvárás az előadás (fentiekben részletezett) kötelező tartalmi elemeinek alkalmazása a </a:t>
            </a:r>
            <a:r>
              <a:rPr lang="hu-HU" dirty="0" err="1" smtClean="0"/>
              <a:t>pitch</a:t>
            </a:r>
            <a:r>
              <a:rPr lang="hu-HU" dirty="0" smtClean="0"/>
              <a:t> során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é</a:t>
            </a:r>
            <a:r>
              <a:rPr lang="hu-HU" dirty="0" smtClean="0"/>
              <a:t>rtékelési szempontot jelent a megadott 5 perces időkeretre optimalizált prezentáció</a:t>
            </a:r>
          </a:p>
        </p:txBody>
      </p:sp>
      <p:pic>
        <p:nvPicPr>
          <p:cNvPr id="4" name="Kép 3" descr="Finishing Up! | Dr. K's Blo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342" y="-56443"/>
            <a:ext cx="2137707" cy="2075744"/>
          </a:xfrm>
          <a:prstGeom prst="rect">
            <a:avLst/>
          </a:prstGeom>
        </p:spPr>
      </p:pic>
      <p:pic>
        <p:nvPicPr>
          <p:cNvPr id="5" name="Kép 4" descr="Les biais d’évaluation : est-on réellement objectif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178" y="4732196"/>
            <a:ext cx="3939822" cy="212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28866"/>
      </p:ext>
    </p:extLst>
  </p:cSld>
  <p:clrMapOvr>
    <a:masterClrMapping/>
  </p:clrMapOvr>
</p:sld>
</file>

<file path=ppt/theme/theme1.xml><?xml version="1.0" encoding="utf-8"?>
<a:theme xmlns:a="http://schemas.openxmlformats.org/drawingml/2006/main" name="Nagyvárosi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528</Words>
  <Application>Microsoft Office PowerPoint</Application>
  <PresentationFormat>Szélesvásznú</PresentationFormat>
  <Paragraphs>45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 Light</vt:lpstr>
      <vt:lpstr>Wingdings</vt:lpstr>
      <vt:lpstr>Nagyvárosi</vt:lpstr>
      <vt:lpstr>Innovatív vállalkozás menedzsment  Egyéni kiselőadás Tudnivalók </vt:lpstr>
      <vt:lpstr>A tárgy teljesítése</vt:lpstr>
      <vt:lpstr>Az előadás kötelező elemei</vt:lpstr>
      <vt:lpstr>Az előadás kötelező elemei</vt:lpstr>
      <vt:lpstr>Az előadás kötelező elemei</vt:lpstr>
      <vt:lpstr>Javaslat</vt:lpstr>
      <vt:lpstr>Az értékelés szempontjai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Innovatív vállalkozás menedzsment  Egyéni kiselőadás Tudnivalók</dc:title>
  <dc:creator>Admin</dc:creator>
  <cp:lastModifiedBy>ad</cp:lastModifiedBy>
  <cp:revision>18</cp:revision>
  <dcterms:created xsi:type="dcterms:W3CDTF">2018-09-06T12:47:51Z</dcterms:created>
  <dcterms:modified xsi:type="dcterms:W3CDTF">2019-04-12T11:02:22Z</dcterms:modified>
</cp:coreProperties>
</file>