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handoutMasterIdLst>
    <p:handoutMasterId r:id="rId17"/>
  </p:handoutMasterIdLst>
  <p:sldIdLst>
    <p:sldId id="347" r:id="rId4"/>
    <p:sldId id="336" r:id="rId5"/>
    <p:sldId id="338" r:id="rId6"/>
    <p:sldId id="298" r:id="rId7"/>
    <p:sldId id="299" r:id="rId8"/>
    <p:sldId id="340" r:id="rId9"/>
    <p:sldId id="341" r:id="rId10"/>
    <p:sldId id="343" r:id="rId11"/>
    <p:sldId id="344" r:id="rId12"/>
    <p:sldId id="346" r:id="rId13"/>
    <p:sldId id="348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EE4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6187-4913-BA33-09CCF6838A1E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6187-4913-BA33-09CCF6838A1E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6187-4913-BA33-09CCF6838A1E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6187-4913-BA33-09CCF6838A1E}"/>
              </c:ext>
            </c:extLst>
          </c:dPt>
          <c:cat>
            <c:strRef>
              <c:f>Sheet1!$A$2:$A$8</c:f>
              <c:strCache>
                <c:ptCount val="7"/>
                <c:pt idx="0">
                  <c:v>ЕТФ</c:v>
                </c:pt>
                <c:pt idx="1">
                  <c:v>Каролинска Институтет</c:v>
                </c:pt>
                <c:pt idx="2">
                  <c:v>Intellias</c:v>
                </c:pt>
                <c:pt idx="3">
                  <c:v>Medtronic</c:v>
                </c:pt>
                <c:pt idx="4">
                  <c:v>Zenith Technologies</c:v>
                </c:pt>
                <c:pt idx="5">
                  <c:v>APPQuality</c:v>
                </c:pt>
                <c:pt idx="6">
                  <c:v>ETH Zurich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</c:v>
                </c:pt>
                <c:pt idx="1">
                  <c:v>13</c:v>
                </c:pt>
                <c:pt idx="2">
                  <c:v>11</c:v>
                </c:pt>
                <c:pt idx="3">
                  <c:v>12</c:v>
                </c:pt>
                <c:pt idx="4">
                  <c:v>6</c:v>
                </c:pt>
                <c:pt idx="5">
                  <c:v>6</c:v>
                </c:pt>
                <c:pt idx="6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6187-4913-BA33-09CCF683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66873656"/>
        <c:axId val="266864248"/>
      </c:barChart>
      <c:catAx>
        <c:axId val="266873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bg2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864248"/>
        <c:crosses val="autoZero"/>
        <c:auto val="1"/>
        <c:lblAlgn val="ctr"/>
        <c:lblOffset val="100"/>
        <c:noMultiLvlLbl val="0"/>
      </c:catAx>
      <c:valAx>
        <c:axId val="266864248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8736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B4AE3-A6DC-4673-BBEC-2E081844A196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23B9C3-40D5-4812-A07E-F95AA88F19DA}">
      <dgm:prSet/>
      <dgm:spPr/>
      <dgm:t>
        <a:bodyPr/>
        <a:lstStyle/>
        <a:p>
          <a:r>
            <a:rPr lang="sr-Latn-RS" dirty="0"/>
            <a:t>Petrović Teodora 2018/0282</a:t>
          </a:r>
          <a:endParaRPr lang="en-US" dirty="0"/>
        </a:p>
      </dgm:t>
    </dgm:pt>
    <dgm:pt modelId="{07A48771-E7BF-4441-8AA2-7B90FF705B20}" type="parTrans" cxnId="{95A591F8-7829-436E-90A7-B5C079AAEDE8}">
      <dgm:prSet/>
      <dgm:spPr/>
      <dgm:t>
        <a:bodyPr/>
        <a:lstStyle/>
        <a:p>
          <a:endParaRPr lang="en-US"/>
        </a:p>
      </dgm:t>
    </dgm:pt>
    <dgm:pt modelId="{D713E0FD-EFF6-473A-971D-DF49E41FD4D4}" type="sibTrans" cxnId="{95A591F8-7829-436E-90A7-B5C079AAEDE8}">
      <dgm:prSet/>
      <dgm:spPr/>
      <dgm:t>
        <a:bodyPr/>
        <a:lstStyle/>
        <a:p>
          <a:endParaRPr lang="en-US"/>
        </a:p>
      </dgm:t>
    </dgm:pt>
    <dgm:pt modelId="{25B64662-6AFA-400D-8EEA-CFE17A49852A}">
      <dgm:prSet/>
      <dgm:spPr/>
      <dgm:t>
        <a:bodyPr/>
        <a:lstStyle/>
        <a:p>
          <a:r>
            <a:rPr lang="sr-Latn-RS"/>
            <a:t>Urošević Vera 2018/0267</a:t>
          </a:r>
          <a:endParaRPr lang="en-US"/>
        </a:p>
      </dgm:t>
    </dgm:pt>
    <dgm:pt modelId="{D0943AEE-0FD7-4C46-918B-B473960ADA02}" type="parTrans" cxnId="{8AD6C6EF-595E-4DD2-A827-87B6E41E3FA7}">
      <dgm:prSet/>
      <dgm:spPr/>
      <dgm:t>
        <a:bodyPr/>
        <a:lstStyle/>
        <a:p>
          <a:endParaRPr lang="en-US"/>
        </a:p>
      </dgm:t>
    </dgm:pt>
    <dgm:pt modelId="{FE1971ED-9480-4882-8AE7-C8C0AFF5A904}" type="sibTrans" cxnId="{8AD6C6EF-595E-4DD2-A827-87B6E41E3FA7}">
      <dgm:prSet/>
      <dgm:spPr/>
      <dgm:t>
        <a:bodyPr/>
        <a:lstStyle/>
        <a:p>
          <a:endParaRPr lang="en-US"/>
        </a:p>
      </dgm:t>
    </dgm:pt>
    <dgm:pt modelId="{F96A914B-9847-41E0-957D-9E57DFB94558}" type="pres">
      <dgm:prSet presAssocID="{2BDB4AE3-A6DC-4673-BBEC-2E081844A1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F8AC4F-1375-4842-804C-C98F4DB7D7A1}" type="pres">
      <dgm:prSet presAssocID="{5723B9C3-40D5-4812-A07E-F95AA88F19DA}" presName="hierRoot1" presStyleCnt="0"/>
      <dgm:spPr/>
    </dgm:pt>
    <dgm:pt modelId="{F526826E-CA12-48DF-9EC5-55702788283F}" type="pres">
      <dgm:prSet presAssocID="{5723B9C3-40D5-4812-A07E-F95AA88F19DA}" presName="composite" presStyleCnt="0"/>
      <dgm:spPr/>
    </dgm:pt>
    <dgm:pt modelId="{F23C38C1-D03B-42FA-817A-C667E33FD2EA}" type="pres">
      <dgm:prSet presAssocID="{5723B9C3-40D5-4812-A07E-F95AA88F19DA}" presName="background" presStyleLbl="node0" presStyleIdx="0" presStyleCnt="2"/>
      <dgm:spPr/>
    </dgm:pt>
    <dgm:pt modelId="{C6695F51-2113-4B9D-8C9D-B087760284E3}" type="pres">
      <dgm:prSet presAssocID="{5723B9C3-40D5-4812-A07E-F95AA88F19DA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DE81D-279D-44C9-92B0-2CD94B7D41FE}" type="pres">
      <dgm:prSet presAssocID="{5723B9C3-40D5-4812-A07E-F95AA88F19DA}" presName="hierChild2" presStyleCnt="0"/>
      <dgm:spPr/>
    </dgm:pt>
    <dgm:pt modelId="{75368A2E-151A-4ECC-8C79-44ADDFD76E10}" type="pres">
      <dgm:prSet presAssocID="{25B64662-6AFA-400D-8EEA-CFE17A49852A}" presName="hierRoot1" presStyleCnt="0"/>
      <dgm:spPr/>
    </dgm:pt>
    <dgm:pt modelId="{12ED3582-F85F-467B-979F-D968D8F5E22E}" type="pres">
      <dgm:prSet presAssocID="{25B64662-6AFA-400D-8EEA-CFE17A49852A}" presName="composite" presStyleCnt="0"/>
      <dgm:spPr/>
    </dgm:pt>
    <dgm:pt modelId="{46E9017B-80D3-413E-8C74-093847BC992E}" type="pres">
      <dgm:prSet presAssocID="{25B64662-6AFA-400D-8EEA-CFE17A49852A}" presName="background" presStyleLbl="node0" presStyleIdx="1" presStyleCnt="2"/>
      <dgm:spPr/>
    </dgm:pt>
    <dgm:pt modelId="{2D66498B-8726-4259-ABC0-CEFEE7B8179E}" type="pres">
      <dgm:prSet presAssocID="{25B64662-6AFA-400D-8EEA-CFE17A49852A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6530E-8A88-4441-9B07-614DE90022A5}" type="pres">
      <dgm:prSet presAssocID="{25B64662-6AFA-400D-8EEA-CFE17A49852A}" presName="hierChild2" presStyleCnt="0"/>
      <dgm:spPr/>
    </dgm:pt>
  </dgm:ptLst>
  <dgm:cxnLst>
    <dgm:cxn modelId="{448225BE-1B17-4479-9D44-6720113B8DCE}" type="presOf" srcId="{25B64662-6AFA-400D-8EEA-CFE17A49852A}" destId="{2D66498B-8726-4259-ABC0-CEFEE7B8179E}" srcOrd="0" destOrd="0" presId="urn:microsoft.com/office/officeart/2005/8/layout/hierarchy1"/>
    <dgm:cxn modelId="{018AFE2A-EA5C-4552-B239-134F42F6F825}" type="presOf" srcId="{2BDB4AE3-A6DC-4673-BBEC-2E081844A196}" destId="{F96A914B-9847-41E0-957D-9E57DFB94558}" srcOrd="0" destOrd="0" presId="urn:microsoft.com/office/officeart/2005/8/layout/hierarchy1"/>
    <dgm:cxn modelId="{95A591F8-7829-436E-90A7-B5C079AAEDE8}" srcId="{2BDB4AE3-A6DC-4673-BBEC-2E081844A196}" destId="{5723B9C3-40D5-4812-A07E-F95AA88F19DA}" srcOrd="0" destOrd="0" parTransId="{07A48771-E7BF-4441-8AA2-7B90FF705B20}" sibTransId="{D713E0FD-EFF6-473A-971D-DF49E41FD4D4}"/>
    <dgm:cxn modelId="{8AD6C6EF-595E-4DD2-A827-87B6E41E3FA7}" srcId="{2BDB4AE3-A6DC-4673-BBEC-2E081844A196}" destId="{25B64662-6AFA-400D-8EEA-CFE17A49852A}" srcOrd="1" destOrd="0" parTransId="{D0943AEE-0FD7-4C46-918B-B473960ADA02}" sibTransId="{FE1971ED-9480-4882-8AE7-C8C0AFF5A904}"/>
    <dgm:cxn modelId="{24244244-AA3F-45FE-A149-FAC87AF9256A}" type="presOf" srcId="{5723B9C3-40D5-4812-A07E-F95AA88F19DA}" destId="{C6695F51-2113-4B9D-8C9D-B087760284E3}" srcOrd="0" destOrd="0" presId="urn:microsoft.com/office/officeart/2005/8/layout/hierarchy1"/>
    <dgm:cxn modelId="{3EFFABF3-40B9-404D-8BED-FA01EA0B4595}" type="presParOf" srcId="{F96A914B-9847-41E0-957D-9E57DFB94558}" destId="{F6F8AC4F-1375-4842-804C-C98F4DB7D7A1}" srcOrd="0" destOrd="0" presId="urn:microsoft.com/office/officeart/2005/8/layout/hierarchy1"/>
    <dgm:cxn modelId="{FDFAE16B-85B6-4B27-9153-226005860C63}" type="presParOf" srcId="{F6F8AC4F-1375-4842-804C-C98F4DB7D7A1}" destId="{F526826E-CA12-48DF-9EC5-55702788283F}" srcOrd="0" destOrd="0" presId="urn:microsoft.com/office/officeart/2005/8/layout/hierarchy1"/>
    <dgm:cxn modelId="{3B2C17A9-C6A0-431B-B3B6-6C7EA8766342}" type="presParOf" srcId="{F526826E-CA12-48DF-9EC5-55702788283F}" destId="{F23C38C1-D03B-42FA-817A-C667E33FD2EA}" srcOrd="0" destOrd="0" presId="urn:microsoft.com/office/officeart/2005/8/layout/hierarchy1"/>
    <dgm:cxn modelId="{4A6E643B-5837-499E-B40B-D0D7E36BF706}" type="presParOf" srcId="{F526826E-CA12-48DF-9EC5-55702788283F}" destId="{C6695F51-2113-4B9D-8C9D-B087760284E3}" srcOrd="1" destOrd="0" presId="urn:microsoft.com/office/officeart/2005/8/layout/hierarchy1"/>
    <dgm:cxn modelId="{A16B2D4B-3DDB-4ADD-BBB5-ADAF28C4AE09}" type="presParOf" srcId="{F6F8AC4F-1375-4842-804C-C98F4DB7D7A1}" destId="{BBEDE81D-279D-44C9-92B0-2CD94B7D41FE}" srcOrd="1" destOrd="0" presId="urn:microsoft.com/office/officeart/2005/8/layout/hierarchy1"/>
    <dgm:cxn modelId="{03869441-9723-41EE-BACE-35ACF2C9EA07}" type="presParOf" srcId="{F96A914B-9847-41E0-957D-9E57DFB94558}" destId="{75368A2E-151A-4ECC-8C79-44ADDFD76E10}" srcOrd="1" destOrd="0" presId="urn:microsoft.com/office/officeart/2005/8/layout/hierarchy1"/>
    <dgm:cxn modelId="{570403F9-0F0A-469F-BBA1-E7E78463E62D}" type="presParOf" srcId="{75368A2E-151A-4ECC-8C79-44ADDFD76E10}" destId="{12ED3582-F85F-467B-979F-D968D8F5E22E}" srcOrd="0" destOrd="0" presId="urn:microsoft.com/office/officeart/2005/8/layout/hierarchy1"/>
    <dgm:cxn modelId="{8962778D-3145-4D45-9AB1-7E067239217C}" type="presParOf" srcId="{12ED3582-F85F-467B-979F-D968D8F5E22E}" destId="{46E9017B-80D3-413E-8C74-093847BC992E}" srcOrd="0" destOrd="0" presId="urn:microsoft.com/office/officeart/2005/8/layout/hierarchy1"/>
    <dgm:cxn modelId="{27979571-A051-4479-8117-C7CF9D5D983B}" type="presParOf" srcId="{12ED3582-F85F-467B-979F-D968D8F5E22E}" destId="{2D66498B-8726-4259-ABC0-CEFEE7B8179E}" srcOrd="1" destOrd="0" presId="urn:microsoft.com/office/officeart/2005/8/layout/hierarchy1"/>
    <dgm:cxn modelId="{AA7B5F54-60D3-460A-AC7B-DC65F182A2F5}" type="presParOf" srcId="{75368A2E-151A-4ECC-8C79-44ADDFD76E10}" destId="{2B46530E-8A88-4441-9B07-614DE90022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C38C1-D03B-42FA-817A-C667E33FD2EA}">
      <dsp:nvSpPr>
        <dsp:cNvPr id="0" name=""/>
        <dsp:cNvSpPr/>
      </dsp:nvSpPr>
      <dsp:spPr>
        <a:xfrm>
          <a:off x="784" y="861378"/>
          <a:ext cx="2752169" cy="174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695F51-2113-4B9D-8C9D-B087760284E3}">
      <dsp:nvSpPr>
        <dsp:cNvPr id="0" name=""/>
        <dsp:cNvSpPr/>
      </dsp:nvSpPr>
      <dsp:spPr>
        <a:xfrm>
          <a:off x="306580" y="1151885"/>
          <a:ext cx="2752169" cy="1747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400" kern="1200" dirty="0"/>
            <a:t>Petrović Teodora 2018/0282</a:t>
          </a:r>
          <a:endParaRPr lang="en-US" sz="3400" kern="1200" dirty="0"/>
        </a:p>
      </dsp:txBody>
      <dsp:txXfrm>
        <a:off x="357766" y="1203071"/>
        <a:ext cx="2649797" cy="1645255"/>
      </dsp:txXfrm>
    </dsp:sp>
    <dsp:sp modelId="{46E9017B-80D3-413E-8C74-093847BC992E}">
      <dsp:nvSpPr>
        <dsp:cNvPr id="0" name=""/>
        <dsp:cNvSpPr/>
      </dsp:nvSpPr>
      <dsp:spPr>
        <a:xfrm>
          <a:off x="3364546" y="861378"/>
          <a:ext cx="2752169" cy="174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66498B-8726-4259-ABC0-CEFEE7B8179E}">
      <dsp:nvSpPr>
        <dsp:cNvPr id="0" name=""/>
        <dsp:cNvSpPr/>
      </dsp:nvSpPr>
      <dsp:spPr>
        <a:xfrm>
          <a:off x="3670342" y="1151885"/>
          <a:ext cx="2752169" cy="1747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400" kern="1200"/>
            <a:t>Urošević Vera 2018/0267</a:t>
          </a:r>
          <a:endParaRPr lang="en-US" sz="3400" kern="1200"/>
        </a:p>
      </dsp:txBody>
      <dsp:txXfrm>
        <a:off x="3721528" y="1203071"/>
        <a:ext cx="2649797" cy="164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0D1EB-96CC-436F-A8AC-5F88C97ADE63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B521-1DCF-4EF5-9386-3CBC51E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CC915BB-C1E5-4C8F-95A6-751988F2B318}"/>
              </a:ext>
            </a:extLst>
          </p:cNvPr>
          <p:cNvGrpSpPr/>
          <p:nvPr userDrawn="1"/>
        </p:nvGrpSpPr>
        <p:grpSpPr>
          <a:xfrm flipV="1">
            <a:off x="0" y="6634676"/>
            <a:ext cx="12192000" cy="231791"/>
            <a:chOff x="3632040" y="5299902"/>
            <a:chExt cx="8559959" cy="1370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947804A0-C924-46C9-A403-DB57920A7202}"/>
                </a:ext>
              </a:extLst>
            </p:cNvPr>
            <p:cNvGrpSpPr/>
            <p:nvPr/>
          </p:nvGrpSpPr>
          <p:grpSpPr>
            <a:xfrm>
              <a:off x="3632040" y="5305931"/>
              <a:ext cx="4279981" cy="130977"/>
              <a:chOff x="11445923" y="-97523"/>
              <a:chExt cx="1119115" cy="25522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85385415-6C30-491C-B9DE-93184F30FCAA}"/>
                  </a:ext>
                </a:extLst>
              </p:cNvPr>
              <p:cNvSpPr/>
              <p:nvPr/>
            </p:nvSpPr>
            <p:spPr>
              <a:xfrm>
                <a:off x="11818961" y="-97523"/>
                <a:ext cx="373038" cy="2552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D09EFFF-BB53-4B98-ADC2-A8FF7A4C5E2A}"/>
                  </a:ext>
                </a:extLst>
              </p:cNvPr>
              <p:cNvSpPr/>
              <p:nvPr/>
            </p:nvSpPr>
            <p:spPr>
              <a:xfrm>
                <a:off x="11445923" y="-97523"/>
                <a:ext cx="373038" cy="2552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A1ABBA8-116B-4C6C-9610-2B9459E3D0A6}"/>
                  </a:ext>
                </a:extLst>
              </p:cNvPr>
              <p:cNvSpPr/>
              <p:nvPr/>
            </p:nvSpPr>
            <p:spPr>
              <a:xfrm>
                <a:off x="12192000" y="-97523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5563A172-4EC9-460D-8DC2-D87B03E6EA62}"/>
                </a:ext>
              </a:extLst>
            </p:cNvPr>
            <p:cNvGrpSpPr/>
            <p:nvPr/>
          </p:nvGrpSpPr>
          <p:grpSpPr>
            <a:xfrm>
              <a:off x="7912018" y="5299902"/>
              <a:ext cx="4279981" cy="137006"/>
              <a:chOff x="11445923" y="-93231"/>
              <a:chExt cx="1119115" cy="25522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D51A8DA-23B1-4546-9107-E240F2EA1068}"/>
                  </a:ext>
                </a:extLst>
              </p:cNvPr>
              <p:cNvSpPr/>
              <p:nvPr/>
            </p:nvSpPr>
            <p:spPr>
              <a:xfrm>
                <a:off x="11818961" y="-93231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1B431718-E059-4674-8782-80D49B2D95EF}"/>
                  </a:ext>
                </a:extLst>
              </p:cNvPr>
              <p:cNvSpPr/>
              <p:nvPr/>
            </p:nvSpPr>
            <p:spPr>
              <a:xfrm>
                <a:off x="11445923" y="-93231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56CAB41-0B4D-4BFE-A9C9-79974605BBB0}"/>
                  </a:ext>
                </a:extLst>
              </p:cNvPr>
              <p:cNvSpPr/>
              <p:nvPr/>
            </p:nvSpPr>
            <p:spPr>
              <a:xfrm>
                <a:off x="12192000" y="-93231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819E9C3-286C-4DFC-B755-D6CAB209D9D4}"/>
              </a:ext>
            </a:extLst>
          </p:cNvPr>
          <p:cNvSpPr/>
          <p:nvPr userDrawn="1"/>
        </p:nvSpPr>
        <p:spPr>
          <a:xfrm>
            <a:off x="0" y="-52752"/>
            <a:ext cx="12191999" cy="1063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4D5AD78-61B7-43BB-82C4-F63F7A9E50EB}"/>
              </a:ext>
            </a:extLst>
          </p:cNvPr>
          <p:cNvGrpSpPr/>
          <p:nvPr userDrawn="1"/>
        </p:nvGrpSpPr>
        <p:grpSpPr>
          <a:xfrm rot="20334324">
            <a:off x="11324246" y="73244"/>
            <a:ext cx="753407" cy="737354"/>
            <a:chOff x="8411919" y="701065"/>
            <a:chExt cx="2800065" cy="349070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824BD6D-ED78-45D1-8F4F-4463637C999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87E203B8-7D1E-4BFD-A98C-89672E1E5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72D5511-A4C0-4AFB-B52E-A4980BA6D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0B5A91B5-F4A6-486E-B0B0-6FD5F0E0C94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207C6614-988B-4DCD-A2FB-DC01CB920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86FC653B-A320-4FF2-A436-2C765A836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DE709DD-5CA1-4C5F-8616-45F641EB4D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51C57D52-AD74-4F83-8CE1-05FC334DF8EB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CE7E5CBE-EB06-4718-BD80-A14520991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D26CF0DC-59FB-4855-B81C-53310B7DE0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B6CD8C0-B0B0-4C4A-A5D7-7E884E02EBB2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810F9EBD-512A-4410-B10A-266F6108A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E66DE782-10B6-4F79-A53F-F01329E140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9595DDF1-2E5E-4FCE-A5CD-B462B900E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A7405F62-8AA4-4CB2-BA64-9A1567624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A17D815-7EAC-48CA-A4C3-7EDF5C102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EEE3CB4-94B4-482B-8D26-CB907ED5DF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B4A91E7B-707F-409D-AD6B-6871F7796F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CC5100B8-FD1E-4C9F-BAC4-EE2692420A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6D4F5631-DDBD-4FAC-A461-DD991BC4A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CF5F7297-5725-4590-B62A-D6EA4A226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91A4B1B6-7F43-410A-8847-2582E914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0F3D1767-F58A-40E9-81F5-4A6FC393E28C}"/>
              </a:ext>
            </a:extLst>
          </p:cNvPr>
          <p:cNvGrpSpPr/>
          <p:nvPr userDrawn="1"/>
        </p:nvGrpSpPr>
        <p:grpSpPr>
          <a:xfrm rot="19421998">
            <a:off x="10549530" y="276406"/>
            <a:ext cx="717208" cy="701926"/>
            <a:chOff x="8411919" y="701065"/>
            <a:chExt cx="2800065" cy="349070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A7449CF2-FF34-444F-915B-1F5DB1B6218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E09147F4-61D9-4437-BAC4-9E0D6C93E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300483FB-A676-412F-A1AA-30455D26B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A4B54815-64AC-4130-821C-55355C14DE6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47903282-C41B-411F-B904-E364003F8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0D8A4750-7B37-47F9-BC6A-C594DB906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9456F59-F9A8-4B2B-AA6C-1817751BC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A57A3B33-0302-4A90-BA86-5AE9594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1AD70F97-9BF3-46BE-96C8-DCDF633A4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914631EB-C72B-4C3A-BC3E-625E5BFEA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2E58CD6C-9793-40E8-AD4E-4B096CD8B15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B991CF0B-E0EF-4EBE-ABFD-7DA3B45F2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E43A0FF-B4A7-4D41-817D-4833C7BBF75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4028C696-F913-4CEE-9514-009167417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4F35F432-E1B1-4FDD-A970-5767217E1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4D89B48F-1F8F-42B2-8A34-FAA7057BE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88C1A793-FA3B-4FB1-9E56-9A9FADE75CD5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F25203F-C312-4221-AAD0-A21518862B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46BF2802-8F6D-4426-8959-27C229E7B2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C0B0BDE1-A960-4C6D-A2DF-51A75221E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4B4FFADD-350E-4FF9-9AE4-B151BA0D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F7D97D4E-2695-4168-949B-456B39B7F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D330F5-E92A-407E-8F98-9FE873516B39}"/>
              </a:ext>
            </a:extLst>
          </p:cNvPr>
          <p:cNvGrpSpPr/>
          <p:nvPr userDrawn="1"/>
        </p:nvGrpSpPr>
        <p:grpSpPr>
          <a:xfrm rot="19421998">
            <a:off x="9956757" y="578510"/>
            <a:ext cx="458379" cy="448611"/>
            <a:chOff x="8411919" y="701065"/>
            <a:chExt cx="2800065" cy="349070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83369BE-1375-4BA4-BA37-CEC6DA5BA1C9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1E1083C9-8F73-4D23-B68D-D0972AFBB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12F9363-6970-461F-AC68-DB41F8C4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5EEE2C44-6A06-4264-8442-83AD82B73EF5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A11C64C6-AB33-4D5B-AAF6-5604C07F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22C2676-97B7-404C-A83E-912F69B8E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74BC9E0B-FA8F-4DE7-975B-83809397C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69F31853-A03B-46BF-9841-871986FCD522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D1A9FB00-709F-439A-8466-EDE69B5AE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12034604-6501-41C4-95B9-2A1FE740711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14805FA1-BC4D-4654-A3BD-B9587695C628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945FDA81-18DE-41F3-B794-B10558961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2069EAB5-6AF4-44AD-8E81-374A3A1DF1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0FF90B1C-3ED3-4545-BF30-C2EE4942D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FB2B87B0-56B9-4C80-A84E-7BDBDBF36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7F9C5AF1-1315-4FB7-87CB-0D10170B09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2E3CC41-709E-4888-AB77-3C15CB4CC60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69F126EE-5B6A-4EF6-8117-85BA43487C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097822B3-0023-4D00-A383-33AEA65A6F9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A3367DE8-145A-4E5D-9176-55781710A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14F76303-FD20-41C2-90D1-D96921552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433A941A-7836-40D7-B5BA-0B94B3066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Heart 17">
            <a:extLst>
              <a:ext uri="{FF2B5EF4-FFF2-40B4-BE49-F238E27FC236}">
                <a16:creationId xmlns:a16="http://schemas.microsoft.com/office/drawing/2014/main" xmlns="" id="{73CE6A5F-72F7-48EE-B8A2-D8FC1BC53F3C}"/>
              </a:ext>
            </a:extLst>
          </p:cNvPr>
          <p:cNvSpPr/>
          <p:nvPr userDrawn="1"/>
        </p:nvSpPr>
        <p:spPr>
          <a:xfrm>
            <a:off x="11542946" y="6037152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446D381-87E1-4A32-AABC-D2A72A38AA10}"/>
              </a:ext>
            </a:extLst>
          </p:cNvPr>
          <p:cNvGrpSpPr/>
          <p:nvPr userDrawn="1"/>
        </p:nvGrpSpPr>
        <p:grpSpPr>
          <a:xfrm flipV="1">
            <a:off x="0" y="6634676"/>
            <a:ext cx="12192000" cy="231791"/>
            <a:chOff x="3632040" y="5299902"/>
            <a:chExt cx="8559959" cy="1370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7FA85C2-DBFB-40DC-AC6B-93D85577F842}"/>
                </a:ext>
              </a:extLst>
            </p:cNvPr>
            <p:cNvGrpSpPr/>
            <p:nvPr/>
          </p:nvGrpSpPr>
          <p:grpSpPr>
            <a:xfrm>
              <a:off x="3632040" y="5305931"/>
              <a:ext cx="4279981" cy="130977"/>
              <a:chOff x="11445923" y="-97523"/>
              <a:chExt cx="1119115" cy="25522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CC1E34F-9581-4F62-A7A0-7A2812B3E5A6}"/>
                  </a:ext>
                </a:extLst>
              </p:cNvPr>
              <p:cNvSpPr/>
              <p:nvPr/>
            </p:nvSpPr>
            <p:spPr>
              <a:xfrm>
                <a:off x="11818961" y="-97523"/>
                <a:ext cx="373038" cy="2552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29202C3B-64F3-47BC-B2D1-0EAECE2797CF}"/>
                  </a:ext>
                </a:extLst>
              </p:cNvPr>
              <p:cNvSpPr/>
              <p:nvPr/>
            </p:nvSpPr>
            <p:spPr>
              <a:xfrm>
                <a:off x="11445923" y="-97523"/>
                <a:ext cx="373038" cy="2552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2C1BCA8-052C-415A-BA04-701123019F9C}"/>
                  </a:ext>
                </a:extLst>
              </p:cNvPr>
              <p:cNvSpPr/>
              <p:nvPr/>
            </p:nvSpPr>
            <p:spPr>
              <a:xfrm>
                <a:off x="12192000" y="-97523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E27CDEA5-2BB7-46B5-980C-4E367ED840A4}"/>
                </a:ext>
              </a:extLst>
            </p:cNvPr>
            <p:cNvGrpSpPr/>
            <p:nvPr/>
          </p:nvGrpSpPr>
          <p:grpSpPr>
            <a:xfrm>
              <a:off x="7912018" y="5299902"/>
              <a:ext cx="4279981" cy="137006"/>
              <a:chOff x="11445923" y="-93231"/>
              <a:chExt cx="1119115" cy="25522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EFA47BBF-9F12-4C51-BD5E-EF43958BBE81}"/>
                  </a:ext>
                </a:extLst>
              </p:cNvPr>
              <p:cNvSpPr/>
              <p:nvPr/>
            </p:nvSpPr>
            <p:spPr>
              <a:xfrm>
                <a:off x="11818961" y="-93231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A140B38-8BEA-464A-85EC-4A122D96919F}"/>
                  </a:ext>
                </a:extLst>
              </p:cNvPr>
              <p:cNvSpPr/>
              <p:nvPr/>
            </p:nvSpPr>
            <p:spPr>
              <a:xfrm>
                <a:off x="11445923" y="-93231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FBFCD02-20BF-436E-9420-FE8544C246E1}"/>
                  </a:ext>
                </a:extLst>
              </p:cNvPr>
              <p:cNvSpPr/>
              <p:nvPr/>
            </p:nvSpPr>
            <p:spPr>
              <a:xfrm>
                <a:off x="12192000" y="-93231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770892-6610-4CEC-9AF6-5854191363C0}"/>
              </a:ext>
            </a:extLst>
          </p:cNvPr>
          <p:cNvSpPr/>
          <p:nvPr userDrawn="1"/>
        </p:nvSpPr>
        <p:spPr>
          <a:xfrm>
            <a:off x="0" y="-52753"/>
            <a:ext cx="12191999" cy="1063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650D9ABC-E6A1-41DB-ACA8-63B34D8D9577}"/>
              </a:ext>
            </a:extLst>
          </p:cNvPr>
          <p:cNvGrpSpPr/>
          <p:nvPr userDrawn="1"/>
        </p:nvGrpSpPr>
        <p:grpSpPr>
          <a:xfrm rot="20334324">
            <a:off x="11324246" y="73244"/>
            <a:ext cx="753407" cy="737354"/>
            <a:chOff x="8411919" y="701065"/>
            <a:chExt cx="2800065" cy="349070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792F563-0376-4967-BC5B-9C31B19E4B5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289331FB-E7A8-4A3B-A251-11C1D82E7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9C26045B-1813-42CB-90BA-86AAD7CD7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9F1CB06A-53C7-4E76-9736-4FD46077320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20D3626D-7199-47FD-93FF-90A0182A6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542060B5-035C-4343-A5F2-8A9B38088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27894FD-B9B6-4739-AC50-35D0401DE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581C64F5-04A2-4EBA-9DF1-C66FE1D115BB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A0EC864B-D6AF-496F-BBE9-F8940D7B0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770A9D20-2ACC-4889-B197-43EFEFBE1E4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E7EF582F-10C8-451B-B54C-C2BF9F38357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3BBF19C0-42E1-487E-9B92-FDB433CB1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6D414B05-4FEA-4EFA-8F1E-47846A4F1B3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0FC81139-BA46-4F92-AD61-EE637CB4C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28FD870A-3844-4E42-99DF-4A5CF4977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3978491E-1DA5-4989-A8C8-2907AA23B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30F2E448-3F3D-437A-B724-0C9AEDF8819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A76B640A-437D-4102-9EEC-0EB06476D8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9524D468-F5E1-433B-9066-9B0509B2E39D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A853BAAA-CBCC-4F4F-9062-F3B652608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01568820-A4E8-4706-ACA3-EFF1B2087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8F525D6D-FD19-4BF6-9CAC-C9CE17F8C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B8C63239-9515-4CFB-A1A2-CB27CB62D981}"/>
              </a:ext>
            </a:extLst>
          </p:cNvPr>
          <p:cNvGrpSpPr/>
          <p:nvPr userDrawn="1"/>
        </p:nvGrpSpPr>
        <p:grpSpPr>
          <a:xfrm rot="19421998">
            <a:off x="10549530" y="276406"/>
            <a:ext cx="717208" cy="701926"/>
            <a:chOff x="8411919" y="701065"/>
            <a:chExt cx="2800065" cy="3490702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D92FD073-539F-4F9A-9471-EA7F875D053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0E91FA63-2F91-4441-8864-F82DBE5BF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D4825EC5-3A4B-4D19-B1F9-AEE3F740F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CE33ECF0-E22B-4DFE-ADAB-DB8AC8B957F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BA686AA0-9976-45A9-8F0B-9800030AD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20BADF29-2AFA-4354-9AC1-588AFB220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5E813722-4F1C-4C1B-8736-17AEA1E00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EFEA7FEA-97A4-4277-A053-688B42EE0442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E95E3E99-AD26-4755-A4E9-99769CDBB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47D8AB11-D6BC-4604-8EAD-C6D5996D3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63AA5B46-8377-4081-BA0C-6636C80864D2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C4384A70-C99F-4451-8603-EA738E2014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5DB7327B-0682-4B78-BD70-D9B6CBCECD0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F24CDB6F-E5F5-4561-B073-151851FA4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5148F7D7-FEEA-47AE-9B19-286AD9BAA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6610AE1E-E0B1-4A15-BD01-75A8D54B8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0FE7641D-A046-40F9-ABBC-6548A8E22FAA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5AE759CE-F9BD-46C5-A590-B021FB6382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7D4BC913-759C-40DD-81D1-FAB080461E7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8CBAD226-CAE6-4CEA-89CC-B884F29F7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65969CB8-E9C3-4716-8C9F-76AD4C9C1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012E4805-469C-415A-A5AA-502DAB6D7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0F0F118C-0FBC-4E4C-AE13-737C37822147}"/>
              </a:ext>
            </a:extLst>
          </p:cNvPr>
          <p:cNvGrpSpPr/>
          <p:nvPr userDrawn="1"/>
        </p:nvGrpSpPr>
        <p:grpSpPr>
          <a:xfrm rot="19421998">
            <a:off x="9956757" y="578510"/>
            <a:ext cx="458379" cy="448611"/>
            <a:chOff x="8411919" y="701065"/>
            <a:chExt cx="2800065" cy="3490702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66518C82-D748-437F-8225-5E0CF2E571EE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3D82C420-CC1C-4DCC-9652-D856DD131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0F1EF388-9676-4025-B31E-058FF086B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A0030C7C-08AB-46CC-A3ED-D0CF75EEAF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9E044C90-C5C8-4190-8CFD-F38A49BC3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70ECE243-33B8-415B-8B34-4363F6C82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DBAA04DF-8D49-4FCA-9E00-BF0E76F97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4B29B51E-0519-4B93-A9FB-5E7025990794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10C81DB1-FCBC-4DC5-8AF3-45386DECA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E62DB0EA-EE4C-40BE-9988-8A1F65C9C0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E3FECE85-52C3-4CC7-B347-3A659029699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113B1B27-247B-4A5C-98DB-254D05504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3A8E689B-62B4-42D4-A4BB-A5F2BCE9FF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3CE799B9-A0F6-464F-A660-E5B433EF5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79313B59-8D15-4F83-BEAB-59E459882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8F4602C6-03EB-4C4C-9199-F272C29808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61B3500F-2870-4B2E-8ED0-0AC7470973BD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71F3D097-93A2-4E64-B3FB-BD55C7674C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F4B44C9E-60D3-449F-AA1D-5362DADC6C7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5D406651-025E-4821-8683-3BC6D8235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D1D4AC97-CCCF-43EF-8011-ADF37DFD2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289BAD6B-701D-444B-ACDB-13D2E2B80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Heart 17">
            <a:extLst>
              <a:ext uri="{FF2B5EF4-FFF2-40B4-BE49-F238E27FC236}">
                <a16:creationId xmlns:a16="http://schemas.microsoft.com/office/drawing/2014/main" xmlns="" id="{0DD02397-3CB3-4D9D-B56B-DF142B38DA23}"/>
              </a:ext>
            </a:extLst>
          </p:cNvPr>
          <p:cNvSpPr/>
          <p:nvPr userDrawn="1"/>
        </p:nvSpPr>
        <p:spPr>
          <a:xfrm>
            <a:off x="11542946" y="6037151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2" r:id="rId8"/>
    <p:sldLayoutId id="2147483738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293527" y="3322931"/>
            <a:ext cx="57770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CardioGuardian</a:t>
            </a:r>
            <a:r>
              <a:rPr lang="sr-Cyrl-R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en-US" altLang="ko-KR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84B83-6120-4373-9C1F-DC8EEE6D58B3}"/>
              </a:ext>
            </a:extLst>
          </p:cNvPr>
          <p:cNvSpPr txBox="1"/>
          <p:nvPr/>
        </p:nvSpPr>
        <p:spPr>
          <a:xfrm>
            <a:off x="5445420" y="4065123"/>
            <a:ext cx="5776990" cy="1610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Personalised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early risk prediction, prevention and intervention based on Artificial Intelligence and Big Data technologies </a:t>
            </a:r>
          </a:p>
          <a:p>
            <a:pPr algn="ctr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5E2ACF8F-412B-4259-9576-1D195438BE9E}"/>
              </a:ext>
            </a:extLst>
          </p:cNvPr>
          <p:cNvGrpSpPr/>
          <p:nvPr/>
        </p:nvGrpSpPr>
        <p:grpSpPr>
          <a:xfrm>
            <a:off x="1607538" y="1136186"/>
            <a:ext cx="4317819" cy="3949203"/>
            <a:chOff x="2894307" y="730381"/>
            <a:chExt cx="5013881" cy="458584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120A5C67-A09E-41E0-8719-B15397341675}"/>
                </a:ext>
              </a:extLst>
            </p:cNvPr>
            <p:cNvGrpSpPr/>
            <p:nvPr/>
          </p:nvGrpSpPr>
          <p:grpSpPr>
            <a:xfrm>
              <a:off x="3617375" y="730381"/>
              <a:ext cx="4290813" cy="4585841"/>
              <a:chOff x="5266044" y="3787716"/>
              <a:chExt cx="2465101" cy="263459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B4C59625-C7FB-408D-B215-BD166DC61295}"/>
                  </a:ext>
                </a:extLst>
              </p:cNvPr>
              <p:cNvSpPr/>
              <p:nvPr/>
            </p:nvSpPr>
            <p:spPr>
              <a:xfrm>
                <a:off x="6011852" y="5793663"/>
                <a:ext cx="266700" cy="628650"/>
              </a:xfrm>
              <a:custGeom>
                <a:avLst/>
                <a:gdLst>
                  <a:gd name="connsiteX0" fmla="*/ 7144 w 266700"/>
                  <a:gd name="connsiteY0" fmla="*/ 243364 h 628650"/>
                  <a:gd name="connsiteX1" fmla="*/ 259556 w 266700"/>
                  <a:gd name="connsiteY1" fmla="*/ 627221 h 628650"/>
                  <a:gd name="connsiteX2" fmla="*/ 193834 w 266700"/>
                  <a:gd name="connsiteY2" fmla="*/ 7144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628650">
                    <a:moveTo>
                      <a:pt x="7144" y="243364"/>
                    </a:moveTo>
                    <a:lnTo>
                      <a:pt x="259556" y="627221"/>
                    </a:lnTo>
                    <a:lnTo>
                      <a:pt x="19383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40908E7C-5307-428C-9E05-94ABF7F940A2}"/>
                  </a:ext>
                </a:extLst>
              </p:cNvPr>
              <p:cNvSpPr/>
              <p:nvPr/>
            </p:nvSpPr>
            <p:spPr>
              <a:xfrm>
                <a:off x="6016614" y="5793663"/>
                <a:ext cx="228600" cy="342900"/>
              </a:xfrm>
              <a:custGeom>
                <a:avLst/>
                <a:gdLst>
                  <a:gd name="connsiteX0" fmla="*/ 7144 w 228600"/>
                  <a:gd name="connsiteY0" fmla="*/ 243364 h 342900"/>
                  <a:gd name="connsiteX1" fmla="*/ 224314 w 228600"/>
                  <a:gd name="connsiteY1" fmla="*/ 340519 h 342900"/>
                  <a:gd name="connsiteX2" fmla="*/ 189071 w 228600"/>
                  <a:gd name="connsiteY2" fmla="*/ 7144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342900">
                    <a:moveTo>
                      <a:pt x="7144" y="243364"/>
                    </a:moveTo>
                    <a:lnTo>
                      <a:pt x="224314" y="340519"/>
                    </a:lnTo>
                    <a:lnTo>
                      <a:pt x="189071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5098541D-8915-4926-8EAA-271CB0CCF89D}"/>
                  </a:ext>
                </a:extLst>
              </p:cNvPr>
              <p:cNvSpPr/>
              <p:nvPr/>
            </p:nvSpPr>
            <p:spPr>
              <a:xfrm>
                <a:off x="6002327" y="5438381"/>
                <a:ext cx="914400" cy="609600"/>
              </a:xfrm>
              <a:custGeom>
                <a:avLst/>
                <a:gdLst>
                  <a:gd name="connsiteX0" fmla="*/ 915829 w 914400"/>
                  <a:gd name="connsiteY0" fmla="*/ 362426 h 609600"/>
                  <a:gd name="connsiteX1" fmla="*/ 7144 w 914400"/>
                  <a:gd name="connsiteY1" fmla="*/ 603409 h 609600"/>
                  <a:gd name="connsiteX2" fmla="*/ 411004 w 914400"/>
                  <a:gd name="connsiteY2" fmla="*/ 714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609600">
                    <a:moveTo>
                      <a:pt x="915829" y="362426"/>
                    </a:moveTo>
                    <a:lnTo>
                      <a:pt x="7144" y="603409"/>
                    </a:lnTo>
                    <a:lnTo>
                      <a:pt x="41100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E487868F-3510-4147-938A-BE68F2183A54}"/>
                  </a:ext>
                </a:extLst>
              </p:cNvPr>
              <p:cNvSpPr/>
              <p:nvPr/>
            </p:nvSpPr>
            <p:spPr>
              <a:xfrm>
                <a:off x="6188064" y="5469813"/>
                <a:ext cx="733425" cy="333375"/>
              </a:xfrm>
              <a:custGeom>
                <a:avLst/>
                <a:gdLst>
                  <a:gd name="connsiteX0" fmla="*/ 730091 w 733425"/>
                  <a:gd name="connsiteY0" fmla="*/ 330994 h 333375"/>
                  <a:gd name="connsiteX1" fmla="*/ 7144 w 733425"/>
                  <a:gd name="connsiteY1" fmla="*/ 305276 h 333375"/>
                  <a:gd name="connsiteX2" fmla="*/ 198596 w 733425"/>
                  <a:gd name="connsiteY2" fmla="*/ 7144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333375">
                    <a:moveTo>
                      <a:pt x="730091" y="330994"/>
                    </a:moveTo>
                    <a:lnTo>
                      <a:pt x="7144" y="305276"/>
                    </a:lnTo>
                    <a:lnTo>
                      <a:pt x="198596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D92633D7-D0C2-417C-9461-9559C8CE68E8}"/>
                  </a:ext>
                </a:extLst>
              </p:cNvPr>
              <p:cNvSpPr/>
              <p:nvPr/>
            </p:nvSpPr>
            <p:spPr>
              <a:xfrm>
                <a:off x="5266044" y="5024043"/>
                <a:ext cx="1819275" cy="781050"/>
              </a:xfrm>
              <a:custGeom>
                <a:avLst/>
                <a:gdLst>
                  <a:gd name="connsiteX0" fmla="*/ 7144 w 1819275"/>
                  <a:gd name="connsiteY0" fmla="*/ 210026 h 781050"/>
                  <a:gd name="connsiteX1" fmla="*/ 1652111 w 1819275"/>
                  <a:gd name="connsiteY1" fmla="*/ 776764 h 781050"/>
                  <a:gd name="connsiteX2" fmla="*/ 1814036 w 1819275"/>
                  <a:gd name="connsiteY2" fmla="*/ 7144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9275" h="781050">
                    <a:moveTo>
                      <a:pt x="7144" y="210026"/>
                    </a:moveTo>
                    <a:lnTo>
                      <a:pt x="1652111" y="776764"/>
                    </a:lnTo>
                    <a:lnTo>
                      <a:pt x="1814036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716C971D-B04E-4997-98E7-0D28B39A7AE2}"/>
                  </a:ext>
                </a:extLst>
              </p:cNvPr>
              <p:cNvSpPr/>
              <p:nvPr/>
            </p:nvSpPr>
            <p:spPr>
              <a:xfrm>
                <a:off x="5266044" y="5140248"/>
                <a:ext cx="1790700" cy="304800"/>
              </a:xfrm>
              <a:custGeom>
                <a:avLst/>
                <a:gdLst>
                  <a:gd name="connsiteX0" fmla="*/ 7144 w 1790700"/>
                  <a:gd name="connsiteY0" fmla="*/ 93821 h 304800"/>
                  <a:gd name="connsiteX1" fmla="*/ 1727359 w 1790700"/>
                  <a:gd name="connsiteY1" fmla="*/ 305276 h 304800"/>
                  <a:gd name="connsiteX2" fmla="*/ 1792129 w 1790700"/>
                  <a:gd name="connsiteY2" fmla="*/ 714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700" h="304800">
                    <a:moveTo>
                      <a:pt x="7144" y="93821"/>
                    </a:moveTo>
                    <a:lnTo>
                      <a:pt x="1727359" y="305276"/>
                    </a:lnTo>
                    <a:lnTo>
                      <a:pt x="1792129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7EF1BC10-5394-4692-A653-21E97C02C741}"/>
                  </a:ext>
                </a:extLst>
              </p:cNvPr>
              <p:cNvSpPr/>
              <p:nvPr/>
            </p:nvSpPr>
            <p:spPr>
              <a:xfrm>
                <a:off x="5266044" y="3787716"/>
                <a:ext cx="2465101" cy="1458824"/>
              </a:xfrm>
              <a:custGeom>
                <a:avLst/>
                <a:gdLst>
                  <a:gd name="connsiteX0" fmla="*/ 92869 w 2847975"/>
                  <a:gd name="connsiteY0" fmla="*/ 282416 h 1504950"/>
                  <a:gd name="connsiteX1" fmla="*/ 2715101 w 2847975"/>
                  <a:gd name="connsiteY1" fmla="*/ 7144 h 1504950"/>
                  <a:gd name="connsiteX2" fmla="*/ 2843689 w 2847975"/>
                  <a:gd name="connsiteY2" fmla="*/ 1497806 h 1504950"/>
                  <a:gd name="connsiteX3" fmla="*/ 7144 w 2847975"/>
                  <a:gd name="connsiteY3" fmla="*/ 1452086 h 1504950"/>
                  <a:gd name="connsiteX0" fmla="*/ 85725 w 2836545"/>
                  <a:gd name="connsiteY0" fmla="*/ 243434 h 1458824"/>
                  <a:gd name="connsiteX1" fmla="*/ 2400189 w 2836545"/>
                  <a:gd name="connsiteY1" fmla="*/ 0 h 1458824"/>
                  <a:gd name="connsiteX2" fmla="*/ 2836545 w 2836545"/>
                  <a:gd name="connsiteY2" fmla="*/ 1458824 h 1458824"/>
                  <a:gd name="connsiteX3" fmla="*/ 0 w 2836545"/>
                  <a:gd name="connsiteY3" fmla="*/ 1413104 h 1458824"/>
                  <a:gd name="connsiteX4" fmla="*/ 85725 w 2836545"/>
                  <a:gd name="connsiteY4" fmla="*/ 243434 h 1458824"/>
                  <a:gd name="connsiteX0" fmla="*/ 85725 w 2465101"/>
                  <a:gd name="connsiteY0" fmla="*/ 243434 h 1458824"/>
                  <a:gd name="connsiteX1" fmla="*/ 2400189 w 2465101"/>
                  <a:gd name="connsiteY1" fmla="*/ 0 h 1458824"/>
                  <a:gd name="connsiteX2" fmla="*/ 2465101 w 2465101"/>
                  <a:gd name="connsiteY2" fmla="*/ 1458824 h 1458824"/>
                  <a:gd name="connsiteX3" fmla="*/ 0 w 2465101"/>
                  <a:gd name="connsiteY3" fmla="*/ 1413104 h 1458824"/>
                  <a:gd name="connsiteX4" fmla="*/ 85725 w 2465101"/>
                  <a:gd name="connsiteY4" fmla="*/ 243434 h 14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5101" h="1458824">
                    <a:moveTo>
                      <a:pt x="85725" y="243434"/>
                    </a:moveTo>
                    <a:lnTo>
                      <a:pt x="2400189" y="0"/>
                    </a:lnTo>
                    <a:lnTo>
                      <a:pt x="2465101" y="1458824"/>
                    </a:lnTo>
                    <a:lnTo>
                      <a:pt x="0" y="1413104"/>
                    </a:lnTo>
                    <a:lnTo>
                      <a:pt x="85725" y="2434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000" dirty="0"/>
                  <a:t>Horizon 2020 </a:t>
                </a:r>
              </a:p>
              <a:p>
                <a:pPr algn="ctr"/>
                <a:r>
                  <a:rPr lang="en-US" sz="2000" dirty="0"/>
                  <a:t>European union funding for research and innovation</a:t>
                </a:r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BB05B07-7AC0-439B-831A-7713EFCBADB2}"/>
                </a:ext>
              </a:extLst>
            </p:cNvPr>
            <p:cNvSpPr/>
            <p:nvPr/>
          </p:nvSpPr>
          <p:spPr>
            <a:xfrm rot="1779947">
              <a:off x="3205947" y="3169645"/>
              <a:ext cx="247650" cy="238125"/>
            </a:xfrm>
            <a:custGeom>
              <a:avLst/>
              <a:gdLst>
                <a:gd name="connsiteX0" fmla="*/ 71914 w 247650"/>
                <a:gd name="connsiteY0" fmla="*/ 231934 h 238125"/>
                <a:gd name="connsiteX1" fmla="*/ 242411 w 247650"/>
                <a:gd name="connsiteY1" fmla="*/ 7144 h 238125"/>
                <a:gd name="connsiteX2" fmla="*/ 7144 w 247650"/>
                <a:gd name="connsiteY2" fmla="*/ 3476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238125">
                  <a:moveTo>
                    <a:pt x="71914" y="231934"/>
                  </a:moveTo>
                  <a:lnTo>
                    <a:pt x="242411" y="7144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7CA0A9A-B4C5-44E3-AD6F-D32EC651C94B}"/>
                </a:ext>
              </a:extLst>
            </p:cNvPr>
            <p:cNvSpPr/>
            <p:nvPr/>
          </p:nvSpPr>
          <p:spPr>
            <a:xfrm rot="20731799">
              <a:off x="3220235" y="3315378"/>
              <a:ext cx="409575" cy="342900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342900">
                  <a:moveTo>
                    <a:pt x="407194" y="7144"/>
                  </a:moveTo>
                  <a:lnTo>
                    <a:pt x="7144" y="270986"/>
                  </a:lnTo>
                  <a:lnTo>
                    <a:pt x="163354" y="33861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xmlns="" id="{F2C440BD-A1EE-4511-A092-66A0C3562169}"/>
                </a:ext>
              </a:extLst>
            </p:cNvPr>
            <p:cNvSpPr/>
            <p:nvPr/>
          </p:nvSpPr>
          <p:spPr>
            <a:xfrm rot="1642289">
              <a:off x="2894307" y="2939798"/>
              <a:ext cx="140339" cy="140339"/>
            </a:xfrm>
            <a:prstGeom prst="plus">
              <a:avLst>
                <a:gd name="adj" fmla="val 437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xmlns="" id="{1567340D-C398-499C-B7C4-D71207E9DAA5}"/>
                </a:ext>
              </a:extLst>
            </p:cNvPr>
            <p:cNvSpPr/>
            <p:nvPr/>
          </p:nvSpPr>
          <p:spPr>
            <a:xfrm rot="1627316">
              <a:off x="3122393" y="3454277"/>
              <a:ext cx="155440" cy="155440"/>
            </a:xfrm>
            <a:prstGeom prst="star5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2DAE22E-C2FD-42A4-82EB-6374FBA71F36}"/>
                </a:ext>
              </a:extLst>
            </p:cNvPr>
            <p:cNvSpPr/>
            <p:nvPr/>
          </p:nvSpPr>
          <p:spPr>
            <a:xfrm rot="160678" flipV="1">
              <a:off x="3216871" y="2860160"/>
              <a:ext cx="291865" cy="238731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  <a:gd name="connsiteX0" fmla="*/ 291865 w 291865"/>
                <a:gd name="connsiteY0" fmla="*/ 0 h 244921"/>
                <a:gd name="connsiteX1" fmla="*/ 0 w 291865"/>
                <a:gd name="connsiteY1" fmla="*/ 177293 h 244921"/>
                <a:gd name="connsiteX2" fmla="*/ 156210 w 291865"/>
                <a:gd name="connsiteY2" fmla="*/ 244921 h 244921"/>
                <a:gd name="connsiteX3" fmla="*/ 291865 w 291865"/>
                <a:gd name="connsiteY3" fmla="*/ 0 h 244921"/>
                <a:gd name="connsiteX0" fmla="*/ 291865 w 291865"/>
                <a:gd name="connsiteY0" fmla="*/ 0 h 202224"/>
                <a:gd name="connsiteX1" fmla="*/ 0 w 291865"/>
                <a:gd name="connsiteY1" fmla="*/ 177293 h 202224"/>
                <a:gd name="connsiteX2" fmla="*/ 138611 w 291865"/>
                <a:gd name="connsiteY2" fmla="*/ 202224 h 202224"/>
                <a:gd name="connsiteX3" fmla="*/ 291865 w 291865"/>
                <a:gd name="connsiteY3" fmla="*/ 0 h 2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865" h="202224">
                  <a:moveTo>
                    <a:pt x="291865" y="0"/>
                  </a:moveTo>
                  <a:lnTo>
                    <a:pt x="0" y="177293"/>
                  </a:lnTo>
                  <a:lnTo>
                    <a:pt x="138611" y="202224"/>
                  </a:lnTo>
                  <a:cubicBezTo>
                    <a:pt x="219891" y="91734"/>
                    <a:pt x="210585" y="110490"/>
                    <a:pt x="29186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47BFF0FC-DCAB-47B2-8C30-94BCD79923D1}"/>
              </a:ext>
            </a:extLst>
          </p:cNvPr>
          <p:cNvGrpSpPr/>
          <p:nvPr/>
        </p:nvGrpSpPr>
        <p:grpSpPr>
          <a:xfrm>
            <a:off x="3747952" y="5112407"/>
            <a:ext cx="8167319" cy="142202"/>
            <a:chOff x="3632040" y="5304907"/>
            <a:chExt cx="8559959" cy="13700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C77B777B-DEA8-4573-8596-03CD5CF4ACD7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AE60B278-363D-4CBD-BEC2-21DBD0331773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8BC28E13-95D1-456C-9D5E-99C7C947E1E0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574B2F7-DAB3-42A4-AB9B-0B484B0455E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E451F46C-5462-4285-B560-9B15C506BCF2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4DDE81F-6471-4E3B-ACB1-05368C5221F6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FF199574-BA69-4459-9AAF-BBE602C7B5A9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3C84CA51-8DA3-444D-9FC1-163933FD07B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Heart 17">
            <a:extLst>
              <a:ext uri="{FF2B5EF4-FFF2-40B4-BE49-F238E27FC236}">
                <a16:creationId xmlns:a16="http://schemas.microsoft.com/office/drawing/2014/main" xmlns="" id="{19434799-A92F-4764-A432-016DB9E51CD2}"/>
              </a:ext>
            </a:extLst>
          </p:cNvPr>
          <p:cNvSpPr/>
          <p:nvPr/>
        </p:nvSpPr>
        <p:spPr>
          <a:xfrm>
            <a:off x="9961775" y="3481221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9019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sr-Cyrl-RS" sz="3600" dirty="0">
                <a:solidFill>
                  <a:schemeClr val="bg1"/>
                </a:solidFill>
              </a:rPr>
              <a:t>Буџет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623F723C-E488-4479-9962-C9EB8BD74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312600"/>
              </p:ext>
            </p:extLst>
          </p:nvPr>
        </p:nvGraphicFramePr>
        <p:xfrm>
          <a:off x="565887" y="1632326"/>
          <a:ext cx="10822597" cy="430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877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3F1600D-BFC1-486B-A419-927C7F1F0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Закључак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1825DE-29FB-456E-A001-72D0A736742D}"/>
              </a:ext>
            </a:extLst>
          </p:cNvPr>
          <p:cNvSpPr txBox="1"/>
          <p:nvPr/>
        </p:nvSpPr>
        <p:spPr>
          <a:xfrm>
            <a:off x="810365" y="1294452"/>
            <a:ext cx="10848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CardioGuardian ће имати огроман позитиван утицај </a:t>
            </a: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на</a:t>
            </a:r>
            <a:r>
              <a:rPr lang="sr-Latn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здравствени систем</a:t>
            </a:r>
            <a:endParaRPr lang="sr-Latn-RS" altLang="ko-KR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лекаре</a:t>
            </a:r>
            <a:endParaRPr lang="sr-Latn-RS" altLang="ko-KR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пацијенте</a:t>
            </a:r>
            <a:endParaRPr lang="sr-Latn-RS" altLang="ko-KR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здраве особе </a:t>
            </a:r>
            <a:endParaRPr lang="sr-Latn-RS" altLang="ko-KR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sr-Latn-RS" altLang="ko-KR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Скуп </a:t>
            </a:r>
            <a:r>
              <a:rPr lang="ru-RU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могућности и услуга које пружа није виђен до сада и може значајно олакшати живот кардиоваскуларним болесницима, али и здравим особама.</a:t>
            </a:r>
            <a:endParaRPr lang="ru-RU" altLang="ko-KR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5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76A6E85-AB24-4525-A9D1-824B727D0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Хвала на пажњи!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xmlns="" id="{99C1076F-2F1F-46AF-8A12-2912CF3C5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451917"/>
              </p:ext>
            </p:extLst>
          </p:nvPr>
        </p:nvGraphicFramePr>
        <p:xfrm>
          <a:off x="4649378" y="1838162"/>
          <a:ext cx="642329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11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xmlns="" id="{F5713DA5-F039-479E-B3E1-CC754784BB3C}"/>
              </a:ext>
            </a:extLst>
          </p:cNvPr>
          <p:cNvSpPr/>
          <p:nvPr/>
        </p:nvSpPr>
        <p:spPr>
          <a:xfrm>
            <a:off x="2524387" y="836208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07976F9-DE8A-4B74-82E7-25C2A9452B09}"/>
              </a:ext>
            </a:extLst>
          </p:cNvPr>
          <p:cNvSpPr/>
          <p:nvPr/>
        </p:nvSpPr>
        <p:spPr>
          <a:xfrm>
            <a:off x="3786197" y="854257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Увод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5B36F0-0A32-48D3-9353-A6E0E036B3A6}"/>
              </a:ext>
            </a:extLst>
          </p:cNvPr>
          <p:cNvSpPr txBox="1"/>
          <p:nvPr/>
        </p:nvSpPr>
        <p:spPr>
          <a:xfrm>
            <a:off x="2499844" y="1623063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" name="Pentagon 107">
            <a:extLst>
              <a:ext uri="{FF2B5EF4-FFF2-40B4-BE49-F238E27FC236}">
                <a16:creationId xmlns:a16="http://schemas.microsoft.com/office/drawing/2014/main" xmlns="" id="{83FEB1C8-40BF-43F6-AF58-1FC63A925700}"/>
              </a:ext>
            </a:extLst>
          </p:cNvPr>
          <p:cNvSpPr/>
          <p:nvPr/>
        </p:nvSpPr>
        <p:spPr>
          <a:xfrm>
            <a:off x="2526750" y="1501730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EDA1EED1-4CAD-4592-A69D-63A085F330A8}"/>
              </a:ext>
            </a:extLst>
          </p:cNvPr>
          <p:cNvSpPr/>
          <p:nvPr/>
        </p:nvSpPr>
        <p:spPr>
          <a:xfrm>
            <a:off x="3804140" y="1507772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Циљеви пројекта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49E969-240C-4A03-99B6-73B240B74382}"/>
              </a:ext>
            </a:extLst>
          </p:cNvPr>
          <p:cNvSpPr txBox="1"/>
          <p:nvPr/>
        </p:nvSpPr>
        <p:spPr>
          <a:xfrm>
            <a:off x="2499844" y="2112418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02</a:t>
            </a:r>
          </a:p>
        </p:txBody>
      </p:sp>
      <p:sp>
        <p:nvSpPr>
          <p:cNvPr id="8" name="Pentagon 114">
            <a:extLst>
              <a:ext uri="{FF2B5EF4-FFF2-40B4-BE49-F238E27FC236}">
                <a16:creationId xmlns:a16="http://schemas.microsoft.com/office/drawing/2014/main" xmlns="" id="{93A7D272-46EB-4251-9E4C-54F793CDD970}"/>
              </a:ext>
            </a:extLst>
          </p:cNvPr>
          <p:cNvSpPr/>
          <p:nvPr/>
        </p:nvSpPr>
        <p:spPr>
          <a:xfrm>
            <a:off x="2520270" y="2144988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022D76ED-B15E-47F4-AC1A-E454C6E261A7}"/>
              </a:ext>
            </a:extLst>
          </p:cNvPr>
          <p:cNvSpPr/>
          <p:nvPr/>
        </p:nvSpPr>
        <p:spPr>
          <a:xfrm>
            <a:off x="3786197" y="2137706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Тренутн</a:t>
            </a:r>
            <a:r>
              <a:rPr lang="sr-Latn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стање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2B72C75-48DC-4EB7-AF99-FAEED0C513A7}"/>
              </a:ext>
            </a:extLst>
          </p:cNvPr>
          <p:cNvSpPr txBox="1"/>
          <p:nvPr/>
        </p:nvSpPr>
        <p:spPr>
          <a:xfrm>
            <a:off x="2533478" y="2236945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1" name="Pentagon 121">
            <a:extLst>
              <a:ext uri="{FF2B5EF4-FFF2-40B4-BE49-F238E27FC236}">
                <a16:creationId xmlns:a16="http://schemas.microsoft.com/office/drawing/2014/main" xmlns="" id="{20E1F4D5-5F51-40B0-8215-06E5F35895CA}"/>
              </a:ext>
            </a:extLst>
          </p:cNvPr>
          <p:cNvSpPr/>
          <p:nvPr/>
        </p:nvSpPr>
        <p:spPr>
          <a:xfrm>
            <a:off x="2511561" y="2799308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70F6EB6-1710-4005-BAC3-CBF491E773DE}"/>
              </a:ext>
            </a:extLst>
          </p:cNvPr>
          <p:cNvSpPr txBox="1"/>
          <p:nvPr/>
        </p:nvSpPr>
        <p:spPr>
          <a:xfrm>
            <a:off x="2499844" y="2872503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4" name="Pentagon 128">
            <a:extLst>
              <a:ext uri="{FF2B5EF4-FFF2-40B4-BE49-F238E27FC236}">
                <a16:creationId xmlns:a16="http://schemas.microsoft.com/office/drawing/2014/main" xmlns="" id="{47E40CAA-8C51-4FEB-8F89-E284351A17C6}"/>
              </a:ext>
            </a:extLst>
          </p:cNvPr>
          <p:cNvSpPr/>
          <p:nvPr/>
        </p:nvSpPr>
        <p:spPr>
          <a:xfrm>
            <a:off x="2490853" y="3483911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5DA24AA6-C7A9-4441-A5BB-9BBF6F02A367}"/>
              </a:ext>
            </a:extLst>
          </p:cNvPr>
          <p:cNvSpPr/>
          <p:nvPr/>
        </p:nvSpPr>
        <p:spPr>
          <a:xfrm>
            <a:off x="3804140" y="3476962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Категорије корисника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4E57804-9895-4BBA-8503-E254FF53B50D}"/>
              </a:ext>
            </a:extLst>
          </p:cNvPr>
          <p:cNvSpPr txBox="1"/>
          <p:nvPr/>
        </p:nvSpPr>
        <p:spPr>
          <a:xfrm>
            <a:off x="2499844" y="3578832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05</a:t>
            </a:r>
          </a:p>
        </p:txBody>
      </p:sp>
      <p:sp>
        <p:nvSpPr>
          <p:cNvPr id="17" name="Pentagon 48">
            <a:extLst>
              <a:ext uri="{FF2B5EF4-FFF2-40B4-BE49-F238E27FC236}">
                <a16:creationId xmlns:a16="http://schemas.microsoft.com/office/drawing/2014/main" xmlns="" id="{3141DD9F-9A8B-4DD4-A638-C08267EA7E8C}"/>
              </a:ext>
            </a:extLst>
          </p:cNvPr>
          <p:cNvSpPr/>
          <p:nvPr/>
        </p:nvSpPr>
        <p:spPr>
          <a:xfrm>
            <a:off x="2482655" y="4132692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AF47972C-510C-44D6-9223-8631E9BBBE8E}"/>
              </a:ext>
            </a:extLst>
          </p:cNvPr>
          <p:cNvSpPr/>
          <p:nvPr/>
        </p:nvSpPr>
        <p:spPr>
          <a:xfrm>
            <a:off x="3812607" y="4166969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C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sr-Cyrl-C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Функционалности</a:t>
            </a:r>
            <a:r>
              <a:rPr lang="sr-Cyrl-C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sr-Cyrl-C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система и захтеви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B2AB5F-1E10-43A0-B9BE-D40B032ADD7E}"/>
              </a:ext>
            </a:extLst>
          </p:cNvPr>
          <p:cNvSpPr txBox="1"/>
          <p:nvPr/>
        </p:nvSpPr>
        <p:spPr>
          <a:xfrm>
            <a:off x="2499844" y="4164295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Pentagon 107">
            <a:extLst>
              <a:ext uri="{FF2B5EF4-FFF2-40B4-BE49-F238E27FC236}">
                <a16:creationId xmlns:a16="http://schemas.microsoft.com/office/drawing/2014/main" xmlns="" id="{B7C8847B-6734-49F4-9A11-E619EB141661}"/>
              </a:ext>
            </a:extLst>
          </p:cNvPr>
          <p:cNvSpPr/>
          <p:nvPr/>
        </p:nvSpPr>
        <p:spPr>
          <a:xfrm>
            <a:off x="2482656" y="4833018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xmlns="" id="{F58AC4D4-2E72-4BE9-8F6C-8EEA1E3475AF}"/>
              </a:ext>
            </a:extLst>
          </p:cNvPr>
          <p:cNvSpPr/>
          <p:nvPr/>
        </p:nvSpPr>
        <p:spPr>
          <a:xfrm>
            <a:off x="3835508" y="4822719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sr-Cyrl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Планови </a:t>
            </a:r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услови реализације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A3666A3-D278-4936-AA98-CCD2FA403D75}"/>
              </a:ext>
            </a:extLst>
          </p:cNvPr>
          <p:cNvSpPr txBox="1"/>
          <p:nvPr/>
        </p:nvSpPr>
        <p:spPr>
          <a:xfrm>
            <a:off x="2520270" y="4910584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7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Pentagon 114">
            <a:extLst>
              <a:ext uri="{FF2B5EF4-FFF2-40B4-BE49-F238E27FC236}">
                <a16:creationId xmlns:a16="http://schemas.microsoft.com/office/drawing/2014/main" xmlns="" id="{017D2DD1-826E-4117-B992-D9179A1C7C23}"/>
              </a:ext>
            </a:extLst>
          </p:cNvPr>
          <p:cNvSpPr/>
          <p:nvPr/>
        </p:nvSpPr>
        <p:spPr>
          <a:xfrm>
            <a:off x="2499562" y="5493732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xmlns="" id="{66C9B339-B584-461E-A500-3B440C432C58}"/>
              </a:ext>
            </a:extLst>
          </p:cNvPr>
          <p:cNvSpPr/>
          <p:nvPr/>
        </p:nvSpPr>
        <p:spPr>
          <a:xfrm>
            <a:off x="3804140" y="5500404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sr-Cyrl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Буџет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9F3E15A-402A-4DE8-A2D8-F6222C04A44F}"/>
              </a:ext>
            </a:extLst>
          </p:cNvPr>
          <p:cNvSpPr txBox="1"/>
          <p:nvPr/>
        </p:nvSpPr>
        <p:spPr>
          <a:xfrm>
            <a:off x="2520270" y="5587099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8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75BBD92F-7CF9-49A8-A4AE-C13641ACCDB2}"/>
              </a:ext>
            </a:extLst>
          </p:cNvPr>
          <p:cNvSpPr/>
          <p:nvPr/>
        </p:nvSpPr>
        <p:spPr>
          <a:xfrm>
            <a:off x="3786197" y="2807334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Партиципанти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211DFB6-573E-4872-9450-9B9C93B0D5ED}"/>
              </a:ext>
            </a:extLst>
          </p:cNvPr>
          <p:cNvSpPr txBox="1"/>
          <p:nvPr/>
        </p:nvSpPr>
        <p:spPr>
          <a:xfrm>
            <a:off x="2537562" y="1544494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51A725D-DB8D-4CB5-9326-C5CD3CBC1F02}"/>
              </a:ext>
            </a:extLst>
          </p:cNvPr>
          <p:cNvSpPr txBox="1"/>
          <p:nvPr/>
        </p:nvSpPr>
        <p:spPr>
          <a:xfrm>
            <a:off x="2541658" y="929407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758C261-D2D8-4A74-A198-943B3C228760}"/>
              </a:ext>
            </a:extLst>
          </p:cNvPr>
          <p:cNvSpPr txBox="1"/>
          <p:nvPr/>
        </p:nvSpPr>
        <p:spPr>
          <a:xfrm>
            <a:off x="835270" y="1415961"/>
            <a:ext cx="738664" cy="3970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sr-Cyrl-R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Садржај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0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4508B6D-3EF9-47C7-A2C5-C1B7C70A8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Увод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46A5085-49FA-41DA-BDC6-10F53C1E2B25}"/>
              </a:ext>
            </a:extLst>
          </p:cNvPr>
          <p:cNvGrpSpPr/>
          <p:nvPr/>
        </p:nvGrpSpPr>
        <p:grpSpPr>
          <a:xfrm>
            <a:off x="2063068" y="4477344"/>
            <a:ext cx="4630641" cy="1009093"/>
            <a:chOff x="1851582" y="1945340"/>
            <a:chExt cx="4630641" cy="1009093"/>
          </a:xfrm>
          <a:solidFill>
            <a:schemeClr val="accent5"/>
          </a:solidFill>
        </p:grpSpPr>
        <p:sp>
          <p:nvSpPr>
            <p:cNvPr id="4" name="Round Same Side Corner Rectangle 20">
              <a:extLst>
                <a:ext uri="{FF2B5EF4-FFF2-40B4-BE49-F238E27FC236}">
                  <a16:creationId xmlns:a16="http://schemas.microsoft.com/office/drawing/2014/main" xmlns="" id="{50915D22-1769-4955-9001-CC18AD8E0A09}"/>
                </a:ext>
              </a:extLst>
            </p:cNvPr>
            <p:cNvSpPr/>
            <p:nvPr/>
          </p:nvSpPr>
          <p:spPr>
            <a:xfrm rot="10800000">
              <a:off x="1851582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xmlns="" id="{D9B3AB91-3C4F-4924-A27B-821D586AD4B3}"/>
                </a:ext>
              </a:extLst>
            </p:cNvPr>
            <p:cNvSpPr/>
            <p:nvPr/>
          </p:nvSpPr>
          <p:spPr>
            <a:xfrm>
              <a:off x="2364649" y="1958778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xmlns="" id="{465FE1D7-50A9-4CFD-AB39-063A4B0FCCB5}"/>
                </a:ext>
              </a:extLst>
            </p:cNvPr>
            <p:cNvSpPr/>
            <p:nvPr/>
          </p:nvSpPr>
          <p:spPr>
            <a:xfrm>
              <a:off x="6111108" y="1959448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20">
              <a:extLst>
                <a:ext uri="{FF2B5EF4-FFF2-40B4-BE49-F238E27FC236}">
                  <a16:creationId xmlns:a16="http://schemas.microsoft.com/office/drawing/2014/main" xmlns="" id="{76B82A0A-B24D-42D6-9347-C7F09A4919AB}"/>
                </a:ext>
              </a:extLst>
            </p:cNvPr>
            <p:cNvSpPr/>
            <p:nvPr/>
          </p:nvSpPr>
          <p:spPr>
            <a:xfrm rot="10800000">
              <a:off x="5584860" y="1967984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xmlns="" id="{EB91E405-C703-4127-92ED-D3BC9EE769B9}"/>
                </a:ext>
              </a:extLst>
            </p:cNvPr>
            <p:cNvSpPr/>
            <p:nvPr/>
          </p:nvSpPr>
          <p:spPr>
            <a:xfrm>
              <a:off x="5142076" y="197033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1825DE-29FB-456E-A001-72D0A736742D}"/>
              </a:ext>
            </a:extLst>
          </p:cNvPr>
          <p:cNvSpPr txBox="1"/>
          <p:nvPr/>
        </p:nvSpPr>
        <p:spPr>
          <a:xfrm>
            <a:off x="361629" y="1379117"/>
            <a:ext cx="115731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Према званичним подацима WHO, годишње умре више од 40 милиона људи од незаразних болести, што чини 71% свих смртних случајева на глобалном нивоу. Од свих незаразних болести, кардиоваскуларне болести су највећи узрочник смрти са око 18 милиона смртних случајева на годишњем нивоу. </a:t>
            </a:r>
          </a:p>
          <a:p>
            <a:endParaRPr lang="ru-RU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Пројекат CardioGuardian пружа могућност персонализоване ране процене ризика, предикције, превенције и детекције кардиоваскуларних болести засноване на вештачкој интелигенцији.</a:t>
            </a:r>
          </a:p>
          <a:p>
            <a:endParaRPr lang="ru-RU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Пројекат обухвата развој апликације и уређаја који ће корисницима објаснити зашто је превентива и редовна провера срца као и других телесних параметара од огромног значаја, олакшати им свакодневну бригу о свом здрављу тако што ће им омогућити праћење тренутног здравственог стања и упозорити уколико стање захтева медицинску помоћ и негу.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2715EAC4-5F1E-496F-B130-C59CBC081F95}"/>
              </a:ext>
            </a:extLst>
          </p:cNvPr>
          <p:cNvSpPr/>
          <p:nvPr/>
        </p:nvSpPr>
        <p:spPr>
          <a:xfrm rot="16200000">
            <a:off x="3534532" y="4067384"/>
            <a:ext cx="293709" cy="3277111"/>
          </a:xfrm>
          <a:prstGeom prst="leftBrace">
            <a:avLst>
              <a:gd name="adj1" fmla="val 52270"/>
              <a:gd name="adj2" fmla="val 49675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888029C4-A60A-4201-A38C-8723D8D1ADCA}"/>
              </a:ext>
            </a:extLst>
          </p:cNvPr>
          <p:cNvSpPr/>
          <p:nvPr/>
        </p:nvSpPr>
        <p:spPr>
          <a:xfrm rot="16200000">
            <a:off x="5861800" y="4998178"/>
            <a:ext cx="290052" cy="1373766"/>
          </a:xfrm>
          <a:prstGeom prst="leftBrace">
            <a:avLst>
              <a:gd name="adj1" fmla="val 52270"/>
              <a:gd name="adj2" fmla="val 49675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ound Same Side Corner Rectangle 20">
            <a:extLst>
              <a:ext uri="{FF2B5EF4-FFF2-40B4-BE49-F238E27FC236}">
                <a16:creationId xmlns:a16="http://schemas.microsoft.com/office/drawing/2014/main" xmlns="" id="{F5FA0DE0-4E92-402E-B0FF-1D88359F18E3}"/>
              </a:ext>
            </a:extLst>
          </p:cNvPr>
          <p:cNvSpPr/>
          <p:nvPr/>
        </p:nvSpPr>
        <p:spPr>
          <a:xfrm rot="10800000">
            <a:off x="2970520" y="4477344"/>
            <a:ext cx="462427" cy="98644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ound Same Side Corner Rectangle 8">
            <a:extLst>
              <a:ext uri="{FF2B5EF4-FFF2-40B4-BE49-F238E27FC236}">
                <a16:creationId xmlns:a16="http://schemas.microsoft.com/office/drawing/2014/main" xmlns="" id="{28F3C327-A1DC-4EC0-A434-C78C840A33DF}"/>
              </a:ext>
            </a:extLst>
          </p:cNvPr>
          <p:cNvSpPr/>
          <p:nvPr/>
        </p:nvSpPr>
        <p:spPr>
          <a:xfrm>
            <a:off x="3483587" y="4490966"/>
            <a:ext cx="371115" cy="97742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ound Same Side Corner Rectangle 8">
            <a:extLst>
              <a:ext uri="{FF2B5EF4-FFF2-40B4-BE49-F238E27FC236}">
                <a16:creationId xmlns:a16="http://schemas.microsoft.com/office/drawing/2014/main" xmlns="" id="{0CE90E88-3AE3-4808-B8C2-E7498E854DC2}"/>
              </a:ext>
            </a:extLst>
          </p:cNvPr>
          <p:cNvSpPr/>
          <p:nvPr/>
        </p:nvSpPr>
        <p:spPr>
          <a:xfrm>
            <a:off x="4429029" y="4499991"/>
            <a:ext cx="371115" cy="97742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ound Same Side Corner Rectangle 20">
            <a:extLst>
              <a:ext uri="{FF2B5EF4-FFF2-40B4-BE49-F238E27FC236}">
                <a16:creationId xmlns:a16="http://schemas.microsoft.com/office/drawing/2014/main" xmlns="" id="{E85915EB-1160-429D-9946-715FFE0A487C}"/>
              </a:ext>
            </a:extLst>
          </p:cNvPr>
          <p:cNvSpPr/>
          <p:nvPr/>
        </p:nvSpPr>
        <p:spPr>
          <a:xfrm rot="10800000">
            <a:off x="3915962" y="4490966"/>
            <a:ext cx="462427" cy="98644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6D9C65-EE45-43AD-9C46-AAB0A0B75A0B}"/>
              </a:ext>
            </a:extLst>
          </p:cNvPr>
          <p:cNvSpPr txBox="1"/>
          <p:nvPr/>
        </p:nvSpPr>
        <p:spPr>
          <a:xfrm>
            <a:off x="2286496" y="5943487"/>
            <a:ext cx="3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Смрт од незаразних болести</a:t>
            </a:r>
            <a:endParaRPr lang="en-US" sz="1400" dirty="0"/>
          </a:p>
        </p:txBody>
      </p:sp>
      <p:sp>
        <p:nvSpPr>
          <p:cNvPr id="18" name="Round Same Side Corner Rectangle 20">
            <a:extLst>
              <a:ext uri="{FF2B5EF4-FFF2-40B4-BE49-F238E27FC236}">
                <a16:creationId xmlns:a16="http://schemas.microsoft.com/office/drawing/2014/main" xmlns="" id="{B727C69D-3DCC-4535-96C8-8A5C5DBA6789}"/>
              </a:ext>
            </a:extLst>
          </p:cNvPr>
          <p:cNvSpPr/>
          <p:nvPr/>
        </p:nvSpPr>
        <p:spPr>
          <a:xfrm rot="10800000">
            <a:off x="4871813" y="4499991"/>
            <a:ext cx="462427" cy="98644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96D9C65-EE45-43AD-9C46-AAB0A0B75A0B}"/>
              </a:ext>
            </a:extLst>
          </p:cNvPr>
          <p:cNvSpPr txBox="1"/>
          <p:nvPr/>
        </p:nvSpPr>
        <p:spPr>
          <a:xfrm>
            <a:off x="4881839" y="5935275"/>
            <a:ext cx="3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Смрт од заразних болести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39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sr-Cyrl-RS" sz="3600" dirty="0">
                <a:solidFill>
                  <a:schemeClr val="bg1"/>
                </a:solidFill>
              </a:rPr>
              <a:t>Циљеви пројекта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Donut 77">
            <a:extLst>
              <a:ext uri="{FF2B5EF4-FFF2-40B4-BE49-F238E27FC236}">
                <a16:creationId xmlns:a16="http://schemas.microsoft.com/office/drawing/2014/main" xmlns="" id="{5072CC74-C16C-44F6-A935-3CFA82A932BB}"/>
              </a:ext>
            </a:extLst>
          </p:cNvPr>
          <p:cNvSpPr/>
          <p:nvPr/>
        </p:nvSpPr>
        <p:spPr>
          <a:xfrm>
            <a:off x="4538898" y="2344764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4014247-2F7E-4F81-AFC4-D91B3899E2B0}"/>
              </a:ext>
            </a:extLst>
          </p:cNvPr>
          <p:cNvSpPr/>
          <p:nvPr/>
        </p:nvSpPr>
        <p:spPr>
          <a:xfrm>
            <a:off x="5210434" y="3016300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xmlns="" id="{C1A8C9F8-88DF-4B01-B386-B2486DF492BE}"/>
              </a:ext>
            </a:extLst>
          </p:cNvPr>
          <p:cNvSpPr/>
          <p:nvPr/>
        </p:nvSpPr>
        <p:spPr>
          <a:xfrm>
            <a:off x="4187788" y="1993654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F8CC2237-2FA0-4770-9123-90512F7A19C3}"/>
              </a:ext>
            </a:extLst>
          </p:cNvPr>
          <p:cNvGrpSpPr/>
          <p:nvPr/>
        </p:nvGrpSpPr>
        <p:grpSpPr>
          <a:xfrm>
            <a:off x="4752573" y="1656131"/>
            <a:ext cx="979049" cy="1469591"/>
            <a:chOff x="4752573" y="1656131"/>
            <a:chExt cx="979049" cy="146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3614E731-9BA1-4152-8B28-6B1E74C45A0A}"/>
                </a:ext>
              </a:extLst>
            </p:cNvPr>
            <p:cNvGrpSpPr/>
            <p:nvPr/>
          </p:nvGrpSpPr>
          <p:grpSpPr>
            <a:xfrm rot="19800000">
              <a:off x="4752573" y="1656131"/>
              <a:ext cx="979049" cy="1469591"/>
              <a:chOff x="5093002" y="2426934"/>
              <a:chExt cx="2232248" cy="3350691"/>
            </a:xfrm>
            <a:solidFill>
              <a:schemeClr val="accent4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7BCB0A9C-A36E-44F6-91BA-3EA65EA31DE3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16" name="Oval 1">
                  <a:extLst>
                    <a:ext uri="{FF2B5EF4-FFF2-40B4-BE49-F238E27FC236}">
                      <a16:creationId xmlns:a16="http://schemas.microsoft.com/office/drawing/2014/main" xmlns="" id="{807FD890-6C69-4BFD-B5A2-5BF3CA40F740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Oval 1">
                  <a:extLst>
                    <a:ext uri="{FF2B5EF4-FFF2-40B4-BE49-F238E27FC236}">
                      <a16:creationId xmlns:a16="http://schemas.microsoft.com/office/drawing/2014/main" xmlns="" id="{7CA081D7-D1F1-44CA-A26E-04B12E5EB63B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Oval 1">
                  <a:extLst>
                    <a:ext uri="{FF2B5EF4-FFF2-40B4-BE49-F238E27FC236}">
                      <a16:creationId xmlns:a16="http://schemas.microsoft.com/office/drawing/2014/main" xmlns="" id="{96ED67CC-FE21-43E5-B67A-C021B50EC04D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9" name="Oval 1">
                  <a:extLst>
                    <a:ext uri="{FF2B5EF4-FFF2-40B4-BE49-F238E27FC236}">
                      <a16:creationId xmlns:a16="http://schemas.microsoft.com/office/drawing/2014/main" xmlns="" id="{24EEB80F-B00A-4B2C-89BB-EAAC663AFC3A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xmlns="" id="{5070D60C-1D5F-424D-9EC9-3BD5CA2B1C0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4E098005-C01B-452B-A315-7DB5891BE9FE}"/>
                </a:ext>
              </a:extLst>
            </p:cNvPr>
            <p:cNvSpPr/>
            <p:nvPr/>
          </p:nvSpPr>
          <p:spPr>
            <a:xfrm>
              <a:off x="4783317" y="1842370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0BF4B0A0-52C7-4E7D-AC0A-327C818316C7}"/>
              </a:ext>
            </a:extLst>
          </p:cNvPr>
          <p:cNvGrpSpPr/>
          <p:nvPr/>
        </p:nvGrpSpPr>
        <p:grpSpPr>
          <a:xfrm>
            <a:off x="3671313" y="3412343"/>
            <a:ext cx="1469591" cy="979049"/>
            <a:chOff x="3671313" y="3412343"/>
            <a:chExt cx="1469591" cy="9790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0BE3773-ABE6-4A9E-B7D8-14492DDCD203}"/>
                </a:ext>
              </a:extLst>
            </p:cNvPr>
            <p:cNvGrpSpPr/>
            <p:nvPr/>
          </p:nvGrpSpPr>
          <p:grpSpPr>
            <a:xfrm rot="16200000">
              <a:off x="3916584" y="3167072"/>
              <a:ext cx="979049" cy="1469591"/>
              <a:chOff x="5093002" y="2426934"/>
              <a:chExt cx="2232248" cy="3350691"/>
            </a:xfrm>
            <a:solidFill>
              <a:schemeClr val="accent5"/>
            </a:solidFill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B54F3AE3-637E-4E94-A3BF-272926AF563C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23" name="Oval 1">
                  <a:extLst>
                    <a:ext uri="{FF2B5EF4-FFF2-40B4-BE49-F238E27FC236}">
                      <a16:creationId xmlns:a16="http://schemas.microsoft.com/office/drawing/2014/main" xmlns="" id="{4DED4937-CA19-4053-B7C8-FC58ACE110FD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Oval 1">
                  <a:extLst>
                    <a:ext uri="{FF2B5EF4-FFF2-40B4-BE49-F238E27FC236}">
                      <a16:creationId xmlns:a16="http://schemas.microsoft.com/office/drawing/2014/main" xmlns="" id="{A526BB70-7BF9-4693-B209-F9635F438232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Oval 1">
                  <a:extLst>
                    <a:ext uri="{FF2B5EF4-FFF2-40B4-BE49-F238E27FC236}">
                      <a16:creationId xmlns:a16="http://schemas.microsoft.com/office/drawing/2014/main" xmlns="" id="{1B466E95-EDCB-4FCC-9626-A10AAE23445C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6" name="Oval 1">
                  <a:extLst>
                    <a:ext uri="{FF2B5EF4-FFF2-40B4-BE49-F238E27FC236}">
                      <a16:creationId xmlns:a16="http://schemas.microsoft.com/office/drawing/2014/main" xmlns="" id="{3D0F0EFC-F06B-4862-896A-0010A9D5A16B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xmlns="" id="{4F95EEA9-EE39-4833-A324-2C823E4498A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0F574DE2-63BE-4D85-9F3A-BE0265F500DC}"/>
                </a:ext>
              </a:extLst>
            </p:cNvPr>
            <p:cNvSpPr/>
            <p:nvPr/>
          </p:nvSpPr>
          <p:spPr>
            <a:xfrm>
              <a:off x="3807045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D1B8E89C-A236-4C8A-8CB1-E76F4049F931}"/>
              </a:ext>
            </a:extLst>
          </p:cNvPr>
          <p:cNvGrpSpPr/>
          <p:nvPr/>
        </p:nvGrpSpPr>
        <p:grpSpPr>
          <a:xfrm>
            <a:off x="4752573" y="4644247"/>
            <a:ext cx="979049" cy="1469591"/>
            <a:chOff x="4752573" y="4644247"/>
            <a:chExt cx="979049" cy="14695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F4BFA2F-D7F3-4FFC-996A-998EBCE1C240}"/>
                </a:ext>
              </a:extLst>
            </p:cNvPr>
            <p:cNvGrpSpPr/>
            <p:nvPr/>
          </p:nvGrpSpPr>
          <p:grpSpPr>
            <a:xfrm rot="12600000">
              <a:off x="4752573" y="4644247"/>
              <a:ext cx="979049" cy="1469591"/>
              <a:chOff x="5093002" y="2426934"/>
              <a:chExt cx="2232248" cy="3350691"/>
            </a:xfrm>
            <a:solidFill>
              <a:schemeClr val="accent6"/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BE92B638-F29E-4CFB-9DB7-5F62E101F0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9" name="Oval 1">
                  <a:extLst>
                    <a:ext uri="{FF2B5EF4-FFF2-40B4-BE49-F238E27FC236}">
                      <a16:creationId xmlns:a16="http://schemas.microsoft.com/office/drawing/2014/main" xmlns="" id="{2769D390-C98B-4543-9222-CEC37A0419F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" name="Oval 1">
                  <a:extLst>
                    <a:ext uri="{FF2B5EF4-FFF2-40B4-BE49-F238E27FC236}">
                      <a16:creationId xmlns:a16="http://schemas.microsoft.com/office/drawing/2014/main" xmlns="" id="{9ECA9BBC-475B-47E0-8EEE-87A1AC70CE86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Oval 1">
                  <a:extLst>
                    <a:ext uri="{FF2B5EF4-FFF2-40B4-BE49-F238E27FC236}">
                      <a16:creationId xmlns:a16="http://schemas.microsoft.com/office/drawing/2014/main" xmlns="" id="{F414987A-76A1-4CBD-AFE2-3D69308BB14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2" name="Oval 1">
                  <a:extLst>
                    <a:ext uri="{FF2B5EF4-FFF2-40B4-BE49-F238E27FC236}">
                      <a16:creationId xmlns:a16="http://schemas.microsoft.com/office/drawing/2014/main" xmlns="" id="{464ABF28-570E-49A4-8FB4-C4F77499E236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64871922-F53D-420D-BAAF-0960336CAC4F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6E3D586E-B8B8-44C1-9346-819851E5097E}"/>
                </a:ext>
              </a:extLst>
            </p:cNvPr>
            <p:cNvSpPr/>
            <p:nvPr/>
          </p:nvSpPr>
          <p:spPr>
            <a:xfrm>
              <a:off x="4782464" y="520311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525772BD-00EA-495B-B838-746403706536}"/>
              </a:ext>
            </a:extLst>
          </p:cNvPr>
          <p:cNvGrpSpPr/>
          <p:nvPr/>
        </p:nvGrpSpPr>
        <p:grpSpPr>
          <a:xfrm>
            <a:off x="7082764" y="3412343"/>
            <a:ext cx="1469591" cy="979049"/>
            <a:chOff x="7082764" y="3412343"/>
            <a:chExt cx="1469591" cy="9790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AA77202B-30C0-4C0D-83CA-53835200ED7B}"/>
                </a:ext>
              </a:extLst>
            </p:cNvPr>
            <p:cNvGrpSpPr/>
            <p:nvPr/>
          </p:nvGrpSpPr>
          <p:grpSpPr>
            <a:xfrm rot="5400000" flipH="1">
              <a:off x="7328035" y="3167072"/>
              <a:ext cx="979049" cy="1469591"/>
              <a:chOff x="5093002" y="2426934"/>
              <a:chExt cx="2232248" cy="3350691"/>
            </a:xfrm>
            <a:solidFill>
              <a:schemeClr val="accent2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42BD4E4A-0A51-4B0A-8F30-DABEE4B405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44" name="Oval 1">
                  <a:extLst>
                    <a:ext uri="{FF2B5EF4-FFF2-40B4-BE49-F238E27FC236}">
                      <a16:creationId xmlns:a16="http://schemas.microsoft.com/office/drawing/2014/main" xmlns="" id="{49CA30CB-9765-4E73-9E8F-A6BB873F0C8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Oval 1">
                  <a:extLst>
                    <a:ext uri="{FF2B5EF4-FFF2-40B4-BE49-F238E27FC236}">
                      <a16:creationId xmlns:a16="http://schemas.microsoft.com/office/drawing/2014/main" xmlns="" id="{C0EB8EDF-2FC1-4461-B359-5AD873679AAF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6" name="Oval 1">
                  <a:extLst>
                    <a:ext uri="{FF2B5EF4-FFF2-40B4-BE49-F238E27FC236}">
                      <a16:creationId xmlns:a16="http://schemas.microsoft.com/office/drawing/2014/main" xmlns="" id="{A4ED505A-98A2-442E-A583-D2545CAC48C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7" name="Oval 1">
                  <a:extLst>
                    <a:ext uri="{FF2B5EF4-FFF2-40B4-BE49-F238E27FC236}">
                      <a16:creationId xmlns:a16="http://schemas.microsoft.com/office/drawing/2014/main" xmlns="" id="{C6F6862F-DA41-403A-97C7-C6F2CFD1A581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xmlns="" id="{805C344F-D5FF-4132-9F82-B67C8B60A67A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CE8AA7BE-F87B-4365-B567-349E40E8A0CF}"/>
                </a:ext>
              </a:extLst>
            </p:cNvPr>
            <p:cNvSpPr/>
            <p:nvPr/>
          </p:nvSpPr>
          <p:spPr>
            <a:xfrm>
              <a:off x="7714086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56AC93F-F78C-4B3B-B95E-FDFC863AD18A}"/>
              </a:ext>
            </a:extLst>
          </p:cNvPr>
          <p:cNvSpPr txBox="1"/>
          <p:nvPr/>
        </p:nvSpPr>
        <p:spPr>
          <a:xfrm>
            <a:off x="7714086" y="1853935"/>
            <a:ext cx="283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Превазилажење фрагментације услуга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E2213B3-CFE8-4BBE-81E9-DCCD38B12AAA}"/>
              </a:ext>
            </a:extLst>
          </p:cNvPr>
          <p:cNvSpPr txBox="1"/>
          <p:nvPr/>
        </p:nvSpPr>
        <p:spPr>
          <a:xfrm>
            <a:off x="8620733" y="3646034"/>
            <a:ext cx="283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Унапређење знања здравствених радника и смањење оптерећења здравственог система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CDDC6BA-F4F5-49F4-954D-8530DFB29BB9}"/>
              </a:ext>
            </a:extLst>
          </p:cNvPr>
          <p:cNvSpPr txBox="1"/>
          <p:nvPr/>
        </p:nvSpPr>
        <p:spPr>
          <a:xfrm>
            <a:off x="1696894" y="1801407"/>
            <a:ext cx="279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Персонализована рана процена ризика, предикција, превенција и детекција кардиоваскуларних болести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A95A667-ED7A-47A7-945D-7ADD55E72BA6}"/>
              </a:ext>
            </a:extLst>
          </p:cNvPr>
          <p:cNvSpPr txBox="1"/>
          <p:nvPr/>
        </p:nvSpPr>
        <p:spPr>
          <a:xfrm>
            <a:off x="733371" y="3696036"/>
            <a:ext cx="279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Праћење здравственог стања и телесних параметара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2AB6624-E703-458D-BB1F-41DD4A9C2A45}"/>
              </a:ext>
            </a:extLst>
          </p:cNvPr>
          <p:cNvSpPr txBox="1"/>
          <p:nvPr/>
        </p:nvSpPr>
        <p:spPr>
          <a:xfrm>
            <a:off x="1650219" y="5426728"/>
            <a:ext cx="279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Повећање свести о значају превентивних мера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7F8BD5F-0F6E-4AC5-8EA4-8A66A601A954}"/>
              </a:ext>
            </a:extLst>
          </p:cNvPr>
          <p:cNvSpPr txBox="1"/>
          <p:nvPr/>
        </p:nvSpPr>
        <p:spPr>
          <a:xfrm>
            <a:off x="7750823" y="5410966"/>
            <a:ext cx="281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Прикупљање велике количине података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5410E5F1-0431-45DB-B3C4-35302B4F8ADD}"/>
              </a:ext>
            </a:extLst>
          </p:cNvPr>
          <p:cNvGrpSpPr/>
          <p:nvPr/>
        </p:nvGrpSpPr>
        <p:grpSpPr>
          <a:xfrm>
            <a:off x="6492043" y="1664674"/>
            <a:ext cx="979049" cy="1469591"/>
            <a:chOff x="6492044" y="1662120"/>
            <a:chExt cx="979049" cy="14695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69ED823B-AE6E-4056-BEFA-7AC39707083D}"/>
                </a:ext>
              </a:extLst>
            </p:cNvPr>
            <p:cNvGrpSpPr/>
            <p:nvPr/>
          </p:nvGrpSpPr>
          <p:grpSpPr>
            <a:xfrm rot="1800000" flipH="1">
              <a:off x="6492044" y="1662120"/>
              <a:ext cx="979049" cy="1469591"/>
              <a:chOff x="5093002" y="2426934"/>
              <a:chExt cx="2232248" cy="3350691"/>
            </a:xfrm>
            <a:solidFill>
              <a:schemeClr val="accent3"/>
            </a:solidFill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602B7D9A-5645-4788-8585-A9D8BEAA21F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30" name="Oval 1">
                  <a:extLst>
                    <a:ext uri="{FF2B5EF4-FFF2-40B4-BE49-F238E27FC236}">
                      <a16:creationId xmlns:a16="http://schemas.microsoft.com/office/drawing/2014/main" xmlns="" id="{0EA41BBE-8E7A-4D81-B4BE-8787E5C32F7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Oval 1">
                  <a:extLst>
                    <a:ext uri="{FF2B5EF4-FFF2-40B4-BE49-F238E27FC236}">
                      <a16:creationId xmlns:a16="http://schemas.microsoft.com/office/drawing/2014/main" xmlns="" id="{C9CD56CA-4CFF-4450-A749-ED7B55C0C963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2" name="Oval 1">
                  <a:extLst>
                    <a:ext uri="{FF2B5EF4-FFF2-40B4-BE49-F238E27FC236}">
                      <a16:creationId xmlns:a16="http://schemas.microsoft.com/office/drawing/2014/main" xmlns="" id="{E626FDE5-DD8E-4E43-89AB-9EE78BF1FE1F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3" name="Oval 1">
                  <a:extLst>
                    <a:ext uri="{FF2B5EF4-FFF2-40B4-BE49-F238E27FC236}">
                      <a16:creationId xmlns:a16="http://schemas.microsoft.com/office/drawing/2014/main" xmlns="" id="{DB10601A-1A5D-4E6F-A6E6-443F1594C90C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xmlns="" id="{FB89C576-3961-4F7D-9927-46566B178BFC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9A095E52-F192-4C5A-AB9C-F31B0D3EC705}"/>
                </a:ext>
              </a:extLst>
            </p:cNvPr>
            <p:cNvSpPr/>
            <p:nvPr/>
          </p:nvSpPr>
          <p:spPr>
            <a:xfrm rot="14400000">
              <a:off x="6731526" y="1870429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A41561CF-AB1A-497F-A840-2D531B61E587}"/>
              </a:ext>
            </a:extLst>
          </p:cNvPr>
          <p:cNvGrpSpPr/>
          <p:nvPr/>
        </p:nvGrpSpPr>
        <p:grpSpPr>
          <a:xfrm>
            <a:off x="6492043" y="4653625"/>
            <a:ext cx="979049" cy="1469591"/>
            <a:chOff x="6492043" y="4653625"/>
            <a:chExt cx="979049" cy="146959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278BB461-1189-46BE-80FD-ABADDEB769CB}"/>
                </a:ext>
              </a:extLst>
            </p:cNvPr>
            <p:cNvGrpSpPr/>
            <p:nvPr/>
          </p:nvGrpSpPr>
          <p:grpSpPr>
            <a:xfrm rot="9085437" flipH="1">
              <a:off x="6492043" y="4653625"/>
              <a:ext cx="979049" cy="1469591"/>
              <a:chOff x="5093002" y="2426934"/>
              <a:chExt cx="2232248" cy="3350691"/>
            </a:xfrm>
            <a:solidFill>
              <a:schemeClr val="accent1"/>
            </a:solidFill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xmlns="" id="{38DE4A9F-0FE1-43DE-B151-53CEF117E49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89" name="Oval 1">
                  <a:extLst>
                    <a:ext uri="{FF2B5EF4-FFF2-40B4-BE49-F238E27FC236}">
                      <a16:creationId xmlns:a16="http://schemas.microsoft.com/office/drawing/2014/main" xmlns="" id="{A4361DC5-5C39-4079-A0C6-BBB2ACB3653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1">
                  <a:extLst>
                    <a:ext uri="{FF2B5EF4-FFF2-40B4-BE49-F238E27FC236}">
                      <a16:creationId xmlns:a16="http://schemas.microsoft.com/office/drawing/2014/main" xmlns="" id="{21DDB133-62F1-406C-8C25-FBCC9591F017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1">
                  <a:extLst>
                    <a:ext uri="{FF2B5EF4-FFF2-40B4-BE49-F238E27FC236}">
                      <a16:creationId xmlns:a16="http://schemas.microsoft.com/office/drawing/2014/main" xmlns="" id="{4F283F41-24AA-4568-A54F-491DF437DBFA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1">
                  <a:extLst>
                    <a:ext uri="{FF2B5EF4-FFF2-40B4-BE49-F238E27FC236}">
                      <a16:creationId xmlns:a16="http://schemas.microsoft.com/office/drawing/2014/main" xmlns="" id="{11584B43-099D-41D3-AFCF-81694FACCF6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88" name="Block Arc 87">
                <a:extLst>
                  <a:ext uri="{FF2B5EF4-FFF2-40B4-BE49-F238E27FC236}">
                    <a16:creationId xmlns:a16="http://schemas.microsoft.com/office/drawing/2014/main" xmlns="" id="{4FD9841F-C33F-41B0-B76F-71D3F469448B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A1C331B0-C911-48D5-A6F0-5A8BC71C08C1}"/>
                </a:ext>
              </a:extLst>
            </p:cNvPr>
            <p:cNvSpPr/>
            <p:nvPr/>
          </p:nvSpPr>
          <p:spPr>
            <a:xfrm rot="14400000">
              <a:off x="6744274" y="523979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94" name="Donut 24">
            <a:extLst>
              <a:ext uri="{FF2B5EF4-FFF2-40B4-BE49-F238E27FC236}">
                <a16:creationId xmlns:a16="http://schemas.microsoft.com/office/drawing/2014/main" xmlns="" id="{A3C4AFA1-DFF1-41BA-B440-D4121842755A}"/>
              </a:ext>
            </a:extLst>
          </p:cNvPr>
          <p:cNvSpPr/>
          <p:nvPr/>
        </p:nvSpPr>
        <p:spPr>
          <a:xfrm>
            <a:off x="5461051" y="3239265"/>
            <a:ext cx="1206311" cy="125025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sr-Cyrl-RS" sz="3600" dirty="0">
                <a:solidFill>
                  <a:prstClr val="white"/>
                </a:solidFill>
              </a:rPr>
              <a:t>Тренутно стање</a:t>
            </a:r>
            <a:endParaRPr lang="en-US" sz="36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763FF770-D07E-46E3-97C8-FA60C0FBC2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814554" y="4397169"/>
            <a:ext cx="1469475" cy="5553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091E1CB-AF1A-44F1-BCDF-A00FF26F1210}"/>
              </a:ext>
            </a:extLst>
          </p:cNvPr>
          <p:cNvCxnSpPr>
            <a:cxnSpLocks/>
          </p:cNvCxnSpPr>
          <p:nvPr/>
        </p:nvCxnSpPr>
        <p:spPr>
          <a:xfrm>
            <a:off x="3771287" y="4387719"/>
            <a:ext cx="1049096" cy="13529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AF2BB7B-E4D0-4096-AA3B-E5609030CB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814554" y="3840249"/>
            <a:ext cx="1469475" cy="54286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BECBF2F-C007-42B1-BB09-7A95EF1C1335}"/>
              </a:ext>
            </a:extLst>
          </p:cNvPr>
          <p:cNvCxnSpPr>
            <a:cxnSpLocks/>
          </p:cNvCxnSpPr>
          <p:nvPr/>
        </p:nvCxnSpPr>
        <p:spPr>
          <a:xfrm flipV="1">
            <a:off x="3802727" y="3052034"/>
            <a:ext cx="1017656" cy="133108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E16D446-9E8C-405B-BD09-6E062FB899BA}"/>
              </a:ext>
            </a:extLst>
          </p:cNvPr>
          <p:cNvSpPr/>
          <p:nvPr/>
        </p:nvSpPr>
        <p:spPr>
          <a:xfrm>
            <a:off x="2775675" y="3557897"/>
            <a:ext cx="1676936" cy="1676936"/>
          </a:xfrm>
          <a:prstGeom prst="ellipse">
            <a:avLst/>
          </a:prstGeom>
          <a:solidFill>
            <a:schemeClr val="accent6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1C47881-1B3D-4EDC-9D84-1BFDB488EDB2}"/>
              </a:ext>
            </a:extLst>
          </p:cNvPr>
          <p:cNvSpPr/>
          <p:nvPr/>
        </p:nvSpPr>
        <p:spPr>
          <a:xfrm>
            <a:off x="5284029" y="3382016"/>
            <a:ext cx="916465" cy="916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141ED69-69D6-4DB7-BF68-54354C998A3D}"/>
              </a:ext>
            </a:extLst>
          </p:cNvPr>
          <p:cNvSpPr/>
          <p:nvPr/>
        </p:nvSpPr>
        <p:spPr>
          <a:xfrm>
            <a:off x="5284029" y="4494250"/>
            <a:ext cx="916465" cy="916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6F34BD2-7E1B-465A-ADF3-1DB133917A7F}"/>
              </a:ext>
            </a:extLst>
          </p:cNvPr>
          <p:cNvSpPr/>
          <p:nvPr/>
        </p:nvSpPr>
        <p:spPr>
          <a:xfrm>
            <a:off x="4686170" y="5386345"/>
            <a:ext cx="916465" cy="916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81854BC-4F94-40A5-B53F-824261E31C09}"/>
              </a:ext>
            </a:extLst>
          </p:cNvPr>
          <p:cNvSpPr/>
          <p:nvPr/>
        </p:nvSpPr>
        <p:spPr>
          <a:xfrm>
            <a:off x="4686170" y="2498391"/>
            <a:ext cx="916465" cy="916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BD754A5-64F0-4C60-A78F-733E25A953EC}"/>
              </a:ext>
            </a:extLst>
          </p:cNvPr>
          <p:cNvSpPr txBox="1"/>
          <p:nvPr/>
        </p:nvSpPr>
        <p:spPr>
          <a:xfrm>
            <a:off x="5756782" y="2768336"/>
            <a:ext cx="387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Предикција за блиску будућност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7F741B9-3A74-4FBE-8208-E5B13F846967}"/>
              </a:ext>
            </a:extLst>
          </p:cNvPr>
          <p:cNvSpPr txBox="1"/>
          <p:nvPr/>
        </p:nvSpPr>
        <p:spPr>
          <a:xfrm>
            <a:off x="6363346" y="3674734"/>
            <a:ext cx="387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Cyrl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Интеграција услуга</a:t>
            </a: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94DC165-AC17-4BB5-9BC8-4E1F4B59A8DE}"/>
              </a:ext>
            </a:extLst>
          </p:cNvPr>
          <p:cNvSpPr txBox="1"/>
          <p:nvPr/>
        </p:nvSpPr>
        <p:spPr>
          <a:xfrm>
            <a:off x="6368166" y="4809742"/>
            <a:ext cx="4426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Cyrl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Удобан, носив</a:t>
            </a:r>
            <a:r>
              <a:rPr lang="sr-Latn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sr-Cyrl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уређај малих димензија </a:t>
            </a: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1019C0A-7BB7-4700-9088-2A7F2C1B429C}"/>
              </a:ext>
            </a:extLst>
          </p:cNvPr>
          <p:cNvSpPr txBox="1"/>
          <p:nvPr/>
        </p:nvSpPr>
        <p:spPr>
          <a:xfrm>
            <a:off x="5765249" y="5750017"/>
            <a:ext cx="387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Cyrl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Персонализован приступ</a:t>
            </a: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AD1B9BB-51BE-4865-A860-98AB6482DD28}"/>
              </a:ext>
            </a:extLst>
          </p:cNvPr>
          <p:cNvSpPr txBox="1"/>
          <p:nvPr/>
        </p:nvSpPr>
        <p:spPr>
          <a:xfrm>
            <a:off x="2915944" y="4430209"/>
            <a:ext cx="14163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Предности</a:t>
            </a:r>
          </a:p>
          <a:p>
            <a:pPr algn="ctr"/>
            <a:r>
              <a:rPr lang="sr-Cyrl-R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Унапређења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837" y="1256645"/>
            <a:ext cx="1102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Није развијено ниједно потпуно решење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Одређивање да ли особа тренутно болује од неке кардиоваскуларне болести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Предикција за наредних 10 година - да ли за одређену особу постоји ризик да ће у наредних 10 година добити неку од кардиоваскуларних болести</a:t>
            </a:r>
          </a:p>
        </p:txBody>
      </p:sp>
      <p:sp>
        <p:nvSpPr>
          <p:cNvPr id="33" name="Heart 17">
            <a:extLst>
              <a:ext uri="{FF2B5EF4-FFF2-40B4-BE49-F238E27FC236}">
                <a16:creationId xmlns:a16="http://schemas.microsoft.com/office/drawing/2014/main" xmlns="" id="{19434799-A92F-4764-A432-016DB9E51CD2}"/>
              </a:ext>
            </a:extLst>
          </p:cNvPr>
          <p:cNvSpPr/>
          <p:nvPr/>
        </p:nvSpPr>
        <p:spPr>
          <a:xfrm>
            <a:off x="3383154" y="3870680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39AA0703-79E3-4ECD-BF42-4DCC98FD57D7}"/>
              </a:ext>
            </a:extLst>
          </p:cNvPr>
          <p:cNvGrpSpPr/>
          <p:nvPr/>
        </p:nvGrpSpPr>
        <p:grpSpPr>
          <a:xfrm>
            <a:off x="4898002" y="2718659"/>
            <a:ext cx="493147" cy="505863"/>
            <a:chOff x="4418825" y="1666106"/>
            <a:chExt cx="3343265" cy="3378518"/>
          </a:xfrm>
        </p:grpSpPr>
        <p:sp>
          <p:nvSpPr>
            <p:cNvPr id="40" name="자유형: 도형 19">
              <a:extLst>
                <a:ext uri="{FF2B5EF4-FFF2-40B4-BE49-F238E27FC236}">
                  <a16:creationId xmlns:a16="http://schemas.microsoft.com/office/drawing/2014/main" xmlns="" id="{15259B88-50D3-40CC-8ED7-1AD544EF20D4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그룹 60">
              <a:extLst>
                <a:ext uri="{FF2B5EF4-FFF2-40B4-BE49-F238E27FC236}">
                  <a16:creationId xmlns:a16="http://schemas.microsoft.com/office/drawing/2014/main" xmlns="" id="{91154DCE-415E-4665-A692-0DD3A9CEDECC}"/>
                </a:ext>
              </a:extLst>
            </p:cNvPr>
            <p:cNvGrpSpPr/>
            <p:nvPr/>
          </p:nvGrpSpPr>
          <p:grpSpPr>
            <a:xfrm>
              <a:off x="5615312" y="2753578"/>
              <a:ext cx="945777" cy="780972"/>
              <a:chOff x="5637159" y="2598826"/>
              <a:chExt cx="945777" cy="780972"/>
            </a:xfrm>
          </p:grpSpPr>
          <p:sp>
            <p:nvSpPr>
              <p:cNvPr id="42" name="이등변 삼각형 58">
                <a:extLst>
                  <a:ext uri="{FF2B5EF4-FFF2-40B4-BE49-F238E27FC236}">
                    <a16:creationId xmlns:a16="http://schemas.microsoft.com/office/drawing/2014/main" xmlns="" id="{FABE7AC8-83B6-462C-8DAE-E4118152FAB6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59">
                <a:extLst>
                  <a:ext uri="{FF2B5EF4-FFF2-40B4-BE49-F238E27FC236}">
                    <a16:creationId xmlns:a16="http://schemas.microsoft.com/office/drawing/2014/main" xmlns="" id="{F594AE64-C8AA-42F6-BDB6-6FD6EC966774}"/>
                  </a:ext>
                </a:extLst>
              </p:cNvPr>
              <p:cNvSpPr/>
              <p:nvPr/>
            </p:nvSpPr>
            <p:spPr>
              <a:xfrm>
                <a:off x="6074168" y="3022229"/>
                <a:ext cx="70552" cy="3575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531750" y="3627218"/>
            <a:ext cx="426919" cy="46291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Rounded Rectangle 31">
            <a:extLst>
              <a:ext uri="{FF2B5EF4-FFF2-40B4-BE49-F238E27FC236}">
                <a16:creationId xmlns:a16="http://schemas.microsoft.com/office/drawing/2014/main" xmlns="" id="{CA5E65E0-8679-4F5D-8710-72D000AC82B3}"/>
              </a:ext>
            </a:extLst>
          </p:cNvPr>
          <p:cNvSpPr>
            <a:spLocks noChangeAspect="1"/>
          </p:cNvSpPr>
          <p:nvPr/>
        </p:nvSpPr>
        <p:spPr>
          <a:xfrm>
            <a:off x="5563511" y="4676439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4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4901456" y="5569246"/>
            <a:ext cx="461119" cy="545288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55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89584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165033D-E125-4382-B9C1-4C108554B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Партиципанти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1C6EA8-75DE-4437-BD28-6E06B629B9FB}"/>
              </a:ext>
            </a:extLst>
          </p:cNvPr>
          <p:cNvSpPr txBox="1">
            <a:spLocks/>
          </p:cNvSpPr>
          <p:nvPr/>
        </p:nvSpPr>
        <p:spPr>
          <a:xfrm>
            <a:off x="256853" y="3446494"/>
            <a:ext cx="2850707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Електротехнички факултет у Београду, Србија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그룹 63">
            <a:extLst>
              <a:ext uri="{FF2B5EF4-FFF2-40B4-BE49-F238E27FC236}">
                <a16:creationId xmlns:a16="http://schemas.microsoft.com/office/drawing/2014/main" xmlns="" id="{095BA5C7-93F6-4037-9F91-DFEDDC9A9F5F}"/>
              </a:ext>
            </a:extLst>
          </p:cNvPr>
          <p:cNvGrpSpPr/>
          <p:nvPr/>
        </p:nvGrpSpPr>
        <p:grpSpPr>
          <a:xfrm>
            <a:off x="341155" y="3201036"/>
            <a:ext cx="2049231" cy="144016"/>
            <a:chOff x="518969" y="4794870"/>
            <a:chExt cx="1679267" cy="144016"/>
          </a:xfrm>
        </p:grpSpPr>
        <p:sp>
          <p:nvSpPr>
            <p:cNvPr id="8" name="Rectangle 35">
              <a:extLst>
                <a:ext uri="{FF2B5EF4-FFF2-40B4-BE49-F238E27FC236}">
                  <a16:creationId xmlns:a16="http://schemas.microsoft.com/office/drawing/2014/main" xmlns="" id="{156EFB04-52CC-411F-AEC3-ACBEEAB6FAA9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ectangle 36">
              <a:extLst>
                <a:ext uri="{FF2B5EF4-FFF2-40B4-BE49-F238E27FC236}">
                  <a16:creationId xmlns:a16="http://schemas.microsoft.com/office/drawing/2014/main" xmlns="" id="{CB56ED26-6B49-46FE-AAEC-1631A9F9C8AD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37">
              <a:extLst>
                <a:ext uri="{FF2B5EF4-FFF2-40B4-BE49-F238E27FC236}">
                  <a16:creationId xmlns:a16="http://schemas.microsoft.com/office/drawing/2014/main" xmlns="" id="{CF3E6882-04E1-4AA1-B2F9-7ACEE04E0EA2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Rectangle 38">
              <a:extLst>
                <a:ext uri="{FF2B5EF4-FFF2-40B4-BE49-F238E27FC236}">
                  <a16:creationId xmlns:a16="http://schemas.microsoft.com/office/drawing/2014/main" xmlns="" id="{9C24FD33-1AD3-46EB-842A-A993C62560E5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39">
              <a:extLst>
                <a:ext uri="{FF2B5EF4-FFF2-40B4-BE49-F238E27FC236}">
                  <a16:creationId xmlns:a16="http://schemas.microsoft.com/office/drawing/2014/main" xmlns="" id="{B5565A55-ADF4-4CA8-972F-77A1F8957660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40">
              <a:extLst>
                <a:ext uri="{FF2B5EF4-FFF2-40B4-BE49-F238E27FC236}">
                  <a16:creationId xmlns:a16="http://schemas.microsoft.com/office/drawing/2014/main" xmlns="" id="{4751F802-4E91-4416-8557-0D92A17C2BD6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B3D2DC7C-A43E-48C5-99AE-1E06A237A98A}"/>
              </a:ext>
            </a:extLst>
          </p:cNvPr>
          <p:cNvSpPr txBox="1">
            <a:spLocks/>
          </p:cNvSpPr>
          <p:nvPr/>
        </p:nvSpPr>
        <p:spPr>
          <a:xfrm>
            <a:off x="3452224" y="3388085"/>
            <a:ext cx="2549019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Каролинска Институтет, Шведска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63">
            <a:extLst>
              <a:ext uri="{FF2B5EF4-FFF2-40B4-BE49-F238E27FC236}">
                <a16:creationId xmlns:a16="http://schemas.microsoft.com/office/drawing/2014/main" xmlns="" id="{27186B49-64C2-4D3F-B698-E5CB9804CEDD}"/>
              </a:ext>
            </a:extLst>
          </p:cNvPr>
          <p:cNvGrpSpPr/>
          <p:nvPr/>
        </p:nvGrpSpPr>
        <p:grpSpPr>
          <a:xfrm>
            <a:off x="3531104" y="3201036"/>
            <a:ext cx="2049231" cy="144016"/>
            <a:chOff x="518969" y="4794870"/>
            <a:chExt cx="1679267" cy="144016"/>
          </a:xfrm>
        </p:grpSpPr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xmlns="" id="{E814717A-B532-403D-A50E-6459411DAD6A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xmlns="" id="{2E7DA707-AFF2-40AF-849A-36B6ED37DBF6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Rectangle 37">
              <a:extLst>
                <a:ext uri="{FF2B5EF4-FFF2-40B4-BE49-F238E27FC236}">
                  <a16:creationId xmlns:a16="http://schemas.microsoft.com/office/drawing/2014/main" xmlns="" id="{CFEC3F95-EB58-4A7E-A21D-BF2CFC25057D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" name="Rectangle 38">
              <a:extLst>
                <a:ext uri="{FF2B5EF4-FFF2-40B4-BE49-F238E27FC236}">
                  <a16:creationId xmlns:a16="http://schemas.microsoft.com/office/drawing/2014/main" xmlns="" id="{DE915136-DA6D-4BAB-AA73-F3D194CE041D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xmlns="" id="{C5CED2E1-B274-416D-A534-5C25C05368B7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xmlns="" id="{75DB7219-B715-4B3D-A736-58816087569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2" name="Text Placeholder 3">
            <a:extLst>
              <a:ext uri="{FF2B5EF4-FFF2-40B4-BE49-F238E27FC236}">
                <a16:creationId xmlns:a16="http://schemas.microsoft.com/office/drawing/2014/main" xmlns="" id="{2D73E424-36E6-49D1-A04A-ED9FAB592773}"/>
              </a:ext>
            </a:extLst>
          </p:cNvPr>
          <p:cNvSpPr txBox="1">
            <a:spLocks/>
          </p:cNvSpPr>
          <p:nvPr/>
        </p:nvSpPr>
        <p:spPr>
          <a:xfrm>
            <a:off x="6488630" y="3388084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Intellias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Украјина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3" name="그룹 63">
            <a:extLst>
              <a:ext uri="{FF2B5EF4-FFF2-40B4-BE49-F238E27FC236}">
                <a16:creationId xmlns:a16="http://schemas.microsoft.com/office/drawing/2014/main" xmlns="" id="{0B09A90D-729E-4AAA-B052-67ED6C481DB6}"/>
              </a:ext>
            </a:extLst>
          </p:cNvPr>
          <p:cNvGrpSpPr/>
          <p:nvPr/>
        </p:nvGrpSpPr>
        <p:grpSpPr>
          <a:xfrm>
            <a:off x="6562861" y="3201036"/>
            <a:ext cx="2049231" cy="144016"/>
            <a:chOff x="518969" y="4794870"/>
            <a:chExt cx="1679267" cy="144016"/>
          </a:xfrm>
        </p:grpSpPr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xmlns="" id="{35DD659C-8F14-4CFE-899D-D8193A60E9D5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xmlns="" id="{E9C924C2-7107-4795-9107-22423758E71A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6" name="Rectangle 37">
              <a:extLst>
                <a:ext uri="{FF2B5EF4-FFF2-40B4-BE49-F238E27FC236}">
                  <a16:creationId xmlns:a16="http://schemas.microsoft.com/office/drawing/2014/main" xmlns="" id="{DF74359A-A7F5-400B-B8CF-8B4D2DD0EA75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xmlns="" id="{B3A6C128-776E-4928-B0D8-A5AEDC47F8F3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xmlns="" id="{EF9296ED-09BD-4FE9-97F3-191F14711CBE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9" name="Rectangle 40">
              <a:extLst>
                <a:ext uri="{FF2B5EF4-FFF2-40B4-BE49-F238E27FC236}">
                  <a16:creationId xmlns:a16="http://schemas.microsoft.com/office/drawing/2014/main" xmlns="" id="{EF6484E5-29EB-4012-94BB-EAB4DBEDDDE9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1" name="Text Placeholder 3">
            <a:extLst>
              <a:ext uri="{FF2B5EF4-FFF2-40B4-BE49-F238E27FC236}">
                <a16:creationId xmlns:a16="http://schemas.microsoft.com/office/drawing/2014/main" xmlns="" id="{05261A43-E1A1-4469-AB3F-10583930E6A6}"/>
              </a:ext>
            </a:extLst>
          </p:cNvPr>
          <p:cNvSpPr txBox="1">
            <a:spLocks/>
          </p:cNvSpPr>
          <p:nvPr/>
        </p:nvSpPr>
        <p:spPr>
          <a:xfrm>
            <a:off x="9643625" y="3385268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Medtronic, 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Ирска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2" name="그룹 63">
            <a:extLst>
              <a:ext uri="{FF2B5EF4-FFF2-40B4-BE49-F238E27FC236}">
                <a16:creationId xmlns:a16="http://schemas.microsoft.com/office/drawing/2014/main" xmlns="" id="{5A368339-2902-4B79-9540-3CC7D895921D}"/>
              </a:ext>
            </a:extLst>
          </p:cNvPr>
          <p:cNvGrpSpPr/>
          <p:nvPr/>
        </p:nvGrpSpPr>
        <p:grpSpPr>
          <a:xfrm>
            <a:off x="9738034" y="3201036"/>
            <a:ext cx="2049231" cy="144016"/>
            <a:chOff x="518969" y="4794870"/>
            <a:chExt cx="1679267" cy="144016"/>
          </a:xfrm>
        </p:grpSpPr>
        <p:sp>
          <p:nvSpPr>
            <p:cNvPr id="53" name="Rectangle 35">
              <a:extLst>
                <a:ext uri="{FF2B5EF4-FFF2-40B4-BE49-F238E27FC236}">
                  <a16:creationId xmlns:a16="http://schemas.microsoft.com/office/drawing/2014/main" xmlns="" id="{50CAAFBB-BDED-4407-A8CB-993A44268047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xmlns="" id="{66751F15-8044-45B0-9E47-23ABA5D63F9D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5" name="Rectangle 37">
              <a:extLst>
                <a:ext uri="{FF2B5EF4-FFF2-40B4-BE49-F238E27FC236}">
                  <a16:creationId xmlns:a16="http://schemas.microsoft.com/office/drawing/2014/main" xmlns="" id="{AC8C9DB8-3606-4F20-8311-94BFDF453730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xmlns="" id="{91D3429D-5928-46F8-AAF0-C4950AC96CB9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39">
              <a:extLst>
                <a:ext uri="{FF2B5EF4-FFF2-40B4-BE49-F238E27FC236}">
                  <a16:creationId xmlns:a16="http://schemas.microsoft.com/office/drawing/2014/main" xmlns="" id="{DDBC42E7-C978-43C6-B1B5-E7C7170F08C3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xmlns="" id="{5EEBDED8-F148-4A51-90D0-719A3B946C26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60" name="Text Placeholder 3">
            <a:extLst>
              <a:ext uri="{FF2B5EF4-FFF2-40B4-BE49-F238E27FC236}">
                <a16:creationId xmlns:a16="http://schemas.microsoft.com/office/drawing/2014/main" xmlns="" id="{C039AFB7-1754-4DC6-8AAF-5E44518F7DA7}"/>
              </a:ext>
            </a:extLst>
          </p:cNvPr>
          <p:cNvSpPr txBox="1">
            <a:spLocks/>
          </p:cNvSpPr>
          <p:nvPr/>
        </p:nvSpPr>
        <p:spPr>
          <a:xfrm>
            <a:off x="779374" y="6311769"/>
            <a:ext cx="2048903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Zenith Technologies, 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Ирска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1" name="그룹 63">
            <a:extLst>
              <a:ext uri="{FF2B5EF4-FFF2-40B4-BE49-F238E27FC236}">
                <a16:creationId xmlns:a16="http://schemas.microsoft.com/office/drawing/2014/main" xmlns="" id="{83905908-6696-4095-AE51-1FAD5E25A58D}"/>
              </a:ext>
            </a:extLst>
          </p:cNvPr>
          <p:cNvGrpSpPr/>
          <p:nvPr/>
        </p:nvGrpSpPr>
        <p:grpSpPr>
          <a:xfrm>
            <a:off x="853593" y="6109828"/>
            <a:ext cx="2049231" cy="144016"/>
            <a:chOff x="518969" y="4794870"/>
            <a:chExt cx="1679267" cy="144016"/>
          </a:xfrm>
        </p:grpSpPr>
        <p:sp>
          <p:nvSpPr>
            <p:cNvPr id="62" name="Rectangle 35">
              <a:extLst>
                <a:ext uri="{FF2B5EF4-FFF2-40B4-BE49-F238E27FC236}">
                  <a16:creationId xmlns:a16="http://schemas.microsoft.com/office/drawing/2014/main" xmlns="" id="{5300D129-09DE-423C-A6AF-F7B904D053FC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36">
              <a:extLst>
                <a:ext uri="{FF2B5EF4-FFF2-40B4-BE49-F238E27FC236}">
                  <a16:creationId xmlns:a16="http://schemas.microsoft.com/office/drawing/2014/main" xmlns="" id="{6D492FE8-5B0A-4B74-8CE8-8EF10D561CAA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xmlns="" id="{647F0519-0B68-4A65-A937-CB99C7084618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38">
              <a:extLst>
                <a:ext uri="{FF2B5EF4-FFF2-40B4-BE49-F238E27FC236}">
                  <a16:creationId xmlns:a16="http://schemas.microsoft.com/office/drawing/2014/main" xmlns="" id="{132893BE-915E-45B2-8AE6-560B5FBA962D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39">
              <a:extLst>
                <a:ext uri="{FF2B5EF4-FFF2-40B4-BE49-F238E27FC236}">
                  <a16:creationId xmlns:a16="http://schemas.microsoft.com/office/drawing/2014/main" xmlns="" id="{5E3154C9-770D-4AF5-B37D-1ABAE3ED9799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Rectangle 40">
              <a:extLst>
                <a:ext uri="{FF2B5EF4-FFF2-40B4-BE49-F238E27FC236}">
                  <a16:creationId xmlns:a16="http://schemas.microsoft.com/office/drawing/2014/main" xmlns="" id="{59758D76-FDCE-4600-A007-9E6739A19AB9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4AE08767-5630-484D-AC9A-DD22CDF2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76" y="3900540"/>
            <a:ext cx="2286198" cy="2186633"/>
          </a:xfrm>
          <a:prstGeom prst="rect">
            <a:avLst/>
          </a:prstGeom>
        </p:spPr>
      </p:pic>
      <p:sp>
        <p:nvSpPr>
          <p:cNvPr id="69" name="Text Placeholder 3">
            <a:extLst>
              <a:ext uri="{FF2B5EF4-FFF2-40B4-BE49-F238E27FC236}">
                <a16:creationId xmlns:a16="http://schemas.microsoft.com/office/drawing/2014/main" xmlns="" id="{FFC44E0E-AE45-4627-9D0F-3C4F0A8E0E83}"/>
              </a:ext>
            </a:extLst>
          </p:cNvPr>
          <p:cNvSpPr txBox="1">
            <a:spLocks/>
          </p:cNvSpPr>
          <p:nvPr/>
        </p:nvSpPr>
        <p:spPr>
          <a:xfrm>
            <a:off x="4695203" y="6311769"/>
            <a:ext cx="2048903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APPQuality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Италија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0" name="그룹 63">
            <a:extLst>
              <a:ext uri="{FF2B5EF4-FFF2-40B4-BE49-F238E27FC236}">
                <a16:creationId xmlns:a16="http://schemas.microsoft.com/office/drawing/2014/main" xmlns="" id="{86955187-9380-4945-BE57-04586816E044}"/>
              </a:ext>
            </a:extLst>
          </p:cNvPr>
          <p:cNvGrpSpPr/>
          <p:nvPr/>
        </p:nvGrpSpPr>
        <p:grpSpPr>
          <a:xfrm>
            <a:off x="4785347" y="6109939"/>
            <a:ext cx="2049231" cy="144016"/>
            <a:chOff x="518969" y="4794870"/>
            <a:chExt cx="1679267" cy="144016"/>
          </a:xfrm>
        </p:grpSpPr>
        <p:sp>
          <p:nvSpPr>
            <p:cNvPr id="71" name="Rectangle 35">
              <a:extLst>
                <a:ext uri="{FF2B5EF4-FFF2-40B4-BE49-F238E27FC236}">
                  <a16:creationId xmlns:a16="http://schemas.microsoft.com/office/drawing/2014/main" xmlns="" id="{5E74C16D-0DF5-4F82-8232-0B6126E111FA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2" name="Rectangle 36">
              <a:extLst>
                <a:ext uri="{FF2B5EF4-FFF2-40B4-BE49-F238E27FC236}">
                  <a16:creationId xmlns:a16="http://schemas.microsoft.com/office/drawing/2014/main" xmlns="" id="{47A18C39-3F59-41EA-9433-EEB1AFC03F23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3" name="Rectangle 37">
              <a:extLst>
                <a:ext uri="{FF2B5EF4-FFF2-40B4-BE49-F238E27FC236}">
                  <a16:creationId xmlns:a16="http://schemas.microsoft.com/office/drawing/2014/main" xmlns="" id="{5DAFF972-CA86-45C3-8CF3-5D67CF719CE1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Rectangle 38">
              <a:extLst>
                <a:ext uri="{FF2B5EF4-FFF2-40B4-BE49-F238E27FC236}">
                  <a16:creationId xmlns:a16="http://schemas.microsoft.com/office/drawing/2014/main" xmlns="" id="{8792E9F7-15FC-4793-87BA-566FA2C2B0BF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5" name="Rectangle 39">
              <a:extLst>
                <a:ext uri="{FF2B5EF4-FFF2-40B4-BE49-F238E27FC236}">
                  <a16:creationId xmlns:a16="http://schemas.microsoft.com/office/drawing/2014/main" xmlns="" id="{CBE4D13F-2CC3-4A13-851E-5827A9E373C4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xmlns="" id="{0F44AAC3-F275-426D-B8B0-05E145055596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78" name="Text Placeholder 3">
            <a:extLst>
              <a:ext uri="{FF2B5EF4-FFF2-40B4-BE49-F238E27FC236}">
                <a16:creationId xmlns:a16="http://schemas.microsoft.com/office/drawing/2014/main" xmlns="" id="{858925D2-2E84-4E32-8A92-F22E94CE9213}"/>
              </a:ext>
            </a:extLst>
          </p:cNvPr>
          <p:cNvSpPr txBox="1">
            <a:spLocks/>
          </p:cNvSpPr>
          <p:nvPr/>
        </p:nvSpPr>
        <p:spPr>
          <a:xfrm>
            <a:off x="8122540" y="6310619"/>
            <a:ext cx="2286197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ETH Zurich, 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Швајцарска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9" name="그룹 63">
            <a:extLst>
              <a:ext uri="{FF2B5EF4-FFF2-40B4-BE49-F238E27FC236}">
                <a16:creationId xmlns:a16="http://schemas.microsoft.com/office/drawing/2014/main" xmlns="" id="{DB2CCD3F-5D74-437D-B46C-F6969C39B591}"/>
              </a:ext>
            </a:extLst>
          </p:cNvPr>
          <p:cNvGrpSpPr/>
          <p:nvPr/>
        </p:nvGrpSpPr>
        <p:grpSpPr>
          <a:xfrm>
            <a:off x="8199326" y="6109828"/>
            <a:ext cx="2049231" cy="144016"/>
            <a:chOff x="518969" y="4794870"/>
            <a:chExt cx="1679267" cy="144016"/>
          </a:xfrm>
        </p:grpSpPr>
        <p:sp>
          <p:nvSpPr>
            <p:cNvPr id="80" name="Rectangle 35">
              <a:extLst>
                <a:ext uri="{FF2B5EF4-FFF2-40B4-BE49-F238E27FC236}">
                  <a16:creationId xmlns:a16="http://schemas.microsoft.com/office/drawing/2014/main" xmlns="" id="{0818F26F-4F38-4FBF-8A1D-8B5DCDE041DD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1" name="Rectangle 36">
              <a:extLst>
                <a:ext uri="{FF2B5EF4-FFF2-40B4-BE49-F238E27FC236}">
                  <a16:creationId xmlns:a16="http://schemas.microsoft.com/office/drawing/2014/main" xmlns="" id="{B6D9A11B-FF21-4D74-A24F-ABBA35DD5E9E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2" name="Rectangle 37">
              <a:extLst>
                <a:ext uri="{FF2B5EF4-FFF2-40B4-BE49-F238E27FC236}">
                  <a16:creationId xmlns:a16="http://schemas.microsoft.com/office/drawing/2014/main" xmlns="" id="{0B2E297A-B4DF-423E-8B61-6E609F7AED32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3" name="Rectangle 38">
              <a:extLst>
                <a:ext uri="{FF2B5EF4-FFF2-40B4-BE49-F238E27FC236}">
                  <a16:creationId xmlns:a16="http://schemas.microsoft.com/office/drawing/2014/main" xmlns="" id="{C2FC1584-E1FF-4D54-84EA-7B3B2329D733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4" name="Rectangle 39">
              <a:extLst>
                <a:ext uri="{FF2B5EF4-FFF2-40B4-BE49-F238E27FC236}">
                  <a16:creationId xmlns:a16="http://schemas.microsoft.com/office/drawing/2014/main" xmlns="" id="{8C6D061A-8900-48A2-B9C1-B6D6865CCED8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xmlns="" id="{961E67B2-9089-48C6-8ED1-2F8D88A28DE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D9554699-4C64-4A4B-A25D-1606A65D71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7" y="1179202"/>
            <a:ext cx="2742444" cy="182829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ED07B86A-6F26-4024-AD31-06B80BE1E4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56" y="1179203"/>
            <a:ext cx="2586448" cy="182829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929A005B-4361-4AB3-8B56-5452ABD172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" r="9845" b="521"/>
          <a:stretch/>
        </p:blipFill>
        <p:spPr>
          <a:xfrm>
            <a:off x="6573877" y="1179202"/>
            <a:ext cx="2674898" cy="182829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FAEE30AB-E5BE-496F-B786-9B15108946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0" r="-1107"/>
          <a:stretch/>
        </p:blipFill>
        <p:spPr>
          <a:xfrm>
            <a:off x="9738034" y="1179202"/>
            <a:ext cx="2131270" cy="182829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xmlns="" id="{CC0A7E71-E017-4512-9916-66C0E8DEA0C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2"/>
          <a:stretch/>
        </p:blipFill>
        <p:spPr>
          <a:xfrm>
            <a:off x="857250" y="3926560"/>
            <a:ext cx="3122402" cy="201240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1ADADDB5-698B-4C3C-B89C-2C45E59E0F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r="15834"/>
          <a:stretch/>
        </p:blipFill>
        <p:spPr>
          <a:xfrm>
            <a:off x="8201025" y="3924600"/>
            <a:ext cx="3114675" cy="20124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t="2477" r="10894" b="6357"/>
          <a:stretch/>
        </p:blipFill>
        <p:spPr>
          <a:xfrm>
            <a:off x="4824255" y="3924600"/>
            <a:ext cx="2562226" cy="20094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589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D8C46C8-2015-491E-AC18-C70AFBF4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Категорије корисника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520EA3-2FA4-4CCA-B452-07BA1AD6D8F8}"/>
              </a:ext>
            </a:extLst>
          </p:cNvPr>
          <p:cNvSpPr txBox="1"/>
          <p:nvPr/>
        </p:nvSpPr>
        <p:spPr>
          <a:xfrm>
            <a:off x="600075" y="1452278"/>
            <a:ext cx="4800599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Корисници који већ имају утврђену кардиоваскуларну болест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F1358A-50FB-4CB9-9DBB-B7A4D8EE1B46}"/>
              </a:ext>
            </a:extLst>
          </p:cNvPr>
          <p:cNvSpPr txBox="1"/>
          <p:nvPr/>
        </p:nvSpPr>
        <p:spPr>
          <a:xfrm>
            <a:off x="529003" y="2231304"/>
            <a:ext cx="52145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Праћење параметара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Персонализовани савети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Предикција блиске будућности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Преглед и контрола исхране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Преглед и контрола физичке активности</a:t>
            </a:r>
            <a:r>
              <a:rPr lang="sr-Cyrl-R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6EEEA0-F641-4AB8-9FB2-7CCFF44C1CCD}"/>
              </a:ext>
            </a:extLst>
          </p:cNvPr>
          <p:cNvSpPr txBox="1"/>
          <p:nvPr/>
        </p:nvSpPr>
        <p:spPr>
          <a:xfrm>
            <a:off x="6681422" y="2231304"/>
            <a:ext cx="4729528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Предикција за наредних 10 година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Детекција кардиоваскуларних проблема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520EA3-2FA4-4CCA-B452-07BA1AD6D8F8}"/>
              </a:ext>
            </a:extLst>
          </p:cNvPr>
          <p:cNvSpPr txBox="1"/>
          <p:nvPr/>
        </p:nvSpPr>
        <p:spPr>
          <a:xfrm>
            <a:off x="6724650" y="1461803"/>
            <a:ext cx="4800599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Корисници који немају утврђену кардиоваскуларну болест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0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8729648-08EA-4D66-9A4A-1A711CF9C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Функционалности система и захтеви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2E9B85-39B4-4737-930B-A768DD33A793}"/>
              </a:ext>
            </a:extLst>
          </p:cNvPr>
          <p:cNvSpPr txBox="1"/>
          <p:nvPr/>
        </p:nvSpPr>
        <p:spPr>
          <a:xfrm>
            <a:off x="746819" y="1305343"/>
            <a:ext cx="10726615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модули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мерење параметара и слање података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унос и складиштење података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отклањање грешака и припрему података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обучавање неуралне мреже 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приказ, анализу и визуелизацију параметара који се прате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предикцију и детекцију болести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контролисање исхране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контролисање физичке активности</a:t>
            </a: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Додатни модули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контролисање односно одвикавање од пушења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контролисање односно одвикавање од алкохола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контролисање и смањење стреса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регулацију сна</a:t>
            </a:r>
          </a:p>
        </p:txBody>
      </p:sp>
    </p:spTree>
    <p:extLst>
      <p:ext uri="{BB962C8B-B14F-4D97-AF65-F5344CB8AC3E}">
        <p14:creationId xmlns:p14="http://schemas.microsoft.com/office/powerpoint/2010/main" val="377848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30F9853-B1F3-4753-81A0-29B3BBA1EA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План реализације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B6D21EF-52D0-4C06-B8D6-27E2E83DC765}"/>
              </a:ext>
            </a:extLst>
          </p:cNvPr>
          <p:cNvGrpSpPr/>
          <p:nvPr/>
        </p:nvGrpSpPr>
        <p:grpSpPr>
          <a:xfrm>
            <a:off x="0" y="3704124"/>
            <a:ext cx="9214338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26C0FDA-AD3F-428B-B04D-954CEDC7B9EE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1E38BB53-3ED6-4F5B-9349-47B30D9C0999}"/>
                </a:ext>
              </a:extLst>
            </p:cNvPr>
            <p:cNvSpPr/>
            <p:nvPr/>
          </p:nvSpPr>
          <p:spPr>
            <a:xfrm rot="10800000">
              <a:off x="1763295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xmlns="" id="{345BAFEB-5134-4E89-B4DE-DA79E5C61968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5E75EBDC-CF5E-4289-A434-F5ECA7065974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9822F3BF-C26A-41C8-99A8-B941CC8AB467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xmlns="" id="{691C0B5E-7B35-463F-B15C-1B14543C96B7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C9DB416-0FAC-45F6-9D42-5009260AF24D}"/>
              </a:ext>
            </a:extLst>
          </p:cNvPr>
          <p:cNvGrpSpPr/>
          <p:nvPr/>
        </p:nvGrpSpPr>
        <p:grpSpPr>
          <a:xfrm>
            <a:off x="134432" y="4224382"/>
            <a:ext cx="1287702" cy="710089"/>
            <a:chOff x="3343992" y="4311889"/>
            <a:chExt cx="1544679" cy="7100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E981583-FB86-459D-BD9B-4DEEA6884632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Управљање пројектом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6C3D158-7D60-40D4-AAB1-F0623D7D7A52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WP 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xmlns="" id="{AAE746B4-74E4-4344-84E2-373DA9A3E7DF}"/>
              </a:ext>
            </a:extLst>
          </p:cNvPr>
          <p:cNvSpPr/>
          <p:nvPr/>
        </p:nvSpPr>
        <p:spPr>
          <a:xfrm>
            <a:off x="9214337" y="3819565"/>
            <a:ext cx="153572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xmlns="" id="{2C9AF4C3-0FDD-4B23-9D2C-AE8E8A2BA122}"/>
              </a:ext>
            </a:extLst>
          </p:cNvPr>
          <p:cNvSpPr/>
          <p:nvPr/>
        </p:nvSpPr>
        <p:spPr>
          <a:xfrm rot="10800000">
            <a:off x="10750060" y="3704124"/>
            <a:ext cx="1441939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E3E68B91-E457-42E1-95E8-5C4F39B2D622}"/>
              </a:ext>
            </a:extLst>
          </p:cNvPr>
          <p:cNvGrpSpPr/>
          <p:nvPr/>
        </p:nvGrpSpPr>
        <p:grpSpPr>
          <a:xfrm>
            <a:off x="1618731" y="2718646"/>
            <a:ext cx="1287702" cy="894755"/>
            <a:chOff x="3343992" y="4311889"/>
            <a:chExt cx="1544679" cy="89475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59528E6-EFF4-412C-801A-87F303ED04FC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Анализа корисничких захтева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2FC5D5AF-16D0-4ACE-837E-D7B3B4B6020F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2C39EFC-5513-48C6-96FD-EF06E2EC4324}"/>
              </a:ext>
            </a:extLst>
          </p:cNvPr>
          <p:cNvGrpSpPr/>
          <p:nvPr/>
        </p:nvGrpSpPr>
        <p:grpSpPr>
          <a:xfrm>
            <a:off x="3195456" y="4221434"/>
            <a:ext cx="1287702" cy="1079421"/>
            <a:chOff x="3343992" y="4311889"/>
            <a:chExt cx="1544679" cy="10794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7DFB4D9-AC9E-4230-BAF9-30337D33E07E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Анализа  и детаљи дизајна система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EADDF7A-79C6-4F77-808F-EEADA21FA934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16C2D47A-0A2B-4D7F-A3CC-5378E11C61AD}"/>
              </a:ext>
            </a:extLst>
          </p:cNvPr>
          <p:cNvGrpSpPr/>
          <p:nvPr/>
        </p:nvGrpSpPr>
        <p:grpSpPr>
          <a:xfrm>
            <a:off x="4808298" y="2533980"/>
            <a:ext cx="1287702" cy="1079421"/>
            <a:chOff x="3343992" y="4311889"/>
            <a:chExt cx="1544679" cy="107942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D238C38-3D5B-4F29-8F16-5D70DF753230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B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Развијање хардверске компоненте (уређаја)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F4132A07-89E6-497A-87BD-06281EF1C752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F2EAFCD5-11C1-4145-AC13-D4CBD6F26DFE}"/>
              </a:ext>
            </a:extLst>
          </p:cNvPr>
          <p:cNvGrpSpPr/>
          <p:nvPr/>
        </p:nvGrpSpPr>
        <p:grpSpPr>
          <a:xfrm>
            <a:off x="6275154" y="4233592"/>
            <a:ext cx="1287702" cy="710089"/>
            <a:chOff x="3343992" y="4311889"/>
            <a:chExt cx="1544679" cy="71008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7034765-2673-4C25-95C4-1A697C255677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Кодовање и дебаговање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EF32A34-5DCE-42AC-9F8A-FD344D4086A1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B347DD4D-7556-4106-94E7-72E04CF34535}"/>
              </a:ext>
            </a:extLst>
          </p:cNvPr>
          <p:cNvGrpSpPr/>
          <p:nvPr/>
        </p:nvGrpSpPr>
        <p:grpSpPr>
          <a:xfrm>
            <a:off x="7740370" y="2718646"/>
            <a:ext cx="1287702" cy="710089"/>
            <a:chOff x="3343992" y="4311889"/>
            <a:chExt cx="1544679" cy="71008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1A983CC-086A-4196-AB9F-9F556E443535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Интеграција система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19040287-5C28-4740-9DE3-36E013DDC878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6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694DF7A3-5655-4B31-A9B9-CA7050E3EA44}"/>
              </a:ext>
            </a:extLst>
          </p:cNvPr>
          <p:cNvGrpSpPr/>
          <p:nvPr/>
        </p:nvGrpSpPr>
        <p:grpSpPr>
          <a:xfrm>
            <a:off x="9317095" y="4221434"/>
            <a:ext cx="1287702" cy="710089"/>
            <a:chOff x="3343992" y="4311889"/>
            <a:chExt cx="1544679" cy="71008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BDB40A2-132C-4C97-8C0C-6B698B844D21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Тестирање система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9DBAFD2-C7E5-4210-ADDD-49190F667964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7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97DFFEE5-4E55-4D75-B38F-D63D400DF2AF}"/>
              </a:ext>
            </a:extLst>
          </p:cNvPr>
          <p:cNvGrpSpPr/>
          <p:nvPr/>
        </p:nvGrpSpPr>
        <p:grpSpPr>
          <a:xfrm>
            <a:off x="10929937" y="2533980"/>
            <a:ext cx="1287702" cy="894755"/>
            <a:chOff x="3343992" y="4311889"/>
            <a:chExt cx="1544679" cy="89475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7A41A54F-D5A9-4999-AC4B-B4D69797E9D0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Дисиминација и експлоатација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28559B35-5E10-4A5C-A909-73722574CCCD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8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0" name="Donut 22">
            <a:extLst>
              <a:ext uri="{FF2B5EF4-FFF2-40B4-BE49-F238E27FC236}">
                <a16:creationId xmlns:a16="http://schemas.microsoft.com/office/drawing/2014/main" xmlns="" id="{67658DC3-1F19-4167-92CC-2DAE2F8F0443}"/>
              </a:ext>
            </a:extLst>
          </p:cNvPr>
          <p:cNvSpPr>
            <a:spLocks noChangeAspect="1"/>
          </p:cNvSpPr>
          <p:nvPr/>
        </p:nvSpPr>
        <p:spPr>
          <a:xfrm>
            <a:off x="534784" y="3082751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2" name="Rectangle 7">
            <a:extLst>
              <a:ext uri="{FF2B5EF4-FFF2-40B4-BE49-F238E27FC236}">
                <a16:creationId xmlns:a16="http://schemas.microsoft.com/office/drawing/2014/main" xmlns="" id="{4666C190-6A45-430D-BC4A-11C42202CCEE}"/>
              </a:ext>
            </a:extLst>
          </p:cNvPr>
          <p:cNvSpPr/>
          <p:nvPr/>
        </p:nvSpPr>
        <p:spPr>
          <a:xfrm rot="18900000">
            <a:off x="9865824" y="304459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Parallelogram 30">
            <a:extLst>
              <a:ext uri="{FF2B5EF4-FFF2-40B4-BE49-F238E27FC236}">
                <a16:creationId xmlns:a16="http://schemas.microsoft.com/office/drawing/2014/main" xmlns="" id="{3B0F222A-C407-461E-8F07-7D993FB87473}"/>
              </a:ext>
            </a:extLst>
          </p:cNvPr>
          <p:cNvSpPr/>
          <p:nvPr/>
        </p:nvSpPr>
        <p:spPr>
          <a:xfrm flipH="1">
            <a:off x="3571388" y="2982559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Trapezoid 13">
            <a:extLst>
              <a:ext uri="{FF2B5EF4-FFF2-40B4-BE49-F238E27FC236}">
                <a16:creationId xmlns:a16="http://schemas.microsoft.com/office/drawing/2014/main" xmlns="" id="{548C0D9A-9EF5-465D-A0E2-1B41E89EE630}"/>
              </a:ext>
            </a:extLst>
          </p:cNvPr>
          <p:cNvSpPr/>
          <p:nvPr/>
        </p:nvSpPr>
        <p:spPr>
          <a:xfrm>
            <a:off x="6654375" y="303843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xmlns="" id="{4B46249E-5F03-4E84-B4BB-20E23190F5E7}"/>
              </a:ext>
            </a:extLst>
          </p:cNvPr>
          <p:cNvSpPr/>
          <p:nvPr/>
        </p:nvSpPr>
        <p:spPr>
          <a:xfrm flipH="1">
            <a:off x="2054812" y="4535742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ed Rectangle 31">
            <a:extLst>
              <a:ext uri="{FF2B5EF4-FFF2-40B4-BE49-F238E27FC236}">
                <a16:creationId xmlns:a16="http://schemas.microsoft.com/office/drawing/2014/main" xmlns="" id="{CA5E65E0-8679-4F5D-8710-72D000AC82B3}"/>
              </a:ext>
            </a:extLst>
          </p:cNvPr>
          <p:cNvSpPr>
            <a:spLocks noChangeAspect="1"/>
          </p:cNvSpPr>
          <p:nvPr/>
        </p:nvSpPr>
        <p:spPr>
          <a:xfrm>
            <a:off x="5190404" y="4419264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xmlns="" id="{75E6F40F-10C9-4879-8C9E-0EF4BDB2EB28}"/>
              </a:ext>
            </a:extLst>
          </p:cNvPr>
          <p:cNvSpPr/>
          <p:nvPr/>
        </p:nvSpPr>
        <p:spPr>
          <a:xfrm>
            <a:off x="8167650" y="4438415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xmlns="" id="{4082C280-452F-410F-97B2-758ABE564723}"/>
              </a:ext>
            </a:extLst>
          </p:cNvPr>
          <p:cNvSpPr/>
          <p:nvPr/>
        </p:nvSpPr>
        <p:spPr>
          <a:xfrm rot="9900000">
            <a:off x="11134363" y="4426785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8A919399-CFAF-4829-82E1-5B8755BBB167}"/>
              </a:ext>
            </a:extLst>
          </p:cNvPr>
          <p:cNvSpPr>
            <a:spLocks noChangeAspect="1"/>
          </p:cNvSpPr>
          <p:nvPr/>
        </p:nvSpPr>
        <p:spPr>
          <a:xfrm>
            <a:off x="430494" y="2855754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C4A2DBB7-752E-4850-9D04-A9964877793C}"/>
              </a:ext>
            </a:extLst>
          </p:cNvPr>
          <p:cNvSpPr>
            <a:spLocks noChangeAspect="1"/>
          </p:cNvSpPr>
          <p:nvPr/>
        </p:nvSpPr>
        <p:spPr>
          <a:xfrm>
            <a:off x="3462584" y="2855754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0D80B387-DBF8-48B3-9CD0-829F74AD6CC5}"/>
              </a:ext>
            </a:extLst>
          </p:cNvPr>
          <p:cNvSpPr>
            <a:spLocks noChangeAspect="1"/>
          </p:cNvSpPr>
          <p:nvPr/>
        </p:nvSpPr>
        <p:spPr>
          <a:xfrm>
            <a:off x="6553537" y="2896221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5AF3D6C7-3514-4EAC-AFAA-C31467A2AEDE}"/>
              </a:ext>
            </a:extLst>
          </p:cNvPr>
          <p:cNvSpPr>
            <a:spLocks noChangeAspect="1"/>
          </p:cNvSpPr>
          <p:nvPr/>
        </p:nvSpPr>
        <p:spPr>
          <a:xfrm>
            <a:off x="9595478" y="2927776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CCC2FE8B-16D7-4C9F-84F4-8BDD3A86B839}"/>
              </a:ext>
            </a:extLst>
          </p:cNvPr>
          <p:cNvSpPr>
            <a:spLocks noChangeAspect="1"/>
          </p:cNvSpPr>
          <p:nvPr/>
        </p:nvSpPr>
        <p:spPr>
          <a:xfrm>
            <a:off x="1942743" y="4372091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AC0F286D-1723-48AB-B34A-59473682783A}"/>
              </a:ext>
            </a:extLst>
          </p:cNvPr>
          <p:cNvSpPr>
            <a:spLocks noChangeAspect="1"/>
          </p:cNvSpPr>
          <p:nvPr/>
        </p:nvSpPr>
        <p:spPr>
          <a:xfrm>
            <a:off x="5003854" y="4347088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FE4231D4-CEED-48C0-8E49-ABDC752BB2CE}"/>
              </a:ext>
            </a:extLst>
          </p:cNvPr>
          <p:cNvSpPr>
            <a:spLocks noChangeAspect="1"/>
          </p:cNvSpPr>
          <p:nvPr/>
        </p:nvSpPr>
        <p:spPr>
          <a:xfrm>
            <a:off x="8083552" y="4357886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C0ED837B-FCBA-4837-A694-44F20BC12028}"/>
              </a:ext>
            </a:extLst>
          </p:cNvPr>
          <p:cNvSpPr>
            <a:spLocks noChangeAspect="1"/>
          </p:cNvSpPr>
          <p:nvPr/>
        </p:nvSpPr>
        <p:spPr>
          <a:xfrm>
            <a:off x="11036564" y="4307268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874180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545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Teodora Petrovic</cp:lastModifiedBy>
  <cp:revision>163</cp:revision>
  <dcterms:created xsi:type="dcterms:W3CDTF">2018-04-24T17:14:44Z</dcterms:created>
  <dcterms:modified xsi:type="dcterms:W3CDTF">2021-05-03T21:09:00Z</dcterms:modified>
</cp:coreProperties>
</file>