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50" r:id="rId1"/>
    <p:sldMasterId id="2147483652" r:id="rId2"/>
    <p:sldMasterId id="2147483684" r:id="rId3"/>
  </p:sldMasterIdLst>
  <p:notesMasterIdLst>
    <p:notesMasterId r:id="rId22"/>
  </p:notesMasterIdLst>
  <p:handoutMasterIdLst>
    <p:handoutMasterId r:id="rId23"/>
  </p:handoutMasterIdLst>
  <p:sldIdLst>
    <p:sldId id="347" r:id="rId4"/>
    <p:sldId id="336" r:id="rId5"/>
    <p:sldId id="338" r:id="rId6"/>
    <p:sldId id="352" r:id="rId7"/>
    <p:sldId id="298" r:id="rId8"/>
    <p:sldId id="355" r:id="rId9"/>
    <p:sldId id="299" r:id="rId10"/>
    <p:sldId id="340" r:id="rId11"/>
    <p:sldId id="353" r:id="rId12"/>
    <p:sldId id="343" r:id="rId13"/>
    <p:sldId id="354" r:id="rId14"/>
    <p:sldId id="341" r:id="rId15"/>
    <p:sldId id="344" r:id="rId16"/>
    <p:sldId id="346" r:id="rId17"/>
    <p:sldId id="356" r:id="rId18"/>
    <p:sldId id="350" r:id="rId19"/>
    <p:sldId id="348" r:id="rId20"/>
    <p:sldId id="349" r:id="rId21"/>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BEE4"/>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06" autoAdjust="0"/>
    <p:restoredTop sz="94660"/>
  </p:normalViewPr>
  <p:slideViewPr>
    <p:cSldViewPr snapToGrid="0">
      <p:cViewPr varScale="1">
        <p:scale>
          <a:sx n="114" d="100"/>
          <a:sy n="114" d="100"/>
        </p:scale>
        <p:origin x="384" y="102"/>
      </p:cViewPr>
      <p:guideLst>
        <p:guide orient="horz" pos="2448"/>
        <p:guide pos="3840"/>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alpha val="70000"/>
              </a:schemeClr>
            </a:solidFill>
            <a:ln>
              <a:noFill/>
            </a:ln>
            <a:effectLst/>
          </c:spPr>
          <c:invertIfNegative val="0"/>
          <c:dPt>
            <c:idx val="2"/>
            <c:invertIfNegative val="0"/>
            <c:bubble3D val="0"/>
            <c:extLst>
              <c:ext xmlns:c16="http://schemas.microsoft.com/office/drawing/2014/chart" uri="{C3380CC4-5D6E-409C-BE32-E72D297353CC}">
                <c16:uniqueId val="{00000001-6187-4913-BA33-09CCF6838A1E}"/>
              </c:ext>
            </c:extLst>
          </c:dPt>
          <c:dPt>
            <c:idx val="3"/>
            <c:invertIfNegative val="0"/>
            <c:bubble3D val="0"/>
            <c:extLst>
              <c:ext xmlns:c16="http://schemas.microsoft.com/office/drawing/2014/chart" uri="{C3380CC4-5D6E-409C-BE32-E72D297353CC}">
                <c16:uniqueId val="{00000003-6187-4913-BA33-09CCF6838A1E}"/>
              </c:ext>
            </c:extLst>
          </c:dPt>
          <c:dPt>
            <c:idx val="4"/>
            <c:invertIfNegative val="0"/>
            <c:bubble3D val="0"/>
            <c:extLst>
              <c:ext xmlns:c16="http://schemas.microsoft.com/office/drawing/2014/chart" uri="{C3380CC4-5D6E-409C-BE32-E72D297353CC}">
                <c16:uniqueId val="{00000005-6187-4913-BA33-09CCF6838A1E}"/>
              </c:ext>
            </c:extLst>
          </c:dPt>
          <c:dPt>
            <c:idx val="5"/>
            <c:invertIfNegative val="0"/>
            <c:bubble3D val="0"/>
            <c:extLst>
              <c:ext xmlns:c16="http://schemas.microsoft.com/office/drawing/2014/chart" uri="{C3380CC4-5D6E-409C-BE32-E72D297353CC}">
                <c16:uniqueId val="{00000007-6187-4913-BA33-09CCF6838A1E}"/>
              </c:ext>
            </c:extLst>
          </c:dPt>
          <c:cat>
            <c:strRef>
              <c:f>Sheet1!$A$2:$A$8</c:f>
              <c:strCache>
                <c:ptCount val="7"/>
                <c:pt idx="0">
                  <c:v>ЕТФ</c:v>
                </c:pt>
                <c:pt idx="1">
                  <c:v>Каролинска Институтет</c:v>
                </c:pt>
                <c:pt idx="2">
                  <c:v>Intellias</c:v>
                </c:pt>
                <c:pt idx="3">
                  <c:v>Medtronic</c:v>
                </c:pt>
                <c:pt idx="4">
                  <c:v>Zenith Technologies</c:v>
                </c:pt>
                <c:pt idx="5">
                  <c:v>APPQuality</c:v>
                </c:pt>
                <c:pt idx="6">
                  <c:v>ETH Zurich</c:v>
                </c:pt>
              </c:strCache>
            </c:strRef>
          </c:cat>
          <c:val>
            <c:numRef>
              <c:f>Sheet1!$B$2:$B$8</c:f>
              <c:numCache>
                <c:formatCode>General</c:formatCode>
                <c:ptCount val="7"/>
                <c:pt idx="0">
                  <c:v>28</c:v>
                </c:pt>
                <c:pt idx="1">
                  <c:v>13</c:v>
                </c:pt>
                <c:pt idx="2">
                  <c:v>11</c:v>
                </c:pt>
                <c:pt idx="3">
                  <c:v>12</c:v>
                </c:pt>
                <c:pt idx="4">
                  <c:v>6</c:v>
                </c:pt>
                <c:pt idx="5">
                  <c:v>6</c:v>
                </c:pt>
                <c:pt idx="6">
                  <c:v>25</c:v>
                </c:pt>
              </c:numCache>
            </c:numRef>
          </c:val>
          <c:extLst>
            <c:ext xmlns:c16="http://schemas.microsoft.com/office/drawing/2014/chart" uri="{C3380CC4-5D6E-409C-BE32-E72D297353CC}">
              <c16:uniqueId val="{0000000C-6187-4913-BA33-09CCF6838A1E}"/>
            </c:ext>
          </c:extLst>
        </c:ser>
        <c:dLbls>
          <c:showLegendKey val="0"/>
          <c:showVal val="0"/>
          <c:showCatName val="0"/>
          <c:showSerName val="0"/>
          <c:showPercent val="0"/>
          <c:showBubbleSize val="0"/>
        </c:dLbls>
        <c:gapWidth val="80"/>
        <c:overlap val="25"/>
        <c:axId val="266873656"/>
        <c:axId val="266864248"/>
      </c:barChart>
      <c:catAx>
        <c:axId val="266873656"/>
        <c:scaling>
          <c:orientation val="minMax"/>
        </c:scaling>
        <c:delete val="0"/>
        <c:axPos val="b"/>
        <c:numFmt formatCode="General" sourceLinked="0"/>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bg2">
                    <a:lumMod val="25000"/>
                  </a:schemeClr>
                </a:solidFill>
                <a:effectLst/>
                <a:latin typeface="+mn-lt"/>
                <a:ea typeface="+mn-ea"/>
                <a:cs typeface="+mn-cs"/>
              </a:defRPr>
            </a:pPr>
            <a:endParaRPr lang="sr-Latn-RS"/>
          </a:p>
        </c:txPr>
        <c:crossAx val="266864248"/>
        <c:crosses val="autoZero"/>
        <c:auto val="1"/>
        <c:lblAlgn val="ctr"/>
        <c:lblOffset val="100"/>
        <c:noMultiLvlLbl val="0"/>
      </c:catAx>
      <c:valAx>
        <c:axId val="266864248"/>
        <c:scaling>
          <c:orientation val="minMax"/>
          <c:max val="30"/>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sr-Latn-RS"/>
          </a:p>
        </c:txPr>
        <c:crossAx val="266873656"/>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sr-Latn-R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DB4AE3-A6DC-4673-BBEC-2E081844A196}"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5723B9C3-40D5-4812-A07E-F95AA88F19DA}">
      <dgm:prSet/>
      <dgm:spPr/>
      <dgm:t>
        <a:bodyPr/>
        <a:lstStyle/>
        <a:p>
          <a:r>
            <a:rPr lang="sr-Latn-RS" dirty="0"/>
            <a:t>Petrović Teodora 2018/0282</a:t>
          </a:r>
          <a:endParaRPr lang="en-US" dirty="0"/>
        </a:p>
      </dgm:t>
    </dgm:pt>
    <dgm:pt modelId="{07A48771-E7BF-4441-8AA2-7B90FF705B20}" type="parTrans" cxnId="{95A591F8-7829-436E-90A7-B5C079AAEDE8}">
      <dgm:prSet/>
      <dgm:spPr/>
      <dgm:t>
        <a:bodyPr/>
        <a:lstStyle/>
        <a:p>
          <a:endParaRPr lang="en-US"/>
        </a:p>
      </dgm:t>
    </dgm:pt>
    <dgm:pt modelId="{D713E0FD-EFF6-473A-971D-DF49E41FD4D4}" type="sibTrans" cxnId="{95A591F8-7829-436E-90A7-B5C079AAEDE8}">
      <dgm:prSet/>
      <dgm:spPr/>
      <dgm:t>
        <a:bodyPr/>
        <a:lstStyle/>
        <a:p>
          <a:endParaRPr lang="en-US"/>
        </a:p>
      </dgm:t>
    </dgm:pt>
    <dgm:pt modelId="{25B64662-6AFA-400D-8EEA-CFE17A49852A}">
      <dgm:prSet/>
      <dgm:spPr/>
      <dgm:t>
        <a:bodyPr/>
        <a:lstStyle/>
        <a:p>
          <a:r>
            <a:rPr lang="sr-Latn-RS"/>
            <a:t>Urošević Vera 2018/0267</a:t>
          </a:r>
          <a:endParaRPr lang="en-US"/>
        </a:p>
      </dgm:t>
    </dgm:pt>
    <dgm:pt modelId="{D0943AEE-0FD7-4C46-918B-B473960ADA02}" type="parTrans" cxnId="{8AD6C6EF-595E-4DD2-A827-87B6E41E3FA7}">
      <dgm:prSet/>
      <dgm:spPr/>
      <dgm:t>
        <a:bodyPr/>
        <a:lstStyle/>
        <a:p>
          <a:endParaRPr lang="en-US"/>
        </a:p>
      </dgm:t>
    </dgm:pt>
    <dgm:pt modelId="{FE1971ED-9480-4882-8AE7-C8C0AFF5A904}" type="sibTrans" cxnId="{8AD6C6EF-595E-4DD2-A827-87B6E41E3FA7}">
      <dgm:prSet/>
      <dgm:spPr/>
      <dgm:t>
        <a:bodyPr/>
        <a:lstStyle/>
        <a:p>
          <a:endParaRPr lang="en-US"/>
        </a:p>
      </dgm:t>
    </dgm:pt>
    <dgm:pt modelId="{F96A914B-9847-41E0-957D-9E57DFB94558}" type="pres">
      <dgm:prSet presAssocID="{2BDB4AE3-A6DC-4673-BBEC-2E081844A196}" presName="hierChild1" presStyleCnt="0">
        <dgm:presLayoutVars>
          <dgm:chPref val="1"/>
          <dgm:dir/>
          <dgm:animOne val="branch"/>
          <dgm:animLvl val="lvl"/>
          <dgm:resizeHandles/>
        </dgm:presLayoutVars>
      </dgm:prSet>
      <dgm:spPr/>
    </dgm:pt>
    <dgm:pt modelId="{F6F8AC4F-1375-4842-804C-C98F4DB7D7A1}" type="pres">
      <dgm:prSet presAssocID="{5723B9C3-40D5-4812-A07E-F95AA88F19DA}" presName="hierRoot1" presStyleCnt="0"/>
      <dgm:spPr/>
    </dgm:pt>
    <dgm:pt modelId="{F526826E-CA12-48DF-9EC5-55702788283F}" type="pres">
      <dgm:prSet presAssocID="{5723B9C3-40D5-4812-A07E-F95AA88F19DA}" presName="composite" presStyleCnt="0"/>
      <dgm:spPr/>
    </dgm:pt>
    <dgm:pt modelId="{F23C38C1-D03B-42FA-817A-C667E33FD2EA}" type="pres">
      <dgm:prSet presAssocID="{5723B9C3-40D5-4812-A07E-F95AA88F19DA}" presName="background" presStyleLbl="node0" presStyleIdx="0" presStyleCnt="2"/>
      <dgm:spPr/>
    </dgm:pt>
    <dgm:pt modelId="{C6695F51-2113-4B9D-8C9D-B087760284E3}" type="pres">
      <dgm:prSet presAssocID="{5723B9C3-40D5-4812-A07E-F95AA88F19DA}" presName="text" presStyleLbl="fgAcc0" presStyleIdx="0" presStyleCnt="2">
        <dgm:presLayoutVars>
          <dgm:chPref val="3"/>
        </dgm:presLayoutVars>
      </dgm:prSet>
      <dgm:spPr/>
    </dgm:pt>
    <dgm:pt modelId="{BBEDE81D-279D-44C9-92B0-2CD94B7D41FE}" type="pres">
      <dgm:prSet presAssocID="{5723B9C3-40D5-4812-A07E-F95AA88F19DA}" presName="hierChild2" presStyleCnt="0"/>
      <dgm:spPr/>
    </dgm:pt>
    <dgm:pt modelId="{75368A2E-151A-4ECC-8C79-44ADDFD76E10}" type="pres">
      <dgm:prSet presAssocID="{25B64662-6AFA-400D-8EEA-CFE17A49852A}" presName="hierRoot1" presStyleCnt="0"/>
      <dgm:spPr/>
    </dgm:pt>
    <dgm:pt modelId="{12ED3582-F85F-467B-979F-D968D8F5E22E}" type="pres">
      <dgm:prSet presAssocID="{25B64662-6AFA-400D-8EEA-CFE17A49852A}" presName="composite" presStyleCnt="0"/>
      <dgm:spPr/>
    </dgm:pt>
    <dgm:pt modelId="{46E9017B-80D3-413E-8C74-093847BC992E}" type="pres">
      <dgm:prSet presAssocID="{25B64662-6AFA-400D-8EEA-CFE17A49852A}" presName="background" presStyleLbl="node0" presStyleIdx="1" presStyleCnt="2"/>
      <dgm:spPr/>
    </dgm:pt>
    <dgm:pt modelId="{2D66498B-8726-4259-ABC0-CEFEE7B8179E}" type="pres">
      <dgm:prSet presAssocID="{25B64662-6AFA-400D-8EEA-CFE17A49852A}" presName="text" presStyleLbl="fgAcc0" presStyleIdx="1" presStyleCnt="2">
        <dgm:presLayoutVars>
          <dgm:chPref val="3"/>
        </dgm:presLayoutVars>
      </dgm:prSet>
      <dgm:spPr/>
    </dgm:pt>
    <dgm:pt modelId="{2B46530E-8A88-4441-9B07-614DE90022A5}" type="pres">
      <dgm:prSet presAssocID="{25B64662-6AFA-400D-8EEA-CFE17A49852A}" presName="hierChild2" presStyleCnt="0"/>
      <dgm:spPr/>
    </dgm:pt>
  </dgm:ptLst>
  <dgm:cxnLst>
    <dgm:cxn modelId="{018AFE2A-EA5C-4552-B239-134F42F6F825}" type="presOf" srcId="{2BDB4AE3-A6DC-4673-BBEC-2E081844A196}" destId="{F96A914B-9847-41E0-957D-9E57DFB94558}" srcOrd="0" destOrd="0" presId="urn:microsoft.com/office/officeart/2005/8/layout/hierarchy1"/>
    <dgm:cxn modelId="{24244244-AA3F-45FE-A149-FAC87AF9256A}" type="presOf" srcId="{5723B9C3-40D5-4812-A07E-F95AA88F19DA}" destId="{C6695F51-2113-4B9D-8C9D-B087760284E3}" srcOrd="0" destOrd="0" presId="urn:microsoft.com/office/officeart/2005/8/layout/hierarchy1"/>
    <dgm:cxn modelId="{448225BE-1B17-4479-9D44-6720113B8DCE}" type="presOf" srcId="{25B64662-6AFA-400D-8EEA-CFE17A49852A}" destId="{2D66498B-8726-4259-ABC0-CEFEE7B8179E}" srcOrd="0" destOrd="0" presId="urn:microsoft.com/office/officeart/2005/8/layout/hierarchy1"/>
    <dgm:cxn modelId="{8AD6C6EF-595E-4DD2-A827-87B6E41E3FA7}" srcId="{2BDB4AE3-A6DC-4673-BBEC-2E081844A196}" destId="{25B64662-6AFA-400D-8EEA-CFE17A49852A}" srcOrd="1" destOrd="0" parTransId="{D0943AEE-0FD7-4C46-918B-B473960ADA02}" sibTransId="{FE1971ED-9480-4882-8AE7-C8C0AFF5A904}"/>
    <dgm:cxn modelId="{95A591F8-7829-436E-90A7-B5C079AAEDE8}" srcId="{2BDB4AE3-A6DC-4673-BBEC-2E081844A196}" destId="{5723B9C3-40D5-4812-A07E-F95AA88F19DA}" srcOrd="0" destOrd="0" parTransId="{07A48771-E7BF-4441-8AA2-7B90FF705B20}" sibTransId="{D713E0FD-EFF6-473A-971D-DF49E41FD4D4}"/>
    <dgm:cxn modelId="{3EFFABF3-40B9-404D-8BED-FA01EA0B4595}" type="presParOf" srcId="{F96A914B-9847-41E0-957D-9E57DFB94558}" destId="{F6F8AC4F-1375-4842-804C-C98F4DB7D7A1}" srcOrd="0" destOrd="0" presId="urn:microsoft.com/office/officeart/2005/8/layout/hierarchy1"/>
    <dgm:cxn modelId="{FDFAE16B-85B6-4B27-9153-226005860C63}" type="presParOf" srcId="{F6F8AC4F-1375-4842-804C-C98F4DB7D7A1}" destId="{F526826E-CA12-48DF-9EC5-55702788283F}" srcOrd="0" destOrd="0" presId="urn:microsoft.com/office/officeart/2005/8/layout/hierarchy1"/>
    <dgm:cxn modelId="{3B2C17A9-C6A0-431B-B3B6-6C7EA8766342}" type="presParOf" srcId="{F526826E-CA12-48DF-9EC5-55702788283F}" destId="{F23C38C1-D03B-42FA-817A-C667E33FD2EA}" srcOrd="0" destOrd="0" presId="urn:microsoft.com/office/officeart/2005/8/layout/hierarchy1"/>
    <dgm:cxn modelId="{4A6E643B-5837-499E-B40B-D0D7E36BF706}" type="presParOf" srcId="{F526826E-CA12-48DF-9EC5-55702788283F}" destId="{C6695F51-2113-4B9D-8C9D-B087760284E3}" srcOrd="1" destOrd="0" presId="urn:microsoft.com/office/officeart/2005/8/layout/hierarchy1"/>
    <dgm:cxn modelId="{A16B2D4B-3DDB-4ADD-BBB5-ADAF28C4AE09}" type="presParOf" srcId="{F6F8AC4F-1375-4842-804C-C98F4DB7D7A1}" destId="{BBEDE81D-279D-44C9-92B0-2CD94B7D41FE}" srcOrd="1" destOrd="0" presId="urn:microsoft.com/office/officeart/2005/8/layout/hierarchy1"/>
    <dgm:cxn modelId="{03869441-9723-41EE-BACE-35ACF2C9EA07}" type="presParOf" srcId="{F96A914B-9847-41E0-957D-9E57DFB94558}" destId="{75368A2E-151A-4ECC-8C79-44ADDFD76E10}" srcOrd="1" destOrd="0" presId="urn:microsoft.com/office/officeart/2005/8/layout/hierarchy1"/>
    <dgm:cxn modelId="{570403F9-0F0A-469F-BBA1-E7E78463E62D}" type="presParOf" srcId="{75368A2E-151A-4ECC-8C79-44ADDFD76E10}" destId="{12ED3582-F85F-467B-979F-D968D8F5E22E}" srcOrd="0" destOrd="0" presId="urn:microsoft.com/office/officeart/2005/8/layout/hierarchy1"/>
    <dgm:cxn modelId="{8962778D-3145-4D45-9AB1-7E067239217C}" type="presParOf" srcId="{12ED3582-F85F-467B-979F-D968D8F5E22E}" destId="{46E9017B-80D3-413E-8C74-093847BC992E}" srcOrd="0" destOrd="0" presId="urn:microsoft.com/office/officeart/2005/8/layout/hierarchy1"/>
    <dgm:cxn modelId="{27979571-A051-4479-8117-C7CF9D5D983B}" type="presParOf" srcId="{12ED3582-F85F-467B-979F-D968D8F5E22E}" destId="{2D66498B-8726-4259-ABC0-CEFEE7B8179E}" srcOrd="1" destOrd="0" presId="urn:microsoft.com/office/officeart/2005/8/layout/hierarchy1"/>
    <dgm:cxn modelId="{AA7B5F54-60D3-460A-AC7B-DC65F182A2F5}" type="presParOf" srcId="{75368A2E-151A-4ECC-8C79-44ADDFD76E10}" destId="{2B46530E-8A88-4441-9B07-614DE90022A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C38C1-D03B-42FA-817A-C667E33FD2EA}">
      <dsp:nvSpPr>
        <dsp:cNvPr id="0" name=""/>
        <dsp:cNvSpPr/>
      </dsp:nvSpPr>
      <dsp:spPr>
        <a:xfrm>
          <a:off x="784" y="861378"/>
          <a:ext cx="2752169" cy="17476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6695F51-2113-4B9D-8C9D-B087760284E3}">
      <dsp:nvSpPr>
        <dsp:cNvPr id="0" name=""/>
        <dsp:cNvSpPr/>
      </dsp:nvSpPr>
      <dsp:spPr>
        <a:xfrm>
          <a:off x="306580" y="1151885"/>
          <a:ext cx="2752169" cy="1747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sr-Latn-RS" sz="3400" kern="1200" dirty="0"/>
            <a:t>Petrović Teodora 2018/0282</a:t>
          </a:r>
          <a:endParaRPr lang="en-US" sz="3400" kern="1200" dirty="0"/>
        </a:p>
      </dsp:txBody>
      <dsp:txXfrm>
        <a:off x="357766" y="1203071"/>
        <a:ext cx="2649797" cy="1645255"/>
      </dsp:txXfrm>
    </dsp:sp>
    <dsp:sp modelId="{46E9017B-80D3-413E-8C74-093847BC992E}">
      <dsp:nvSpPr>
        <dsp:cNvPr id="0" name=""/>
        <dsp:cNvSpPr/>
      </dsp:nvSpPr>
      <dsp:spPr>
        <a:xfrm>
          <a:off x="3364546" y="861378"/>
          <a:ext cx="2752169" cy="174762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D66498B-8726-4259-ABC0-CEFEE7B8179E}">
      <dsp:nvSpPr>
        <dsp:cNvPr id="0" name=""/>
        <dsp:cNvSpPr/>
      </dsp:nvSpPr>
      <dsp:spPr>
        <a:xfrm>
          <a:off x="3670342" y="1151885"/>
          <a:ext cx="2752169" cy="17476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sr-Latn-RS" sz="3400" kern="1200"/>
            <a:t>Urošević Vera 2018/0267</a:t>
          </a:r>
          <a:endParaRPr lang="en-US" sz="3400" kern="1200"/>
        </a:p>
      </dsp:txBody>
      <dsp:txXfrm>
        <a:off x="3721528" y="1203071"/>
        <a:ext cx="2649797" cy="16452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E3EB5F-0EDB-4C74-BB1F-03B8437923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4064F9-D763-4FCB-9E62-10AA52B693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B6DDC9-DE64-44CF-BFE7-122B272B38FB}" type="datetimeFigureOut">
              <a:rPr lang="en-US" smtClean="0"/>
              <a:t>6/21/2021</a:t>
            </a:fld>
            <a:endParaRPr lang="en-US"/>
          </a:p>
        </p:txBody>
      </p:sp>
      <p:sp>
        <p:nvSpPr>
          <p:cNvPr id="4" name="Footer Placeholder 3">
            <a:extLst>
              <a:ext uri="{FF2B5EF4-FFF2-40B4-BE49-F238E27FC236}">
                <a16:creationId xmlns:a16="http://schemas.microsoft.com/office/drawing/2014/main" id="{FECEE8CD-C006-4B54-9A08-6B931E3980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F94616-22BB-4B10-A3BA-F25A0985D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41BCF-65AE-4D28-8D87-64F16AC96C5D}" type="slidenum">
              <a:rPr lang="en-US" smtClean="0"/>
              <a:t>‹#›</a:t>
            </a:fld>
            <a:endParaRPr lang="en-US"/>
          </a:p>
        </p:txBody>
      </p:sp>
    </p:spTree>
    <p:extLst>
      <p:ext uri="{BB962C8B-B14F-4D97-AF65-F5344CB8AC3E}">
        <p14:creationId xmlns:p14="http://schemas.microsoft.com/office/powerpoint/2010/main" val="3309222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0D1EB-96CC-436F-A8AC-5F88C97ADE63}" type="datetimeFigureOut">
              <a:rPr lang="en-US" smtClean="0"/>
              <a:t>6/21/2021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3B521-1DCF-4EF5-9386-3CBC51EFCECE}" type="slidenum">
              <a:rPr lang="en-US" smtClean="0"/>
              <a:t>‹#›</a:t>
            </a:fld>
            <a:endParaRPr lang="en-US"/>
          </a:p>
        </p:txBody>
      </p:sp>
    </p:spTree>
    <p:extLst>
      <p:ext uri="{BB962C8B-B14F-4D97-AF65-F5344CB8AC3E}">
        <p14:creationId xmlns:p14="http://schemas.microsoft.com/office/powerpoint/2010/main" val="30252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ACC915BB-C1E5-4C8F-95A6-751988F2B318}"/>
              </a:ext>
            </a:extLst>
          </p:cNvPr>
          <p:cNvGrpSpPr/>
          <p:nvPr userDrawn="1"/>
        </p:nvGrpSpPr>
        <p:grpSpPr>
          <a:xfrm flipV="1">
            <a:off x="0" y="6634676"/>
            <a:ext cx="12192000" cy="231791"/>
            <a:chOff x="3632040" y="5299902"/>
            <a:chExt cx="8559959" cy="137006"/>
          </a:xfrm>
        </p:grpSpPr>
        <p:grpSp>
          <p:nvGrpSpPr>
            <p:cNvPr id="4" name="Group 3">
              <a:extLst>
                <a:ext uri="{FF2B5EF4-FFF2-40B4-BE49-F238E27FC236}">
                  <a16:creationId xmlns:a16="http://schemas.microsoft.com/office/drawing/2014/main" id="{947804A0-C924-46C9-A403-DB57920A7202}"/>
                </a:ext>
              </a:extLst>
            </p:cNvPr>
            <p:cNvGrpSpPr/>
            <p:nvPr/>
          </p:nvGrpSpPr>
          <p:grpSpPr>
            <a:xfrm>
              <a:off x="3632040" y="5305931"/>
              <a:ext cx="4279981" cy="130977"/>
              <a:chOff x="11445923" y="-97523"/>
              <a:chExt cx="1119115" cy="2552283"/>
            </a:xfrm>
          </p:grpSpPr>
          <p:sp>
            <p:nvSpPr>
              <p:cNvPr id="9" name="Rectangle 8">
                <a:extLst>
                  <a:ext uri="{FF2B5EF4-FFF2-40B4-BE49-F238E27FC236}">
                    <a16:creationId xmlns:a16="http://schemas.microsoft.com/office/drawing/2014/main" id="{85385415-6C30-491C-B9DE-93184F30FCAA}"/>
                  </a:ext>
                </a:extLst>
              </p:cNvPr>
              <p:cNvSpPr/>
              <p:nvPr/>
            </p:nvSpPr>
            <p:spPr>
              <a:xfrm>
                <a:off x="11818961" y="-97523"/>
                <a:ext cx="373038" cy="2552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BD09EFFF-BB53-4B98-ADC2-A8FF7A4C5E2A}"/>
                  </a:ext>
                </a:extLst>
              </p:cNvPr>
              <p:cNvSpPr/>
              <p:nvPr/>
            </p:nvSpPr>
            <p:spPr>
              <a:xfrm>
                <a:off x="11445923" y="-97523"/>
                <a:ext cx="373038" cy="25522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A1ABBA8-116B-4C6C-9610-2B9459E3D0A6}"/>
                  </a:ext>
                </a:extLst>
              </p:cNvPr>
              <p:cNvSpPr/>
              <p:nvPr/>
            </p:nvSpPr>
            <p:spPr>
              <a:xfrm>
                <a:off x="12192000" y="-97523"/>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 name="Group 4">
              <a:extLst>
                <a:ext uri="{FF2B5EF4-FFF2-40B4-BE49-F238E27FC236}">
                  <a16:creationId xmlns:a16="http://schemas.microsoft.com/office/drawing/2014/main" id="{5563A172-4EC9-460D-8DC2-D87B03E6EA62}"/>
                </a:ext>
              </a:extLst>
            </p:cNvPr>
            <p:cNvGrpSpPr/>
            <p:nvPr/>
          </p:nvGrpSpPr>
          <p:grpSpPr>
            <a:xfrm>
              <a:off x="7912018" y="5299902"/>
              <a:ext cx="4279981" cy="137006"/>
              <a:chOff x="11445923" y="-93231"/>
              <a:chExt cx="1119115" cy="2552282"/>
            </a:xfrm>
          </p:grpSpPr>
          <p:sp>
            <p:nvSpPr>
              <p:cNvPr id="6" name="Rectangle 5">
                <a:extLst>
                  <a:ext uri="{FF2B5EF4-FFF2-40B4-BE49-F238E27FC236}">
                    <a16:creationId xmlns:a16="http://schemas.microsoft.com/office/drawing/2014/main" id="{ED51A8DA-23B1-4546-9107-E240F2EA1068}"/>
                  </a:ext>
                </a:extLst>
              </p:cNvPr>
              <p:cNvSpPr/>
              <p:nvPr/>
            </p:nvSpPr>
            <p:spPr>
              <a:xfrm>
                <a:off x="11818961" y="-93231"/>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1B431718-E059-4674-8782-80D49B2D95EF}"/>
                  </a:ext>
                </a:extLst>
              </p:cNvPr>
              <p:cNvSpPr/>
              <p:nvPr/>
            </p:nvSpPr>
            <p:spPr>
              <a:xfrm>
                <a:off x="11445923" y="-93231"/>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456CAB41-0B4D-4BFE-A9C9-79974605BBB0}"/>
                  </a:ext>
                </a:extLst>
              </p:cNvPr>
              <p:cNvSpPr/>
              <p:nvPr/>
            </p:nvSpPr>
            <p:spPr>
              <a:xfrm>
                <a:off x="12192000" y="-93231"/>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3" name="Rectangle 12">
            <a:extLst>
              <a:ext uri="{FF2B5EF4-FFF2-40B4-BE49-F238E27FC236}">
                <a16:creationId xmlns:a16="http://schemas.microsoft.com/office/drawing/2014/main" id="{C819E9C3-286C-4DFC-B755-D6CAB209D9D4}"/>
              </a:ext>
            </a:extLst>
          </p:cNvPr>
          <p:cNvSpPr/>
          <p:nvPr userDrawn="1"/>
        </p:nvSpPr>
        <p:spPr>
          <a:xfrm>
            <a:off x="0" y="-52752"/>
            <a:ext cx="12191999" cy="10637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E4D5AD78-61B7-43BB-82C4-F63F7A9E50EB}"/>
              </a:ext>
            </a:extLst>
          </p:cNvPr>
          <p:cNvGrpSpPr/>
          <p:nvPr userDrawn="1"/>
        </p:nvGrpSpPr>
        <p:grpSpPr>
          <a:xfrm rot="20334324">
            <a:off x="11324246" y="73244"/>
            <a:ext cx="753407" cy="737354"/>
            <a:chOff x="8411919" y="701065"/>
            <a:chExt cx="2800065" cy="3490702"/>
          </a:xfrm>
        </p:grpSpPr>
        <p:cxnSp>
          <p:nvCxnSpPr>
            <p:cNvPr id="15" name="Straight Connector 14">
              <a:extLst>
                <a:ext uri="{FF2B5EF4-FFF2-40B4-BE49-F238E27FC236}">
                  <a16:creationId xmlns:a16="http://schemas.microsoft.com/office/drawing/2014/main" id="{A824BD6D-ED78-45D1-8F4F-4463637C999C}"/>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E203B8-7D1E-4BFD-A98C-89672E1E564F}"/>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2D5511-A4C0-4AFB-B52E-A4980BA6D539}"/>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B5A91B5-F4A6-486E-B0B0-6FD5F0E0C94C}"/>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07C6614-988B-4DCD-A2FB-DC01CB920044}"/>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6FC653B-A320-4FF2-A436-2C765A83695C}"/>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DE709DD-5CA1-4C5F-8616-45F641EB4D34}"/>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C57D52-AD74-4F83-8CE1-05FC334DF8EB}"/>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7E5CBE-EB06-4718-BD80-A14520991B6E}"/>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26CF0DC-59FB-4855-B81C-53310B7DE092}"/>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6CD8C0-B0B0-4C4A-A5D7-7E884E02EBB2}"/>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0F9EBD-512A-4410-B10A-266F6108A752}"/>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66DE782-10B6-4F79-A53F-F01329E140AB}"/>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95DDF1-2E5E-4FCE-A5CD-B462B900E37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405F62-8AA4-4CB2-BA64-9A1567624434}"/>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17D815-7EAC-48CA-A4C3-7EDF5C10269B}"/>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EEE3CB4-94B4-482B-8D26-CB907ED5DF4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4A91E7B-707F-409D-AD6B-6871F7796F50}"/>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C5100B8-FD1E-4C9F-BAC4-EE2692420A90}"/>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D4F5631-DDBD-4FAC-A461-DD991BC4A6DC}"/>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5F7297-5725-4590-B62A-D6EA4A226544}"/>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A4B1B6-7F43-410A-8847-2582E914518B}"/>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0F3D1767-F58A-40E9-81F5-4A6FC393E28C}"/>
              </a:ext>
            </a:extLst>
          </p:cNvPr>
          <p:cNvGrpSpPr/>
          <p:nvPr userDrawn="1"/>
        </p:nvGrpSpPr>
        <p:grpSpPr>
          <a:xfrm rot="19421998">
            <a:off x="10549530" y="276406"/>
            <a:ext cx="717208" cy="701926"/>
            <a:chOff x="8411919" y="701065"/>
            <a:chExt cx="2800065" cy="3490702"/>
          </a:xfrm>
        </p:grpSpPr>
        <p:cxnSp>
          <p:nvCxnSpPr>
            <p:cNvPr id="38" name="Straight Connector 37">
              <a:extLst>
                <a:ext uri="{FF2B5EF4-FFF2-40B4-BE49-F238E27FC236}">
                  <a16:creationId xmlns:a16="http://schemas.microsoft.com/office/drawing/2014/main" id="{A7449CF2-FF34-444F-915B-1F5DB1B62184}"/>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09147F4-61D9-4437-BAC4-9E0D6C93E54E}"/>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00483FB-A676-412F-A1AA-30455D26BF97}"/>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B54815-64AC-4130-821C-55355C14DE61}"/>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7903282-C41B-411F-B904-E364003F84B6}"/>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8A4750-7B37-47F9-BC6A-C594DB906BAB}"/>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456F59-F9A8-4B2B-AA6C-1817751BC8DC}"/>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57A3B33-0302-4A90-BA86-5AE95945A42A}"/>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AD70F97-9BF3-46BE-96C8-DCDF633A4B96}"/>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14631EB-C72B-4C3A-BC3E-625E5BFEAB8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E58CD6C-9793-40E8-AD4E-4B096CD8B15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91CF0B-E0EF-4EBE-ABFD-7DA3B45F278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E43A0FF-B4A7-4D41-817D-4833C7BBF752}"/>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028C696-F913-4CEE-9514-009167417488}"/>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35F432-E1B1-4FDD-A970-5767217E1ABE}"/>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D89B48F-1F8F-42B2-8A34-FAA7057BECE7}"/>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8C1A793-FA3B-4FB1-9E56-9A9FADE75CD5}"/>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25203F-C312-4221-AAD0-A21518862B0C}"/>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6BF2802-8F6D-4426-8959-27C229E7B2FF}"/>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0B0BDE1-A960-4C6D-A2DF-51A75221EFA4}"/>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B4FFADD-350E-4FF9-9AE4-B151BA0D035F}"/>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D97D4E-2695-4168-949B-456B39B7F223}"/>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BCD330F5-E92A-407E-8F98-9FE873516B39}"/>
              </a:ext>
            </a:extLst>
          </p:cNvPr>
          <p:cNvGrpSpPr/>
          <p:nvPr userDrawn="1"/>
        </p:nvGrpSpPr>
        <p:grpSpPr>
          <a:xfrm rot="19421998">
            <a:off x="9956757" y="578510"/>
            <a:ext cx="458379" cy="448611"/>
            <a:chOff x="8411919" y="701065"/>
            <a:chExt cx="2800065" cy="3490702"/>
          </a:xfrm>
        </p:grpSpPr>
        <p:cxnSp>
          <p:nvCxnSpPr>
            <p:cNvPr id="61" name="Straight Connector 60">
              <a:extLst>
                <a:ext uri="{FF2B5EF4-FFF2-40B4-BE49-F238E27FC236}">
                  <a16:creationId xmlns:a16="http://schemas.microsoft.com/office/drawing/2014/main" id="{383369BE-1375-4BA4-BA37-CEC6DA5BA1C9}"/>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E1083C9-8F73-4D23-B68D-D0972AFBB3A9}"/>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12F9363-6970-461F-AC68-DB41F8C4A4EF}"/>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EEE2C44-6A06-4264-8442-83AD82B73EF5}"/>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11C64C6-AB33-4D5B-AAF6-5604C07F0A31}"/>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22C2676-97B7-404C-A83E-912F69B8E4E9}"/>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4BC9E0B-FA8F-4DE7-975B-83809397CC8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9F31853-A03B-46BF-9841-871986FCD522}"/>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1A9FB00-709F-439A-8466-EDE69B5AE34E}"/>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2034604-6501-41C4-95B9-2A1FE7407116}"/>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805FA1-BC4D-4654-A3BD-B9587695C628}"/>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45FDA81-18DE-41F3-B794-B10558961FD6}"/>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069EAB5-6AF4-44AD-8E81-374A3A1DF1A7}"/>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FF90B1C-3ED3-4545-BF30-C2EE4942D497}"/>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B2B87B0-56B9-4C80-A84E-7BDBDBF36343}"/>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F9C5AF1-1315-4FB7-87CB-0D10170B098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2E3CC41-709E-4888-AB77-3C15CB4CC604}"/>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9F126EE-5B6A-4EF6-8117-85BA43487CE2}"/>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97822B3-0023-4D00-A383-33AEA65A6F9C}"/>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3367DE8-145A-4E5D-9176-55781710A9DD}"/>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F76303-FD20-41C2-90D1-D969215524D1}"/>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33A941A-7836-40D7-B5BA-0B94B30660C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83" name="Heart 17">
            <a:extLst>
              <a:ext uri="{FF2B5EF4-FFF2-40B4-BE49-F238E27FC236}">
                <a16:creationId xmlns:a16="http://schemas.microsoft.com/office/drawing/2014/main" id="{73CE6A5F-72F7-48EE-B8A2-D8FC1BC53F3C}"/>
              </a:ext>
            </a:extLst>
          </p:cNvPr>
          <p:cNvSpPr/>
          <p:nvPr userDrawn="1"/>
        </p:nvSpPr>
        <p:spPr>
          <a:xfrm>
            <a:off x="11542946" y="6037152"/>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131028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902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82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682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49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8446D381-87E1-4A32-AABC-D2A72A38AA10}"/>
              </a:ext>
            </a:extLst>
          </p:cNvPr>
          <p:cNvGrpSpPr/>
          <p:nvPr userDrawn="1"/>
        </p:nvGrpSpPr>
        <p:grpSpPr>
          <a:xfrm flipV="1">
            <a:off x="0" y="6634676"/>
            <a:ext cx="12192000" cy="231791"/>
            <a:chOff x="3632040" y="5299902"/>
            <a:chExt cx="8559959" cy="137006"/>
          </a:xfrm>
        </p:grpSpPr>
        <p:grpSp>
          <p:nvGrpSpPr>
            <p:cNvPr id="4" name="Group 3">
              <a:extLst>
                <a:ext uri="{FF2B5EF4-FFF2-40B4-BE49-F238E27FC236}">
                  <a16:creationId xmlns:a16="http://schemas.microsoft.com/office/drawing/2014/main" id="{E7FA85C2-DBFB-40DC-AC6B-93D85577F842}"/>
                </a:ext>
              </a:extLst>
            </p:cNvPr>
            <p:cNvGrpSpPr/>
            <p:nvPr/>
          </p:nvGrpSpPr>
          <p:grpSpPr>
            <a:xfrm>
              <a:off x="3632040" y="5305931"/>
              <a:ext cx="4279981" cy="130977"/>
              <a:chOff x="11445923" y="-97523"/>
              <a:chExt cx="1119115" cy="2552283"/>
            </a:xfrm>
          </p:grpSpPr>
          <p:sp>
            <p:nvSpPr>
              <p:cNvPr id="9" name="Rectangle 8">
                <a:extLst>
                  <a:ext uri="{FF2B5EF4-FFF2-40B4-BE49-F238E27FC236}">
                    <a16:creationId xmlns:a16="http://schemas.microsoft.com/office/drawing/2014/main" id="{9CC1E34F-9581-4F62-A7A0-7A2812B3E5A6}"/>
                  </a:ext>
                </a:extLst>
              </p:cNvPr>
              <p:cNvSpPr/>
              <p:nvPr/>
            </p:nvSpPr>
            <p:spPr>
              <a:xfrm>
                <a:off x="11818961" y="-97523"/>
                <a:ext cx="373038" cy="25522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Rectangle 9">
                <a:extLst>
                  <a:ext uri="{FF2B5EF4-FFF2-40B4-BE49-F238E27FC236}">
                    <a16:creationId xmlns:a16="http://schemas.microsoft.com/office/drawing/2014/main" id="{29202C3B-64F3-47BC-B2D1-0EAECE2797CF}"/>
                  </a:ext>
                </a:extLst>
              </p:cNvPr>
              <p:cNvSpPr/>
              <p:nvPr/>
            </p:nvSpPr>
            <p:spPr>
              <a:xfrm>
                <a:off x="11445923" y="-97523"/>
                <a:ext cx="373038" cy="25522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2C1BCA8-052C-415A-BA04-701123019F9C}"/>
                  </a:ext>
                </a:extLst>
              </p:cNvPr>
              <p:cNvSpPr/>
              <p:nvPr/>
            </p:nvSpPr>
            <p:spPr>
              <a:xfrm>
                <a:off x="12192000" y="-97523"/>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5" name="Group 4">
              <a:extLst>
                <a:ext uri="{FF2B5EF4-FFF2-40B4-BE49-F238E27FC236}">
                  <a16:creationId xmlns:a16="http://schemas.microsoft.com/office/drawing/2014/main" id="{E27CDEA5-2BB7-46B5-980C-4E367ED840A4}"/>
                </a:ext>
              </a:extLst>
            </p:cNvPr>
            <p:cNvGrpSpPr/>
            <p:nvPr/>
          </p:nvGrpSpPr>
          <p:grpSpPr>
            <a:xfrm>
              <a:off x="7912018" y="5299902"/>
              <a:ext cx="4279981" cy="137006"/>
              <a:chOff x="11445923" y="-93231"/>
              <a:chExt cx="1119115" cy="2552282"/>
            </a:xfrm>
          </p:grpSpPr>
          <p:sp>
            <p:nvSpPr>
              <p:cNvPr id="6" name="Rectangle 5">
                <a:extLst>
                  <a:ext uri="{FF2B5EF4-FFF2-40B4-BE49-F238E27FC236}">
                    <a16:creationId xmlns:a16="http://schemas.microsoft.com/office/drawing/2014/main" id="{EFA47BBF-9F12-4C51-BD5E-EF43958BBE81}"/>
                  </a:ext>
                </a:extLst>
              </p:cNvPr>
              <p:cNvSpPr/>
              <p:nvPr/>
            </p:nvSpPr>
            <p:spPr>
              <a:xfrm>
                <a:off x="11818961" y="-93231"/>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6A140B38-8BEA-464A-85EC-4A122D96919F}"/>
                  </a:ext>
                </a:extLst>
              </p:cNvPr>
              <p:cNvSpPr/>
              <p:nvPr/>
            </p:nvSpPr>
            <p:spPr>
              <a:xfrm>
                <a:off x="11445923" y="-93231"/>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1FBFCD02-20BF-436E-9420-FE8544C246E1}"/>
                  </a:ext>
                </a:extLst>
              </p:cNvPr>
              <p:cNvSpPr/>
              <p:nvPr/>
            </p:nvSpPr>
            <p:spPr>
              <a:xfrm>
                <a:off x="12192000" y="-93231"/>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12" name="Rectangle 11">
            <a:extLst>
              <a:ext uri="{FF2B5EF4-FFF2-40B4-BE49-F238E27FC236}">
                <a16:creationId xmlns:a16="http://schemas.microsoft.com/office/drawing/2014/main" id="{CC770892-6610-4CEC-9AF6-5854191363C0}"/>
              </a:ext>
            </a:extLst>
          </p:cNvPr>
          <p:cNvSpPr/>
          <p:nvPr userDrawn="1"/>
        </p:nvSpPr>
        <p:spPr>
          <a:xfrm>
            <a:off x="0" y="-52753"/>
            <a:ext cx="12191999" cy="10637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9" name="Group 58">
            <a:extLst>
              <a:ext uri="{FF2B5EF4-FFF2-40B4-BE49-F238E27FC236}">
                <a16:creationId xmlns:a16="http://schemas.microsoft.com/office/drawing/2014/main" id="{650D9ABC-E6A1-41DB-ACA8-63B34D8D9577}"/>
              </a:ext>
            </a:extLst>
          </p:cNvPr>
          <p:cNvGrpSpPr/>
          <p:nvPr userDrawn="1"/>
        </p:nvGrpSpPr>
        <p:grpSpPr>
          <a:xfrm rot="20334324">
            <a:off x="11324246" y="73244"/>
            <a:ext cx="753407" cy="737354"/>
            <a:chOff x="8411919" y="701065"/>
            <a:chExt cx="2800065" cy="3490702"/>
          </a:xfrm>
        </p:grpSpPr>
        <p:cxnSp>
          <p:nvCxnSpPr>
            <p:cNvPr id="60" name="Straight Connector 59">
              <a:extLst>
                <a:ext uri="{FF2B5EF4-FFF2-40B4-BE49-F238E27FC236}">
                  <a16:creationId xmlns:a16="http://schemas.microsoft.com/office/drawing/2014/main" id="{8792F563-0376-4967-BC5B-9C31B19E4B52}"/>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9331FB-E7A8-4A3B-A251-11C1D82E7878}"/>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26045B-1813-42CB-90BA-86AAD7CD7BC4}"/>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F1CB06A-53C7-4E76-9736-4FD46077320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0D3626D-7199-47FD-93FF-90A0182A621F}"/>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42060B5-035C-4343-A5F2-8A9B380889D1}"/>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27894FD-B9B6-4739-AC50-35D0401DEA0D}"/>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81C64F5-04A2-4EBA-9DF1-C66FE1D115BB}"/>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0EC864B-D6AF-496F-BBE9-F8940D7B0BD8}"/>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70A9D20-2ACC-4889-B197-43EFEFBE1E4C}"/>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7EF582F-10C8-451B-B54C-C2BF9F38357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BF19C0-42E1-487E-9B92-FDB433CB182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D414B05-4FEA-4EFA-8F1E-47846A4F1B3E}"/>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FC81139-BA46-4F92-AD61-EE637CB4C40F}"/>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8FD870A-3844-4E42-99DF-4A5CF497733A}"/>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978491E-1DA5-4989-A8C8-2907AA23BEE7}"/>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0F2E448-3F3D-437A-B724-0C9AEDF8819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76B640A-437D-4102-9EEC-0EB06476D876}"/>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24D468-F5E1-433B-9066-9B0509B2E39D}"/>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53BAAA-CBCC-4F4F-9062-F3B652608F74}"/>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1568820-A4E8-4706-ACA3-EFF1B20873E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F525D6D-FD19-4BF6-9CAC-C9CE17F8C086}"/>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B8C63239-9515-4CFB-A1A2-CB27CB62D981}"/>
              </a:ext>
            </a:extLst>
          </p:cNvPr>
          <p:cNvGrpSpPr/>
          <p:nvPr userDrawn="1"/>
        </p:nvGrpSpPr>
        <p:grpSpPr>
          <a:xfrm rot="19421998">
            <a:off x="10549530" y="276406"/>
            <a:ext cx="717208" cy="701926"/>
            <a:chOff x="8411919" y="701065"/>
            <a:chExt cx="2800065" cy="3490702"/>
          </a:xfrm>
        </p:grpSpPr>
        <p:cxnSp>
          <p:nvCxnSpPr>
            <p:cNvPr id="83" name="Straight Connector 82">
              <a:extLst>
                <a:ext uri="{FF2B5EF4-FFF2-40B4-BE49-F238E27FC236}">
                  <a16:creationId xmlns:a16="http://schemas.microsoft.com/office/drawing/2014/main" id="{D92FD073-539F-4F9A-9471-EA7F875D0531}"/>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91FA63-2F91-4441-8864-F82DBE5BF2FC}"/>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4825EC5-3A4B-4D19-B1F9-AEE3F740FF0B}"/>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E33ECF0-E22B-4DFE-ADAB-DB8AC8B957F1}"/>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A686AA0-9976-45A9-8F0B-9800030AD09F}"/>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BADF29-2AFA-4354-9AC1-588AFB220FF7}"/>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E813722-4F1C-4C1B-8736-17AEA1E0013B}"/>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FEA7FEA-97A4-4277-A053-688B42EE0442}"/>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95E3E99-AD26-4755-A4E9-99769CDBBE9D}"/>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7D8AB11-D6BC-4604-8EAD-C6D5996D3988}"/>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3AA5B46-8377-4081-BA0C-6636C80864D2}"/>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4384A70-C99F-4451-8603-EA738E20141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DB7327B-0682-4B78-BD70-D9B6CBCECD0F}"/>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24CDB6F-E5F5-4561-B073-151851FA4C7B}"/>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148F7D7-FEEA-47AE-9B19-286AD9BAAD8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610AE1E-E0B1-4A15-BD01-75A8D54B84E4}"/>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FE7641D-A046-40F9-ABBC-6548A8E22FAA}"/>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AE759CE-F9BD-46C5-A590-B021FB638288}"/>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D4BC913-759C-40DD-81D1-FAB080461E73}"/>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CBAD226-CAE6-4CEA-89CC-B884F29F7A4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5969CB8-E9C3-4716-8C9F-76AD4C9C17C4}"/>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12E4805-469C-415A-A5AA-502DAB6D700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0F0F118C-0FBC-4E4C-AE13-737C37822147}"/>
              </a:ext>
            </a:extLst>
          </p:cNvPr>
          <p:cNvGrpSpPr/>
          <p:nvPr userDrawn="1"/>
        </p:nvGrpSpPr>
        <p:grpSpPr>
          <a:xfrm rot="19421998">
            <a:off x="9956757" y="578510"/>
            <a:ext cx="458379" cy="448611"/>
            <a:chOff x="8411919" y="701065"/>
            <a:chExt cx="2800065" cy="3490702"/>
          </a:xfrm>
        </p:grpSpPr>
        <p:cxnSp>
          <p:nvCxnSpPr>
            <p:cNvPr id="106" name="Straight Connector 105">
              <a:extLst>
                <a:ext uri="{FF2B5EF4-FFF2-40B4-BE49-F238E27FC236}">
                  <a16:creationId xmlns:a16="http://schemas.microsoft.com/office/drawing/2014/main" id="{66518C82-D748-437F-8225-5E0CF2E571EE}"/>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82C420-CC1C-4DCC-9652-D856DD131AAD}"/>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F1EF388-9676-4025-B31E-058FF086BED6}"/>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0030C7C-08AB-46CC-A3ED-D0CF75EEAF5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E044C90-C5C8-4190-8CFD-F38A49BC3899}"/>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0ECE243-33B8-415B-8B34-4363F6C823C4}"/>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DBAA04DF-8D49-4FCA-9E00-BF0E76F9766E}"/>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B29B51E-0519-4B93-A9FB-5E7025990794}"/>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0C81DB1-FCBC-4DC5-8AF3-45386DECA399}"/>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62DB0EA-EE4C-40BE-9988-8A1F65C9C0E2}"/>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3FECE85-52C3-4CC7-B347-3A659029699D}"/>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3B1B27-247B-4A5C-98DB-254D05504EC3}"/>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3A8E689B-62B4-42D4-A4BB-A5F2BCE9FF75}"/>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3CE799B9-A0F6-464F-A660-E5B433EF56F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9313B59-8D15-4F83-BEAB-59E459882037}"/>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F4602C6-03EB-4C4C-9199-F272C2980835}"/>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1B3500F-2870-4B2E-8ED0-0AC7470973BD}"/>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1F3D097-93A2-4E64-B3FB-BD55C7674C23}"/>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4B44C9E-60D3-449F-AA1D-5362DADC6C7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D406651-025E-4821-8683-3BC6D8235A81}"/>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1D4AC97-CCCF-43EF-8011-ADF37DFD2FB8}"/>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89BAD6B-701D-444B-ACDB-13D2E2B809A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31" name="Heart 17">
            <a:extLst>
              <a:ext uri="{FF2B5EF4-FFF2-40B4-BE49-F238E27FC236}">
                <a16:creationId xmlns:a16="http://schemas.microsoft.com/office/drawing/2014/main" id="{0DD02397-3CB3-4D9D-B56B-DF142B38DA23}"/>
              </a:ext>
            </a:extLst>
          </p:cNvPr>
          <p:cNvSpPr/>
          <p:nvPr userDrawn="1"/>
        </p:nvSpPr>
        <p:spPr>
          <a:xfrm>
            <a:off x="11542946" y="6037151"/>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3205775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3" r:id="rId5"/>
    <p:sldLayoutId id="2147483741" r:id="rId6"/>
    <p:sldLayoutId id="2147483742" r:id="rId7"/>
    <p:sldLayoutId id="2147483732" r:id="rId8"/>
    <p:sldLayoutId id="2147483738" r:id="rId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e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e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293527" y="3322931"/>
            <a:ext cx="5777059" cy="1569660"/>
          </a:xfrm>
          <a:prstGeom prst="rect">
            <a:avLst/>
          </a:prstGeom>
          <a:noFill/>
        </p:spPr>
        <p:txBody>
          <a:bodyPr wrap="square" rtlCol="0" anchor="ctr">
            <a:spAutoFit/>
          </a:bodyPr>
          <a:lstStyle/>
          <a:p>
            <a:r>
              <a:rPr lang="en-US" altLang="ko-KR" sz="4800" dirty="0" err="1">
                <a:solidFill>
                  <a:schemeClr val="tx1">
                    <a:lumMod val="85000"/>
                    <a:lumOff val="15000"/>
                  </a:schemeClr>
                </a:solidFill>
                <a:cs typeface="Arial" pitchFamily="34" charset="0"/>
              </a:rPr>
              <a:t>CardioGuardian</a:t>
            </a:r>
            <a:r>
              <a:rPr lang="sr-Cyrl-RS" altLang="ko-KR" sz="4800" dirty="0">
                <a:solidFill>
                  <a:schemeClr val="tx1">
                    <a:lumMod val="85000"/>
                    <a:lumOff val="15000"/>
                  </a:schemeClr>
                </a:solidFill>
                <a:cs typeface="Arial" pitchFamily="34" charset="0"/>
              </a:rPr>
              <a:t> </a:t>
            </a:r>
            <a:endParaRPr lang="en-US" altLang="ko-KR" sz="4800" dirty="0">
              <a:solidFill>
                <a:schemeClr val="tx1">
                  <a:lumMod val="85000"/>
                  <a:lumOff val="15000"/>
                </a:schemeClr>
              </a:solidFill>
              <a:cs typeface="Arial" pitchFamily="34" charset="0"/>
            </a:endParaRPr>
          </a:p>
          <a:p>
            <a:endParaRPr lang="ko-KR" altLang="en-US" sz="4800" dirty="0">
              <a:solidFill>
                <a:schemeClr val="tx1">
                  <a:lumMod val="85000"/>
                  <a:lumOff val="15000"/>
                </a:schemeClr>
              </a:solidFill>
              <a:cs typeface="Arial" pitchFamily="34" charset="0"/>
            </a:endParaRPr>
          </a:p>
        </p:txBody>
      </p:sp>
      <p:sp>
        <p:nvSpPr>
          <p:cNvPr id="5" name="TextBox 4">
            <a:extLst>
              <a:ext uri="{FF2B5EF4-FFF2-40B4-BE49-F238E27FC236}">
                <a16:creationId xmlns:a16="http://schemas.microsoft.com/office/drawing/2014/main" id="{35784B83-6120-4373-9C1F-DC8EEE6D58B3}"/>
              </a:ext>
            </a:extLst>
          </p:cNvPr>
          <p:cNvSpPr txBox="1"/>
          <p:nvPr/>
        </p:nvSpPr>
        <p:spPr>
          <a:xfrm>
            <a:off x="5445420" y="4065123"/>
            <a:ext cx="5776990" cy="1610762"/>
          </a:xfrm>
          <a:prstGeom prst="rect">
            <a:avLst/>
          </a:prstGeom>
          <a:noFill/>
        </p:spPr>
        <p:txBody>
          <a:bodyPr wrap="square" rtlCol="0" anchor="ctr">
            <a:spAutoFit/>
          </a:bodyPr>
          <a:lstStyle/>
          <a:p>
            <a:pPr algn="ctr"/>
            <a:r>
              <a:rPr lang="en-US" sz="2000" dirty="0" err="1">
                <a:solidFill>
                  <a:schemeClr val="tx1">
                    <a:lumMod val="95000"/>
                    <a:lumOff val="5000"/>
                  </a:schemeClr>
                </a:solidFill>
              </a:rPr>
              <a:t>Personalised</a:t>
            </a:r>
            <a:r>
              <a:rPr lang="en-US" sz="2000" dirty="0">
                <a:solidFill>
                  <a:schemeClr val="tx1">
                    <a:lumMod val="95000"/>
                    <a:lumOff val="5000"/>
                  </a:schemeClr>
                </a:solidFill>
              </a:rPr>
              <a:t> early risk prediction, prevention and intervention based on Artificial Intelligence and Big Data technologies </a:t>
            </a:r>
          </a:p>
          <a:p>
            <a:pPr algn="ctr"/>
            <a:endParaRPr lang="en-US" sz="2000" b="1" dirty="0">
              <a:solidFill>
                <a:schemeClr val="tx1">
                  <a:lumMod val="95000"/>
                  <a:lumOff val="5000"/>
                </a:schemeClr>
              </a:solidFill>
            </a:endParaRPr>
          </a:p>
          <a:p>
            <a:endParaRPr lang="ko-KR" altLang="en-US" sz="1867" dirty="0">
              <a:solidFill>
                <a:schemeClr val="tx1">
                  <a:lumMod val="85000"/>
                  <a:lumOff val="15000"/>
                </a:schemeClr>
              </a:solidFill>
              <a:cs typeface="Arial" pitchFamily="34" charset="0"/>
            </a:endParaRPr>
          </a:p>
        </p:txBody>
      </p:sp>
      <p:grpSp>
        <p:nvGrpSpPr>
          <p:cNvPr id="26" name="Group 25">
            <a:extLst>
              <a:ext uri="{FF2B5EF4-FFF2-40B4-BE49-F238E27FC236}">
                <a16:creationId xmlns:a16="http://schemas.microsoft.com/office/drawing/2014/main" id="{5E2ACF8F-412B-4259-9576-1D195438BE9E}"/>
              </a:ext>
            </a:extLst>
          </p:cNvPr>
          <p:cNvGrpSpPr/>
          <p:nvPr/>
        </p:nvGrpSpPr>
        <p:grpSpPr>
          <a:xfrm>
            <a:off x="1607538" y="1136186"/>
            <a:ext cx="4317819" cy="3949203"/>
            <a:chOff x="2894307" y="730381"/>
            <a:chExt cx="5013881" cy="4585841"/>
          </a:xfrm>
        </p:grpSpPr>
        <p:grpSp>
          <p:nvGrpSpPr>
            <p:cNvPr id="18" name="Group 17">
              <a:extLst>
                <a:ext uri="{FF2B5EF4-FFF2-40B4-BE49-F238E27FC236}">
                  <a16:creationId xmlns:a16="http://schemas.microsoft.com/office/drawing/2014/main" id="{120A5C67-A09E-41E0-8719-B15397341675}"/>
                </a:ext>
              </a:extLst>
            </p:cNvPr>
            <p:cNvGrpSpPr/>
            <p:nvPr/>
          </p:nvGrpSpPr>
          <p:grpSpPr>
            <a:xfrm>
              <a:off x="3617375" y="730381"/>
              <a:ext cx="4290813" cy="4585841"/>
              <a:chOff x="5266044" y="3787716"/>
              <a:chExt cx="2465101" cy="2634597"/>
            </a:xfrm>
          </p:grpSpPr>
          <p:sp>
            <p:nvSpPr>
              <p:cNvPr id="11" name="Freeform: Shape 10">
                <a:extLst>
                  <a:ext uri="{FF2B5EF4-FFF2-40B4-BE49-F238E27FC236}">
                    <a16:creationId xmlns:a16="http://schemas.microsoft.com/office/drawing/2014/main" id="{B4C59625-C7FB-408D-B215-BD166DC61295}"/>
                  </a:ext>
                </a:extLst>
              </p:cNvPr>
              <p:cNvSpPr/>
              <p:nvPr/>
            </p:nvSpPr>
            <p:spPr>
              <a:xfrm>
                <a:off x="6011852" y="5793663"/>
                <a:ext cx="266700" cy="628650"/>
              </a:xfrm>
              <a:custGeom>
                <a:avLst/>
                <a:gdLst>
                  <a:gd name="connsiteX0" fmla="*/ 7144 w 266700"/>
                  <a:gd name="connsiteY0" fmla="*/ 243364 h 628650"/>
                  <a:gd name="connsiteX1" fmla="*/ 259556 w 266700"/>
                  <a:gd name="connsiteY1" fmla="*/ 627221 h 628650"/>
                  <a:gd name="connsiteX2" fmla="*/ 193834 w 266700"/>
                  <a:gd name="connsiteY2" fmla="*/ 7144 h 628650"/>
                </a:gdLst>
                <a:ahLst/>
                <a:cxnLst>
                  <a:cxn ang="0">
                    <a:pos x="connsiteX0" y="connsiteY0"/>
                  </a:cxn>
                  <a:cxn ang="0">
                    <a:pos x="connsiteX1" y="connsiteY1"/>
                  </a:cxn>
                  <a:cxn ang="0">
                    <a:pos x="connsiteX2" y="connsiteY2"/>
                  </a:cxn>
                </a:cxnLst>
                <a:rect l="l" t="t" r="r" b="b"/>
                <a:pathLst>
                  <a:path w="266700" h="628650">
                    <a:moveTo>
                      <a:pt x="7144" y="243364"/>
                    </a:moveTo>
                    <a:lnTo>
                      <a:pt x="259556" y="627221"/>
                    </a:lnTo>
                    <a:lnTo>
                      <a:pt x="193834" y="7144"/>
                    </a:lnTo>
                    <a:close/>
                  </a:path>
                </a:pathLst>
              </a:custGeom>
              <a:solidFill>
                <a:schemeClr val="accent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40908E7C-5307-428C-9E05-94ABF7F940A2}"/>
                  </a:ext>
                </a:extLst>
              </p:cNvPr>
              <p:cNvSpPr/>
              <p:nvPr/>
            </p:nvSpPr>
            <p:spPr>
              <a:xfrm>
                <a:off x="6016614" y="5793663"/>
                <a:ext cx="228600" cy="342900"/>
              </a:xfrm>
              <a:custGeom>
                <a:avLst/>
                <a:gdLst>
                  <a:gd name="connsiteX0" fmla="*/ 7144 w 228600"/>
                  <a:gd name="connsiteY0" fmla="*/ 243364 h 342900"/>
                  <a:gd name="connsiteX1" fmla="*/ 224314 w 228600"/>
                  <a:gd name="connsiteY1" fmla="*/ 340519 h 342900"/>
                  <a:gd name="connsiteX2" fmla="*/ 189071 w 228600"/>
                  <a:gd name="connsiteY2" fmla="*/ 7144 h 342900"/>
                </a:gdLst>
                <a:ahLst/>
                <a:cxnLst>
                  <a:cxn ang="0">
                    <a:pos x="connsiteX0" y="connsiteY0"/>
                  </a:cxn>
                  <a:cxn ang="0">
                    <a:pos x="connsiteX1" y="connsiteY1"/>
                  </a:cxn>
                  <a:cxn ang="0">
                    <a:pos x="connsiteX2" y="connsiteY2"/>
                  </a:cxn>
                </a:cxnLst>
                <a:rect l="l" t="t" r="r" b="b"/>
                <a:pathLst>
                  <a:path w="228600" h="342900">
                    <a:moveTo>
                      <a:pt x="7144" y="243364"/>
                    </a:moveTo>
                    <a:lnTo>
                      <a:pt x="224314" y="340519"/>
                    </a:lnTo>
                    <a:lnTo>
                      <a:pt x="189071"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098541D-8915-4926-8EAA-271CB0CCF89D}"/>
                  </a:ext>
                </a:extLst>
              </p:cNvPr>
              <p:cNvSpPr/>
              <p:nvPr/>
            </p:nvSpPr>
            <p:spPr>
              <a:xfrm>
                <a:off x="6002327" y="5438381"/>
                <a:ext cx="914400" cy="609600"/>
              </a:xfrm>
              <a:custGeom>
                <a:avLst/>
                <a:gdLst>
                  <a:gd name="connsiteX0" fmla="*/ 915829 w 914400"/>
                  <a:gd name="connsiteY0" fmla="*/ 362426 h 609600"/>
                  <a:gd name="connsiteX1" fmla="*/ 7144 w 914400"/>
                  <a:gd name="connsiteY1" fmla="*/ 603409 h 609600"/>
                  <a:gd name="connsiteX2" fmla="*/ 411004 w 914400"/>
                  <a:gd name="connsiteY2" fmla="*/ 7144 h 609600"/>
                </a:gdLst>
                <a:ahLst/>
                <a:cxnLst>
                  <a:cxn ang="0">
                    <a:pos x="connsiteX0" y="connsiteY0"/>
                  </a:cxn>
                  <a:cxn ang="0">
                    <a:pos x="connsiteX1" y="connsiteY1"/>
                  </a:cxn>
                  <a:cxn ang="0">
                    <a:pos x="connsiteX2" y="connsiteY2"/>
                  </a:cxn>
                </a:cxnLst>
                <a:rect l="l" t="t" r="r" b="b"/>
                <a:pathLst>
                  <a:path w="914400" h="609600">
                    <a:moveTo>
                      <a:pt x="915829" y="362426"/>
                    </a:moveTo>
                    <a:lnTo>
                      <a:pt x="7144" y="603409"/>
                    </a:lnTo>
                    <a:lnTo>
                      <a:pt x="411004" y="7144"/>
                    </a:lnTo>
                    <a:close/>
                  </a:path>
                </a:pathLst>
              </a:custGeom>
              <a:solidFill>
                <a:schemeClr val="accent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E487868F-3510-4147-938A-BE68F2183A54}"/>
                  </a:ext>
                </a:extLst>
              </p:cNvPr>
              <p:cNvSpPr/>
              <p:nvPr/>
            </p:nvSpPr>
            <p:spPr>
              <a:xfrm>
                <a:off x="6188064" y="5469813"/>
                <a:ext cx="733425" cy="333375"/>
              </a:xfrm>
              <a:custGeom>
                <a:avLst/>
                <a:gdLst>
                  <a:gd name="connsiteX0" fmla="*/ 730091 w 733425"/>
                  <a:gd name="connsiteY0" fmla="*/ 330994 h 333375"/>
                  <a:gd name="connsiteX1" fmla="*/ 7144 w 733425"/>
                  <a:gd name="connsiteY1" fmla="*/ 305276 h 333375"/>
                  <a:gd name="connsiteX2" fmla="*/ 198596 w 733425"/>
                  <a:gd name="connsiteY2" fmla="*/ 7144 h 333375"/>
                </a:gdLst>
                <a:ahLst/>
                <a:cxnLst>
                  <a:cxn ang="0">
                    <a:pos x="connsiteX0" y="connsiteY0"/>
                  </a:cxn>
                  <a:cxn ang="0">
                    <a:pos x="connsiteX1" y="connsiteY1"/>
                  </a:cxn>
                  <a:cxn ang="0">
                    <a:pos x="connsiteX2" y="connsiteY2"/>
                  </a:cxn>
                </a:cxnLst>
                <a:rect l="l" t="t" r="r" b="b"/>
                <a:pathLst>
                  <a:path w="733425" h="333375">
                    <a:moveTo>
                      <a:pt x="730091" y="330994"/>
                    </a:moveTo>
                    <a:lnTo>
                      <a:pt x="7144" y="305276"/>
                    </a:lnTo>
                    <a:lnTo>
                      <a:pt x="198596"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D92633D7-D0C2-417C-9461-9559C8CE68E8}"/>
                  </a:ext>
                </a:extLst>
              </p:cNvPr>
              <p:cNvSpPr/>
              <p:nvPr/>
            </p:nvSpPr>
            <p:spPr>
              <a:xfrm>
                <a:off x="5266044" y="5024043"/>
                <a:ext cx="1819275" cy="781050"/>
              </a:xfrm>
              <a:custGeom>
                <a:avLst/>
                <a:gdLst>
                  <a:gd name="connsiteX0" fmla="*/ 7144 w 1819275"/>
                  <a:gd name="connsiteY0" fmla="*/ 210026 h 781050"/>
                  <a:gd name="connsiteX1" fmla="*/ 1652111 w 1819275"/>
                  <a:gd name="connsiteY1" fmla="*/ 776764 h 781050"/>
                  <a:gd name="connsiteX2" fmla="*/ 1814036 w 1819275"/>
                  <a:gd name="connsiteY2" fmla="*/ 7144 h 781050"/>
                </a:gdLst>
                <a:ahLst/>
                <a:cxnLst>
                  <a:cxn ang="0">
                    <a:pos x="connsiteX0" y="connsiteY0"/>
                  </a:cxn>
                  <a:cxn ang="0">
                    <a:pos x="connsiteX1" y="connsiteY1"/>
                  </a:cxn>
                  <a:cxn ang="0">
                    <a:pos x="connsiteX2" y="connsiteY2"/>
                  </a:cxn>
                </a:cxnLst>
                <a:rect l="l" t="t" r="r" b="b"/>
                <a:pathLst>
                  <a:path w="1819275" h="781050">
                    <a:moveTo>
                      <a:pt x="7144" y="210026"/>
                    </a:moveTo>
                    <a:lnTo>
                      <a:pt x="1652111" y="776764"/>
                    </a:lnTo>
                    <a:lnTo>
                      <a:pt x="1814036" y="7144"/>
                    </a:lnTo>
                    <a:close/>
                  </a:path>
                </a:pathLst>
              </a:custGeom>
              <a:solidFill>
                <a:schemeClr val="accent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16C971D-B04E-4997-98E7-0D28B39A7AE2}"/>
                  </a:ext>
                </a:extLst>
              </p:cNvPr>
              <p:cNvSpPr/>
              <p:nvPr/>
            </p:nvSpPr>
            <p:spPr>
              <a:xfrm>
                <a:off x="5266044" y="5140248"/>
                <a:ext cx="1790700" cy="304800"/>
              </a:xfrm>
              <a:custGeom>
                <a:avLst/>
                <a:gdLst>
                  <a:gd name="connsiteX0" fmla="*/ 7144 w 1790700"/>
                  <a:gd name="connsiteY0" fmla="*/ 93821 h 304800"/>
                  <a:gd name="connsiteX1" fmla="*/ 1727359 w 1790700"/>
                  <a:gd name="connsiteY1" fmla="*/ 305276 h 304800"/>
                  <a:gd name="connsiteX2" fmla="*/ 1792129 w 1790700"/>
                  <a:gd name="connsiteY2" fmla="*/ 7144 h 304800"/>
                </a:gdLst>
                <a:ahLst/>
                <a:cxnLst>
                  <a:cxn ang="0">
                    <a:pos x="connsiteX0" y="connsiteY0"/>
                  </a:cxn>
                  <a:cxn ang="0">
                    <a:pos x="connsiteX1" y="connsiteY1"/>
                  </a:cxn>
                  <a:cxn ang="0">
                    <a:pos x="connsiteX2" y="connsiteY2"/>
                  </a:cxn>
                </a:cxnLst>
                <a:rect l="l" t="t" r="r" b="b"/>
                <a:pathLst>
                  <a:path w="1790700" h="304800">
                    <a:moveTo>
                      <a:pt x="7144" y="93821"/>
                    </a:moveTo>
                    <a:lnTo>
                      <a:pt x="1727359" y="305276"/>
                    </a:lnTo>
                    <a:lnTo>
                      <a:pt x="1792129" y="7144"/>
                    </a:lnTo>
                    <a:close/>
                  </a:path>
                </a:pathLst>
              </a:custGeom>
              <a:solidFill>
                <a:schemeClr val="accent1">
                  <a:lumMod val="75000"/>
                </a:scheme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EF1BC10-5394-4692-A653-21E97C02C741}"/>
                  </a:ext>
                </a:extLst>
              </p:cNvPr>
              <p:cNvSpPr/>
              <p:nvPr/>
            </p:nvSpPr>
            <p:spPr>
              <a:xfrm>
                <a:off x="5266044" y="3787716"/>
                <a:ext cx="2465101" cy="1458824"/>
              </a:xfrm>
              <a:custGeom>
                <a:avLst/>
                <a:gdLst>
                  <a:gd name="connsiteX0" fmla="*/ 92869 w 2847975"/>
                  <a:gd name="connsiteY0" fmla="*/ 282416 h 1504950"/>
                  <a:gd name="connsiteX1" fmla="*/ 2715101 w 2847975"/>
                  <a:gd name="connsiteY1" fmla="*/ 7144 h 1504950"/>
                  <a:gd name="connsiteX2" fmla="*/ 2843689 w 2847975"/>
                  <a:gd name="connsiteY2" fmla="*/ 1497806 h 1504950"/>
                  <a:gd name="connsiteX3" fmla="*/ 7144 w 2847975"/>
                  <a:gd name="connsiteY3" fmla="*/ 1452086 h 1504950"/>
                  <a:gd name="connsiteX0" fmla="*/ 85725 w 2836545"/>
                  <a:gd name="connsiteY0" fmla="*/ 243434 h 1458824"/>
                  <a:gd name="connsiteX1" fmla="*/ 2400189 w 2836545"/>
                  <a:gd name="connsiteY1" fmla="*/ 0 h 1458824"/>
                  <a:gd name="connsiteX2" fmla="*/ 2836545 w 2836545"/>
                  <a:gd name="connsiteY2" fmla="*/ 1458824 h 1458824"/>
                  <a:gd name="connsiteX3" fmla="*/ 0 w 2836545"/>
                  <a:gd name="connsiteY3" fmla="*/ 1413104 h 1458824"/>
                  <a:gd name="connsiteX4" fmla="*/ 85725 w 2836545"/>
                  <a:gd name="connsiteY4" fmla="*/ 243434 h 1458824"/>
                  <a:gd name="connsiteX0" fmla="*/ 85725 w 2465101"/>
                  <a:gd name="connsiteY0" fmla="*/ 243434 h 1458824"/>
                  <a:gd name="connsiteX1" fmla="*/ 2400189 w 2465101"/>
                  <a:gd name="connsiteY1" fmla="*/ 0 h 1458824"/>
                  <a:gd name="connsiteX2" fmla="*/ 2465101 w 2465101"/>
                  <a:gd name="connsiteY2" fmla="*/ 1458824 h 1458824"/>
                  <a:gd name="connsiteX3" fmla="*/ 0 w 2465101"/>
                  <a:gd name="connsiteY3" fmla="*/ 1413104 h 1458824"/>
                  <a:gd name="connsiteX4" fmla="*/ 85725 w 2465101"/>
                  <a:gd name="connsiteY4" fmla="*/ 243434 h 1458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5101" h="1458824">
                    <a:moveTo>
                      <a:pt x="85725" y="243434"/>
                    </a:moveTo>
                    <a:lnTo>
                      <a:pt x="2400189" y="0"/>
                    </a:lnTo>
                    <a:lnTo>
                      <a:pt x="2465101" y="1458824"/>
                    </a:lnTo>
                    <a:lnTo>
                      <a:pt x="0" y="1413104"/>
                    </a:lnTo>
                    <a:lnTo>
                      <a:pt x="85725" y="243434"/>
                    </a:lnTo>
                    <a:close/>
                  </a:path>
                </a:pathLst>
              </a:custGeom>
              <a:solidFill>
                <a:schemeClr val="accent1"/>
              </a:solidFill>
              <a:ln w="9525" cap="flat">
                <a:noFill/>
                <a:prstDash val="solid"/>
                <a:miter/>
              </a:ln>
            </p:spPr>
            <p:txBody>
              <a:bodyPr rtlCol="0" anchor="ctr"/>
              <a:lstStyle/>
              <a:p>
                <a:pPr algn="ctr"/>
                <a:r>
                  <a:rPr lang="en-US" sz="2000" dirty="0"/>
                  <a:t>Horizon 2020 </a:t>
                </a:r>
              </a:p>
              <a:p>
                <a:pPr algn="ctr"/>
                <a:r>
                  <a:rPr lang="en-US" sz="2000" dirty="0"/>
                  <a:t>European union funding for research and innovation</a:t>
                </a:r>
              </a:p>
            </p:txBody>
          </p:sp>
        </p:grpSp>
        <p:sp>
          <p:nvSpPr>
            <p:cNvPr id="21" name="Freeform: Shape 20">
              <a:extLst>
                <a:ext uri="{FF2B5EF4-FFF2-40B4-BE49-F238E27FC236}">
                  <a16:creationId xmlns:a16="http://schemas.microsoft.com/office/drawing/2014/main" id="{6BB05B07-7AC0-439B-831A-7713EFCBADB2}"/>
                </a:ext>
              </a:extLst>
            </p:cNvPr>
            <p:cNvSpPr/>
            <p:nvPr/>
          </p:nvSpPr>
          <p:spPr>
            <a:xfrm rot="1779947">
              <a:off x="3205947" y="3169645"/>
              <a:ext cx="247650" cy="238125"/>
            </a:xfrm>
            <a:custGeom>
              <a:avLst/>
              <a:gdLst>
                <a:gd name="connsiteX0" fmla="*/ 71914 w 247650"/>
                <a:gd name="connsiteY0" fmla="*/ 231934 h 238125"/>
                <a:gd name="connsiteX1" fmla="*/ 242411 w 247650"/>
                <a:gd name="connsiteY1" fmla="*/ 7144 h 238125"/>
                <a:gd name="connsiteX2" fmla="*/ 7144 w 247650"/>
                <a:gd name="connsiteY2" fmla="*/ 34766 h 238125"/>
              </a:gdLst>
              <a:ahLst/>
              <a:cxnLst>
                <a:cxn ang="0">
                  <a:pos x="connsiteX0" y="connsiteY0"/>
                </a:cxn>
                <a:cxn ang="0">
                  <a:pos x="connsiteX1" y="connsiteY1"/>
                </a:cxn>
                <a:cxn ang="0">
                  <a:pos x="connsiteX2" y="connsiteY2"/>
                </a:cxn>
              </a:cxnLst>
              <a:rect l="l" t="t" r="r" b="b"/>
              <a:pathLst>
                <a:path w="247650" h="238125">
                  <a:moveTo>
                    <a:pt x="71914" y="231934"/>
                  </a:moveTo>
                  <a:lnTo>
                    <a:pt x="242411" y="7144"/>
                  </a:lnTo>
                  <a:lnTo>
                    <a:pt x="7144" y="34766"/>
                  </a:lnTo>
                  <a:close/>
                </a:path>
              </a:pathLst>
            </a:custGeom>
            <a:solidFill>
              <a:schemeClr val="accent1">
                <a:lumMod val="60000"/>
                <a:lumOff val="40000"/>
              </a:schemeClr>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7CA0A9A-B4C5-44E3-AD6F-D32EC651C94B}"/>
                </a:ext>
              </a:extLst>
            </p:cNvPr>
            <p:cNvSpPr/>
            <p:nvPr/>
          </p:nvSpPr>
          <p:spPr>
            <a:xfrm rot="20731799">
              <a:off x="3220235" y="3315378"/>
              <a:ext cx="409575" cy="342900"/>
            </a:xfrm>
            <a:custGeom>
              <a:avLst/>
              <a:gdLst>
                <a:gd name="connsiteX0" fmla="*/ 407194 w 409575"/>
                <a:gd name="connsiteY0" fmla="*/ 7144 h 342900"/>
                <a:gd name="connsiteX1" fmla="*/ 7144 w 409575"/>
                <a:gd name="connsiteY1" fmla="*/ 270986 h 342900"/>
                <a:gd name="connsiteX2" fmla="*/ 163354 w 409575"/>
                <a:gd name="connsiteY2" fmla="*/ 338614 h 342900"/>
              </a:gdLst>
              <a:ahLst/>
              <a:cxnLst>
                <a:cxn ang="0">
                  <a:pos x="connsiteX0" y="connsiteY0"/>
                </a:cxn>
                <a:cxn ang="0">
                  <a:pos x="connsiteX1" y="connsiteY1"/>
                </a:cxn>
                <a:cxn ang="0">
                  <a:pos x="connsiteX2" y="connsiteY2"/>
                </a:cxn>
              </a:cxnLst>
              <a:rect l="l" t="t" r="r" b="b"/>
              <a:pathLst>
                <a:path w="409575" h="342900">
                  <a:moveTo>
                    <a:pt x="407194" y="7144"/>
                  </a:moveTo>
                  <a:lnTo>
                    <a:pt x="7144" y="270986"/>
                  </a:lnTo>
                  <a:lnTo>
                    <a:pt x="163354" y="338614"/>
                  </a:lnTo>
                  <a:close/>
                </a:path>
              </a:pathLst>
            </a:custGeom>
            <a:solidFill>
              <a:schemeClr val="accent1">
                <a:lumMod val="75000"/>
              </a:schemeClr>
            </a:solidFill>
            <a:ln w="9525" cap="flat">
              <a:noFill/>
              <a:prstDash val="solid"/>
              <a:miter/>
            </a:ln>
          </p:spPr>
          <p:txBody>
            <a:bodyPr rtlCol="0" anchor="ctr"/>
            <a:lstStyle/>
            <a:p>
              <a:endParaRPr lang="en-US"/>
            </a:p>
          </p:txBody>
        </p:sp>
        <p:sp>
          <p:nvSpPr>
            <p:cNvPr id="23" name="Cross 22">
              <a:extLst>
                <a:ext uri="{FF2B5EF4-FFF2-40B4-BE49-F238E27FC236}">
                  <a16:creationId xmlns:a16="http://schemas.microsoft.com/office/drawing/2014/main" id="{F2C440BD-A1EE-4511-A092-66A0C3562169}"/>
                </a:ext>
              </a:extLst>
            </p:cNvPr>
            <p:cNvSpPr/>
            <p:nvPr/>
          </p:nvSpPr>
          <p:spPr>
            <a:xfrm rot="1642289">
              <a:off x="2894307" y="2939798"/>
              <a:ext cx="140339" cy="140339"/>
            </a:xfrm>
            <a:prstGeom prst="plus">
              <a:avLst>
                <a:gd name="adj" fmla="val 437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5 Points 23">
              <a:extLst>
                <a:ext uri="{FF2B5EF4-FFF2-40B4-BE49-F238E27FC236}">
                  <a16:creationId xmlns:a16="http://schemas.microsoft.com/office/drawing/2014/main" id="{1567340D-C398-499C-B7C4-D71207E9DAA5}"/>
                </a:ext>
              </a:extLst>
            </p:cNvPr>
            <p:cNvSpPr/>
            <p:nvPr/>
          </p:nvSpPr>
          <p:spPr>
            <a:xfrm rot="1627316">
              <a:off x="3122393" y="3454277"/>
              <a:ext cx="155440" cy="155440"/>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2DAE22E-C2FD-42A4-82EB-6374FBA71F36}"/>
                </a:ext>
              </a:extLst>
            </p:cNvPr>
            <p:cNvSpPr/>
            <p:nvPr/>
          </p:nvSpPr>
          <p:spPr>
            <a:xfrm rot="160678" flipV="1">
              <a:off x="3216871" y="2860160"/>
              <a:ext cx="291865" cy="238731"/>
            </a:xfrm>
            <a:custGeom>
              <a:avLst/>
              <a:gdLst>
                <a:gd name="connsiteX0" fmla="*/ 407194 w 409575"/>
                <a:gd name="connsiteY0" fmla="*/ 7144 h 342900"/>
                <a:gd name="connsiteX1" fmla="*/ 7144 w 409575"/>
                <a:gd name="connsiteY1" fmla="*/ 270986 h 342900"/>
                <a:gd name="connsiteX2" fmla="*/ 163354 w 409575"/>
                <a:gd name="connsiteY2" fmla="*/ 338614 h 342900"/>
                <a:gd name="connsiteX0" fmla="*/ 291865 w 291865"/>
                <a:gd name="connsiteY0" fmla="*/ 0 h 244921"/>
                <a:gd name="connsiteX1" fmla="*/ 0 w 291865"/>
                <a:gd name="connsiteY1" fmla="*/ 177293 h 244921"/>
                <a:gd name="connsiteX2" fmla="*/ 156210 w 291865"/>
                <a:gd name="connsiteY2" fmla="*/ 244921 h 244921"/>
                <a:gd name="connsiteX3" fmla="*/ 291865 w 291865"/>
                <a:gd name="connsiteY3" fmla="*/ 0 h 244921"/>
                <a:gd name="connsiteX0" fmla="*/ 291865 w 291865"/>
                <a:gd name="connsiteY0" fmla="*/ 0 h 202224"/>
                <a:gd name="connsiteX1" fmla="*/ 0 w 291865"/>
                <a:gd name="connsiteY1" fmla="*/ 177293 h 202224"/>
                <a:gd name="connsiteX2" fmla="*/ 138611 w 291865"/>
                <a:gd name="connsiteY2" fmla="*/ 202224 h 202224"/>
                <a:gd name="connsiteX3" fmla="*/ 291865 w 291865"/>
                <a:gd name="connsiteY3" fmla="*/ 0 h 202224"/>
              </a:gdLst>
              <a:ahLst/>
              <a:cxnLst>
                <a:cxn ang="0">
                  <a:pos x="connsiteX0" y="connsiteY0"/>
                </a:cxn>
                <a:cxn ang="0">
                  <a:pos x="connsiteX1" y="connsiteY1"/>
                </a:cxn>
                <a:cxn ang="0">
                  <a:pos x="connsiteX2" y="connsiteY2"/>
                </a:cxn>
                <a:cxn ang="0">
                  <a:pos x="connsiteX3" y="connsiteY3"/>
                </a:cxn>
              </a:cxnLst>
              <a:rect l="l" t="t" r="r" b="b"/>
              <a:pathLst>
                <a:path w="291865" h="202224">
                  <a:moveTo>
                    <a:pt x="291865" y="0"/>
                  </a:moveTo>
                  <a:lnTo>
                    <a:pt x="0" y="177293"/>
                  </a:lnTo>
                  <a:lnTo>
                    <a:pt x="138611" y="202224"/>
                  </a:lnTo>
                  <a:cubicBezTo>
                    <a:pt x="219891" y="91734"/>
                    <a:pt x="210585" y="110490"/>
                    <a:pt x="291865" y="0"/>
                  </a:cubicBezTo>
                  <a:close/>
                </a:path>
              </a:pathLst>
            </a:custGeom>
            <a:solidFill>
              <a:schemeClr val="accent1">
                <a:lumMod val="75000"/>
              </a:schemeClr>
            </a:solidFill>
            <a:ln w="9525" cap="flat">
              <a:noFill/>
              <a:prstDash val="solid"/>
              <a:miter/>
            </a:ln>
          </p:spPr>
          <p:txBody>
            <a:bodyPr rtlCol="0" anchor="ctr"/>
            <a:lstStyle/>
            <a:p>
              <a:endParaRPr lang="en-US"/>
            </a:p>
          </p:txBody>
        </p:sp>
      </p:grpSp>
      <p:grpSp>
        <p:nvGrpSpPr>
          <p:cNvPr id="36" name="Group 35">
            <a:extLst>
              <a:ext uri="{FF2B5EF4-FFF2-40B4-BE49-F238E27FC236}">
                <a16:creationId xmlns:a16="http://schemas.microsoft.com/office/drawing/2014/main" id="{47BFF0FC-DCAB-47B2-8C30-94BCD79923D1}"/>
              </a:ext>
            </a:extLst>
          </p:cNvPr>
          <p:cNvGrpSpPr/>
          <p:nvPr/>
        </p:nvGrpSpPr>
        <p:grpSpPr>
          <a:xfrm>
            <a:off x="3747952" y="5112407"/>
            <a:ext cx="8167319" cy="142202"/>
            <a:chOff x="3632040" y="5304907"/>
            <a:chExt cx="8559959" cy="137006"/>
          </a:xfrm>
        </p:grpSpPr>
        <p:grpSp>
          <p:nvGrpSpPr>
            <p:cNvPr id="27" name="Group 26">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35" name="Heart 17">
            <a:extLst>
              <a:ext uri="{FF2B5EF4-FFF2-40B4-BE49-F238E27FC236}">
                <a16:creationId xmlns:a16="http://schemas.microsoft.com/office/drawing/2014/main" id="{19434799-A92F-4764-A432-016DB9E51CD2}"/>
              </a:ext>
            </a:extLst>
          </p:cNvPr>
          <p:cNvSpPr/>
          <p:nvPr/>
        </p:nvSpPr>
        <p:spPr>
          <a:xfrm>
            <a:off x="9961775" y="3481221"/>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59019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729648-08EA-4D66-9A4A-1A711CF9C568}"/>
              </a:ext>
            </a:extLst>
          </p:cNvPr>
          <p:cNvSpPr>
            <a:spLocks noGrp="1"/>
          </p:cNvSpPr>
          <p:nvPr>
            <p:ph type="body" sz="quarter" idx="10"/>
          </p:nvPr>
        </p:nvSpPr>
        <p:spPr/>
        <p:txBody>
          <a:bodyPr/>
          <a:lstStyle/>
          <a:p>
            <a:r>
              <a:rPr lang="sr-Cyrl-RS" sz="3600" dirty="0">
                <a:solidFill>
                  <a:schemeClr val="bg1"/>
                </a:solidFill>
              </a:rPr>
              <a:t>Кратак опис компоненти (1)</a:t>
            </a:r>
            <a:endParaRPr lang="en-US" sz="3600" dirty="0">
              <a:solidFill>
                <a:schemeClr val="bg1"/>
              </a:solidFill>
            </a:endParaRPr>
          </a:p>
        </p:txBody>
      </p:sp>
      <p:sp>
        <p:nvSpPr>
          <p:cNvPr id="3" name="TextBox 2">
            <a:extLst>
              <a:ext uri="{FF2B5EF4-FFF2-40B4-BE49-F238E27FC236}">
                <a16:creationId xmlns:a16="http://schemas.microsoft.com/office/drawing/2014/main" id="{092E9B85-39B4-4737-930B-A768DD33A793}"/>
              </a:ext>
            </a:extLst>
          </p:cNvPr>
          <p:cNvSpPr txBox="1"/>
          <p:nvPr/>
        </p:nvSpPr>
        <p:spPr>
          <a:xfrm>
            <a:off x="604206" y="1271787"/>
            <a:ext cx="11031324" cy="4993675"/>
          </a:xfrm>
          <a:prstGeom prst="rect">
            <a:avLst/>
          </a:prstGeom>
          <a:noFill/>
        </p:spPr>
        <p:txBody>
          <a:bodyPr wrap="square" rtlCol="0">
            <a:spAutoFit/>
          </a:bodyPr>
          <a:lstStyle/>
          <a:p>
            <a:r>
              <a:rPr lang="ru-RU" b="1" dirty="0">
                <a:solidFill>
                  <a:schemeClr val="tx1">
                    <a:lumMod val="65000"/>
                    <a:lumOff val="35000"/>
                  </a:schemeClr>
                </a:solidFill>
              </a:rPr>
              <a:t>Модул за мерење параметара и слање података</a:t>
            </a:r>
          </a:p>
          <a:p>
            <a:pPr algn="just">
              <a:spcAft>
                <a:spcPts val="300"/>
              </a:spcAft>
            </a:pPr>
            <a:r>
              <a:rPr lang="ru-RU" sz="1800" dirty="0">
                <a:solidFill>
                  <a:schemeClr val="tx1">
                    <a:lumMod val="65000"/>
                    <a:lumOff val="35000"/>
                  </a:schemeClr>
                </a:solidFill>
              </a:rPr>
              <a:t>Помоћу уређаја ће бити реализовано мерење параметара који су важни у домену кардиоваскуларних болести и слање њихових вредности на рачунар и мобилни уређај. </a:t>
            </a:r>
            <a:endParaRPr lang="ru-RU" b="1" dirty="0">
              <a:solidFill>
                <a:schemeClr val="tx1">
                  <a:lumMod val="65000"/>
                  <a:lumOff val="35000"/>
                </a:schemeClr>
              </a:solidFill>
            </a:endParaRPr>
          </a:p>
          <a:p>
            <a:endParaRPr lang="ru-RU" b="1" dirty="0">
              <a:solidFill>
                <a:schemeClr val="tx1">
                  <a:lumMod val="65000"/>
                  <a:lumOff val="35000"/>
                </a:schemeClr>
              </a:solidFill>
            </a:endParaRPr>
          </a:p>
          <a:p>
            <a:r>
              <a:rPr lang="ru-RU" b="1" dirty="0">
                <a:solidFill>
                  <a:schemeClr val="tx1">
                    <a:lumMod val="65000"/>
                    <a:lumOff val="35000"/>
                  </a:schemeClr>
                </a:solidFill>
              </a:rPr>
              <a:t>Модул за унос и складиштење података</a:t>
            </a:r>
          </a:p>
          <a:p>
            <a:pPr algn="just">
              <a:spcAft>
                <a:spcPts val="300"/>
              </a:spcAft>
            </a:pPr>
            <a:r>
              <a:rPr lang="ru-RU" sz="1800" dirty="0">
                <a:solidFill>
                  <a:schemeClr val="tx1">
                    <a:lumMod val="65000"/>
                    <a:lumOff val="35000"/>
                  </a:schemeClr>
                </a:solidFill>
              </a:rPr>
              <a:t>Корисник ће уносити личне податке и додатне информације које се буду тражиле од њега. Такође ће се чувати и вредности измерених параметара добијених од уређаја. Сви ови подаци ће се складиштити у базу података. </a:t>
            </a:r>
          </a:p>
          <a:p>
            <a:pPr algn="just">
              <a:spcAft>
                <a:spcPts val="300"/>
              </a:spcAft>
            </a:pPr>
            <a:endParaRPr lang="ru-RU" b="1" dirty="0">
              <a:solidFill>
                <a:schemeClr val="tx1">
                  <a:lumMod val="65000"/>
                  <a:lumOff val="35000"/>
                </a:schemeClr>
              </a:solidFill>
            </a:endParaRPr>
          </a:p>
          <a:p>
            <a:r>
              <a:rPr lang="ru-RU" b="1" dirty="0">
                <a:solidFill>
                  <a:schemeClr val="tx1">
                    <a:lumMod val="65000"/>
                    <a:lumOff val="35000"/>
                  </a:schemeClr>
                </a:solidFill>
              </a:rPr>
              <a:t>Модул за отклањање грешака и припрему података</a:t>
            </a:r>
          </a:p>
          <a:p>
            <a:pPr algn="just">
              <a:spcAft>
                <a:spcPts val="300"/>
              </a:spcAft>
            </a:pPr>
            <a:r>
              <a:rPr lang="ru-RU" sz="1800" dirty="0">
                <a:solidFill>
                  <a:schemeClr val="tx1">
                    <a:lumMod val="65000"/>
                    <a:lumOff val="35000"/>
                  </a:schemeClr>
                </a:solidFill>
              </a:rPr>
              <a:t>Из базе података ће се узимати подаци који ће затим бити подељени на тренинг, валидационе и тест податке. Податке је потребно припремити, извршити чишћење и отклањање грешака.</a:t>
            </a:r>
          </a:p>
          <a:p>
            <a:pPr algn="just">
              <a:spcAft>
                <a:spcPts val="300"/>
              </a:spcAft>
            </a:pPr>
            <a:endParaRPr lang="ru-RU" b="1" dirty="0">
              <a:solidFill>
                <a:schemeClr val="tx1">
                  <a:lumMod val="65000"/>
                  <a:lumOff val="35000"/>
                </a:schemeClr>
              </a:solidFill>
            </a:endParaRPr>
          </a:p>
          <a:p>
            <a:r>
              <a:rPr lang="ru-RU" b="1" dirty="0">
                <a:solidFill>
                  <a:schemeClr val="tx1">
                    <a:lumMod val="65000"/>
                    <a:lumOff val="35000"/>
                  </a:schemeClr>
                </a:solidFill>
              </a:rPr>
              <a:t>Модул за обучавање неуралне мреже </a:t>
            </a:r>
          </a:p>
          <a:p>
            <a:r>
              <a:rPr lang="ru-RU" sz="1800" dirty="0">
                <a:solidFill>
                  <a:schemeClr val="tx1">
                    <a:lumMod val="65000"/>
                    <a:lumOff val="35000"/>
                  </a:schemeClr>
                </a:solidFill>
              </a:rPr>
              <a:t>Неурална мрежа ће се обучавати на тренинг подацима. Треба изабрати атрибуте од интереса који ће бити улази у неуралну мрежу. Алгоритми који ће се користити су: </a:t>
            </a:r>
            <a:r>
              <a:rPr lang="sr-Latn-RS" sz="1800" dirty="0">
                <a:solidFill>
                  <a:schemeClr val="tx1">
                    <a:lumMod val="65000"/>
                    <a:lumOff val="35000"/>
                  </a:schemeClr>
                </a:solidFill>
              </a:rPr>
              <a:t>SVM, GBM, KNN, RF, DT </a:t>
            </a:r>
            <a:r>
              <a:rPr lang="ru-RU" sz="1800" dirty="0">
                <a:solidFill>
                  <a:schemeClr val="tx1">
                    <a:lumMod val="65000"/>
                    <a:lumOff val="35000"/>
                  </a:schemeClr>
                </a:solidFill>
              </a:rPr>
              <a:t>и други. Потребно је подесити хиперпараметре. </a:t>
            </a:r>
            <a:endParaRPr lang="ru-RU" b="1" dirty="0">
              <a:solidFill>
                <a:schemeClr val="tx1">
                  <a:lumMod val="65000"/>
                  <a:lumOff val="35000"/>
                </a:schemeClr>
              </a:solidFill>
            </a:endParaRPr>
          </a:p>
        </p:txBody>
      </p:sp>
    </p:spTree>
    <p:extLst>
      <p:ext uri="{BB962C8B-B14F-4D97-AF65-F5344CB8AC3E}">
        <p14:creationId xmlns:p14="http://schemas.microsoft.com/office/powerpoint/2010/main" val="377848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
            <a:extLst>
              <a:ext uri="{FF2B5EF4-FFF2-40B4-BE49-F238E27FC236}">
                <a16:creationId xmlns:a16="http://schemas.microsoft.com/office/drawing/2014/main" id="{A2740CAD-F5B0-45BC-93DF-9112E92CB327}"/>
              </a:ext>
            </a:extLst>
          </p:cNvPr>
          <p:cNvSpPr>
            <a:spLocks noGrp="1"/>
          </p:cNvSpPr>
          <p:nvPr>
            <p:ph type="body" sz="quarter" idx="10"/>
          </p:nvPr>
        </p:nvSpPr>
        <p:spPr>
          <a:xfrm>
            <a:off x="323529" y="339509"/>
            <a:ext cx="11573197" cy="724247"/>
          </a:xfrm>
        </p:spPr>
        <p:txBody>
          <a:bodyPr/>
          <a:lstStyle/>
          <a:p>
            <a:r>
              <a:rPr lang="sr-Cyrl-RS" sz="3600" dirty="0">
                <a:solidFill>
                  <a:schemeClr val="bg1"/>
                </a:solidFill>
              </a:rPr>
              <a:t>Кратак опис компоненти (2)</a:t>
            </a:r>
            <a:endParaRPr lang="en-US" sz="3600" dirty="0">
              <a:solidFill>
                <a:schemeClr val="bg1"/>
              </a:solidFill>
            </a:endParaRPr>
          </a:p>
        </p:txBody>
      </p:sp>
      <p:sp>
        <p:nvSpPr>
          <p:cNvPr id="6" name="TextBox 5">
            <a:extLst>
              <a:ext uri="{FF2B5EF4-FFF2-40B4-BE49-F238E27FC236}">
                <a16:creationId xmlns:a16="http://schemas.microsoft.com/office/drawing/2014/main" id="{93BD1991-65F2-4592-8B48-DBDBBEFDF431}"/>
              </a:ext>
            </a:extLst>
          </p:cNvPr>
          <p:cNvSpPr txBox="1"/>
          <p:nvPr/>
        </p:nvSpPr>
        <p:spPr>
          <a:xfrm>
            <a:off x="548325" y="1280176"/>
            <a:ext cx="11123603" cy="5116785"/>
          </a:xfrm>
          <a:prstGeom prst="rect">
            <a:avLst/>
          </a:prstGeom>
          <a:noFill/>
        </p:spPr>
        <p:txBody>
          <a:bodyPr wrap="square" rtlCol="0">
            <a:spAutoFit/>
          </a:bodyPr>
          <a:lstStyle/>
          <a:p>
            <a:pPr algn="just"/>
            <a:r>
              <a:rPr lang="ru-RU" b="1" dirty="0">
                <a:solidFill>
                  <a:schemeClr val="tx1">
                    <a:lumMod val="65000"/>
                    <a:lumOff val="35000"/>
                  </a:schemeClr>
                </a:solidFill>
              </a:rPr>
              <a:t>Модул за приказ, анализу и визуелизацију параметара који се прате</a:t>
            </a:r>
          </a:p>
          <a:p>
            <a:pPr algn="just"/>
            <a:r>
              <a:rPr lang="ru-RU" sz="1800" dirty="0">
                <a:solidFill>
                  <a:schemeClr val="tx1">
                    <a:lumMod val="65000"/>
                    <a:lumOff val="35000"/>
                  </a:schemeClr>
                </a:solidFill>
              </a:rPr>
              <a:t>Корисник ће моћи да погледа вредности параметара измерених помоћу уређаја, да добије анализу тих вредности (поређење са референтним вредностима) и визуелизацију параметара (преглед историје вредности праћених параметара). </a:t>
            </a:r>
          </a:p>
          <a:p>
            <a:pPr algn="just"/>
            <a:endParaRPr lang="ru-RU" b="1" dirty="0">
              <a:solidFill>
                <a:schemeClr val="tx1">
                  <a:lumMod val="65000"/>
                  <a:lumOff val="35000"/>
                </a:schemeClr>
              </a:solidFill>
            </a:endParaRPr>
          </a:p>
          <a:p>
            <a:pPr algn="just"/>
            <a:r>
              <a:rPr lang="ru-RU" b="1" dirty="0">
                <a:solidFill>
                  <a:schemeClr val="tx1">
                    <a:lumMod val="65000"/>
                    <a:lumOff val="35000"/>
                  </a:schemeClr>
                </a:solidFill>
              </a:rPr>
              <a:t>Модул за предикцију и детекцију болести</a:t>
            </a:r>
          </a:p>
          <a:p>
            <a:pPr algn="just"/>
            <a:r>
              <a:rPr lang="ru-RU" sz="1800" dirty="0">
                <a:solidFill>
                  <a:schemeClr val="tx1">
                    <a:lumMod val="65000"/>
                    <a:lumOff val="35000"/>
                  </a:schemeClr>
                </a:solidFill>
              </a:rPr>
              <a:t>На основу унетих података од стране корисника и измерених вредности параметара ће се  вршити предикција за наредних 10 година, односно за блиску будућност или детекција болести, и обавестити корисник уколико му се саветују даље анализе и стручна медицинска помоћ.</a:t>
            </a:r>
          </a:p>
          <a:p>
            <a:pPr algn="just"/>
            <a:endParaRPr lang="ru-RU" b="1" dirty="0">
              <a:solidFill>
                <a:schemeClr val="tx1">
                  <a:lumMod val="65000"/>
                  <a:lumOff val="35000"/>
                </a:schemeClr>
              </a:solidFill>
            </a:endParaRPr>
          </a:p>
          <a:p>
            <a:pPr algn="just"/>
            <a:r>
              <a:rPr lang="ru-RU" b="1" dirty="0">
                <a:solidFill>
                  <a:schemeClr val="tx1">
                    <a:lumMod val="65000"/>
                    <a:lumOff val="35000"/>
                  </a:schemeClr>
                </a:solidFill>
              </a:rPr>
              <a:t>Модул за контролисање исхране</a:t>
            </a:r>
          </a:p>
          <a:p>
            <a:pPr algn="just"/>
            <a:r>
              <a:rPr lang="ru-RU" sz="1800" dirty="0">
                <a:solidFill>
                  <a:schemeClr val="tx1">
                    <a:lumMod val="65000"/>
                    <a:lumOff val="35000"/>
                  </a:schemeClr>
                </a:solidFill>
              </a:rPr>
              <a:t>Корисник ће имати могућност да уноси информације и прати своју исхрану. Такође, корисник ће моћи да прегледа препоручене планове исхране.</a:t>
            </a:r>
          </a:p>
          <a:p>
            <a:pPr algn="just"/>
            <a:endParaRPr lang="ru-RU" b="1" dirty="0">
              <a:solidFill>
                <a:schemeClr val="tx1">
                  <a:lumMod val="65000"/>
                  <a:lumOff val="35000"/>
                </a:schemeClr>
              </a:solidFill>
            </a:endParaRPr>
          </a:p>
          <a:p>
            <a:pPr algn="just"/>
            <a:r>
              <a:rPr lang="ru-RU" b="1" dirty="0">
                <a:solidFill>
                  <a:schemeClr val="tx1">
                    <a:lumMod val="65000"/>
                    <a:lumOff val="35000"/>
                  </a:schemeClr>
                </a:solidFill>
              </a:rPr>
              <a:t>Модул за контролисање физичке активности</a:t>
            </a:r>
          </a:p>
          <a:p>
            <a:pPr algn="just"/>
            <a:r>
              <a:rPr lang="ru-RU" sz="1800" dirty="0">
                <a:solidFill>
                  <a:schemeClr val="tx1">
                    <a:lumMod val="65000"/>
                    <a:lumOff val="35000"/>
                  </a:schemeClr>
                </a:solidFill>
              </a:rPr>
              <a:t>Корицник ће имати могућност да уноси потребне информације како би пратио своју физичку активност. Такође, корисник ће моћи да прегледа препоручене вежбе односно активности у складу са својим кардиоваскуларним стањем. </a:t>
            </a:r>
            <a:endParaRPr lang="ru-RU" b="1" dirty="0">
              <a:solidFill>
                <a:schemeClr val="tx1">
                  <a:lumMod val="65000"/>
                  <a:lumOff val="35000"/>
                </a:schemeClr>
              </a:solidFill>
            </a:endParaRPr>
          </a:p>
        </p:txBody>
      </p:sp>
    </p:spTree>
    <p:extLst>
      <p:ext uri="{BB962C8B-B14F-4D97-AF65-F5344CB8AC3E}">
        <p14:creationId xmlns:p14="http://schemas.microsoft.com/office/powerpoint/2010/main" val="165567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8C46C8-2015-491E-AC18-C70AFBF4665C}"/>
              </a:ext>
            </a:extLst>
          </p:cNvPr>
          <p:cNvSpPr>
            <a:spLocks noGrp="1"/>
          </p:cNvSpPr>
          <p:nvPr>
            <p:ph type="body" sz="quarter" idx="10"/>
          </p:nvPr>
        </p:nvSpPr>
        <p:spPr/>
        <p:txBody>
          <a:bodyPr/>
          <a:lstStyle/>
          <a:p>
            <a:r>
              <a:rPr lang="sr-Cyrl-RS" sz="3600" dirty="0">
                <a:solidFill>
                  <a:schemeClr val="bg1"/>
                </a:solidFill>
              </a:rPr>
              <a:t>Категорије корисника</a:t>
            </a:r>
            <a:endParaRPr lang="en-US" sz="3600" dirty="0">
              <a:solidFill>
                <a:schemeClr val="bg1"/>
              </a:solidFill>
            </a:endParaRPr>
          </a:p>
        </p:txBody>
      </p:sp>
      <p:sp>
        <p:nvSpPr>
          <p:cNvPr id="4" name="TextBox 3">
            <a:extLst>
              <a:ext uri="{FF2B5EF4-FFF2-40B4-BE49-F238E27FC236}">
                <a16:creationId xmlns:a16="http://schemas.microsoft.com/office/drawing/2014/main" id="{9A520EA3-2FA4-4CCA-B452-07BA1AD6D8F8}"/>
              </a:ext>
            </a:extLst>
          </p:cNvPr>
          <p:cNvSpPr txBox="1"/>
          <p:nvPr/>
        </p:nvSpPr>
        <p:spPr>
          <a:xfrm>
            <a:off x="600075" y="1452278"/>
            <a:ext cx="4800599" cy="584775"/>
          </a:xfrm>
          <a:prstGeom prst="rect">
            <a:avLst/>
          </a:prstGeom>
          <a:solidFill>
            <a:schemeClr val="accent4"/>
          </a:solidFill>
        </p:spPr>
        <p:txBody>
          <a:bodyPr wrap="square" rtlCol="0" anchor="ctr">
            <a:spAutoFit/>
          </a:bodyPr>
          <a:lstStyle/>
          <a:p>
            <a:pPr algn="ctr"/>
            <a:r>
              <a:rPr lang="ru-RU" altLang="ko-KR" sz="1600" b="1" dirty="0">
                <a:solidFill>
                  <a:schemeClr val="bg1"/>
                </a:solidFill>
                <a:cs typeface="Arial" pitchFamily="34" charset="0"/>
              </a:rPr>
              <a:t>Корисници који већ имају утврђену кардиоваскуларну болест</a:t>
            </a:r>
            <a:endParaRPr lang="ko-KR" altLang="en-US" sz="1600" b="1" dirty="0">
              <a:solidFill>
                <a:schemeClr val="bg1"/>
              </a:solidFill>
              <a:cs typeface="Arial" pitchFamily="34" charset="0"/>
            </a:endParaRPr>
          </a:p>
        </p:txBody>
      </p:sp>
      <p:sp>
        <p:nvSpPr>
          <p:cNvPr id="7" name="TextBox 6">
            <a:extLst>
              <a:ext uri="{FF2B5EF4-FFF2-40B4-BE49-F238E27FC236}">
                <a16:creationId xmlns:a16="http://schemas.microsoft.com/office/drawing/2014/main" id="{0DF1358A-50FB-4CB9-9DBB-B7A4D8EE1B46}"/>
              </a:ext>
            </a:extLst>
          </p:cNvPr>
          <p:cNvSpPr txBox="1"/>
          <p:nvPr/>
        </p:nvSpPr>
        <p:spPr>
          <a:xfrm>
            <a:off x="529003" y="2231304"/>
            <a:ext cx="5214571" cy="2554545"/>
          </a:xfrm>
          <a:prstGeom prst="rect">
            <a:avLst/>
          </a:prstGeom>
          <a:noFill/>
        </p:spPr>
        <p:txBody>
          <a:bodyPr wrap="square" rtlCol="0">
            <a:spAutoFit/>
          </a:bodyPr>
          <a:lstStyle/>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Праћење параметара </a:t>
            </a:r>
          </a:p>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Персонализовани савети</a:t>
            </a:r>
          </a:p>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Предикција блиске будућности</a:t>
            </a:r>
          </a:p>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Преглед и контрола исхране</a:t>
            </a:r>
          </a:p>
          <a:p>
            <a:pPr marL="171450" indent="-171450">
              <a:lnSpc>
                <a:spcPct val="200000"/>
              </a:lnSpc>
              <a:buFont typeface="Wingdings" panose="05000000000000000000" pitchFamily="2" charset="2"/>
              <a:buChar char="ü"/>
            </a:pPr>
            <a:r>
              <a:rPr lang="ru-RU" altLang="ko-KR" sz="1600" b="1" dirty="0">
                <a:solidFill>
                  <a:schemeClr val="tx1">
                    <a:lumMod val="65000"/>
                    <a:lumOff val="35000"/>
                  </a:schemeClr>
                </a:solidFill>
                <a:latin typeface="Arial" pitchFamily="34" charset="0"/>
                <a:cs typeface="Arial" pitchFamily="34" charset="0"/>
              </a:rPr>
              <a:t>  Преглед и контрола физичке активности</a:t>
            </a:r>
            <a:r>
              <a:rPr lang="sr-Cyrl-RS" altLang="ko-KR" sz="1600" b="1" dirty="0">
                <a:solidFill>
                  <a:schemeClr val="tx1">
                    <a:lumMod val="65000"/>
                    <a:lumOff val="35000"/>
                  </a:schemeClr>
                </a:solidFill>
                <a:latin typeface="Arial" pitchFamily="34" charset="0"/>
                <a:cs typeface="Arial" pitchFamily="34" charset="0"/>
              </a:rPr>
              <a:t> </a:t>
            </a:r>
            <a:endParaRPr lang="en-US" altLang="ko-KR" sz="1600" b="1" dirty="0">
              <a:solidFill>
                <a:schemeClr val="tx1">
                  <a:lumMod val="65000"/>
                  <a:lumOff val="35000"/>
                </a:schemeClr>
              </a:solidFill>
              <a:latin typeface="Arial" pitchFamily="34" charset="0"/>
              <a:cs typeface="Arial" pitchFamily="34" charset="0"/>
            </a:endParaRPr>
          </a:p>
        </p:txBody>
      </p:sp>
      <p:sp>
        <p:nvSpPr>
          <p:cNvPr id="17" name="TextBox 16">
            <a:extLst>
              <a:ext uri="{FF2B5EF4-FFF2-40B4-BE49-F238E27FC236}">
                <a16:creationId xmlns:a16="http://schemas.microsoft.com/office/drawing/2014/main" id="{5D6EEEA0-F641-4AB8-9FB2-7CCFF44C1CCD}"/>
              </a:ext>
            </a:extLst>
          </p:cNvPr>
          <p:cNvSpPr txBox="1"/>
          <p:nvPr/>
        </p:nvSpPr>
        <p:spPr>
          <a:xfrm>
            <a:off x="6681422" y="2231304"/>
            <a:ext cx="4729528" cy="1000787"/>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ru-RU" sz="1600" b="1" dirty="0">
                <a:solidFill>
                  <a:schemeClr val="tx1">
                    <a:lumMod val="65000"/>
                    <a:lumOff val="35000"/>
                  </a:schemeClr>
                </a:solidFill>
              </a:rPr>
              <a:t>Предикција за наредних 10 година</a:t>
            </a:r>
          </a:p>
          <a:p>
            <a:pPr marL="285750" indent="-285750">
              <a:lnSpc>
                <a:spcPct val="200000"/>
              </a:lnSpc>
              <a:buFont typeface="Wingdings" panose="05000000000000000000" pitchFamily="2" charset="2"/>
              <a:buChar char="ü"/>
            </a:pPr>
            <a:r>
              <a:rPr lang="ru-RU" sz="1600" b="1" dirty="0">
                <a:solidFill>
                  <a:schemeClr val="tx1">
                    <a:lumMod val="65000"/>
                    <a:lumOff val="35000"/>
                  </a:schemeClr>
                </a:solidFill>
              </a:rPr>
              <a:t>Детекција кардиоваскуларних проблема</a:t>
            </a:r>
            <a:endParaRPr lang="en-US" sz="1600" b="1" dirty="0">
              <a:solidFill>
                <a:schemeClr val="tx1">
                  <a:lumMod val="65000"/>
                  <a:lumOff val="35000"/>
                </a:schemeClr>
              </a:solidFill>
            </a:endParaRPr>
          </a:p>
        </p:txBody>
      </p:sp>
      <p:sp>
        <p:nvSpPr>
          <p:cNvPr id="8" name="TextBox 7">
            <a:extLst>
              <a:ext uri="{FF2B5EF4-FFF2-40B4-BE49-F238E27FC236}">
                <a16:creationId xmlns:a16="http://schemas.microsoft.com/office/drawing/2014/main" id="{9A520EA3-2FA4-4CCA-B452-07BA1AD6D8F8}"/>
              </a:ext>
            </a:extLst>
          </p:cNvPr>
          <p:cNvSpPr txBox="1"/>
          <p:nvPr/>
        </p:nvSpPr>
        <p:spPr>
          <a:xfrm>
            <a:off x="6724650" y="1461803"/>
            <a:ext cx="4800599" cy="584775"/>
          </a:xfrm>
          <a:prstGeom prst="rect">
            <a:avLst/>
          </a:prstGeom>
          <a:solidFill>
            <a:schemeClr val="accent4"/>
          </a:solidFill>
        </p:spPr>
        <p:txBody>
          <a:bodyPr wrap="square" rtlCol="0" anchor="ctr">
            <a:spAutoFit/>
          </a:bodyPr>
          <a:lstStyle/>
          <a:p>
            <a:pPr algn="ctr"/>
            <a:r>
              <a:rPr lang="ru-RU" altLang="ko-KR" sz="1600" b="1" dirty="0">
                <a:solidFill>
                  <a:schemeClr val="bg1"/>
                </a:solidFill>
                <a:cs typeface="Arial" pitchFamily="34" charset="0"/>
              </a:rPr>
              <a:t>Корисници који немају утврђену кардиоваскуларну болест</a:t>
            </a:r>
            <a:endParaRPr lang="ko-KR" altLang="en-US" sz="1600" b="1" dirty="0">
              <a:solidFill>
                <a:schemeClr val="bg1"/>
              </a:solidFill>
              <a:cs typeface="Arial" pitchFamily="34" charset="0"/>
            </a:endParaRPr>
          </a:p>
        </p:txBody>
      </p:sp>
    </p:spTree>
    <p:extLst>
      <p:ext uri="{BB962C8B-B14F-4D97-AF65-F5344CB8AC3E}">
        <p14:creationId xmlns:p14="http://schemas.microsoft.com/office/powerpoint/2010/main" val="406220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0F9853-B1F3-4753-81A0-29B3BBA1EAD9}"/>
              </a:ext>
            </a:extLst>
          </p:cNvPr>
          <p:cNvSpPr>
            <a:spLocks noGrp="1"/>
          </p:cNvSpPr>
          <p:nvPr>
            <p:ph type="body" sz="quarter" idx="10"/>
          </p:nvPr>
        </p:nvSpPr>
        <p:spPr/>
        <p:txBody>
          <a:bodyPr/>
          <a:lstStyle/>
          <a:p>
            <a:r>
              <a:rPr lang="sr-Cyrl-RS" sz="3600" dirty="0">
                <a:solidFill>
                  <a:schemeClr val="bg1"/>
                </a:solidFill>
              </a:rPr>
              <a:t>План реализације</a:t>
            </a:r>
            <a:endParaRPr lang="en-US" sz="3600" dirty="0">
              <a:solidFill>
                <a:schemeClr val="bg1"/>
              </a:solidFill>
            </a:endParaRPr>
          </a:p>
        </p:txBody>
      </p:sp>
      <p:grpSp>
        <p:nvGrpSpPr>
          <p:cNvPr id="3" name="Group 2">
            <a:extLst>
              <a:ext uri="{FF2B5EF4-FFF2-40B4-BE49-F238E27FC236}">
                <a16:creationId xmlns:a16="http://schemas.microsoft.com/office/drawing/2014/main" id="{9B6D21EF-52D0-4C06-B8D6-27E2E83DC765}"/>
              </a:ext>
            </a:extLst>
          </p:cNvPr>
          <p:cNvGrpSpPr/>
          <p:nvPr/>
        </p:nvGrpSpPr>
        <p:grpSpPr>
          <a:xfrm>
            <a:off x="0" y="3704124"/>
            <a:ext cx="9214338" cy="371649"/>
            <a:chOff x="395536" y="3097535"/>
            <a:chExt cx="8208912" cy="371649"/>
          </a:xfrm>
        </p:grpSpPr>
        <p:sp>
          <p:nvSpPr>
            <p:cNvPr id="4" name="Rectangle 3">
              <a:extLst>
                <a:ext uri="{FF2B5EF4-FFF2-40B4-BE49-F238E27FC236}">
                  <a16:creationId xmlns:a16="http://schemas.microsoft.com/office/drawing/2014/main" id="{926C0FDA-AD3F-428B-B04D-954CEDC7B9EE}"/>
                </a:ext>
              </a:extLst>
            </p:cNvPr>
            <p:cNvSpPr/>
            <p:nvPr/>
          </p:nvSpPr>
          <p:spPr>
            <a:xfrm>
              <a:off x="395536"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 name="Rectangle 3">
              <a:extLst>
                <a:ext uri="{FF2B5EF4-FFF2-40B4-BE49-F238E27FC236}">
                  <a16:creationId xmlns:a16="http://schemas.microsoft.com/office/drawing/2014/main" id="{1E38BB53-3ED6-4F5B-9349-47B30D9C0999}"/>
                </a:ext>
              </a:extLst>
            </p:cNvPr>
            <p:cNvSpPr/>
            <p:nvPr/>
          </p:nvSpPr>
          <p:spPr>
            <a:xfrm rot="10800000">
              <a:off x="1763295"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6" name="Rectangle 3">
              <a:extLst>
                <a:ext uri="{FF2B5EF4-FFF2-40B4-BE49-F238E27FC236}">
                  <a16:creationId xmlns:a16="http://schemas.microsoft.com/office/drawing/2014/main" id="{345BAFEB-5134-4E89-B4DE-DA79E5C61968}"/>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7" name="Rectangle 3">
              <a:extLst>
                <a:ext uri="{FF2B5EF4-FFF2-40B4-BE49-F238E27FC236}">
                  <a16:creationId xmlns:a16="http://schemas.microsoft.com/office/drawing/2014/main" id="{5E75EBDC-CF5E-4289-A434-F5ECA7065974}"/>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9822F3BF-C26A-41C8-99A8-B941CC8AB467}"/>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ectangle 3">
              <a:extLst>
                <a:ext uri="{FF2B5EF4-FFF2-40B4-BE49-F238E27FC236}">
                  <a16:creationId xmlns:a16="http://schemas.microsoft.com/office/drawing/2014/main" id="{691C0B5E-7B35-463F-B15C-1B14543C96B7}"/>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2" name="Group 11">
            <a:extLst>
              <a:ext uri="{FF2B5EF4-FFF2-40B4-BE49-F238E27FC236}">
                <a16:creationId xmlns:a16="http://schemas.microsoft.com/office/drawing/2014/main" id="{BC9DB416-0FAC-45F6-9D42-5009260AF24D}"/>
              </a:ext>
            </a:extLst>
          </p:cNvPr>
          <p:cNvGrpSpPr/>
          <p:nvPr/>
        </p:nvGrpSpPr>
        <p:grpSpPr>
          <a:xfrm>
            <a:off x="134432" y="4224382"/>
            <a:ext cx="1287702" cy="710089"/>
            <a:chOff x="3343992" y="4311889"/>
            <a:chExt cx="1544679" cy="710089"/>
          </a:xfrm>
        </p:grpSpPr>
        <p:sp>
          <p:nvSpPr>
            <p:cNvPr id="13" name="TextBox 12">
              <a:extLst>
                <a:ext uri="{FF2B5EF4-FFF2-40B4-BE49-F238E27FC236}">
                  <a16:creationId xmlns:a16="http://schemas.microsoft.com/office/drawing/2014/main" id="{EE981583-FB86-459D-BD9B-4DEEA6884632}"/>
                </a:ext>
              </a:extLst>
            </p:cNvPr>
            <p:cNvSpPr txBox="1"/>
            <p:nvPr/>
          </p:nvSpPr>
          <p:spPr>
            <a:xfrm>
              <a:off x="3343992" y="4560313"/>
              <a:ext cx="1521787" cy="461665"/>
            </a:xfrm>
            <a:prstGeom prst="rect">
              <a:avLst/>
            </a:prstGeom>
            <a:noFill/>
          </p:spPr>
          <p:txBody>
            <a:bodyPr wrap="square" rtlCol="0">
              <a:spAutoFit/>
            </a:bodyPr>
            <a:lstStyle/>
            <a:p>
              <a:pPr algn="ctr"/>
              <a:r>
                <a:rPr lang="sr-Cyrl-RS" altLang="ko-KR" sz="1200" dirty="0">
                  <a:solidFill>
                    <a:schemeClr val="tx1">
                      <a:lumMod val="75000"/>
                      <a:lumOff val="25000"/>
                    </a:schemeClr>
                  </a:solidFill>
                  <a:cs typeface="Arial" pitchFamily="34" charset="0"/>
                </a:rPr>
                <a:t>Управљање пројектом</a:t>
              </a:r>
              <a:endParaRPr lang="en-US" altLang="ko-KR" sz="1200"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26C3D158-7D60-40D4-AAB1-F0623D7D7A52}"/>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WP 1</a:t>
              </a:r>
              <a:endParaRPr lang="ko-KR" altLang="en-US" sz="1200" b="1" dirty="0">
                <a:solidFill>
                  <a:schemeClr val="tx1">
                    <a:lumMod val="75000"/>
                    <a:lumOff val="25000"/>
                  </a:schemeClr>
                </a:solidFill>
                <a:cs typeface="Arial" pitchFamily="34" charset="0"/>
              </a:endParaRPr>
            </a:p>
          </p:txBody>
        </p:sp>
      </p:grpSp>
      <p:sp>
        <p:nvSpPr>
          <p:cNvPr id="45" name="Rectangle 3">
            <a:extLst>
              <a:ext uri="{FF2B5EF4-FFF2-40B4-BE49-F238E27FC236}">
                <a16:creationId xmlns:a16="http://schemas.microsoft.com/office/drawing/2014/main" id="{AAE746B4-74E4-4344-84E2-373DA9A3E7DF}"/>
              </a:ext>
            </a:extLst>
          </p:cNvPr>
          <p:cNvSpPr/>
          <p:nvPr/>
        </p:nvSpPr>
        <p:spPr>
          <a:xfrm>
            <a:off x="9214337" y="3819565"/>
            <a:ext cx="1535723"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sp>
        <p:nvSpPr>
          <p:cNvPr id="48" name="Rectangle 3">
            <a:extLst>
              <a:ext uri="{FF2B5EF4-FFF2-40B4-BE49-F238E27FC236}">
                <a16:creationId xmlns:a16="http://schemas.microsoft.com/office/drawing/2014/main" id="{2C9AF4C3-0FDD-4B23-9D2C-AE8E8A2BA122}"/>
              </a:ext>
            </a:extLst>
          </p:cNvPr>
          <p:cNvSpPr/>
          <p:nvPr/>
        </p:nvSpPr>
        <p:spPr>
          <a:xfrm rot="10800000">
            <a:off x="10750060" y="3704124"/>
            <a:ext cx="1441939"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endParaRPr>
          </a:p>
        </p:txBody>
      </p:sp>
      <p:grpSp>
        <p:nvGrpSpPr>
          <p:cNvPr id="52" name="Group 51">
            <a:extLst>
              <a:ext uri="{FF2B5EF4-FFF2-40B4-BE49-F238E27FC236}">
                <a16:creationId xmlns:a16="http://schemas.microsoft.com/office/drawing/2014/main" id="{E3E68B91-E457-42E1-95E8-5C4F39B2D622}"/>
              </a:ext>
            </a:extLst>
          </p:cNvPr>
          <p:cNvGrpSpPr/>
          <p:nvPr/>
        </p:nvGrpSpPr>
        <p:grpSpPr>
          <a:xfrm>
            <a:off x="1618731" y="2718646"/>
            <a:ext cx="1287702" cy="894755"/>
            <a:chOff x="3343992" y="4311889"/>
            <a:chExt cx="1544679" cy="894755"/>
          </a:xfrm>
        </p:grpSpPr>
        <p:sp>
          <p:nvSpPr>
            <p:cNvPr id="53" name="TextBox 52">
              <a:extLst>
                <a:ext uri="{FF2B5EF4-FFF2-40B4-BE49-F238E27FC236}">
                  <a16:creationId xmlns:a16="http://schemas.microsoft.com/office/drawing/2014/main" id="{F59528E6-EFF4-412C-801A-87F303ED04FC}"/>
                </a:ext>
              </a:extLst>
            </p:cNvPr>
            <p:cNvSpPr txBox="1"/>
            <p:nvPr/>
          </p:nvSpPr>
          <p:spPr>
            <a:xfrm>
              <a:off x="3343992" y="4560313"/>
              <a:ext cx="1521787" cy="646331"/>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Анализа корисничких захтева</a:t>
              </a:r>
              <a:endParaRPr lang="en-US" altLang="ko-KR" sz="1200" dirty="0">
                <a:solidFill>
                  <a:schemeClr val="tx1">
                    <a:lumMod val="65000"/>
                    <a:lumOff val="35000"/>
                  </a:schemeClr>
                </a:solidFill>
                <a:cs typeface="Arial" pitchFamily="34" charset="0"/>
              </a:endParaRPr>
            </a:p>
          </p:txBody>
        </p:sp>
        <p:sp>
          <p:nvSpPr>
            <p:cNvPr id="54" name="TextBox 53">
              <a:extLst>
                <a:ext uri="{FF2B5EF4-FFF2-40B4-BE49-F238E27FC236}">
                  <a16:creationId xmlns:a16="http://schemas.microsoft.com/office/drawing/2014/main" id="{2FC5D5AF-16D0-4ACE-837E-D7B3B4B6020F}"/>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2</a:t>
              </a:r>
              <a:endParaRPr lang="ko-KR" altLang="en-US" sz="1200" b="1" dirty="0">
                <a:solidFill>
                  <a:schemeClr val="tx1">
                    <a:lumMod val="65000"/>
                    <a:lumOff val="35000"/>
                  </a:schemeClr>
                </a:solidFill>
                <a:cs typeface="Arial" pitchFamily="34" charset="0"/>
              </a:endParaRPr>
            </a:p>
          </p:txBody>
        </p:sp>
      </p:grpSp>
      <p:grpSp>
        <p:nvGrpSpPr>
          <p:cNvPr id="56" name="Group 55">
            <a:extLst>
              <a:ext uri="{FF2B5EF4-FFF2-40B4-BE49-F238E27FC236}">
                <a16:creationId xmlns:a16="http://schemas.microsoft.com/office/drawing/2014/main" id="{92C39EFC-5513-48C6-96FD-EF06E2EC4324}"/>
              </a:ext>
            </a:extLst>
          </p:cNvPr>
          <p:cNvGrpSpPr/>
          <p:nvPr/>
        </p:nvGrpSpPr>
        <p:grpSpPr>
          <a:xfrm>
            <a:off x="3195456" y="4221434"/>
            <a:ext cx="1287702" cy="1079421"/>
            <a:chOff x="3343992" y="4311889"/>
            <a:chExt cx="1544679" cy="1079421"/>
          </a:xfrm>
        </p:grpSpPr>
        <p:sp>
          <p:nvSpPr>
            <p:cNvPr id="57" name="TextBox 56">
              <a:extLst>
                <a:ext uri="{FF2B5EF4-FFF2-40B4-BE49-F238E27FC236}">
                  <a16:creationId xmlns:a16="http://schemas.microsoft.com/office/drawing/2014/main" id="{17DFB4D9-AC9E-4230-BAF9-30337D33E07E}"/>
                </a:ext>
              </a:extLst>
            </p:cNvPr>
            <p:cNvSpPr txBox="1"/>
            <p:nvPr/>
          </p:nvSpPr>
          <p:spPr>
            <a:xfrm>
              <a:off x="3343992" y="4560313"/>
              <a:ext cx="1521787" cy="830997"/>
            </a:xfrm>
            <a:prstGeom prst="rect">
              <a:avLst/>
            </a:prstGeom>
            <a:noFill/>
          </p:spPr>
          <p:txBody>
            <a:bodyPr wrap="square" rtlCol="0">
              <a:spAutoFit/>
            </a:bodyPr>
            <a:lstStyle/>
            <a:p>
              <a:pPr algn="ctr"/>
              <a:r>
                <a:rPr lang="ru-RU" altLang="ko-KR" sz="1200" dirty="0">
                  <a:solidFill>
                    <a:schemeClr val="tx1">
                      <a:lumMod val="65000"/>
                      <a:lumOff val="35000"/>
                    </a:schemeClr>
                  </a:solidFill>
                  <a:cs typeface="Arial" pitchFamily="34" charset="0"/>
                </a:rPr>
                <a:t>Анализа  и детаљи дизајна система</a:t>
              </a:r>
              <a:endParaRPr lang="en-US" altLang="ko-KR" sz="1200" dirty="0">
                <a:solidFill>
                  <a:schemeClr val="tx1">
                    <a:lumMod val="65000"/>
                    <a:lumOff val="35000"/>
                  </a:schemeClr>
                </a:solidFill>
                <a:cs typeface="Arial" pitchFamily="34" charset="0"/>
              </a:endParaRPr>
            </a:p>
          </p:txBody>
        </p:sp>
        <p:sp>
          <p:nvSpPr>
            <p:cNvPr id="58" name="TextBox 57">
              <a:extLst>
                <a:ext uri="{FF2B5EF4-FFF2-40B4-BE49-F238E27FC236}">
                  <a16:creationId xmlns:a16="http://schemas.microsoft.com/office/drawing/2014/main" id="{7EADDF7A-79C6-4F77-808F-EEADA21FA934}"/>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3</a:t>
              </a:r>
              <a:endParaRPr lang="ko-KR" altLang="en-US" sz="1200" b="1" dirty="0">
                <a:solidFill>
                  <a:schemeClr val="tx1">
                    <a:lumMod val="65000"/>
                    <a:lumOff val="35000"/>
                  </a:schemeClr>
                </a:solidFill>
                <a:cs typeface="Arial" pitchFamily="34" charset="0"/>
              </a:endParaRPr>
            </a:p>
          </p:txBody>
        </p:sp>
      </p:grpSp>
      <p:grpSp>
        <p:nvGrpSpPr>
          <p:cNvPr id="60" name="Group 59">
            <a:extLst>
              <a:ext uri="{FF2B5EF4-FFF2-40B4-BE49-F238E27FC236}">
                <a16:creationId xmlns:a16="http://schemas.microsoft.com/office/drawing/2014/main" id="{16C2D47A-0A2B-4D7F-A3CC-5378E11C61AD}"/>
              </a:ext>
            </a:extLst>
          </p:cNvPr>
          <p:cNvGrpSpPr/>
          <p:nvPr/>
        </p:nvGrpSpPr>
        <p:grpSpPr>
          <a:xfrm>
            <a:off x="4808298" y="2533980"/>
            <a:ext cx="1287702" cy="1079421"/>
            <a:chOff x="3343992" y="4311889"/>
            <a:chExt cx="1544679" cy="1079421"/>
          </a:xfrm>
        </p:grpSpPr>
        <p:sp>
          <p:nvSpPr>
            <p:cNvPr id="61" name="TextBox 60">
              <a:extLst>
                <a:ext uri="{FF2B5EF4-FFF2-40B4-BE49-F238E27FC236}">
                  <a16:creationId xmlns:a16="http://schemas.microsoft.com/office/drawing/2014/main" id="{7D238C38-3D5B-4F29-8F16-5D70DF753230}"/>
                </a:ext>
              </a:extLst>
            </p:cNvPr>
            <p:cNvSpPr txBox="1"/>
            <p:nvPr/>
          </p:nvSpPr>
          <p:spPr>
            <a:xfrm>
              <a:off x="3343992" y="4560313"/>
              <a:ext cx="1521787" cy="830997"/>
            </a:xfrm>
            <a:prstGeom prst="rect">
              <a:avLst/>
            </a:prstGeom>
            <a:noFill/>
          </p:spPr>
          <p:txBody>
            <a:bodyPr wrap="square" rtlCol="0">
              <a:spAutoFit/>
            </a:bodyPr>
            <a:lstStyle/>
            <a:p>
              <a:pPr algn="ctr"/>
              <a:r>
                <a:rPr lang="sr-Cyrl-BA" altLang="ko-KR" sz="1200" dirty="0">
                  <a:solidFill>
                    <a:schemeClr val="tx1">
                      <a:lumMod val="65000"/>
                      <a:lumOff val="35000"/>
                    </a:schemeClr>
                  </a:solidFill>
                  <a:cs typeface="Arial" pitchFamily="34" charset="0"/>
                </a:rPr>
                <a:t>Развијање хардверске компоненте (уређаја)</a:t>
              </a:r>
              <a:endParaRPr lang="en-US" altLang="ko-KR" sz="1200" dirty="0">
                <a:solidFill>
                  <a:schemeClr val="tx1">
                    <a:lumMod val="65000"/>
                    <a:lumOff val="35000"/>
                  </a:schemeClr>
                </a:solidFill>
                <a:cs typeface="Arial" pitchFamily="34" charset="0"/>
              </a:endParaRPr>
            </a:p>
          </p:txBody>
        </p:sp>
        <p:sp>
          <p:nvSpPr>
            <p:cNvPr id="62" name="TextBox 61">
              <a:extLst>
                <a:ext uri="{FF2B5EF4-FFF2-40B4-BE49-F238E27FC236}">
                  <a16:creationId xmlns:a16="http://schemas.microsoft.com/office/drawing/2014/main" id="{F4132A07-89E6-497A-87BD-06281EF1C752}"/>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4</a:t>
              </a:r>
              <a:endParaRPr lang="ko-KR" altLang="en-US" sz="1200" b="1" dirty="0">
                <a:solidFill>
                  <a:schemeClr val="tx1">
                    <a:lumMod val="65000"/>
                    <a:lumOff val="35000"/>
                  </a:schemeClr>
                </a:solidFill>
                <a:cs typeface="Arial" pitchFamily="34" charset="0"/>
              </a:endParaRPr>
            </a:p>
          </p:txBody>
        </p:sp>
      </p:grpSp>
      <p:grpSp>
        <p:nvGrpSpPr>
          <p:cNvPr id="67" name="Group 66">
            <a:extLst>
              <a:ext uri="{FF2B5EF4-FFF2-40B4-BE49-F238E27FC236}">
                <a16:creationId xmlns:a16="http://schemas.microsoft.com/office/drawing/2014/main" id="{F2EAFCD5-11C1-4145-AC13-D4CBD6F26DFE}"/>
              </a:ext>
            </a:extLst>
          </p:cNvPr>
          <p:cNvGrpSpPr/>
          <p:nvPr/>
        </p:nvGrpSpPr>
        <p:grpSpPr>
          <a:xfrm>
            <a:off x="6275154" y="4233592"/>
            <a:ext cx="1287702" cy="710089"/>
            <a:chOff x="3343992" y="4311889"/>
            <a:chExt cx="1544679" cy="710089"/>
          </a:xfrm>
        </p:grpSpPr>
        <p:sp>
          <p:nvSpPr>
            <p:cNvPr id="68" name="TextBox 67">
              <a:extLst>
                <a:ext uri="{FF2B5EF4-FFF2-40B4-BE49-F238E27FC236}">
                  <a16:creationId xmlns:a16="http://schemas.microsoft.com/office/drawing/2014/main" id="{87034765-2673-4C25-95C4-1A697C255677}"/>
                </a:ext>
              </a:extLst>
            </p:cNvPr>
            <p:cNvSpPr txBox="1"/>
            <p:nvPr/>
          </p:nvSpPr>
          <p:spPr>
            <a:xfrm>
              <a:off x="3343992" y="4560313"/>
              <a:ext cx="1521787" cy="461665"/>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Кодовање и дебаговање</a:t>
              </a:r>
              <a:endParaRPr lang="en-US" altLang="ko-KR" sz="1200" dirty="0">
                <a:solidFill>
                  <a:schemeClr val="tx1">
                    <a:lumMod val="65000"/>
                    <a:lumOff val="35000"/>
                  </a:schemeClr>
                </a:solidFill>
                <a:cs typeface="Arial" pitchFamily="34" charset="0"/>
              </a:endParaRPr>
            </a:p>
          </p:txBody>
        </p:sp>
        <p:sp>
          <p:nvSpPr>
            <p:cNvPr id="69" name="TextBox 68">
              <a:extLst>
                <a:ext uri="{FF2B5EF4-FFF2-40B4-BE49-F238E27FC236}">
                  <a16:creationId xmlns:a16="http://schemas.microsoft.com/office/drawing/2014/main" id="{3EF32A34-5DCE-42AC-9F8A-FD344D4086A1}"/>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5</a:t>
              </a:r>
              <a:endParaRPr lang="ko-KR" altLang="en-US" sz="1200" b="1" dirty="0">
                <a:solidFill>
                  <a:schemeClr val="tx1">
                    <a:lumMod val="65000"/>
                    <a:lumOff val="35000"/>
                  </a:schemeClr>
                </a:solidFill>
                <a:cs typeface="Arial" pitchFamily="34" charset="0"/>
              </a:endParaRPr>
            </a:p>
          </p:txBody>
        </p:sp>
      </p:grpSp>
      <p:grpSp>
        <p:nvGrpSpPr>
          <p:cNvPr id="70" name="Group 69">
            <a:extLst>
              <a:ext uri="{FF2B5EF4-FFF2-40B4-BE49-F238E27FC236}">
                <a16:creationId xmlns:a16="http://schemas.microsoft.com/office/drawing/2014/main" id="{B347DD4D-7556-4106-94E7-72E04CF34535}"/>
              </a:ext>
            </a:extLst>
          </p:cNvPr>
          <p:cNvGrpSpPr/>
          <p:nvPr/>
        </p:nvGrpSpPr>
        <p:grpSpPr>
          <a:xfrm>
            <a:off x="7740370" y="2718646"/>
            <a:ext cx="1287702" cy="710089"/>
            <a:chOff x="3343992" y="4311889"/>
            <a:chExt cx="1544679" cy="710089"/>
          </a:xfrm>
        </p:grpSpPr>
        <p:sp>
          <p:nvSpPr>
            <p:cNvPr id="71" name="TextBox 70">
              <a:extLst>
                <a:ext uri="{FF2B5EF4-FFF2-40B4-BE49-F238E27FC236}">
                  <a16:creationId xmlns:a16="http://schemas.microsoft.com/office/drawing/2014/main" id="{01A983CC-086A-4196-AB9F-9F556E443535}"/>
                </a:ext>
              </a:extLst>
            </p:cNvPr>
            <p:cNvSpPr txBox="1"/>
            <p:nvPr/>
          </p:nvSpPr>
          <p:spPr>
            <a:xfrm>
              <a:off x="3343992" y="4560313"/>
              <a:ext cx="1521787" cy="461665"/>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Интеграција система</a:t>
              </a:r>
              <a:endParaRPr lang="en-US" altLang="ko-KR" sz="1200" dirty="0">
                <a:solidFill>
                  <a:schemeClr val="tx1">
                    <a:lumMod val="65000"/>
                    <a:lumOff val="35000"/>
                  </a:schemeClr>
                </a:solidFill>
                <a:cs typeface="Arial" pitchFamily="34" charset="0"/>
              </a:endParaRPr>
            </a:p>
          </p:txBody>
        </p:sp>
        <p:sp>
          <p:nvSpPr>
            <p:cNvPr id="72" name="TextBox 71">
              <a:extLst>
                <a:ext uri="{FF2B5EF4-FFF2-40B4-BE49-F238E27FC236}">
                  <a16:creationId xmlns:a16="http://schemas.microsoft.com/office/drawing/2014/main" id="{19040287-5C28-4740-9DE3-36E013DDC878}"/>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6</a:t>
              </a:r>
              <a:endParaRPr lang="ko-KR" altLang="en-US" sz="1200" b="1" dirty="0">
                <a:solidFill>
                  <a:schemeClr val="tx1">
                    <a:lumMod val="65000"/>
                    <a:lumOff val="35000"/>
                  </a:schemeClr>
                </a:solidFill>
                <a:cs typeface="Arial" pitchFamily="34" charset="0"/>
              </a:endParaRPr>
            </a:p>
          </p:txBody>
        </p:sp>
      </p:grpSp>
      <p:grpSp>
        <p:nvGrpSpPr>
          <p:cNvPr id="73" name="Group 72">
            <a:extLst>
              <a:ext uri="{FF2B5EF4-FFF2-40B4-BE49-F238E27FC236}">
                <a16:creationId xmlns:a16="http://schemas.microsoft.com/office/drawing/2014/main" id="{694DF7A3-5655-4B31-A9B9-CA7050E3EA44}"/>
              </a:ext>
            </a:extLst>
          </p:cNvPr>
          <p:cNvGrpSpPr/>
          <p:nvPr/>
        </p:nvGrpSpPr>
        <p:grpSpPr>
          <a:xfrm>
            <a:off x="9317095" y="4221434"/>
            <a:ext cx="1287702" cy="710089"/>
            <a:chOff x="3343992" y="4311889"/>
            <a:chExt cx="1544679" cy="710089"/>
          </a:xfrm>
        </p:grpSpPr>
        <p:sp>
          <p:nvSpPr>
            <p:cNvPr id="74" name="TextBox 73">
              <a:extLst>
                <a:ext uri="{FF2B5EF4-FFF2-40B4-BE49-F238E27FC236}">
                  <a16:creationId xmlns:a16="http://schemas.microsoft.com/office/drawing/2014/main" id="{6BDB40A2-132C-4C97-8C0C-6B698B844D21}"/>
                </a:ext>
              </a:extLst>
            </p:cNvPr>
            <p:cNvSpPr txBox="1"/>
            <p:nvPr/>
          </p:nvSpPr>
          <p:spPr>
            <a:xfrm>
              <a:off x="3343992" y="4560313"/>
              <a:ext cx="1521787" cy="461665"/>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Тестирање система</a:t>
              </a:r>
              <a:endParaRPr lang="en-US" altLang="ko-KR" sz="1200" dirty="0">
                <a:solidFill>
                  <a:schemeClr val="tx1">
                    <a:lumMod val="65000"/>
                    <a:lumOff val="35000"/>
                  </a:schemeClr>
                </a:solidFill>
                <a:cs typeface="Arial" pitchFamily="34" charset="0"/>
              </a:endParaRPr>
            </a:p>
          </p:txBody>
        </p:sp>
        <p:sp>
          <p:nvSpPr>
            <p:cNvPr id="75" name="TextBox 74">
              <a:extLst>
                <a:ext uri="{FF2B5EF4-FFF2-40B4-BE49-F238E27FC236}">
                  <a16:creationId xmlns:a16="http://schemas.microsoft.com/office/drawing/2014/main" id="{19DBAFD2-C7E5-4210-ADDD-49190F667964}"/>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7</a:t>
              </a:r>
              <a:endParaRPr lang="ko-KR" altLang="en-US" sz="1200" b="1" dirty="0">
                <a:solidFill>
                  <a:schemeClr val="tx1">
                    <a:lumMod val="65000"/>
                    <a:lumOff val="35000"/>
                  </a:schemeClr>
                </a:solidFill>
                <a:cs typeface="Arial" pitchFamily="34" charset="0"/>
              </a:endParaRPr>
            </a:p>
          </p:txBody>
        </p:sp>
      </p:grpSp>
      <p:grpSp>
        <p:nvGrpSpPr>
          <p:cNvPr id="76" name="Group 75">
            <a:extLst>
              <a:ext uri="{FF2B5EF4-FFF2-40B4-BE49-F238E27FC236}">
                <a16:creationId xmlns:a16="http://schemas.microsoft.com/office/drawing/2014/main" id="{97DFFEE5-4E55-4D75-B38F-D63D400DF2AF}"/>
              </a:ext>
            </a:extLst>
          </p:cNvPr>
          <p:cNvGrpSpPr/>
          <p:nvPr/>
        </p:nvGrpSpPr>
        <p:grpSpPr>
          <a:xfrm>
            <a:off x="10929937" y="2533980"/>
            <a:ext cx="1287702" cy="894755"/>
            <a:chOff x="3343992" y="4311889"/>
            <a:chExt cx="1544679" cy="894755"/>
          </a:xfrm>
        </p:grpSpPr>
        <p:sp>
          <p:nvSpPr>
            <p:cNvPr id="77" name="TextBox 76">
              <a:extLst>
                <a:ext uri="{FF2B5EF4-FFF2-40B4-BE49-F238E27FC236}">
                  <a16:creationId xmlns:a16="http://schemas.microsoft.com/office/drawing/2014/main" id="{7A41A54F-D5A9-4999-AC4B-B4D69797E9D0}"/>
                </a:ext>
              </a:extLst>
            </p:cNvPr>
            <p:cNvSpPr txBox="1"/>
            <p:nvPr/>
          </p:nvSpPr>
          <p:spPr>
            <a:xfrm>
              <a:off x="3343992" y="4560313"/>
              <a:ext cx="1521787" cy="646331"/>
            </a:xfrm>
            <a:prstGeom prst="rect">
              <a:avLst/>
            </a:prstGeom>
            <a:noFill/>
          </p:spPr>
          <p:txBody>
            <a:bodyPr wrap="square" rtlCol="0">
              <a:spAutoFit/>
            </a:bodyPr>
            <a:lstStyle/>
            <a:p>
              <a:pPr algn="ctr"/>
              <a:r>
                <a:rPr lang="sr-Cyrl-RS" altLang="ko-KR" sz="1200" dirty="0">
                  <a:solidFill>
                    <a:schemeClr val="tx1">
                      <a:lumMod val="65000"/>
                      <a:lumOff val="35000"/>
                    </a:schemeClr>
                  </a:solidFill>
                  <a:cs typeface="Arial" pitchFamily="34" charset="0"/>
                </a:rPr>
                <a:t>Дисиминација и експлоатација</a:t>
              </a:r>
              <a:endParaRPr lang="en-US" altLang="ko-KR" sz="1200" dirty="0">
                <a:solidFill>
                  <a:schemeClr val="tx1">
                    <a:lumMod val="65000"/>
                    <a:lumOff val="35000"/>
                  </a:schemeClr>
                </a:solidFill>
                <a:cs typeface="Arial" pitchFamily="34" charset="0"/>
              </a:endParaRPr>
            </a:p>
          </p:txBody>
        </p:sp>
        <p:sp>
          <p:nvSpPr>
            <p:cNvPr id="78" name="TextBox 77">
              <a:extLst>
                <a:ext uri="{FF2B5EF4-FFF2-40B4-BE49-F238E27FC236}">
                  <a16:creationId xmlns:a16="http://schemas.microsoft.com/office/drawing/2014/main" id="{28559B35-5E10-4A5C-A909-73722574CCCD}"/>
                </a:ext>
              </a:extLst>
            </p:cNvPr>
            <p:cNvSpPr txBox="1"/>
            <p:nvPr/>
          </p:nvSpPr>
          <p:spPr>
            <a:xfrm>
              <a:off x="3344693" y="4311889"/>
              <a:ext cx="1543978" cy="276999"/>
            </a:xfrm>
            <a:prstGeom prst="rect">
              <a:avLst/>
            </a:prstGeom>
            <a:noFill/>
          </p:spPr>
          <p:txBody>
            <a:bodyPr wrap="square" rtlCol="0">
              <a:spAutoFit/>
            </a:bodyPr>
            <a:lstStyle/>
            <a:p>
              <a:pPr algn="ctr"/>
              <a:r>
                <a:rPr lang="en-US" altLang="ko-KR" sz="1200" b="1" dirty="0">
                  <a:solidFill>
                    <a:schemeClr val="tx1">
                      <a:lumMod val="65000"/>
                      <a:lumOff val="35000"/>
                    </a:schemeClr>
                  </a:solidFill>
                  <a:cs typeface="Arial" pitchFamily="34" charset="0"/>
                </a:rPr>
                <a:t>WP </a:t>
              </a:r>
              <a:r>
                <a:rPr lang="sr-Cyrl-RS" altLang="ko-KR" sz="1200" b="1" dirty="0">
                  <a:solidFill>
                    <a:schemeClr val="tx1">
                      <a:lumMod val="65000"/>
                      <a:lumOff val="35000"/>
                    </a:schemeClr>
                  </a:solidFill>
                  <a:cs typeface="Arial" pitchFamily="34" charset="0"/>
                </a:rPr>
                <a:t>8</a:t>
              </a:r>
              <a:endParaRPr lang="ko-KR" altLang="en-US" sz="1200" b="1" dirty="0">
                <a:solidFill>
                  <a:schemeClr val="tx1">
                    <a:lumMod val="65000"/>
                    <a:lumOff val="35000"/>
                  </a:schemeClr>
                </a:solidFill>
                <a:cs typeface="Arial" pitchFamily="34" charset="0"/>
              </a:endParaRPr>
            </a:p>
          </p:txBody>
        </p:sp>
      </p:grpSp>
      <p:sp>
        <p:nvSpPr>
          <p:cNvPr id="80" name="Donut 22">
            <a:extLst>
              <a:ext uri="{FF2B5EF4-FFF2-40B4-BE49-F238E27FC236}">
                <a16:creationId xmlns:a16="http://schemas.microsoft.com/office/drawing/2014/main" id="{67658DC3-1F19-4167-92CC-2DAE2F8F0443}"/>
              </a:ext>
            </a:extLst>
          </p:cNvPr>
          <p:cNvSpPr>
            <a:spLocks noChangeAspect="1"/>
          </p:cNvSpPr>
          <p:nvPr/>
        </p:nvSpPr>
        <p:spPr>
          <a:xfrm>
            <a:off x="534784" y="3082751"/>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2" name="Rectangle 7">
            <a:extLst>
              <a:ext uri="{FF2B5EF4-FFF2-40B4-BE49-F238E27FC236}">
                <a16:creationId xmlns:a16="http://schemas.microsoft.com/office/drawing/2014/main" id="{4666C190-6A45-430D-BC4A-11C42202CCEE}"/>
              </a:ext>
            </a:extLst>
          </p:cNvPr>
          <p:cNvSpPr/>
          <p:nvPr/>
        </p:nvSpPr>
        <p:spPr>
          <a:xfrm rot="18900000">
            <a:off x="9865824" y="3044596"/>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Parallelogram 30">
            <a:extLst>
              <a:ext uri="{FF2B5EF4-FFF2-40B4-BE49-F238E27FC236}">
                <a16:creationId xmlns:a16="http://schemas.microsoft.com/office/drawing/2014/main" id="{3B0F222A-C407-461E-8F07-7D993FB87473}"/>
              </a:ext>
            </a:extLst>
          </p:cNvPr>
          <p:cNvSpPr/>
          <p:nvPr/>
        </p:nvSpPr>
        <p:spPr>
          <a:xfrm flipH="1">
            <a:off x="3571388" y="2982559"/>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Trapezoid 13">
            <a:extLst>
              <a:ext uri="{FF2B5EF4-FFF2-40B4-BE49-F238E27FC236}">
                <a16:creationId xmlns:a16="http://schemas.microsoft.com/office/drawing/2014/main" id="{548C0D9A-9EF5-465D-A0E2-1B41E89EE630}"/>
              </a:ext>
            </a:extLst>
          </p:cNvPr>
          <p:cNvSpPr/>
          <p:nvPr/>
        </p:nvSpPr>
        <p:spPr>
          <a:xfrm>
            <a:off x="6654375" y="3038435"/>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5">
            <a:extLst>
              <a:ext uri="{FF2B5EF4-FFF2-40B4-BE49-F238E27FC236}">
                <a16:creationId xmlns:a16="http://schemas.microsoft.com/office/drawing/2014/main" id="{4B46249E-5F03-4E84-B4BB-20E23190F5E7}"/>
              </a:ext>
            </a:extLst>
          </p:cNvPr>
          <p:cNvSpPr/>
          <p:nvPr/>
        </p:nvSpPr>
        <p:spPr>
          <a:xfrm flipH="1">
            <a:off x="2054812" y="4535742"/>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ed Rectangle 31">
            <a:extLst>
              <a:ext uri="{FF2B5EF4-FFF2-40B4-BE49-F238E27FC236}">
                <a16:creationId xmlns:a16="http://schemas.microsoft.com/office/drawing/2014/main" id="{CA5E65E0-8679-4F5D-8710-72D000AC82B3}"/>
              </a:ext>
            </a:extLst>
          </p:cNvPr>
          <p:cNvSpPr>
            <a:spLocks noChangeAspect="1"/>
          </p:cNvSpPr>
          <p:nvPr/>
        </p:nvSpPr>
        <p:spPr>
          <a:xfrm>
            <a:off x="5190404" y="4419264"/>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Block Arc 41">
            <a:extLst>
              <a:ext uri="{FF2B5EF4-FFF2-40B4-BE49-F238E27FC236}">
                <a16:creationId xmlns:a16="http://schemas.microsoft.com/office/drawing/2014/main" id="{75E6F40F-10C9-4879-8C9E-0EF4BDB2EB28}"/>
              </a:ext>
            </a:extLst>
          </p:cNvPr>
          <p:cNvSpPr/>
          <p:nvPr/>
        </p:nvSpPr>
        <p:spPr>
          <a:xfrm>
            <a:off x="8167650" y="4438415"/>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88" name="Round Same Side Corner Rectangle 11">
            <a:extLst>
              <a:ext uri="{FF2B5EF4-FFF2-40B4-BE49-F238E27FC236}">
                <a16:creationId xmlns:a16="http://schemas.microsoft.com/office/drawing/2014/main" id="{4082C280-452F-410F-97B2-758ABE564723}"/>
              </a:ext>
            </a:extLst>
          </p:cNvPr>
          <p:cNvSpPr/>
          <p:nvPr/>
        </p:nvSpPr>
        <p:spPr>
          <a:xfrm rot="9900000">
            <a:off x="11134363" y="4426785"/>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9" name="Oval 88">
            <a:extLst>
              <a:ext uri="{FF2B5EF4-FFF2-40B4-BE49-F238E27FC236}">
                <a16:creationId xmlns:a16="http://schemas.microsoft.com/office/drawing/2014/main" id="{8A919399-CFAF-4829-82E1-5B8755BBB167}"/>
              </a:ext>
            </a:extLst>
          </p:cNvPr>
          <p:cNvSpPr>
            <a:spLocks noChangeAspect="1"/>
          </p:cNvSpPr>
          <p:nvPr/>
        </p:nvSpPr>
        <p:spPr>
          <a:xfrm>
            <a:off x="430494" y="2855754"/>
            <a:ext cx="731520" cy="73152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0" name="Oval 89">
            <a:extLst>
              <a:ext uri="{FF2B5EF4-FFF2-40B4-BE49-F238E27FC236}">
                <a16:creationId xmlns:a16="http://schemas.microsoft.com/office/drawing/2014/main" id="{C4A2DBB7-752E-4850-9D04-A9964877793C}"/>
              </a:ext>
            </a:extLst>
          </p:cNvPr>
          <p:cNvSpPr>
            <a:spLocks noChangeAspect="1"/>
          </p:cNvSpPr>
          <p:nvPr/>
        </p:nvSpPr>
        <p:spPr>
          <a:xfrm>
            <a:off x="3462584" y="2855754"/>
            <a:ext cx="731520" cy="73152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1" name="Oval 90">
            <a:extLst>
              <a:ext uri="{FF2B5EF4-FFF2-40B4-BE49-F238E27FC236}">
                <a16:creationId xmlns:a16="http://schemas.microsoft.com/office/drawing/2014/main" id="{0D80B387-DBF8-48B3-9CD0-829F74AD6CC5}"/>
              </a:ext>
            </a:extLst>
          </p:cNvPr>
          <p:cNvSpPr>
            <a:spLocks noChangeAspect="1"/>
          </p:cNvSpPr>
          <p:nvPr/>
        </p:nvSpPr>
        <p:spPr>
          <a:xfrm>
            <a:off x="6553537" y="2896221"/>
            <a:ext cx="731520" cy="73152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2" name="Oval 91">
            <a:extLst>
              <a:ext uri="{FF2B5EF4-FFF2-40B4-BE49-F238E27FC236}">
                <a16:creationId xmlns:a16="http://schemas.microsoft.com/office/drawing/2014/main" id="{5AF3D6C7-3514-4EAC-AFAA-C31467A2AEDE}"/>
              </a:ext>
            </a:extLst>
          </p:cNvPr>
          <p:cNvSpPr>
            <a:spLocks noChangeAspect="1"/>
          </p:cNvSpPr>
          <p:nvPr/>
        </p:nvSpPr>
        <p:spPr>
          <a:xfrm>
            <a:off x="9595478" y="2927776"/>
            <a:ext cx="731520" cy="73152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3" name="Oval 92">
            <a:extLst>
              <a:ext uri="{FF2B5EF4-FFF2-40B4-BE49-F238E27FC236}">
                <a16:creationId xmlns:a16="http://schemas.microsoft.com/office/drawing/2014/main" id="{CCC2FE8B-16D7-4C9F-84F4-8BDD3A86B839}"/>
              </a:ext>
            </a:extLst>
          </p:cNvPr>
          <p:cNvSpPr>
            <a:spLocks noChangeAspect="1"/>
          </p:cNvSpPr>
          <p:nvPr/>
        </p:nvSpPr>
        <p:spPr>
          <a:xfrm>
            <a:off x="1942743" y="4372091"/>
            <a:ext cx="731520" cy="73152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4" name="Oval 93">
            <a:extLst>
              <a:ext uri="{FF2B5EF4-FFF2-40B4-BE49-F238E27FC236}">
                <a16:creationId xmlns:a16="http://schemas.microsoft.com/office/drawing/2014/main" id="{AC0F286D-1723-48AB-B34A-59473682783A}"/>
              </a:ext>
            </a:extLst>
          </p:cNvPr>
          <p:cNvSpPr>
            <a:spLocks noChangeAspect="1"/>
          </p:cNvSpPr>
          <p:nvPr/>
        </p:nvSpPr>
        <p:spPr>
          <a:xfrm>
            <a:off x="5003854" y="4347088"/>
            <a:ext cx="731520" cy="731520"/>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5" name="Oval 94">
            <a:extLst>
              <a:ext uri="{FF2B5EF4-FFF2-40B4-BE49-F238E27FC236}">
                <a16:creationId xmlns:a16="http://schemas.microsoft.com/office/drawing/2014/main" id="{FE4231D4-CEED-48C0-8E49-ABDC752BB2CE}"/>
              </a:ext>
            </a:extLst>
          </p:cNvPr>
          <p:cNvSpPr>
            <a:spLocks noChangeAspect="1"/>
          </p:cNvSpPr>
          <p:nvPr/>
        </p:nvSpPr>
        <p:spPr>
          <a:xfrm>
            <a:off x="8083552" y="4357886"/>
            <a:ext cx="731520" cy="73152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6" name="Oval 95">
            <a:extLst>
              <a:ext uri="{FF2B5EF4-FFF2-40B4-BE49-F238E27FC236}">
                <a16:creationId xmlns:a16="http://schemas.microsoft.com/office/drawing/2014/main" id="{C0ED837B-FCBA-4837-A694-44F20BC12028}"/>
              </a:ext>
            </a:extLst>
          </p:cNvPr>
          <p:cNvSpPr>
            <a:spLocks noChangeAspect="1"/>
          </p:cNvSpPr>
          <p:nvPr/>
        </p:nvSpPr>
        <p:spPr>
          <a:xfrm>
            <a:off x="11036564" y="4307268"/>
            <a:ext cx="731520" cy="73152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Tree>
    <p:extLst>
      <p:ext uri="{BB962C8B-B14F-4D97-AF65-F5344CB8AC3E}">
        <p14:creationId xmlns:p14="http://schemas.microsoft.com/office/powerpoint/2010/main" val="398741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sr-Cyrl-RS" sz="3600" dirty="0">
                <a:solidFill>
                  <a:schemeClr val="bg1"/>
                </a:solidFill>
              </a:rPr>
              <a:t>Буџет</a:t>
            </a:r>
            <a:endParaRPr lang="en-US" sz="3600" dirty="0">
              <a:solidFill>
                <a:schemeClr val="bg1"/>
              </a:solidFill>
            </a:endParaRPr>
          </a:p>
        </p:txBody>
      </p:sp>
      <p:graphicFrame>
        <p:nvGraphicFramePr>
          <p:cNvPr id="5" name="Chart 4">
            <a:extLst>
              <a:ext uri="{FF2B5EF4-FFF2-40B4-BE49-F238E27FC236}">
                <a16:creationId xmlns:a16="http://schemas.microsoft.com/office/drawing/2014/main" id="{623F723C-E488-4479-9962-C9EB8BD7469B}"/>
              </a:ext>
            </a:extLst>
          </p:cNvPr>
          <p:cNvGraphicFramePr/>
          <p:nvPr>
            <p:extLst>
              <p:ext uri="{D42A27DB-BD31-4B8C-83A1-F6EECF244321}">
                <p14:modId xmlns:p14="http://schemas.microsoft.com/office/powerpoint/2010/main" val="1202312600"/>
              </p:ext>
            </p:extLst>
          </p:nvPr>
        </p:nvGraphicFramePr>
        <p:xfrm>
          <a:off x="565887" y="1632326"/>
          <a:ext cx="10822597" cy="4300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8779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7C0836C6-144C-4845-9D9B-12BA21668668}"/>
              </a:ext>
            </a:extLst>
          </p:cNvPr>
          <p:cNvSpPr>
            <a:spLocks noGrp="1"/>
          </p:cNvSpPr>
          <p:nvPr>
            <p:ph type="body" sz="quarter" idx="10"/>
          </p:nvPr>
        </p:nvSpPr>
        <p:spPr>
          <a:xfrm>
            <a:off x="323529" y="171729"/>
            <a:ext cx="11573197" cy="724247"/>
          </a:xfrm>
        </p:spPr>
        <p:txBody>
          <a:bodyPr/>
          <a:lstStyle/>
          <a:p>
            <a:r>
              <a:rPr lang="sr-Cyrl-RS" sz="3600">
                <a:solidFill>
                  <a:schemeClr val="bg1"/>
                </a:solidFill>
              </a:rPr>
              <a:t>Преглед промотивних активности и буџет</a:t>
            </a:r>
            <a:endParaRPr lang="sr-Latn-RS" sz="3600">
              <a:solidFill>
                <a:schemeClr val="bg1"/>
              </a:solidFill>
            </a:endParaRPr>
          </a:p>
        </p:txBody>
      </p:sp>
      <p:graphicFrame>
        <p:nvGraphicFramePr>
          <p:cNvPr id="4" name="Table 3">
            <a:extLst>
              <a:ext uri="{FF2B5EF4-FFF2-40B4-BE49-F238E27FC236}">
                <a16:creationId xmlns:a16="http://schemas.microsoft.com/office/drawing/2014/main" id="{F560717C-C241-4ED5-96AB-427B328FE079}"/>
              </a:ext>
            </a:extLst>
          </p:cNvPr>
          <p:cNvGraphicFramePr>
            <a:graphicFrameLocks noGrp="1"/>
          </p:cNvGraphicFramePr>
          <p:nvPr>
            <p:extLst>
              <p:ext uri="{D42A27DB-BD31-4B8C-83A1-F6EECF244321}">
                <p14:modId xmlns:p14="http://schemas.microsoft.com/office/powerpoint/2010/main" val="2827174589"/>
              </p:ext>
            </p:extLst>
          </p:nvPr>
        </p:nvGraphicFramePr>
        <p:xfrm>
          <a:off x="1310082" y="1098316"/>
          <a:ext cx="9480060" cy="5343088"/>
        </p:xfrm>
        <a:graphic>
          <a:graphicData uri="http://schemas.openxmlformats.org/drawingml/2006/table">
            <a:tbl>
              <a:tblPr firstRow="1" bandRow="1">
                <a:tableStyleId>{5C22544A-7EE6-4342-B048-85BDC9FD1C3A}</a:tableStyleId>
              </a:tblPr>
              <a:tblGrid>
                <a:gridCol w="1896012">
                  <a:extLst>
                    <a:ext uri="{9D8B030D-6E8A-4147-A177-3AD203B41FA5}">
                      <a16:colId xmlns:a16="http://schemas.microsoft.com/office/drawing/2014/main" val="20000"/>
                    </a:ext>
                  </a:extLst>
                </a:gridCol>
                <a:gridCol w="1896012">
                  <a:extLst>
                    <a:ext uri="{9D8B030D-6E8A-4147-A177-3AD203B41FA5}">
                      <a16:colId xmlns:a16="http://schemas.microsoft.com/office/drawing/2014/main" val="20001"/>
                    </a:ext>
                  </a:extLst>
                </a:gridCol>
                <a:gridCol w="1896012">
                  <a:extLst>
                    <a:ext uri="{9D8B030D-6E8A-4147-A177-3AD203B41FA5}">
                      <a16:colId xmlns:a16="http://schemas.microsoft.com/office/drawing/2014/main" val="20002"/>
                    </a:ext>
                  </a:extLst>
                </a:gridCol>
                <a:gridCol w="1896012">
                  <a:extLst>
                    <a:ext uri="{9D8B030D-6E8A-4147-A177-3AD203B41FA5}">
                      <a16:colId xmlns:a16="http://schemas.microsoft.com/office/drawing/2014/main" val="20003"/>
                    </a:ext>
                  </a:extLst>
                </a:gridCol>
                <a:gridCol w="1896012">
                  <a:extLst>
                    <a:ext uri="{9D8B030D-6E8A-4147-A177-3AD203B41FA5}">
                      <a16:colId xmlns:a16="http://schemas.microsoft.com/office/drawing/2014/main" val="20004"/>
                    </a:ext>
                  </a:extLst>
                </a:gridCol>
              </a:tblGrid>
              <a:tr h="431264">
                <a:tc>
                  <a:txBody>
                    <a:bodyPr/>
                    <a:lstStyle/>
                    <a:p>
                      <a:pPr algn="ctr"/>
                      <a:r>
                        <a:rPr lang="sr-Cyrl-RS" sz="1200"/>
                        <a:t>Активност</a:t>
                      </a:r>
                      <a:endParaRPr lang="sr-Latn-RS" sz="1200"/>
                    </a:p>
                  </a:txBody>
                  <a:tcPr/>
                </a:tc>
                <a:tc>
                  <a:txBody>
                    <a:bodyPr/>
                    <a:lstStyle/>
                    <a:p>
                      <a:pPr algn="ctr"/>
                      <a:r>
                        <a:rPr lang="sr-Cyrl-RS" sz="1200" dirty="0"/>
                        <a:t>Трајање</a:t>
                      </a:r>
                      <a:endParaRPr lang="sr-Latn-RS" sz="1200" dirty="0"/>
                    </a:p>
                  </a:txBody>
                  <a:tcPr/>
                </a:tc>
                <a:tc>
                  <a:txBody>
                    <a:bodyPr/>
                    <a:lstStyle/>
                    <a:p>
                      <a:pPr algn="ctr"/>
                      <a:r>
                        <a:rPr lang="sr-Cyrl-RS" sz="1200"/>
                        <a:t>Дату</a:t>
                      </a:r>
                      <a:r>
                        <a:rPr lang="sr-Cyrl-RS" sz="1200" baseline="0"/>
                        <a:t>м почетка</a:t>
                      </a:r>
                      <a:endParaRPr lang="sr-Latn-RS" sz="1200"/>
                    </a:p>
                  </a:txBody>
                  <a:tcPr/>
                </a:tc>
                <a:tc>
                  <a:txBody>
                    <a:bodyPr/>
                    <a:lstStyle/>
                    <a:p>
                      <a:pPr algn="ctr"/>
                      <a:r>
                        <a:rPr lang="sr-Cyrl-RS" sz="1200"/>
                        <a:t>Датум краја</a:t>
                      </a:r>
                      <a:endParaRPr lang="sr-Latn-RS" sz="1200"/>
                    </a:p>
                  </a:txBody>
                  <a:tcPr/>
                </a:tc>
                <a:tc>
                  <a:txBody>
                    <a:bodyPr/>
                    <a:lstStyle/>
                    <a:p>
                      <a:pPr algn="ctr"/>
                      <a:r>
                        <a:rPr lang="sr-Cyrl-RS" sz="1200"/>
                        <a:t>Буџет</a:t>
                      </a:r>
                      <a:endParaRPr lang="sr-Latn-RS" sz="1200"/>
                    </a:p>
                  </a:txBody>
                  <a:tcPr/>
                </a:tc>
                <a:extLst>
                  <a:ext uri="{0D108BD9-81ED-4DB2-BD59-A6C34878D82A}">
                    <a16:rowId xmlns:a16="http://schemas.microsoft.com/office/drawing/2014/main" val="10000"/>
                  </a:ext>
                </a:extLst>
              </a:tr>
              <a:tr h="431264">
                <a:tc>
                  <a:txBody>
                    <a:bodyPr/>
                    <a:lstStyle/>
                    <a:p>
                      <a:pPr algn="ctr"/>
                      <a:r>
                        <a:rPr lang="sr-Cyrl-RS" sz="1200" dirty="0"/>
                        <a:t>Израда промо материјала</a:t>
                      </a:r>
                      <a:endParaRPr lang="sr-Latn-RS" sz="1200" dirty="0"/>
                    </a:p>
                  </a:txBody>
                  <a:tcPr/>
                </a:tc>
                <a:tc>
                  <a:txBody>
                    <a:bodyPr/>
                    <a:lstStyle/>
                    <a:p>
                      <a:pPr algn="ctr"/>
                      <a:r>
                        <a:rPr lang="sr-Cyrl-RS" sz="1200"/>
                        <a:t>3 дана</a:t>
                      </a:r>
                      <a:endParaRPr lang="sr-Latn-RS" sz="1200"/>
                    </a:p>
                  </a:txBody>
                  <a:tcPr/>
                </a:tc>
                <a:tc>
                  <a:txBody>
                    <a:bodyPr/>
                    <a:lstStyle/>
                    <a:p>
                      <a:pPr algn="ctr"/>
                      <a:r>
                        <a:rPr lang="sr-Cyrl-RS" sz="1200"/>
                        <a:t>23.02.2023.</a:t>
                      </a:r>
                      <a:endParaRPr lang="sr-Latn-RS" sz="1200"/>
                    </a:p>
                  </a:txBody>
                  <a:tcPr/>
                </a:tc>
                <a:tc>
                  <a:txBody>
                    <a:bodyPr/>
                    <a:lstStyle/>
                    <a:p>
                      <a:pPr algn="ctr"/>
                      <a:r>
                        <a:rPr lang="sr-Cyrl-RS" sz="1200"/>
                        <a:t>28.02.2023.</a:t>
                      </a:r>
                      <a:endParaRPr lang="sr-Latn-RS" sz="1200"/>
                    </a:p>
                  </a:txBody>
                  <a:tcPr/>
                </a:tc>
                <a:tc>
                  <a:txBody>
                    <a:bodyPr/>
                    <a:lstStyle/>
                    <a:p>
                      <a:pPr algn="ctr"/>
                      <a:r>
                        <a:rPr lang="sr-Cyrl-RS" sz="1200"/>
                        <a:t>€780</a:t>
                      </a:r>
                      <a:endParaRPr lang="sr-Latn-RS" sz="1200"/>
                    </a:p>
                  </a:txBody>
                  <a:tcPr/>
                </a:tc>
                <a:extLst>
                  <a:ext uri="{0D108BD9-81ED-4DB2-BD59-A6C34878D82A}">
                    <a16:rowId xmlns:a16="http://schemas.microsoft.com/office/drawing/2014/main" val="10001"/>
                  </a:ext>
                </a:extLst>
              </a:tr>
              <a:tr h="431264">
                <a:tc>
                  <a:txBody>
                    <a:bodyPr/>
                    <a:lstStyle/>
                    <a:p>
                      <a:pPr algn="ctr"/>
                      <a:r>
                        <a:rPr lang="sr-Cyrl-RS" sz="1200" dirty="0"/>
                        <a:t>Израда визуелног пројекта</a:t>
                      </a:r>
                      <a:endParaRPr lang="sr-Latn-RS" sz="1200" dirty="0"/>
                    </a:p>
                  </a:txBody>
                  <a:tcPr/>
                </a:tc>
                <a:tc>
                  <a:txBody>
                    <a:bodyPr/>
                    <a:lstStyle/>
                    <a:p>
                      <a:pPr algn="ctr"/>
                      <a:r>
                        <a:rPr lang="sr-Cyrl-RS" sz="1200"/>
                        <a:t>3 дана</a:t>
                      </a:r>
                      <a:endParaRPr lang="sr-Latn-RS" sz="1200"/>
                    </a:p>
                  </a:txBody>
                  <a:tcPr/>
                </a:tc>
                <a:tc>
                  <a:txBody>
                    <a:bodyPr/>
                    <a:lstStyle/>
                    <a:p>
                      <a:pPr algn="ctr"/>
                      <a:r>
                        <a:rPr lang="sr-Cyrl-RS" sz="1200"/>
                        <a:t>23.02.2023.</a:t>
                      </a:r>
                      <a:endParaRPr lang="sr-Latn-RS" sz="1200"/>
                    </a:p>
                  </a:txBody>
                  <a:tcPr/>
                </a:tc>
                <a:tc>
                  <a:txBody>
                    <a:bodyPr/>
                    <a:lstStyle/>
                    <a:p>
                      <a:pPr algn="ctr"/>
                      <a:r>
                        <a:rPr lang="sr-Cyrl-RS" sz="1200"/>
                        <a:t>28.02.2023.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dirty="0"/>
                        <a:t>€1644</a:t>
                      </a:r>
                      <a:endParaRPr lang="sr-Latn-RS" sz="1200" dirty="0"/>
                    </a:p>
                    <a:p>
                      <a:pPr algn="ctr"/>
                      <a:endParaRPr lang="sr-Latn-RS" sz="1200" dirty="0"/>
                    </a:p>
                  </a:txBody>
                  <a:tcPr/>
                </a:tc>
                <a:extLst>
                  <a:ext uri="{0D108BD9-81ED-4DB2-BD59-A6C34878D82A}">
                    <a16:rowId xmlns:a16="http://schemas.microsoft.com/office/drawing/2014/main" val="10002"/>
                  </a:ext>
                </a:extLst>
              </a:tr>
              <a:tr h="431264">
                <a:tc>
                  <a:txBody>
                    <a:bodyPr/>
                    <a:lstStyle/>
                    <a:p>
                      <a:pPr algn="ctr"/>
                      <a:r>
                        <a:rPr lang="sr-Cyrl-RS" sz="1200" dirty="0"/>
                        <a:t>Објављивање</a:t>
                      </a:r>
                      <a:r>
                        <a:rPr lang="sr-Cyrl-RS" sz="1200" baseline="0" dirty="0"/>
                        <a:t> у медијама и на друштвеним мрежама</a:t>
                      </a:r>
                      <a:endParaRPr lang="sr-Latn-RS" sz="1200" dirty="0"/>
                    </a:p>
                  </a:txBody>
                  <a:tcPr/>
                </a:tc>
                <a:tc>
                  <a:txBody>
                    <a:bodyPr/>
                    <a:lstStyle/>
                    <a:p>
                      <a:pPr algn="ctr"/>
                      <a:r>
                        <a:rPr lang="sr-Cyrl-RS" sz="1200"/>
                        <a:t>4 дана</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23.02.2023.</a:t>
                      </a:r>
                      <a:endParaRPr lang="sr-Latn-RS" sz="1200"/>
                    </a:p>
                    <a:p>
                      <a:pPr algn="ctr"/>
                      <a:endParaRPr lang="sr-Latn-RS" sz="1200"/>
                    </a:p>
                  </a:txBody>
                  <a:tcPr/>
                </a:tc>
                <a:tc>
                  <a:txBody>
                    <a:bodyPr/>
                    <a:lstStyle/>
                    <a:p>
                      <a:pPr algn="ctr"/>
                      <a:r>
                        <a:rPr lang="sr-Cyrl-RS" sz="1200"/>
                        <a:t>01.03.2023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€2688</a:t>
                      </a:r>
                      <a:endParaRPr lang="sr-Latn-RS" sz="1200"/>
                    </a:p>
                    <a:p>
                      <a:pPr algn="ctr"/>
                      <a:endParaRPr lang="sr-Latn-RS" sz="1200"/>
                    </a:p>
                  </a:txBody>
                  <a:tcPr/>
                </a:tc>
                <a:extLst>
                  <a:ext uri="{0D108BD9-81ED-4DB2-BD59-A6C34878D82A}">
                    <a16:rowId xmlns:a16="http://schemas.microsoft.com/office/drawing/2014/main" val="10003"/>
                  </a:ext>
                </a:extLst>
              </a:tr>
              <a:tr h="431264">
                <a:tc>
                  <a:txBody>
                    <a:bodyPr/>
                    <a:lstStyle/>
                    <a:p>
                      <a:pPr algn="ctr"/>
                      <a:r>
                        <a:rPr lang="sr-Cyrl-RS" sz="1200" dirty="0"/>
                        <a:t>Кофенренција у Сан Франциску</a:t>
                      </a:r>
                      <a:endParaRPr lang="sr-Latn-RS" sz="1200" dirty="0"/>
                    </a:p>
                  </a:txBody>
                  <a:tcPr/>
                </a:tc>
                <a:tc>
                  <a:txBody>
                    <a:bodyPr/>
                    <a:lstStyle/>
                    <a:p>
                      <a:pPr algn="ctr"/>
                      <a:r>
                        <a:rPr lang="sr-Cyrl-RS" sz="1200"/>
                        <a:t>10 дана</a:t>
                      </a:r>
                      <a:endParaRPr lang="sr-Latn-RS" sz="1200"/>
                    </a:p>
                  </a:txBody>
                  <a:tcPr/>
                </a:tc>
                <a:tc>
                  <a:txBody>
                    <a:bodyPr/>
                    <a:lstStyle/>
                    <a:p>
                      <a:pPr algn="ctr"/>
                      <a:r>
                        <a:rPr lang="sr-Cyrl-RS" sz="1200"/>
                        <a:t>01.03.2023.</a:t>
                      </a:r>
                      <a:endParaRPr lang="sr-Latn-RS" sz="1200"/>
                    </a:p>
                  </a:txBody>
                  <a:tcPr/>
                </a:tc>
                <a:tc>
                  <a:txBody>
                    <a:bodyPr/>
                    <a:lstStyle/>
                    <a:p>
                      <a:pPr algn="ctr"/>
                      <a:r>
                        <a:rPr lang="sr-Cyrl-RS" sz="1200"/>
                        <a:t>15.03.2023.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€47040</a:t>
                      </a:r>
                      <a:endParaRPr lang="sr-Latn-RS" sz="1200"/>
                    </a:p>
                    <a:p>
                      <a:pPr algn="ctr"/>
                      <a:endParaRPr lang="sr-Latn-RS" sz="1200"/>
                    </a:p>
                  </a:txBody>
                  <a:tcPr/>
                </a:tc>
                <a:extLst>
                  <a:ext uri="{0D108BD9-81ED-4DB2-BD59-A6C34878D82A}">
                    <a16:rowId xmlns:a16="http://schemas.microsoft.com/office/drawing/2014/main" val="10004"/>
                  </a:ext>
                </a:extLst>
              </a:tr>
              <a:tr h="431264">
                <a:tc>
                  <a:txBody>
                    <a:bodyPr/>
                    <a:lstStyle/>
                    <a:p>
                      <a:pPr algn="ctr"/>
                      <a:r>
                        <a:rPr lang="sr-Cyrl-RS" sz="1200" dirty="0"/>
                        <a:t>Конференција у Амстердаму</a:t>
                      </a:r>
                      <a:endParaRPr lang="sr-Latn-RS" sz="1200" dirty="0"/>
                    </a:p>
                  </a:txBody>
                  <a:tcPr/>
                </a:tc>
                <a:tc>
                  <a:txBody>
                    <a:bodyPr/>
                    <a:lstStyle/>
                    <a:p>
                      <a:pPr algn="ctr"/>
                      <a:r>
                        <a:rPr lang="sr-Cyrl-RS" sz="1200" dirty="0"/>
                        <a:t>10 дана</a:t>
                      </a:r>
                      <a:endParaRPr lang="sr-Latn-RS" sz="1200" dirty="0"/>
                    </a:p>
                  </a:txBody>
                  <a:tcPr/>
                </a:tc>
                <a:tc>
                  <a:txBody>
                    <a:bodyPr/>
                    <a:lstStyle/>
                    <a:p>
                      <a:pPr algn="ctr"/>
                      <a:r>
                        <a:rPr lang="sr-Cyrl-RS" sz="1200" dirty="0"/>
                        <a:t>15.03.2023.</a:t>
                      </a:r>
                      <a:endParaRPr lang="sr-Latn-RS" sz="1200" dirty="0"/>
                    </a:p>
                  </a:txBody>
                  <a:tcPr/>
                </a:tc>
                <a:tc>
                  <a:txBody>
                    <a:bodyPr/>
                    <a:lstStyle/>
                    <a:p>
                      <a:pPr algn="ctr"/>
                      <a:r>
                        <a:rPr lang="sr-Cyrl-RS" sz="1200" dirty="0"/>
                        <a:t>30.03.2023.</a:t>
                      </a:r>
                      <a:endParaRPr lang="sr-Latn-RS" sz="1200" dirty="0"/>
                    </a:p>
                  </a:txBody>
                  <a:tcPr/>
                </a:tc>
                <a:tc>
                  <a:txBody>
                    <a:bodyPr/>
                    <a:lstStyle/>
                    <a:p>
                      <a:pPr algn="ctr"/>
                      <a:r>
                        <a:rPr lang="sr-Cyrl-RS" sz="1200"/>
                        <a:t>€14320</a:t>
                      </a:r>
                      <a:endParaRPr lang="sr-Latn-RS" sz="1200"/>
                    </a:p>
                  </a:txBody>
                  <a:tcPr/>
                </a:tc>
                <a:extLst>
                  <a:ext uri="{0D108BD9-81ED-4DB2-BD59-A6C34878D82A}">
                    <a16:rowId xmlns:a16="http://schemas.microsoft.com/office/drawing/2014/main" val="10005"/>
                  </a:ext>
                </a:extLst>
              </a:tr>
              <a:tr h="431264">
                <a:tc>
                  <a:txBody>
                    <a:bodyPr/>
                    <a:lstStyle/>
                    <a:p>
                      <a:pPr algn="ctr"/>
                      <a:r>
                        <a:rPr lang="sr-Cyrl-RS" sz="1200" dirty="0"/>
                        <a:t>Конференција у Риму</a:t>
                      </a:r>
                      <a:endParaRPr lang="sr-Latn-RS" sz="1200" dirty="0"/>
                    </a:p>
                  </a:txBody>
                  <a:tcPr/>
                </a:tc>
                <a:tc>
                  <a:txBody>
                    <a:bodyPr/>
                    <a:lstStyle/>
                    <a:p>
                      <a:pPr algn="ctr"/>
                      <a:r>
                        <a:rPr lang="sr-Cyrl-RS" sz="1200"/>
                        <a:t>7 дана</a:t>
                      </a:r>
                      <a:endParaRPr lang="sr-Latn-RS" sz="1200"/>
                    </a:p>
                  </a:txBody>
                  <a:tcPr/>
                </a:tc>
                <a:tc>
                  <a:txBody>
                    <a:bodyPr/>
                    <a:lstStyle/>
                    <a:p>
                      <a:pPr algn="ctr"/>
                      <a:r>
                        <a:rPr lang="sr-Cyrl-RS" sz="1200"/>
                        <a:t>30.03.2023.</a:t>
                      </a:r>
                      <a:endParaRPr lang="sr-Latn-RS" sz="1200"/>
                    </a:p>
                  </a:txBody>
                  <a:tcPr/>
                </a:tc>
                <a:tc>
                  <a:txBody>
                    <a:bodyPr/>
                    <a:lstStyle/>
                    <a:p>
                      <a:pPr algn="ctr"/>
                      <a:r>
                        <a:rPr lang="sr-Cyrl-RS" sz="1200"/>
                        <a:t>10.04.2023.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€9656</a:t>
                      </a:r>
                      <a:endParaRPr lang="sr-Latn-RS" sz="1200"/>
                    </a:p>
                    <a:p>
                      <a:pPr algn="ctr"/>
                      <a:endParaRPr lang="sr-Latn-RS" sz="1200"/>
                    </a:p>
                  </a:txBody>
                  <a:tcPr/>
                </a:tc>
                <a:extLst>
                  <a:ext uri="{0D108BD9-81ED-4DB2-BD59-A6C34878D82A}">
                    <a16:rowId xmlns:a16="http://schemas.microsoft.com/office/drawing/2014/main" val="10006"/>
                  </a:ext>
                </a:extLst>
              </a:tr>
              <a:tr h="431264">
                <a:tc>
                  <a:txBody>
                    <a:bodyPr/>
                    <a:lstStyle/>
                    <a:p>
                      <a:pPr algn="ctr"/>
                      <a:r>
                        <a:rPr lang="sr-Cyrl-RS" sz="1200" dirty="0"/>
                        <a:t>Конференција у Лондону</a:t>
                      </a:r>
                      <a:endParaRPr lang="sr-Latn-RS" sz="1200" dirty="0"/>
                    </a:p>
                  </a:txBody>
                  <a:tcPr/>
                </a:tc>
                <a:tc>
                  <a:txBody>
                    <a:bodyPr/>
                    <a:lstStyle/>
                    <a:p>
                      <a:pPr algn="ctr"/>
                      <a:r>
                        <a:rPr lang="sr-Cyrl-RS" sz="1200"/>
                        <a:t>10 дана</a:t>
                      </a:r>
                      <a:endParaRPr lang="sr-Latn-RS" sz="1200"/>
                    </a:p>
                  </a:txBody>
                  <a:tcPr/>
                </a:tc>
                <a:tc>
                  <a:txBody>
                    <a:bodyPr/>
                    <a:lstStyle/>
                    <a:p>
                      <a:pPr algn="ctr"/>
                      <a:r>
                        <a:rPr lang="sr-Cyrl-RS" sz="1200"/>
                        <a:t>30.03.2023.</a:t>
                      </a:r>
                      <a:endParaRPr lang="sr-Latn-RS" sz="1200"/>
                    </a:p>
                  </a:txBody>
                  <a:tcPr/>
                </a:tc>
                <a:tc>
                  <a:txBody>
                    <a:bodyPr/>
                    <a:lstStyle/>
                    <a:p>
                      <a:pPr algn="ctr"/>
                      <a:r>
                        <a:rPr lang="sr-Cyrl-RS" sz="1200"/>
                        <a:t>13.04.2023.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€23240</a:t>
                      </a:r>
                      <a:endParaRPr lang="sr-Latn-RS" sz="1200"/>
                    </a:p>
                    <a:p>
                      <a:pPr algn="ctr"/>
                      <a:endParaRPr lang="sr-Latn-RS" sz="1200"/>
                    </a:p>
                  </a:txBody>
                  <a:tcPr/>
                </a:tc>
                <a:extLst>
                  <a:ext uri="{0D108BD9-81ED-4DB2-BD59-A6C34878D82A}">
                    <a16:rowId xmlns:a16="http://schemas.microsoft.com/office/drawing/2014/main" val="10007"/>
                  </a:ext>
                </a:extLst>
              </a:tr>
              <a:tr h="431264">
                <a:tc>
                  <a:txBody>
                    <a:bodyPr/>
                    <a:lstStyle/>
                    <a:p>
                      <a:pPr algn="ctr"/>
                      <a:r>
                        <a:rPr lang="sr-Cyrl-RS" sz="1200" dirty="0"/>
                        <a:t>Конференција у Токију</a:t>
                      </a:r>
                      <a:endParaRPr lang="sr-Latn-RS" sz="1200" dirty="0"/>
                    </a:p>
                  </a:txBody>
                  <a:tcPr/>
                </a:tc>
                <a:tc>
                  <a:txBody>
                    <a:bodyPr/>
                    <a:lstStyle/>
                    <a:p>
                      <a:pPr algn="ctr"/>
                      <a:r>
                        <a:rPr lang="sr-Cyrl-RS" sz="1200"/>
                        <a:t>10 дана</a:t>
                      </a:r>
                      <a:endParaRPr lang="sr-Latn-RS" sz="1200"/>
                    </a:p>
                  </a:txBody>
                  <a:tcPr/>
                </a:tc>
                <a:tc>
                  <a:txBody>
                    <a:bodyPr/>
                    <a:lstStyle/>
                    <a:p>
                      <a:pPr algn="ctr"/>
                      <a:r>
                        <a:rPr lang="sr-Cyrl-RS" sz="1200"/>
                        <a:t>14.04.2023.</a:t>
                      </a:r>
                      <a:endParaRPr lang="sr-Latn-RS" sz="1200"/>
                    </a:p>
                  </a:txBody>
                  <a:tcPr/>
                </a:tc>
                <a:tc>
                  <a:txBody>
                    <a:bodyPr/>
                    <a:lstStyle/>
                    <a:p>
                      <a:pPr algn="ctr"/>
                      <a:r>
                        <a:rPr lang="sr-Cyrl-RS" sz="1200"/>
                        <a:t>28.04.2023.</a:t>
                      </a:r>
                      <a:endParaRPr lang="sr-Latn-RS" sz="1200"/>
                    </a:p>
                  </a:txBody>
                  <a:tcPr/>
                </a:tc>
                <a:tc>
                  <a:txBody>
                    <a:bodyPr/>
                    <a:lstStyle/>
                    <a:p>
                      <a:pPr algn="ctr"/>
                      <a:r>
                        <a:rPr lang="sr-Cyrl-RS" sz="1200"/>
                        <a:t>€36740</a:t>
                      </a:r>
                      <a:endParaRPr lang="sr-Latn-RS" sz="1200"/>
                    </a:p>
                  </a:txBody>
                  <a:tcPr/>
                </a:tc>
                <a:extLst>
                  <a:ext uri="{0D108BD9-81ED-4DB2-BD59-A6C34878D82A}">
                    <a16:rowId xmlns:a16="http://schemas.microsoft.com/office/drawing/2014/main" val="10008"/>
                  </a:ext>
                </a:extLst>
              </a:tr>
              <a:tr h="431264">
                <a:tc>
                  <a:txBody>
                    <a:bodyPr/>
                    <a:lstStyle/>
                    <a:p>
                      <a:pPr algn="ctr"/>
                      <a:r>
                        <a:rPr lang="sr-Cyrl-RS" sz="1200" dirty="0"/>
                        <a:t>Обилазак здравствених установа – промоција пројекта</a:t>
                      </a:r>
                      <a:endParaRPr lang="sr-Latn-RS" sz="1200" dirty="0"/>
                    </a:p>
                  </a:txBody>
                  <a:tcPr/>
                </a:tc>
                <a:tc>
                  <a:txBody>
                    <a:bodyPr/>
                    <a:lstStyle/>
                    <a:p>
                      <a:pPr algn="ctr"/>
                      <a:r>
                        <a:rPr lang="sr-Cyrl-RS" sz="1200"/>
                        <a:t>10 дана</a:t>
                      </a:r>
                      <a:endParaRPr lang="sr-Latn-RS" sz="1200"/>
                    </a:p>
                  </a:txBody>
                  <a:tcPr/>
                </a:tc>
                <a:tc>
                  <a:txBody>
                    <a:bodyPr/>
                    <a:lstStyle/>
                    <a:p>
                      <a:pPr algn="ctr"/>
                      <a:r>
                        <a:rPr lang="sr-Cyrl-RS" sz="1200"/>
                        <a:t>15.03.2023.</a:t>
                      </a:r>
                      <a:endParaRPr lang="sr-Latn-RS" sz="1200"/>
                    </a:p>
                  </a:txBody>
                  <a:tcPr/>
                </a:tc>
                <a:tc>
                  <a:txBody>
                    <a:bodyPr/>
                    <a:lstStyle/>
                    <a:p>
                      <a:pPr algn="ctr"/>
                      <a:r>
                        <a:rPr lang="sr-Cyrl-RS" sz="1200"/>
                        <a:t>30.03.2023.</a:t>
                      </a: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a:t>€13520</a:t>
                      </a:r>
                      <a:endParaRPr lang="sr-Latn-RS" sz="1200"/>
                    </a:p>
                    <a:p>
                      <a:pPr algn="ctr"/>
                      <a:endParaRPr lang="sr-Latn-RS" sz="1200"/>
                    </a:p>
                  </a:txBody>
                  <a:tcPr/>
                </a:tc>
                <a:extLst>
                  <a:ext uri="{0D108BD9-81ED-4DB2-BD59-A6C34878D82A}">
                    <a16:rowId xmlns:a16="http://schemas.microsoft.com/office/drawing/2014/main" val="10009"/>
                  </a:ext>
                </a:extLst>
              </a:tr>
              <a:tr h="431264">
                <a:tc gridSpan="4">
                  <a:txBody>
                    <a:bodyPr/>
                    <a:lstStyle/>
                    <a:p>
                      <a:pPr algn="ctr"/>
                      <a:r>
                        <a:rPr lang="sr-Cyrl-RS" sz="1200"/>
                        <a:t>Додатни трошкови (израда</a:t>
                      </a:r>
                      <a:r>
                        <a:rPr lang="sr-Cyrl-RS" sz="1200" baseline="0"/>
                        <a:t> промо материјала, адвокатске услуге и услуге фирме за маркетинг)</a:t>
                      </a:r>
                      <a:endParaRPr lang="sr-Latn-RS" sz="1200"/>
                    </a:p>
                  </a:txBody>
                  <a:tcPr/>
                </a:tc>
                <a:tc hMerge="1">
                  <a:txBody>
                    <a:bodyPr/>
                    <a:lstStyle/>
                    <a:p>
                      <a:pPr algn="ctr"/>
                      <a:endParaRPr lang="sr-Latn-RS" sz="1200"/>
                    </a:p>
                  </a:txBody>
                  <a:tcPr/>
                </a:tc>
                <a:tc hMerge="1">
                  <a:txBody>
                    <a:bodyPr/>
                    <a:lstStyle/>
                    <a:p>
                      <a:pPr algn="ctr"/>
                      <a:endParaRPr lang="sr-Latn-RS" sz="1200"/>
                    </a:p>
                  </a:txBody>
                  <a:tcPr/>
                </a:tc>
                <a:tc hMerge="1">
                  <a:txBody>
                    <a:bodyPr/>
                    <a:lstStyle/>
                    <a:p>
                      <a:pPr algn="ctr"/>
                      <a:endParaRPr lang="sr-Latn-RS" sz="1200"/>
                    </a:p>
                  </a:txBody>
                  <a:tcPr/>
                </a:tc>
                <a:tc>
                  <a:txBody>
                    <a:bodyPr/>
                    <a:lstStyle/>
                    <a:p>
                      <a:pPr marL="0" marR="0" indent="0" algn="ctr" defTabSz="914423" rtl="0" eaLnBrk="1" fontAlgn="auto" latinLnBrk="0" hangingPunct="1">
                        <a:lnSpc>
                          <a:spcPct val="100000"/>
                        </a:lnSpc>
                        <a:spcBef>
                          <a:spcPts val="0"/>
                        </a:spcBef>
                        <a:spcAft>
                          <a:spcPts val="0"/>
                        </a:spcAft>
                        <a:buClrTx/>
                        <a:buSzTx/>
                        <a:buFontTx/>
                        <a:buNone/>
                        <a:tabLst/>
                        <a:defRPr/>
                      </a:pPr>
                      <a:r>
                        <a:rPr lang="sr-Cyrl-RS" sz="1200" dirty="0"/>
                        <a:t>€42000</a:t>
                      </a:r>
                      <a:endParaRPr lang="sr-Latn-RS" sz="1200" dirty="0"/>
                    </a:p>
                    <a:p>
                      <a:pPr algn="ctr"/>
                      <a:endParaRPr lang="sr-Latn-RS" sz="1200"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783074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800191-892A-4C07-BF04-F59E42C4E417}"/>
              </a:ext>
            </a:extLst>
          </p:cNvPr>
          <p:cNvSpPr>
            <a:spLocks noGrp="1"/>
          </p:cNvSpPr>
          <p:nvPr>
            <p:ph type="body" sz="quarter" idx="10"/>
          </p:nvPr>
        </p:nvSpPr>
        <p:spPr>
          <a:xfrm>
            <a:off x="309401" y="280786"/>
            <a:ext cx="11573197" cy="724247"/>
          </a:xfrm>
        </p:spPr>
        <p:txBody>
          <a:bodyPr/>
          <a:lstStyle/>
          <a:p>
            <a:pPr marL="0" marR="0" lvl="0" indent="0" algn="ctr" defTabSz="914423" rtl="0" eaLnBrk="1" fontAlgn="auto" latinLnBrk="0" hangingPunct="1">
              <a:lnSpc>
                <a:spcPct val="90000"/>
              </a:lnSpc>
              <a:spcBef>
                <a:spcPts val="1000"/>
              </a:spcBef>
              <a:spcAft>
                <a:spcPts val="0"/>
              </a:spcAft>
              <a:buClrTx/>
              <a:buSzTx/>
              <a:buFont typeface="Arial" panose="020B0604020202020204" pitchFamily="34" charset="0"/>
              <a:buNone/>
              <a:tabLst/>
              <a:defRPr/>
            </a:pPr>
            <a:r>
              <a:rPr lang="sr-Cyrl-RS" sz="3600" dirty="0">
                <a:solidFill>
                  <a:prstClr val="white"/>
                </a:solidFill>
                <a:latin typeface="Arial"/>
              </a:rPr>
              <a:t>Координатор пројекта</a:t>
            </a:r>
            <a:endParaRPr lang="sr-Latn-RS" dirty="0"/>
          </a:p>
        </p:txBody>
      </p:sp>
      <p:sp>
        <p:nvSpPr>
          <p:cNvPr id="3" name="TextBox 2">
            <a:extLst>
              <a:ext uri="{FF2B5EF4-FFF2-40B4-BE49-F238E27FC236}">
                <a16:creationId xmlns:a16="http://schemas.microsoft.com/office/drawing/2014/main" id="{84F35563-838E-43CB-B627-F1B7B8AC7AA2}"/>
              </a:ext>
            </a:extLst>
          </p:cNvPr>
          <p:cNvSpPr txBox="1"/>
          <p:nvPr/>
        </p:nvSpPr>
        <p:spPr>
          <a:xfrm>
            <a:off x="444816" y="1439566"/>
            <a:ext cx="11182325" cy="4070345"/>
          </a:xfrm>
          <a:prstGeom prst="rect">
            <a:avLst/>
          </a:prstGeom>
          <a:noFill/>
        </p:spPr>
        <p:txBody>
          <a:bodyPr wrap="square" rtlCol="0">
            <a:spAutoFit/>
          </a:bodyPr>
          <a:lstStyle/>
          <a:p>
            <a:r>
              <a:rPr lang="ru-RU" b="1" dirty="0">
                <a:solidFill>
                  <a:schemeClr val="tx1">
                    <a:lumMod val="65000"/>
                    <a:lumOff val="35000"/>
                  </a:schemeClr>
                </a:solidFill>
              </a:rPr>
              <a:t>Координатор пројекта је ЕТФ</a:t>
            </a: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Електротехнички факултет Универзитета у Београду има вишедеценијску традицију у образовању, у областима технике и технологије, укључујући и израду рачунарског софтвера и система.</a:t>
            </a:r>
          </a:p>
          <a:p>
            <a:pPr algn="just">
              <a:spcAft>
                <a:spcPts val="300"/>
              </a:spcAft>
            </a:pPr>
            <a:endParaRPr lang="ru-RU" dirty="0">
              <a:solidFill>
                <a:schemeClr val="tx1">
                  <a:lumMod val="65000"/>
                  <a:lumOff val="35000"/>
                </a:schemeClr>
              </a:solidFill>
            </a:endParaRPr>
          </a:p>
          <a:p>
            <a:r>
              <a:rPr lang="ru-RU" b="1" dirty="0">
                <a:solidFill>
                  <a:schemeClr val="tx1">
                    <a:lumMod val="65000"/>
                    <a:lumOff val="35000"/>
                  </a:schemeClr>
                </a:solidFill>
              </a:rPr>
              <a:t>Мисија ЕТФ-а</a:t>
            </a: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Да студентима обезбеди врхунско образовање у области електротехнике и рачунарства, подстичући њихову креативност, одговорност, истраживачки дух и тимски рад. Да компанијама обезбеди изузетне инжењере, који ће бити у стању да унапреде њихову продуктивност, иновативност и конкурентност на тржишту, пре свега у Србији, али и било где у свету. Да својим научно-истраживачким радом перманентно доприноси технолошком напретку, информатизацији и свеукупном степену развоја наше земље.</a:t>
            </a:r>
          </a:p>
          <a:p>
            <a:pPr algn="just">
              <a:spcAft>
                <a:spcPts val="300"/>
              </a:spcAft>
            </a:pPr>
            <a:endParaRPr lang="ru-RU" sz="1600" dirty="0">
              <a:solidFill>
                <a:schemeClr val="tx1">
                  <a:lumMod val="65000"/>
                  <a:lumOff val="35000"/>
                </a:schemeClr>
              </a:solidFill>
            </a:endParaRPr>
          </a:p>
          <a:p>
            <a:r>
              <a:rPr lang="ru-RU" sz="1600" b="1" dirty="0">
                <a:solidFill>
                  <a:schemeClr val="tx1">
                    <a:lumMod val="65000"/>
                    <a:lumOff val="35000"/>
                  </a:schemeClr>
                </a:solidFill>
              </a:rPr>
              <a:t>Визија ЕТФ-а</a:t>
            </a: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Да буде водећа високошколска установа у области електротехнике и рачунарства на простору Југоисточне Европе, посвећена поштовању највиших стандарда у настави, науци и примењеним истраживањима.</a:t>
            </a:r>
          </a:p>
          <a:p>
            <a:pPr algn="just">
              <a:spcAft>
                <a:spcPts val="300"/>
              </a:spcAft>
            </a:pPr>
            <a:endParaRPr lang="ru-RU" sz="1600" dirty="0">
              <a:solidFill>
                <a:schemeClr val="tx1">
                  <a:lumMod val="65000"/>
                  <a:lumOff val="35000"/>
                </a:schemeClr>
              </a:solidFill>
            </a:endParaRPr>
          </a:p>
        </p:txBody>
      </p:sp>
    </p:spTree>
    <p:extLst>
      <p:ext uri="{BB962C8B-B14F-4D97-AF65-F5344CB8AC3E}">
        <p14:creationId xmlns:p14="http://schemas.microsoft.com/office/powerpoint/2010/main" val="33902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F1600D-BFC1-486B-A419-927C7F1F095C}"/>
              </a:ext>
            </a:extLst>
          </p:cNvPr>
          <p:cNvSpPr>
            <a:spLocks noGrp="1"/>
          </p:cNvSpPr>
          <p:nvPr>
            <p:ph type="body" sz="quarter" idx="10"/>
          </p:nvPr>
        </p:nvSpPr>
        <p:spPr/>
        <p:txBody>
          <a:bodyPr/>
          <a:lstStyle/>
          <a:p>
            <a:r>
              <a:rPr lang="sr-Cyrl-RS" sz="3600" dirty="0">
                <a:solidFill>
                  <a:schemeClr val="bg1"/>
                </a:solidFill>
              </a:rPr>
              <a:t>Закључак</a:t>
            </a:r>
            <a:endParaRPr lang="en-US" sz="3600" dirty="0">
              <a:solidFill>
                <a:schemeClr val="bg1"/>
              </a:solidFill>
            </a:endParaRPr>
          </a:p>
        </p:txBody>
      </p:sp>
      <p:sp>
        <p:nvSpPr>
          <p:cNvPr id="3" name="TextBox 2">
            <a:extLst>
              <a:ext uri="{FF2B5EF4-FFF2-40B4-BE49-F238E27FC236}">
                <a16:creationId xmlns:a16="http://schemas.microsoft.com/office/drawing/2014/main" id="{671825DE-29FB-456E-A001-72D0A736742D}"/>
              </a:ext>
            </a:extLst>
          </p:cNvPr>
          <p:cNvSpPr txBox="1"/>
          <p:nvPr/>
        </p:nvSpPr>
        <p:spPr>
          <a:xfrm>
            <a:off x="810365" y="1294452"/>
            <a:ext cx="10848238" cy="2585323"/>
          </a:xfrm>
          <a:prstGeom prst="rect">
            <a:avLst/>
          </a:prstGeom>
          <a:noFill/>
        </p:spPr>
        <p:txBody>
          <a:bodyPr wrap="square" rtlCol="0">
            <a:spAutoFit/>
          </a:bodyPr>
          <a:lstStyle/>
          <a:p>
            <a:pPr>
              <a:lnSpc>
                <a:spcPct val="200000"/>
              </a:lnSpc>
            </a:pPr>
            <a:r>
              <a:rPr lang="ru-RU" altLang="ko-KR" dirty="0">
                <a:solidFill>
                  <a:schemeClr val="tx1">
                    <a:lumMod val="65000"/>
                    <a:lumOff val="35000"/>
                  </a:schemeClr>
                </a:solidFill>
                <a:cs typeface="Arial" pitchFamily="34" charset="0"/>
              </a:rPr>
              <a:t>CardioGuardian ће имати огроман позитиван утицај на</a:t>
            </a:r>
            <a:r>
              <a:rPr lang="sr-Latn-RS" altLang="ko-KR" dirty="0">
                <a:solidFill>
                  <a:schemeClr val="tx1">
                    <a:lumMod val="65000"/>
                    <a:lumOff val="35000"/>
                  </a:schemeClr>
                </a:solidFill>
                <a:cs typeface="Arial" pitchFamily="34" charset="0"/>
              </a:rPr>
              <a:t>:</a:t>
            </a:r>
          </a:p>
          <a:p>
            <a:pPr marL="285750" indent="-285750">
              <a:buFont typeface="Arial" panose="020B0604020202020204" pitchFamily="34" charset="0"/>
              <a:buChar char="•"/>
            </a:pPr>
            <a:r>
              <a:rPr lang="ru-RU" altLang="ko-KR" dirty="0">
                <a:solidFill>
                  <a:schemeClr val="tx1">
                    <a:lumMod val="65000"/>
                    <a:lumOff val="35000"/>
                  </a:schemeClr>
                </a:solidFill>
                <a:cs typeface="Arial" pitchFamily="34" charset="0"/>
              </a:rPr>
              <a:t>здравствени систем</a:t>
            </a:r>
            <a:endParaRPr lang="sr-Latn-RS" altLang="ko-KR" dirty="0">
              <a:solidFill>
                <a:schemeClr val="tx1">
                  <a:lumMod val="65000"/>
                  <a:lumOff val="35000"/>
                </a:schemeClr>
              </a:solidFill>
              <a:cs typeface="Arial" pitchFamily="34" charset="0"/>
            </a:endParaRPr>
          </a:p>
          <a:p>
            <a:pPr marL="285750" indent="-285750">
              <a:buFont typeface="Arial" panose="020B0604020202020204" pitchFamily="34" charset="0"/>
              <a:buChar char="•"/>
            </a:pPr>
            <a:r>
              <a:rPr lang="ru-RU" altLang="ko-KR" dirty="0">
                <a:solidFill>
                  <a:schemeClr val="tx1">
                    <a:lumMod val="65000"/>
                    <a:lumOff val="35000"/>
                  </a:schemeClr>
                </a:solidFill>
                <a:cs typeface="Arial" pitchFamily="34" charset="0"/>
              </a:rPr>
              <a:t>лекаре</a:t>
            </a:r>
            <a:endParaRPr lang="sr-Latn-RS" altLang="ko-KR" dirty="0">
              <a:solidFill>
                <a:schemeClr val="tx1">
                  <a:lumMod val="65000"/>
                  <a:lumOff val="35000"/>
                </a:schemeClr>
              </a:solidFill>
              <a:cs typeface="Arial" pitchFamily="34" charset="0"/>
            </a:endParaRPr>
          </a:p>
          <a:p>
            <a:pPr marL="285750" indent="-285750">
              <a:buFont typeface="Arial" panose="020B0604020202020204" pitchFamily="34" charset="0"/>
              <a:buChar char="•"/>
            </a:pPr>
            <a:r>
              <a:rPr lang="ru-RU" altLang="ko-KR" dirty="0">
                <a:solidFill>
                  <a:schemeClr val="tx1">
                    <a:lumMod val="65000"/>
                    <a:lumOff val="35000"/>
                  </a:schemeClr>
                </a:solidFill>
                <a:cs typeface="Arial" pitchFamily="34" charset="0"/>
              </a:rPr>
              <a:t>пацијенте</a:t>
            </a:r>
            <a:endParaRPr lang="sr-Latn-RS" altLang="ko-KR" dirty="0">
              <a:solidFill>
                <a:schemeClr val="tx1">
                  <a:lumMod val="65000"/>
                  <a:lumOff val="35000"/>
                </a:schemeClr>
              </a:solidFill>
              <a:cs typeface="Arial" pitchFamily="34" charset="0"/>
            </a:endParaRPr>
          </a:p>
          <a:p>
            <a:pPr marL="285750" indent="-285750">
              <a:buFont typeface="Arial" panose="020B0604020202020204" pitchFamily="34" charset="0"/>
              <a:buChar char="•"/>
            </a:pPr>
            <a:r>
              <a:rPr lang="ru-RU" altLang="ko-KR" dirty="0">
                <a:solidFill>
                  <a:schemeClr val="tx1">
                    <a:lumMod val="65000"/>
                    <a:lumOff val="35000"/>
                  </a:schemeClr>
                </a:solidFill>
                <a:cs typeface="Arial" pitchFamily="34" charset="0"/>
              </a:rPr>
              <a:t>здраве особе </a:t>
            </a:r>
            <a:endParaRPr lang="sr-Latn-RS" altLang="ko-KR" dirty="0">
              <a:solidFill>
                <a:schemeClr val="tx1">
                  <a:lumMod val="65000"/>
                  <a:lumOff val="35000"/>
                </a:schemeClr>
              </a:solidFill>
              <a:cs typeface="Arial" pitchFamily="34" charset="0"/>
            </a:endParaRPr>
          </a:p>
          <a:p>
            <a:endParaRPr lang="sr-Latn-RS" altLang="ko-KR" dirty="0">
              <a:solidFill>
                <a:schemeClr val="tx1">
                  <a:lumMod val="65000"/>
                  <a:lumOff val="35000"/>
                </a:schemeClr>
              </a:solidFill>
              <a:cs typeface="Arial" pitchFamily="34" charset="0"/>
            </a:endParaRPr>
          </a:p>
          <a:p>
            <a:r>
              <a:rPr lang="ru-RU" altLang="ko-KR" dirty="0">
                <a:solidFill>
                  <a:schemeClr val="tx1">
                    <a:lumMod val="65000"/>
                    <a:lumOff val="35000"/>
                  </a:schemeClr>
                </a:solidFill>
                <a:cs typeface="Arial" pitchFamily="34" charset="0"/>
              </a:rPr>
              <a:t>Скуп могућности и услуга које пружа није виђен до сада и може значајно олакшати живот кардиоваскуларним болесницима, али и здравим особама.</a:t>
            </a:r>
          </a:p>
        </p:txBody>
      </p:sp>
    </p:spTree>
    <p:extLst>
      <p:ext uri="{BB962C8B-B14F-4D97-AF65-F5344CB8AC3E}">
        <p14:creationId xmlns:p14="http://schemas.microsoft.com/office/powerpoint/2010/main" val="175635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6A6E85-AB24-4525-A9D1-824B727D0939}"/>
              </a:ext>
            </a:extLst>
          </p:cNvPr>
          <p:cNvSpPr>
            <a:spLocks noGrp="1"/>
          </p:cNvSpPr>
          <p:nvPr>
            <p:ph type="body" sz="quarter" idx="10"/>
          </p:nvPr>
        </p:nvSpPr>
        <p:spPr/>
        <p:txBody>
          <a:bodyPr/>
          <a:lstStyle/>
          <a:p>
            <a:r>
              <a:rPr lang="sr-Cyrl-RS" sz="3600" dirty="0">
                <a:solidFill>
                  <a:schemeClr val="bg1"/>
                </a:solidFill>
              </a:rPr>
              <a:t>Хвала на пажњи!</a:t>
            </a:r>
            <a:endParaRPr lang="en-US" sz="3600" dirty="0">
              <a:solidFill>
                <a:schemeClr val="bg1"/>
              </a:solidFill>
            </a:endParaRPr>
          </a:p>
        </p:txBody>
      </p:sp>
      <p:graphicFrame>
        <p:nvGraphicFramePr>
          <p:cNvPr id="4" name="Content Placeholder 2">
            <a:extLst>
              <a:ext uri="{FF2B5EF4-FFF2-40B4-BE49-F238E27FC236}">
                <a16:creationId xmlns:a16="http://schemas.microsoft.com/office/drawing/2014/main" id="{99C1076F-2F1F-46AF-8A12-2912CF3C5AF5}"/>
              </a:ext>
            </a:extLst>
          </p:cNvPr>
          <p:cNvGraphicFramePr>
            <a:graphicFrameLocks/>
          </p:cNvGraphicFramePr>
          <p:nvPr>
            <p:extLst>
              <p:ext uri="{D42A27DB-BD31-4B8C-83A1-F6EECF244321}">
                <p14:modId xmlns:p14="http://schemas.microsoft.com/office/powerpoint/2010/main" val="3320451917"/>
              </p:ext>
            </p:extLst>
          </p:nvPr>
        </p:nvGraphicFramePr>
        <p:xfrm>
          <a:off x="4649378" y="1838162"/>
          <a:ext cx="6423296"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811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Pentagon 48">
            <a:extLst>
              <a:ext uri="{FF2B5EF4-FFF2-40B4-BE49-F238E27FC236}">
                <a16:creationId xmlns:a16="http://schemas.microsoft.com/office/drawing/2014/main" id="{F5713DA5-F039-479E-B3E1-CC754784BB3C}"/>
              </a:ext>
            </a:extLst>
          </p:cNvPr>
          <p:cNvSpPr/>
          <p:nvPr/>
        </p:nvSpPr>
        <p:spPr>
          <a:xfrm>
            <a:off x="2835367" y="488150"/>
            <a:ext cx="1368027" cy="524254"/>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30" name="Rectangle 2">
            <a:extLst>
              <a:ext uri="{FF2B5EF4-FFF2-40B4-BE49-F238E27FC236}">
                <a16:creationId xmlns:a16="http://schemas.microsoft.com/office/drawing/2014/main" id="{707976F9-DE8A-4B74-82E7-25C2A9452B09}"/>
              </a:ext>
            </a:extLst>
          </p:cNvPr>
          <p:cNvSpPr/>
          <p:nvPr/>
        </p:nvSpPr>
        <p:spPr>
          <a:xfrm>
            <a:off x="4097177" y="506199"/>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Увод</a:t>
            </a:r>
            <a:endParaRPr lang="ko-KR" altLang="en-US" dirty="0">
              <a:solidFill>
                <a:schemeClr val="tx1">
                  <a:lumMod val="65000"/>
                  <a:lumOff val="35000"/>
                </a:schemeClr>
              </a:solidFill>
            </a:endParaRPr>
          </a:p>
        </p:txBody>
      </p:sp>
      <p:sp>
        <p:nvSpPr>
          <p:cNvPr id="31" name="TextBox 3">
            <a:extLst>
              <a:ext uri="{FF2B5EF4-FFF2-40B4-BE49-F238E27FC236}">
                <a16:creationId xmlns:a16="http://schemas.microsoft.com/office/drawing/2014/main" id="{E15B36F0-0A32-48D3-9353-A6E0E036B3A6}"/>
              </a:ext>
            </a:extLst>
          </p:cNvPr>
          <p:cNvSpPr txBox="1"/>
          <p:nvPr/>
        </p:nvSpPr>
        <p:spPr>
          <a:xfrm>
            <a:off x="2810824" y="1275005"/>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01</a:t>
            </a:r>
          </a:p>
        </p:txBody>
      </p:sp>
      <p:sp>
        <p:nvSpPr>
          <p:cNvPr id="35" name="Pentagon 107">
            <a:extLst>
              <a:ext uri="{FF2B5EF4-FFF2-40B4-BE49-F238E27FC236}">
                <a16:creationId xmlns:a16="http://schemas.microsoft.com/office/drawing/2014/main" id="{83FEB1C8-40BF-43F6-AF58-1FC63A925700}"/>
              </a:ext>
            </a:extLst>
          </p:cNvPr>
          <p:cNvSpPr/>
          <p:nvPr/>
        </p:nvSpPr>
        <p:spPr>
          <a:xfrm>
            <a:off x="2837730" y="1153672"/>
            <a:ext cx="1368027" cy="524254"/>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36" name="Rectangle 2">
            <a:extLst>
              <a:ext uri="{FF2B5EF4-FFF2-40B4-BE49-F238E27FC236}">
                <a16:creationId xmlns:a16="http://schemas.microsoft.com/office/drawing/2014/main" id="{EDA1EED1-4CAD-4592-A69D-63A085F330A8}"/>
              </a:ext>
            </a:extLst>
          </p:cNvPr>
          <p:cNvSpPr/>
          <p:nvPr/>
        </p:nvSpPr>
        <p:spPr>
          <a:xfrm>
            <a:off x="4115120" y="1159714"/>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Циљеви пројекта</a:t>
            </a:r>
            <a:endParaRPr lang="ko-KR" altLang="en-US" dirty="0">
              <a:solidFill>
                <a:schemeClr val="tx1">
                  <a:lumMod val="65000"/>
                  <a:lumOff val="35000"/>
                </a:schemeClr>
              </a:solidFill>
            </a:endParaRPr>
          </a:p>
        </p:txBody>
      </p:sp>
      <p:sp>
        <p:nvSpPr>
          <p:cNvPr id="37" name="TextBox 6">
            <a:extLst>
              <a:ext uri="{FF2B5EF4-FFF2-40B4-BE49-F238E27FC236}">
                <a16:creationId xmlns:a16="http://schemas.microsoft.com/office/drawing/2014/main" id="{5649E969-240C-4A03-99B6-73B240B74382}"/>
              </a:ext>
            </a:extLst>
          </p:cNvPr>
          <p:cNvSpPr txBox="1"/>
          <p:nvPr/>
        </p:nvSpPr>
        <p:spPr>
          <a:xfrm>
            <a:off x="2810824" y="1764360"/>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02</a:t>
            </a:r>
          </a:p>
        </p:txBody>
      </p:sp>
      <p:sp>
        <p:nvSpPr>
          <p:cNvPr id="38" name="Pentagon 114">
            <a:extLst>
              <a:ext uri="{FF2B5EF4-FFF2-40B4-BE49-F238E27FC236}">
                <a16:creationId xmlns:a16="http://schemas.microsoft.com/office/drawing/2014/main" id="{93A7D272-46EB-4251-9E4C-54F793CDD970}"/>
              </a:ext>
            </a:extLst>
          </p:cNvPr>
          <p:cNvSpPr/>
          <p:nvPr/>
        </p:nvSpPr>
        <p:spPr>
          <a:xfrm>
            <a:off x="2831250" y="1796930"/>
            <a:ext cx="1368027" cy="524254"/>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39" name="Rectangle 2">
            <a:extLst>
              <a:ext uri="{FF2B5EF4-FFF2-40B4-BE49-F238E27FC236}">
                <a16:creationId xmlns:a16="http://schemas.microsoft.com/office/drawing/2014/main" id="{022D76ED-B15E-47F4-AC1A-E454C6E261A7}"/>
              </a:ext>
            </a:extLst>
          </p:cNvPr>
          <p:cNvSpPr/>
          <p:nvPr/>
        </p:nvSpPr>
        <p:spPr>
          <a:xfrm>
            <a:off x="4097177" y="1789648"/>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Тренутн</a:t>
            </a:r>
            <a:r>
              <a:rPr lang="sr-Latn-RS" altLang="ko-KR" dirty="0">
                <a:solidFill>
                  <a:schemeClr val="tx1">
                    <a:lumMod val="65000"/>
                    <a:lumOff val="35000"/>
                  </a:schemeClr>
                </a:solidFill>
              </a:rPr>
              <a:t>o </a:t>
            </a:r>
            <a:r>
              <a:rPr lang="sr-Cyrl-RS" altLang="ko-KR" dirty="0">
                <a:solidFill>
                  <a:schemeClr val="tx1">
                    <a:lumMod val="65000"/>
                    <a:lumOff val="35000"/>
                  </a:schemeClr>
                </a:solidFill>
              </a:rPr>
              <a:t>стање</a:t>
            </a:r>
            <a:endParaRPr lang="ko-KR" altLang="en-US" dirty="0">
              <a:solidFill>
                <a:schemeClr val="tx1">
                  <a:lumMod val="65000"/>
                  <a:lumOff val="35000"/>
                </a:schemeClr>
              </a:solidFill>
            </a:endParaRPr>
          </a:p>
        </p:txBody>
      </p:sp>
      <p:sp>
        <p:nvSpPr>
          <p:cNvPr id="40" name="TextBox 9">
            <a:extLst>
              <a:ext uri="{FF2B5EF4-FFF2-40B4-BE49-F238E27FC236}">
                <a16:creationId xmlns:a16="http://schemas.microsoft.com/office/drawing/2014/main" id="{72B72C75-48DC-4EB7-AF99-FAEED0C513A7}"/>
              </a:ext>
            </a:extLst>
          </p:cNvPr>
          <p:cNvSpPr txBox="1"/>
          <p:nvPr/>
        </p:nvSpPr>
        <p:spPr>
          <a:xfrm>
            <a:off x="2844458" y="1888887"/>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03</a:t>
            </a:r>
          </a:p>
        </p:txBody>
      </p:sp>
      <p:sp>
        <p:nvSpPr>
          <p:cNvPr id="41" name="Pentagon 121">
            <a:extLst>
              <a:ext uri="{FF2B5EF4-FFF2-40B4-BE49-F238E27FC236}">
                <a16:creationId xmlns:a16="http://schemas.microsoft.com/office/drawing/2014/main" id="{20E1F4D5-5F51-40B0-8215-06E5F35895CA}"/>
              </a:ext>
            </a:extLst>
          </p:cNvPr>
          <p:cNvSpPr/>
          <p:nvPr/>
        </p:nvSpPr>
        <p:spPr>
          <a:xfrm>
            <a:off x="2822541" y="2451250"/>
            <a:ext cx="1368027" cy="524254"/>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42" name="TextBox 12">
            <a:extLst>
              <a:ext uri="{FF2B5EF4-FFF2-40B4-BE49-F238E27FC236}">
                <a16:creationId xmlns:a16="http://schemas.microsoft.com/office/drawing/2014/main" id="{970F6EB6-1710-4005-BAC3-CBF491E773DE}"/>
              </a:ext>
            </a:extLst>
          </p:cNvPr>
          <p:cNvSpPr txBox="1"/>
          <p:nvPr/>
        </p:nvSpPr>
        <p:spPr>
          <a:xfrm>
            <a:off x="2810824" y="2524445"/>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04</a:t>
            </a:r>
          </a:p>
        </p:txBody>
      </p:sp>
      <p:sp>
        <p:nvSpPr>
          <p:cNvPr id="43" name="Pentagon 128">
            <a:extLst>
              <a:ext uri="{FF2B5EF4-FFF2-40B4-BE49-F238E27FC236}">
                <a16:creationId xmlns:a16="http://schemas.microsoft.com/office/drawing/2014/main" id="{47E40CAA-8C51-4FEB-8F89-E284351A17C6}"/>
              </a:ext>
            </a:extLst>
          </p:cNvPr>
          <p:cNvSpPr/>
          <p:nvPr/>
        </p:nvSpPr>
        <p:spPr>
          <a:xfrm>
            <a:off x="2801833" y="3135853"/>
            <a:ext cx="1368027" cy="524254"/>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44" name="Rectangle 2">
            <a:extLst>
              <a:ext uri="{FF2B5EF4-FFF2-40B4-BE49-F238E27FC236}">
                <a16:creationId xmlns:a16="http://schemas.microsoft.com/office/drawing/2014/main" id="{5DA24AA6-C7A9-4441-A5BB-9BBF6F02A367}"/>
              </a:ext>
            </a:extLst>
          </p:cNvPr>
          <p:cNvSpPr/>
          <p:nvPr/>
        </p:nvSpPr>
        <p:spPr>
          <a:xfrm>
            <a:off x="4115120" y="3128904"/>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Категорије корисника</a:t>
            </a:r>
            <a:endParaRPr lang="ko-KR" altLang="en-US" dirty="0">
              <a:solidFill>
                <a:schemeClr val="tx1">
                  <a:lumMod val="65000"/>
                  <a:lumOff val="35000"/>
                </a:schemeClr>
              </a:solidFill>
            </a:endParaRPr>
          </a:p>
        </p:txBody>
      </p:sp>
      <p:sp>
        <p:nvSpPr>
          <p:cNvPr id="45" name="TextBox 15">
            <a:extLst>
              <a:ext uri="{FF2B5EF4-FFF2-40B4-BE49-F238E27FC236}">
                <a16:creationId xmlns:a16="http://schemas.microsoft.com/office/drawing/2014/main" id="{84E57804-9895-4BBA-8503-E254FF53B50D}"/>
              </a:ext>
            </a:extLst>
          </p:cNvPr>
          <p:cNvSpPr txBox="1"/>
          <p:nvPr/>
        </p:nvSpPr>
        <p:spPr>
          <a:xfrm>
            <a:off x="2810824" y="3230774"/>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05</a:t>
            </a:r>
          </a:p>
        </p:txBody>
      </p:sp>
      <p:sp>
        <p:nvSpPr>
          <p:cNvPr id="46" name="Pentagon 48">
            <a:extLst>
              <a:ext uri="{FF2B5EF4-FFF2-40B4-BE49-F238E27FC236}">
                <a16:creationId xmlns:a16="http://schemas.microsoft.com/office/drawing/2014/main" id="{3141DD9F-9A8B-4DD4-A638-C08267EA7E8C}"/>
              </a:ext>
            </a:extLst>
          </p:cNvPr>
          <p:cNvSpPr/>
          <p:nvPr/>
        </p:nvSpPr>
        <p:spPr>
          <a:xfrm>
            <a:off x="2793635" y="3784634"/>
            <a:ext cx="1368027" cy="524254"/>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47" name="Rectangle 2">
            <a:extLst>
              <a:ext uri="{FF2B5EF4-FFF2-40B4-BE49-F238E27FC236}">
                <a16:creationId xmlns:a16="http://schemas.microsoft.com/office/drawing/2014/main" id="{AF47972C-510C-44D6-9223-8631E9BBBE8E}"/>
              </a:ext>
            </a:extLst>
          </p:cNvPr>
          <p:cNvSpPr/>
          <p:nvPr/>
        </p:nvSpPr>
        <p:spPr>
          <a:xfrm>
            <a:off x="4123587" y="3818911"/>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CS" altLang="ko-KR" dirty="0">
                <a:solidFill>
                  <a:schemeClr val="tx1">
                    <a:lumMod val="65000"/>
                    <a:lumOff val="35000"/>
                  </a:schemeClr>
                </a:solidFill>
              </a:rPr>
              <a:t> </a:t>
            </a:r>
            <a:r>
              <a:rPr lang="sr-Latn-RS" altLang="ko-KR" dirty="0">
                <a:solidFill>
                  <a:schemeClr val="tx1">
                    <a:lumMod val="65000"/>
                    <a:lumOff val="35000"/>
                  </a:schemeClr>
                </a:solidFill>
              </a:rPr>
              <a:t>     </a:t>
            </a:r>
            <a:r>
              <a:rPr lang="sr-Cyrl-CS" altLang="ko-KR" dirty="0">
                <a:solidFill>
                  <a:schemeClr val="tx1">
                    <a:lumMod val="65000"/>
                    <a:lumOff val="35000"/>
                  </a:schemeClr>
                </a:solidFill>
              </a:rPr>
              <a:t>Функционалности</a:t>
            </a:r>
            <a:r>
              <a:rPr lang="sr-Cyrl-CS" altLang="ko-KR" dirty="0">
                <a:solidFill>
                  <a:schemeClr val="tx1">
                    <a:lumMod val="65000"/>
                    <a:lumOff val="35000"/>
                  </a:schemeClr>
                </a:solidFill>
                <a:latin typeface="Times New Roman" panose="02020603050405020304" pitchFamily="18" charset="0"/>
              </a:rPr>
              <a:t> </a:t>
            </a:r>
            <a:r>
              <a:rPr lang="sr-Cyrl-CS" altLang="ko-KR" dirty="0">
                <a:solidFill>
                  <a:schemeClr val="tx1">
                    <a:lumMod val="65000"/>
                    <a:lumOff val="35000"/>
                  </a:schemeClr>
                </a:solidFill>
              </a:rPr>
              <a:t>система и захтеви</a:t>
            </a:r>
            <a:endParaRPr lang="ko-KR" altLang="en-US" dirty="0">
              <a:solidFill>
                <a:schemeClr val="tx1">
                  <a:lumMod val="65000"/>
                  <a:lumOff val="35000"/>
                </a:schemeClr>
              </a:solidFill>
            </a:endParaRPr>
          </a:p>
        </p:txBody>
      </p:sp>
      <p:sp>
        <p:nvSpPr>
          <p:cNvPr id="48" name="TextBox 18">
            <a:extLst>
              <a:ext uri="{FF2B5EF4-FFF2-40B4-BE49-F238E27FC236}">
                <a16:creationId xmlns:a16="http://schemas.microsoft.com/office/drawing/2014/main" id="{F5B2AB5F-1E10-43A0-B9BE-D40B032ADD7E}"/>
              </a:ext>
            </a:extLst>
          </p:cNvPr>
          <p:cNvSpPr txBox="1"/>
          <p:nvPr/>
        </p:nvSpPr>
        <p:spPr>
          <a:xfrm>
            <a:off x="2810824" y="3816237"/>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6</a:t>
            </a:r>
            <a:endParaRPr lang="en-US" altLang="ko-KR" sz="2800" b="1" dirty="0">
              <a:solidFill>
                <a:schemeClr val="tx1">
                  <a:lumMod val="65000"/>
                  <a:lumOff val="35000"/>
                </a:schemeClr>
              </a:solidFill>
              <a:cs typeface="Arial" pitchFamily="34" charset="0"/>
            </a:endParaRPr>
          </a:p>
        </p:txBody>
      </p:sp>
      <p:sp>
        <p:nvSpPr>
          <p:cNvPr id="49" name="Pentagon 107">
            <a:extLst>
              <a:ext uri="{FF2B5EF4-FFF2-40B4-BE49-F238E27FC236}">
                <a16:creationId xmlns:a16="http://schemas.microsoft.com/office/drawing/2014/main" id="{B7C8847B-6734-49F4-9A11-E619EB141661}"/>
              </a:ext>
            </a:extLst>
          </p:cNvPr>
          <p:cNvSpPr/>
          <p:nvPr/>
        </p:nvSpPr>
        <p:spPr>
          <a:xfrm>
            <a:off x="2793636" y="4484960"/>
            <a:ext cx="1368027" cy="524254"/>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50" name="Rectangle 2">
            <a:extLst>
              <a:ext uri="{FF2B5EF4-FFF2-40B4-BE49-F238E27FC236}">
                <a16:creationId xmlns:a16="http://schemas.microsoft.com/office/drawing/2014/main" id="{F58AC4D4-2E72-4BE9-8F6C-8EEA1E3475AF}"/>
              </a:ext>
            </a:extLst>
          </p:cNvPr>
          <p:cNvSpPr/>
          <p:nvPr/>
        </p:nvSpPr>
        <p:spPr>
          <a:xfrm>
            <a:off x="4146488" y="4474661"/>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a:t>
            </a:r>
            <a:r>
              <a:rPr lang="sr-Latn-RS" altLang="ko-KR" dirty="0">
                <a:solidFill>
                  <a:schemeClr val="tx1">
                    <a:lumMod val="65000"/>
                    <a:lumOff val="35000"/>
                  </a:schemeClr>
                </a:solidFill>
              </a:rPr>
              <a:t>     </a:t>
            </a:r>
            <a:r>
              <a:rPr lang="sr-Cyrl-RS" altLang="ko-KR" dirty="0">
                <a:solidFill>
                  <a:schemeClr val="tx1">
                    <a:lumMod val="65000"/>
                    <a:lumOff val="35000"/>
                  </a:schemeClr>
                </a:solidFill>
              </a:rPr>
              <a:t>Планови и услови реализације</a:t>
            </a:r>
            <a:endParaRPr lang="ko-KR" altLang="en-US" dirty="0">
              <a:solidFill>
                <a:schemeClr val="tx1">
                  <a:lumMod val="65000"/>
                  <a:lumOff val="35000"/>
                </a:schemeClr>
              </a:solidFill>
            </a:endParaRPr>
          </a:p>
        </p:txBody>
      </p:sp>
      <p:sp>
        <p:nvSpPr>
          <p:cNvPr id="51" name="TextBox 21">
            <a:extLst>
              <a:ext uri="{FF2B5EF4-FFF2-40B4-BE49-F238E27FC236}">
                <a16:creationId xmlns:a16="http://schemas.microsoft.com/office/drawing/2014/main" id="{8A3666A3-D278-4936-AA98-CCD2FA403D75}"/>
              </a:ext>
            </a:extLst>
          </p:cNvPr>
          <p:cNvSpPr txBox="1"/>
          <p:nvPr/>
        </p:nvSpPr>
        <p:spPr>
          <a:xfrm>
            <a:off x="2831250" y="4562526"/>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7</a:t>
            </a:r>
            <a:endParaRPr lang="en-US" altLang="ko-KR" sz="2800" b="1" dirty="0">
              <a:solidFill>
                <a:schemeClr val="tx1">
                  <a:lumMod val="65000"/>
                  <a:lumOff val="35000"/>
                </a:schemeClr>
              </a:solidFill>
              <a:cs typeface="Arial" pitchFamily="34" charset="0"/>
            </a:endParaRPr>
          </a:p>
        </p:txBody>
      </p:sp>
      <p:sp>
        <p:nvSpPr>
          <p:cNvPr id="52" name="Pentagon 114">
            <a:extLst>
              <a:ext uri="{FF2B5EF4-FFF2-40B4-BE49-F238E27FC236}">
                <a16:creationId xmlns:a16="http://schemas.microsoft.com/office/drawing/2014/main" id="{017D2DD1-826E-4117-B992-D9179A1C7C23}"/>
              </a:ext>
            </a:extLst>
          </p:cNvPr>
          <p:cNvSpPr/>
          <p:nvPr/>
        </p:nvSpPr>
        <p:spPr>
          <a:xfrm>
            <a:off x="2810542" y="5145674"/>
            <a:ext cx="1368027" cy="524254"/>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dirty="0">
              <a:solidFill>
                <a:schemeClr val="tx1">
                  <a:lumMod val="65000"/>
                  <a:lumOff val="35000"/>
                </a:schemeClr>
              </a:solidFill>
            </a:endParaRPr>
          </a:p>
        </p:txBody>
      </p:sp>
      <p:sp>
        <p:nvSpPr>
          <p:cNvPr id="53" name="Rectangle 2">
            <a:extLst>
              <a:ext uri="{FF2B5EF4-FFF2-40B4-BE49-F238E27FC236}">
                <a16:creationId xmlns:a16="http://schemas.microsoft.com/office/drawing/2014/main" id="{66C9B339-B584-461E-A500-3B440C432C58}"/>
              </a:ext>
            </a:extLst>
          </p:cNvPr>
          <p:cNvSpPr/>
          <p:nvPr/>
        </p:nvSpPr>
        <p:spPr>
          <a:xfrm>
            <a:off x="4115120" y="5152346"/>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a:t>
            </a:r>
            <a:r>
              <a:rPr lang="sr-Latn-RS" altLang="ko-KR" dirty="0">
                <a:solidFill>
                  <a:schemeClr val="tx1">
                    <a:lumMod val="65000"/>
                    <a:lumOff val="35000"/>
                  </a:schemeClr>
                </a:solidFill>
              </a:rPr>
              <a:t>     </a:t>
            </a:r>
            <a:r>
              <a:rPr lang="sr-Cyrl-RS" altLang="ko-KR" dirty="0">
                <a:solidFill>
                  <a:schemeClr val="tx1">
                    <a:lumMod val="65000"/>
                    <a:lumOff val="35000"/>
                  </a:schemeClr>
                </a:solidFill>
              </a:rPr>
              <a:t>Буџет</a:t>
            </a:r>
            <a:endParaRPr lang="ko-KR" altLang="en-US" dirty="0">
              <a:solidFill>
                <a:schemeClr val="tx1">
                  <a:lumMod val="65000"/>
                  <a:lumOff val="35000"/>
                </a:schemeClr>
              </a:solidFill>
            </a:endParaRPr>
          </a:p>
        </p:txBody>
      </p:sp>
      <p:sp>
        <p:nvSpPr>
          <p:cNvPr id="54" name="TextBox 24">
            <a:extLst>
              <a:ext uri="{FF2B5EF4-FFF2-40B4-BE49-F238E27FC236}">
                <a16:creationId xmlns:a16="http://schemas.microsoft.com/office/drawing/2014/main" id="{E9F3E15A-402A-4DE8-A2D8-F6222C04A44F}"/>
              </a:ext>
            </a:extLst>
          </p:cNvPr>
          <p:cNvSpPr txBox="1"/>
          <p:nvPr/>
        </p:nvSpPr>
        <p:spPr>
          <a:xfrm>
            <a:off x="2831250" y="5239041"/>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8</a:t>
            </a:r>
            <a:endParaRPr lang="en-US" altLang="ko-KR" sz="2800" b="1" dirty="0">
              <a:solidFill>
                <a:schemeClr val="tx1">
                  <a:lumMod val="65000"/>
                  <a:lumOff val="35000"/>
                </a:schemeClr>
              </a:solidFill>
              <a:cs typeface="Arial" pitchFamily="34" charset="0"/>
            </a:endParaRPr>
          </a:p>
        </p:txBody>
      </p:sp>
      <p:sp>
        <p:nvSpPr>
          <p:cNvPr id="55" name="Rectangle 2">
            <a:extLst>
              <a:ext uri="{FF2B5EF4-FFF2-40B4-BE49-F238E27FC236}">
                <a16:creationId xmlns:a16="http://schemas.microsoft.com/office/drawing/2014/main" id="{75BBD92F-7CF9-49A8-A4AE-C13641ACCDB2}"/>
              </a:ext>
            </a:extLst>
          </p:cNvPr>
          <p:cNvSpPr/>
          <p:nvPr/>
        </p:nvSpPr>
        <p:spPr>
          <a:xfrm>
            <a:off x="4097177" y="2459276"/>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dirty="0">
                <a:solidFill>
                  <a:schemeClr val="tx1">
                    <a:lumMod val="65000"/>
                    <a:lumOff val="35000"/>
                  </a:schemeClr>
                </a:solidFill>
              </a:rPr>
              <a:t>      Партиципанти</a:t>
            </a:r>
          </a:p>
        </p:txBody>
      </p:sp>
      <p:sp>
        <p:nvSpPr>
          <p:cNvPr id="56" name="TextBox 31">
            <a:extLst>
              <a:ext uri="{FF2B5EF4-FFF2-40B4-BE49-F238E27FC236}">
                <a16:creationId xmlns:a16="http://schemas.microsoft.com/office/drawing/2014/main" id="{E211DFB6-573E-4872-9450-9B9C93B0D5ED}"/>
              </a:ext>
            </a:extLst>
          </p:cNvPr>
          <p:cNvSpPr txBox="1"/>
          <p:nvPr/>
        </p:nvSpPr>
        <p:spPr>
          <a:xfrm>
            <a:off x="2848542" y="1196436"/>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2</a:t>
            </a:r>
            <a:endParaRPr lang="en-US" altLang="ko-KR" sz="2800" b="1" dirty="0">
              <a:solidFill>
                <a:schemeClr val="tx1">
                  <a:lumMod val="65000"/>
                  <a:lumOff val="35000"/>
                </a:schemeClr>
              </a:solidFill>
              <a:cs typeface="Arial" pitchFamily="34" charset="0"/>
            </a:endParaRPr>
          </a:p>
        </p:txBody>
      </p:sp>
      <p:sp>
        <p:nvSpPr>
          <p:cNvPr id="57" name="TextBox 32">
            <a:extLst>
              <a:ext uri="{FF2B5EF4-FFF2-40B4-BE49-F238E27FC236}">
                <a16:creationId xmlns:a16="http://schemas.microsoft.com/office/drawing/2014/main" id="{551A725D-DB8D-4CB5-9326-C5CD3CBC1F02}"/>
              </a:ext>
            </a:extLst>
          </p:cNvPr>
          <p:cNvSpPr txBox="1"/>
          <p:nvPr/>
        </p:nvSpPr>
        <p:spPr>
          <a:xfrm>
            <a:off x="2852638" y="581349"/>
            <a:ext cx="741064" cy="430887"/>
          </a:xfrm>
          <a:prstGeom prst="rect">
            <a:avLst/>
          </a:prstGeom>
          <a:noFill/>
        </p:spPr>
        <p:txBody>
          <a:bodyPr wrap="square" tIns="0" bIns="0" rtlCol="0" anchor="ctr">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2800" b="1" dirty="0">
                <a:solidFill>
                  <a:schemeClr val="tx1">
                    <a:lumMod val="65000"/>
                    <a:lumOff val="35000"/>
                  </a:schemeClr>
                </a:solidFill>
                <a:cs typeface="Arial" pitchFamily="34" charset="0"/>
              </a:rPr>
              <a:t>0</a:t>
            </a:r>
            <a:r>
              <a:rPr lang="sr-Cyrl-RS" altLang="ko-KR" sz="2800" b="1" dirty="0">
                <a:solidFill>
                  <a:schemeClr val="tx1">
                    <a:lumMod val="65000"/>
                    <a:lumOff val="35000"/>
                  </a:schemeClr>
                </a:solidFill>
                <a:cs typeface="Arial" pitchFamily="34" charset="0"/>
              </a:rPr>
              <a:t>1</a:t>
            </a:r>
            <a:endParaRPr lang="en-US" altLang="ko-KR" sz="2800" b="1" dirty="0">
              <a:solidFill>
                <a:schemeClr val="tx1">
                  <a:lumMod val="65000"/>
                  <a:lumOff val="35000"/>
                </a:schemeClr>
              </a:solidFill>
              <a:cs typeface="Arial" pitchFamily="34" charset="0"/>
            </a:endParaRPr>
          </a:p>
        </p:txBody>
      </p:sp>
      <p:sp>
        <p:nvSpPr>
          <p:cNvPr id="58" name="TextBox 33">
            <a:extLst>
              <a:ext uri="{FF2B5EF4-FFF2-40B4-BE49-F238E27FC236}">
                <a16:creationId xmlns:a16="http://schemas.microsoft.com/office/drawing/2014/main" id="{D758C261-D2D8-4A74-A198-943B3C228760}"/>
              </a:ext>
            </a:extLst>
          </p:cNvPr>
          <p:cNvSpPr txBox="1"/>
          <p:nvPr/>
        </p:nvSpPr>
        <p:spPr>
          <a:xfrm>
            <a:off x="1146250" y="1067903"/>
            <a:ext cx="738664" cy="3970318"/>
          </a:xfrm>
          <a:prstGeom prst="rect">
            <a:avLst/>
          </a:prstGeom>
          <a:noFill/>
        </p:spPr>
        <p:txBody>
          <a:bodyPr vert="vert270"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sr-Cyrl-RS" sz="3600" dirty="0">
                <a:solidFill>
                  <a:schemeClr val="tx1">
                    <a:lumMod val="65000"/>
                    <a:lumOff val="35000"/>
                  </a:schemeClr>
                </a:solidFill>
              </a:rPr>
              <a:t>Садржај</a:t>
            </a:r>
            <a:endParaRPr lang="en-US" sz="3600" dirty="0">
              <a:solidFill>
                <a:schemeClr val="tx1">
                  <a:lumMod val="65000"/>
                  <a:lumOff val="35000"/>
                </a:schemeClr>
              </a:solidFill>
            </a:endParaRPr>
          </a:p>
        </p:txBody>
      </p:sp>
      <p:sp>
        <p:nvSpPr>
          <p:cNvPr id="59" name="Pentagon 48">
            <a:extLst>
              <a:ext uri="{FF2B5EF4-FFF2-40B4-BE49-F238E27FC236}">
                <a16:creationId xmlns:a16="http://schemas.microsoft.com/office/drawing/2014/main" id="{F5713DA5-F039-479E-B3E1-CC754784BB3C}"/>
              </a:ext>
            </a:extLst>
          </p:cNvPr>
          <p:cNvSpPr/>
          <p:nvPr/>
        </p:nvSpPr>
        <p:spPr>
          <a:xfrm>
            <a:off x="2810824" y="5845596"/>
            <a:ext cx="1368027" cy="524254"/>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en-US" altLang="ko-KR" sz="2800" b="1">
                <a:solidFill>
                  <a:schemeClr val="tx1">
                    <a:lumMod val="65000"/>
                    <a:lumOff val="35000"/>
                  </a:schemeClr>
                </a:solidFill>
                <a:cs typeface="Arial" pitchFamily="34" charset="0"/>
              </a:rPr>
              <a:t>09</a:t>
            </a:r>
            <a:endParaRPr lang="en-US" altLang="ko-KR" sz="2800" b="1" dirty="0">
              <a:solidFill>
                <a:schemeClr val="tx1">
                  <a:lumMod val="65000"/>
                  <a:lumOff val="35000"/>
                </a:schemeClr>
              </a:solidFill>
              <a:cs typeface="Arial" pitchFamily="34" charset="0"/>
            </a:endParaRPr>
          </a:p>
        </p:txBody>
      </p:sp>
      <p:sp>
        <p:nvSpPr>
          <p:cNvPr id="60" name="Rectangle 2">
            <a:extLst>
              <a:ext uri="{FF2B5EF4-FFF2-40B4-BE49-F238E27FC236}">
                <a16:creationId xmlns:a16="http://schemas.microsoft.com/office/drawing/2014/main" id="{707976F9-DE8A-4B74-82E7-25C2A9452B09}"/>
              </a:ext>
            </a:extLst>
          </p:cNvPr>
          <p:cNvSpPr/>
          <p:nvPr/>
        </p:nvSpPr>
        <p:spPr>
          <a:xfrm>
            <a:off x="4123587" y="5845596"/>
            <a:ext cx="6899262" cy="52425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r>
              <a:rPr lang="sr-Cyrl-RS" altLang="ko-KR">
                <a:solidFill>
                  <a:schemeClr val="tx1">
                    <a:lumMod val="65000"/>
                    <a:lumOff val="35000"/>
                  </a:schemeClr>
                </a:solidFill>
              </a:rPr>
              <a:t>      Додатак – маркетиншки план</a:t>
            </a:r>
            <a:endParaRPr lang="ko-KR" altLang="en-US" dirty="0">
              <a:solidFill>
                <a:schemeClr val="tx1">
                  <a:lumMod val="65000"/>
                  <a:lumOff val="35000"/>
                </a:schemeClr>
              </a:solidFill>
            </a:endParaRPr>
          </a:p>
        </p:txBody>
      </p:sp>
    </p:spTree>
    <p:extLst>
      <p:ext uri="{BB962C8B-B14F-4D97-AF65-F5344CB8AC3E}">
        <p14:creationId xmlns:p14="http://schemas.microsoft.com/office/powerpoint/2010/main" val="186680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08B6D-3EF9-47C7-A2C5-C1B7C70A8AC8}"/>
              </a:ext>
            </a:extLst>
          </p:cNvPr>
          <p:cNvSpPr>
            <a:spLocks noGrp="1"/>
          </p:cNvSpPr>
          <p:nvPr>
            <p:ph type="body" sz="quarter" idx="10"/>
          </p:nvPr>
        </p:nvSpPr>
        <p:spPr/>
        <p:txBody>
          <a:bodyPr/>
          <a:lstStyle/>
          <a:p>
            <a:r>
              <a:rPr lang="sr-Cyrl-RS" sz="3600" dirty="0">
                <a:solidFill>
                  <a:schemeClr val="bg1"/>
                </a:solidFill>
              </a:rPr>
              <a:t>Увод</a:t>
            </a:r>
            <a:endParaRPr lang="en-US" sz="3600" dirty="0">
              <a:solidFill>
                <a:schemeClr val="bg1"/>
              </a:solidFill>
            </a:endParaRPr>
          </a:p>
        </p:txBody>
      </p:sp>
      <p:grpSp>
        <p:nvGrpSpPr>
          <p:cNvPr id="3" name="Group 2">
            <a:extLst>
              <a:ext uri="{FF2B5EF4-FFF2-40B4-BE49-F238E27FC236}">
                <a16:creationId xmlns:a16="http://schemas.microsoft.com/office/drawing/2014/main" id="{F46A5085-49FA-41DA-BDC6-10F53C1E2B25}"/>
              </a:ext>
            </a:extLst>
          </p:cNvPr>
          <p:cNvGrpSpPr/>
          <p:nvPr/>
        </p:nvGrpSpPr>
        <p:grpSpPr>
          <a:xfrm>
            <a:off x="2063068" y="4477344"/>
            <a:ext cx="4630641" cy="1009093"/>
            <a:chOff x="1851582" y="1945340"/>
            <a:chExt cx="4630641" cy="1009093"/>
          </a:xfrm>
          <a:solidFill>
            <a:schemeClr val="accent5"/>
          </a:solidFill>
        </p:grpSpPr>
        <p:sp>
          <p:nvSpPr>
            <p:cNvPr id="4" name="Round Same Side Corner Rectangle 20">
              <a:extLst>
                <a:ext uri="{FF2B5EF4-FFF2-40B4-BE49-F238E27FC236}">
                  <a16:creationId xmlns:a16="http://schemas.microsoft.com/office/drawing/2014/main" id="{50915D22-1769-4955-9001-CC18AD8E0A09}"/>
                </a:ext>
              </a:extLst>
            </p:cNvPr>
            <p:cNvSpPr/>
            <p:nvPr/>
          </p:nvSpPr>
          <p:spPr>
            <a:xfrm rot="10800000">
              <a:off x="1851582" y="1945340"/>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ound Same Side Corner Rectangle 8">
              <a:extLst>
                <a:ext uri="{FF2B5EF4-FFF2-40B4-BE49-F238E27FC236}">
                  <a16:creationId xmlns:a16="http://schemas.microsoft.com/office/drawing/2014/main" id="{D9B3AB91-3C4F-4924-A27B-821D586AD4B3}"/>
                </a:ext>
              </a:extLst>
            </p:cNvPr>
            <p:cNvSpPr/>
            <p:nvPr/>
          </p:nvSpPr>
          <p:spPr>
            <a:xfrm>
              <a:off x="2364649" y="1958778"/>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Round Same Side Corner Rectangle 8">
              <a:extLst>
                <a:ext uri="{FF2B5EF4-FFF2-40B4-BE49-F238E27FC236}">
                  <a16:creationId xmlns:a16="http://schemas.microsoft.com/office/drawing/2014/main" id="{465FE1D7-50A9-4CFD-AB39-063A4B0FCCB5}"/>
                </a:ext>
              </a:extLst>
            </p:cNvPr>
            <p:cNvSpPr/>
            <p:nvPr/>
          </p:nvSpPr>
          <p:spPr>
            <a:xfrm>
              <a:off x="6111108" y="1959448"/>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Round Same Side Corner Rectangle 20">
              <a:extLst>
                <a:ext uri="{FF2B5EF4-FFF2-40B4-BE49-F238E27FC236}">
                  <a16:creationId xmlns:a16="http://schemas.microsoft.com/office/drawing/2014/main" id="{76B82A0A-B24D-42D6-9347-C7F09A4919AB}"/>
                </a:ext>
              </a:extLst>
            </p:cNvPr>
            <p:cNvSpPr/>
            <p:nvPr/>
          </p:nvSpPr>
          <p:spPr>
            <a:xfrm rot="10800000">
              <a:off x="5584860" y="1967984"/>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Round Same Side Corner Rectangle 8">
              <a:extLst>
                <a:ext uri="{FF2B5EF4-FFF2-40B4-BE49-F238E27FC236}">
                  <a16:creationId xmlns:a16="http://schemas.microsoft.com/office/drawing/2014/main" id="{EB91E405-C703-4127-92ED-D3BC9EE769B9}"/>
                </a:ext>
              </a:extLst>
            </p:cNvPr>
            <p:cNvSpPr/>
            <p:nvPr/>
          </p:nvSpPr>
          <p:spPr>
            <a:xfrm>
              <a:off x="5142076" y="1970330"/>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9" name="TextBox 8">
            <a:extLst>
              <a:ext uri="{FF2B5EF4-FFF2-40B4-BE49-F238E27FC236}">
                <a16:creationId xmlns:a16="http://schemas.microsoft.com/office/drawing/2014/main" id="{671825DE-29FB-456E-A001-72D0A736742D}"/>
              </a:ext>
            </a:extLst>
          </p:cNvPr>
          <p:cNvSpPr txBox="1"/>
          <p:nvPr/>
        </p:nvSpPr>
        <p:spPr>
          <a:xfrm>
            <a:off x="361629" y="1379117"/>
            <a:ext cx="11573198" cy="2554545"/>
          </a:xfrm>
          <a:prstGeom prst="rect">
            <a:avLst/>
          </a:prstGeom>
          <a:noFill/>
        </p:spPr>
        <p:txBody>
          <a:bodyPr wrap="square" rtlCol="0">
            <a:spAutoFit/>
          </a:bodyPr>
          <a:lstStyle/>
          <a:p>
            <a:r>
              <a:rPr lang="ru-RU" altLang="ko-KR" sz="1600" dirty="0">
                <a:solidFill>
                  <a:schemeClr val="tx1">
                    <a:lumMod val="65000"/>
                    <a:lumOff val="35000"/>
                  </a:schemeClr>
                </a:solidFill>
                <a:cs typeface="Arial" pitchFamily="34" charset="0"/>
              </a:rPr>
              <a:t>Према званичним подацима WHO, годишње умре више од 40 милиона људи од незаразних болести, што чини 71% свих смртних случајева на глобалном нивоу. Од свих незаразних болести, кардиоваскуларне болести су највећи узрочник смрти са око 18 милиона смртних случајева на годишњем нивоу. </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Пројекат CardioGuardian пружа могућност персонализоване ране процене ризика, предикције, превенције и детекције кардиоваскуларних болести засноване на вештачкој интелигенцији.</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Пројекат обухвата развој апликације и уређаја који ће корисницима објаснити зашто је превентива и редовна провера срца као и других телесних параметара од огромног значаја, олакшати им свакодневну бригу о свом здрављу тако што ће им омогућити праћење тренутног здравственог стања и упозорити уколико стање захтева медицинску помоћ и негу. </a:t>
            </a:r>
          </a:p>
        </p:txBody>
      </p:sp>
      <p:sp>
        <p:nvSpPr>
          <p:cNvPr id="10" name="Left Brace 9">
            <a:extLst>
              <a:ext uri="{FF2B5EF4-FFF2-40B4-BE49-F238E27FC236}">
                <a16:creationId xmlns:a16="http://schemas.microsoft.com/office/drawing/2014/main" id="{2715EAC4-5F1E-496F-B130-C59CBC081F95}"/>
              </a:ext>
            </a:extLst>
          </p:cNvPr>
          <p:cNvSpPr/>
          <p:nvPr/>
        </p:nvSpPr>
        <p:spPr>
          <a:xfrm rot="16200000">
            <a:off x="3534532" y="4067384"/>
            <a:ext cx="293709" cy="3277111"/>
          </a:xfrm>
          <a:prstGeom prst="leftBrace">
            <a:avLst>
              <a:gd name="adj1" fmla="val 52270"/>
              <a:gd name="adj2" fmla="val 49675"/>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1" name="Left Brace 10">
            <a:extLst>
              <a:ext uri="{FF2B5EF4-FFF2-40B4-BE49-F238E27FC236}">
                <a16:creationId xmlns:a16="http://schemas.microsoft.com/office/drawing/2014/main" id="{888029C4-A60A-4201-A38C-8723D8D1ADCA}"/>
              </a:ext>
            </a:extLst>
          </p:cNvPr>
          <p:cNvSpPr/>
          <p:nvPr/>
        </p:nvSpPr>
        <p:spPr>
          <a:xfrm rot="16200000">
            <a:off x="5861800" y="4998178"/>
            <a:ext cx="290052" cy="1373766"/>
          </a:xfrm>
          <a:prstGeom prst="leftBrace">
            <a:avLst>
              <a:gd name="adj1" fmla="val 52270"/>
              <a:gd name="adj2" fmla="val 49675"/>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dirty="0"/>
          </a:p>
        </p:txBody>
      </p:sp>
      <p:sp>
        <p:nvSpPr>
          <p:cNvPr id="12" name="Round Same Side Corner Rectangle 20">
            <a:extLst>
              <a:ext uri="{FF2B5EF4-FFF2-40B4-BE49-F238E27FC236}">
                <a16:creationId xmlns:a16="http://schemas.microsoft.com/office/drawing/2014/main" id="{F5FA0DE0-4E92-402E-B0FF-1D88359F18E3}"/>
              </a:ext>
            </a:extLst>
          </p:cNvPr>
          <p:cNvSpPr/>
          <p:nvPr/>
        </p:nvSpPr>
        <p:spPr>
          <a:xfrm rot="10800000">
            <a:off x="2970520" y="4477344"/>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Round Same Side Corner Rectangle 8">
            <a:extLst>
              <a:ext uri="{FF2B5EF4-FFF2-40B4-BE49-F238E27FC236}">
                <a16:creationId xmlns:a16="http://schemas.microsoft.com/office/drawing/2014/main" id="{28F3C327-A1DC-4EC0-A434-C78C840A33DF}"/>
              </a:ext>
            </a:extLst>
          </p:cNvPr>
          <p:cNvSpPr/>
          <p:nvPr/>
        </p:nvSpPr>
        <p:spPr>
          <a:xfrm>
            <a:off x="3483587" y="4490966"/>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Round Same Side Corner Rectangle 8">
            <a:extLst>
              <a:ext uri="{FF2B5EF4-FFF2-40B4-BE49-F238E27FC236}">
                <a16:creationId xmlns:a16="http://schemas.microsoft.com/office/drawing/2014/main" id="{0CE90E88-3AE3-4808-B8C2-E7498E854DC2}"/>
              </a:ext>
            </a:extLst>
          </p:cNvPr>
          <p:cNvSpPr/>
          <p:nvPr/>
        </p:nvSpPr>
        <p:spPr>
          <a:xfrm>
            <a:off x="4429029" y="4499991"/>
            <a:ext cx="371115" cy="977425"/>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 name="Round Same Side Corner Rectangle 20">
            <a:extLst>
              <a:ext uri="{FF2B5EF4-FFF2-40B4-BE49-F238E27FC236}">
                <a16:creationId xmlns:a16="http://schemas.microsoft.com/office/drawing/2014/main" id="{E85915EB-1160-429D-9946-715FFE0A487C}"/>
              </a:ext>
            </a:extLst>
          </p:cNvPr>
          <p:cNvSpPr/>
          <p:nvPr/>
        </p:nvSpPr>
        <p:spPr>
          <a:xfrm rot="10800000">
            <a:off x="3915962" y="4490966"/>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TextBox 16">
            <a:extLst>
              <a:ext uri="{FF2B5EF4-FFF2-40B4-BE49-F238E27FC236}">
                <a16:creationId xmlns:a16="http://schemas.microsoft.com/office/drawing/2014/main" id="{F96D9C65-EE45-43AD-9C46-AAB0A0B75A0B}"/>
              </a:ext>
            </a:extLst>
          </p:cNvPr>
          <p:cNvSpPr txBox="1"/>
          <p:nvPr/>
        </p:nvSpPr>
        <p:spPr>
          <a:xfrm>
            <a:off x="2286496" y="5943487"/>
            <a:ext cx="3252623" cy="307777"/>
          </a:xfrm>
          <a:prstGeom prst="rect">
            <a:avLst/>
          </a:prstGeom>
          <a:noFill/>
        </p:spPr>
        <p:txBody>
          <a:bodyPr wrap="square" rtlCol="0">
            <a:spAutoFit/>
          </a:bodyPr>
          <a:lstStyle/>
          <a:p>
            <a:r>
              <a:rPr lang="ru-RU" altLang="ko-KR" sz="1400" dirty="0">
                <a:solidFill>
                  <a:schemeClr val="tx1">
                    <a:lumMod val="65000"/>
                    <a:lumOff val="35000"/>
                  </a:schemeClr>
                </a:solidFill>
                <a:cs typeface="Arial" pitchFamily="34" charset="0"/>
              </a:rPr>
              <a:t>Смрт од незаразних болести</a:t>
            </a:r>
            <a:endParaRPr lang="en-US" sz="1400" dirty="0"/>
          </a:p>
        </p:txBody>
      </p:sp>
      <p:sp>
        <p:nvSpPr>
          <p:cNvPr id="18" name="Round Same Side Corner Rectangle 20">
            <a:extLst>
              <a:ext uri="{FF2B5EF4-FFF2-40B4-BE49-F238E27FC236}">
                <a16:creationId xmlns:a16="http://schemas.microsoft.com/office/drawing/2014/main" id="{B727C69D-3DCC-4535-96C8-8A5C5DBA6789}"/>
              </a:ext>
            </a:extLst>
          </p:cNvPr>
          <p:cNvSpPr/>
          <p:nvPr/>
        </p:nvSpPr>
        <p:spPr>
          <a:xfrm rot="10800000">
            <a:off x="4871813" y="4499991"/>
            <a:ext cx="462427" cy="986449"/>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TextBox 18">
            <a:extLst>
              <a:ext uri="{FF2B5EF4-FFF2-40B4-BE49-F238E27FC236}">
                <a16:creationId xmlns:a16="http://schemas.microsoft.com/office/drawing/2014/main" id="{F96D9C65-EE45-43AD-9C46-AAB0A0B75A0B}"/>
              </a:ext>
            </a:extLst>
          </p:cNvPr>
          <p:cNvSpPr txBox="1"/>
          <p:nvPr/>
        </p:nvSpPr>
        <p:spPr>
          <a:xfrm>
            <a:off x="4881839" y="5935275"/>
            <a:ext cx="3252623" cy="307777"/>
          </a:xfrm>
          <a:prstGeom prst="rect">
            <a:avLst/>
          </a:prstGeom>
          <a:noFill/>
        </p:spPr>
        <p:txBody>
          <a:bodyPr wrap="square" rtlCol="0">
            <a:spAutoFit/>
          </a:bodyPr>
          <a:lstStyle/>
          <a:p>
            <a:r>
              <a:rPr lang="ru-RU" altLang="ko-KR" sz="1400" dirty="0">
                <a:solidFill>
                  <a:schemeClr val="tx1">
                    <a:lumMod val="65000"/>
                    <a:lumOff val="35000"/>
                  </a:schemeClr>
                </a:solidFill>
                <a:cs typeface="Arial" pitchFamily="34" charset="0"/>
              </a:rPr>
              <a:t>Смрт од заразних болести</a:t>
            </a:r>
            <a:endParaRPr lang="en-US" sz="1400" dirty="0"/>
          </a:p>
        </p:txBody>
      </p:sp>
    </p:spTree>
    <p:extLst>
      <p:ext uri="{BB962C8B-B14F-4D97-AF65-F5344CB8AC3E}">
        <p14:creationId xmlns:p14="http://schemas.microsoft.com/office/powerpoint/2010/main" val="3393911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3F829295-AF68-4797-86D5-B48126434A9F}"/>
              </a:ext>
            </a:extLst>
          </p:cNvPr>
          <p:cNvSpPr>
            <a:spLocks noGrp="1"/>
          </p:cNvSpPr>
          <p:nvPr>
            <p:ph type="body" sz="quarter" idx="10"/>
          </p:nvPr>
        </p:nvSpPr>
        <p:spPr>
          <a:xfrm>
            <a:off x="309401" y="264008"/>
            <a:ext cx="11573197" cy="724247"/>
          </a:xfrm>
        </p:spPr>
        <p:txBody>
          <a:bodyPr/>
          <a:lstStyle/>
          <a:p>
            <a:r>
              <a:rPr lang="sr-Cyrl-RS" sz="3600" dirty="0">
                <a:solidFill>
                  <a:schemeClr val="bg1"/>
                </a:solidFill>
              </a:rPr>
              <a:t>Кратак опис пројекта</a:t>
            </a:r>
            <a:endParaRPr lang="en-US" sz="3600" dirty="0">
              <a:solidFill>
                <a:schemeClr val="bg1"/>
              </a:solidFill>
            </a:endParaRPr>
          </a:p>
        </p:txBody>
      </p:sp>
      <p:sp>
        <p:nvSpPr>
          <p:cNvPr id="4" name="TextBox 3">
            <a:extLst>
              <a:ext uri="{FF2B5EF4-FFF2-40B4-BE49-F238E27FC236}">
                <a16:creationId xmlns:a16="http://schemas.microsoft.com/office/drawing/2014/main" id="{B099F4BD-4490-4DDE-AE1C-D136E6F0847C}"/>
              </a:ext>
            </a:extLst>
          </p:cNvPr>
          <p:cNvSpPr txBox="1"/>
          <p:nvPr/>
        </p:nvSpPr>
        <p:spPr>
          <a:xfrm>
            <a:off x="361629" y="1379117"/>
            <a:ext cx="11573198" cy="3539430"/>
          </a:xfrm>
          <a:prstGeom prst="rect">
            <a:avLst/>
          </a:prstGeom>
          <a:noFill/>
        </p:spPr>
        <p:txBody>
          <a:bodyPr wrap="square" rtlCol="0">
            <a:spAutoFit/>
          </a:bodyPr>
          <a:lstStyle/>
          <a:p>
            <a:r>
              <a:rPr lang="ru-RU" altLang="ko-KR" sz="1600" dirty="0">
                <a:solidFill>
                  <a:schemeClr val="tx1">
                    <a:lumMod val="65000"/>
                    <a:lumOff val="35000"/>
                  </a:schemeClr>
                </a:solidFill>
                <a:cs typeface="Arial" pitchFamily="34" charset="0"/>
              </a:rPr>
              <a:t>Пројекат CardioGuardian пружа могућност персонализоване ране процене ризика, предикције, превенције и детекције кардиоваскуларних болести засноване на вештачкој интелигенцији. </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Пројекат обухвата развој апликације и уређаја који ће корисницима објаснити зашто је превентива и редовна провера срца као и других телесних параметара од огромног значаја, олакшати им свакодневну бригу о свом здрављу тако што ће им омогућити праћење тренутног здравственог стања и упозорити уколико стање захтева медицинску помоћ и негу. </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CardioGuardian превазилази фрагментацију услуга користећи приступ усмерен на човека, пружајући сваком кориснику персонализовану услугу. На овај начин ће се уједно смањити притисак на целокупни здравствени систем, укидањем непотребних одлазака код лекара зарад лакших провера, као и омогућити брз увид у тренутно стање пацијента.</a:t>
            </a:r>
          </a:p>
          <a:p>
            <a:endParaRPr lang="ru-RU" altLang="ko-KR" sz="1600" dirty="0">
              <a:solidFill>
                <a:schemeClr val="tx1">
                  <a:lumMod val="65000"/>
                  <a:lumOff val="35000"/>
                </a:schemeClr>
              </a:solidFill>
              <a:cs typeface="Arial" pitchFamily="34" charset="0"/>
            </a:endParaRPr>
          </a:p>
          <a:p>
            <a:r>
              <a:rPr lang="ru-RU" altLang="ko-KR" sz="1600" dirty="0">
                <a:solidFill>
                  <a:schemeClr val="tx1">
                    <a:lumMod val="65000"/>
                    <a:lumOff val="35000"/>
                  </a:schemeClr>
                </a:solidFill>
                <a:cs typeface="Arial" pitchFamily="34" charset="0"/>
              </a:rPr>
              <a:t>CardioGuardian ће користити постојеће, као и новонастале податке генерисане од стране појединаца, уређаја и здравствених радника који ће допринети тумачењу симптома и ефеката, као и даљем унапређењу модела предикције. Подаци ће се прикупљати у складу са правилима и принципима заштите података, приватности и безбедности. </a:t>
            </a:r>
          </a:p>
        </p:txBody>
      </p:sp>
    </p:spTree>
    <p:extLst>
      <p:ext uri="{BB962C8B-B14F-4D97-AF65-F5344CB8AC3E}">
        <p14:creationId xmlns:p14="http://schemas.microsoft.com/office/powerpoint/2010/main" val="70304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sr-Cyrl-RS" sz="3600" dirty="0">
                <a:solidFill>
                  <a:schemeClr val="bg1"/>
                </a:solidFill>
              </a:rPr>
              <a:t>Циљеви пројекта</a:t>
            </a:r>
            <a:endParaRPr lang="en-US" sz="3600" dirty="0">
              <a:solidFill>
                <a:schemeClr val="bg1"/>
              </a:solidFill>
            </a:endParaRPr>
          </a:p>
        </p:txBody>
      </p:sp>
      <p:sp>
        <p:nvSpPr>
          <p:cNvPr id="3" name="Donut 77">
            <a:extLst>
              <a:ext uri="{FF2B5EF4-FFF2-40B4-BE49-F238E27FC236}">
                <a16:creationId xmlns:a16="http://schemas.microsoft.com/office/drawing/2014/main" id="{5072CC74-C16C-44F6-A935-3CFA82A932BB}"/>
              </a:ext>
            </a:extLst>
          </p:cNvPr>
          <p:cNvSpPr/>
          <p:nvPr/>
        </p:nvSpPr>
        <p:spPr>
          <a:xfrm>
            <a:off x="4538898" y="2344764"/>
            <a:ext cx="3114206" cy="3114206"/>
          </a:xfrm>
          <a:prstGeom prst="donut">
            <a:avLst>
              <a:gd name="adj" fmla="val 378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 name="Oval 3">
            <a:extLst>
              <a:ext uri="{FF2B5EF4-FFF2-40B4-BE49-F238E27FC236}">
                <a16:creationId xmlns:a16="http://schemas.microsoft.com/office/drawing/2014/main" id="{24014247-2F7E-4F81-AFC4-D91B3899E2B0}"/>
              </a:ext>
            </a:extLst>
          </p:cNvPr>
          <p:cNvSpPr/>
          <p:nvPr/>
        </p:nvSpPr>
        <p:spPr>
          <a:xfrm>
            <a:off x="5210434" y="3016300"/>
            <a:ext cx="1771134" cy="177113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Donut 26">
            <a:extLst>
              <a:ext uri="{FF2B5EF4-FFF2-40B4-BE49-F238E27FC236}">
                <a16:creationId xmlns:a16="http://schemas.microsoft.com/office/drawing/2014/main" id="{C1A8C9F8-88DF-4B01-B386-B2486DF492BE}"/>
              </a:ext>
            </a:extLst>
          </p:cNvPr>
          <p:cNvSpPr/>
          <p:nvPr/>
        </p:nvSpPr>
        <p:spPr>
          <a:xfrm>
            <a:off x="4187788" y="1993654"/>
            <a:ext cx="3816424" cy="3816424"/>
          </a:xfrm>
          <a:prstGeom prst="donut">
            <a:avLst>
              <a:gd name="adj" fmla="val 378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nvGrpSpPr>
          <p:cNvPr id="96" name="Group 95">
            <a:extLst>
              <a:ext uri="{FF2B5EF4-FFF2-40B4-BE49-F238E27FC236}">
                <a16:creationId xmlns:a16="http://schemas.microsoft.com/office/drawing/2014/main" id="{F8CC2237-2FA0-4770-9123-90512F7A19C3}"/>
              </a:ext>
            </a:extLst>
          </p:cNvPr>
          <p:cNvGrpSpPr/>
          <p:nvPr/>
        </p:nvGrpSpPr>
        <p:grpSpPr>
          <a:xfrm>
            <a:off x="4752573" y="1656131"/>
            <a:ext cx="979049" cy="1469591"/>
            <a:chOff x="4752573" y="1656131"/>
            <a:chExt cx="979049" cy="1469591"/>
          </a:xfrm>
        </p:grpSpPr>
        <p:grpSp>
          <p:nvGrpSpPr>
            <p:cNvPr id="13" name="Group 12">
              <a:extLst>
                <a:ext uri="{FF2B5EF4-FFF2-40B4-BE49-F238E27FC236}">
                  <a16:creationId xmlns:a16="http://schemas.microsoft.com/office/drawing/2014/main" id="{3614E731-9BA1-4152-8B28-6B1E74C45A0A}"/>
                </a:ext>
              </a:extLst>
            </p:cNvPr>
            <p:cNvGrpSpPr/>
            <p:nvPr/>
          </p:nvGrpSpPr>
          <p:grpSpPr>
            <a:xfrm rot="19800000">
              <a:off x="4752573" y="1656131"/>
              <a:ext cx="979049" cy="1469591"/>
              <a:chOff x="5093002" y="2426934"/>
              <a:chExt cx="2232248" cy="3350691"/>
            </a:xfrm>
            <a:solidFill>
              <a:schemeClr val="accent4"/>
            </a:solidFill>
          </p:grpSpPr>
          <p:grpSp>
            <p:nvGrpSpPr>
              <p:cNvPr id="14" name="Group 13">
                <a:extLst>
                  <a:ext uri="{FF2B5EF4-FFF2-40B4-BE49-F238E27FC236}">
                    <a16:creationId xmlns:a16="http://schemas.microsoft.com/office/drawing/2014/main" id="{7BCB0A9C-A36E-44F6-91BA-3EA65EA31DE3}"/>
                  </a:ext>
                </a:extLst>
              </p:cNvPr>
              <p:cNvGrpSpPr/>
              <p:nvPr/>
            </p:nvGrpSpPr>
            <p:grpSpPr>
              <a:xfrm>
                <a:off x="5625823" y="4659182"/>
                <a:ext cx="1166607" cy="1118443"/>
                <a:chOff x="4964627" y="3703863"/>
                <a:chExt cx="393594" cy="377344"/>
              </a:xfrm>
              <a:grpFill/>
            </p:grpSpPr>
            <p:sp>
              <p:nvSpPr>
                <p:cNvPr id="16" name="Oval 1">
                  <a:extLst>
                    <a:ext uri="{FF2B5EF4-FFF2-40B4-BE49-F238E27FC236}">
                      <a16:creationId xmlns:a16="http://schemas.microsoft.com/office/drawing/2014/main" id="{807FD890-6C69-4BFD-B5A2-5BF3CA40F740}"/>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Oval 1">
                  <a:extLst>
                    <a:ext uri="{FF2B5EF4-FFF2-40B4-BE49-F238E27FC236}">
                      <a16:creationId xmlns:a16="http://schemas.microsoft.com/office/drawing/2014/main" id="{7CA081D7-D1F1-44CA-A26E-04B12E5EB63B}"/>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
                  <a:extLst>
                    <a:ext uri="{FF2B5EF4-FFF2-40B4-BE49-F238E27FC236}">
                      <a16:creationId xmlns:a16="http://schemas.microsoft.com/office/drawing/2014/main" id="{96ED67CC-FE21-43E5-B67A-C021B50EC04D}"/>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
                  <a:extLst>
                    <a:ext uri="{FF2B5EF4-FFF2-40B4-BE49-F238E27FC236}">
                      <a16:creationId xmlns:a16="http://schemas.microsoft.com/office/drawing/2014/main" id="{24EEB80F-B00A-4B2C-89BB-EAAC663AFC3A}"/>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5" name="Block Arc 14">
                <a:extLst>
                  <a:ext uri="{FF2B5EF4-FFF2-40B4-BE49-F238E27FC236}">
                    <a16:creationId xmlns:a16="http://schemas.microsoft.com/office/drawing/2014/main" id="{5070D60C-1D5F-424D-9EC9-3BD5CA2B1C06}"/>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49" name="Oval 48">
              <a:extLst>
                <a:ext uri="{FF2B5EF4-FFF2-40B4-BE49-F238E27FC236}">
                  <a16:creationId xmlns:a16="http://schemas.microsoft.com/office/drawing/2014/main" id="{4E098005-C01B-452B-A315-7DB5891BE9FE}"/>
                </a:ext>
              </a:extLst>
            </p:cNvPr>
            <p:cNvSpPr/>
            <p:nvPr/>
          </p:nvSpPr>
          <p:spPr>
            <a:xfrm>
              <a:off x="4783317" y="1842370"/>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95" name="Group 94">
            <a:extLst>
              <a:ext uri="{FF2B5EF4-FFF2-40B4-BE49-F238E27FC236}">
                <a16:creationId xmlns:a16="http://schemas.microsoft.com/office/drawing/2014/main" id="{0BF4B0A0-52C7-4E7D-AC0A-327C818316C7}"/>
              </a:ext>
            </a:extLst>
          </p:cNvPr>
          <p:cNvGrpSpPr/>
          <p:nvPr/>
        </p:nvGrpSpPr>
        <p:grpSpPr>
          <a:xfrm>
            <a:off x="3671313" y="3412343"/>
            <a:ext cx="1469591" cy="979049"/>
            <a:chOff x="3671313" y="3412343"/>
            <a:chExt cx="1469591" cy="979049"/>
          </a:xfrm>
        </p:grpSpPr>
        <p:grpSp>
          <p:nvGrpSpPr>
            <p:cNvPr id="20" name="Group 19">
              <a:extLst>
                <a:ext uri="{FF2B5EF4-FFF2-40B4-BE49-F238E27FC236}">
                  <a16:creationId xmlns:a16="http://schemas.microsoft.com/office/drawing/2014/main" id="{90BE3773-ABE6-4A9E-B7D8-14492DDCD203}"/>
                </a:ext>
              </a:extLst>
            </p:cNvPr>
            <p:cNvGrpSpPr/>
            <p:nvPr/>
          </p:nvGrpSpPr>
          <p:grpSpPr>
            <a:xfrm rot="16200000">
              <a:off x="3916584" y="3167072"/>
              <a:ext cx="979049" cy="1469591"/>
              <a:chOff x="5093002" y="2426934"/>
              <a:chExt cx="2232248" cy="3350691"/>
            </a:xfrm>
            <a:solidFill>
              <a:schemeClr val="accent5"/>
            </a:solidFill>
          </p:grpSpPr>
          <p:grpSp>
            <p:nvGrpSpPr>
              <p:cNvPr id="21" name="Group 20">
                <a:extLst>
                  <a:ext uri="{FF2B5EF4-FFF2-40B4-BE49-F238E27FC236}">
                    <a16:creationId xmlns:a16="http://schemas.microsoft.com/office/drawing/2014/main" id="{B54F3AE3-637E-4E94-A3BF-272926AF563C}"/>
                  </a:ext>
                </a:extLst>
              </p:cNvPr>
              <p:cNvGrpSpPr/>
              <p:nvPr/>
            </p:nvGrpSpPr>
            <p:grpSpPr>
              <a:xfrm>
                <a:off x="5625823" y="4659182"/>
                <a:ext cx="1166607" cy="1118443"/>
                <a:chOff x="4964627" y="3703863"/>
                <a:chExt cx="393594" cy="377344"/>
              </a:xfrm>
              <a:grpFill/>
            </p:grpSpPr>
            <p:sp>
              <p:nvSpPr>
                <p:cNvPr id="23" name="Oval 1">
                  <a:extLst>
                    <a:ext uri="{FF2B5EF4-FFF2-40B4-BE49-F238E27FC236}">
                      <a16:creationId xmlns:a16="http://schemas.microsoft.com/office/drawing/2014/main" id="{4DED4937-CA19-4053-B7C8-FC58ACE110FD}"/>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1">
                  <a:extLst>
                    <a:ext uri="{FF2B5EF4-FFF2-40B4-BE49-F238E27FC236}">
                      <a16:creationId xmlns:a16="http://schemas.microsoft.com/office/drawing/2014/main" id="{A526BB70-7BF9-4693-B209-F9635F438232}"/>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1">
                  <a:extLst>
                    <a:ext uri="{FF2B5EF4-FFF2-40B4-BE49-F238E27FC236}">
                      <a16:creationId xmlns:a16="http://schemas.microsoft.com/office/drawing/2014/main" id="{1B466E95-EDCB-4FCC-9626-A10AAE23445C}"/>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Oval 1">
                  <a:extLst>
                    <a:ext uri="{FF2B5EF4-FFF2-40B4-BE49-F238E27FC236}">
                      <a16:creationId xmlns:a16="http://schemas.microsoft.com/office/drawing/2014/main" id="{3D0F0EFC-F06B-4862-896A-0010A9D5A16B}"/>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2" name="Block Arc 21">
                <a:extLst>
                  <a:ext uri="{FF2B5EF4-FFF2-40B4-BE49-F238E27FC236}">
                    <a16:creationId xmlns:a16="http://schemas.microsoft.com/office/drawing/2014/main" id="{4F95EEA9-EE39-4833-A324-2C823E4498A6}"/>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50" name="Oval 49">
              <a:extLst>
                <a:ext uri="{FF2B5EF4-FFF2-40B4-BE49-F238E27FC236}">
                  <a16:creationId xmlns:a16="http://schemas.microsoft.com/office/drawing/2014/main" id="{0F574DE2-63BE-4D85-9F3A-BE0265F500DC}"/>
                </a:ext>
              </a:extLst>
            </p:cNvPr>
            <p:cNvSpPr/>
            <p:nvPr/>
          </p:nvSpPr>
          <p:spPr>
            <a:xfrm>
              <a:off x="3807045" y="3565723"/>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100" name="Group 99">
            <a:extLst>
              <a:ext uri="{FF2B5EF4-FFF2-40B4-BE49-F238E27FC236}">
                <a16:creationId xmlns:a16="http://schemas.microsoft.com/office/drawing/2014/main" id="{D1B8E89C-A236-4C8A-8CB1-E76F4049F931}"/>
              </a:ext>
            </a:extLst>
          </p:cNvPr>
          <p:cNvGrpSpPr/>
          <p:nvPr/>
        </p:nvGrpSpPr>
        <p:grpSpPr>
          <a:xfrm>
            <a:off x="4752573" y="4644247"/>
            <a:ext cx="979049" cy="1469591"/>
            <a:chOff x="4752573" y="4644247"/>
            <a:chExt cx="979049" cy="1469591"/>
          </a:xfrm>
        </p:grpSpPr>
        <p:grpSp>
          <p:nvGrpSpPr>
            <p:cNvPr id="6" name="Group 5">
              <a:extLst>
                <a:ext uri="{FF2B5EF4-FFF2-40B4-BE49-F238E27FC236}">
                  <a16:creationId xmlns:a16="http://schemas.microsoft.com/office/drawing/2014/main" id="{EF4BFA2F-D7F3-4FFC-996A-998EBCE1C240}"/>
                </a:ext>
              </a:extLst>
            </p:cNvPr>
            <p:cNvGrpSpPr/>
            <p:nvPr/>
          </p:nvGrpSpPr>
          <p:grpSpPr>
            <a:xfrm rot="12600000">
              <a:off x="4752573" y="4644247"/>
              <a:ext cx="979049" cy="1469591"/>
              <a:chOff x="5093002" y="2426934"/>
              <a:chExt cx="2232248" cy="3350691"/>
            </a:xfrm>
            <a:solidFill>
              <a:schemeClr val="accent6"/>
            </a:solidFill>
          </p:grpSpPr>
          <p:grpSp>
            <p:nvGrpSpPr>
              <p:cNvPr id="7" name="Group 6">
                <a:extLst>
                  <a:ext uri="{FF2B5EF4-FFF2-40B4-BE49-F238E27FC236}">
                    <a16:creationId xmlns:a16="http://schemas.microsoft.com/office/drawing/2014/main" id="{BE92B638-F29E-4CFB-9DB7-5F62E101F03B}"/>
                  </a:ext>
                </a:extLst>
              </p:cNvPr>
              <p:cNvGrpSpPr/>
              <p:nvPr/>
            </p:nvGrpSpPr>
            <p:grpSpPr>
              <a:xfrm>
                <a:off x="5625823" y="4659182"/>
                <a:ext cx="1166607" cy="1118443"/>
                <a:chOff x="4964627" y="3703863"/>
                <a:chExt cx="393594" cy="377344"/>
              </a:xfrm>
              <a:grpFill/>
            </p:grpSpPr>
            <p:sp>
              <p:nvSpPr>
                <p:cNvPr id="9" name="Oval 1">
                  <a:extLst>
                    <a:ext uri="{FF2B5EF4-FFF2-40B4-BE49-F238E27FC236}">
                      <a16:creationId xmlns:a16="http://schemas.microsoft.com/office/drawing/2014/main" id="{2769D390-C98B-4543-9222-CEC37A0419FB}"/>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1">
                  <a:extLst>
                    <a:ext uri="{FF2B5EF4-FFF2-40B4-BE49-F238E27FC236}">
                      <a16:creationId xmlns:a16="http://schemas.microsoft.com/office/drawing/2014/main" id="{9ECA9BBC-475B-47E0-8EEE-87A1AC70CE86}"/>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Oval 1">
                  <a:extLst>
                    <a:ext uri="{FF2B5EF4-FFF2-40B4-BE49-F238E27FC236}">
                      <a16:creationId xmlns:a16="http://schemas.microsoft.com/office/drawing/2014/main" id="{F414987A-76A1-4CBD-AFE2-3D69308BB14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2" name="Oval 1">
                  <a:extLst>
                    <a:ext uri="{FF2B5EF4-FFF2-40B4-BE49-F238E27FC236}">
                      <a16:creationId xmlns:a16="http://schemas.microsoft.com/office/drawing/2014/main" id="{464ABF28-570E-49A4-8FB4-C4F77499E236}"/>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Block Arc 7">
                <a:extLst>
                  <a:ext uri="{FF2B5EF4-FFF2-40B4-BE49-F238E27FC236}">
                    <a16:creationId xmlns:a16="http://schemas.microsoft.com/office/drawing/2014/main" id="{64871922-F53D-420D-BAAF-0960336CAC4F}"/>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51" name="Oval 50">
              <a:extLst>
                <a:ext uri="{FF2B5EF4-FFF2-40B4-BE49-F238E27FC236}">
                  <a16:creationId xmlns:a16="http://schemas.microsoft.com/office/drawing/2014/main" id="{6E3D586E-B8B8-44C1-9346-819851E5097E}"/>
                </a:ext>
              </a:extLst>
            </p:cNvPr>
            <p:cNvSpPr/>
            <p:nvPr/>
          </p:nvSpPr>
          <p:spPr>
            <a:xfrm>
              <a:off x="4782464" y="5203112"/>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98" name="Group 97">
            <a:extLst>
              <a:ext uri="{FF2B5EF4-FFF2-40B4-BE49-F238E27FC236}">
                <a16:creationId xmlns:a16="http://schemas.microsoft.com/office/drawing/2014/main" id="{525772BD-00EA-495B-B838-746403706536}"/>
              </a:ext>
            </a:extLst>
          </p:cNvPr>
          <p:cNvGrpSpPr/>
          <p:nvPr/>
        </p:nvGrpSpPr>
        <p:grpSpPr>
          <a:xfrm>
            <a:off x="7082764" y="3412343"/>
            <a:ext cx="1469591" cy="979049"/>
            <a:chOff x="7082764" y="3412343"/>
            <a:chExt cx="1469591" cy="979049"/>
          </a:xfrm>
        </p:grpSpPr>
        <p:grpSp>
          <p:nvGrpSpPr>
            <p:cNvPr id="41" name="Group 40">
              <a:extLst>
                <a:ext uri="{FF2B5EF4-FFF2-40B4-BE49-F238E27FC236}">
                  <a16:creationId xmlns:a16="http://schemas.microsoft.com/office/drawing/2014/main" id="{AA77202B-30C0-4C0D-83CA-53835200ED7B}"/>
                </a:ext>
              </a:extLst>
            </p:cNvPr>
            <p:cNvGrpSpPr/>
            <p:nvPr/>
          </p:nvGrpSpPr>
          <p:grpSpPr>
            <a:xfrm rot="5400000" flipH="1">
              <a:off x="7328035" y="3167072"/>
              <a:ext cx="979049" cy="1469591"/>
              <a:chOff x="5093002" y="2426934"/>
              <a:chExt cx="2232248" cy="3350691"/>
            </a:xfrm>
            <a:solidFill>
              <a:schemeClr val="accent2"/>
            </a:solidFill>
          </p:grpSpPr>
          <p:grpSp>
            <p:nvGrpSpPr>
              <p:cNvPr id="42" name="Group 41">
                <a:extLst>
                  <a:ext uri="{FF2B5EF4-FFF2-40B4-BE49-F238E27FC236}">
                    <a16:creationId xmlns:a16="http://schemas.microsoft.com/office/drawing/2014/main" id="{42BD4E4A-0A51-4B0A-8F30-DABEE4B4053B}"/>
                  </a:ext>
                </a:extLst>
              </p:cNvPr>
              <p:cNvGrpSpPr/>
              <p:nvPr/>
            </p:nvGrpSpPr>
            <p:grpSpPr>
              <a:xfrm>
                <a:off x="5625823" y="4659182"/>
                <a:ext cx="1166607" cy="1118443"/>
                <a:chOff x="4964627" y="3703863"/>
                <a:chExt cx="393594" cy="377344"/>
              </a:xfrm>
              <a:grpFill/>
            </p:grpSpPr>
            <p:sp>
              <p:nvSpPr>
                <p:cNvPr id="44" name="Oval 1">
                  <a:extLst>
                    <a:ext uri="{FF2B5EF4-FFF2-40B4-BE49-F238E27FC236}">
                      <a16:creationId xmlns:a16="http://schemas.microsoft.com/office/drawing/2014/main" id="{49CA30CB-9765-4E73-9E8F-A6BB873F0C8B}"/>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Oval 1">
                  <a:extLst>
                    <a:ext uri="{FF2B5EF4-FFF2-40B4-BE49-F238E27FC236}">
                      <a16:creationId xmlns:a16="http://schemas.microsoft.com/office/drawing/2014/main" id="{C0EB8EDF-2FC1-4461-B359-5AD873679AAF}"/>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Oval 1">
                  <a:extLst>
                    <a:ext uri="{FF2B5EF4-FFF2-40B4-BE49-F238E27FC236}">
                      <a16:creationId xmlns:a16="http://schemas.microsoft.com/office/drawing/2014/main" id="{A4ED505A-98A2-442E-A583-D2545CAC48C1}"/>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Oval 1">
                  <a:extLst>
                    <a:ext uri="{FF2B5EF4-FFF2-40B4-BE49-F238E27FC236}">
                      <a16:creationId xmlns:a16="http://schemas.microsoft.com/office/drawing/2014/main" id="{C6F6862F-DA41-403A-97C7-C6F2CFD1A581}"/>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43" name="Block Arc 42">
                <a:extLst>
                  <a:ext uri="{FF2B5EF4-FFF2-40B4-BE49-F238E27FC236}">
                    <a16:creationId xmlns:a16="http://schemas.microsoft.com/office/drawing/2014/main" id="{805C344F-D5FF-4132-9F82-B67C8B60A67A}"/>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53" name="Oval 52">
              <a:extLst>
                <a:ext uri="{FF2B5EF4-FFF2-40B4-BE49-F238E27FC236}">
                  <a16:creationId xmlns:a16="http://schemas.microsoft.com/office/drawing/2014/main" id="{CE8AA7BE-F87B-4365-B567-349E40E8A0CF}"/>
                </a:ext>
              </a:extLst>
            </p:cNvPr>
            <p:cNvSpPr/>
            <p:nvPr/>
          </p:nvSpPr>
          <p:spPr>
            <a:xfrm>
              <a:off x="7714086" y="3565723"/>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55" name="TextBox 54">
            <a:extLst>
              <a:ext uri="{FF2B5EF4-FFF2-40B4-BE49-F238E27FC236}">
                <a16:creationId xmlns:a16="http://schemas.microsoft.com/office/drawing/2014/main" id="{A56AC93F-F78C-4B3B-B95E-FDFC863AD18A}"/>
              </a:ext>
            </a:extLst>
          </p:cNvPr>
          <p:cNvSpPr txBox="1"/>
          <p:nvPr/>
        </p:nvSpPr>
        <p:spPr>
          <a:xfrm>
            <a:off x="7714086" y="1853935"/>
            <a:ext cx="2837895" cy="461665"/>
          </a:xfrm>
          <a:prstGeom prst="rect">
            <a:avLst/>
          </a:prstGeom>
          <a:noFill/>
        </p:spPr>
        <p:txBody>
          <a:bodyPr wrap="square" rtlCol="0">
            <a:spAutoFit/>
          </a:bodyPr>
          <a:lstStyle/>
          <a:p>
            <a:r>
              <a:rPr lang="sr-Cyrl-RS" altLang="ko-KR" sz="1200" b="1" dirty="0">
                <a:solidFill>
                  <a:schemeClr val="tx1">
                    <a:lumMod val="75000"/>
                    <a:lumOff val="25000"/>
                  </a:schemeClr>
                </a:solidFill>
                <a:cs typeface="Arial" pitchFamily="34" charset="0"/>
              </a:rPr>
              <a:t>Превазилажење фрагментације услуга</a:t>
            </a:r>
            <a:endParaRPr lang="ko-KR" altLang="en-US" sz="1200" b="1" dirty="0">
              <a:solidFill>
                <a:schemeClr val="tx1">
                  <a:lumMod val="75000"/>
                  <a:lumOff val="25000"/>
                </a:schemeClr>
              </a:solidFill>
              <a:cs typeface="Arial" pitchFamily="34" charset="0"/>
            </a:endParaRPr>
          </a:p>
        </p:txBody>
      </p:sp>
      <p:sp>
        <p:nvSpPr>
          <p:cNvPr id="58" name="TextBox 57">
            <a:extLst>
              <a:ext uri="{FF2B5EF4-FFF2-40B4-BE49-F238E27FC236}">
                <a16:creationId xmlns:a16="http://schemas.microsoft.com/office/drawing/2014/main" id="{DE2213B3-CFE8-4BBE-81E9-DCCD38B12AAA}"/>
              </a:ext>
            </a:extLst>
          </p:cNvPr>
          <p:cNvSpPr txBox="1"/>
          <p:nvPr/>
        </p:nvSpPr>
        <p:spPr>
          <a:xfrm>
            <a:off x="8620733" y="3646034"/>
            <a:ext cx="2837896" cy="646331"/>
          </a:xfrm>
          <a:prstGeom prst="rect">
            <a:avLst/>
          </a:prstGeom>
          <a:noFill/>
        </p:spPr>
        <p:txBody>
          <a:bodyPr wrap="square" rtlCol="0">
            <a:spAutoFit/>
          </a:bodyPr>
          <a:lstStyle/>
          <a:p>
            <a:r>
              <a:rPr lang="sr-Cyrl-RS" altLang="ko-KR" sz="1200" b="1" dirty="0">
                <a:solidFill>
                  <a:schemeClr val="tx1">
                    <a:lumMod val="75000"/>
                    <a:lumOff val="25000"/>
                  </a:schemeClr>
                </a:solidFill>
                <a:cs typeface="Arial" pitchFamily="34" charset="0"/>
              </a:rPr>
              <a:t>Унапређење знања здравствених радника и смањење оптерећења здравственог система</a:t>
            </a:r>
            <a:endParaRPr lang="ko-KR" altLang="en-US" sz="1200" b="1" dirty="0">
              <a:solidFill>
                <a:schemeClr val="tx1">
                  <a:lumMod val="75000"/>
                  <a:lumOff val="25000"/>
                </a:schemeClr>
              </a:solidFill>
              <a:cs typeface="Arial" pitchFamily="34" charset="0"/>
            </a:endParaRPr>
          </a:p>
        </p:txBody>
      </p:sp>
      <p:sp>
        <p:nvSpPr>
          <p:cNvPr id="64" name="TextBox 63">
            <a:extLst>
              <a:ext uri="{FF2B5EF4-FFF2-40B4-BE49-F238E27FC236}">
                <a16:creationId xmlns:a16="http://schemas.microsoft.com/office/drawing/2014/main" id="{3CDDC6BA-F4F5-49F4-954D-8530DFB29BB9}"/>
              </a:ext>
            </a:extLst>
          </p:cNvPr>
          <p:cNvSpPr txBox="1"/>
          <p:nvPr/>
        </p:nvSpPr>
        <p:spPr>
          <a:xfrm>
            <a:off x="1696894" y="1801407"/>
            <a:ext cx="2798912" cy="830997"/>
          </a:xfrm>
          <a:prstGeom prst="rect">
            <a:avLst/>
          </a:prstGeom>
          <a:noFill/>
        </p:spPr>
        <p:txBody>
          <a:bodyPr wrap="square" rtlCol="0">
            <a:spAutoFit/>
          </a:bodyPr>
          <a:lstStyle/>
          <a:p>
            <a:pPr algn="r"/>
            <a:r>
              <a:rPr lang="sr-Cyrl-RS" altLang="ko-KR" sz="1200" b="1" dirty="0">
                <a:solidFill>
                  <a:schemeClr val="tx1">
                    <a:lumMod val="75000"/>
                    <a:lumOff val="25000"/>
                  </a:schemeClr>
                </a:solidFill>
                <a:cs typeface="Arial" pitchFamily="34" charset="0"/>
              </a:rPr>
              <a:t>Персонализована рана процена ризика, предикција, превенција и детекција кардиоваскуларних болести</a:t>
            </a:r>
            <a:endParaRPr lang="ko-KR" altLang="en-US" sz="1200" b="1" dirty="0">
              <a:solidFill>
                <a:schemeClr val="tx1">
                  <a:lumMod val="75000"/>
                  <a:lumOff val="25000"/>
                </a:schemeClr>
              </a:solidFill>
              <a:cs typeface="Arial" pitchFamily="34" charset="0"/>
            </a:endParaRPr>
          </a:p>
        </p:txBody>
      </p:sp>
      <p:sp>
        <p:nvSpPr>
          <p:cNvPr id="67" name="TextBox 66">
            <a:extLst>
              <a:ext uri="{FF2B5EF4-FFF2-40B4-BE49-F238E27FC236}">
                <a16:creationId xmlns:a16="http://schemas.microsoft.com/office/drawing/2014/main" id="{9A95A667-ED7A-47A7-945D-7ADD55E72BA6}"/>
              </a:ext>
            </a:extLst>
          </p:cNvPr>
          <p:cNvSpPr txBox="1"/>
          <p:nvPr/>
        </p:nvSpPr>
        <p:spPr>
          <a:xfrm>
            <a:off x="733371" y="3696036"/>
            <a:ext cx="2798914" cy="461665"/>
          </a:xfrm>
          <a:prstGeom prst="rect">
            <a:avLst/>
          </a:prstGeom>
          <a:noFill/>
        </p:spPr>
        <p:txBody>
          <a:bodyPr wrap="square" rtlCol="0">
            <a:spAutoFit/>
          </a:bodyPr>
          <a:lstStyle/>
          <a:p>
            <a:pPr algn="r"/>
            <a:r>
              <a:rPr lang="sr-Cyrl-RS" altLang="ko-KR" sz="1200" b="1" dirty="0">
                <a:solidFill>
                  <a:schemeClr val="tx1">
                    <a:lumMod val="75000"/>
                    <a:lumOff val="25000"/>
                  </a:schemeClr>
                </a:solidFill>
                <a:cs typeface="Arial" pitchFamily="34" charset="0"/>
              </a:rPr>
              <a:t>Праћење здравственог стања и телесних параметара</a:t>
            </a:r>
            <a:endParaRPr lang="ko-KR" altLang="en-US" sz="1200" b="1" dirty="0">
              <a:solidFill>
                <a:schemeClr val="tx1">
                  <a:lumMod val="75000"/>
                  <a:lumOff val="25000"/>
                </a:schemeClr>
              </a:solidFill>
              <a:cs typeface="Arial" pitchFamily="34" charset="0"/>
            </a:endParaRPr>
          </a:p>
        </p:txBody>
      </p:sp>
      <p:sp>
        <p:nvSpPr>
          <p:cNvPr id="70" name="TextBox 69">
            <a:extLst>
              <a:ext uri="{FF2B5EF4-FFF2-40B4-BE49-F238E27FC236}">
                <a16:creationId xmlns:a16="http://schemas.microsoft.com/office/drawing/2014/main" id="{F2AB6624-E703-458D-BB1F-41DD4A9C2A45}"/>
              </a:ext>
            </a:extLst>
          </p:cNvPr>
          <p:cNvSpPr txBox="1"/>
          <p:nvPr/>
        </p:nvSpPr>
        <p:spPr>
          <a:xfrm>
            <a:off x="1650219" y="5426728"/>
            <a:ext cx="2798913" cy="461665"/>
          </a:xfrm>
          <a:prstGeom prst="rect">
            <a:avLst/>
          </a:prstGeom>
          <a:noFill/>
        </p:spPr>
        <p:txBody>
          <a:bodyPr wrap="square" rtlCol="0">
            <a:spAutoFit/>
          </a:bodyPr>
          <a:lstStyle/>
          <a:p>
            <a:pPr algn="r"/>
            <a:r>
              <a:rPr lang="sr-Cyrl-RS" altLang="ko-KR" sz="1200" b="1" dirty="0">
                <a:solidFill>
                  <a:schemeClr val="tx1">
                    <a:lumMod val="75000"/>
                    <a:lumOff val="25000"/>
                  </a:schemeClr>
                </a:solidFill>
                <a:cs typeface="Arial" pitchFamily="34" charset="0"/>
              </a:rPr>
              <a:t>Повећање свести о значају превентивних мера</a:t>
            </a:r>
            <a:endParaRPr lang="ko-KR" altLang="en-US" sz="1200" b="1"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id="{C7F8BD5F-0F6E-4AC5-8EA4-8A66A601A954}"/>
              </a:ext>
            </a:extLst>
          </p:cNvPr>
          <p:cNvSpPr txBox="1"/>
          <p:nvPr/>
        </p:nvSpPr>
        <p:spPr>
          <a:xfrm>
            <a:off x="7750823" y="5410966"/>
            <a:ext cx="2813772" cy="461665"/>
          </a:xfrm>
          <a:prstGeom prst="rect">
            <a:avLst/>
          </a:prstGeom>
          <a:noFill/>
        </p:spPr>
        <p:txBody>
          <a:bodyPr wrap="square" rtlCol="0">
            <a:spAutoFit/>
          </a:bodyPr>
          <a:lstStyle/>
          <a:p>
            <a:r>
              <a:rPr lang="sr-Cyrl-RS" altLang="ko-KR" sz="1200" b="1" dirty="0">
                <a:solidFill>
                  <a:schemeClr val="tx1">
                    <a:lumMod val="75000"/>
                    <a:lumOff val="25000"/>
                  </a:schemeClr>
                </a:solidFill>
                <a:cs typeface="Arial" pitchFamily="34" charset="0"/>
              </a:rPr>
              <a:t>Прикупљање велике количине података</a:t>
            </a:r>
            <a:endParaRPr lang="ko-KR" altLang="en-US" sz="1200" b="1" dirty="0">
              <a:solidFill>
                <a:schemeClr val="tx1">
                  <a:lumMod val="75000"/>
                  <a:lumOff val="25000"/>
                </a:schemeClr>
              </a:solidFill>
              <a:cs typeface="Arial" pitchFamily="34" charset="0"/>
            </a:endParaRPr>
          </a:p>
        </p:txBody>
      </p:sp>
      <p:grpSp>
        <p:nvGrpSpPr>
          <p:cNvPr id="97" name="Group 96">
            <a:extLst>
              <a:ext uri="{FF2B5EF4-FFF2-40B4-BE49-F238E27FC236}">
                <a16:creationId xmlns:a16="http://schemas.microsoft.com/office/drawing/2014/main" id="{5410E5F1-0431-45DB-B3C4-35302B4F8ADD}"/>
              </a:ext>
            </a:extLst>
          </p:cNvPr>
          <p:cNvGrpSpPr/>
          <p:nvPr/>
        </p:nvGrpSpPr>
        <p:grpSpPr>
          <a:xfrm>
            <a:off x="6492043" y="1664674"/>
            <a:ext cx="979049" cy="1469591"/>
            <a:chOff x="6492044" y="1662120"/>
            <a:chExt cx="979049" cy="1469591"/>
          </a:xfrm>
        </p:grpSpPr>
        <p:grpSp>
          <p:nvGrpSpPr>
            <p:cNvPr id="27" name="Group 26">
              <a:extLst>
                <a:ext uri="{FF2B5EF4-FFF2-40B4-BE49-F238E27FC236}">
                  <a16:creationId xmlns:a16="http://schemas.microsoft.com/office/drawing/2014/main" id="{69ED823B-AE6E-4056-BEFA-7AC39707083D}"/>
                </a:ext>
              </a:extLst>
            </p:cNvPr>
            <p:cNvGrpSpPr/>
            <p:nvPr/>
          </p:nvGrpSpPr>
          <p:grpSpPr>
            <a:xfrm rot="1800000" flipH="1">
              <a:off x="6492044" y="1662120"/>
              <a:ext cx="979049" cy="1469591"/>
              <a:chOff x="5093002" y="2426934"/>
              <a:chExt cx="2232248" cy="3350691"/>
            </a:xfrm>
            <a:solidFill>
              <a:schemeClr val="accent3"/>
            </a:solidFill>
          </p:grpSpPr>
          <p:grpSp>
            <p:nvGrpSpPr>
              <p:cNvPr id="28" name="Group 27">
                <a:extLst>
                  <a:ext uri="{FF2B5EF4-FFF2-40B4-BE49-F238E27FC236}">
                    <a16:creationId xmlns:a16="http://schemas.microsoft.com/office/drawing/2014/main" id="{602B7D9A-5645-4788-8585-A9D8BEAA21F4}"/>
                  </a:ext>
                </a:extLst>
              </p:cNvPr>
              <p:cNvGrpSpPr/>
              <p:nvPr/>
            </p:nvGrpSpPr>
            <p:grpSpPr>
              <a:xfrm>
                <a:off x="5625823" y="4659182"/>
                <a:ext cx="1166607" cy="1118443"/>
                <a:chOff x="4964627" y="3703863"/>
                <a:chExt cx="393594" cy="377344"/>
              </a:xfrm>
              <a:grpFill/>
            </p:grpSpPr>
            <p:sp>
              <p:nvSpPr>
                <p:cNvPr id="30" name="Oval 1">
                  <a:extLst>
                    <a:ext uri="{FF2B5EF4-FFF2-40B4-BE49-F238E27FC236}">
                      <a16:creationId xmlns:a16="http://schemas.microsoft.com/office/drawing/2014/main" id="{0EA41BBE-8E7A-4D81-B4BE-8787E5C32F78}"/>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Oval 1">
                  <a:extLst>
                    <a:ext uri="{FF2B5EF4-FFF2-40B4-BE49-F238E27FC236}">
                      <a16:creationId xmlns:a16="http://schemas.microsoft.com/office/drawing/2014/main" id="{C9CD56CA-4CFF-4450-A749-ED7B55C0C963}"/>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Oval 1">
                  <a:extLst>
                    <a:ext uri="{FF2B5EF4-FFF2-40B4-BE49-F238E27FC236}">
                      <a16:creationId xmlns:a16="http://schemas.microsoft.com/office/drawing/2014/main" id="{E626FDE5-DD8E-4E43-89AB-9EE78BF1FE1F}"/>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Oval 1">
                  <a:extLst>
                    <a:ext uri="{FF2B5EF4-FFF2-40B4-BE49-F238E27FC236}">
                      <a16:creationId xmlns:a16="http://schemas.microsoft.com/office/drawing/2014/main" id="{DB10601A-1A5D-4E6F-A6E6-443F1594C90C}"/>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9" name="Block Arc 28">
                <a:extLst>
                  <a:ext uri="{FF2B5EF4-FFF2-40B4-BE49-F238E27FC236}">
                    <a16:creationId xmlns:a16="http://schemas.microsoft.com/office/drawing/2014/main" id="{FB89C576-3961-4F7D-9927-46566B178BFC}"/>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sp>
          <p:nvSpPr>
            <p:cNvPr id="52" name="Oval 51">
              <a:extLst>
                <a:ext uri="{FF2B5EF4-FFF2-40B4-BE49-F238E27FC236}">
                  <a16:creationId xmlns:a16="http://schemas.microsoft.com/office/drawing/2014/main" id="{9A095E52-F192-4C5A-AB9C-F31B0D3EC705}"/>
                </a:ext>
              </a:extLst>
            </p:cNvPr>
            <p:cNvSpPr/>
            <p:nvPr/>
          </p:nvSpPr>
          <p:spPr>
            <a:xfrm rot="14400000">
              <a:off x="6731526" y="1870429"/>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grpSp>
        <p:nvGrpSpPr>
          <p:cNvPr id="99" name="Group 98">
            <a:extLst>
              <a:ext uri="{FF2B5EF4-FFF2-40B4-BE49-F238E27FC236}">
                <a16:creationId xmlns:a16="http://schemas.microsoft.com/office/drawing/2014/main" id="{A41561CF-AB1A-497F-A840-2D531B61E587}"/>
              </a:ext>
            </a:extLst>
          </p:cNvPr>
          <p:cNvGrpSpPr/>
          <p:nvPr/>
        </p:nvGrpSpPr>
        <p:grpSpPr>
          <a:xfrm>
            <a:off x="6492043" y="4653625"/>
            <a:ext cx="979049" cy="1469591"/>
            <a:chOff x="6492043" y="4653625"/>
            <a:chExt cx="979049" cy="1469591"/>
          </a:xfrm>
        </p:grpSpPr>
        <p:grpSp>
          <p:nvGrpSpPr>
            <p:cNvPr id="85" name="Group 84">
              <a:extLst>
                <a:ext uri="{FF2B5EF4-FFF2-40B4-BE49-F238E27FC236}">
                  <a16:creationId xmlns:a16="http://schemas.microsoft.com/office/drawing/2014/main" id="{278BB461-1189-46BE-80FD-ABADDEB769CB}"/>
                </a:ext>
              </a:extLst>
            </p:cNvPr>
            <p:cNvGrpSpPr/>
            <p:nvPr/>
          </p:nvGrpSpPr>
          <p:grpSpPr>
            <a:xfrm rot="9085437" flipH="1">
              <a:off x="6492043" y="4653625"/>
              <a:ext cx="979049" cy="1469591"/>
              <a:chOff x="5093002" y="2426934"/>
              <a:chExt cx="2232248" cy="3350691"/>
            </a:xfrm>
            <a:solidFill>
              <a:schemeClr val="accent1"/>
            </a:solidFill>
          </p:grpSpPr>
          <p:grpSp>
            <p:nvGrpSpPr>
              <p:cNvPr id="87" name="Group 86">
                <a:extLst>
                  <a:ext uri="{FF2B5EF4-FFF2-40B4-BE49-F238E27FC236}">
                    <a16:creationId xmlns:a16="http://schemas.microsoft.com/office/drawing/2014/main" id="{38DE4A9F-0FE1-43DE-B151-53CEF117E494}"/>
                  </a:ext>
                </a:extLst>
              </p:cNvPr>
              <p:cNvGrpSpPr/>
              <p:nvPr/>
            </p:nvGrpSpPr>
            <p:grpSpPr>
              <a:xfrm>
                <a:off x="5625823" y="4659182"/>
                <a:ext cx="1166607" cy="1118443"/>
                <a:chOff x="4964627" y="3703863"/>
                <a:chExt cx="393594" cy="377344"/>
              </a:xfrm>
              <a:grpFill/>
            </p:grpSpPr>
            <p:sp>
              <p:nvSpPr>
                <p:cNvPr id="89" name="Oval 1">
                  <a:extLst>
                    <a:ext uri="{FF2B5EF4-FFF2-40B4-BE49-F238E27FC236}">
                      <a16:creationId xmlns:a16="http://schemas.microsoft.com/office/drawing/2014/main" id="{A4361DC5-5C39-4079-A0C6-BBB2ACB36538}"/>
                    </a:ext>
                  </a:extLst>
                </p:cNvPr>
                <p:cNvSpPr/>
                <p:nvPr/>
              </p:nvSpPr>
              <p:spPr>
                <a:xfrm flipH="1">
                  <a:off x="4977747" y="3794659"/>
                  <a:ext cx="367354" cy="65606"/>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Oval 1">
                  <a:extLst>
                    <a:ext uri="{FF2B5EF4-FFF2-40B4-BE49-F238E27FC236}">
                      <a16:creationId xmlns:a16="http://schemas.microsoft.com/office/drawing/2014/main" id="{21DDB133-62F1-406C-8C25-FBCC9591F017}"/>
                    </a:ext>
                  </a:extLst>
                </p:cNvPr>
                <p:cNvSpPr/>
                <p:nvPr/>
              </p:nvSpPr>
              <p:spPr>
                <a:xfrm flipH="1">
                  <a:off x="5017106" y="3976249"/>
                  <a:ext cx="288634" cy="104958"/>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Oval 1">
                  <a:extLst>
                    <a:ext uri="{FF2B5EF4-FFF2-40B4-BE49-F238E27FC236}">
                      <a16:creationId xmlns:a16="http://schemas.microsoft.com/office/drawing/2014/main" id="{4F283F41-24AA-4568-A54F-491DF437DBFA}"/>
                    </a:ext>
                  </a:extLst>
                </p:cNvPr>
                <p:cNvSpPr/>
                <p:nvPr/>
              </p:nvSpPr>
              <p:spPr>
                <a:xfrm flipH="1">
                  <a:off x="4990867" y="3885454"/>
                  <a:ext cx="341114" cy="65606"/>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Oval 1">
                  <a:extLst>
                    <a:ext uri="{FF2B5EF4-FFF2-40B4-BE49-F238E27FC236}">
                      <a16:creationId xmlns:a16="http://schemas.microsoft.com/office/drawing/2014/main" id="{11584B43-099D-41D3-AFCF-81694FACCF69}"/>
                    </a:ext>
                  </a:extLst>
                </p:cNvPr>
                <p:cNvSpPr/>
                <p:nvPr/>
              </p:nvSpPr>
              <p:spPr>
                <a:xfrm flipH="1">
                  <a:off x="4964627" y="3703863"/>
                  <a:ext cx="393594" cy="65606"/>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8" name="Block Arc 87">
                <a:extLst>
                  <a:ext uri="{FF2B5EF4-FFF2-40B4-BE49-F238E27FC236}">
                    <a16:creationId xmlns:a16="http://schemas.microsoft.com/office/drawing/2014/main" id="{4FD9841F-C33F-41B0-B76F-71D3F469448B}"/>
                  </a:ext>
                </a:extLst>
              </p:cNvPr>
              <p:cNvSpPr/>
              <p:nvPr/>
            </p:nvSpPr>
            <p:spPr>
              <a:xfrm>
                <a:off x="5093002" y="2426934"/>
                <a:ext cx="2232248" cy="2232248"/>
              </a:xfrm>
              <a:prstGeom prst="blockArc">
                <a:avLst>
                  <a:gd name="adj1" fmla="val 7222187"/>
                  <a:gd name="adj2" fmla="val 3660514"/>
                  <a:gd name="adj3" fmla="val 81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grpSp>
        <p:sp>
          <p:nvSpPr>
            <p:cNvPr id="93" name="Oval 92">
              <a:extLst>
                <a:ext uri="{FF2B5EF4-FFF2-40B4-BE49-F238E27FC236}">
                  <a16:creationId xmlns:a16="http://schemas.microsoft.com/office/drawing/2014/main" id="{A1C331B0-C911-48D5-A6F0-5A8BC71C08C1}"/>
                </a:ext>
              </a:extLst>
            </p:cNvPr>
            <p:cNvSpPr/>
            <p:nvPr/>
          </p:nvSpPr>
          <p:spPr>
            <a:xfrm rot="14400000">
              <a:off x="6744274" y="5239792"/>
              <a:ext cx="672289" cy="67228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grpSp>
      <p:sp>
        <p:nvSpPr>
          <p:cNvPr id="94" name="Donut 24">
            <a:extLst>
              <a:ext uri="{FF2B5EF4-FFF2-40B4-BE49-F238E27FC236}">
                <a16:creationId xmlns:a16="http://schemas.microsoft.com/office/drawing/2014/main" id="{A3C4AFA1-DFF1-41BA-B440-D4121842755A}"/>
              </a:ext>
            </a:extLst>
          </p:cNvPr>
          <p:cNvSpPr/>
          <p:nvPr/>
        </p:nvSpPr>
        <p:spPr>
          <a:xfrm>
            <a:off x="5461051" y="3239265"/>
            <a:ext cx="1206311" cy="125025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24507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E5B02371-252F-43AC-8431-253BDCBEBC13}"/>
              </a:ext>
            </a:extLst>
          </p:cNvPr>
          <p:cNvSpPr>
            <a:spLocks noGrp="1"/>
          </p:cNvSpPr>
          <p:nvPr>
            <p:ph type="body" sz="quarter" idx="10"/>
          </p:nvPr>
        </p:nvSpPr>
        <p:spPr>
          <a:xfrm>
            <a:off x="323529" y="339509"/>
            <a:ext cx="11573197" cy="724247"/>
          </a:xfrm>
        </p:spPr>
        <p:txBody>
          <a:bodyPr/>
          <a:lstStyle/>
          <a:p>
            <a:r>
              <a:rPr lang="sr-Cyrl-RS" sz="3600" dirty="0">
                <a:solidFill>
                  <a:schemeClr val="bg1"/>
                </a:solidFill>
              </a:rPr>
              <a:t>Тржиште данашњице</a:t>
            </a:r>
            <a:endParaRPr lang="sr-Latn-RS" sz="3600" dirty="0">
              <a:solidFill>
                <a:schemeClr val="bg1"/>
              </a:solidFill>
            </a:endParaRPr>
          </a:p>
        </p:txBody>
      </p:sp>
      <p:sp>
        <p:nvSpPr>
          <p:cNvPr id="5" name="TextBox 4">
            <a:extLst>
              <a:ext uri="{FF2B5EF4-FFF2-40B4-BE49-F238E27FC236}">
                <a16:creationId xmlns:a16="http://schemas.microsoft.com/office/drawing/2014/main" id="{C3B79627-47CE-4F58-B582-0A7481988223}"/>
              </a:ext>
            </a:extLst>
          </p:cNvPr>
          <p:cNvSpPr txBox="1"/>
          <p:nvPr/>
        </p:nvSpPr>
        <p:spPr>
          <a:xfrm>
            <a:off x="486560" y="1296935"/>
            <a:ext cx="11073469" cy="4585871"/>
          </a:xfrm>
          <a:prstGeom prst="rect">
            <a:avLst/>
          </a:prstGeom>
          <a:noFill/>
        </p:spPr>
        <p:txBody>
          <a:bodyPr wrap="square">
            <a:spAutoFit/>
          </a:bodyPr>
          <a:lstStyle/>
          <a:p>
            <a:pPr algn="just">
              <a:spcAft>
                <a:spcPts val="300"/>
              </a:spcAft>
            </a:pPr>
            <a:r>
              <a:rPr lang="ru-RU" sz="1600" b="1" dirty="0">
                <a:solidFill>
                  <a:schemeClr val="tx1">
                    <a:lumMod val="65000"/>
                    <a:lumOff val="35000"/>
                  </a:schemeClr>
                </a:solidFill>
              </a:rPr>
              <a:t>Тренутно на тржишту није развијено ниједно потпуно решење које се користи у пракси и које је прихваћено. </a:t>
            </a:r>
          </a:p>
          <a:p>
            <a:pPr algn="just">
              <a:spcAft>
                <a:spcPts val="300"/>
              </a:spcAft>
            </a:pPr>
            <a:endParaRPr lang="ru-RU" sz="1600" b="1"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 Постоје базе података које су коришћене за тренирање мрежа, помоћу којих је могуће одредити да ли особа тренутно болује од неке кардиоваскуларне болести. Јавно доступне базе које су коришћене садрже различит број атрибута, при чему ниједна нема више од 15 атрибута који су од значаја за кардиоваскуларне болести. </a:t>
            </a:r>
          </a:p>
          <a:p>
            <a:pPr algn="just">
              <a:spcAft>
                <a:spcPts val="300"/>
              </a:spcAft>
            </a:pP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 Податке о пацијентима су прикупљали засебно: </a:t>
            </a:r>
            <a:r>
              <a:rPr lang="sr-Latn-RS" sz="1600" dirty="0">
                <a:solidFill>
                  <a:schemeClr val="tx1">
                    <a:lumMod val="65000"/>
                    <a:lumOff val="35000"/>
                  </a:schemeClr>
                </a:solidFill>
              </a:rPr>
              <a:t>Hungarian Institute of Cardiology, Budapest: Andras Janosi, M.D, University Hospital, Zurich, Switzerland: William Steinbrunn, M.D., University Hospital, Basel, Switzerland: Matthias Pfisterer, M.D., VA Medical Center, Long Beach and Cleveland Clinic Foundation: Robert Detrano, M.D</a:t>
            </a:r>
          </a:p>
          <a:p>
            <a:pPr algn="just">
              <a:spcAft>
                <a:spcPts val="300"/>
              </a:spcAft>
            </a:pPr>
            <a:r>
              <a:rPr lang="ru-RU" sz="1600" dirty="0">
                <a:solidFill>
                  <a:schemeClr val="tx1">
                    <a:lumMod val="65000"/>
                    <a:lumOff val="35000"/>
                  </a:schemeClr>
                </a:solidFill>
              </a:rPr>
              <a:t>Највећа тачност је постигнута 2020. године након примене комбинације од само 4 атрибута. </a:t>
            </a:r>
          </a:p>
          <a:p>
            <a:pPr algn="just">
              <a:spcAft>
                <a:spcPts val="300"/>
              </a:spcAft>
            </a:pPr>
            <a:endParaRPr lang="ru-RU" sz="1600" dirty="0">
              <a:solidFill>
                <a:schemeClr val="tx1">
                  <a:lumMod val="65000"/>
                  <a:lumOff val="35000"/>
                </a:schemeClr>
              </a:solidFill>
            </a:endParaRPr>
          </a:p>
          <a:p>
            <a:pPr algn="just">
              <a:spcAft>
                <a:spcPts val="300"/>
              </a:spcAft>
            </a:pPr>
            <a:r>
              <a:rPr lang="ru-RU" sz="1600" dirty="0">
                <a:solidFill>
                  <a:schemeClr val="tx1">
                    <a:lumMod val="65000"/>
                    <a:lumOff val="35000"/>
                  </a:schemeClr>
                </a:solidFill>
              </a:rPr>
              <a:t>- Такође је реализовано и извршавање предикције за наредних 10 година, односно одређивање помоћу вештачке интелигенције да ли за одређену особу постоји ризик да ће у наредних 10 година добити неку од кардиоваскуларних болести. Велики број истраживања је урађен на ову тему, при чему се најчешће користио </a:t>
            </a:r>
            <a:r>
              <a:rPr lang="sr-Latn-RS" sz="1600" dirty="0">
                <a:solidFill>
                  <a:schemeClr val="tx1">
                    <a:lumMod val="65000"/>
                    <a:lumOff val="35000"/>
                  </a:schemeClr>
                </a:solidFill>
              </a:rPr>
              <a:t>Flamingham </a:t>
            </a:r>
            <a:r>
              <a:rPr lang="ru-RU" sz="1600" dirty="0">
                <a:solidFill>
                  <a:schemeClr val="tx1">
                    <a:lumMod val="65000"/>
                    <a:lumOff val="35000"/>
                  </a:schemeClr>
                </a:solidFill>
              </a:rPr>
              <a:t>скуп података за обучавање мрежа. </a:t>
            </a:r>
          </a:p>
          <a:p>
            <a:pPr algn="just">
              <a:spcAft>
                <a:spcPts val="300"/>
              </a:spcAft>
            </a:pPr>
            <a:r>
              <a:rPr lang="ru-RU" sz="1600" dirty="0">
                <a:solidFill>
                  <a:schemeClr val="tx1">
                    <a:lumMod val="65000"/>
                    <a:lumOff val="35000"/>
                  </a:schemeClr>
                </a:solidFill>
              </a:rPr>
              <a:t>Највећа тачност је постигнута коришћењем квантне неуралне мреже са нелинеалним функцијама активације.</a:t>
            </a:r>
          </a:p>
        </p:txBody>
      </p:sp>
    </p:spTree>
    <p:extLst>
      <p:ext uri="{BB962C8B-B14F-4D97-AF65-F5344CB8AC3E}">
        <p14:creationId xmlns:p14="http://schemas.microsoft.com/office/powerpoint/2010/main" val="39972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pPr lvl="0"/>
            <a:r>
              <a:rPr lang="sr-Cyrl-RS" sz="3600" dirty="0">
                <a:solidFill>
                  <a:prstClr val="white"/>
                </a:solidFill>
              </a:rPr>
              <a:t>Предности и унапређења</a:t>
            </a:r>
            <a:endParaRPr lang="en-US" sz="3600" dirty="0">
              <a:solidFill>
                <a:prstClr val="white"/>
              </a:solidFill>
            </a:endParaRPr>
          </a:p>
        </p:txBody>
      </p:sp>
      <p:cxnSp>
        <p:nvCxnSpPr>
          <p:cNvPr id="13" name="Straight Connector 12">
            <a:extLst>
              <a:ext uri="{FF2B5EF4-FFF2-40B4-BE49-F238E27FC236}">
                <a16:creationId xmlns:a16="http://schemas.microsoft.com/office/drawing/2014/main" id="{763FF770-D07E-46E3-97C8-FA60C0FBC24F}"/>
              </a:ext>
            </a:extLst>
          </p:cNvPr>
          <p:cNvCxnSpPr>
            <a:cxnSpLocks/>
            <a:endCxn id="19" idx="2"/>
          </p:cNvCxnSpPr>
          <p:nvPr/>
        </p:nvCxnSpPr>
        <p:spPr>
          <a:xfrm>
            <a:off x="3160212" y="3784772"/>
            <a:ext cx="1469475" cy="55531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091E1CB-AF1A-44F1-BCDF-A00FF26F1210}"/>
              </a:ext>
            </a:extLst>
          </p:cNvPr>
          <p:cNvCxnSpPr>
            <a:cxnSpLocks/>
          </p:cNvCxnSpPr>
          <p:nvPr/>
        </p:nvCxnSpPr>
        <p:spPr>
          <a:xfrm>
            <a:off x="3116945" y="3775322"/>
            <a:ext cx="1049096" cy="135297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AF2BB7B-E4D0-4096-AA3B-E5609030CBBB}"/>
              </a:ext>
            </a:extLst>
          </p:cNvPr>
          <p:cNvCxnSpPr>
            <a:cxnSpLocks/>
            <a:endCxn id="18" idx="2"/>
          </p:cNvCxnSpPr>
          <p:nvPr/>
        </p:nvCxnSpPr>
        <p:spPr>
          <a:xfrm flipV="1">
            <a:off x="3160212" y="3227852"/>
            <a:ext cx="1469475" cy="54286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ECBF2F-C007-42B1-BB09-7A95EF1C1335}"/>
              </a:ext>
            </a:extLst>
          </p:cNvPr>
          <p:cNvCxnSpPr>
            <a:cxnSpLocks/>
          </p:cNvCxnSpPr>
          <p:nvPr/>
        </p:nvCxnSpPr>
        <p:spPr>
          <a:xfrm flipV="1">
            <a:off x="3148385" y="2439637"/>
            <a:ext cx="1017656" cy="1331082"/>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2E16D446-9E8C-405B-BD09-6E062FB899BA}"/>
              </a:ext>
            </a:extLst>
          </p:cNvPr>
          <p:cNvSpPr/>
          <p:nvPr/>
        </p:nvSpPr>
        <p:spPr>
          <a:xfrm>
            <a:off x="2121333" y="2945500"/>
            <a:ext cx="1676936" cy="1676936"/>
          </a:xfrm>
          <a:prstGeom prst="ellipse">
            <a:avLst/>
          </a:prstGeom>
          <a:solidFill>
            <a:schemeClr val="accent6"/>
          </a:solidFill>
          <a:ln w="889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itchFamily="34" charset="0"/>
              <a:cs typeface="Arial" pitchFamily="34" charset="0"/>
            </a:endParaRPr>
          </a:p>
        </p:txBody>
      </p:sp>
      <p:sp>
        <p:nvSpPr>
          <p:cNvPr id="18" name="Oval 17">
            <a:extLst>
              <a:ext uri="{FF2B5EF4-FFF2-40B4-BE49-F238E27FC236}">
                <a16:creationId xmlns:a16="http://schemas.microsoft.com/office/drawing/2014/main" id="{11C47881-1B3D-4EDC-9D84-1BFDB488EDB2}"/>
              </a:ext>
            </a:extLst>
          </p:cNvPr>
          <p:cNvSpPr/>
          <p:nvPr/>
        </p:nvSpPr>
        <p:spPr>
          <a:xfrm>
            <a:off x="4629687" y="2769619"/>
            <a:ext cx="916465" cy="91646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19" name="Oval 18">
            <a:extLst>
              <a:ext uri="{FF2B5EF4-FFF2-40B4-BE49-F238E27FC236}">
                <a16:creationId xmlns:a16="http://schemas.microsoft.com/office/drawing/2014/main" id="{D141ED69-69D6-4DB7-BF68-54354C998A3D}"/>
              </a:ext>
            </a:extLst>
          </p:cNvPr>
          <p:cNvSpPr/>
          <p:nvPr/>
        </p:nvSpPr>
        <p:spPr>
          <a:xfrm>
            <a:off x="4629687" y="3881853"/>
            <a:ext cx="916465" cy="916465"/>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20" name="Oval 19">
            <a:extLst>
              <a:ext uri="{FF2B5EF4-FFF2-40B4-BE49-F238E27FC236}">
                <a16:creationId xmlns:a16="http://schemas.microsoft.com/office/drawing/2014/main" id="{C6F34BD2-7E1B-465A-ADF3-1DB133917A7F}"/>
              </a:ext>
            </a:extLst>
          </p:cNvPr>
          <p:cNvSpPr/>
          <p:nvPr/>
        </p:nvSpPr>
        <p:spPr>
          <a:xfrm>
            <a:off x="4031828" y="4773948"/>
            <a:ext cx="916465" cy="91646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itchFamily="34" charset="0"/>
              <a:cs typeface="Arial" pitchFamily="34" charset="0"/>
            </a:endParaRPr>
          </a:p>
        </p:txBody>
      </p:sp>
      <p:sp>
        <p:nvSpPr>
          <p:cNvPr id="21" name="Oval 20">
            <a:extLst>
              <a:ext uri="{FF2B5EF4-FFF2-40B4-BE49-F238E27FC236}">
                <a16:creationId xmlns:a16="http://schemas.microsoft.com/office/drawing/2014/main" id="{B81854BC-4F94-40A5-B53F-824261E31C09}"/>
              </a:ext>
            </a:extLst>
          </p:cNvPr>
          <p:cNvSpPr/>
          <p:nvPr/>
        </p:nvSpPr>
        <p:spPr>
          <a:xfrm>
            <a:off x="4031828" y="1885994"/>
            <a:ext cx="916465" cy="91646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latin typeface="Arial" pitchFamily="34" charset="0"/>
              <a:cs typeface="Arial" pitchFamily="34" charset="0"/>
            </a:endParaRPr>
          </a:p>
        </p:txBody>
      </p:sp>
      <p:sp>
        <p:nvSpPr>
          <p:cNvPr id="22" name="TextBox 21">
            <a:extLst>
              <a:ext uri="{FF2B5EF4-FFF2-40B4-BE49-F238E27FC236}">
                <a16:creationId xmlns:a16="http://schemas.microsoft.com/office/drawing/2014/main" id="{3BD754A5-64F0-4C60-A78F-733E25A953EC}"/>
              </a:ext>
            </a:extLst>
          </p:cNvPr>
          <p:cNvSpPr txBox="1"/>
          <p:nvPr/>
        </p:nvSpPr>
        <p:spPr>
          <a:xfrm>
            <a:off x="5102440" y="2155939"/>
            <a:ext cx="3871222" cy="338554"/>
          </a:xfrm>
          <a:prstGeom prst="rect">
            <a:avLst/>
          </a:prstGeom>
          <a:noFill/>
        </p:spPr>
        <p:txBody>
          <a:bodyPr wrap="square" rtlCol="0">
            <a:spAutoFit/>
          </a:bodyPr>
          <a:lstStyle/>
          <a:p>
            <a:r>
              <a:rPr lang="sr-Cyrl-RS" altLang="ko-KR" sz="1600" b="1" dirty="0">
                <a:solidFill>
                  <a:schemeClr val="tx1">
                    <a:lumMod val="75000"/>
                    <a:lumOff val="25000"/>
                  </a:schemeClr>
                </a:solidFill>
                <a:cs typeface="Arial" pitchFamily="34" charset="0"/>
              </a:rPr>
              <a:t>Предикција за блиску будућност</a:t>
            </a:r>
            <a:endParaRPr lang="en-US" altLang="ko-KR" sz="1600" b="1" dirty="0">
              <a:solidFill>
                <a:schemeClr val="tx1">
                  <a:lumMod val="95000"/>
                  <a:lumOff val="5000"/>
                </a:schemeClr>
              </a:solidFill>
              <a:latin typeface="Arial" pitchFamily="34" charset="0"/>
              <a:cs typeface="Arial" pitchFamily="34" charset="0"/>
            </a:endParaRPr>
          </a:p>
        </p:txBody>
      </p:sp>
      <p:sp>
        <p:nvSpPr>
          <p:cNvPr id="23" name="TextBox 22">
            <a:extLst>
              <a:ext uri="{FF2B5EF4-FFF2-40B4-BE49-F238E27FC236}">
                <a16:creationId xmlns:a16="http://schemas.microsoft.com/office/drawing/2014/main" id="{07F741B9-3A74-4FBE-8208-E5B13F846967}"/>
              </a:ext>
            </a:extLst>
          </p:cNvPr>
          <p:cNvSpPr txBox="1"/>
          <p:nvPr/>
        </p:nvSpPr>
        <p:spPr>
          <a:xfrm>
            <a:off x="5709004" y="3062337"/>
            <a:ext cx="3871222" cy="338554"/>
          </a:xfrm>
          <a:prstGeom prst="rect">
            <a:avLst/>
          </a:prstGeom>
          <a:noFill/>
        </p:spPr>
        <p:txBody>
          <a:bodyPr wrap="square" rtlCol="0">
            <a:spAutoFit/>
          </a:bodyPr>
          <a:lstStyle/>
          <a:p>
            <a:pPr lvl="0"/>
            <a:r>
              <a:rPr lang="sr-Cyrl-RS" altLang="ko-KR" sz="1600" b="1" dirty="0">
                <a:solidFill>
                  <a:prstClr val="black">
                    <a:lumMod val="75000"/>
                    <a:lumOff val="25000"/>
                  </a:prstClr>
                </a:solidFill>
                <a:cs typeface="Arial" pitchFamily="34" charset="0"/>
              </a:rPr>
              <a:t>Интеграција услуга</a:t>
            </a:r>
            <a:endParaRPr lang="en-US" altLang="ko-KR" sz="1600" b="1" dirty="0">
              <a:solidFill>
                <a:prstClr val="black">
                  <a:lumMod val="95000"/>
                  <a:lumOff val="5000"/>
                </a:prstClr>
              </a:solidFill>
              <a:latin typeface="Arial" pitchFamily="34" charset="0"/>
              <a:cs typeface="Arial" pitchFamily="34" charset="0"/>
            </a:endParaRPr>
          </a:p>
        </p:txBody>
      </p:sp>
      <p:sp>
        <p:nvSpPr>
          <p:cNvPr id="24" name="TextBox 23">
            <a:extLst>
              <a:ext uri="{FF2B5EF4-FFF2-40B4-BE49-F238E27FC236}">
                <a16:creationId xmlns:a16="http://schemas.microsoft.com/office/drawing/2014/main" id="{494DC165-AC17-4BB5-9BC8-4E1F4B59A8DE}"/>
              </a:ext>
            </a:extLst>
          </p:cNvPr>
          <p:cNvSpPr txBox="1"/>
          <p:nvPr/>
        </p:nvSpPr>
        <p:spPr>
          <a:xfrm>
            <a:off x="5713824" y="4197345"/>
            <a:ext cx="4426834" cy="338554"/>
          </a:xfrm>
          <a:prstGeom prst="rect">
            <a:avLst/>
          </a:prstGeom>
          <a:noFill/>
        </p:spPr>
        <p:txBody>
          <a:bodyPr wrap="square" rtlCol="0">
            <a:spAutoFit/>
          </a:bodyPr>
          <a:lstStyle/>
          <a:p>
            <a:pPr lvl="0"/>
            <a:r>
              <a:rPr lang="sr-Cyrl-RS" altLang="ko-KR" sz="1600" b="1" dirty="0">
                <a:solidFill>
                  <a:prstClr val="black">
                    <a:lumMod val="75000"/>
                    <a:lumOff val="25000"/>
                  </a:prstClr>
                </a:solidFill>
                <a:cs typeface="Arial" pitchFamily="34" charset="0"/>
              </a:rPr>
              <a:t>Удобан, носив</a:t>
            </a:r>
            <a:r>
              <a:rPr lang="sr-Latn-RS" altLang="ko-KR" sz="1600" b="1" dirty="0">
                <a:solidFill>
                  <a:prstClr val="black">
                    <a:lumMod val="75000"/>
                    <a:lumOff val="25000"/>
                  </a:prstClr>
                </a:solidFill>
                <a:cs typeface="Arial" pitchFamily="34" charset="0"/>
              </a:rPr>
              <a:t> </a:t>
            </a:r>
            <a:r>
              <a:rPr lang="sr-Cyrl-RS" altLang="ko-KR" sz="1600" b="1" dirty="0">
                <a:solidFill>
                  <a:prstClr val="black">
                    <a:lumMod val="75000"/>
                    <a:lumOff val="25000"/>
                  </a:prstClr>
                </a:solidFill>
                <a:cs typeface="Arial" pitchFamily="34" charset="0"/>
              </a:rPr>
              <a:t>уређај малих димензија </a:t>
            </a:r>
            <a:endParaRPr lang="en-US" altLang="ko-KR" sz="1600" b="1" dirty="0">
              <a:solidFill>
                <a:prstClr val="black">
                  <a:lumMod val="95000"/>
                  <a:lumOff val="5000"/>
                </a:prstClr>
              </a:solidFill>
              <a:latin typeface="Arial" pitchFamily="34" charset="0"/>
              <a:cs typeface="Arial" pitchFamily="34" charset="0"/>
            </a:endParaRPr>
          </a:p>
        </p:txBody>
      </p:sp>
      <p:sp>
        <p:nvSpPr>
          <p:cNvPr id="25" name="TextBox 24">
            <a:extLst>
              <a:ext uri="{FF2B5EF4-FFF2-40B4-BE49-F238E27FC236}">
                <a16:creationId xmlns:a16="http://schemas.microsoft.com/office/drawing/2014/main" id="{11019C0A-7BB7-4700-9088-2A7F2C1B429C}"/>
              </a:ext>
            </a:extLst>
          </p:cNvPr>
          <p:cNvSpPr txBox="1"/>
          <p:nvPr/>
        </p:nvSpPr>
        <p:spPr>
          <a:xfrm>
            <a:off x="5110907" y="5137620"/>
            <a:ext cx="3871222" cy="338554"/>
          </a:xfrm>
          <a:prstGeom prst="rect">
            <a:avLst/>
          </a:prstGeom>
          <a:noFill/>
        </p:spPr>
        <p:txBody>
          <a:bodyPr wrap="square" rtlCol="0">
            <a:spAutoFit/>
          </a:bodyPr>
          <a:lstStyle/>
          <a:p>
            <a:pPr lvl="0"/>
            <a:r>
              <a:rPr lang="sr-Cyrl-RS" altLang="ko-KR" sz="1600" b="1" dirty="0">
                <a:solidFill>
                  <a:prstClr val="black">
                    <a:lumMod val="75000"/>
                    <a:lumOff val="25000"/>
                  </a:prstClr>
                </a:solidFill>
                <a:cs typeface="Arial" pitchFamily="34" charset="0"/>
              </a:rPr>
              <a:t>Персонализован приступ</a:t>
            </a:r>
            <a:endParaRPr lang="en-US" altLang="ko-KR" sz="1600" b="1" dirty="0">
              <a:solidFill>
                <a:prstClr val="black">
                  <a:lumMod val="95000"/>
                  <a:lumOff val="5000"/>
                </a:prstClr>
              </a:solidFill>
              <a:latin typeface="Arial" pitchFamily="34" charset="0"/>
              <a:cs typeface="Arial" pitchFamily="34" charset="0"/>
            </a:endParaRPr>
          </a:p>
        </p:txBody>
      </p:sp>
      <p:sp>
        <p:nvSpPr>
          <p:cNvPr id="26" name="TextBox 25">
            <a:extLst>
              <a:ext uri="{FF2B5EF4-FFF2-40B4-BE49-F238E27FC236}">
                <a16:creationId xmlns:a16="http://schemas.microsoft.com/office/drawing/2014/main" id="{EAD1B9BB-51BE-4865-A860-98AB6482DD28}"/>
              </a:ext>
            </a:extLst>
          </p:cNvPr>
          <p:cNvSpPr txBox="1"/>
          <p:nvPr/>
        </p:nvSpPr>
        <p:spPr>
          <a:xfrm>
            <a:off x="2261602" y="3817812"/>
            <a:ext cx="1416378" cy="523220"/>
          </a:xfrm>
          <a:prstGeom prst="rect">
            <a:avLst/>
          </a:prstGeom>
          <a:noFill/>
        </p:spPr>
        <p:txBody>
          <a:bodyPr wrap="square" rtlCol="0" anchor="ctr">
            <a:spAutoFit/>
          </a:bodyPr>
          <a:lstStyle/>
          <a:p>
            <a:pPr algn="ctr"/>
            <a:r>
              <a:rPr lang="sr-Cyrl-RS" altLang="ko-KR" sz="1400" b="1" dirty="0">
                <a:solidFill>
                  <a:schemeClr val="bg1"/>
                </a:solidFill>
                <a:latin typeface="Arial" pitchFamily="34" charset="0"/>
                <a:cs typeface="Arial" pitchFamily="34" charset="0"/>
              </a:rPr>
              <a:t>Предности</a:t>
            </a:r>
          </a:p>
          <a:p>
            <a:pPr algn="ctr"/>
            <a:r>
              <a:rPr lang="sr-Cyrl-RS" altLang="ko-KR" sz="1400" b="1" dirty="0">
                <a:solidFill>
                  <a:schemeClr val="bg1"/>
                </a:solidFill>
                <a:latin typeface="Arial" pitchFamily="34" charset="0"/>
                <a:cs typeface="Arial" pitchFamily="34" charset="0"/>
              </a:rPr>
              <a:t>Унапређења</a:t>
            </a:r>
            <a:endParaRPr lang="ko-KR" altLang="en-US" sz="1400" b="1" dirty="0">
              <a:solidFill>
                <a:schemeClr val="bg1"/>
              </a:solidFill>
              <a:latin typeface="Arial" pitchFamily="34" charset="0"/>
              <a:cs typeface="Arial" pitchFamily="34" charset="0"/>
            </a:endParaRPr>
          </a:p>
        </p:txBody>
      </p:sp>
      <p:sp>
        <p:nvSpPr>
          <p:cNvPr id="33" name="Heart 17">
            <a:extLst>
              <a:ext uri="{FF2B5EF4-FFF2-40B4-BE49-F238E27FC236}">
                <a16:creationId xmlns:a16="http://schemas.microsoft.com/office/drawing/2014/main" id="{19434799-A92F-4764-A432-016DB9E51CD2}"/>
              </a:ext>
            </a:extLst>
          </p:cNvPr>
          <p:cNvSpPr/>
          <p:nvPr/>
        </p:nvSpPr>
        <p:spPr>
          <a:xfrm>
            <a:off x="2728812" y="3258283"/>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9" name="Group 38">
            <a:extLst>
              <a:ext uri="{FF2B5EF4-FFF2-40B4-BE49-F238E27FC236}">
                <a16:creationId xmlns:a16="http://schemas.microsoft.com/office/drawing/2014/main" id="{39AA0703-79E3-4ECD-BF42-4DCC98FD57D7}"/>
              </a:ext>
            </a:extLst>
          </p:cNvPr>
          <p:cNvGrpSpPr/>
          <p:nvPr/>
        </p:nvGrpSpPr>
        <p:grpSpPr>
          <a:xfrm>
            <a:off x="4243660" y="2106262"/>
            <a:ext cx="493147" cy="505863"/>
            <a:chOff x="4418825" y="1666106"/>
            <a:chExt cx="3343265" cy="3378518"/>
          </a:xfrm>
        </p:grpSpPr>
        <p:sp>
          <p:nvSpPr>
            <p:cNvPr id="40" name="자유형: 도형 19">
              <a:extLst>
                <a:ext uri="{FF2B5EF4-FFF2-40B4-BE49-F238E27FC236}">
                  <a16:creationId xmlns:a16="http://schemas.microsoft.com/office/drawing/2014/main" id="{15259B88-50D3-40CC-8ED7-1AD544EF20D4}"/>
                </a:ext>
              </a:extLst>
            </p:cNvPr>
            <p:cNvSpPr/>
            <p:nvPr/>
          </p:nvSpPr>
          <p:spPr>
            <a:xfrm rot="18805991">
              <a:off x="4401199" y="1683732"/>
              <a:ext cx="3378518" cy="3343265"/>
            </a:xfrm>
            <a:custGeom>
              <a:avLst/>
              <a:gdLst>
                <a:gd name="connsiteX0" fmla="*/ 1582868 w 3378518"/>
                <a:gd name="connsiteY0" fmla="*/ 2514775 h 3343265"/>
                <a:gd name="connsiteX1" fmla="*/ 1585140 w 3378518"/>
                <a:gd name="connsiteY1" fmla="*/ 2520032 h 3343265"/>
                <a:gd name="connsiteX2" fmla="*/ 1571007 w 3378518"/>
                <a:gd name="connsiteY2" fmla="*/ 2543617 h 3343265"/>
                <a:gd name="connsiteX3" fmla="*/ 890036 w 3378518"/>
                <a:gd name="connsiteY3" fmla="*/ 1777279 h 3343265"/>
                <a:gd name="connsiteX4" fmla="*/ 867690 w 3378518"/>
                <a:gd name="connsiteY4" fmla="*/ 1772294 h 3343265"/>
                <a:gd name="connsiteX5" fmla="*/ 874046 w 3378518"/>
                <a:gd name="connsiteY5" fmla="*/ 1768943 h 3343265"/>
                <a:gd name="connsiteX6" fmla="*/ 910377 w 3378518"/>
                <a:gd name="connsiteY6" fmla="*/ 1787884 h 3343265"/>
                <a:gd name="connsiteX7" fmla="*/ 909725 w 3378518"/>
                <a:gd name="connsiteY7" fmla="*/ 1788361 h 3343265"/>
                <a:gd name="connsiteX8" fmla="*/ 905259 w 3378518"/>
                <a:gd name="connsiteY8" fmla="*/ 1785216 h 3343265"/>
                <a:gd name="connsiteX9" fmla="*/ 1540529 w 3378518"/>
                <a:gd name="connsiteY9" fmla="*/ 2416784 h 3343265"/>
                <a:gd name="connsiteX10" fmla="*/ 1544133 w 3378518"/>
                <a:gd name="connsiteY10" fmla="*/ 2425125 h 3343265"/>
                <a:gd name="connsiteX11" fmla="*/ 1537828 w 3378518"/>
                <a:gd name="connsiteY11" fmla="*/ 2422532 h 3343265"/>
                <a:gd name="connsiteX12" fmla="*/ 2052499 w 3378518"/>
                <a:gd name="connsiteY12" fmla="*/ 409197 h 3343265"/>
                <a:gd name="connsiteX13" fmla="*/ 1721848 w 3378518"/>
                <a:gd name="connsiteY13" fmla="*/ 978193 h 3343265"/>
                <a:gd name="connsiteX14" fmla="*/ 1718264 w 3378518"/>
                <a:gd name="connsiteY14" fmla="*/ 1549318 h 3343265"/>
                <a:gd name="connsiteX15" fmla="*/ 1553358 w 3378518"/>
                <a:gd name="connsiteY15" fmla="*/ 1712169 h 3343265"/>
                <a:gd name="connsiteX16" fmla="*/ 982233 w 3378518"/>
                <a:gd name="connsiteY16" fmla="*/ 1708585 h 3343265"/>
                <a:gd name="connsiteX17" fmla="*/ 438132 w 3378518"/>
                <a:gd name="connsiteY17" fmla="*/ 1996240 h 3343265"/>
                <a:gd name="connsiteX18" fmla="*/ 1327831 w 3378518"/>
                <a:gd name="connsiteY18" fmla="*/ 2935982 h 3343265"/>
                <a:gd name="connsiteX19" fmla="*/ 1644360 w 3378518"/>
                <a:gd name="connsiteY19" fmla="*/ 2379076 h 3343265"/>
                <a:gd name="connsiteX20" fmla="*/ 1647944 w 3378518"/>
                <a:gd name="connsiteY20" fmla="*/ 1807951 h 3343265"/>
                <a:gd name="connsiteX21" fmla="*/ 1812850 w 3378518"/>
                <a:gd name="connsiteY21" fmla="*/ 1645100 h 3343265"/>
                <a:gd name="connsiteX22" fmla="*/ 2383975 w 3378518"/>
                <a:gd name="connsiteY22" fmla="*/ 1648684 h 3343265"/>
                <a:gd name="connsiteX23" fmla="*/ 2775160 w 3378518"/>
                <a:gd name="connsiteY23" fmla="*/ 1524061 h 3343265"/>
                <a:gd name="connsiteX24" fmla="*/ 2793741 w 3378518"/>
                <a:gd name="connsiteY24" fmla="*/ 1508778 h 3343265"/>
                <a:gd name="connsiteX25" fmla="*/ 2816322 w 3378518"/>
                <a:gd name="connsiteY25" fmla="*/ 1508471 h 3343265"/>
                <a:gd name="connsiteX26" fmla="*/ 2806599 w 3378518"/>
                <a:gd name="connsiteY26" fmla="*/ 1498202 h 3343265"/>
                <a:gd name="connsiteX27" fmla="*/ 2837773 w 3378518"/>
                <a:gd name="connsiteY27" fmla="*/ 1472561 h 3343265"/>
                <a:gd name="connsiteX28" fmla="*/ 2941609 w 3378518"/>
                <a:gd name="connsiteY28" fmla="*/ 1348315 h 3343265"/>
                <a:gd name="connsiteX29" fmla="*/ 2174049 w 3378518"/>
                <a:gd name="connsiteY29" fmla="*/ 52146 h 3343265"/>
                <a:gd name="connsiteX30" fmla="*/ 3332823 w 3378518"/>
                <a:gd name="connsiteY30" fmla="*/ 1276097 h 3343265"/>
                <a:gd name="connsiteX31" fmla="*/ 3326372 w 3378518"/>
                <a:gd name="connsiteY31" fmla="*/ 1512000 h 3343265"/>
                <a:gd name="connsiteX32" fmla="*/ 3090468 w 3378518"/>
                <a:gd name="connsiteY32" fmla="*/ 1505547 h 3343265"/>
                <a:gd name="connsiteX33" fmla="*/ 3073378 w 3378518"/>
                <a:gd name="connsiteY33" fmla="*/ 1487496 h 3343265"/>
                <a:gd name="connsiteX34" fmla="*/ 2382792 w 3378518"/>
                <a:gd name="connsiteY34" fmla="*/ 1837062 h 3343265"/>
                <a:gd name="connsiteX35" fmla="*/ 1832752 w 3378518"/>
                <a:gd name="connsiteY35" fmla="*/ 1833609 h 3343265"/>
                <a:gd name="connsiteX36" fmla="*/ 1832752 w 3378518"/>
                <a:gd name="connsiteY36" fmla="*/ 2374892 h 3343265"/>
                <a:gd name="connsiteX37" fmla="*/ 1457702 w 3378518"/>
                <a:gd name="connsiteY37" fmla="*/ 3079064 h 3343265"/>
                <a:gd name="connsiteX38" fmla="*/ 1440373 w 3378518"/>
                <a:gd name="connsiteY38" fmla="*/ 3297572 h 3343265"/>
                <a:gd name="connsiteX39" fmla="*/ 1204469 w 3378518"/>
                <a:gd name="connsiteY39" fmla="*/ 3291119 h 3343265"/>
                <a:gd name="connsiteX40" fmla="*/ 45693 w 3378518"/>
                <a:gd name="connsiteY40" fmla="*/ 2067168 h 3343265"/>
                <a:gd name="connsiteX41" fmla="*/ 52146 w 3378518"/>
                <a:gd name="connsiteY41" fmla="*/ 1831267 h 3343265"/>
                <a:gd name="connsiteX42" fmla="*/ 288050 w 3378518"/>
                <a:gd name="connsiteY42" fmla="*/ 1837718 h 3343265"/>
                <a:gd name="connsiteX43" fmla="*/ 305161 w 3378518"/>
                <a:gd name="connsiteY43" fmla="*/ 1855791 h 3343265"/>
                <a:gd name="connsiteX44" fmla="*/ 978047 w 3378518"/>
                <a:gd name="connsiteY44" fmla="*/ 1520187 h 3343265"/>
                <a:gd name="connsiteX45" fmla="*/ 1530057 w 3378518"/>
                <a:gd name="connsiteY45" fmla="*/ 1520187 h 3343265"/>
                <a:gd name="connsiteX46" fmla="*/ 1533467 w 3378518"/>
                <a:gd name="connsiteY46" fmla="*/ 977008 h 3343265"/>
                <a:gd name="connsiteX47" fmla="*/ 1923558 w 3378518"/>
                <a:gd name="connsiteY47" fmla="*/ 268587 h 3343265"/>
                <a:gd name="connsiteX48" fmla="*/ 1938145 w 3378518"/>
                <a:gd name="connsiteY48" fmla="*/ 45695 h 3343265"/>
                <a:gd name="connsiteX49" fmla="*/ 2174049 w 3378518"/>
                <a:gd name="connsiteY49" fmla="*/ 52146 h 3343265"/>
                <a:gd name="connsiteX0" fmla="*/ 1582868 w 3378518"/>
                <a:gd name="connsiteY0" fmla="*/ 2514775 h 3343265"/>
                <a:gd name="connsiteX1" fmla="*/ 1585140 w 3378518"/>
                <a:gd name="connsiteY1" fmla="*/ 2520032 h 3343265"/>
                <a:gd name="connsiteX2" fmla="*/ 1571007 w 3378518"/>
                <a:gd name="connsiteY2" fmla="*/ 2543617 h 3343265"/>
                <a:gd name="connsiteX3" fmla="*/ 1582868 w 3378518"/>
                <a:gd name="connsiteY3" fmla="*/ 2514775 h 3343265"/>
                <a:gd name="connsiteX4" fmla="*/ 890036 w 3378518"/>
                <a:gd name="connsiteY4" fmla="*/ 1777279 h 3343265"/>
                <a:gd name="connsiteX5" fmla="*/ 867690 w 3378518"/>
                <a:gd name="connsiteY5" fmla="*/ 1772294 h 3343265"/>
                <a:gd name="connsiteX6" fmla="*/ 874046 w 3378518"/>
                <a:gd name="connsiteY6" fmla="*/ 1768943 h 3343265"/>
                <a:gd name="connsiteX7" fmla="*/ 890036 w 3378518"/>
                <a:gd name="connsiteY7" fmla="*/ 1777279 h 3343265"/>
                <a:gd name="connsiteX8" fmla="*/ 910377 w 3378518"/>
                <a:gd name="connsiteY8" fmla="*/ 1787884 h 3343265"/>
                <a:gd name="connsiteX9" fmla="*/ 909725 w 3378518"/>
                <a:gd name="connsiteY9" fmla="*/ 1788361 h 3343265"/>
                <a:gd name="connsiteX10" fmla="*/ 905259 w 3378518"/>
                <a:gd name="connsiteY10" fmla="*/ 1785216 h 3343265"/>
                <a:gd name="connsiteX11" fmla="*/ 910377 w 3378518"/>
                <a:gd name="connsiteY11" fmla="*/ 1787884 h 3343265"/>
                <a:gd name="connsiteX12" fmla="*/ 1540529 w 3378518"/>
                <a:gd name="connsiteY12" fmla="*/ 2416784 h 3343265"/>
                <a:gd name="connsiteX13" fmla="*/ 1544133 w 3378518"/>
                <a:gd name="connsiteY13" fmla="*/ 2425125 h 3343265"/>
                <a:gd name="connsiteX14" fmla="*/ 1537828 w 3378518"/>
                <a:gd name="connsiteY14" fmla="*/ 2422532 h 3343265"/>
                <a:gd name="connsiteX15" fmla="*/ 1540529 w 3378518"/>
                <a:gd name="connsiteY15" fmla="*/ 2416784 h 3343265"/>
                <a:gd name="connsiteX16" fmla="*/ 2052499 w 3378518"/>
                <a:gd name="connsiteY16" fmla="*/ 409197 h 3343265"/>
                <a:gd name="connsiteX17" fmla="*/ 1721848 w 3378518"/>
                <a:gd name="connsiteY17" fmla="*/ 978193 h 3343265"/>
                <a:gd name="connsiteX18" fmla="*/ 1718264 w 3378518"/>
                <a:gd name="connsiteY18" fmla="*/ 1549318 h 3343265"/>
                <a:gd name="connsiteX19" fmla="*/ 1553358 w 3378518"/>
                <a:gd name="connsiteY19" fmla="*/ 1712169 h 3343265"/>
                <a:gd name="connsiteX20" fmla="*/ 982233 w 3378518"/>
                <a:gd name="connsiteY20" fmla="*/ 1708585 h 3343265"/>
                <a:gd name="connsiteX21" fmla="*/ 438132 w 3378518"/>
                <a:gd name="connsiteY21" fmla="*/ 1996240 h 3343265"/>
                <a:gd name="connsiteX22" fmla="*/ 1327831 w 3378518"/>
                <a:gd name="connsiteY22" fmla="*/ 2935982 h 3343265"/>
                <a:gd name="connsiteX23" fmla="*/ 1644360 w 3378518"/>
                <a:gd name="connsiteY23" fmla="*/ 2379076 h 3343265"/>
                <a:gd name="connsiteX24" fmla="*/ 1647944 w 3378518"/>
                <a:gd name="connsiteY24" fmla="*/ 1807951 h 3343265"/>
                <a:gd name="connsiteX25" fmla="*/ 1812850 w 3378518"/>
                <a:gd name="connsiteY25" fmla="*/ 1645100 h 3343265"/>
                <a:gd name="connsiteX26" fmla="*/ 2383975 w 3378518"/>
                <a:gd name="connsiteY26" fmla="*/ 1648684 h 3343265"/>
                <a:gd name="connsiteX27" fmla="*/ 2775160 w 3378518"/>
                <a:gd name="connsiteY27" fmla="*/ 1524061 h 3343265"/>
                <a:gd name="connsiteX28" fmla="*/ 2793741 w 3378518"/>
                <a:gd name="connsiteY28" fmla="*/ 1508778 h 3343265"/>
                <a:gd name="connsiteX29" fmla="*/ 2816322 w 3378518"/>
                <a:gd name="connsiteY29" fmla="*/ 1508471 h 3343265"/>
                <a:gd name="connsiteX30" fmla="*/ 2806599 w 3378518"/>
                <a:gd name="connsiteY30" fmla="*/ 1498202 h 3343265"/>
                <a:gd name="connsiteX31" fmla="*/ 2837773 w 3378518"/>
                <a:gd name="connsiteY31" fmla="*/ 1472561 h 3343265"/>
                <a:gd name="connsiteX32" fmla="*/ 2941609 w 3378518"/>
                <a:gd name="connsiteY32" fmla="*/ 1348315 h 3343265"/>
                <a:gd name="connsiteX33" fmla="*/ 2052499 w 3378518"/>
                <a:gd name="connsiteY33" fmla="*/ 409197 h 3343265"/>
                <a:gd name="connsiteX34" fmla="*/ 2174049 w 3378518"/>
                <a:gd name="connsiteY34" fmla="*/ 52146 h 3343265"/>
                <a:gd name="connsiteX35" fmla="*/ 3332823 w 3378518"/>
                <a:gd name="connsiteY35" fmla="*/ 1276097 h 3343265"/>
                <a:gd name="connsiteX36" fmla="*/ 3326372 w 3378518"/>
                <a:gd name="connsiteY36" fmla="*/ 1512000 h 3343265"/>
                <a:gd name="connsiteX37" fmla="*/ 3090468 w 3378518"/>
                <a:gd name="connsiteY37" fmla="*/ 1505547 h 3343265"/>
                <a:gd name="connsiteX38" fmla="*/ 3073378 w 3378518"/>
                <a:gd name="connsiteY38" fmla="*/ 1487496 h 3343265"/>
                <a:gd name="connsiteX39" fmla="*/ 2382792 w 3378518"/>
                <a:gd name="connsiteY39" fmla="*/ 1837062 h 3343265"/>
                <a:gd name="connsiteX40" fmla="*/ 1832752 w 3378518"/>
                <a:gd name="connsiteY40" fmla="*/ 1833609 h 3343265"/>
                <a:gd name="connsiteX41" fmla="*/ 1832752 w 3378518"/>
                <a:gd name="connsiteY41" fmla="*/ 2374892 h 3343265"/>
                <a:gd name="connsiteX42" fmla="*/ 1457702 w 3378518"/>
                <a:gd name="connsiteY42" fmla="*/ 3079064 h 3343265"/>
                <a:gd name="connsiteX43" fmla="*/ 1440373 w 3378518"/>
                <a:gd name="connsiteY43" fmla="*/ 3297572 h 3343265"/>
                <a:gd name="connsiteX44" fmla="*/ 1204469 w 3378518"/>
                <a:gd name="connsiteY44" fmla="*/ 3291119 h 3343265"/>
                <a:gd name="connsiteX45" fmla="*/ 45693 w 3378518"/>
                <a:gd name="connsiteY45" fmla="*/ 2067168 h 3343265"/>
                <a:gd name="connsiteX46" fmla="*/ 52146 w 3378518"/>
                <a:gd name="connsiteY46" fmla="*/ 1831267 h 3343265"/>
                <a:gd name="connsiteX47" fmla="*/ 288050 w 3378518"/>
                <a:gd name="connsiteY47" fmla="*/ 1837718 h 3343265"/>
                <a:gd name="connsiteX48" fmla="*/ 305161 w 3378518"/>
                <a:gd name="connsiteY48" fmla="*/ 1855791 h 3343265"/>
                <a:gd name="connsiteX49" fmla="*/ 978047 w 3378518"/>
                <a:gd name="connsiteY49" fmla="*/ 1520187 h 3343265"/>
                <a:gd name="connsiteX50" fmla="*/ 1530057 w 3378518"/>
                <a:gd name="connsiteY50" fmla="*/ 1520187 h 3343265"/>
                <a:gd name="connsiteX51" fmla="*/ 1533467 w 3378518"/>
                <a:gd name="connsiteY51" fmla="*/ 977008 h 3343265"/>
                <a:gd name="connsiteX52" fmla="*/ 1923558 w 3378518"/>
                <a:gd name="connsiteY52" fmla="*/ 268587 h 3343265"/>
                <a:gd name="connsiteX53" fmla="*/ 1938145 w 3378518"/>
                <a:gd name="connsiteY53" fmla="*/ 45695 h 3343265"/>
                <a:gd name="connsiteX54" fmla="*/ 2174049 w 3378518"/>
                <a:gd name="connsiteY54" fmla="*/ 52146 h 3343265"/>
                <a:gd name="connsiteX0" fmla="*/ 1571007 w 3378518"/>
                <a:gd name="connsiteY0" fmla="*/ 2543617 h 3343265"/>
                <a:gd name="connsiteX1" fmla="*/ 1585140 w 3378518"/>
                <a:gd name="connsiteY1" fmla="*/ 2520032 h 3343265"/>
                <a:gd name="connsiteX2" fmla="*/ 1571007 w 3378518"/>
                <a:gd name="connsiteY2" fmla="*/ 2543617 h 3343265"/>
                <a:gd name="connsiteX3" fmla="*/ 890036 w 3378518"/>
                <a:gd name="connsiteY3" fmla="*/ 1777279 h 3343265"/>
                <a:gd name="connsiteX4" fmla="*/ 867690 w 3378518"/>
                <a:gd name="connsiteY4" fmla="*/ 1772294 h 3343265"/>
                <a:gd name="connsiteX5" fmla="*/ 874046 w 3378518"/>
                <a:gd name="connsiteY5" fmla="*/ 1768943 h 3343265"/>
                <a:gd name="connsiteX6" fmla="*/ 890036 w 3378518"/>
                <a:gd name="connsiteY6" fmla="*/ 1777279 h 3343265"/>
                <a:gd name="connsiteX7" fmla="*/ 910377 w 3378518"/>
                <a:gd name="connsiteY7" fmla="*/ 1787884 h 3343265"/>
                <a:gd name="connsiteX8" fmla="*/ 909725 w 3378518"/>
                <a:gd name="connsiteY8" fmla="*/ 1788361 h 3343265"/>
                <a:gd name="connsiteX9" fmla="*/ 905259 w 3378518"/>
                <a:gd name="connsiteY9" fmla="*/ 1785216 h 3343265"/>
                <a:gd name="connsiteX10" fmla="*/ 910377 w 3378518"/>
                <a:gd name="connsiteY10" fmla="*/ 1787884 h 3343265"/>
                <a:gd name="connsiteX11" fmla="*/ 1540529 w 3378518"/>
                <a:gd name="connsiteY11" fmla="*/ 2416784 h 3343265"/>
                <a:gd name="connsiteX12" fmla="*/ 1544133 w 3378518"/>
                <a:gd name="connsiteY12" fmla="*/ 2425125 h 3343265"/>
                <a:gd name="connsiteX13" fmla="*/ 1537828 w 3378518"/>
                <a:gd name="connsiteY13" fmla="*/ 2422532 h 3343265"/>
                <a:gd name="connsiteX14" fmla="*/ 1540529 w 3378518"/>
                <a:gd name="connsiteY14" fmla="*/ 2416784 h 3343265"/>
                <a:gd name="connsiteX15" fmla="*/ 2052499 w 3378518"/>
                <a:gd name="connsiteY15" fmla="*/ 409197 h 3343265"/>
                <a:gd name="connsiteX16" fmla="*/ 1721848 w 3378518"/>
                <a:gd name="connsiteY16" fmla="*/ 978193 h 3343265"/>
                <a:gd name="connsiteX17" fmla="*/ 1718264 w 3378518"/>
                <a:gd name="connsiteY17" fmla="*/ 1549318 h 3343265"/>
                <a:gd name="connsiteX18" fmla="*/ 1553358 w 3378518"/>
                <a:gd name="connsiteY18" fmla="*/ 1712169 h 3343265"/>
                <a:gd name="connsiteX19" fmla="*/ 982233 w 3378518"/>
                <a:gd name="connsiteY19" fmla="*/ 1708585 h 3343265"/>
                <a:gd name="connsiteX20" fmla="*/ 438132 w 3378518"/>
                <a:gd name="connsiteY20" fmla="*/ 1996240 h 3343265"/>
                <a:gd name="connsiteX21" fmla="*/ 1327831 w 3378518"/>
                <a:gd name="connsiteY21" fmla="*/ 2935982 h 3343265"/>
                <a:gd name="connsiteX22" fmla="*/ 1644360 w 3378518"/>
                <a:gd name="connsiteY22" fmla="*/ 2379076 h 3343265"/>
                <a:gd name="connsiteX23" fmla="*/ 1647944 w 3378518"/>
                <a:gd name="connsiteY23" fmla="*/ 1807951 h 3343265"/>
                <a:gd name="connsiteX24" fmla="*/ 1812850 w 3378518"/>
                <a:gd name="connsiteY24" fmla="*/ 1645100 h 3343265"/>
                <a:gd name="connsiteX25" fmla="*/ 2383975 w 3378518"/>
                <a:gd name="connsiteY25" fmla="*/ 1648684 h 3343265"/>
                <a:gd name="connsiteX26" fmla="*/ 2775160 w 3378518"/>
                <a:gd name="connsiteY26" fmla="*/ 1524061 h 3343265"/>
                <a:gd name="connsiteX27" fmla="*/ 2793741 w 3378518"/>
                <a:gd name="connsiteY27" fmla="*/ 1508778 h 3343265"/>
                <a:gd name="connsiteX28" fmla="*/ 2816322 w 3378518"/>
                <a:gd name="connsiteY28" fmla="*/ 1508471 h 3343265"/>
                <a:gd name="connsiteX29" fmla="*/ 2806599 w 3378518"/>
                <a:gd name="connsiteY29" fmla="*/ 1498202 h 3343265"/>
                <a:gd name="connsiteX30" fmla="*/ 2837773 w 3378518"/>
                <a:gd name="connsiteY30" fmla="*/ 1472561 h 3343265"/>
                <a:gd name="connsiteX31" fmla="*/ 2941609 w 3378518"/>
                <a:gd name="connsiteY31" fmla="*/ 1348315 h 3343265"/>
                <a:gd name="connsiteX32" fmla="*/ 2052499 w 3378518"/>
                <a:gd name="connsiteY32" fmla="*/ 409197 h 3343265"/>
                <a:gd name="connsiteX33" fmla="*/ 2174049 w 3378518"/>
                <a:gd name="connsiteY33" fmla="*/ 52146 h 3343265"/>
                <a:gd name="connsiteX34" fmla="*/ 3332823 w 3378518"/>
                <a:gd name="connsiteY34" fmla="*/ 1276097 h 3343265"/>
                <a:gd name="connsiteX35" fmla="*/ 3326372 w 3378518"/>
                <a:gd name="connsiteY35" fmla="*/ 1512000 h 3343265"/>
                <a:gd name="connsiteX36" fmla="*/ 3090468 w 3378518"/>
                <a:gd name="connsiteY36" fmla="*/ 1505547 h 3343265"/>
                <a:gd name="connsiteX37" fmla="*/ 3073378 w 3378518"/>
                <a:gd name="connsiteY37" fmla="*/ 1487496 h 3343265"/>
                <a:gd name="connsiteX38" fmla="*/ 2382792 w 3378518"/>
                <a:gd name="connsiteY38" fmla="*/ 1837062 h 3343265"/>
                <a:gd name="connsiteX39" fmla="*/ 1832752 w 3378518"/>
                <a:gd name="connsiteY39" fmla="*/ 1833609 h 3343265"/>
                <a:gd name="connsiteX40" fmla="*/ 1832752 w 3378518"/>
                <a:gd name="connsiteY40" fmla="*/ 2374892 h 3343265"/>
                <a:gd name="connsiteX41" fmla="*/ 1457702 w 3378518"/>
                <a:gd name="connsiteY41" fmla="*/ 3079064 h 3343265"/>
                <a:gd name="connsiteX42" fmla="*/ 1440373 w 3378518"/>
                <a:gd name="connsiteY42" fmla="*/ 3297572 h 3343265"/>
                <a:gd name="connsiteX43" fmla="*/ 1204469 w 3378518"/>
                <a:gd name="connsiteY43" fmla="*/ 3291119 h 3343265"/>
                <a:gd name="connsiteX44" fmla="*/ 45693 w 3378518"/>
                <a:gd name="connsiteY44" fmla="*/ 2067168 h 3343265"/>
                <a:gd name="connsiteX45" fmla="*/ 52146 w 3378518"/>
                <a:gd name="connsiteY45" fmla="*/ 1831267 h 3343265"/>
                <a:gd name="connsiteX46" fmla="*/ 288050 w 3378518"/>
                <a:gd name="connsiteY46" fmla="*/ 1837718 h 3343265"/>
                <a:gd name="connsiteX47" fmla="*/ 305161 w 3378518"/>
                <a:gd name="connsiteY47" fmla="*/ 1855791 h 3343265"/>
                <a:gd name="connsiteX48" fmla="*/ 978047 w 3378518"/>
                <a:gd name="connsiteY48" fmla="*/ 1520187 h 3343265"/>
                <a:gd name="connsiteX49" fmla="*/ 1530057 w 3378518"/>
                <a:gd name="connsiteY49" fmla="*/ 1520187 h 3343265"/>
                <a:gd name="connsiteX50" fmla="*/ 1533467 w 3378518"/>
                <a:gd name="connsiteY50" fmla="*/ 977008 h 3343265"/>
                <a:gd name="connsiteX51" fmla="*/ 1923558 w 3378518"/>
                <a:gd name="connsiteY51" fmla="*/ 268587 h 3343265"/>
                <a:gd name="connsiteX52" fmla="*/ 1938145 w 3378518"/>
                <a:gd name="connsiteY52" fmla="*/ 45695 h 3343265"/>
                <a:gd name="connsiteX53" fmla="*/ 2174049 w 3378518"/>
                <a:gd name="connsiteY53"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1540529 w 3378518"/>
                <a:gd name="connsiteY8" fmla="*/ 2416784 h 3343265"/>
                <a:gd name="connsiteX9" fmla="*/ 1544133 w 3378518"/>
                <a:gd name="connsiteY9" fmla="*/ 2425125 h 3343265"/>
                <a:gd name="connsiteX10" fmla="*/ 1537828 w 3378518"/>
                <a:gd name="connsiteY10" fmla="*/ 2422532 h 3343265"/>
                <a:gd name="connsiteX11" fmla="*/ 1540529 w 3378518"/>
                <a:gd name="connsiteY11" fmla="*/ 2416784 h 3343265"/>
                <a:gd name="connsiteX12" fmla="*/ 2052499 w 3378518"/>
                <a:gd name="connsiteY12" fmla="*/ 409197 h 3343265"/>
                <a:gd name="connsiteX13" fmla="*/ 1721848 w 3378518"/>
                <a:gd name="connsiteY13" fmla="*/ 978193 h 3343265"/>
                <a:gd name="connsiteX14" fmla="*/ 1718264 w 3378518"/>
                <a:gd name="connsiteY14" fmla="*/ 1549318 h 3343265"/>
                <a:gd name="connsiteX15" fmla="*/ 1553358 w 3378518"/>
                <a:gd name="connsiteY15" fmla="*/ 1712169 h 3343265"/>
                <a:gd name="connsiteX16" fmla="*/ 982233 w 3378518"/>
                <a:gd name="connsiteY16" fmla="*/ 1708585 h 3343265"/>
                <a:gd name="connsiteX17" fmla="*/ 438132 w 3378518"/>
                <a:gd name="connsiteY17" fmla="*/ 1996240 h 3343265"/>
                <a:gd name="connsiteX18" fmla="*/ 1327831 w 3378518"/>
                <a:gd name="connsiteY18" fmla="*/ 2935982 h 3343265"/>
                <a:gd name="connsiteX19" fmla="*/ 1644360 w 3378518"/>
                <a:gd name="connsiteY19" fmla="*/ 2379076 h 3343265"/>
                <a:gd name="connsiteX20" fmla="*/ 1647944 w 3378518"/>
                <a:gd name="connsiteY20" fmla="*/ 1807951 h 3343265"/>
                <a:gd name="connsiteX21" fmla="*/ 1812850 w 3378518"/>
                <a:gd name="connsiteY21" fmla="*/ 1645100 h 3343265"/>
                <a:gd name="connsiteX22" fmla="*/ 2383975 w 3378518"/>
                <a:gd name="connsiteY22" fmla="*/ 1648684 h 3343265"/>
                <a:gd name="connsiteX23" fmla="*/ 2775160 w 3378518"/>
                <a:gd name="connsiteY23" fmla="*/ 1524061 h 3343265"/>
                <a:gd name="connsiteX24" fmla="*/ 2793741 w 3378518"/>
                <a:gd name="connsiteY24" fmla="*/ 1508778 h 3343265"/>
                <a:gd name="connsiteX25" fmla="*/ 2816322 w 3378518"/>
                <a:gd name="connsiteY25" fmla="*/ 1508471 h 3343265"/>
                <a:gd name="connsiteX26" fmla="*/ 2806599 w 3378518"/>
                <a:gd name="connsiteY26" fmla="*/ 1498202 h 3343265"/>
                <a:gd name="connsiteX27" fmla="*/ 2837773 w 3378518"/>
                <a:gd name="connsiteY27" fmla="*/ 1472561 h 3343265"/>
                <a:gd name="connsiteX28" fmla="*/ 2941609 w 3378518"/>
                <a:gd name="connsiteY28" fmla="*/ 1348315 h 3343265"/>
                <a:gd name="connsiteX29" fmla="*/ 2052499 w 3378518"/>
                <a:gd name="connsiteY29" fmla="*/ 409197 h 3343265"/>
                <a:gd name="connsiteX30" fmla="*/ 2174049 w 3378518"/>
                <a:gd name="connsiteY30" fmla="*/ 52146 h 3343265"/>
                <a:gd name="connsiteX31" fmla="*/ 3332823 w 3378518"/>
                <a:gd name="connsiteY31" fmla="*/ 1276097 h 3343265"/>
                <a:gd name="connsiteX32" fmla="*/ 3326372 w 3378518"/>
                <a:gd name="connsiteY32" fmla="*/ 1512000 h 3343265"/>
                <a:gd name="connsiteX33" fmla="*/ 3090468 w 3378518"/>
                <a:gd name="connsiteY33" fmla="*/ 1505547 h 3343265"/>
                <a:gd name="connsiteX34" fmla="*/ 3073378 w 3378518"/>
                <a:gd name="connsiteY34" fmla="*/ 1487496 h 3343265"/>
                <a:gd name="connsiteX35" fmla="*/ 2382792 w 3378518"/>
                <a:gd name="connsiteY35" fmla="*/ 1837062 h 3343265"/>
                <a:gd name="connsiteX36" fmla="*/ 1832752 w 3378518"/>
                <a:gd name="connsiteY36" fmla="*/ 1833609 h 3343265"/>
                <a:gd name="connsiteX37" fmla="*/ 1832752 w 3378518"/>
                <a:gd name="connsiteY37" fmla="*/ 2374892 h 3343265"/>
                <a:gd name="connsiteX38" fmla="*/ 1457702 w 3378518"/>
                <a:gd name="connsiteY38" fmla="*/ 3079064 h 3343265"/>
                <a:gd name="connsiteX39" fmla="*/ 1440373 w 3378518"/>
                <a:gd name="connsiteY39" fmla="*/ 3297572 h 3343265"/>
                <a:gd name="connsiteX40" fmla="*/ 1204469 w 3378518"/>
                <a:gd name="connsiteY40" fmla="*/ 3291119 h 3343265"/>
                <a:gd name="connsiteX41" fmla="*/ 45693 w 3378518"/>
                <a:gd name="connsiteY41" fmla="*/ 2067168 h 3343265"/>
                <a:gd name="connsiteX42" fmla="*/ 52146 w 3378518"/>
                <a:gd name="connsiteY42" fmla="*/ 1831267 h 3343265"/>
                <a:gd name="connsiteX43" fmla="*/ 288050 w 3378518"/>
                <a:gd name="connsiteY43" fmla="*/ 1837718 h 3343265"/>
                <a:gd name="connsiteX44" fmla="*/ 305161 w 3378518"/>
                <a:gd name="connsiteY44" fmla="*/ 1855791 h 3343265"/>
                <a:gd name="connsiteX45" fmla="*/ 978047 w 3378518"/>
                <a:gd name="connsiteY45" fmla="*/ 1520187 h 3343265"/>
                <a:gd name="connsiteX46" fmla="*/ 1530057 w 3378518"/>
                <a:gd name="connsiteY46" fmla="*/ 1520187 h 3343265"/>
                <a:gd name="connsiteX47" fmla="*/ 1533467 w 3378518"/>
                <a:gd name="connsiteY47" fmla="*/ 977008 h 3343265"/>
                <a:gd name="connsiteX48" fmla="*/ 1923558 w 3378518"/>
                <a:gd name="connsiteY48" fmla="*/ 268587 h 3343265"/>
                <a:gd name="connsiteX49" fmla="*/ 1938145 w 3378518"/>
                <a:gd name="connsiteY49" fmla="*/ 45695 h 3343265"/>
                <a:gd name="connsiteX50" fmla="*/ 2174049 w 3378518"/>
                <a:gd name="connsiteY50"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1537828 w 3378518"/>
                <a:gd name="connsiteY8" fmla="*/ 2422532 h 3343265"/>
                <a:gd name="connsiteX9" fmla="*/ 1544133 w 3378518"/>
                <a:gd name="connsiteY9" fmla="*/ 2425125 h 3343265"/>
                <a:gd name="connsiteX10" fmla="*/ 1537828 w 3378518"/>
                <a:gd name="connsiteY10" fmla="*/ 2422532 h 3343265"/>
                <a:gd name="connsiteX11" fmla="*/ 2052499 w 3378518"/>
                <a:gd name="connsiteY11" fmla="*/ 409197 h 3343265"/>
                <a:gd name="connsiteX12" fmla="*/ 1721848 w 3378518"/>
                <a:gd name="connsiteY12" fmla="*/ 978193 h 3343265"/>
                <a:gd name="connsiteX13" fmla="*/ 1718264 w 3378518"/>
                <a:gd name="connsiteY13" fmla="*/ 1549318 h 3343265"/>
                <a:gd name="connsiteX14" fmla="*/ 1553358 w 3378518"/>
                <a:gd name="connsiteY14" fmla="*/ 1712169 h 3343265"/>
                <a:gd name="connsiteX15" fmla="*/ 982233 w 3378518"/>
                <a:gd name="connsiteY15" fmla="*/ 1708585 h 3343265"/>
                <a:gd name="connsiteX16" fmla="*/ 438132 w 3378518"/>
                <a:gd name="connsiteY16" fmla="*/ 1996240 h 3343265"/>
                <a:gd name="connsiteX17" fmla="*/ 1327831 w 3378518"/>
                <a:gd name="connsiteY17" fmla="*/ 2935982 h 3343265"/>
                <a:gd name="connsiteX18" fmla="*/ 1644360 w 3378518"/>
                <a:gd name="connsiteY18" fmla="*/ 2379076 h 3343265"/>
                <a:gd name="connsiteX19" fmla="*/ 1647944 w 3378518"/>
                <a:gd name="connsiteY19" fmla="*/ 1807951 h 3343265"/>
                <a:gd name="connsiteX20" fmla="*/ 1812850 w 3378518"/>
                <a:gd name="connsiteY20" fmla="*/ 1645100 h 3343265"/>
                <a:gd name="connsiteX21" fmla="*/ 2383975 w 3378518"/>
                <a:gd name="connsiteY21" fmla="*/ 1648684 h 3343265"/>
                <a:gd name="connsiteX22" fmla="*/ 2775160 w 3378518"/>
                <a:gd name="connsiteY22" fmla="*/ 1524061 h 3343265"/>
                <a:gd name="connsiteX23" fmla="*/ 2793741 w 3378518"/>
                <a:gd name="connsiteY23" fmla="*/ 1508778 h 3343265"/>
                <a:gd name="connsiteX24" fmla="*/ 2816322 w 3378518"/>
                <a:gd name="connsiteY24" fmla="*/ 1508471 h 3343265"/>
                <a:gd name="connsiteX25" fmla="*/ 2806599 w 3378518"/>
                <a:gd name="connsiteY25" fmla="*/ 1498202 h 3343265"/>
                <a:gd name="connsiteX26" fmla="*/ 2837773 w 3378518"/>
                <a:gd name="connsiteY26" fmla="*/ 1472561 h 3343265"/>
                <a:gd name="connsiteX27" fmla="*/ 2941609 w 3378518"/>
                <a:gd name="connsiteY27" fmla="*/ 1348315 h 3343265"/>
                <a:gd name="connsiteX28" fmla="*/ 2052499 w 3378518"/>
                <a:gd name="connsiteY28" fmla="*/ 409197 h 3343265"/>
                <a:gd name="connsiteX29" fmla="*/ 2174049 w 3378518"/>
                <a:gd name="connsiteY29" fmla="*/ 52146 h 3343265"/>
                <a:gd name="connsiteX30" fmla="*/ 3332823 w 3378518"/>
                <a:gd name="connsiteY30" fmla="*/ 1276097 h 3343265"/>
                <a:gd name="connsiteX31" fmla="*/ 3326372 w 3378518"/>
                <a:gd name="connsiteY31" fmla="*/ 1512000 h 3343265"/>
                <a:gd name="connsiteX32" fmla="*/ 3090468 w 3378518"/>
                <a:gd name="connsiteY32" fmla="*/ 1505547 h 3343265"/>
                <a:gd name="connsiteX33" fmla="*/ 3073378 w 3378518"/>
                <a:gd name="connsiteY33" fmla="*/ 1487496 h 3343265"/>
                <a:gd name="connsiteX34" fmla="*/ 2382792 w 3378518"/>
                <a:gd name="connsiteY34" fmla="*/ 1837062 h 3343265"/>
                <a:gd name="connsiteX35" fmla="*/ 1832752 w 3378518"/>
                <a:gd name="connsiteY35" fmla="*/ 1833609 h 3343265"/>
                <a:gd name="connsiteX36" fmla="*/ 1832752 w 3378518"/>
                <a:gd name="connsiteY36" fmla="*/ 2374892 h 3343265"/>
                <a:gd name="connsiteX37" fmla="*/ 1457702 w 3378518"/>
                <a:gd name="connsiteY37" fmla="*/ 3079064 h 3343265"/>
                <a:gd name="connsiteX38" fmla="*/ 1440373 w 3378518"/>
                <a:gd name="connsiteY38" fmla="*/ 3297572 h 3343265"/>
                <a:gd name="connsiteX39" fmla="*/ 1204469 w 3378518"/>
                <a:gd name="connsiteY39" fmla="*/ 3291119 h 3343265"/>
                <a:gd name="connsiteX40" fmla="*/ 45693 w 3378518"/>
                <a:gd name="connsiteY40" fmla="*/ 2067168 h 3343265"/>
                <a:gd name="connsiteX41" fmla="*/ 52146 w 3378518"/>
                <a:gd name="connsiteY41" fmla="*/ 1831267 h 3343265"/>
                <a:gd name="connsiteX42" fmla="*/ 288050 w 3378518"/>
                <a:gd name="connsiteY42" fmla="*/ 1837718 h 3343265"/>
                <a:gd name="connsiteX43" fmla="*/ 305161 w 3378518"/>
                <a:gd name="connsiteY43" fmla="*/ 1855791 h 3343265"/>
                <a:gd name="connsiteX44" fmla="*/ 978047 w 3378518"/>
                <a:gd name="connsiteY44" fmla="*/ 1520187 h 3343265"/>
                <a:gd name="connsiteX45" fmla="*/ 1530057 w 3378518"/>
                <a:gd name="connsiteY45" fmla="*/ 1520187 h 3343265"/>
                <a:gd name="connsiteX46" fmla="*/ 1533467 w 3378518"/>
                <a:gd name="connsiteY46" fmla="*/ 977008 h 3343265"/>
                <a:gd name="connsiteX47" fmla="*/ 1923558 w 3378518"/>
                <a:gd name="connsiteY47" fmla="*/ 268587 h 3343265"/>
                <a:gd name="connsiteX48" fmla="*/ 1938145 w 3378518"/>
                <a:gd name="connsiteY48" fmla="*/ 45695 h 3343265"/>
                <a:gd name="connsiteX49" fmla="*/ 2174049 w 3378518"/>
                <a:gd name="connsiteY49" fmla="*/ 52146 h 3343265"/>
                <a:gd name="connsiteX0" fmla="*/ 890036 w 3378518"/>
                <a:gd name="connsiteY0" fmla="*/ 1777279 h 3343265"/>
                <a:gd name="connsiteX1" fmla="*/ 867690 w 3378518"/>
                <a:gd name="connsiteY1" fmla="*/ 1772294 h 3343265"/>
                <a:gd name="connsiteX2" fmla="*/ 874046 w 3378518"/>
                <a:gd name="connsiteY2" fmla="*/ 1768943 h 3343265"/>
                <a:gd name="connsiteX3" fmla="*/ 890036 w 3378518"/>
                <a:gd name="connsiteY3" fmla="*/ 1777279 h 3343265"/>
                <a:gd name="connsiteX4" fmla="*/ 910377 w 3378518"/>
                <a:gd name="connsiteY4" fmla="*/ 1787884 h 3343265"/>
                <a:gd name="connsiteX5" fmla="*/ 909725 w 3378518"/>
                <a:gd name="connsiteY5" fmla="*/ 1788361 h 3343265"/>
                <a:gd name="connsiteX6" fmla="*/ 905259 w 3378518"/>
                <a:gd name="connsiteY6" fmla="*/ 1785216 h 3343265"/>
                <a:gd name="connsiteX7" fmla="*/ 910377 w 3378518"/>
                <a:gd name="connsiteY7" fmla="*/ 1787884 h 3343265"/>
                <a:gd name="connsiteX8" fmla="*/ 2052499 w 3378518"/>
                <a:gd name="connsiteY8" fmla="*/ 409197 h 3343265"/>
                <a:gd name="connsiteX9" fmla="*/ 1721848 w 3378518"/>
                <a:gd name="connsiteY9" fmla="*/ 978193 h 3343265"/>
                <a:gd name="connsiteX10" fmla="*/ 1718264 w 3378518"/>
                <a:gd name="connsiteY10" fmla="*/ 1549318 h 3343265"/>
                <a:gd name="connsiteX11" fmla="*/ 1553358 w 3378518"/>
                <a:gd name="connsiteY11" fmla="*/ 1712169 h 3343265"/>
                <a:gd name="connsiteX12" fmla="*/ 982233 w 3378518"/>
                <a:gd name="connsiteY12" fmla="*/ 1708585 h 3343265"/>
                <a:gd name="connsiteX13" fmla="*/ 438132 w 3378518"/>
                <a:gd name="connsiteY13" fmla="*/ 1996240 h 3343265"/>
                <a:gd name="connsiteX14" fmla="*/ 1327831 w 3378518"/>
                <a:gd name="connsiteY14" fmla="*/ 2935982 h 3343265"/>
                <a:gd name="connsiteX15" fmla="*/ 1644360 w 3378518"/>
                <a:gd name="connsiteY15" fmla="*/ 2379076 h 3343265"/>
                <a:gd name="connsiteX16" fmla="*/ 1647944 w 3378518"/>
                <a:gd name="connsiteY16" fmla="*/ 1807951 h 3343265"/>
                <a:gd name="connsiteX17" fmla="*/ 1812850 w 3378518"/>
                <a:gd name="connsiteY17" fmla="*/ 1645100 h 3343265"/>
                <a:gd name="connsiteX18" fmla="*/ 2383975 w 3378518"/>
                <a:gd name="connsiteY18" fmla="*/ 1648684 h 3343265"/>
                <a:gd name="connsiteX19" fmla="*/ 2775160 w 3378518"/>
                <a:gd name="connsiteY19" fmla="*/ 1524061 h 3343265"/>
                <a:gd name="connsiteX20" fmla="*/ 2793741 w 3378518"/>
                <a:gd name="connsiteY20" fmla="*/ 1508778 h 3343265"/>
                <a:gd name="connsiteX21" fmla="*/ 2816322 w 3378518"/>
                <a:gd name="connsiteY21" fmla="*/ 1508471 h 3343265"/>
                <a:gd name="connsiteX22" fmla="*/ 2806599 w 3378518"/>
                <a:gd name="connsiteY22" fmla="*/ 1498202 h 3343265"/>
                <a:gd name="connsiteX23" fmla="*/ 2837773 w 3378518"/>
                <a:gd name="connsiteY23" fmla="*/ 1472561 h 3343265"/>
                <a:gd name="connsiteX24" fmla="*/ 2941609 w 3378518"/>
                <a:gd name="connsiteY24" fmla="*/ 1348315 h 3343265"/>
                <a:gd name="connsiteX25" fmla="*/ 2052499 w 3378518"/>
                <a:gd name="connsiteY25" fmla="*/ 409197 h 3343265"/>
                <a:gd name="connsiteX26" fmla="*/ 2174049 w 3378518"/>
                <a:gd name="connsiteY26" fmla="*/ 52146 h 3343265"/>
                <a:gd name="connsiteX27" fmla="*/ 3332823 w 3378518"/>
                <a:gd name="connsiteY27" fmla="*/ 1276097 h 3343265"/>
                <a:gd name="connsiteX28" fmla="*/ 3326372 w 3378518"/>
                <a:gd name="connsiteY28" fmla="*/ 1512000 h 3343265"/>
                <a:gd name="connsiteX29" fmla="*/ 3090468 w 3378518"/>
                <a:gd name="connsiteY29" fmla="*/ 1505547 h 3343265"/>
                <a:gd name="connsiteX30" fmla="*/ 3073378 w 3378518"/>
                <a:gd name="connsiteY30" fmla="*/ 1487496 h 3343265"/>
                <a:gd name="connsiteX31" fmla="*/ 2382792 w 3378518"/>
                <a:gd name="connsiteY31" fmla="*/ 1837062 h 3343265"/>
                <a:gd name="connsiteX32" fmla="*/ 1832752 w 3378518"/>
                <a:gd name="connsiteY32" fmla="*/ 1833609 h 3343265"/>
                <a:gd name="connsiteX33" fmla="*/ 1832752 w 3378518"/>
                <a:gd name="connsiteY33" fmla="*/ 2374892 h 3343265"/>
                <a:gd name="connsiteX34" fmla="*/ 1457702 w 3378518"/>
                <a:gd name="connsiteY34" fmla="*/ 3079064 h 3343265"/>
                <a:gd name="connsiteX35" fmla="*/ 1440373 w 3378518"/>
                <a:gd name="connsiteY35" fmla="*/ 3297572 h 3343265"/>
                <a:gd name="connsiteX36" fmla="*/ 1204469 w 3378518"/>
                <a:gd name="connsiteY36" fmla="*/ 3291119 h 3343265"/>
                <a:gd name="connsiteX37" fmla="*/ 45693 w 3378518"/>
                <a:gd name="connsiteY37" fmla="*/ 2067168 h 3343265"/>
                <a:gd name="connsiteX38" fmla="*/ 52146 w 3378518"/>
                <a:gd name="connsiteY38" fmla="*/ 1831267 h 3343265"/>
                <a:gd name="connsiteX39" fmla="*/ 288050 w 3378518"/>
                <a:gd name="connsiteY39" fmla="*/ 1837718 h 3343265"/>
                <a:gd name="connsiteX40" fmla="*/ 305161 w 3378518"/>
                <a:gd name="connsiteY40" fmla="*/ 1855791 h 3343265"/>
                <a:gd name="connsiteX41" fmla="*/ 978047 w 3378518"/>
                <a:gd name="connsiteY41" fmla="*/ 1520187 h 3343265"/>
                <a:gd name="connsiteX42" fmla="*/ 1530057 w 3378518"/>
                <a:gd name="connsiteY42" fmla="*/ 1520187 h 3343265"/>
                <a:gd name="connsiteX43" fmla="*/ 1533467 w 3378518"/>
                <a:gd name="connsiteY43" fmla="*/ 977008 h 3343265"/>
                <a:gd name="connsiteX44" fmla="*/ 1923558 w 3378518"/>
                <a:gd name="connsiteY44" fmla="*/ 268587 h 3343265"/>
                <a:gd name="connsiteX45" fmla="*/ 1938145 w 3378518"/>
                <a:gd name="connsiteY45" fmla="*/ 45695 h 3343265"/>
                <a:gd name="connsiteX46" fmla="*/ 2174049 w 3378518"/>
                <a:gd name="connsiteY46" fmla="*/ 52146 h 3343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3378518" h="3343265">
                  <a:moveTo>
                    <a:pt x="890036" y="1777279"/>
                  </a:moveTo>
                  <a:lnTo>
                    <a:pt x="867690" y="1772294"/>
                  </a:lnTo>
                  <a:lnTo>
                    <a:pt x="874046" y="1768943"/>
                  </a:lnTo>
                  <a:lnTo>
                    <a:pt x="890036" y="1777279"/>
                  </a:lnTo>
                  <a:close/>
                  <a:moveTo>
                    <a:pt x="910377" y="1787884"/>
                  </a:moveTo>
                  <a:lnTo>
                    <a:pt x="909725" y="1788361"/>
                  </a:lnTo>
                  <a:lnTo>
                    <a:pt x="905259" y="1785216"/>
                  </a:lnTo>
                  <a:lnTo>
                    <a:pt x="910377" y="1787884"/>
                  </a:lnTo>
                  <a:close/>
                  <a:moveTo>
                    <a:pt x="2052499" y="409197"/>
                  </a:moveTo>
                  <a:cubicBezTo>
                    <a:pt x="1855567" y="522139"/>
                    <a:pt x="1723377" y="734475"/>
                    <a:pt x="1721848" y="978193"/>
                  </a:cubicBezTo>
                  <a:cubicBezTo>
                    <a:pt x="1720653" y="1168568"/>
                    <a:pt x="1719459" y="1358943"/>
                    <a:pt x="1718264" y="1549318"/>
                  </a:cubicBezTo>
                  <a:lnTo>
                    <a:pt x="1553358" y="1712169"/>
                  </a:lnTo>
                  <a:lnTo>
                    <a:pt x="982233" y="1708585"/>
                  </a:lnTo>
                  <a:cubicBezTo>
                    <a:pt x="755048" y="1707160"/>
                    <a:pt x="553704" y="1819601"/>
                    <a:pt x="438132" y="1996240"/>
                  </a:cubicBezTo>
                  <a:lnTo>
                    <a:pt x="1327831" y="2935982"/>
                  </a:lnTo>
                  <a:cubicBezTo>
                    <a:pt x="1517741" y="2823547"/>
                    <a:pt x="1642874" y="2616160"/>
                    <a:pt x="1644360" y="2379076"/>
                  </a:cubicBezTo>
                  <a:cubicBezTo>
                    <a:pt x="1645555" y="2188701"/>
                    <a:pt x="1646749" y="1998326"/>
                    <a:pt x="1647944" y="1807951"/>
                  </a:cubicBezTo>
                  <a:lnTo>
                    <a:pt x="1812850" y="1645100"/>
                  </a:lnTo>
                  <a:lnTo>
                    <a:pt x="2383975" y="1648684"/>
                  </a:lnTo>
                  <a:cubicBezTo>
                    <a:pt x="2530062" y="1649601"/>
                    <a:pt x="2665464" y="1603436"/>
                    <a:pt x="2775160" y="1524061"/>
                  </a:cubicBezTo>
                  <a:lnTo>
                    <a:pt x="2793741" y="1508778"/>
                  </a:lnTo>
                  <a:lnTo>
                    <a:pt x="2816322" y="1508471"/>
                  </a:lnTo>
                  <a:lnTo>
                    <a:pt x="2806599" y="1498202"/>
                  </a:lnTo>
                  <a:lnTo>
                    <a:pt x="2837773" y="1472561"/>
                  </a:lnTo>
                  <a:cubicBezTo>
                    <a:pt x="2877299" y="1435719"/>
                    <a:pt x="2912231" y="1394008"/>
                    <a:pt x="2941609" y="1348315"/>
                  </a:cubicBezTo>
                  <a:lnTo>
                    <a:pt x="2052499" y="409197"/>
                  </a:lnTo>
                  <a:close/>
                  <a:moveTo>
                    <a:pt x="2174049" y="52146"/>
                  </a:moveTo>
                  <a:lnTo>
                    <a:pt x="3332823" y="1276097"/>
                  </a:lnTo>
                  <a:cubicBezTo>
                    <a:pt x="3396186" y="1343023"/>
                    <a:pt x="3393298" y="1448638"/>
                    <a:pt x="3326372" y="1512000"/>
                  </a:cubicBezTo>
                  <a:cubicBezTo>
                    <a:pt x="3259446" y="1575361"/>
                    <a:pt x="3153829" y="1572473"/>
                    <a:pt x="3090468" y="1505547"/>
                  </a:cubicBezTo>
                  <a:lnTo>
                    <a:pt x="3073378" y="1487496"/>
                  </a:lnTo>
                  <a:cubicBezTo>
                    <a:pt x="2919662" y="1701713"/>
                    <a:pt x="2666991" y="1838843"/>
                    <a:pt x="2382792" y="1837062"/>
                  </a:cubicBezTo>
                  <a:lnTo>
                    <a:pt x="1832752" y="1833609"/>
                  </a:lnTo>
                  <a:lnTo>
                    <a:pt x="1832752" y="2374892"/>
                  </a:lnTo>
                  <a:cubicBezTo>
                    <a:pt x="1832752" y="2668478"/>
                    <a:pt x="1684730" y="2927490"/>
                    <a:pt x="1457702" y="3079064"/>
                  </a:cubicBezTo>
                  <a:cubicBezTo>
                    <a:pt x="1509390" y="3144226"/>
                    <a:pt x="1502268" y="3238971"/>
                    <a:pt x="1440373" y="3297572"/>
                  </a:cubicBezTo>
                  <a:cubicBezTo>
                    <a:pt x="1373447" y="3360933"/>
                    <a:pt x="1267830" y="3358045"/>
                    <a:pt x="1204469" y="3291119"/>
                  </a:cubicBezTo>
                  <a:lnTo>
                    <a:pt x="45693" y="2067168"/>
                  </a:lnTo>
                  <a:cubicBezTo>
                    <a:pt x="-17668" y="2000245"/>
                    <a:pt x="-14779" y="1894627"/>
                    <a:pt x="52146" y="1831267"/>
                  </a:cubicBezTo>
                  <a:cubicBezTo>
                    <a:pt x="119072" y="1767904"/>
                    <a:pt x="224687" y="1770794"/>
                    <a:pt x="288050" y="1837718"/>
                  </a:cubicBezTo>
                  <a:lnTo>
                    <a:pt x="305161" y="1855791"/>
                  </a:lnTo>
                  <a:cubicBezTo>
                    <a:pt x="457589" y="1650481"/>
                    <a:pt x="702601" y="1520187"/>
                    <a:pt x="978047" y="1520187"/>
                  </a:cubicBezTo>
                  <a:lnTo>
                    <a:pt x="1530057" y="1520187"/>
                  </a:lnTo>
                  <a:cubicBezTo>
                    <a:pt x="1531194" y="1339127"/>
                    <a:pt x="1532330" y="1158068"/>
                    <a:pt x="1533467" y="977008"/>
                  </a:cubicBezTo>
                  <a:cubicBezTo>
                    <a:pt x="1535338" y="678827"/>
                    <a:pt x="1689679" y="417271"/>
                    <a:pt x="1923558" y="268587"/>
                  </a:cubicBezTo>
                  <a:cubicBezTo>
                    <a:pt x="1868853" y="203019"/>
                    <a:pt x="1874955" y="105520"/>
                    <a:pt x="1938145" y="45695"/>
                  </a:cubicBezTo>
                  <a:cubicBezTo>
                    <a:pt x="2005071" y="-17668"/>
                    <a:pt x="2110688" y="-14780"/>
                    <a:pt x="2174049" y="5214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nvGrpSpPr>
            <p:cNvPr id="41" name="그룹 60">
              <a:extLst>
                <a:ext uri="{FF2B5EF4-FFF2-40B4-BE49-F238E27FC236}">
                  <a16:creationId xmlns:a16="http://schemas.microsoft.com/office/drawing/2014/main" id="{91154DCE-415E-4665-A692-0DD3A9CEDECC}"/>
                </a:ext>
              </a:extLst>
            </p:cNvPr>
            <p:cNvGrpSpPr/>
            <p:nvPr/>
          </p:nvGrpSpPr>
          <p:grpSpPr>
            <a:xfrm>
              <a:off x="5615312" y="2753578"/>
              <a:ext cx="945777" cy="780972"/>
              <a:chOff x="5637159" y="2598826"/>
              <a:chExt cx="945777" cy="780972"/>
            </a:xfrm>
          </p:grpSpPr>
          <p:sp>
            <p:nvSpPr>
              <p:cNvPr id="42" name="이등변 삼각형 58">
                <a:extLst>
                  <a:ext uri="{FF2B5EF4-FFF2-40B4-BE49-F238E27FC236}">
                    <a16:creationId xmlns:a16="http://schemas.microsoft.com/office/drawing/2014/main" id="{FABE7AC8-83B6-462C-8DAE-E4118152FAB6}"/>
                  </a:ext>
                </a:extLst>
              </p:cNvPr>
              <p:cNvSpPr/>
              <p:nvPr/>
            </p:nvSpPr>
            <p:spPr>
              <a:xfrm rot="10800000">
                <a:off x="5637159" y="2598826"/>
                <a:ext cx="945777" cy="48901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59">
                <a:extLst>
                  <a:ext uri="{FF2B5EF4-FFF2-40B4-BE49-F238E27FC236}">
                    <a16:creationId xmlns:a16="http://schemas.microsoft.com/office/drawing/2014/main" id="{F594AE64-C8AA-42F6-BDB6-6FD6EC966774}"/>
                  </a:ext>
                </a:extLst>
              </p:cNvPr>
              <p:cNvSpPr/>
              <p:nvPr/>
            </p:nvSpPr>
            <p:spPr>
              <a:xfrm>
                <a:off x="6074168" y="3022229"/>
                <a:ext cx="70552" cy="357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52" name="Block Arc 20">
            <a:extLst>
              <a:ext uri="{FF2B5EF4-FFF2-40B4-BE49-F238E27FC236}">
                <a16:creationId xmlns:a16="http://schemas.microsoft.com/office/drawing/2014/main" id="{442BD419-0F67-4BAB-976B-E90CC1C4AECE}"/>
              </a:ext>
            </a:extLst>
          </p:cNvPr>
          <p:cNvSpPr>
            <a:spLocks noChangeAspect="1"/>
          </p:cNvSpPr>
          <p:nvPr/>
        </p:nvSpPr>
        <p:spPr>
          <a:xfrm rot="10800000">
            <a:off x="4877408" y="3014821"/>
            <a:ext cx="426919" cy="462910"/>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3" name="Rounded Rectangle 31">
            <a:extLst>
              <a:ext uri="{FF2B5EF4-FFF2-40B4-BE49-F238E27FC236}">
                <a16:creationId xmlns:a16="http://schemas.microsoft.com/office/drawing/2014/main" id="{CA5E65E0-8679-4F5D-8710-72D000AC82B3}"/>
              </a:ext>
            </a:extLst>
          </p:cNvPr>
          <p:cNvSpPr>
            <a:spLocks noChangeAspect="1"/>
          </p:cNvSpPr>
          <p:nvPr/>
        </p:nvSpPr>
        <p:spPr>
          <a:xfrm>
            <a:off x="4909169" y="4064042"/>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110">
            <a:extLst>
              <a:ext uri="{FF2B5EF4-FFF2-40B4-BE49-F238E27FC236}">
                <a16:creationId xmlns:a16="http://schemas.microsoft.com/office/drawing/2014/main" id="{D519BD50-C580-4623-8810-E04695FA5F45}"/>
              </a:ext>
            </a:extLst>
          </p:cNvPr>
          <p:cNvGrpSpPr/>
          <p:nvPr/>
        </p:nvGrpSpPr>
        <p:grpSpPr>
          <a:xfrm>
            <a:off x="4247114" y="4956849"/>
            <a:ext cx="461119" cy="545288"/>
            <a:chOff x="4835382" y="73243"/>
            <a:chExt cx="2920830" cy="3227535"/>
          </a:xfrm>
          <a:solidFill>
            <a:schemeClr val="accent4"/>
          </a:solidFill>
        </p:grpSpPr>
        <p:sp>
          <p:nvSpPr>
            <p:cNvPr id="55"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6"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Tree>
    <p:extLst>
      <p:ext uri="{BB962C8B-B14F-4D97-AF65-F5344CB8AC3E}">
        <p14:creationId xmlns:p14="http://schemas.microsoft.com/office/powerpoint/2010/main" val="89584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5033D-E125-4382-B9C1-4C108554B4CD}"/>
              </a:ext>
            </a:extLst>
          </p:cNvPr>
          <p:cNvSpPr>
            <a:spLocks noGrp="1"/>
          </p:cNvSpPr>
          <p:nvPr>
            <p:ph type="body" sz="quarter" idx="10"/>
          </p:nvPr>
        </p:nvSpPr>
        <p:spPr/>
        <p:txBody>
          <a:bodyPr/>
          <a:lstStyle/>
          <a:p>
            <a:r>
              <a:rPr lang="sr-Cyrl-RS" sz="3600" dirty="0">
                <a:solidFill>
                  <a:schemeClr val="bg1"/>
                </a:solidFill>
              </a:rPr>
              <a:t>Партиципанти</a:t>
            </a:r>
            <a:endParaRPr lang="en-US" sz="3600" dirty="0">
              <a:solidFill>
                <a:schemeClr val="bg1"/>
              </a:solidFill>
            </a:endParaRPr>
          </a:p>
        </p:txBody>
      </p:sp>
      <p:sp>
        <p:nvSpPr>
          <p:cNvPr id="4" name="Text Placeholder 3">
            <a:extLst>
              <a:ext uri="{FF2B5EF4-FFF2-40B4-BE49-F238E27FC236}">
                <a16:creationId xmlns:a16="http://schemas.microsoft.com/office/drawing/2014/main" id="{431C6EA8-75DE-4437-BD28-6E06B629B9FB}"/>
              </a:ext>
            </a:extLst>
          </p:cNvPr>
          <p:cNvSpPr txBox="1">
            <a:spLocks/>
          </p:cNvSpPr>
          <p:nvPr/>
        </p:nvSpPr>
        <p:spPr>
          <a:xfrm>
            <a:off x="256853" y="3446494"/>
            <a:ext cx="2850707"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r-Cyrl-RS" sz="1050" b="1" dirty="0">
                <a:solidFill>
                  <a:schemeClr val="tx1">
                    <a:lumMod val="75000"/>
                    <a:lumOff val="25000"/>
                  </a:schemeClr>
                </a:solidFill>
                <a:cs typeface="Arial" pitchFamily="34" charset="0"/>
              </a:rPr>
              <a:t>Електротехнички факултет у Београду, Србија</a:t>
            </a:r>
            <a:endParaRPr lang="en-US" sz="1050" b="1" dirty="0">
              <a:solidFill>
                <a:schemeClr val="tx1">
                  <a:lumMod val="75000"/>
                  <a:lumOff val="25000"/>
                </a:schemeClr>
              </a:solidFill>
              <a:cs typeface="Arial" pitchFamily="34" charset="0"/>
            </a:endParaRPr>
          </a:p>
        </p:txBody>
      </p:sp>
      <p:grpSp>
        <p:nvGrpSpPr>
          <p:cNvPr id="7" name="그룹 63">
            <a:extLst>
              <a:ext uri="{FF2B5EF4-FFF2-40B4-BE49-F238E27FC236}">
                <a16:creationId xmlns:a16="http://schemas.microsoft.com/office/drawing/2014/main" id="{095BA5C7-93F6-4037-9F91-DFEDDC9A9F5F}"/>
              </a:ext>
            </a:extLst>
          </p:cNvPr>
          <p:cNvGrpSpPr/>
          <p:nvPr/>
        </p:nvGrpSpPr>
        <p:grpSpPr>
          <a:xfrm>
            <a:off x="341155" y="3201036"/>
            <a:ext cx="2049231" cy="144016"/>
            <a:chOff x="518969" y="4794870"/>
            <a:chExt cx="1679267" cy="144016"/>
          </a:xfrm>
        </p:grpSpPr>
        <p:sp>
          <p:nvSpPr>
            <p:cNvPr id="8" name="Rectangle 35">
              <a:extLst>
                <a:ext uri="{FF2B5EF4-FFF2-40B4-BE49-F238E27FC236}">
                  <a16:creationId xmlns:a16="http://schemas.microsoft.com/office/drawing/2014/main" id="{156EFB04-52CC-411F-AEC3-ACBEEAB6FAA9}"/>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9" name="Rectangle 36">
              <a:extLst>
                <a:ext uri="{FF2B5EF4-FFF2-40B4-BE49-F238E27FC236}">
                  <a16:creationId xmlns:a16="http://schemas.microsoft.com/office/drawing/2014/main" id="{CB56ED26-6B49-46FE-AAEC-1631A9F9C8AD}"/>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ectangle 37">
              <a:extLst>
                <a:ext uri="{FF2B5EF4-FFF2-40B4-BE49-F238E27FC236}">
                  <a16:creationId xmlns:a16="http://schemas.microsoft.com/office/drawing/2014/main" id="{CF3E6882-04E1-4AA1-B2F9-7ACEE04E0EA2}"/>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ectangle 38">
              <a:extLst>
                <a:ext uri="{FF2B5EF4-FFF2-40B4-BE49-F238E27FC236}">
                  <a16:creationId xmlns:a16="http://schemas.microsoft.com/office/drawing/2014/main" id="{9C24FD33-1AD3-46EB-842A-A993C62560E5}"/>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Rectangle 39">
              <a:extLst>
                <a:ext uri="{FF2B5EF4-FFF2-40B4-BE49-F238E27FC236}">
                  <a16:creationId xmlns:a16="http://schemas.microsoft.com/office/drawing/2014/main" id="{B5565A55-ADF4-4CA8-972F-77A1F8957660}"/>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3" name="Rectangle 40">
              <a:extLst>
                <a:ext uri="{FF2B5EF4-FFF2-40B4-BE49-F238E27FC236}">
                  <a16:creationId xmlns:a16="http://schemas.microsoft.com/office/drawing/2014/main" id="{4751F802-4E91-4416-8557-0D92A17C2BD6}"/>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15" name="Text Placeholder 3">
            <a:extLst>
              <a:ext uri="{FF2B5EF4-FFF2-40B4-BE49-F238E27FC236}">
                <a16:creationId xmlns:a16="http://schemas.microsoft.com/office/drawing/2014/main" id="{B3D2DC7C-A43E-48C5-99AE-1E06A237A98A}"/>
              </a:ext>
            </a:extLst>
          </p:cNvPr>
          <p:cNvSpPr txBox="1">
            <a:spLocks/>
          </p:cNvSpPr>
          <p:nvPr/>
        </p:nvSpPr>
        <p:spPr>
          <a:xfrm>
            <a:off x="3452224" y="3388085"/>
            <a:ext cx="2549019"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sr-Cyrl-RS" sz="1050" b="1" dirty="0">
                <a:solidFill>
                  <a:schemeClr val="tx1">
                    <a:lumMod val="75000"/>
                    <a:lumOff val="25000"/>
                  </a:schemeClr>
                </a:solidFill>
                <a:cs typeface="Arial" pitchFamily="34" charset="0"/>
              </a:rPr>
              <a:t>Каролинска Институтет, Шведска</a:t>
            </a:r>
            <a:endParaRPr lang="en-US" sz="1050" b="1" dirty="0">
              <a:solidFill>
                <a:schemeClr val="tx1">
                  <a:lumMod val="75000"/>
                  <a:lumOff val="25000"/>
                </a:schemeClr>
              </a:solidFill>
              <a:cs typeface="Arial" pitchFamily="34" charset="0"/>
            </a:endParaRPr>
          </a:p>
        </p:txBody>
      </p:sp>
      <p:grpSp>
        <p:nvGrpSpPr>
          <p:cNvPr id="16" name="그룹 63">
            <a:extLst>
              <a:ext uri="{FF2B5EF4-FFF2-40B4-BE49-F238E27FC236}">
                <a16:creationId xmlns:a16="http://schemas.microsoft.com/office/drawing/2014/main" id="{27186B49-64C2-4D3F-B698-E5CB9804CEDD}"/>
              </a:ext>
            </a:extLst>
          </p:cNvPr>
          <p:cNvGrpSpPr/>
          <p:nvPr/>
        </p:nvGrpSpPr>
        <p:grpSpPr>
          <a:xfrm>
            <a:off x="3531104" y="3201036"/>
            <a:ext cx="2049231" cy="144016"/>
            <a:chOff x="518969" y="4794870"/>
            <a:chExt cx="1679267" cy="144016"/>
          </a:xfrm>
        </p:grpSpPr>
        <p:sp>
          <p:nvSpPr>
            <p:cNvPr id="17" name="Rectangle 35">
              <a:extLst>
                <a:ext uri="{FF2B5EF4-FFF2-40B4-BE49-F238E27FC236}">
                  <a16:creationId xmlns:a16="http://schemas.microsoft.com/office/drawing/2014/main" id="{E814717A-B532-403D-A50E-6459411DAD6A}"/>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ectangle 36">
              <a:extLst>
                <a:ext uri="{FF2B5EF4-FFF2-40B4-BE49-F238E27FC236}">
                  <a16:creationId xmlns:a16="http://schemas.microsoft.com/office/drawing/2014/main" id="{2E7DA707-AFF2-40AF-849A-36B6ED37DBF6}"/>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9" name="Rectangle 37">
              <a:extLst>
                <a:ext uri="{FF2B5EF4-FFF2-40B4-BE49-F238E27FC236}">
                  <a16:creationId xmlns:a16="http://schemas.microsoft.com/office/drawing/2014/main" id="{CFEC3F95-EB58-4A7E-A21D-BF2CFC25057D}"/>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Rectangle 38">
              <a:extLst>
                <a:ext uri="{FF2B5EF4-FFF2-40B4-BE49-F238E27FC236}">
                  <a16:creationId xmlns:a16="http://schemas.microsoft.com/office/drawing/2014/main" id="{DE915136-DA6D-4BAB-AA73-F3D194CE041D}"/>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Rectangle 39">
              <a:extLst>
                <a:ext uri="{FF2B5EF4-FFF2-40B4-BE49-F238E27FC236}">
                  <a16:creationId xmlns:a16="http://schemas.microsoft.com/office/drawing/2014/main" id="{C5CED2E1-B274-416D-A534-5C25C05368B7}"/>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ectangle 40">
              <a:extLst>
                <a:ext uri="{FF2B5EF4-FFF2-40B4-BE49-F238E27FC236}">
                  <a16:creationId xmlns:a16="http://schemas.microsoft.com/office/drawing/2014/main" id="{75DB7219-B715-4B3D-A736-58816087569A}"/>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42" name="Text Placeholder 3">
            <a:extLst>
              <a:ext uri="{FF2B5EF4-FFF2-40B4-BE49-F238E27FC236}">
                <a16:creationId xmlns:a16="http://schemas.microsoft.com/office/drawing/2014/main" id="{2D73E424-36E6-49D1-A04A-ED9FAB592773}"/>
              </a:ext>
            </a:extLst>
          </p:cNvPr>
          <p:cNvSpPr txBox="1">
            <a:spLocks/>
          </p:cNvSpPr>
          <p:nvPr/>
        </p:nvSpPr>
        <p:spPr>
          <a:xfrm>
            <a:off x="6488630" y="3388084"/>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err="1">
                <a:solidFill>
                  <a:schemeClr val="tx1">
                    <a:lumMod val="75000"/>
                    <a:lumOff val="25000"/>
                  </a:schemeClr>
                </a:solidFill>
                <a:cs typeface="Arial" pitchFamily="34" charset="0"/>
              </a:rPr>
              <a:t>Intellias</a:t>
            </a:r>
            <a:r>
              <a:rPr lang="sr-Cyrl-RS" sz="1050" b="1" dirty="0">
                <a:solidFill>
                  <a:schemeClr val="tx1">
                    <a:lumMod val="75000"/>
                    <a:lumOff val="25000"/>
                  </a:schemeClr>
                </a:solidFill>
                <a:cs typeface="Arial" pitchFamily="34" charset="0"/>
              </a:rPr>
              <a:t>, Украјина</a:t>
            </a:r>
            <a:endParaRPr lang="en-US" sz="1050" b="1" dirty="0">
              <a:solidFill>
                <a:schemeClr val="tx1">
                  <a:lumMod val="75000"/>
                  <a:lumOff val="25000"/>
                </a:schemeClr>
              </a:solidFill>
              <a:cs typeface="Arial" pitchFamily="34" charset="0"/>
            </a:endParaRPr>
          </a:p>
        </p:txBody>
      </p:sp>
      <p:grpSp>
        <p:nvGrpSpPr>
          <p:cNvPr id="43" name="그룹 63">
            <a:extLst>
              <a:ext uri="{FF2B5EF4-FFF2-40B4-BE49-F238E27FC236}">
                <a16:creationId xmlns:a16="http://schemas.microsoft.com/office/drawing/2014/main" id="{0B09A90D-729E-4AAA-B052-67ED6C481DB6}"/>
              </a:ext>
            </a:extLst>
          </p:cNvPr>
          <p:cNvGrpSpPr/>
          <p:nvPr/>
        </p:nvGrpSpPr>
        <p:grpSpPr>
          <a:xfrm>
            <a:off x="6562861" y="3201036"/>
            <a:ext cx="2049231" cy="144016"/>
            <a:chOff x="518969" y="4794870"/>
            <a:chExt cx="1679267" cy="144016"/>
          </a:xfrm>
        </p:grpSpPr>
        <p:sp>
          <p:nvSpPr>
            <p:cNvPr id="44" name="Rectangle 35">
              <a:extLst>
                <a:ext uri="{FF2B5EF4-FFF2-40B4-BE49-F238E27FC236}">
                  <a16:creationId xmlns:a16="http://schemas.microsoft.com/office/drawing/2014/main" id="{35DD659C-8F14-4CFE-899D-D8193A60E9D5}"/>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5" name="Rectangle 36">
              <a:extLst>
                <a:ext uri="{FF2B5EF4-FFF2-40B4-BE49-F238E27FC236}">
                  <a16:creationId xmlns:a16="http://schemas.microsoft.com/office/drawing/2014/main" id="{E9C924C2-7107-4795-9107-22423758E71A}"/>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6" name="Rectangle 37">
              <a:extLst>
                <a:ext uri="{FF2B5EF4-FFF2-40B4-BE49-F238E27FC236}">
                  <a16:creationId xmlns:a16="http://schemas.microsoft.com/office/drawing/2014/main" id="{DF74359A-A7F5-400B-B8CF-8B4D2DD0EA75}"/>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7" name="Rectangle 38">
              <a:extLst>
                <a:ext uri="{FF2B5EF4-FFF2-40B4-BE49-F238E27FC236}">
                  <a16:creationId xmlns:a16="http://schemas.microsoft.com/office/drawing/2014/main" id="{B3A6C128-776E-4928-B0D8-A5AEDC47F8F3}"/>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8" name="Rectangle 39">
              <a:extLst>
                <a:ext uri="{FF2B5EF4-FFF2-40B4-BE49-F238E27FC236}">
                  <a16:creationId xmlns:a16="http://schemas.microsoft.com/office/drawing/2014/main" id="{EF9296ED-09BD-4FE9-97F3-191F14711CBE}"/>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9" name="Rectangle 40">
              <a:extLst>
                <a:ext uri="{FF2B5EF4-FFF2-40B4-BE49-F238E27FC236}">
                  <a16:creationId xmlns:a16="http://schemas.microsoft.com/office/drawing/2014/main" id="{EF6484E5-29EB-4012-94BB-EAB4DBEDDDE9}"/>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51" name="Text Placeholder 3">
            <a:extLst>
              <a:ext uri="{FF2B5EF4-FFF2-40B4-BE49-F238E27FC236}">
                <a16:creationId xmlns:a16="http://schemas.microsoft.com/office/drawing/2014/main" id="{05261A43-E1A1-4469-AB3F-10583930E6A6}"/>
              </a:ext>
            </a:extLst>
          </p:cNvPr>
          <p:cNvSpPr txBox="1">
            <a:spLocks/>
          </p:cNvSpPr>
          <p:nvPr/>
        </p:nvSpPr>
        <p:spPr>
          <a:xfrm>
            <a:off x="9643625" y="3385268"/>
            <a:ext cx="1800200"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a:solidFill>
                  <a:schemeClr val="tx1">
                    <a:lumMod val="75000"/>
                    <a:lumOff val="25000"/>
                  </a:schemeClr>
                </a:solidFill>
                <a:cs typeface="Arial" pitchFamily="34" charset="0"/>
              </a:rPr>
              <a:t>Medtronic, </a:t>
            </a:r>
            <a:r>
              <a:rPr lang="sr-Cyrl-RS" sz="1050" b="1" dirty="0">
                <a:solidFill>
                  <a:schemeClr val="tx1">
                    <a:lumMod val="75000"/>
                    <a:lumOff val="25000"/>
                  </a:schemeClr>
                </a:solidFill>
                <a:cs typeface="Arial" pitchFamily="34" charset="0"/>
              </a:rPr>
              <a:t>Ирска</a:t>
            </a:r>
            <a:endParaRPr lang="en-US" sz="1050" b="1" dirty="0">
              <a:solidFill>
                <a:schemeClr val="tx1">
                  <a:lumMod val="75000"/>
                  <a:lumOff val="25000"/>
                </a:schemeClr>
              </a:solidFill>
              <a:cs typeface="Arial" pitchFamily="34" charset="0"/>
            </a:endParaRPr>
          </a:p>
        </p:txBody>
      </p:sp>
      <p:grpSp>
        <p:nvGrpSpPr>
          <p:cNvPr id="52" name="그룹 63">
            <a:extLst>
              <a:ext uri="{FF2B5EF4-FFF2-40B4-BE49-F238E27FC236}">
                <a16:creationId xmlns:a16="http://schemas.microsoft.com/office/drawing/2014/main" id="{5A368339-2902-4B79-9540-3CC7D895921D}"/>
              </a:ext>
            </a:extLst>
          </p:cNvPr>
          <p:cNvGrpSpPr/>
          <p:nvPr/>
        </p:nvGrpSpPr>
        <p:grpSpPr>
          <a:xfrm>
            <a:off x="9738034" y="3201036"/>
            <a:ext cx="2049231" cy="144016"/>
            <a:chOff x="518969" y="4794870"/>
            <a:chExt cx="1679267" cy="144016"/>
          </a:xfrm>
        </p:grpSpPr>
        <p:sp>
          <p:nvSpPr>
            <p:cNvPr id="53" name="Rectangle 35">
              <a:extLst>
                <a:ext uri="{FF2B5EF4-FFF2-40B4-BE49-F238E27FC236}">
                  <a16:creationId xmlns:a16="http://schemas.microsoft.com/office/drawing/2014/main" id="{50CAAFBB-BDED-4407-A8CB-993A44268047}"/>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4" name="Rectangle 36">
              <a:extLst>
                <a:ext uri="{FF2B5EF4-FFF2-40B4-BE49-F238E27FC236}">
                  <a16:creationId xmlns:a16="http://schemas.microsoft.com/office/drawing/2014/main" id="{66751F15-8044-45B0-9E47-23ABA5D63F9D}"/>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5" name="Rectangle 37">
              <a:extLst>
                <a:ext uri="{FF2B5EF4-FFF2-40B4-BE49-F238E27FC236}">
                  <a16:creationId xmlns:a16="http://schemas.microsoft.com/office/drawing/2014/main" id="{AC8C9DB8-3606-4F20-8311-94BFDF453730}"/>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6" name="Rectangle 38">
              <a:extLst>
                <a:ext uri="{FF2B5EF4-FFF2-40B4-BE49-F238E27FC236}">
                  <a16:creationId xmlns:a16="http://schemas.microsoft.com/office/drawing/2014/main" id="{91D3429D-5928-46F8-AAF0-C4950AC96CB9}"/>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7" name="Rectangle 39">
              <a:extLst>
                <a:ext uri="{FF2B5EF4-FFF2-40B4-BE49-F238E27FC236}">
                  <a16:creationId xmlns:a16="http://schemas.microsoft.com/office/drawing/2014/main" id="{DDBC42E7-C978-43C6-B1B5-E7C7170F08C3}"/>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8" name="Rectangle 40">
              <a:extLst>
                <a:ext uri="{FF2B5EF4-FFF2-40B4-BE49-F238E27FC236}">
                  <a16:creationId xmlns:a16="http://schemas.microsoft.com/office/drawing/2014/main" id="{5EEBDED8-F148-4A51-90D0-719A3B946C26}"/>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60" name="Text Placeholder 3">
            <a:extLst>
              <a:ext uri="{FF2B5EF4-FFF2-40B4-BE49-F238E27FC236}">
                <a16:creationId xmlns:a16="http://schemas.microsoft.com/office/drawing/2014/main" id="{C039AFB7-1754-4DC6-8AAF-5E44518F7DA7}"/>
              </a:ext>
            </a:extLst>
          </p:cNvPr>
          <p:cNvSpPr txBox="1">
            <a:spLocks/>
          </p:cNvSpPr>
          <p:nvPr/>
        </p:nvSpPr>
        <p:spPr>
          <a:xfrm>
            <a:off x="779374" y="6311769"/>
            <a:ext cx="2048903"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a:solidFill>
                  <a:schemeClr val="tx1">
                    <a:lumMod val="75000"/>
                    <a:lumOff val="25000"/>
                  </a:schemeClr>
                </a:solidFill>
                <a:cs typeface="Arial" pitchFamily="34" charset="0"/>
              </a:rPr>
              <a:t>Zenith Technologies, </a:t>
            </a:r>
            <a:r>
              <a:rPr lang="sr-Cyrl-RS" sz="1050" b="1" dirty="0">
                <a:solidFill>
                  <a:schemeClr val="tx1">
                    <a:lumMod val="75000"/>
                    <a:lumOff val="25000"/>
                  </a:schemeClr>
                </a:solidFill>
                <a:cs typeface="Arial" pitchFamily="34" charset="0"/>
              </a:rPr>
              <a:t>Ирска</a:t>
            </a:r>
            <a:endParaRPr lang="en-US" sz="1050" b="1" dirty="0">
              <a:solidFill>
                <a:schemeClr val="tx1">
                  <a:lumMod val="75000"/>
                  <a:lumOff val="25000"/>
                </a:schemeClr>
              </a:solidFill>
              <a:cs typeface="Arial" pitchFamily="34" charset="0"/>
            </a:endParaRPr>
          </a:p>
        </p:txBody>
      </p:sp>
      <p:grpSp>
        <p:nvGrpSpPr>
          <p:cNvPr id="61" name="그룹 63">
            <a:extLst>
              <a:ext uri="{FF2B5EF4-FFF2-40B4-BE49-F238E27FC236}">
                <a16:creationId xmlns:a16="http://schemas.microsoft.com/office/drawing/2014/main" id="{83905908-6696-4095-AE51-1FAD5E25A58D}"/>
              </a:ext>
            </a:extLst>
          </p:cNvPr>
          <p:cNvGrpSpPr/>
          <p:nvPr/>
        </p:nvGrpSpPr>
        <p:grpSpPr>
          <a:xfrm>
            <a:off x="853593" y="6109828"/>
            <a:ext cx="2049231" cy="144016"/>
            <a:chOff x="518969" y="4794870"/>
            <a:chExt cx="1679267" cy="144016"/>
          </a:xfrm>
        </p:grpSpPr>
        <p:sp>
          <p:nvSpPr>
            <p:cNvPr id="62" name="Rectangle 35">
              <a:extLst>
                <a:ext uri="{FF2B5EF4-FFF2-40B4-BE49-F238E27FC236}">
                  <a16:creationId xmlns:a16="http://schemas.microsoft.com/office/drawing/2014/main" id="{5300D129-09DE-423C-A6AF-F7B904D053FC}"/>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3" name="Rectangle 36">
              <a:extLst>
                <a:ext uri="{FF2B5EF4-FFF2-40B4-BE49-F238E27FC236}">
                  <a16:creationId xmlns:a16="http://schemas.microsoft.com/office/drawing/2014/main" id="{6D492FE8-5B0A-4B74-8CE8-8EF10D561CAA}"/>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4" name="Rectangle 37">
              <a:extLst>
                <a:ext uri="{FF2B5EF4-FFF2-40B4-BE49-F238E27FC236}">
                  <a16:creationId xmlns:a16="http://schemas.microsoft.com/office/drawing/2014/main" id="{647F0519-0B68-4A65-A937-CB99C7084618}"/>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5" name="Rectangle 38">
              <a:extLst>
                <a:ext uri="{FF2B5EF4-FFF2-40B4-BE49-F238E27FC236}">
                  <a16:creationId xmlns:a16="http://schemas.microsoft.com/office/drawing/2014/main" id="{132893BE-915E-45B2-8AE6-560B5FBA962D}"/>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6" name="Rectangle 39">
              <a:extLst>
                <a:ext uri="{FF2B5EF4-FFF2-40B4-BE49-F238E27FC236}">
                  <a16:creationId xmlns:a16="http://schemas.microsoft.com/office/drawing/2014/main" id="{5E3154C9-770D-4AF5-B37D-1ABAE3ED9799}"/>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7" name="Rectangle 40">
              <a:extLst>
                <a:ext uri="{FF2B5EF4-FFF2-40B4-BE49-F238E27FC236}">
                  <a16:creationId xmlns:a16="http://schemas.microsoft.com/office/drawing/2014/main" id="{59758D76-FDCE-4600-A007-9E6739A19AB9}"/>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pic>
        <p:nvPicPr>
          <p:cNvPr id="68" name="Picture 67">
            <a:extLst>
              <a:ext uri="{FF2B5EF4-FFF2-40B4-BE49-F238E27FC236}">
                <a16:creationId xmlns:a16="http://schemas.microsoft.com/office/drawing/2014/main" id="{4AE08767-5630-484D-AC9A-DD22CDF2EB29}"/>
              </a:ext>
            </a:extLst>
          </p:cNvPr>
          <p:cNvPicPr>
            <a:picLocks noChangeAspect="1"/>
          </p:cNvPicPr>
          <p:nvPr/>
        </p:nvPicPr>
        <p:blipFill>
          <a:blip r:embed="rId2"/>
          <a:stretch>
            <a:fillRect/>
          </a:stretch>
        </p:blipFill>
        <p:spPr>
          <a:xfrm>
            <a:off x="1746676" y="3900540"/>
            <a:ext cx="2286198" cy="2186633"/>
          </a:xfrm>
          <a:prstGeom prst="rect">
            <a:avLst/>
          </a:prstGeom>
        </p:spPr>
      </p:pic>
      <p:sp>
        <p:nvSpPr>
          <p:cNvPr id="69" name="Text Placeholder 3">
            <a:extLst>
              <a:ext uri="{FF2B5EF4-FFF2-40B4-BE49-F238E27FC236}">
                <a16:creationId xmlns:a16="http://schemas.microsoft.com/office/drawing/2014/main" id="{FFC44E0E-AE45-4627-9D0F-3C4F0A8E0E83}"/>
              </a:ext>
            </a:extLst>
          </p:cNvPr>
          <p:cNvSpPr txBox="1">
            <a:spLocks/>
          </p:cNvSpPr>
          <p:nvPr/>
        </p:nvSpPr>
        <p:spPr>
          <a:xfrm>
            <a:off x="4695203" y="6311769"/>
            <a:ext cx="2048903"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err="1">
                <a:solidFill>
                  <a:schemeClr val="tx1">
                    <a:lumMod val="75000"/>
                    <a:lumOff val="25000"/>
                  </a:schemeClr>
                </a:solidFill>
                <a:cs typeface="Arial" pitchFamily="34" charset="0"/>
              </a:rPr>
              <a:t>APPQuality</a:t>
            </a:r>
            <a:r>
              <a:rPr lang="en-US" sz="1050" b="1" dirty="0">
                <a:solidFill>
                  <a:schemeClr val="tx1">
                    <a:lumMod val="75000"/>
                    <a:lumOff val="25000"/>
                  </a:schemeClr>
                </a:solidFill>
                <a:cs typeface="Arial" pitchFamily="34" charset="0"/>
              </a:rPr>
              <a:t>, </a:t>
            </a:r>
            <a:r>
              <a:rPr lang="sr-Cyrl-RS" sz="1050" b="1" dirty="0">
                <a:solidFill>
                  <a:schemeClr val="tx1">
                    <a:lumMod val="75000"/>
                    <a:lumOff val="25000"/>
                  </a:schemeClr>
                </a:solidFill>
                <a:cs typeface="Arial" pitchFamily="34" charset="0"/>
              </a:rPr>
              <a:t>Италија</a:t>
            </a:r>
            <a:endParaRPr lang="en-US" sz="1050" b="1" dirty="0">
              <a:solidFill>
                <a:schemeClr val="tx1">
                  <a:lumMod val="75000"/>
                  <a:lumOff val="25000"/>
                </a:schemeClr>
              </a:solidFill>
              <a:cs typeface="Arial" pitchFamily="34" charset="0"/>
            </a:endParaRPr>
          </a:p>
        </p:txBody>
      </p:sp>
      <p:grpSp>
        <p:nvGrpSpPr>
          <p:cNvPr id="70" name="그룹 63">
            <a:extLst>
              <a:ext uri="{FF2B5EF4-FFF2-40B4-BE49-F238E27FC236}">
                <a16:creationId xmlns:a16="http://schemas.microsoft.com/office/drawing/2014/main" id="{86955187-9380-4945-BE57-04586816E044}"/>
              </a:ext>
            </a:extLst>
          </p:cNvPr>
          <p:cNvGrpSpPr/>
          <p:nvPr/>
        </p:nvGrpSpPr>
        <p:grpSpPr>
          <a:xfrm>
            <a:off x="4785347" y="6109939"/>
            <a:ext cx="2049231" cy="144016"/>
            <a:chOff x="518969" y="4794870"/>
            <a:chExt cx="1679267" cy="144016"/>
          </a:xfrm>
        </p:grpSpPr>
        <p:sp>
          <p:nvSpPr>
            <p:cNvPr id="71" name="Rectangle 35">
              <a:extLst>
                <a:ext uri="{FF2B5EF4-FFF2-40B4-BE49-F238E27FC236}">
                  <a16:creationId xmlns:a16="http://schemas.microsoft.com/office/drawing/2014/main" id="{5E74C16D-0DF5-4F82-8232-0B6126E111FA}"/>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2" name="Rectangle 36">
              <a:extLst>
                <a:ext uri="{FF2B5EF4-FFF2-40B4-BE49-F238E27FC236}">
                  <a16:creationId xmlns:a16="http://schemas.microsoft.com/office/drawing/2014/main" id="{47A18C39-3F59-41EA-9433-EEB1AFC03F23}"/>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3" name="Rectangle 37">
              <a:extLst>
                <a:ext uri="{FF2B5EF4-FFF2-40B4-BE49-F238E27FC236}">
                  <a16:creationId xmlns:a16="http://schemas.microsoft.com/office/drawing/2014/main" id="{5DAFF972-CA86-45C3-8CF3-5D67CF719CE1}"/>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4" name="Rectangle 38">
              <a:extLst>
                <a:ext uri="{FF2B5EF4-FFF2-40B4-BE49-F238E27FC236}">
                  <a16:creationId xmlns:a16="http://schemas.microsoft.com/office/drawing/2014/main" id="{8792E9F7-15FC-4793-87BA-566FA2C2B0BF}"/>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5" name="Rectangle 39">
              <a:extLst>
                <a:ext uri="{FF2B5EF4-FFF2-40B4-BE49-F238E27FC236}">
                  <a16:creationId xmlns:a16="http://schemas.microsoft.com/office/drawing/2014/main" id="{CBE4D13F-2CC3-4A13-851E-5827A9E373C4}"/>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6" name="Rectangle 40">
              <a:extLst>
                <a:ext uri="{FF2B5EF4-FFF2-40B4-BE49-F238E27FC236}">
                  <a16:creationId xmlns:a16="http://schemas.microsoft.com/office/drawing/2014/main" id="{0F44AAC3-F275-426D-B8B0-05E145055596}"/>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sp>
        <p:nvSpPr>
          <p:cNvPr id="78" name="Text Placeholder 3">
            <a:extLst>
              <a:ext uri="{FF2B5EF4-FFF2-40B4-BE49-F238E27FC236}">
                <a16:creationId xmlns:a16="http://schemas.microsoft.com/office/drawing/2014/main" id="{858925D2-2E84-4E32-8A92-F22E94CE9213}"/>
              </a:ext>
            </a:extLst>
          </p:cNvPr>
          <p:cNvSpPr txBox="1">
            <a:spLocks/>
          </p:cNvSpPr>
          <p:nvPr/>
        </p:nvSpPr>
        <p:spPr>
          <a:xfrm>
            <a:off x="8122540" y="6310619"/>
            <a:ext cx="2286197" cy="23209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50" b="1" dirty="0">
                <a:solidFill>
                  <a:schemeClr val="tx1">
                    <a:lumMod val="75000"/>
                    <a:lumOff val="25000"/>
                  </a:schemeClr>
                </a:solidFill>
                <a:cs typeface="Arial" pitchFamily="34" charset="0"/>
              </a:rPr>
              <a:t>ETH Zurich, </a:t>
            </a:r>
            <a:r>
              <a:rPr lang="sr-Cyrl-RS" sz="1050" b="1" dirty="0">
                <a:solidFill>
                  <a:schemeClr val="tx1">
                    <a:lumMod val="75000"/>
                    <a:lumOff val="25000"/>
                  </a:schemeClr>
                </a:solidFill>
                <a:cs typeface="Arial" pitchFamily="34" charset="0"/>
              </a:rPr>
              <a:t>Швајцарска</a:t>
            </a:r>
            <a:endParaRPr lang="en-US" sz="1050" b="1" dirty="0">
              <a:solidFill>
                <a:schemeClr val="tx1">
                  <a:lumMod val="75000"/>
                  <a:lumOff val="25000"/>
                </a:schemeClr>
              </a:solidFill>
              <a:cs typeface="Arial" pitchFamily="34" charset="0"/>
            </a:endParaRPr>
          </a:p>
        </p:txBody>
      </p:sp>
      <p:grpSp>
        <p:nvGrpSpPr>
          <p:cNvPr id="79" name="그룹 63">
            <a:extLst>
              <a:ext uri="{FF2B5EF4-FFF2-40B4-BE49-F238E27FC236}">
                <a16:creationId xmlns:a16="http://schemas.microsoft.com/office/drawing/2014/main" id="{DB2CCD3F-5D74-437D-B46C-F6969C39B591}"/>
              </a:ext>
            </a:extLst>
          </p:cNvPr>
          <p:cNvGrpSpPr/>
          <p:nvPr/>
        </p:nvGrpSpPr>
        <p:grpSpPr>
          <a:xfrm>
            <a:off x="8199326" y="6109828"/>
            <a:ext cx="2049231" cy="144016"/>
            <a:chOff x="518969" y="4794870"/>
            <a:chExt cx="1679267" cy="144016"/>
          </a:xfrm>
        </p:grpSpPr>
        <p:sp>
          <p:nvSpPr>
            <p:cNvPr id="80" name="Rectangle 35">
              <a:extLst>
                <a:ext uri="{FF2B5EF4-FFF2-40B4-BE49-F238E27FC236}">
                  <a16:creationId xmlns:a16="http://schemas.microsoft.com/office/drawing/2014/main" id="{0818F26F-4F38-4FBF-8A1D-8B5DCDE041DD}"/>
                </a:ext>
              </a:extLst>
            </p:cNvPr>
            <p:cNvSpPr/>
            <p:nvPr/>
          </p:nvSpPr>
          <p:spPr>
            <a:xfrm>
              <a:off x="518969" y="4794870"/>
              <a:ext cx="281436" cy="144016"/>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1" name="Rectangle 36">
              <a:extLst>
                <a:ext uri="{FF2B5EF4-FFF2-40B4-BE49-F238E27FC236}">
                  <a16:creationId xmlns:a16="http://schemas.microsoft.com/office/drawing/2014/main" id="{B6D9A11B-FF21-4D74-A24F-ABBA35DD5E9E}"/>
                </a:ext>
              </a:extLst>
            </p:cNvPr>
            <p:cNvSpPr/>
            <p:nvPr/>
          </p:nvSpPr>
          <p:spPr>
            <a:xfrm>
              <a:off x="796605" y="4794870"/>
              <a:ext cx="281436" cy="14401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2" name="Rectangle 37">
              <a:extLst>
                <a:ext uri="{FF2B5EF4-FFF2-40B4-BE49-F238E27FC236}">
                  <a16:creationId xmlns:a16="http://schemas.microsoft.com/office/drawing/2014/main" id="{0B2E297A-B4DF-423E-8B61-6E609F7AED32}"/>
                </a:ext>
              </a:extLst>
            </p:cNvPr>
            <p:cNvSpPr/>
            <p:nvPr/>
          </p:nvSpPr>
          <p:spPr>
            <a:xfrm>
              <a:off x="1076390" y="4794870"/>
              <a:ext cx="281436" cy="144016"/>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3" name="Rectangle 38">
              <a:extLst>
                <a:ext uri="{FF2B5EF4-FFF2-40B4-BE49-F238E27FC236}">
                  <a16:creationId xmlns:a16="http://schemas.microsoft.com/office/drawing/2014/main" id="{C2FC1584-E1FF-4D54-84EA-7B3B2329D733}"/>
                </a:ext>
              </a:extLst>
            </p:cNvPr>
            <p:cNvSpPr/>
            <p:nvPr/>
          </p:nvSpPr>
          <p:spPr>
            <a:xfrm>
              <a:off x="1358024" y="4794870"/>
              <a:ext cx="281436" cy="144016"/>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4" name="Rectangle 39">
              <a:extLst>
                <a:ext uri="{FF2B5EF4-FFF2-40B4-BE49-F238E27FC236}">
                  <a16:creationId xmlns:a16="http://schemas.microsoft.com/office/drawing/2014/main" id="{8C6D061A-8900-48A2-B9C1-B6D6865CCED8}"/>
                </a:ext>
              </a:extLst>
            </p:cNvPr>
            <p:cNvSpPr/>
            <p:nvPr/>
          </p:nvSpPr>
          <p:spPr>
            <a:xfrm>
              <a:off x="1637808" y="4794870"/>
              <a:ext cx="281436" cy="144016"/>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85" name="Rectangle 40">
              <a:extLst>
                <a:ext uri="{FF2B5EF4-FFF2-40B4-BE49-F238E27FC236}">
                  <a16:creationId xmlns:a16="http://schemas.microsoft.com/office/drawing/2014/main" id="{961E67B2-9089-48C6-8ED1-2F8D88A28DEA}"/>
                </a:ext>
              </a:extLst>
            </p:cNvPr>
            <p:cNvSpPr/>
            <p:nvPr/>
          </p:nvSpPr>
          <p:spPr>
            <a:xfrm>
              <a:off x="1916800" y="4794870"/>
              <a:ext cx="281436" cy="144016"/>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pic>
        <p:nvPicPr>
          <p:cNvPr id="88" name="Picture 87">
            <a:extLst>
              <a:ext uri="{FF2B5EF4-FFF2-40B4-BE49-F238E27FC236}">
                <a16:creationId xmlns:a16="http://schemas.microsoft.com/office/drawing/2014/main" id="{D9554699-4C64-4A4B-A25D-1606A65D71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17" y="1179202"/>
            <a:ext cx="2742444" cy="1828296"/>
          </a:xfrm>
          <a:prstGeom prst="rect">
            <a:avLst/>
          </a:prstGeom>
        </p:spPr>
      </p:pic>
      <p:pic>
        <p:nvPicPr>
          <p:cNvPr id="90" name="Picture 89">
            <a:extLst>
              <a:ext uri="{FF2B5EF4-FFF2-40B4-BE49-F238E27FC236}">
                <a16:creationId xmlns:a16="http://schemas.microsoft.com/office/drawing/2014/main" id="{ED07B86A-6F26-4024-AD31-06B80BE1E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0556" y="1179203"/>
            <a:ext cx="2586448" cy="1828295"/>
          </a:xfrm>
          <a:prstGeom prst="rect">
            <a:avLst/>
          </a:prstGeom>
        </p:spPr>
      </p:pic>
      <p:pic>
        <p:nvPicPr>
          <p:cNvPr id="92" name="Picture 91">
            <a:extLst>
              <a:ext uri="{FF2B5EF4-FFF2-40B4-BE49-F238E27FC236}">
                <a16:creationId xmlns:a16="http://schemas.microsoft.com/office/drawing/2014/main" id="{929A005B-4361-4AB3-8B56-5452ABD172DC}"/>
              </a:ext>
            </a:extLst>
          </p:cNvPr>
          <p:cNvPicPr>
            <a:picLocks noChangeAspect="1"/>
          </p:cNvPicPr>
          <p:nvPr/>
        </p:nvPicPr>
        <p:blipFill rotWithShape="1">
          <a:blip r:embed="rId5">
            <a:extLst>
              <a:ext uri="{28A0092B-C50C-407E-A947-70E740481C1C}">
                <a14:useLocalDpi xmlns:a14="http://schemas.microsoft.com/office/drawing/2010/main" val="0"/>
              </a:ext>
            </a:extLst>
          </a:blip>
          <a:srcRect t="-521" r="9845" b="521"/>
          <a:stretch/>
        </p:blipFill>
        <p:spPr>
          <a:xfrm>
            <a:off x="6573877" y="1179202"/>
            <a:ext cx="2674898" cy="1828296"/>
          </a:xfrm>
          <a:prstGeom prst="rect">
            <a:avLst/>
          </a:prstGeom>
        </p:spPr>
      </p:pic>
      <p:pic>
        <p:nvPicPr>
          <p:cNvPr id="94" name="Picture 93">
            <a:extLst>
              <a:ext uri="{FF2B5EF4-FFF2-40B4-BE49-F238E27FC236}">
                <a16:creationId xmlns:a16="http://schemas.microsoft.com/office/drawing/2014/main" id="{FAEE30AB-E5BE-496F-B786-9B15108946D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840" r="-1107"/>
          <a:stretch/>
        </p:blipFill>
        <p:spPr>
          <a:xfrm>
            <a:off x="9738034" y="1179202"/>
            <a:ext cx="2131270" cy="1828296"/>
          </a:xfrm>
          <a:prstGeom prst="rect">
            <a:avLst/>
          </a:prstGeom>
        </p:spPr>
      </p:pic>
      <p:pic>
        <p:nvPicPr>
          <p:cNvPr id="100" name="Picture 99">
            <a:extLst>
              <a:ext uri="{FF2B5EF4-FFF2-40B4-BE49-F238E27FC236}">
                <a16:creationId xmlns:a16="http://schemas.microsoft.com/office/drawing/2014/main" id="{CC0A7E71-E017-4512-9916-66C0E8DEA0C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8542"/>
          <a:stretch/>
        </p:blipFill>
        <p:spPr>
          <a:xfrm>
            <a:off x="857250" y="3926560"/>
            <a:ext cx="3122402" cy="2012405"/>
          </a:xfrm>
          <a:prstGeom prst="rect">
            <a:avLst/>
          </a:prstGeom>
        </p:spPr>
      </p:pic>
      <p:pic>
        <p:nvPicPr>
          <p:cNvPr id="102" name="Picture 101">
            <a:extLst>
              <a:ext uri="{FF2B5EF4-FFF2-40B4-BE49-F238E27FC236}">
                <a16:creationId xmlns:a16="http://schemas.microsoft.com/office/drawing/2014/main" id="{1ADADDB5-698B-4C3C-B89C-2C45E59E0F8F}"/>
              </a:ext>
            </a:extLst>
          </p:cNvPr>
          <p:cNvPicPr>
            <a:picLocks noChangeAspect="1"/>
          </p:cNvPicPr>
          <p:nvPr/>
        </p:nvPicPr>
        <p:blipFill rotWithShape="1">
          <a:blip r:embed="rId8">
            <a:extLst>
              <a:ext uri="{28A0092B-C50C-407E-A947-70E740481C1C}">
                <a14:useLocalDpi xmlns:a14="http://schemas.microsoft.com/office/drawing/2010/main" val="0"/>
              </a:ext>
            </a:extLst>
          </a:blip>
          <a:srcRect l="6779" r="15834"/>
          <a:stretch/>
        </p:blipFill>
        <p:spPr>
          <a:xfrm>
            <a:off x="8201025" y="3924600"/>
            <a:ext cx="3114675" cy="2012406"/>
          </a:xfrm>
          <a:prstGeom prst="rect">
            <a:avLst/>
          </a:prstGeom>
        </p:spPr>
      </p:pic>
      <p:pic>
        <p:nvPicPr>
          <p:cNvPr id="3" name="Picture 2"/>
          <p:cNvPicPr>
            <a:picLocks noChangeAspect="1"/>
          </p:cNvPicPr>
          <p:nvPr/>
        </p:nvPicPr>
        <p:blipFill rotWithShape="1">
          <a:blip r:embed="rId9">
            <a:extLst>
              <a:ext uri="{28A0092B-C50C-407E-A947-70E740481C1C}">
                <a14:useLocalDpi xmlns:a14="http://schemas.microsoft.com/office/drawing/2010/main" val="0"/>
              </a:ext>
            </a:extLst>
          </a:blip>
          <a:srcRect l="11613" t="2477" r="10894" b="6357"/>
          <a:stretch/>
        </p:blipFill>
        <p:spPr>
          <a:xfrm>
            <a:off x="4824255" y="3924600"/>
            <a:ext cx="2562226" cy="2009475"/>
          </a:xfrm>
          <a:prstGeom prst="rect">
            <a:avLst/>
          </a:prstGeom>
          <a:ln w="28575">
            <a:solidFill>
              <a:schemeClr val="accent1"/>
            </a:solidFill>
          </a:ln>
        </p:spPr>
      </p:pic>
    </p:spTree>
    <p:extLst>
      <p:ext uri="{BB962C8B-B14F-4D97-AF65-F5344CB8AC3E}">
        <p14:creationId xmlns:p14="http://schemas.microsoft.com/office/powerpoint/2010/main" val="163589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D0E0BF73-7BEE-43A2-B24A-FC1966D4DC43}"/>
              </a:ext>
            </a:extLst>
          </p:cNvPr>
          <p:cNvSpPr>
            <a:spLocks noGrp="1"/>
          </p:cNvSpPr>
          <p:nvPr>
            <p:ph type="body" sz="quarter" idx="10"/>
          </p:nvPr>
        </p:nvSpPr>
        <p:spPr>
          <a:xfrm>
            <a:off x="323529" y="339509"/>
            <a:ext cx="11573197" cy="724247"/>
          </a:xfrm>
        </p:spPr>
        <p:txBody>
          <a:bodyPr>
            <a:normAutofit/>
          </a:bodyPr>
          <a:lstStyle/>
          <a:p>
            <a:pPr lvl="0"/>
            <a:r>
              <a:rPr lang="sr-Cyrl-RS" sz="3600" dirty="0">
                <a:solidFill>
                  <a:prstClr val="white"/>
                </a:solidFill>
              </a:rPr>
              <a:t>Главне компоненте пројекта</a:t>
            </a:r>
            <a:endParaRPr lang="en-US" sz="3600" dirty="0">
              <a:solidFill>
                <a:prstClr val="white"/>
              </a:solidFill>
            </a:endParaRPr>
          </a:p>
        </p:txBody>
      </p:sp>
      <p:sp>
        <p:nvSpPr>
          <p:cNvPr id="4" name="TextBox 3">
            <a:extLst>
              <a:ext uri="{FF2B5EF4-FFF2-40B4-BE49-F238E27FC236}">
                <a16:creationId xmlns:a16="http://schemas.microsoft.com/office/drawing/2014/main" id="{DC50BA80-6C24-4901-84A9-F8DB05F6DF56}"/>
              </a:ext>
            </a:extLst>
          </p:cNvPr>
          <p:cNvSpPr txBox="1"/>
          <p:nvPr/>
        </p:nvSpPr>
        <p:spPr>
          <a:xfrm>
            <a:off x="654540" y="1278411"/>
            <a:ext cx="10726615" cy="4301177"/>
          </a:xfrm>
          <a:prstGeom prst="rect">
            <a:avLst/>
          </a:prstGeom>
          <a:noFill/>
        </p:spPr>
        <p:txBody>
          <a:bodyPr wrap="square" rtlCol="0">
            <a:spAutoFit/>
          </a:bodyPr>
          <a:lstStyle/>
          <a:p>
            <a:r>
              <a:rPr lang="ru-RU" b="1" dirty="0">
                <a:solidFill>
                  <a:schemeClr val="tx1">
                    <a:lumMod val="65000"/>
                    <a:lumOff val="35000"/>
                  </a:schemeClr>
                </a:solidFill>
              </a:rPr>
              <a:t>Основни модули</a:t>
            </a:r>
          </a:p>
          <a:p>
            <a:pPr marL="342900" indent="-342900" algn="just">
              <a:spcAft>
                <a:spcPts val="300"/>
              </a:spcAft>
              <a:buFont typeface="+mj-lt"/>
              <a:buAutoNum type="arabicPeriod"/>
            </a:pPr>
            <a:r>
              <a:rPr lang="ru-RU" sz="1600" dirty="0">
                <a:solidFill>
                  <a:schemeClr val="tx1">
                    <a:lumMod val="65000"/>
                    <a:lumOff val="35000"/>
                  </a:schemeClr>
                </a:solidFill>
              </a:rPr>
              <a:t>Модул за мерење параметара и слање података</a:t>
            </a:r>
          </a:p>
          <a:p>
            <a:pPr marL="342900" indent="-342900" algn="just">
              <a:spcAft>
                <a:spcPts val="300"/>
              </a:spcAft>
              <a:buFont typeface="+mj-lt"/>
              <a:buAutoNum type="arabicPeriod"/>
            </a:pPr>
            <a:r>
              <a:rPr lang="ru-RU" sz="1600" dirty="0">
                <a:solidFill>
                  <a:schemeClr val="tx1">
                    <a:lumMod val="65000"/>
                    <a:lumOff val="35000"/>
                  </a:schemeClr>
                </a:solidFill>
              </a:rPr>
              <a:t>Модул за унос и складиштење података</a:t>
            </a:r>
          </a:p>
          <a:p>
            <a:pPr marL="342900" indent="-342900" algn="just">
              <a:spcAft>
                <a:spcPts val="300"/>
              </a:spcAft>
              <a:buFont typeface="+mj-lt"/>
              <a:buAutoNum type="arabicPeriod"/>
            </a:pPr>
            <a:r>
              <a:rPr lang="ru-RU" sz="1600" dirty="0">
                <a:solidFill>
                  <a:schemeClr val="tx1">
                    <a:lumMod val="65000"/>
                    <a:lumOff val="35000"/>
                  </a:schemeClr>
                </a:solidFill>
              </a:rPr>
              <a:t>Модул за отклањање грешака и припрему података</a:t>
            </a:r>
          </a:p>
          <a:p>
            <a:pPr marL="342900" indent="-342900" algn="just">
              <a:spcAft>
                <a:spcPts val="300"/>
              </a:spcAft>
              <a:buFont typeface="+mj-lt"/>
              <a:buAutoNum type="arabicPeriod"/>
            </a:pPr>
            <a:r>
              <a:rPr lang="ru-RU" sz="1600" dirty="0">
                <a:solidFill>
                  <a:schemeClr val="tx1">
                    <a:lumMod val="65000"/>
                    <a:lumOff val="35000"/>
                  </a:schemeClr>
                </a:solidFill>
              </a:rPr>
              <a:t>Модул за обучавање неуралне мреже </a:t>
            </a:r>
          </a:p>
          <a:p>
            <a:pPr marL="342900" indent="-342900" algn="just">
              <a:spcAft>
                <a:spcPts val="300"/>
              </a:spcAft>
              <a:buFont typeface="+mj-lt"/>
              <a:buAutoNum type="arabicPeriod"/>
            </a:pPr>
            <a:r>
              <a:rPr lang="ru-RU" sz="1600" dirty="0">
                <a:solidFill>
                  <a:schemeClr val="tx1">
                    <a:lumMod val="65000"/>
                    <a:lumOff val="35000"/>
                  </a:schemeClr>
                </a:solidFill>
              </a:rPr>
              <a:t>Модул за приказ, анализу и визуелизацију параметара који се прате</a:t>
            </a:r>
          </a:p>
          <a:p>
            <a:pPr marL="342900" indent="-342900" algn="just">
              <a:spcAft>
                <a:spcPts val="300"/>
              </a:spcAft>
              <a:buFont typeface="+mj-lt"/>
              <a:buAutoNum type="arabicPeriod"/>
            </a:pPr>
            <a:r>
              <a:rPr lang="ru-RU" sz="1600" dirty="0">
                <a:solidFill>
                  <a:schemeClr val="tx1">
                    <a:lumMod val="65000"/>
                    <a:lumOff val="35000"/>
                  </a:schemeClr>
                </a:solidFill>
              </a:rPr>
              <a:t>Модул за предикцију и детекцију болести</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исхране</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физичке активности</a:t>
            </a:r>
          </a:p>
          <a:p>
            <a:endParaRPr lang="ru-RU" dirty="0">
              <a:solidFill>
                <a:schemeClr val="tx1">
                  <a:lumMod val="65000"/>
                  <a:lumOff val="35000"/>
                </a:schemeClr>
              </a:solidFill>
            </a:endParaRPr>
          </a:p>
          <a:p>
            <a:r>
              <a:rPr lang="ru-RU" b="1" dirty="0">
                <a:solidFill>
                  <a:schemeClr val="tx1">
                    <a:lumMod val="65000"/>
                    <a:lumOff val="35000"/>
                  </a:schemeClr>
                </a:solidFill>
              </a:rPr>
              <a:t>Додатни модули</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односно одвикавање од пушења</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односно одвикавање од алкохола</a:t>
            </a:r>
          </a:p>
          <a:p>
            <a:pPr marL="342900" indent="-342900" algn="just">
              <a:spcAft>
                <a:spcPts val="300"/>
              </a:spcAft>
              <a:buFont typeface="+mj-lt"/>
              <a:buAutoNum type="arabicPeriod"/>
            </a:pPr>
            <a:r>
              <a:rPr lang="ru-RU" sz="1600" dirty="0">
                <a:solidFill>
                  <a:schemeClr val="tx1">
                    <a:lumMod val="65000"/>
                    <a:lumOff val="35000"/>
                  </a:schemeClr>
                </a:solidFill>
              </a:rPr>
              <a:t>Модул за контролисање и смањење стреса</a:t>
            </a:r>
          </a:p>
          <a:p>
            <a:pPr marL="342900" indent="-342900" algn="just">
              <a:spcAft>
                <a:spcPts val="300"/>
              </a:spcAft>
              <a:buFont typeface="+mj-lt"/>
              <a:buAutoNum type="arabicPeriod"/>
            </a:pPr>
            <a:r>
              <a:rPr lang="ru-RU" sz="1600" dirty="0">
                <a:solidFill>
                  <a:schemeClr val="tx1">
                    <a:lumMod val="65000"/>
                    <a:lumOff val="35000"/>
                  </a:schemeClr>
                </a:solidFill>
              </a:rPr>
              <a:t>Модул за регулацију сна</a:t>
            </a:r>
          </a:p>
        </p:txBody>
      </p:sp>
    </p:spTree>
    <p:extLst>
      <p:ext uri="{BB962C8B-B14F-4D97-AF65-F5344CB8AC3E}">
        <p14:creationId xmlns:p14="http://schemas.microsoft.com/office/powerpoint/2010/main" val="196626881"/>
      </p:ext>
    </p:extLst>
  </p:cSld>
  <p:clrMapOvr>
    <a:masterClrMapping/>
  </p:clrMapOvr>
</p:sld>
</file>

<file path=ppt/theme/theme1.xml><?xml version="1.0" encoding="utf-8"?>
<a:theme xmlns:a="http://schemas.openxmlformats.org/drawingml/2006/main" name="Cover and End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5438</TotalTime>
  <Words>1513</Words>
  <Application>Microsoft Office PowerPoint</Application>
  <PresentationFormat>Widescreen</PresentationFormat>
  <Paragraphs>214</Paragraphs>
  <Slides>18</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18</vt:i4>
      </vt:variant>
    </vt:vector>
  </HeadingPairs>
  <TitlesOfParts>
    <vt:vector size="25" baseType="lpstr">
      <vt:lpstr>Arial</vt:lpstr>
      <vt:lpstr>Calibri</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Teodora Petrovic</cp:lastModifiedBy>
  <cp:revision>173</cp:revision>
  <dcterms:created xsi:type="dcterms:W3CDTF">2018-04-24T17:14:44Z</dcterms:created>
  <dcterms:modified xsi:type="dcterms:W3CDTF">2021-06-21T19:40:31Z</dcterms:modified>
</cp:coreProperties>
</file>