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9F6BE4-E4E8-4C42-AEEE-96FF076D9E3F}">
          <p14:sldIdLst>
            <p14:sldId id="257"/>
            <p14:sldId id="258"/>
            <p14:sldId id="259"/>
            <p14:sldId id="260"/>
            <p14:sldId id="261"/>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08" y="3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9413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188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326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841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3902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523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5000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7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786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399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86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963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360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796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011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C24A9-CCB6-4F8D-B8DB-C2F3692CFA5A}" type="datetimeFigureOut">
              <a:rPr lang="en-US" smtClean="0"/>
              <a:t>5/31/2023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629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724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C24A9-CCB6-4F8D-B8DB-C2F3692CFA5A}" type="datetimeFigureOut">
              <a:rPr lang="en-US" smtClean="0"/>
              <a:t>5/31/2023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0314790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34C2A7-E81C-0E2F-F8A6-A3AB9C65056B}"/>
              </a:ext>
            </a:extLst>
          </p:cNvPr>
          <p:cNvSpPr txBox="1"/>
          <p:nvPr/>
        </p:nvSpPr>
        <p:spPr>
          <a:xfrm>
            <a:off x="4872012" y="1447800"/>
            <a:ext cx="5222325" cy="3329581"/>
          </a:xfrm>
          <a:prstGeom prst="rect">
            <a:avLst/>
          </a:prstGeom>
        </p:spPr>
        <p:txBody>
          <a:bodyPr vert="horz" lIns="91440" tIns="45720" rIns="91440" bIns="45720" rtlCol="0" anchor="b">
            <a:normAutofit/>
          </a:bodyPr>
          <a:lstStyle/>
          <a:p>
            <a:pPr>
              <a:spcBef>
                <a:spcPct val="0"/>
              </a:spcBef>
              <a:spcAft>
                <a:spcPts val="600"/>
              </a:spcAft>
            </a:pPr>
            <a:r>
              <a:rPr lang="en-US" sz="7200">
                <a:solidFill>
                  <a:srgbClr val="EBEBEB"/>
                </a:solidFill>
                <a:latin typeface="+mj-lt"/>
                <a:ea typeface="+mj-ea"/>
                <a:cs typeface="+mj-cs"/>
              </a:rPr>
              <a:t>Brainy</a:t>
            </a:r>
          </a:p>
        </p:txBody>
      </p:sp>
      <p:sp>
        <p:nvSpPr>
          <p:cNvPr id="2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picture containing symbol, design&#10;&#10;Description automatically generated">
            <a:extLst>
              <a:ext uri="{FF2B5EF4-FFF2-40B4-BE49-F238E27FC236}">
                <a16:creationId xmlns:a16="http://schemas.microsoft.com/office/drawing/2014/main" id="{5863DE86-6B38-2786-7FA6-2B5D3AC3EE31}"/>
              </a:ext>
              <a:ext uri="{C183D7F6-B498-43B3-948B-1728B52AA6E4}">
                <adec:decorative xmlns:adec="http://schemas.microsoft.com/office/drawing/2017/decorative" val="0"/>
              </a:ext>
            </a:extLst>
          </p:cNvPr>
          <p:cNvPicPr>
            <a:picLocks noChangeAspect="1"/>
          </p:cNvPicPr>
          <p:nvPr/>
        </p:nvPicPr>
        <p:blipFill rotWithShape="1">
          <a:blip r:embed="rId7">
            <a:extLst>
              <a:ext uri="{28A0092B-C50C-407E-A947-70E740481C1C}">
                <a14:useLocalDpi xmlns:a14="http://schemas.microsoft.com/office/drawing/2010/main" val="0"/>
              </a:ext>
            </a:extLst>
          </a:blip>
          <a:srcRect l="19080" r="1899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7" name="Rectangle 2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441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14263-8917-6A81-9ECE-73C9A5493409}"/>
              </a:ext>
            </a:extLst>
          </p:cNvPr>
          <p:cNvSpPr>
            <a:spLocks noGrp="1"/>
          </p:cNvSpPr>
          <p:nvPr>
            <p:ph type="title"/>
          </p:nvPr>
        </p:nvSpPr>
        <p:spPr>
          <a:xfrm>
            <a:off x="648930" y="629266"/>
            <a:ext cx="6188190" cy="1622321"/>
          </a:xfrm>
        </p:spPr>
        <p:txBody>
          <a:bodyPr>
            <a:normAutofit/>
          </a:bodyPr>
          <a:lstStyle/>
          <a:p>
            <a:r>
              <a:rPr lang="en-US">
                <a:solidFill>
                  <a:srgbClr val="EBEBEB"/>
                </a:solidFill>
              </a:rPr>
              <a:t>Razlogi  za aplikacijo</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picture containing font, typography, graphics, calligraphy&#10;&#10;Description automatically generated">
            <a:extLst>
              <a:ext uri="{FF2B5EF4-FFF2-40B4-BE49-F238E27FC236}">
                <a16:creationId xmlns:a16="http://schemas.microsoft.com/office/drawing/2014/main" id="{5BE44DC4-55CB-CFB8-0245-FE37452D4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871" y="1380592"/>
            <a:ext cx="3414010" cy="4096812"/>
          </a:xfrm>
          <a:prstGeom prst="rect">
            <a:avLst/>
          </a:prstGeom>
          <a:effectLst/>
        </p:spPr>
      </p:pic>
      <p:sp>
        <p:nvSpPr>
          <p:cNvPr id="16" name="Rectangle 1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B8854FD-B888-0C50-84DE-DD47CBAE60A6}"/>
              </a:ext>
            </a:extLst>
          </p:cNvPr>
          <p:cNvSpPr>
            <a:spLocks noGrp="1"/>
          </p:cNvSpPr>
          <p:nvPr>
            <p:ph idx="1"/>
          </p:nvPr>
        </p:nvSpPr>
        <p:spPr>
          <a:xfrm>
            <a:off x="648930" y="2438400"/>
            <a:ext cx="6188189" cy="3785419"/>
          </a:xfrm>
        </p:spPr>
        <p:txBody>
          <a:bodyPr>
            <a:normAutofit/>
          </a:bodyPr>
          <a:lstStyle/>
          <a:p>
            <a:r>
              <a:rPr lang="en-US" b="0" i="0">
                <a:solidFill>
                  <a:srgbClr val="FFFFFF"/>
                </a:solidFill>
                <a:effectLst/>
                <a:latin typeface="Söhne"/>
              </a:rPr>
              <a:t>Naš cilj je ponuditi dostopno in priročno rešitev za duševno zdravje. Zavedamo se, da ljudje pogosto naletijo na omejeno dostopnost, dolge čakalne vrste in visoke stroške pri iskanju pomoči za duševno zdravje.</a:t>
            </a:r>
            <a:endParaRPr lang="en-US">
              <a:solidFill>
                <a:srgbClr val="FFFFFF"/>
              </a:solidFill>
            </a:endParaRPr>
          </a:p>
        </p:txBody>
      </p:sp>
    </p:spTree>
    <p:extLst>
      <p:ext uri="{BB962C8B-B14F-4D97-AF65-F5344CB8AC3E}">
        <p14:creationId xmlns:p14="http://schemas.microsoft.com/office/powerpoint/2010/main" val="303235484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3F7C-3F1B-6A19-132E-EF26FDC70CD7}"/>
              </a:ext>
            </a:extLst>
          </p:cNvPr>
          <p:cNvSpPr>
            <a:spLocks noGrp="1"/>
          </p:cNvSpPr>
          <p:nvPr>
            <p:ph type="title"/>
          </p:nvPr>
        </p:nvSpPr>
        <p:spPr/>
        <p:txBody>
          <a:bodyPr/>
          <a:lstStyle/>
          <a:p>
            <a:r>
              <a:rPr lang="en-US" dirty="0" err="1"/>
              <a:t>Kaj</a:t>
            </a:r>
            <a:r>
              <a:rPr lang="en-US" dirty="0"/>
              <a:t> </a:t>
            </a:r>
            <a:r>
              <a:rPr lang="en-US" dirty="0" err="1"/>
              <a:t>na</a:t>
            </a:r>
            <a:r>
              <a:rPr lang="sl-SI" dirty="0"/>
              <a:t>ša aplikacija ponuja</a:t>
            </a:r>
            <a:endParaRPr lang="en-US" dirty="0"/>
          </a:p>
        </p:txBody>
      </p:sp>
      <p:sp>
        <p:nvSpPr>
          <p:cNvPr id="4" name="TextBox 3">
            <a:extLst>
              <a:ext uri="{FF2B5EF4-FFF2-40B4-BE49-F238E27FC236}">
                <a16:creationId xmlns:a16="http://schemas.microsoft.com/office/drawing/2014/main" id="{FC2BC3F7-D29B-1D55-1394-53501964BBF5}"/>
              </a:ext>
            </a:extLst>
          </p:cNvPr>
          <p:cNvSpPr txBox="1"/>
          <p:nvPr/>
        </p:nvSpPr>
        <p:spPr>
          <a:xfrm>
            <a:off x="646111" y="1853248"/>
            <a:ext cx="4983480" cy="923330"/>
          </a:xfrm>
          <a:prstGeom prst="rect">
            <a:avLst/>
          </a:prstGeom>
          <a:noFill/>
        </p:spPr>
        <p:txBody>
          <a:bodyPr wrap="square" rtlCol="0">
            <a:spAutoFit/>
          </a:bodyPr>
          <a:lstStyle/>
          <a:p>
            <a:r>
              <a:rPr lang="en-US" b="0" i="0" dirty="0" err="1">
                <a:solidFill>
                  <a:srgbClr val="D1D5DB"/>
                </a:solidFill>
                <a:effectLst/>
                <a:latin typeface="Söhne"/>
              </a:rPr>
              <a:t>Terapevtski</a:t>
            </a:r>
            <a:r>
              <a:rPr lang="en-US" b="0" i="0" dirty="0">
                <a:solidFill>
                  <a:srgbClr val="D1D5DB"/>
                </a:solidFill>
                <a:effectLst/>
                <a:latin typeface="Söhne"/>
              </a:rPr>
              <a:t> </a:t>
            </a:r>
            <a:r>
              <a:rPr lang="en-US" b="0" i="0" dirty="0" err="1">
                <a:solidFill>
                  <a:srgbClr val="D1D5DB"/>
                </a:solidFill>
                <a:effectLst/>
                <a:latin typeface="Söhne"/>
              </a:rPr>
              <a:t>pogovori</a:t>
            </a:r>
            <a:r>
              <a:rPr lang="en-US" b="0" i="0" dirty="0">
                <a:solidFill>
                  <a:srgbClr val="D1D5DB"/>
                </a:solidFill>
                <a:effectLst/>
                <a:latin typeface="Söhne"/>
              </a:rPr>
              <a:t> z </a:t>
            </a:r>
            <a:r>
              <a:rPr lang="en-US" b="0" i="0" dirty="0" err="1">
                <a:solidFill>
                  <a:srgbClr val="D1D5DB"/>
                </a:solidFill>
                <a:effectLst/>
                <a:latin typeface="Söhne"/>
              </a:rPr>
              <a:t>ChatGPT</a:t>
            </a:r>
            <a:r>
              <a:rPr lang="en-US" b="0" i="0" dirty="0">
                <a:solidFill>
                  <a:srgbClr val="D1D5DB"/>
                </a:solidFill>
                <a:effectLst/>
                <a:latin typeface="Söhne"/>
              </a:rPr>
              <a:t>: </a:t>
            </a:r>
            <a:r>
              <a:rPr lang="en-US" b="0" i="0" dirty="0" err="1">
                <a:solidFill>
                  <a:srgbClr val="D1D5DB"/>
                </a:solidFill>
                <a:effectLst/>
                <a:latin typeface="Söhne"/>
              </a:rPr>
              <a:t>Uporabniki</a:t>
            </a:r>
            <a:r>
              <a:rPr lang="en-US" b="0" i="0" dirty="0">
                <a:solidFill>
                  <a:srgbClr val="D1D5DB"/>
                </a:solidFill>
                <a:effectLst/>
                <a:latin typeface="Söhne"/>
              </a:rPr>
              <a:t> </a:t>
            </a:r>
            <a:r>
              <a:rPr lang="en-US" b="0" i="0" dirty="0" err="1">
                <a:solidFill>
                  <a:srgbClr val="D1D5DB"/>
                </a:solidFill>
                <a:effectLst/>
                <a:latin typeface="Söhne"/>
              </a:rPr>
              <a:t>lahko</a:t>
            </a:r>
            <a:r>
              <a:rPr lang="en-US" b="0" i="0" dirty="0">
                <a:solidFill>
                  <a:srgbClr val="D1D5DB"/>
                </a:solidFill>
                <a:effectLst/>
                <a:latin typeface="Söhne"/>
              </a:rPr>
              <a:t> </a:t>
            </a:r>
            <a:r>
              <a:rPr lang="en-US" b="0" i="0" dirty="0" err="1">
                <a:solidFill>
                  <a:srgbClr val="D1D5DB"/>
                </a:solidFill>
                <a:effectLst/>
                <a:latin typeface="Söhne"/>
              </a:rPr>
              <a:t>izvajajo</a:t>
            </a:r>
            <a:r>
              <a:rPr lang="en-US" b="0" i="0" dirty="0">
                <a:solidFill>
                  <a:srgbClr val="D1D5DB"/>
                </a:solidFill>
                <a:effectLst/>
                <a:latin typeface="Söhne"/>
              </a:rPr>
              <a:t> </a:t>
            </a:r>
            <a:r>
              <a:rPr lang="en-US" b="0" i="0" dirty="0" err="1">
                <a:solidFill>
                  <a:srgbClr val="D1D5DB"/>
                </a:solidFill>
                <a:effectLst/>
                <a:latin typeface="Söhne"/>
              </a:rPr>
              <a:t>pogovore</a:t>
            </a:r>
            <a:r>
              <a:rPr lang="en-US" b="0" i="0" dirty="0">
                <a:solidFill>
                  <a:srgbClr val="D1D5DB"/>
                </a:solidFill>
                <a:effectLst/>
                <a:latin typeface="Söhne"/>
              </a:rPr>
              <a:t>, </a:t>
            </a:r>
            <a:r>
              <a:rPr lang="en-US" b="0" i="0" dirty="0" err="1">
                <a:solidFill>
                  <a:srgbClr val="D1D5DB"/>
                </a:solidFill>
                <a:effectLst/>
                <a:latin typeface="Söhne"/>
              </a:rPr>
              <a:t>podobne</a:t>
            </a:r>
            <a:r>
              <a:rPr lang="en-US" b="0" i="0" dirty="0">
                <a:solidFill>
                  <a:srgbClr val="D1D5DB"/>
                </a:solidFill>
                <a:effectLst/>
                <a:latin typeface="Söhne"/>
              </a:rPr>
              <a:t> </a:t>
            </a:r>
            <a:r>
              <a:rPr lang="en-US" b="0" i="0" dirty="0" err="1">
                <a:solidFill>
                  <a:srgbClr val="D1D5DB"/>
                </a:solidFill>
                <a:effectLst/>
                <a:latin typeface="Söhne"/>
              </a:rPr>
              <a:t>terapiji</a:t>
            </a:r>
            <a:r>
              <a:rPr lang="en-US" b="0" i="0" dirty="0">
                <a:solidFill>
                  <a:srgbClr val="D1D5DB"/>
                </a:solidFill>
                <a:effectLst/>
                <a:latin typeface="Söhne"/>
              </a:rPr>
              <a:t>, s </a:t>
            </a:r>
            <a:r>
              <a:rPr lang="en-US" b="0" i="0" dirty="0" err="1">
                <a:solidFill>
                  <a:srgbClr val="D1D5DB"/>
                </a:solidFill>
                <a:effectLst/>
                <a:latin typeface="Söhne"/>
              </a:rPr>
              <a:t>pomočjo</a:t>
            </a:r>
            <a:r>
              <a:rPr lang="en-US" b="0" i="0" dirty="0">
                <a:solidFill>
                  <a:srgbClr val="D1D5DB"/>
                </a:solidFill>
                <a:effectLst/>
                <a:latin typeface="Söhne"/>
              </a:rPr>
              <a:t> </a:t>
            </a:r>
            <a:r>
              <a:rPr lang="en-US" b="0" i="0" dirty="0" err="1">
                <a:solidFill>
                  <a:srgbClr val="D1D5DB"/>
                </a:solidFill>
                <a:effectLst/>
                <a:latin typeface="Söhne"/>
              </a:rPr>
              <a:t>ChatGPT</a:t>
            </a:r>
            <a:r>
              <a:rPr lang="en-US" b="0" i="0" dirty="0">
                <a:solidFill>
                  <a:srgbClr val="D1D5DB"/>
                </a:solidFill>
                <a:effectLst/>
                <a:latin typeface="Söhne"/>
              </a:rPr>
              <a:t>, </a:t>
            </a:r>
            <a:r>
              <a:rPr lang="en-US" b="0" i="0" dirty="0" err="1">
                <a:solidFill>
                  <a:srgbClr val="D1D5DB"/>
                </a:solidFill>
                <a:effectLst/>
                <a:latin typeface="Söhne"/>
              </a:rPr>
              <a:t>kar</a:t>
            </a:r>
            <a:r>
              <a:rPr lang="en-US" b="0" i="0" dirty="0">
                <a:solidFill>
                  <a:srgbClr val="D1D5DB"/>
                </a:solidFill>
                <a:effectLst/>
                <a:latin typeface="Söhne"/>
              </a:rPr>
              <a:t> </a:t>
            </a:r>
            <a:r>
              <a:rPr lang="en-US" b="0" i="0" dirty="0" err="1">
                <a:solidFill>
                  <a:srgbClr val="D1D5DB"/>
                </a:solidFill>
                <a:effectLst/>
                <a:latin typeface="Söhne"/>
              </a:rPr>
              <a:t>jim</a:t>
            </a:r>
            <a:r>
              <a:rPr lang="en-US" b="0" i="0" dirty="0">
                <a:solidFill>
                  <a:srgbClr val="D1D5DB"/>
                </a:solidFill>
                <a:effectLst/>
                <a:latin typeface="Söhne"/>
              </a:rPr>
              <a:t> </a:t>
            </a:r>
            <a:r>
              <a:rPr lang="en-US" b="0" i="0" dirty="0" err="1">
                <a:solidFill>
                  <a:srgbClr val="D1D5DB"/>
                </a:solidFill>
                <a:effectLst/>
                <a:latin typeface="Söhne"/>
              </a:rPr>
              <a:t>omogoča</a:t>
            </a:r>
            <a:r>
              <a:rPr lang="en-US" b="0" i="0" dirty="0">
                <a:solidFill>
                  <a:srgbClr val="D1D5DB"/>
                </a:solidFill>
                <a:effectLst/>
                <a:latin typeface="Söhne"/>
              </a:rPr>
              <a:t> </a:t>
            </a:r>
            <a:r>
              <a:rPr lang="en-US" b="0" i="0" dirty="0" err="1">
                <a:solidFill>
                  <a:srgbClr val="D1D5DB"/>
                </a:solidFill>
                <a:effectLst/>
                <a:latin typeface="Söhne"/>
              </a:rPr>
              <a:t>izražanje</a:t>
            </a:r>
            <a:r>
              <a:rPr lang="en-US" b="0" i="0" dirty="0">
                <a:solidFill>
                  <a:srgbClr val="D1D5DB"/>
                </a:solidFill>
                <a:effectLst/>
                <a:latin typeface="Söhne"/>
              </a:rPr>
              <a:t> </a:t>
            </a:r>
            <a:r>
              <a:rPr lang="en-US" b="0" i="0" dirty="0" err="1">
                <a:solidFill>
                  <a:srgbClr val="D1D5DB"/>
                </a:solidFill>
                <a:effectLst/>
                <a:latin typeface="Söhne"/>
              </a:rPr>
              <a:t>misli</a:t>
            </a:r>
            <a:r>
              <a:rPr lang="en-US" b="0" i="0" dirty="0">
                <a:solidFill>
                  <a:srgbClr val="D1D5DB"/>
                </a:solidFill>
                <a:effectLst/>
                <a:latin typeface="Söhne"/>
              </a:rPr>
              <a:t> in </a:t>
            </a:r>
            <a:r>
              <a:rPr lang="en-US" b="0" i="0" dirty="0" err="1">
                <a:solidFill>
                  <a:srgbClr val="D1D5DB"/>
                </a:solidFill>
                <a:effectLst/>
                <a:latin typeface="Söhne"/>
              </a:rPr>
              <a:t>čustev</a:t>
            </a:r>
            <a:r>
              <a:rPr lang="en-US" b="0" i="0" dirty="0">
                <a:solidFill>
                  <a:srgbClr val="D1D5DB"/>
                </a:solidFill>
                <a:effectLst/>
                <a:latin typeface="Söhne"/>
              </a:rPr>
              <a:t>.</a:t>
            </a:r>
            <a:endParaRPr lang="en-US" dirty="0"/>
          </a:p>
        </p:txBody>
      </p:sp>
      <p:sp>
        <p:nvSpPr>
          <p:cNvPr id="5" name="TextBox 4">
            <a:extLst>
              <a:ext uri="{FF2B5EF4-FFF2-40B4-BE49-F238E27FC236}">
                <a16:creationId xmlns:a16="http://schemas.microsoft.com/office/drawing/2014/main" id="{EFA2CB63-585D-B81D-66BB-E42FE00A5D21}"/>
              </a:ext>
            </a:extLst>
          </p:cNvPr>
          <p:cNvSpPr txBox="1"/>
          <p:nvPr/>
        </p:nvSpPr>
        <p:spPr>
          <a:xfrm>
            <a:off x="6455664" y="3026664"/>
            <a:ext cx="5568696" cy="1200329"/>
          </a:xfrm>
          <a:prstGeom prst="rect">
            <a:avLst/>
          </a:prstGeom>
          <a:noFill/>
        </p:spPr>
        <p:txBody>
          <a:bodyPr wrap="square" rtlCol="0">
            <a:spAutoFit/>
          </a:bodyPr>
          <a:lstStyle/>
          <a:p>
            <a:r>
              <a:rPr lang="en-US" b="0" i="0" dirty="0" err="1">
                <a:solidFill>
                  <a:srgbClr val="D1D5DB"/>
                </a:solidFill>
                <a:effectLst/>
                <a:latin typeface="Söhne"/>
              </a:rPr>
              <a:t>Ustvarjanje</a:t>
            </a:r>
            <a:r>
              <a:rPr lang="en-US" b="0" i="0" dirty="0">
                <a:solidFill>
                  <a:srgbClr val="D1D5DB"/>
                </a:solidFill>
                <a:effectLst/>
                <a:latin typeface="Söhne"/>
              </a:rPr>
              <a:t> </a:t>
            </a:r>
            <a:r>
              <a:rPr lang="en-US" b="0" i="0" dirty="0" err="1">
                <a:solidFill>
                  <a:srgbClr val="D1D5DB"/>
                </a:solidFill>
                <a:effectLst/>
                <a:latin typeface="Söhne"/>
              </a:rPr>
              <a:t>profila</a:t>
            </a:r>
            <a:r>
              <a:rPr lang="en-US" b="0" i="0" dirty="0">
                <a:solidFill>
                  <a:srgbClr val="D1D5DB"/>
                </a:solidFill>
                <a:effectLst/>
                <a:latin typeface="Söhne"/>
              </a:rPr>
              <a:t>: </a:t>
            </a:r>
            <a:r>
              <a:rPr lang="en-US" b="0" i="0" dirty="0" err="1">
                <a:solidFill>
                  <a:srgbClr val="D1D5DB"/>
                </a:solidFill>
                <a:effectLst/>
                <a:latin typeface="Söhne"/>
              </a:rPr>
              <a:t>Uporabniki</a:t>
            </a:r>
            <a:r>
              <a:rPr lang="en-US" b="0" i="0" dirty="0">
                <a:solidFill>
                  <a:srgbClr val="D1D5DB"/>
                </a:solidFill>
                <a:effectLst/>
                <a:latin typeface="Söhne"/>
              </a:rPr>
              <a:t> </a:t>
            </a:r>
            <a:r>
              <a:rPr lang="en-US" b="0" i="0" dirty="0" err="1">
                <a:solidFill>
                  <a:srgbClr val="D1D5DB"/>
                </a:solidFill>
                <a:effectLst/>
                <a:latin typeface="Söhne"/>
              </a:rPr>
              <a:t>lahko</a:t>
            </a:r>
            <a:r>
              <a:rPr lang="en-US" b="0" i="0" dirty="0">
                <a:solidFill>
                  <a:srgbClr val="D1D5DB"/>
                </a:solidFill>
                <a:effectLst/>
                <a:latin typeface="Söhne"/>
              </a:rPr>
              <a:t> </a:t>
            </a:r>
            <a:r>
              <a:rPr lang="en-US" b="0" i="0" dirty="0" err="1">
                <a:solidFill>
                  <a:srgbClr val="D1D5DB"/>
                </a:solidFill>
                <a:effectLst/>
                <a:latin typeface="Söhne"/>
              </a:rPr>
              <a:t>ustvarijo</a:t>
            </a:r>
            <a:r>
              <a:rPr lang="en-US" b="0" i="0" dirty="0">
                <a:solidFill>
                  <a:srgbClr val="D1D5DB"/>
                </a:solidFill>
                <a:effectLst/>
                <a:latin typeface="Söhne"/>
              </a:rPr>
              <a:t> </a:t>
            </a:r>
            <a:r>
              <a:rPr lang="en-US" b="0" i="0" dirty="0" err="1">
                <a:solidFill>
                  <a:srgbClr val="D1D5DB"/>
                </a:solidFill>
                <a:effectLst/>
                <a:latin typeface="Söhne"/>
              </a:rPr>
              <a:t>osebne</a:t>
            </a:r>
            <a:r>
              <a:rPr lang="en-US" b="0" i="0" dirty="0">
                <a:solidFill>
                  <a:srgbClr val="D1D5DB"/>
                </a:solidFill>
                <a:effectLst/>
                <a:latin typeface="Söhne"/>
              </a:rPr>
              <a:t> profile, </a:t>
            </a:r>
            <a:r>
              <a:rPr lang="en-US" b="0" i="0" dirty="0" err="1">
                <a:solidFill>
                  <a:srgbClr val="D1D5DB"/>
                </a:solidFill>
                <a:effectLst/>
                <a:latin typeface="Söhne"/>
              </a:rPr>
              <a:t>kjer</a:t>
            </a:r>
            <a:r>
              <a:rPr lang="en-US" b="0" i="0" dirty="0">
                <a:solidFill>
                  <a:srgbClr val="D1D5DB"/>
                </a:solidFill>
                <a:effectLst/>
                <a:latin typeface="Söhne"/>
              </a:rPr>
              <a:t> </a:t>
            </a:r>
            <a:r>
              <a:rPr lang="en-US" b="0" i="0" dirty="0" err="1">
                <a:solidFill>
                  <a:srgbClr val="D1D5DB"/>
                </a:solidFill>
                <a:effectLst/>
                <a:latin typeface="Söhne"/>
              </a:rPr>
              <a:t>povzamejo</a:t>
            </a:r>
            <a:r>
              <a:rPr lang="en-US" b="0" i="0" dirty="0">
                <a:solidFill>
                  <a:srgbClr val="D1D5DB"/>
                </a:solidFill>
                <a:effectLst/>
                <a:latin typeface="Söhne"/>
              </a:rPr>
              <a:t> </a:t>
            </a:r>
            <a:r>
              <a:rPr lang="en-US" b="0" i="0" dirty="0" err="1">
                <a:solidFill>
                  <a:srgbClr val="D1D5DB"/>
                </a:solidFill>
                <a:effectLst/>
                <a:latin typeface="Söhne"/>
              </a:rPr>
              <a:t>svoje</a:t>
            </a:r>
            <a:r>
              <a:rPr lang="en-US" b="0" i="0" dirty="0">
                <a:solidFill>
                  <a:srgbClr val="D1D5DB"/>
                </a:solidFill>
                <a:effectLst/>
                <a:latin typeface="Söhne"/>
              </a:rPr>
              <a:t> </a:t>
            </a:r>
            <a:r>
              <a:rPr lang="en-US" b="0" i="0" dirty="0" err="1">
                <a:solidFill>
                  <a:srgbClr val="D1D5DB"/>
                </a:solidFill>
                <a:effectLst/>
                <a:latin typeface="Söhne"/>
              </a:rPr>
              <a:t>pogovore</a:t>
            </a:r>
            <a:r>
              <a:rPr lang="en-US" b="0" i="0" dirty="0">
                <a:solidFill>
                  <a:srgbClr val="D1D5DB"/>
                </a:solidFill>
                <a:effectLst/>
                <a:latin typeface="Söhne"/>
              </a:rPr>
              <a:t>, </a:t>
            </a:r>
            <a:r>
              <a:rPr lang="en-US" b="0" i="0" dirty="0" err="1">
                <a:solidFill>
                  <a:srgbClr val="D1D5DB"/>
                </a:solidFill>
                <a:effectLst/>
                <a:latin typeface="Söhne"/>
              </a:rPr>
              <a:t>spremljajo</a:t>
            </a:r>
            <a:r>
              <a:rPr lang="en-US" b="0" i="0" dirty="0">
                <a:solidFill>
                  <a:srgbClr val="D1D5DB"/>
                </a:solidFill>
                <a:effectLst/>
                <a:latin typeface="Söhne"/>
              </a:rPr>
              <a:t> </a:t>
            </a:r>
            <a:r>
              <a:rPr lang="en-US" b="0" i="0" dirty="0" err="1">
                <a:solidFill>
                  <a:srgbClr val="D1D5DB"/>
                </a:solidFill>
                <a:effectLst/>
                <a:latin typeface="Söhne"/>
              </a:rPr>
              <a:t>napredek</a:t>
            </a:r>
            <a:r>
              <a:rPr lang="en-US" b="0" i="0" dirty="0">
                <a:solidFill>
                  <a:srgbClr val="D1D5DB"/>
                </a:solidFill>
                <a:effectLst/>
                <a:latin typeface="Söhne"/>
              </a:rPr>
              <a:t> in </a:t>
            </a:r>
            <a:r>
              <a:rPr lang="en-US" b="0" i="0" dirty="0" err="1">
                <a:solidFill>
                  <a:srgbClr val="D1D5DB"/>
                </a:solidFill>
                <a:effectLst/>
                <a:latin typeface="Söhne"/>
              </a:rPr>
              <a:t>prejemajo</a:t>
            </a:r>
            <a:r>
              <a:rPr lang="en-US" b="0" i="0" dirty="0">
                <a:solidFill>
                  <a:srgbClr val="D1D5DB"/>
                </a:solidFill>
                <a:effectLst/>
                <a:latin typeface="Söhne"/>
              </a:rPr>
              <a:t> </a:t>
            </a:r>
            <a:r>
              <a:rPr lang="en-US" b="0" i="0" dirty="0" err="1">
                <a:solidFill>
                  <a:srgbClr val="D1D5DB"/>
                </a:solidFill>
                <a:effectLst/>
                <a:latin typeface="Söhne"/>
              </a:rPr>
              <a:t>personalizirane</a:t>
            </a:r>
            <a:r>
              <a:rPr lang="en-US" b="0" i="0" dirty="0">
                <a:solidFill>
                  <a:srgbClr val="D1D5DB"/>
                </a:solidFill>
                <a:effectLst/>
                <a:latin typeface="Söhne"/>
              </a:rPr>
              <a:t> </a:t>
            </a:r>
            <a:r>
              <a:rPr lang="en-US" b="0" i="0" dirty="0" err="1">
                <a:solidFill>
                  <a:srgbClr val="D1D5DB"/>
                </a:solidFill>
                <a:effectLst/>
                <a:latin typeface="Söhne"/>
              </a:rPr>
              <a:t>pozdrave</a:t>
            </a:r>
            <a:r>
              <a:rPr lang="en-US" b="0" i="0" dirty="0">
                <a:solidFill>
                  <a:srgbClr val="D1D5DB"/>
                </a:solidFill>
                <a:effectLst/>
                <a:latin typeface="Söhne"/>
              </a:rPr>
              <a:t> in </a:t>
            </a:r>
            <a:r>
              <a:rPr lang="en-US" b="0" i="0" dirty="0" err="1">
                <a:solidFill>
                  <a:srgbClr val="D1D5DB"/>
                </a:solidFill>
                <a:effectLst/>
                <a:latin typeface="Söhne"/>
              </a:rPr>
              <a:t>pogovore</a:t>
            </a:r>
            <a:r>
              <a:rPr lang="en-US" b="0" i="0" dirty="0">
                <a:solidFill>
                  <a:srgbClr val="D1D5DB"/>
                </a:solidFill>
                <a:effectLst/>
                <a:latin typeface="Söhne"/>
              </a:rPr>
              <a:t> </a:t>
            </a:r>
            <a:r>
              <a:rPr lang="en-US" b="0" i="0" dirty="0" err="1">
                <a:solidFill>
                  <a:srgbClr val="D1D5DB"/>
                </a:solidFill>
                <a:effectLst/>
                <a:latin typeface="Söhne"/>
              </a:rPr>
              <a:t>na</a:t>
            </a:r>
            <a:r>
              <a:rPr lang="en-US" b="0" i="0" dirty="0">
                <a:solidFill>
                  <a:srgbClr val="D1D5DB"/>
                </a:solidFill>
                <a:effectLst/>
                <a:latin typeface="Söhne"/>
              </a:rPr>
              <a:t> </a:t>
            </a:r>
            <a:r>
              <a:rPr lang="en-US" b="0" i="0" dirty="0" err="1">
                <a:solidFill>
                  <a:srgbClr val="D1D5DB"/>
                </a:solidFill>
                <a:effectLst/>
                <a:latin typeface="Söhne"/>
              </a:rPr>
              <a:t>podlagi</a:t>
            </a:r>
            <a:r>
              <a:rPr lang="en-US" b="0" i="0" dirty="0">
                <a:solidFill>
                  <a:srgbClr val="D1D5DB"/>
                </a:solidFill>
                <a:effectLst/>
                <a:latin typeface="Söhne"/>
              </a:rPr>
              <a:t> </a:t>
            </a:r>
            <a:r>
              <a:rPr lang="en-US" b="0" i="0" dirty="0" err="1">
                <a:solidFill>
                  <a:srgbClr val="D1D5DB"/>
                </a:solidFill>
                <a:effectLst/>
                <a:latin typeface="Söhne"/>
              </a:rPr>
              <a:t>preteklih</a:t>
            </a:r>
            <a:r>
              <a:rPr lang="en-US" b="0" i="0" dirty="0">
                <a:solidFill>
                  <a:srgbClr val="D1D5DB"/>
                </a:solidFill>
                <a:effectLst/>
                <a:latin typeface="Söhne"/>
              </a:rPr>
              <a:t> </a:t>
            </a:r>
            <a:r>
              <a:rPr lang="en-US" b="0" i="0" dirty="0" err="1">
                <a:solidFill>
                  <a:srgbClr val="D1D5DB"/>
                </a:solidFill>
                <a:effectLst/>
                <a:latin typeface="Söhne"/>
              </a:rPr>
              <a:t>interakcij</a:t>
            </a:r>
            <a:r>
              <a:rPr lang="en-US" b="0" i="0" dirty="0">
                <a:solidFill>
                  <a:srgbClr val="D1D5DB"/>
                </a:solidFill>
                <a:effectLst/>
                <a:latin typeface="Söhne"/>
              </a:rPr>
              <a:t>.</a:t>
            </a:r>
            <a:endParaRPr lang="en-US" dirty="0"/>
          </a:p>
        </p:txBody>
      </p:sp>
      <p:sp>
        <p:nvSpPr>
          <p:cNvPr id="6" name="TextBox 5">
            <a:extLst>
              <a:ext uri="{FF2B5EF4-FFF2-40B4-BE49-F238E27FC236}">
                <a16:creationId xmlns:a16="http://schemas.microsoft.com/office/drawing/2014/main" id="{972CFB36-D695-D770-48F1-FF2599B67FCA}"/>
              </a:ext>
            </a:extLst>
          </p:cNvPr>
          <p:cNvSpPr txBox="1"/>
          <p:nvPr/>
        </p:nvSpPr>
        <p:spPr>
          <a:xfrm>
            <a:off x="646111" y="5294376"/>
            <a:ext cx="3273552" cy="923330"/>
          </a:xfrm>
          <a:prstGeom prst="rect">
            <a:avLst/>
          </a:prstGeom>
          <a:noFill/>
        </p:spPr>
        <p:txBody>
          <a:bodyPr wrap="square" rtlCol="0">
            <a:spAutoFit/>
          </a:bodyPr>
          <a:lstStyle/>
          <a:p>
            <a:r>
              <a:rPr lang="sl-SI" dirty="0"/>
              <a:t>I</a:t>
            </a:r>
            <a:r>
              <a:rPr lang="en-US" dirty="0" err="1"/>
              <a:t>ntuitivno</a:t>
            </a:r>
            <a:r>
              <a:rPr lang="en-US" dirty="0"/>
              <a:t> </a:t>
            </a:r>
            <a:r>
              <a:rPr lang="en-US" dirty="0" err="1"/>
              <a:t>interakcijo</a:t>
            </a:r>
            <a:r>
              <a:rPr lang="en-US" dirty="0"/>
              <a:t> z </a:t>
            </a:r>
            <a:r>
              <a:rPr lang="en-US" dirty="0" err="1"/>
              <a:t>aplikacijo</a:t>
            </a:r>
            <a:r>
              <a:rPr lang="en-US" dirty="0"/>
              <a:t> in </a:t>
            </a:r>
            <a:r>
              <a:rPr lang="en-US" dirty="0" err="1"/>
              <a:t>pomoč</a:t>
            </a:r>
            <a:r>
              <a:rPr lang="en-US" dirty="0"/>
              <a:t> </a:t>
            </a:r>
            <a:r>
              <a:rPr lang="en-US" dirty="0" err="1"/>
              <a:t>pri</a:t>
            </a:r>
            <a:r>
              <a:rPr lang="en-US" dirty="0"/>
              <a:t> </a:t>
            </a:r>
            <a:r>
              <a:rPr lang="en-US" dirty="0" err="1"/>
              <a:t>doseganju</a:t>
            </a:r>
            <a:r>
              <a:rPr lang="en-US" dirty="0"/>
              <a:t> </a:t>
            </a:r>
            <a:r>
              <a:rPr lang="en-US" dirty="0" err="1"/>
              <a:t>vaših</a:t>
            </a:r>
            <a:r>
              <a:rPr lang="en-US" dirty="0"/>
              <a:t> </a:t>
            </a:r>
            <a:r>
              <a:rPr lang="en-US" dirty="0" err="1"/>
              <a:t>ciljev</a:t>
            </a:r>
            <a:endParaRPr lang="en-US" dirty="0"/>
          </a:p>
        </p:txBody>
      </p:sp>
    </p:spTree>
    <p:extLst>
      <p:ext uri="{BB962C8B-B14F-4D97-AF65-F5344CB8AC3E}">
        <p14:creationId xmlns:p14="http://schemas.microsoft.com/office/powerpoint/2010/main" val="226118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73B0-0710-0770-9922-514C0EE63F08}"/>
              </a:ext>
            </a:extLst>
          </p:cNvPr>
          <p:cNvSpPr>
            <a:spLocks noGrp="1"/>
          </p:cNvSpPr>
          <p:nvPr>
            <p:ph type="title"/>
          </p:nvPr>
        </p:nvSpPr>
        <p:spPr/>
        <p:txBody>
          <a:bodyPr/>
          <a:lstStyle/>
          <a:p>
            <a:r>
              <a:rPr lang="sl-SI" dirty="0"/>
              <a:t>Zakaj smo izbrali ChatGPT</a:t>
            </a:r>
            <a:endParaRPr lang="en-US" dirty="0"/>
          </a:p>
        </p:txBody>
      </p:sp>
      <p:sp>
        <p:nvSpPr>
          <p:cNvPr id="4" name="TextBox 3">
            <a:extLst>
              <a:ext uri="{FF2B5EF4-FFF2-40B4-BE49-F238E27FC236}">
                <a16:creationId xmlns:a16="http://schemas.microsoft.com/office/drawing/2014/main" id="{7A8E5E4B-3CB9-56B5-DCF1-CDDC8A11E6E1}"/>
              </a:ext>
            </a:extLst>
          </p:cNvPr>
          <p:cNvSpPr txBox="1"/>
          <p:nvPr/>
        </p:nvSpPr>
        <p:spPr>
          <a:xfrm>
            <a:off x="795528" y="1951672"/>
            <a:ext cx="3401568" cy="1477328"/>
          </a:xfrm>
          <a:prstGeom prst="rect">
            <a:avLst/>
          </a:prstGeom>
          <a:noFill/>
        </p:spPr>
        <p:txBody>
          <a:bodyPr wrap="square" rtlCol="0">
            <a:spAutoFit/>
          </a:bodyPr>
          <a:lstStyle/>
          <a:p>
            <a:r>
              <a:rPr lang="en-US" b="0" i="0" dirty="0" err="1">
                <a:solidFill>
                  <a:srgbClr val="D1D5DB"/>
                </a:solidFill>
                <a:effectLst/>
                <a:latin typeface="Söhne"/>
              </a:rPr>
              <a:t>Napredna</a:t>
            </a:r>
            <a:r>
              <a:rPr lang="en-US" b="0" i="0" dirty="0">
                <a:solidFill>
                  <a:srgbClr val="D1D5DB"/>
                </a:solidFill>
                <a:effectLst/>
                <a:latin typeface="Söhne"/>
              </a:rPr>
              <a:t> </a:t>
            </a:r>
            <a:r>
              <a:rPr lang="en-US" b="0" i="0" dirty="0" err="1">
                <a:solidFill>
                  <a:srgbClr val="D1D5DB"/>
                </a:solidFill>
                <a:effectLst/>
                <a:latin typeface="Söhne"/>
              </a:rPr>
              <a:t>tehnologija</a:t>
            </a:r>
            <a:r>
              <a:rPr lang="en-US" b="0" i="0" dirty="0">
                <a:solidFill>
                  <a:srgbClr val="D1D5DB"/>
                </a:solidFill>
                <a:effectLst/>
                <a:latin typeface="Söhne"/>
              </a:rPr>
              <a:t>:</a:t>
            </a:r>
            <a:endParaRPr lang="sl-SI" b="0" i="0" dirty="0">
              <a:solidFill>
                <a:srgbClr val="D1D5DB"/>
              </a:solidFill>
              <a:effectLst/>
              <a:latin typeface="Söhne"/>
            </a:endParaRPr>
          </a:p>
          <a:p>
            <a:r>
              <a:rPr lang="en-US" b="0" i="0" dirty="0">
                <a:solidFill>
                  <a:srgbClr val="D1D5DB"/>
                </a:solidFill>
                <a:effectLst/>
                <a:latin typeface="Söhne"/>
              </a:rPr>
              <a:t> </a:t>
            </a:r>
            <a:r>
              <a:rPr lang="en-US" b="0" i="0" dirty="0" err="1">
                <a:solidFill>
                  <a:srgbClr val="D1D5DB"/>
                </a:solidFill>
                <a:effectLst/>
                <a:latin typeface="Söhne"/>
              </a:rPr>
              <a:t>ChatGPT</a:t>
            </a:r>
            <a:r>
              <a:rPr lang="en-US" b="0" i="0" dirty="0">
                <a:solidFill>
                  <a:srgbClr val="D1D5DB"/>
                </a:solidFill>
                <a:effectLst/>
                <a:latin typeface="Söhne"/>
              </a:rPr>
              <a:t> </a:t>
            </a:r>
            <a:r>
              <a:rPr lang="en-US" b="0" i="0" dirty="0" err="1">
                <a:solidFill>
                  <a:srgbClr val="D1D5DB"/>
                </a:solidFill>
                <a:effectLst/>
                <a:latin typeface="Söhne"/>
              </a:rPr>
              <a:t>temelji</a:t>
            </a:r>
            <a:r>
              <a:rPr lang="en-US" b="0" i="0" dirty="0">
                <a:solidFill>
                  <a:srgbClr val="D1D5DB"/>
                </a:solidFill>
                <a:effectLst/>
                <a:latin typeface="Söhne"/>
              </a:rPr>
              <a:t> </a:t>
            </a:r>
            <a:r>
              <a:rPr lang="en-US" b="0" i="0" dirty="0" err="1">
                <a:solidFill>
                  <a:srgbClr val="D1D5DB"/>
                </a:solidFill>
                <a:effectLst/>
                <a:latin typeface="Söhne"/>
              </a:rPr>
              <a:t>na</a:t>
            </a:r>
            <a:r>
              <a:rPr lang="en-US" b="0" i="0" dirty="0">
                <a:solidFill>
                  <a:srgbClr val="D1D5DB"/>
                </a:solidFill>
                <a:effectLst/>
                <a:latin typeface="Söhne"/>
              </a:rPr>
              <a:t> </a:t>
            </a:r>
            <a:r>
              <a:rPr lang="en-US" b="0" i="0" dirty="0" err="1">
                <a:solidFill>
                  <a:srgbClr val="D1D5DB"/>
                </a:solidFill>
                <a:effectLst/>
                <a:latin typeface="Söhne"/>
              </a:rPr>
              <a:t>najnovejših</a:t>
            </a:r>
            <a:r>
              <a:rPr lang="en-US" b="0" i="0" dirty="0">
                <a:solidFill>
                  <a:srgbClr val="D1D5DB"/>
                </a:solidFill>
                <a:effectLst/>
                <a:latin typeface="Söhne"/>
              </a:rPr>
              <a:t> </a:t>
            </a:r>
            <a:r>
              <a:rPr lang="en-US" b="0" i="0" dirty="0" err="1">
                <a:solidFill>
                  <a:srgbClr val="D1D5DB"/>
                </a:solidFill>
                <a:effectLst/>
                <a:latin typeface="Söhne"/>
              </a:rPr>
              <a:t>dosežkih</a:t>
            </a:r>
            <a:r>
              <a:rPr lang="en-US" b="0" i="0" dirty="0">
                <a:solidFill>
                  <a:srgbClr val="D1D5DB"/>
                </a:solidFill>
                <a:effectLst/>
                <a:latin typeface="Söhne"/>
              </a:rPr>
              <a:t> </a:t>
            </a:r>
            <a:r>
              <a:rPr lang="en-US" b="0" i="0" dirty="0" err="1">
                <a:solidFill>
                  <a:srgbClr val="D1D5DB"/>
                </a:solidFill>
                <a:effectLst/>
                <a:latin typeface="Söhne"/>
              </a:rPr>
              <a:t>na</a:t>
            </a:r>
            <a:r>
              <a:rPr lang="en-US" b="0" i="0" dirty="0">
                <a:solidFill>
                  <a:srgbClr val="D1D5DB"/>
                </a:solidFill>
                <a:effectLst/>
                <a:latin typeface="Söhne"/>
              </a:rPr>
              <a:t> </a:t>
            </a:r>
            <a:r>
              <a:rPr lang="en-US" b="0" i="0" dirty="0" err="1">
                <a:solidFill>
                  <a:srgbClr val="D1D5DB"/>
                </a:solidFill>
                <a:effectLst/>
                <a:latin typeface="Söhne"/>
              </a:rPr>
              <a:t>področju</a:t>
            </a:r>
            <a:r>
              <a:rPr lang="en-US" b="0" i="0" dirty="0">
                <a:solidFill>
                  <a:srgbClr val="D1D5DB"/>
                </a:solidFill>
                <a:effectLst/>
                <a:latin typeface="Söhne"/>
              </a:rPr>
              <a:t> </a:t>
            </a:r>
            <a:r>
              <a:rPr lang="en-US" b="0" i="0" dirty="0" err="1">
                <a:solidFill>
                  <a:srgbClr val="D1D5DB"/>
                </a:solidFill>
                <a:effectLst/>
                <a:latin typeface="Söhne"/>
              </a:rPr>
              <a:t>umetne</a:t>
            </a:r>
            <a:r>
              <a:rPr lang="en-US" b="0" i="0" dirty="0">
                <a:solidFill>
                  <a:srgbClr val="D1D5DB"/>
                </a:solidFill>
                <a:effectLst/>
                <a:latin typeface="Söhne"/>
              </a:rPr>
              <a:t> </a:t>
            </a:r>
            <a:r>
              <a:rPr lang="en-US" b="0" i="0" dirty="0" err="1">
                <a:solidFill>
                  <a:srgbClr val="D1D5DB"/>
                </a:solidFill>
                <a:effectLst/>
                <a:latin typeface="Söhne"/>
              </a:rPr>
              <a:t>inteligence</a:t>
            </a:r>
            <a:r>
              <a:rPr lang="en-US" b="0" i="0" dirty="0">
                <a:solidFill>
                  <a:srgbClr val="D1D5DB"/>
                </a:solidFill>
                <a:effectLst/>
                <a:latin typeface="Söhne"/>
              </a:rPr>
              <a:t> in je </a:t>
            </a:r>
            <a:r>
              <a:rPr lang="en-US" b="0" i="0" dirty="0" err="1">
                <a:solidFill>
                  <a:srgbClr val="D1D5DB"/>
                </a:solidFill>
                <a:effectLst/>
                <a:latin typeface="Söhne"/>
              </a:rPr>
              <a:t>zmožen</a:t>
            </a:r>
            <a:r>
              <a:rPr lang="en-US" b="0" i="0" dirty="0">
                <a:solidFill>
                  <a:srgbClr val="D1D5DB"/>
                </a:solidFill>
                <a:effectLst/>
                <a:latin typeface="Söhne"/>
              </a:rPr>
              <a:t> </a:t>
            </a:r>
            <a:r>
              <a:rPr lang="en-US" b="0" i="0" dirty="0" err="1">
                <a:solidFill>
                  <a:srgbClr val="D1D5DB"/>
                </a:solidFill>
                <a:effectLst/>
                <a:latin typeface="Söhne"/>
              </a:rPr>
              <a:t>posnemati</a:t>
            </a:r>
            <a:r>
              <a:rPr lang="en-US" b="0" i="0" dirty="0">
                <a:solidFill>
                  <a:srgbClr val="D1D5DB"/>
                </a:solidFill>
                <a:effectLst/>
                <a:latin typeface="Söhne"/>
              </a:rPr>
              <a:t> </a:t>
            </a:r>
            <a:r>
              <a:rPr lang="en-US" b="0" i="0" dirty="0" err="1">
                <a:solidFill>
                  <a:srgbClr val="D1D5DB"/>
                </a:solidFill>
                <a:effectLst/>
                <a:latin typeface="Söhne"/>
              </a:rPr>
              <a:t>pogovore</a:t>
            </a:r>
            <a:r>
              <a:rPr lang="en-US" b="0" i="0" dirty="0">
                <a:solidFill>
                  <a:srgbClr val="D1D5DB"/>
                </a:solidFill>
                <a:effectLst/>
                <a:latin typeface="Söhne"/>
              </a:rPr>
              <a:t> s </a:t>
            </a:r>
            <a:r>
              <a:rPr lang="en-US" b="0" i="0" dirty="0" err="1">
                <a:solidFill>
                  <a:srgbClr val="D1D5DB"/>
                </a:solidFill>
                <a:effectLst/>
                <a:latin typeface="Söhne"/>
              </a:rPr>
              <a:t>človekom</a:t>
            </a:r>
            <a:r>
              <a:rPr lang="en-US" b="0" i="0" dirty="0">
                <a:solidFill>
                  <a:srgbClr val="D1D5DB"/>
                </a:solidFill>
                <a:effectLst/>
                <a:latin typeface="Söhne"/>
              </a:rPr>
              <a:t>.</a:t>
            </a:r>
            <a:endParaRPr lang="en-US" dirty="0"/>
          </a:p>
        </p:txBody>
      </p:sp>
      <p:sp>
        <p:nvSpPr>
          <p:cNvPr id="5" name="TextBox 4">
            <a:extLst>
              <a:ext uri="{FF2B5EF4-FFF2-40B4-BE49-F238E27FC236}">
                <a16:creationId xmlns:a16="http://schemas.microsoft.com/office/drawing/2014/main" id="{A622F9EB-1BE1-23BE-8E94-79C0600E84A6}"/>
              </a:ext>
            </a:extLst>
          </p:cNvPr>
          <p:cNvSpPr txBox="1"/>
          <p:nvPr/>
        </p:nvSpPr>
        <p:spPr>
          <a:xfrm>
            <a:off x="7589521" y="4266089"/>
            <a:ext cx="3529583" cy="1754326"/>
          </a:xfrm>
          <a:prstGeom prst="rect">
            <a:avLst/>
          </a:prstGeom>
          <a:noFill/>
        </p:spPr>
        <p:txBody>
          <a:bodyPr wrap="square" rtlCol="0">
            <a:spAutoFit/>
          </a:bodyPr>
          <a:lstStyle/>
          <a:p>
            <a:r>
              <a:rPr lang="en-US" b="0" i="0" dirty="0" err="1">
                <a:solidFill>
                  <a:srgbClr val="D1D5DB"/>
                </a:solidFill>
                <a:effectLst/>
                <a:latin typeface="Söhne"/>
              </a:rPr>
              <a:t>Osebna</a:t>
            </a:r>
            <a:r>
              <a:rPr lang="en-US" b="0" i="0" dirty="0">
                <a:solidFill>
                  <a:srgbClr val="D1D5DB"/>
                </a:solidFill>
                <a:effectLst/>
                <a:latin typeface="Söhne"/>
              </a:rPr>
              <a:t> </a:t>
            </a:r>
            <a:r>
              <a:rPr lang="en-US" b="0" i="0" dirty="0" err="1">
                <a:solidFill>
                  <a:srgbClr val="D1D5DB"/>
                </a:solidFill>
                <a:effectLst/>
                <a:latin typeface="Söhne"/>
              </a:rPr>
              <a:t>izkušnja</a:t>
            </a:r>
            <a:r>
              <a:rPr lang="en-US" b="0" i="0" dirty="0">
                <a:solidFill>
                  <a:srgbClr val="D1D5DB"/>
                </a:solidFill>
                <a:effectLst/>
                <a:latin typeface="Söhne"/>
              </a:rPr>
              <a:t>:</a:t>
            </a:r>
            <a:endParaRPr lang="sl-SI" b="0" i="0" dirty="0">
              <a:solidFill>
                <a:srgbClr val="D1D5DB"/>
              </a:solidFill>
              <a:effectLst/>
              <a:latin typeface="Söhne"/>
            </a:endParaRPr>
          </a:p>
          <a:p>
            <a:r>
              <a:rPr lang="en-US" b="0" i="0" dirty="0" err="1">
                <a:solidFill>
                  <a:srgbClr val="D1D5DB"/>
                </a:solidFill>
                <a:effectLst/>
                <a:latin typeface="Söhne"/>
              </a:rPr>
              <a:t>ChatGPT</a:t>
            </a:r>
            <a:r>
              <a:rPr lang="en-US" b="0" i="0" dirty="0">
                <a:solidFill>
                  <a:srgbClr val="D1D5DB"/>
                </a:solidFill>
                <a:effectLst/>
                <a:latin typeface="Söhne"/>
              </a:rPr>
              <a:t> </a:t>
            </a:r>
            <a:r>
              <a:rPr lang="en-US" b="0" i="0" dirty="0" err="1">
                <a:solidFill>
                  <a:srgbClr val="D1D5DB"/>
                </a:solidFill>
                <a:effectLst/>
                <a:latin typeface="Söhne"/>
              </a:rPr>
              <a:t>omogoča</a:t>
            </a:r>
            <a:r>
              <a:rPr lang="en-US" b="0" i="0" dirty="0">
                <a:solidFill>
                  <a:srgbClr val="D1D5DB"/>
                </a:solidFill>
                <a:effectLst/>
                <a:latin typeface="Söhne"/>
              </a:rPr>
              <a:t> </a:t>
            </a:r>
            <a:r>
              <a:rPr lang="en-US" b="0" i="0" dirty="0" err="1">
                <a:solidFill>
                  <a:srgbClr val="D1D5DB"/>
                </a:solidFill>
                <a:effectLst/>
                <a:latin typeface="Söhne"/>
              </a:rPr>
              <a:t>uporabnikom</a:t>
            </a:r>
            <a:r>
              <a:rPr lang="en-US" b="0" i="0" dirty="0">
                <a:solidFill>
                  <a:srgbClr val="D1D5DB"/>
                </a:solidFill>
                <a:effectLst/>
                <a:latin typeface="Söhne"/>
              </a:rPr>
              <a:t>, da se </a:t>
            </a:r>
            <a:r>
              <a:rPr lang="en-US" b="0" i="0" dirty="0" err="1">
                <a:solidFill>
                  <a:srgbClr val="D1D5DB"/>
                </a:solidFill>
                <a:effectLst/>
                <a:latin typeface="Söhne"/>
              </a:rPr>
              <a:t>izrazijo</a:t>
            </a:r>
            <a:r>
              <a:rPr lang="en-US" b="0" i="0" dirty="0">
                <a:solidFill>
                  <a:srgbClr val="D1D5DB"/>
                </a:solidFill>
                <a:effectLst/>
                <a:latin typeface="Söhne"/>
              </a:rPr>
              <a:t> </a:t>
            </a:r>
            <a:r>
              <a:rPr lang="en-US" b="0" i="0" dirty="0" err="1">
                <a:solidFill>
                  <a:srgbClr val="D1D5DB"/>
                </a:solidFill>
                <a:effectLst/>
                <a:latin typeface="Söhne"/>
              </a:rPr>
              <a:t>brez</a:t>
            </a:r>
            <a:r>
              <a:rPr lang="en-US" b="0" i="0" dirty="0">
                <a:solidFill>
                  <a:srgbClr val="D1D5DB"/>
                </a:solidFill>
                <a:effectLst/>
                <a:latin typeface="Söhne"/>
              </a:rPr>
              <a:t> </a:t>
            </a:r>
            <a:r>
              <a:rPr lang="en-US" b="0" i="0" dirty="0" err="1">
                <a:solidFill>
                  <a:srgbClr val="D1D5DB"/>
                </a:solidFill>
                <a:effectLst/>
                <a:latin typeface="Söhne"/>
              </a:rPr>
              <a:t>strahu</a:t>
            </a:r>
            <a:r>
              <a:rPr lang="en-US" b="0" i="0" dirty="0">
                <a:solidFill>
                  <a:srgbClr val="D1D5DB"/>
                </a:solidFill>
                <a:effectLst/>
                <a:latin typeface="Söhne"/>
              </a:rPr>
              <a:t> pred </a:t>
            </a:r>
            <a:r>
              <a:rPr lang="en-US" b="0" i="0" dirty="0" err="1">
                <a:solidFill>
                  <a:srgbClr val="D1D5DB"/>
                </a:solidFill>
                <a:effectLst/>
                <a:latin typeface="Söhne"/>
              </a:rPr>
              <a:t>obsodbo</a:t>
            </a:r>
            <a:r>
              <a:rPr lang="en-US" b="0" i="0" dirty="0">
                <a:solidFill>
                  <a:srgbClr val="D1D5DB"/>
                </a:solidFill>
                <a:effectLst/>
                <a:latin typeface="Söhne"/>
              </a:rPr>
              <a:t>, </a:t>
            </a:r>
            <a:r>
              <a:rPr lang="en-US" b="0" i="0" dirty="0" err="1">
                <a:solidFill>
                  <a:srgbClr val="D1D5DB"/>
                </a:solidFill>
                <a:effectLst/>
                <a:latin typeface="Söhne"/>
              </a:rPr>
              <a:t>saj</a:t>
            </a:r>
            <a:r>
              <a:rPr lang="en-US" b="0" i="0" dirty="0">
                <a:solidFill>
                  <a:srgbClr val="D1D5DB"/>
                </a:solidFill>
                <a:effectLst/>
                <a:latin typeface="Söhne"/>
              </a:rPr>
              <a:t> se </a:t>
            </a:r>
            <a:r>
              <a:rPr lang="en-US" b="0" i="0" dirty="0" err="1">
                <a:solidFill>
                  <a:srgbClr val="D1D5DB"/>
                </a:solidFill>
                <a:effectLst/>
                <a:latin typeface="Söhne"/>
              </a:rPr>
              <a:t>njihove</a:t>
            </a:r>
            <a:r>
              <a:rPr lang="en-US" b="0" i="0" dirty="0">
                <a:solidFill>
                  <a:srgbClr val="D1D5DB"/>
                </a:solidFill>
                <a:effectLst/>
                <a:latin typeface="Söhne"/>
              </a:rPr>
              <a:t> </a:t>
            </a:r>
            <a:r>
              <a:rPr lang="en-US" b="0" i="0" dirty="0" err="1">
                <a:solidFill>
                  <a:srgbClr val="D1D5DB"/>
                </a:solidFill>
                <a:effectLst/>
                <a:latin typeface="Söhne"/>
              </a:rPr>
              <a:t>skrbi</a:t>
            </a:r>
            <a:r>
              <a:rPr lang="en-US" b="0" i="0" dirty="0">
                <a:solidFill>
                  <a:srgbClr val="D1D5DB"/>
                </a:solidFill>
                <a:effectLst/>
                <a:latin typeface="Söhne"/>
              </a:rPr>
              <a:t> </a:t>
            </a:r>
            <a:r>
              <a:rPr lang="en-US" b="0" i="0" dirty="0" err="1">
                <a:solidFill>
                  <a:srgbClr val="D1D5DB"/>
                </a:solidFill>
                <a:effectLst/>
                <a:latin typeface="Söhne"/>
              </a:rPr>
              <a:t>obravnavajo</a:t>
            </a:r>
            <a:r>
              <a:rPr lang="en-US" b="0" i="0" dirty="0">
                <a:solidFill>
                  <a:srgbClr val="D1D5DB"/>
                </a:solidFill>
                <a:effectLst/>
                <a:latin typeface="Söhne"/>
              </a:rPr>
              <a:t> s </a:t>
            </a:r>
            <a:r>
              <a:rPr lang="en-US" b="0" i="0" dirty="0" err="1">
                <a:solidFill>
                  <a:srgbClr val="D1D5DB"/>
                </a:solidFill>
                <a:effectLst/>
                <a:latin typeface="Söhne"/>
              </a:rPr>
              <a:t>sočutjem</a:t>
            </a:r>
            <a:r>
              <a:rPr lang="en-US" b="0" i="0" dirty="0">
                <a:solidFill>
                  <a:srgbClr val="D1D5DB"/>
                </a:solidFill>
                <a:effectLst/>
                <a:latin typeface="Söhne"/>
              </a:rPr>
              <a:t> in </a:t>
            </a:r>
            <a:r>
              <a:rPr lang="en-US" b="0" i="0" dirty="0" err="1">
                <a:solidFill>
                  <a:srgbClr val="D1D5DB"/>
                </a:solidFill>
                <a:effectLst/>
                <a:latin typeface="Söhne"/>
              </a:rPr>
              <a:t>razumevanjem</a:t>
            </a:r>
            <a:r>
              <a:rPr lang="en-US" b="0" i="0" dirty="0">
                <a:solidFill>
                  <a:srgbClr val="D1D5DB"/>
                </a:solidFill>
                <a:effectLst/>
                <a:latin typeface="Söhne"/>
              </a:rPr>
              <a:t>.</a:t>
            </a:r>
            <a:endParaRPr lang="en-US" dirty="0"/>
          </a:p>
        </p:txBody>
      </p:sp>
    </p:spTree>
    <p:extLst>
      <p:ext uri="{BB962C8B-B14F-4D97-AF65-F5344CB8AC3E}">
        <p14:creationId xmlns:p14="http://schemas.microsoft.com/office/powerpoint/2010/main" val="41229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B77F-7E6F-AE76-7848-774EC6315D14}"/>
              </a:ext>
            </a:extLst>
          </p:cNvPr>
          <p:cNvSpPr>
            <a:spLocks noGrp="1"/>
          </p:cNvSpPr>
          <p:nvPr>
            <p:ph type="title"/>
          </p:nvPr>
        </p:nvSpPr>
        <p:spPr/>
        <p:txBody>
          <a:bodyPr/>
          <a:lstStyle/>
          <a:p>
            <a:r>
              <a:rPr lang="en-US" dirty="0" err="1"/>
              <a:t>Tehnologije</a:t>
            </a:r>
            <a:r>
              <a:rPr lang="en-US" dirty="0"/>
              <a:t>, ki </a:t>
            </a:r>
            <a:r>
              <a:rPr lang="en-US" dirty="0" err="1"/>
              <a:t>smo</a:t>
            </a:r>
            <a:r>
              <a:rPr lang="en-US" dirty="0"/>
              <a:t> </a:t>
            </a:r>
            <a:r>
              <a:rPr lang="en-US" dirty="0" err="1"/>
              <a:t>jih</a:t>
            </a:r>
            <a:r>
              <a:rPr lang="en-US" dirty="0"/>
              <a:t> </a:t>
            </a:r>
            <a:r>
              <a:rPr lang="en-US" dirty="0" err="1"/>
              <a:t>uporabili</a:t>
            </a:r>
            <a:endParaRPr lang="en-US" dirty="0"/>
          </a:p>
        </p:txBody>
      </p:sp>
      <p:pic>
        <p:nvPicPr>
          <p:cNvPr id="7" name="Graphic 6">
            <a:extLst>
              <a:ext uri="{FF2B5EF4-FFF2-40B4-BE49-F238E27FC236}">
                <a16:creationId xmlns:a16="http://schemas.microsoft.com/office/drawing/2014/main" id="{124DE7DA-E05E-296B-E2B0-9297D6D8D3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0476" y="1919923"/>
            <a:ext cx="1866900" cy="1866900"/>
          </a:xfrm>
          <a:prstGeom prst="rect">
            <a:avLst/>
          </a:prstGeom>
        </p:spPr>
      </p:pic>
      <p:pic>
        <p:nvPicPr>
          <p:cNvPr id="9" name="Graphic 8">
            <a:extLst>
              <a:ext uri="{FF2B5EF4-FFF2-40B4-BE49-F238E27FC236}">
                <a16:creationId xmlns:a16="http://schemas.microsoft.com/office/drawing/2014/main" id="{197016B3-181B-0F01-E8EB-E25E04F217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52388" y="1963161"/>
            <a:ext cx="1558137" cy="1823662"/>
          </a:xfrm>
          <a:prstGeom prst="rect">
            <a:avLst/>
          </a:prstGeom>
        </p:spPr>
      </p:pic>
      <p:pic>
        <p:nvPicPr>
          <p:cNvPr id="11" name="Graphic 10">
            <a:extLst>
              <a:ext uri="{FF2B5EF4-FFF2-40B4-BE49-F238E27FC236}">
                <a16:creationId xmlns:a16="http://schemas.microsoft.com/office/drawing/2014/main" id="{11A3CC1C-5A16-F7B9-4DDA-4160AC2E38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33800" y="3981450"/>
            <a:ext cx="2019300" cy="2019300"/>
          </a:xfrm>
          <a:prstGeom prst="rect">
            <a:avLst/>
          </a:prstGeom>
        </p:spPr>
      </p:pic>
      <p:pic>
        <p:nvPicPr>
          <p:cNvPr id="13" name="Graphic 12">
            <a:extLst>
              <a:ext uri="{FF2B5EF4-FFF2-40B4-BE49-F238E27FC236}">
                <a16:creationId xmlns:a16="http://schemas.microsoft.com/office/drawing/2014/main" id="{6782B133-BC9B-1ECE-24FF-7F2F97AF20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05550" y="4295775"/>
            <a:ext cx="1704975" cy="1704975"/>
          </a:xfrm>
          <a:prstGeom prst="rect">
            <a:avLst/>
          </a:prstGeom>
        </p:spPr>
      </p:pic>
      <p:sp>
        <p:nvSpPr>
          <p:cNvPr id="14" name="TextBox 13">
            <a:extLst>
              <a:ext uri="{FF2B5EF4-FFF2-40B4-BE49-F238E27FC236}">
                <a16:creationId xmlns:a16="http://schemas.microsoft.com/office/drawing/2014/main" id="{AC519D97-E4E9-37E2-DDE2-684F4760CFE7}"/>
              </a:ext>
            </a:extLst>
          </p:cNvPr>
          <p:cNvSpPr txBox="1"/>
          <p:nvPr/>
        </p:nvSpPr>
        <p:spPr>
          <a:xfrm>
            <a:off x="1386765" y="2228671"/>
            <a:ext cx="2490291" cy="1477328"/>
          </a:xfrm>
          <a:prstGeom prst="rect">
            <a:avLst/>
          </a:prstGeom>
          <a:noFill/>
        </p:spPr>
        <p:txBody>
          <a:bodyPr wrap="square" rtlCol="0">
            <a:spAutoFit/>
          </a:bodyPr>
          <a:lstStyle/>
          <a:p>
            <a:r>
              <a:rPr lang="en-US" b="0" i="0" dirty="0">
                <a:solidFill>
                  <a:srgbClr val="E6EDF3"/>
                </a:solidFill>
                <a:effectLst/>
                <a:latin typeface="-apple-system"/>
              </a:rPr>
              <a:t>React Native: </a:t>
            </a:r>
          </a:p>
          <a:p>
            <a:r>
              <a:rPr lang="en-US" b="0" i="0" dirty="0">
                <a:solidFill>
                  <a:srgbClr val="E6EDF3"/>
                </a:solidFill>
                <a:effectLst/>
                <a:latin typeface="-apple-system"/>
              </a:rPr>
              <a:t>JavaScript </a:t>
            </a:r>
            <a:r>
              <a:rPr lang="en-US" b="0" i="0" dirty="0" err="1">
                <a:solidFill>
                  <a:srgbClr val="E6EDF3"/>
                </a:solidFill>
                <a:effectLst/>
                <a:latin typeface="-apple-system"/>
              </a:rPr>
              <a:t>ogrodje</a:t>
            </a:r>
            <a:r>
              <a:rPr lang="en-US" b="0" i="0" dirty="0">
                <a:solidFill>
                  <a:srgbClr val="E6EDF3"/>
                </a:solidFill>
                <a:effectLst/>
                <a:latin typeface="-apple-system"/>
              </a:rPr>
              <a:t> za </a:t>
            </a:r>
            <a:r>
              <a:rPr lang="en-US" b="0" i="0" dirty="0" err="1">
                <a:solidFill>
                  <a:srgbClr val="E6EDF3"/>
                </a:solidFill>
                <a:effectLst/>
                <a:latin typeface="-apple-system"/>
              </a:rPr>
              <a:t>izgradnjo</a:t>
            </a:r>
            <a:r>
              <a:rPr lang="en-US" b="0" i="0" dirty="0">
                <a:solidFill>
                  <a:srgbClr val="E6EDF3"/>
                </a:solidFill>
                <a:effectLst/>
                <a:latin typeface="-apple-system"/>
              </a:rPr>
              <a:t> </a:t>
            </a:r>
            <a:r>
              <a:rPr lang="en-US" b="0" i="0" dirty="0" err="1">
                <a:solidFill>
                  <a:srgbClr val="E6EDF3"/>
                </a:solidFill>
                <a:effectLst/>
                <a:latin typeface="-apple-system"/>
              </a:rPr>
              <a:t>mobilnih</a:t>
            </a:r>
            <a:r>
              <a:rPr lang="en-US" b="0" i="0" dirty="0">
                <a:solidFill>
                  <a:srgbClr val="E6EDF3"/>
                </a:solidFill>
                <a:effectLst/>
                <a:latin typeface="-apple-system"/>
              </a:rPr>
              <a:t> </a:t>
            </a:r>
            <a:r>
              <a:rPr lang="en-US" b="0" i="0" dirty="0" err="1">
                <a:solidFill>
                  <a:srgbClr val="E6EDF3"/>
                </a:solidFill>
                <a:effectLst/>
                <a:latin typeface="-apple-system"/>
              </a:rPr>
              <a:t>aplikacij</a:t>
            </a:r>
            <a:r>
              <a:rPr lang="en-US" b="0" i="0" dirty="0">
                <a:solidFill>
                  <a:srgbClr val="E6EDF3"/>
                </a:solidFill>
                <a:effectLst/>
                <a:latin typeface="-apple-system"/>
              </a:rPr>
              <a:t>.</a:t>
            </a:r>
          </a:p>
          <a:p>
            <a:endParaRPr lang="en-US" dirty="0"/>
          </a:p>
        </p:txBody>
      </p:sp>
      <p:sp>
        <p:nvSpPr>
          <p:cNvPr id="15" name="TextBox 14">
            <a:extLst>
              <a:ext uri="{FF2B5EF4-FFF2-40B4-BE49-F238E27FC236}">
                <a16:creationId xmlns:a16="http://schemas.microsoft.com/office/drawing/2014/main" id="{68377D99-6C5B-351D-38C3-9D7BA4291A61}"/>
              </a:ext>
            </a:extLst>
          </p:cNvPr>
          <p:cNvSpPr txBox="1"/>
          <p:nvPr/>
        </p:nvSpPr>
        <p:spPr>
          <a:xfrm>
            <a:off x="905256" y="4388624"/>
            <a:ext cx="3090672" cy="1754326"/>
          </a:xfrm>
          <a:prstGeom prst="rect">
            <a:avLst/>
          </a:prstGeom>
          <a:noFill/>
        </p:spPr>
        <p:txBody>
          <a:bodyPr wrap="square" rtlCol="0">
            <a:spAutoFit/>
          </a:bodyPr>
          <a:lstStyle/>
          <a:p>
            <a:r>
              <a:rPr lang="en-US" b="0" i="0" dirty="0">
                <a:solidFill>
                  <a:srgbClr val="E6EDF3"/>
                </a:solidFill>
                <a:effectLst/>
                <a:latin typeface="-apple-system"/>
              </a:rPr>
              <a:t>Firebase: </a:t>
            </a:r>
          </a:p>
          <a:p>
            <a:r>
              <a:rPr lang="en-US" b="0" i="0" dirty="0" err="1">
                <a:solidFill>
                  <a:srgbClr val="E6EDF3"/>
                </a:solidFill>
                <a:effectLst/>
                <a:latin typeface="-apple-system"/>
              </a:rPr>
              <a:t>Celovita</a:t>
            </a:r>
            <a:r>
              <a:rPr lang="en-US" b="0" i="0" dirty="0">
                <a:solidFill>
                  <a:srgbClr val="E6EDF3"/>
                </a:solidFill>
                <a:effectLst/>
                <a:latin typeface="-apple-system"/>
              </a:rPr>
              <a:t> </a:t>
            </a:r>
            <a:r>
              <a:rPr lang="en-US" b="0" i="0" dirty="0" err="1">
                <a:solidFill>
                  <a:srgbClr val="E6EDF3"/>
                </a:solidFill>
                <a:effectLst/>
                <a:latin typeface="-apple-system"/>
              </a:rPr>
              <a:t>platforma</a:t>
            </a:r>
            <a:r>
              <a:rPr lang="en-US" b="0" i="0" dirty="0">
                <a:solidFill>
                  <a:srgbClr val="E6EDF3"/>
                </a:solidFill>
                <a:effectLst/>
                <a:latin typeface="-apple-system"/>
              </a:rPr>
              <a:t> za </a:t>
            </a:r>
            <a:r>
              <a:rPr lang="en-US" b="0" i="0" dirty="0" err="1">
                <a:solidFill>
                  <a:srgbClr val="E6EDF3"/>
                </a:solidFill>
                <a:effectLst/>
                <a:latin typeface="-apple-system"/>
              </a:rPr>
              <a:t>razvoj</a:t>
            </a:r>
            <a:r>
              <a:rPr lang="en-US" b="0" i="0" dirty="0">
                <a:solidFill>
                  <a:srgbClr val="E6EDF3"/>
                </a:solidFill>
                <a:effectLst/>
                <a:latin typeface="-apple-system"/>
              </a:rPr>
              <a:t> </a:t>
            </a:r>
            <a:r>
              <a:rPr lang="en-US" b="0" i="0" dirty="0" err="1">
                <a:solidFill>
                  <a:srgbClr val="E6EDF3"/>
                </a:solidFill>
                <a:effectLst/>
                <a:latin typeface="-apple-system"/>
              </a:rPr>
              <a:t>mobilnih</a:t>
            </a:r>
            <a:r>
              <a:rPr lang="en-US" b="0" i="0" dirty="0">
                <a:solidFill>
                  <a:srgbClr val="E6EDF3"/>
                </a:solidFill>
                <a:effectLst/>
                <a:latin typeface="-apple-system"/>
              </a:rPr>
              <a:t> in </a:t>
            </a:r>
            <a:r>
              <a:rPr lang="en-US" b="0" i="0" dirty="0" err="1">
                <a:solidFill>
                  <a:srgbClr val="E6EDF3"/>
                </a:solidFill>
                <a:effectLst/>
                <a:latin typeface="-apple-system"/>
              </a:rPr>
              <a:t>spletnih</a:t>
            </a:r>
            <a:r>
              <a:rPr lang="en-US" b="0" i="0" dirty="0">
                <a:solidFill>
                  <a:srgbClr val="E6EDF3"/>
                </a:solidFill>
                <a:effectLst/>
                <a:latin typeface="-apple-system"/>
              </a:rPr>
              <a:t> </a:t>
            </a:r>
            <a:r>
              <a:rPr lang="en-US" b="0" i="0" dirty="0" err="1">
                <a:solidFill>
                  <a:srgbClr val="E6EDF3"/>
                </a:solidFill>
                <a:effectLst/>
                <a:latin typeface="-apple-system"/>
              </a:rPr>
              <a:t>aplikacij</a:t>
            </a:r>
            <a:r>
              <a:rPr lang="en-US" b="0" i="0" dirty="0">
                <a:solidFill>
                  <a:srgbClr val="E6EDF3"/>
                </a:solidFill>
                <a:effectLst/>
                <a:latin typeface="-apple-system"/>
              </a:rPr>
              <a:t>, ki </a:t>
            </a:r>
            <a:r>
              <a:rPr lang="en-US" b="0" i="0" dirty="0" err="1">
                <a:solidFill>
                  <a:srgbClr val="E6EDF3"/>
                </a:solidFill>
                <a:effectLst/>
                <a:latin typeface="-apple-system"/>
              </a:rPr>
              <a:t>zagotavlja</a:t>
            </a:r>
            <a:r>
              <a:rPr lang="en-US" b="0" i="0" dirty="0">
                <a:solidFill>
                  <a:srgbClr val="E6EDF3"/>
                </a:solidFill>
                <a:effectLst/>
                <a:latin typeface="-apple-system"/>
              </a:rPr>
              <a:t> </a:t>
            </a:r>
            <a:r>
              <a:rPr lang="en-US" b="0" i="0" dirty="0" err="1">
                <a:solidFill>
                  <a:srgbClr val="E6EDF3"/>
                </a:solidFill>
                <a:effectLst/>
                <a:latin typeface="-apple-system"/>
              </a:rPr>
              <a:t>avtentikacijo</a:t>
            </a:r>
            <a:r>
              <a:rPr lang="en-US" b="0" i="0" dirty="0">
                <a:solidFill>
                  <a:srgbClr val="E6EDF3"/>
                </a:solidFill>
                <a:effectLst/>
                <a:latin typeface="-apple-system"/>
              </a:rPr>
              <a:t> in </a:t>
            </a:r>
            <a:r>
              <a:rPr lang="en-US" b="0" i="0" dirty="0" err="1">
                <a:solidFill>
                  <a:srgbClr val="E6EDF3"/>
                </a:solidFill>
                <a:effectLst/>
                <a:latin typeface="-apple-system"/>
              </a:rPr>
              <a:t>podatkovno</a:t>
            </a:r>
            <a:r>
              <a:rPr lang="en-US" b="0" i="0" dirty="0">
                <a:solidFill>
                  <a:srgbClr val="E6EDF3"/>
                </a:solidFill>
                <a:effectLst/>
                <a:latin typeface="-apple-system"/>
              </a:rPr>
              <a:t> </a:t>
            </a:r>
            <a:r>
              <a:rPr lang="en-US" b="0" i="0" dirty="0" err="1">
                <a:solidFill>
                  <a:srgbClr val="E6EDF3"/>
                </a:solidFill>
                <a:effectLst/>
                <a:latin typeface="-apple-system"/>
              </a:rPr>
              <a:t>bazo</a:t>
            </a:r>
            <a:r>
              <a:rPr lang="en-US" b="0" i="0" dirty="0">
                <a:solidFill>
                  <a:srgbClr val="E6EDF3"/>
                </a:solidFill>
                <a:effectLst/>
                <a:latin typeface="-apple-system"/>
              </a:rPr>
              <a:t>.</a:t>
            </a:r>
          </a:p>
          <a:p>
            <a:endParaRPr lang="en-US" dirty="0"/>
          </a:p>
        </p:txBody>
      </p:sp>
      <p:sp>
        <p:nvSpPr>
          <p:cNvPr id="16" name="TextBox 15">
            <a:extLst>
              <a:ext uri="{FF2B5EF4-FFF2-40B4-BE49-F238E27FC236}">
                <a16:creationId xmlns:a16="http://schemas.microsoft.com/office/drawing/2014/main" id="{547CBBAF-6DDC-A490-1D40-DDCA56D94155}"/>
              </a:ext>
            </a:extLst>
          </p:cNvPr>
          <p:cNvSpPr txBox="1"/>
          <p:nvPr/>
        </p:nvSpPr>
        <p:spPr>
          <a:xfrm>
            <a:off x="7822693" y="5265787"/>
            <a:ext cx="3323843" cy="1200329"/>
          </a:xfrm>
          <a:prstGeom prst="rect">
            <a:avLst/>
          </a:prstGeom>
          <a:noFill/>
        </p:spPr>
        <p:txBody>
          <a:bodyPr wrap="square" rtlCol="0">
            <a:spAutoFit/>
          </a:bodyPr>
          <a:lstStyle/>
          <a:p>
            <a:r>
              <a:rPr lang="sv-SE" b="0" i="0" dirty="0">
                <a:solidFill>
                  <a:srgbClr val="E6EDF3"/>
                </a:solidFill>
                <a:effectLst/>
                <a:latin typeface="-apple-system"/>
              </a:rPr>
              <a:t>Jira: </a:t>
            </a:r>
          </a:p>
          <a:p>
            <a:r>
              <a:rPr lang="sv-SE" b="0" i="0" dirty="0">
                <a:solidFill>
                  <a:srgbClr val="E6EDF3"/>
                </a:solidFill>
                <a:effectLst/>
                <a:latin typeface="-apple-system"/>
              </a:rPr>
              <a:t>Orodje za organizacijo in sledenje dela.</a:t>
            </a:r>
          </a:p>
          <a:p>
            <a:endParaRPr lang="en-US" dirty="0"/>
          </a:p>
        </p:txBody>
      </p:sp>
      <p:sp>
        <p:nvSpPr>
          <p:cNvPr id="17" name="TextBox 16">
            <a:extLst>
              <a:ext uri="{FF2B5EF4-FFF2-40B4-BE49-F238E27FC236}">
                <a16:creationId xmlns:a16="http://schemas.microsoft.com/office/drawing/2014/main" id="{9215B440-3A25-19BD-4F79-0095FFD31E9F}"/>
              </a:ext>
            </a:extLst>
          </p:cNvPr>
          <p:cNvSpPr txBox="1"/>
          <p:nvPr/>
        </p:nvSpPr>
        <p:spPr>
          <a:xfrm>
            <a:off x="8366761" y="1951673"/>
            <a:ext cx="3054095" cy="1477328"/>
          </a:xfrm>
          <a:prstGeom prst="rect">
            <a:avLst/>
          </a:prstGeom>
          <a:noFill/>
        </p:spPr>
        <p:txBody>
          <a:bodyPr wrap="square" rtlCol="0">
            <a:spAutoFit/>
          </a:bodyPr>
          <a:lstStyle/>
          <a:p>
            <a:r>
              <a:rPr lang="pt-BR" b="0" i="0" dirty="0">
                <a:solidFill>
                  <a:srgbClr val="D1D5DB"/>
                </a:solidFill>
                <a:effectLst/>
                <a:latin typeface="Söhne"/>
              </a:rPr>
              <a:t>Expo Go: Platforma ki omogoča enostavno razvoj, testiranje in distribucijo React Native aplikacij na mobilnih napravah.</a:t>
            </a:r>
            <a:endParaRPr lang="en-US" dirty="0"/>
          </a:p>
        </p:txBody>
      </p:sp>
    </p:spTree>
    <p:extLst>
      <p:ext uri="{BB962C8B-B14F-4D97-AF65-F5344CB8AC3E}">
        <p14:creationId xmlns:p14="http://schemas.microsoft.com/office/powerpoint/2010/main" val="271537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F9A5-3C28-0DAC-93A8-BF3285762779}"/>
              </a:ext>
            </a:extLst>
          </p:cNvPr>
          <p:cNvSpPr>
            <a:spLocks noGrp="1"/>
          </p:cNvSpPr>
          <p:nvPr>
            <p:ph type="title"/>
          </p:nvPr>
        </p:nvSpPr>
        <p:spPr/>
        <p:txBody>
          <a:bodyPr/>
          <a:lstStyle/>
          <a:p>
            <a:r>
              <a:rPr lang="en-US" dirty="0" err="1"/>
              <a:t>Kakovost</a:t>
            </a:r>
            <a:r>
              <a:rPr lang="en-US" dirty="0"/>
              <a:t> </a:t>
            </a:r>
            <a:r>
              <a:rPr lang="en-US" dirty="0" err="1"/>
              <a:t>aplikacije</a:t>
            </a:r>
            <a:endParaRPr lang="en-US" dirty="0"/>
          </a:p>
        </p:txBody>
      </p:sp>
      <p:pic>
        <p:nvPicPr>
          <p:cNvPr id="5" name="Graphic 4">
            <a:extLst>
              <a:ext uri="{FF2B5EF4-FFF2-40B4-BE49-F238E27FC236}">
                <a16:creationId xmlns:a16="http://schemas.microsoft.com/office/drawing/2014/main" id="{52E95A11-E976-6A3B-C7DC-E841F42C58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11" y="1662748"/>
            <a:ext cx="5029200" cy="1231148"/>
          </a:xfrm>
          <a:prstGeom prst="rect">
            <a:avLst/>
          </a:prstGeom>
        </p:spPr>
      </p:pic>
      <p:sp>
        <p:nvSpPr>
          <p:cNvPr id="6" name="TextBox 5">
            <a:extLst>
              <a:ext uri="{FF2B5EF4-FFF2-40B4-BE49-F238E27FC236}">
                <a16:creationId xmlns:a16="http://schemas.microsoft.com/office/drawing/2014/main" id="{FA1ACF5B-1FF0-AA74-D717-400E4621246D}"/>
              </a:ext>
            </a:extLst>
          </p:cNvPr>
          <p:cNvSpPr txBox="1"/>
          <p:nvPr/>
        </p:nvSpPr>
        <p:spPr>
          <a:xfrm>
            <a:off x="6516691" y="1456936"/>
            <a:ext cx="4328160" cy="1477328"/>
          </a:xfrm>
          <a:prstGeom prst="rect">
            <a:avLst/>
          </a:prstGeom>
          <a:noFill/>
        </p:spPr>
        <p:txBody>
          <a:bodyPr wrap="square" rtlCol="0">
            <a:spAutoFit/>
          </a:bodyPr>
          <a:lstStyle/>
          <a:p>
            <a:r>
              <a:rPr lang="en-US" b="0" i="0" dirty="0" err="1">
                <a:solidFill>
                  <a:srgbClr val="D1D5DB"/>
                </a:solidFill>
                <a:effectLst/>
                <a:latin typeface="Söhne"/>
              </a:rPr>
              <a:t>Uporabili</a:t>
            </a:r>
            <a:r>
              <a:rPr lang="en-US" b="0" i="0" dirty="0">
                <a:solidFill>
                  <a:srgbClr val="D1D5DB"/>
                </a:solidFill>
                <a:effectLst/>
                <a:latin typeface="Söhne"/>
              </a:rPr>
              <a:t> </a:t>
            </a:r>
            <a:r>
              <a:rPr lang="en-US" b="0" i="0" dirty="0" err="1">
                <a:solidFill>
                  <a:srgbClr val="D1D5DB"/>
                </a:solidFill>
                <a:effectLst/>
                <a:latin typeface="Söhne"/>
              </a:rPr>
              <a:t>smo</a:t>
            </a:r>
            <a:r>
              <a:rPr lang="en-US" b="0" i="0" dirty="0">
                <a:solidFill>
                  <a:srgbClr val="D1D5DB"/>
                </a:solidFill>
                <a:effectLst/>
                <a:latin typeface="Söhne"/>
              </a:rPr>
              <a:t> SonarQube, </a:t>
            </a:r>
            <a:r>
              <a:rPr lang="en-US" b="0" i="0" dirty="0" err="1">
                <a:solidFill>
                  <a:srgbClr val="D1D5DB"/>
                </a:solidFill>
                <a:effectLst/>
                <a:latin typeface="Söhne"/>
              </a:rPr>
              <a:t>močno</a:t>
            </a:r>
            <a:r>
              <a:rPr lang="en-US" b="0" i="0" dirty="0">
                <a:solidFill>
                  <a:srgbClr val="D1D5DB"/>
                </a:solidFill>
                <a:effectLst/>
                <a:latin typeface="Söhne"/>
              </a:rPr>
              <a:t> </a:t>
            </a:r>
            <a:r>
              <a:rPr lang="en-US" b="0" i="0" dirty="0" err="1">
                <a:solidFill>
                  <a:srgbClr val="D1D5DB"/>
                </a:solidFill>
                <a:effectLst/>
                <a:latin typeface="Söhne"/>
              </a:rPr>
              <a:t>orodje</a:t>
            </a:r>
            <a:r>
              <a:rPr lang="en-US" b="0" i="0" dirty="0">
                <a:solidFill>
                  <a:srgbClr val="D1D5DB"/>
                </a:solidFill>
                <a:effectLst/>
                <a:latin typeface="Söhne"/>
              </a:rPr>
              <a:t> za </a:t>
            </a:r>
            <a:r>
              <a:rPr lang="en-US" b="0" i="0" dirty="0" err="1">
                <a:solidFill>
                  <a:srgbClr val="D1D5DB"/>
                </a:solidFill>
                <a:effectLst/>
                <a:latin typeface="Söhne"/>
              </a:rPr>
              <a:t>analizo</a:t>
            </a:r>
            <a:r>
              <a:rPr lang="en-US" b="0" i="0" dirty="0">
                <a:solidFill>
                  <a:srgbClr val="D1D5DB"/>
                </a:solidFill>
                <a:effectLst/>
                <a:latin typeface="Söhne"/>
              </a:rPr>
              <a:t> </a:t>
            </a:r>
            <a:r>
              <a:rPr lang="en-US" b="0" i="0" dirty="0" err="1">
                <a:solidFill>
                  <a:srgbClr val="D1D5DB"/>
                </a:solidFill>
                <a:effectLst/>
                <a:latin typeface="Söhne"/>
              </a:rPr>
              <a:t>kakovosti</a:t>
            </a:r>
            <a:r>
              <a:rPr lang="en-US" b="0" i="0" dirty="0">
                <a:solidFill>
                  <a:srgbClr val="D1D5DB"/>
                </a:solidFill>
                <a:effectLst/>
                <a:latin typeface="Söhne"/>
              </a:rPr>
              <a:t> </a:t>
            </a:r>
            <a:r>
              <a:rPr lang="en-US" b="0" i="0" dirty="0" err="1">
                <a:solidFill>
                  <a:srgbClr val="D1D5DB"/>
                </a:solidFill>
                <a:effectLst/>
                <a:latin typeface="Söhne"/>
              </a:rPr>
              <a:t>kode</a:t>
            </a:r>
            <a:r>
              <a:rPr lang="en-US" b="0" i="0" dirty="0">
                <a:solidFill>
                  <a:srgbClr val="D1D5DB"/>
                </a:solidFill>
                <a:effectLst/>
                <a:latin typeface="Söhne"/>
              </a:rPr>
              <a:t>, ki je </a:t>
            </a:r>
            <a:r>
              <a:rPr lang="en-US" b="0" i="0" dirty="0" err="1">
                <a:solidFill>
                  <a:srgbClr val="D1D5DB"/>
                </a:solidFill>
                <a:effectLst/>
                <a:latin typeface="Söhne"/>
              </a:rPr>
              <a:t>prispevalo</a:t>
            </a:r>
            <a:r>
              <a:rPr lang="en-US" b="0" i="0" dirty="0">
                <a:solidFill>
                  <a:srgbClr val="D1D5DB"/>
                </a:solidFill>
                <a:effectLst/>
                <a:latin typeface="Söhne"/>
              </a:rPr>
              <a:t> k </a:t>
            </a:r>
            <a:r>
              <a:rPr lang="en-US" b="0" i="0" dirty="0" err="1">
                <a:solidFill>
                  <a:srgbClr val="D1D5DB"/>
                </a:solidFill>
                <a:effectLst/>
                <a:latin typeface="Söhne"/>
              </a:rPr>
              <a:t>izboljšanju</a:t>
            </a:r>
            <a:r>
              <a:rPr lang="en-US" b="0" i="0" dirty="0">
                <a:solidFill>
                  <a:srgbClr val="D1D5DB"/>
                </a:solidFill>
                <a:effectLst/>
                <a:latin typeface="Söhne"/>
              </a:rPr>
              <a:t> </a:t>
            </a:r>
            <a:r>
              <a:rPr lang="en-US" b="0" i="0" dirty="0" err="1">
                <a:solidFill>
                  <a:srgbClr val="D1D5DB"/>
                </a:solidFill>
                <a:effectLst/>
                <a:latin typeface="Söhne"/>
              </a:rPr>
              <a:t>kakovosti</a:t>
            </a:r>
            <a:r>
              <a:rPr lang="en-US" b="0" i="0" dirty="0">
                <a:solidFill>
                  <a:srgbClr val="D1D5DB"/>
                </a:solidFill>
                <a:effectLst/>
                <a:latin typeface="Söhne"/>
              </a:rPr>
              <a:t> </a:t>
            </a:r>
            <a:r>
              <a:rPr lang="en-US" b="0" i="0" dirty="0" err="1">
                <a:solidFill>
                  <a:srgbClr val="D1D5DB"/>
                </a:solidFill>
                <a:effectLst/>
                <a:latin typeface="Söhne"/>
              </a:rPr>
              <a:t>naše</a:t>
            </a:r>
            <a:r>
              <a:rPr lang="en-US" b="0" i="0" dirty="0">
                <a:solidFill>
                  <a:srgbClr val="D1D5DB"/>
                </a:solidFill>
                <a:effectLst/>
                <a:latin typeface="Söhne"/>
              </a:rPr>
              <a:t> </a:t>
            </a:r>
            <a:r>
              <a:rPr lang="en-US" b="0" i="0" dirty="0" err="1">
                <a:solidFill>
                  <a:srgbClr val="D1D5DB"/>
                </a:solidFill>
                <a:effectLst/>
                <a:latin typeface="Söhne"/>
              </a:rPr>
              <a:t>aplikacije</a:t>
            </a:r>
            <a:r>
              <a:rPr lang="en-US" b="0" i="0" dirty="0">
                <a:solidFill>
                  <a:srgbClr val="D1D5DB"/>
                </a:solidFill>
                <a:effectLst/>
                <a:latin typeface="Söhne"/>
              </a:rPr>
              <a:t> in je </a:t>
            </a:r>
            <a:r>
              <a:rPr lang="en-US" b="0" i="0" dirty="0" err="1">
                <a:solidFill>
                  <a:srgbClr val="D1D5DB"/>
                </a:solidFill>
                <a:effectLst/>
                <a:latin typeface="Söhne"/>
              </a:rPr>
              <a:t>igral</a:t>
            </a:r>
            <a:r>
              <a:rPr lang="en-US" b="0" i="0" dirty="0">
                <a:solidFill>
                  <a:srgbClr val="D1D5DB"/>
                </a:solidFill>
                <a:effectLst/>
                <a:latin typeface="Söhne"/>
              </a:rPr>
              <a:t> </a:t>
            </a:r>
            <a:r>
              <a:rPr lang="en-US" b="0" i="0" dirty="0" err="1">
                <a:solidFill>
                  <a:srgbClr val="D1D5DB"/>
                </a:solidFill>
                <a:effectLst/>
                <a:latin typeface="Söhne"/>
              </a:rPr>
              <a:t>ključno</a:t>
            </a:r>
            <a:r>
              <a:rPr lang="en-US" b="0" i="0" dirty="0">
                <a:solidFill>
                  <a:srgbClr val="D1D5DB"/>
                </a:solidFill>
                <a:effectLst/>
                <a:latin typeface="Söhne"/>
              </a:rPr>
              <a:t> </a:t>
            </a:r>
            <a:r>
              <a:rPr lang="en-US" b="0" i="0" dirty="0" err="1">
                <a:solidFill>
                  <a:srgbClr val="D1D5DB"/>
                </a:solidFill>
                <a:effectLst/>
                <a:latin typeface="Söhne"/>
              </a:rPr>
              <a:t>vlogo</a:t>
            </a:r>
            <a:r>
              <a:rPr lang="en-US" b="0" i="0" dirty="0">
                <a:solidFill>
                  <a:srgbClr val="D1D5DB"/>
                </a:solidFill>
                <a:effectLst/>
                <a:latin typeface="Söhne"/>
              </a:rPr>
              <a:t> </a:t>
            </a:r>
            <a:r>
              <a:rPr lang="en-US" b="0" i="0" dirty="0" err="1">
                <a:solidFill>
                  <a:srgbClr val="D1D5DB"/>
                </a:solidFill>
                <a:effectLst/>
                <a:latin typeface="Söhne"/>
              </a:rPr>
              <a:t>pri</a:t>
            </a:r>
            <a:r>
              <a:rPr lang="en-US" b="0" i="0" dirty="0">
                <a:solidFill>
                  <a:srgbClr val="D1D5DB"/>
                </a:solidFill>
                <a:effectLst/>
                <a:latin typeface="Söhne"/>
              </a:rPr>
              <a:t> </a:t>
            </a:r>
            <a:r>
              <a:rPr lang="en-US" b="0" i="0" dirty="0" err="1">
                <a:solidFill>
                  <a:srgbClr val="D1D5DB"/>
                </a:solidFill>
                <a:effectLst/>
                <a:latin typeface="Söhne"/>
              </a:rPr>
              <a:t>naših</a:t>
            </a:r>
            <a:r>
              <a:rPr lang="en-US" b="0" i="0" dirty="0">
                <a:solidFill>
                  <a:srgbClr val="D1D5DB"/>
                </a:solidFill>
                <a:effectLst/>
                <a:latin typeface="Söhne"/>
              </a:rPr>
              <a:t> </a:t>
            </a:r>
            <a:r>
              <a:rPr lang="en-US" b="0" i="0" dirty="0" err="1">
                <a:solidFill>
                  <a:srgbClr val="D1D5DB"/>
                </a:solidFill>
                <a:effectLst/>
                <a:latin typeface="Söhne"/>
              </a:rPr>
              <a:t>prizadevanjih</a:t>
            </a:r>
            <a:r>
              <a:rPr lang="en-US" b="0" i="0" dirty="0">
                <a:solidFill>
                  <a:srgbClr val="D1D5DB"/>
                </a:solidFill>
                <a:effectLst/>
                <a:latin typeface="Söhne"/>
              </a:rPr>
              <a:t> za </a:t>
            </a:r>
            <a:r>
              <a:rPr lang="en-US" b="0" i="0" dirty="0" err="1">
                <a:solidFill>
                  <a:srgbClr val="D1D5DB"/>
                </a:solidFill>
                <a:effectLst/>
                <a:latin typeface="Söhne"/>
              </a:rPr>
              <a:t>kontinuirano</a:t>
            </a:r>
            <a:r>
              <a:rPr lang="en-US" b="0" i="0" dirty="0">
                <a:solidFill>
                  <a:srgbClr val="D1D5DB"/>
                </a:solidFill>
                <a:effectLst/>
                <a:latin typeface="Söhne"/>
              </a:rPr>
              <a:t> </a:t>
            </a:r>
            <a:r>
              <a:rPr lang="en-US" b="0" i="0" dirty="0" err="1">
                <a:solidFill>
                  <a:srgbClr val="D1D5DB"/>
                </a:solidFill>
                <a:effectLst/>
                <a:latin typeface="Söhne"/>
              </a:rPr>
              <a:t>izboljšavo</a:t>
            </a:r>
            <a:r>
              <a:rPr lang="en-US" b="0" i="0" dirty="0">
                <a:solidFill>
                  <a:srgbClr val="D1D5DB"/>
                </a:solidFill>
                <a:effectLst/>
                <a:latin typeface="Söhne"/>
              </a:rPr>
              <a:t>.</a:t>
            </a:r>
            <a:endParaRPr lang="en-US" dirty="0"/>
          </a:p>
        </p:txBody>
      </p:sp>
      <p:sp>
        <p:nvSpPr>
          <p:cNvPr id="7" name="TextBox 6">
            <a:extLst>
              <a:ext uri="{FF2B5EF4-FFF2-40B4-BE49-F238E27FC236}">
                <a16:creationId xmlns:a16="http://schemas.microsoft.com/office/drawing/2014/main" id="{00141A60-C2A4-5D18-8D39-FD295284C4FB}"/>
              </a:ext>
            </a:extLst>
          </p:cNvPr>
          <p:cNvSpPr txBox="1"/>
          <p:nvPr/>
        </p:nvSpPr>
        <p:spPr>
          <a:xfrm>
            <a:off x="646111" y="3877056"/>
            <a:ext cx="4477579" cy="2031325"/>
          </a:xfrm>
          <a:prstGeom prst="rect">
            <a:avLst/>
          </a:prstGeom>
          <a:noFill/>
        </p:spPr>
        <p:txBody>
          <a:bodyPr wrap="square" rtlCol="0">
            <a:spAutoFit/>
          </a:bodyPr>
          <a:lstStyle/>
          <a:p>
            <a:r>
              <a:rPr lang="en-US" b="0" i="0" dirty="0" err="1">
                <a:solidFill>
                  <a:srgbClr val="D1D5DB"/>
                </a:solidFill>
                <a:effectLst/>
                <a:latin typeface="Söhne"/>
              </a:rPr>
              <a:t>Preseganje</a:t>
            </a:r>
            <a:r>
              <a:rPr lang="en-US" b="0" i="0" dirty="0">
                <a:solidFill>
                  <a:srgbClr val="D1D5DB"/>
                </a:solidFill>
                <a:effectLst/>
                <a:latin typeface="Söhne"/>
              </a:rPr>
              <a:t> </a:t>
            </a:r>
            <a:r>
              <a:rPr lang="en-US" b="0" i="0" dirty="0" err="1">
                <a:solidFill>
                  <a:srgbClr val="D1D5DB"/>
                </a:solidFill>
                <a:effectLst/>
                <a:latin typeface="Söhne"/>
              </a:rPr>
              <a:t>pričakovanj</a:t>
            </a:r>
            <a:r>
              <a:rPr lang="en-US" b="0" i="0" dirty="0">
                <a:solidFill>
                  <a:srgbClr val="D1D5DB"/>
                </a:solidFill>
                <a:effectLst/>
                <a:latin typeface="Söhne"/>
              </a:rPr>
              <a:t>: </a:t>
            </a:r>
            <a:r>
              <a:rPr lang="en-US" b="0" i="0" dirty="0" err="1">
                <a:solidFill>
                  <a:srgbClr val="D1D5DB"/>
                </a:solidFill>
                <a:effectLst/>
                <a:latin typeface="Söhne"/>
              </a:rPr>
              <a:t>Pri</a:t>
            </a:r>
            <a:r>
              <a:rPr lang="en-US" b="0" i="0" dirty="0">
                <a:solidFill>
                  <a:srgbClr val="D1D5DB"/>
                </a:solidFill>
                <a:effectLst/>
                <a:latin typeface="Söhne"/>
              </a:rPr>
              <a:t> </a:t>
            </a:r>
            <a:r>
              <a:rPr lang="en-US" b="0" i="0" dirty="0" err="1">
                <a:solidFill>
                  <a:srgbClr val="D1D5DB"/>
                </a:solidFill>
                <a:effectLst/>
                <a:latin typeface="Söhne"/>
              </a:rPr>
              <a:t>projektu</a:t>
            </a:r>
            <a:r>
              <a:rPr lang="en-US" b="0" i="0" dirty="0">
                <a:solidFill>
                  <a:srgbClr val="D1D5DB"/>
                </a:solidFill>
                <a:effectLst/>
                <a:latin typeface="Söhne"/>
              </a:rPr>
              <a:t> </a:t>
            </a:r>
            <a:r>
              <a:rPr lang="en-US" b="0" i="0" dirty="0" err="1">
                <a:solidFill>
                  <a:srgbClr val="D1D5DB"/>
                </a:solidFill>
                <a:effectLst/>
                <a:latin typeface="Söhne"/>
              </a:rPr>
              <a:t>smo</a:t>
            </a:r>
            <a:r>
              <a:rPr lang="en-US" b="0" i="0" dirty="0">
                <a:solidFill>
                  <a:srgbClr val="D1D5DB"/>
                </a:solidFill>
                <a:effectLst/>
                <a:latin typeface="Söhne"/>
              </a:rPr>
              <a:t> </a:t>
            </a:r>
            <a:r>
              <a:rPr lang="en-US" b="0" i="0" dirty="0" err="1">
                <a:solidFill>
                  <a:srgbClr val="D1D5DB"/>
                </a:solidFill>
                <a:effectLst/>
                <a:latin typeface="Söhne"/>
              </a:rPr>
              <a:t>dosegli</a:t>
            </a:r>
            <a:r>
              <a:rPr lang="en-US" b="0" i="0" dirty="0">
                <a:solidFill>
                  <a:srgbClr val="D1D5DB"/>
                </a:solidFill>
                <a:effectLst/>
                <a:latin typeface="Söhne"/>
              </a:rPr>
              <a:t> </a:t>
            </a:r>
            <a:r>
              <a:rPr lang="en-US" b="0" i="0" dirty="0" err="1">
                <a:solidFill>
                  <a:srgbClr val="D1D5DB"/>
                </a:solidFill>
                <a:effectLst/>
                <a:latin typeface="Söhne"/>
              </a:rPr>
              <a:t>več</a:t>
            </a:r>
            <a:r>
              <a:rPr lang="en-US" b="0" i="0" dirty="0">
                <a:solidFill>
                  <a:srgbClr val="D1D5DB"/>
                </a:solidFill>
                <a:effectLst/>
                <a:latin typeface="Söhne"/>
              </a:rPr>
              <a:t>, </a:t>
            </a:r>
            <a:r>
              <a:rPr lang="en-US" b="0" i="0" dirty="0" err="1">
                <a:solidFill>
                  <a:srgbClr val="D1D5DB"/>
                </a:solidFill>
                <a:effectLst/>
                <a:latin typeface="Söhne"/>
              </a:rPr>
              <a:t>kot</a:t>
            </a:r>
            <a:r>
              <a:rPr lang="en-US" b="0" i="0" dirty="0">
                <a:solidFill>
                  <a:srgbClr val="D1D5DB"/>
                </a:solidFill>
                <a:effectLst/>
                <a:latin typeface="Söhne"/>
              </a:rPr>
              <a:t> </a:t>
            </a:r>
            <a:r>
              <a:rPr lang="en-US" b="0" i="0" dirty="0" err="1">
                <a:solidFill>
                  <a:srgbClr val="D1D5DB"/>
                </a:solidFill>
                <a:effectLst/>
                <a:latin typeface="Söhne"/>
              </a:rPr>
              <a:t>smo</a:t>
            </a:r>
            <a:r>
              <a:rPr lang="en-US" b="0" i="0" dirty="0">
                <a:solidFill>
                  <a:srgbClr val="D1D5DB"/>
                </a:solidFill>
                <a:effectLst/>
                <a:latin typeface="Söhne"/>
              </a:rPr>
              <a:t> </a:t>
            </a:r>
            <a:r>
              <a:rPr lang="en-US" b="0" i="0" dirty="0" err="1">
                <a:solidFill>
                  <a:srgbClr val="D1D5DB"/>
                </a:solidFill>
                <a:effectLst/>
                <a:latin typeface="Söhne"/>
              </a:rPr>
              <a:t>pričakovali</a:t>
            </a:r>
            <a:r>
              <a:rPr lang="en-US" b="0" i="0" dirty="0">
                <a:solidFill>
                  <a:srgbClr val="D1D5DB"/>
                </a:solidFill>
                <a:effectLst/>
                <a:latin typeface="Söhne"/>
              </a:rPr>
              <a:t> </a:t>
            </a:r>
            <a:r>
              <a:rPr lang="en-US" b="0" i="0" dirty="0" err="1">
                <a:solidFill>
                  <a:srgbClr val="D1D5DB"/>
                </a:solidFill>
                <a:effectLst/>
                <a:latin typeface="Söhne"/>
              </a:rPr>
              <a:t>na</a:t>
            </a:r>
            <a:r>
              <a:rPr lang="en-US" b="0" i="0" dirty="0">
                <a:solidFill>
                  <a:srgbClr val="D1D5DB"/>
                </a:solidFill>
                <a:effectLst/>
                <a:latin typeface="Söhne"/>
              </a:rPr>
              <a:t> </a:t>
            </a:r>
            <a:r>
              <a:rPr lang="en-US" b="0" i="0" dirty="0" err="1">
                <a:solidFill>
                  <a:srgbClr val="D1D5DB"/>
                </a:solidFill>
                <a:effectLst/>
                <a:latin typeface="Söhne"/>
              </a:rPr>
              <a:t>začetku</a:t>
            </a:r>
            <a:r>
              <a:rPr lang="en-US" b="0" i="0" dirty="0">
                <a:solidFill>
                  <a:srgbClr val="D1D5DB"/>
                </a:solidFill>
                <a:effectLst/>
                <a:latin typeface="Söhne"/>
              </a:rPr>
              <a:t>. </a:t>
            </a:r>
            <a:r>
              <a:rPr lang="en-US" b="0" i="0" dirty="0" err="1">
                <a:solidFill>
                  <a:srgbClr val="D1D5DB"/>
                </a:solidFill>
                <a:effectLst/>
                <a:latin typeface="Söhne"/>
              </a:rPr>
              <a:t>Kljub</a:t>
            </a:r>
            <a:r>
              <a:rPr lang="en-US" b="0" i="0" dirty="0">
                <a:solidFill>
                  <a:srgbClr val="D1D5DB"/>
                </a:solidFill>
                <a:effectLst/>
                <a:latin typeface="Söhne"/>
              </a:rPr>
              <a:t> </a:t>
            </a:r>
            <a:r>
              <a:rPr lang="en-US" b="0" i="0" dirty="0" err="1">
                <a:solidFill>
                  <a:srgbClr val="D1D5DB"/>
                </a:solidFill>
                <a:effectLst/>
                <a:latin typeface="Söhne"/>
              </a:rPr>
              <a:t>temu</a:t>
            </a:r>
            <a:r>
              <a:rPr lang="en-US" b="0" i="0" dirty="0">
                <a:solidFill>
                  <a:srgbClr val="D1D5DB"/>
                </a:solidFill>
                <a:effectLst/>
                <a:latin typeface="Söhne"/>
              </a:rPr>
              <a:t> </a:t>
            </a:r>
            <a:r>
              <a:rPr lang="en-US" b="0" i="0" dirty="0" err="1">
                <a:solidFill>
                  <a:srgbClr val="D1D5DB"/>
                </a:solidFill>
                <a:effectLst/>
                <a:latin typeface="Söhne"/>
              </a:rPr>
              <a:t>smo</a:t>
            </a:r>
            <a:r>
              <a:rPr lang="en-US" b="0" i="0" dirty="0">
                <a:solidFill>
                  <a:srgbClr val="D1D5DB"/>
                </a:solidFill>
                <a:effectLst/>
                <a:latin typeface="Söhne"/>
              </a:rPr>
              <a:t> se </a:t>
            </a:r>
            <a:r>
              <a:rPr lang="en-US" b="0" i="0" dirty="0" err="1">
                <a:solidFill>
                  <a:srgbClr val="D1D5DB"/>
                </a:solidFill>
                <a:effectLst/>
                <a:latin typeface="Söhne"/>
              </a:rPr>
              <a:t>zavedali</a:t>
            </a:r>
            <a:r>
              <a:rPr lang="en-US" b="0" i="0" dirty="0">
                <a:solidFill>
                  <a:srgbClr val="D1D5DB"/>
                </a:solidFill>
                <a:effectLst/>
                <a:latin typeface="Söhne"/>
              </a:rPr>
              <a:t>, da je </a:t>
            </a:r>
            <a:r>
              <a:rPr lang="en-US" b="0" i="0" dirty="0" err="1">
                <a:solidFill>
                  <a:srgbClr val="D1D5DB"/>
                </a:solidFill>
                <a:effectLst/>
                <a:latin typeface="Söhne"/>
              </a:rPr>
              <a:t>še</a:t>
            </a:r>
            <a:r>
              <a:rPr lang="en-US" b="0" i="0" dirty="0">
                <a:solidFill>
                  <a:srgbClr val="D1D5DB"/>
                </a:solidFill>
                <a:effectLst/>
                <a:latin typeface="Söhne"/>
              </a:rPr>
              <a:t> </a:t>
            </a:r>
            <a:r>
              <a:rPr lang="en-US" b="0" i="0" dirty="0" err="1">
                <a:solidFill>
                  <a:srgbClr val="D1D5DB"/>
                </a:solidFill>
                <a:effectLst/>
                <a:latin typeface="Söhne"/>
              </a:rPr>
              <a:t>veliko</a:t>
            </a:r>
            <a:r>
              <a:rPr lang="en-US" b="0" i="0" dirty="0">
                <a:solidFill>
                  <a:srgbClr val="D1D5DB"/>
                </a:solidFill>
                <a:effectLst/>
                <a:latin typeface="Söhne"/>
              </a:rPr>
              <a:t> </a:t>
            </a:r>
            <a:r>
              <a:rPr lang="en-US" b="0" i="0" dirty="0" err="1">
                <a:solidFill>
                  <a:srgbClr val="D1D5DB"/>
                </a:solidFill>
                <a:effectLst/>
                <a:latin typeface="Söhne"/>
              </a:rPr>
              <a:t>prostora</a:t>
            </a:r>
            <a:r>
              <a:rPr lang="en-US" b="0" i="0" dirty="0">
                <a:solidFill>
                  <a:srgbClr val="D1D5DB"/>
                </a:solidFill>
                <a:effectLst/>
                <a:latin typeface="Söhne"/>
              </a:rPr>
              <a:t> za </a:t>
            </a:r>
            <a:r>
              <a:rPr lang="en-US" b="0" i="0" dirty="0" err="1">
                <a:solidFill>
                  <a:srgbClr val="D1D5DB"/>
                </a:solidFill>
                <a:effectLst/>
                <a:latin typeface="Söhne"/>
              </a:rPr>
              <a:t>izboljšave</a:t>
            </a:r>
            <a:r>
              <a:rPr lang="en-US" b="0" i="0" dirty="0">
                <a:solidFill>
                  <a:srgbClr val="D1D5DB"/>
                </a:solidFill>
                <a:effectLst/>
                <a:latin typeface="Söhne"/>
              </a:rPr>
              <a:t> in </a:t>
            </a:r>
            <a:r>
              <a:rPr lang="en-US" b="0" i="0" dirty="0" err="1">
                <a:solidFill>
                  <a:srgbClr val="D1D5DB"/>
                </a:solidFill>
                <a:effectLst/>
                <a:latin typeface="Söhne"/>
              </a:rPr>
              <a:t>nadaljnji</a:t>
            </a:r>
            <a:r>
              <a:rPr lang="en-US" b="0" i="0" dirty="0">
                <a:solidFill>
                  <a:srgbClr val="D1D5DB"/>
                </a:solidFill>
                <a:effectLst/>
                <a:latin typeface="Söhne"/>
              </a:rPr>
              <a:t> </a:t>
            </a:r>
            <a:r>
              <a:rPr lang="en-US" b="0" i="0" dirty="0" err="1">
                <a:solidFill>
                  <a:srgbClr val="D1D5DB"/>
                </a:solidFill>
                <a:effectLst/>
                <a:latin typeface="Söhne"/>
              </a:rPr>
              <a:t>razvoj</a:t>
            </a:r>
            <a:r>
              <a:rPr lang="en-US" b="0" i="0" dirty="0">
                <a:solidFill>
                  <a:srgbClr val="D1D5DB"/>
                </a:solidFill>
                <a:effectLst/>
                <a:latin typeface="Söhne"/>
              </a:rPr>
              <a:t>, ki ga </a:t>
            </a:r>
            <a:r>
              <a:rPr lang="en-US" b="0" i="0" dirty="0" err="1">
                <a:solidFill>
                  <a:srgbClr val="D1D5DB"/>
                </a:solidFill>
                <a:effectLst/>
                <a:latin typeface="Söhne"/>
              </a:rPr>
              <a:t>želimo</a:t>
            </a:r>
            <a:r>
              <a:rPr lang="en-US" b="0" i="0" dirty="0">
                <a:solidFill>
                  <a:srgbClr val="D1D5DB"/>
                </a:solidFill>
                <a:effectLst/>
                <a:latin typeface="Söhne"/>
              </a:rPr>
              <a:t> </a:t>
            </a:r>
            <a:r>
              <a:rPr lang="en-US" b="0" i="0" dirty="0" err="1">
                <a:solidFill>
                  <a:srgbClr val="D1D5DB"/>
                </a:solidFill>
                <a:effectLst/>
                <a:latin typeface="Söhne"/>
              </a:rPr>
              <a:t>doseči</a:t>
            </a:r>
            <a:r>
              <a:rPr lang="en-US" b="0" i="0" dirty="0">
                <a:solidFill>
                  <a:srgbClr val="D1D5DB"/>
                </a:solidFill>
                <a:effectLst/>
                <a:latin typeface="Söhne"/>
              </a:rPr>
              <a:t>. Ta </a:t>
            </a:r>
            <a:r>
              <a:rPr lang="en-US" b="0" i="0" dirty="0" err="1">
                <a:solidFill>
                  <a:srgbClr val="D1D5DB"/>
                </a:solidFill>
                <a:effectLst/>
                <a:latin typeface="Söhne"/>
              </a:rPr>
              <a:t>izkušnja</a:t>
            </a:r>
            <a:r>
              <a:rPr lang="en-US" b="0" i="0" dirty="0">
                <a:solidFill>
                  <a:srgbClr val="D1D5DB"/>
                </a:solidFill>
                <a:effectLst/>
                <a:latin typeface="Söhne"/>
              </a:rPr>
              <a:t> </a:t>
            </a:r>
            <a:r>
              <a:rPr lang="en-US" b="0" i="0" dirty="0" err="1">
                <a:solidFill>
                  <a:srgbClr val="D1D5DB"/>
                </a:solidFill>
                <a:effectLst/>
                <a:latin typeface="Söhne"/>
              </a:rPr>
              <a:t>nas</a:t>
            </a:r>
            <a:r>
              <a:rPr lang="en-US" b="0" i="0" dirty="0">
                <a:solidFill>
                  <a:srgbClr val="D1D5DB"/>
                </a:solidFill>
                <a:effectLst/>
                <a:latin typeface="Söhne"/>
              </a:rPr>
              <a:t> je </a:t>
            </a:r>
            <a:r>
              <a:rPr lang="en-US" b="0" i="0" dirty="0" err="1">
                <a:solidFill>
                  <a:srgbClr val="D1D5DB"/>
                </a:solidFill>
                <a:effectLst/>
                <a:latin typeface="Söhne"/>
              </a:rPr>
              <a:t>spodbudila</a:t>
            </a:r>
            <a:r>
              <a:rPr lang="en-US" b="0" i="0" dirty="0">
                <a:solidFill>
                  <a:srgbClr val="D1D5DB"/>
                </a:solidFill>
                <a:effectLst/>
                <a:latin typeface="Söhne"/>
              </a:rPr>
              <a:t> k </a:t>
            </a:r>
            <a:r>
              <a:rPr lang="en-US" b="0" i="0" dirty="0" err="1">
                <a:solidFill>
                  <a:srgbClr val="D1D5DB"/>
                </a:solidFill>
                <a:effectLst/>
                <a:latin typeface="Söhne"/>
              </a:rPr>
              <a:t>stalnemu</a:t>
            </a:r>
            <a:r>
              <a:rPr lang="en-US" b="0" i="0" dirty="0">
                <a:solidFill>
                  <a:srgbClr val="D1D5DB"/>
                </a:solidFill>
                <a:effectLst/>
                <a:latin typeface="Söhne"/>
              </a:rPr>
              <a:t> </a:t>
            </a:r>
            <a:r>
              <a:rPr lang="en-US" b="0" i="0" dirty="0" err="1">
                <a:solidFill>
                  <a:srgbClr val="D1D5DB"/>
                </a:solidFill>
                <a:effectLst/>
                <a:latin typeface="Söhne"/>
              </a:rPr>
              <a:t>napredku</a:t>
            </a:r>
            <a:r>
              <a:rPr lang="en-US" b="0" i="0" dirty="0">
                <a:solidFill>
                  <a:srgbClr val="D1D5DB"/>
                </a:solidFill>
                <a:effectLst/>
                <a:latin typeface="Söhne"/>
              </a:rPr>
              <a:t> in </a:t>
            </a:r>
            <a:r>
              <a:rPr lang="en-US" b="0" i="0" dirty="0" err="1">
                <a:solidFill>
                  <a:srgbClr val="D1D5DB"/>
                </a:solidFill>
                <a:effectLst/>
                <a:latin typeface="Söhne"/>
              </a:rPr>
              <a:t>ustvarjanju</a:t>
            </a:r>
            <a:r>
              <a:rPr lang="en-US" b="0" i="0" dirty="0">
                <a:solidFill>
                  <a:srgbClr val="D1D5DB"/>
                </a:solidFill>
                <a:effectLst/>
                <a:latin typeface="Söhne"/>
              </a:rPr>
              <a:t> </a:t>
            </a:r>
            <a:r>
              <a:rPr lang="en-US" b="0" i="0" dirty="0" err="1">
                <a:solidFill>
                  <a:srgbClr val="D1D5DB"/>
                </a:solidFill>
                <a:effectLst/>
                <a:latin typeface="Söhne"/>
              </a:rPr>
              <a:t>še</a:t>
            </a:r>
            <a:r>
              <a:rPr lang="en-US" b="0" i="0" dirty="0">
                <a:solidFill>
                  <a:srgbClr val="D1D5DB"/>
                </a:solidFill>
                <a:effectLst/>
                <a:latin typeface="Söhne"/>
              </a:rPr>
              <a:t> </a:t>
            </a:r>
            <a:r>
              <a:rPr lang="en-US" b="0" i="0" dirty="0" err="1">
                <a:solidFill>
                  <a:srgbClr val="D1D5DB"/>
                </a:solidFill>
                <a:effectLst/>
                <a:latin typeface="Söhne"/>
              </a:rPr>
              <a:t>večjega</a:t>
            </a:r>
            <a:r>
              <a:rPr lang="en-US" b="0" i="0" dirty="0">
                <a:solidFill>
                  <a:srgbClr val="D1D5DB"/>
                </a:solidFill>
                <a:effectLst/>
                <a:latin typeface="Söhne"/>
              </a:rPr>
              <a:t> </a:t>
            </a:r>
            <a:r>
              <a:rPr lang="en-US" b="0" i="0" dirty="0" err="1">
                <a:solidFill>
                  <a:srgbClr val="D1D5DB"/>
                </a:solidFill>
                <a:effectLst/>
                <a:latin typeface="Söhne"/>
              </a:rPr>
              <a:t>uspeha</a:t>
            </a:r>
            <a:r>
              <a:rPr lang="en-US" b="0" i="0" dirty="0">
                <a:solidFill>
                  <a:srgbClr val="D1D5DB"/>
                </a:solidFill>
                <a:effectLst/>
                <a:latin typeface="Söhne"/>
              </a:rPr>
              <a:t> v </a:t>
            </a:r>
            <a:r>
              <a:rPr lang="en-US" b="0" i="0" dirty="0" err="1">
                <a:solidFill>
                  <a:srgbClr val="D1D5DB"/>
                </a:solidFill>
                <a:effectLst/>
                <a:latin typeface="Söhne"/>
              </a:rPr>
              <a:t>prihodnosti</a:t>
            </a:r>
            <a:r>
              <a:rPr lang="en-US" b="0" i="0" dirty="0">
                <a:solidFill>
                  <a:srgbClr val="D1D5DB"/>
                </a:solidFill>
                <a:effectLst/>
                <a:latin typeface="Söhne"/>
              </a:rPr>
              <a:t>.</a:t>
            </a:r>
            <a:endParaRPr lang="en-US" dirty="0"/>
          </a:p>
        </p:txBody>
      </p:sp>
    </p:spTree>
    <p:extLst>
      <p:ext uri="{BB962C8B-B14F-4D97-AF65-F5344CB8AC3E}">
        <p14:creationId xmlns:p14="http://schemas.microsoft.com/office/powerpoint/2010/main" val="1136462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TotalTime>
  <Words>306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Century Gothic</vt:lpstr>
      <vt:lpstr>Söhne</vt:lpstr>
      <vt:lpstr>Wingdings 3</vt:lpstr>
      <vt:lpstr>Ion</vt:lpstr>
      <vt:lpstr>PowerPoint Presentation</vt:lpstr>
      <vt:lpstr>Razlogi  za aplikacijo</vt:lpstr>
      <vt:lpstr>Kaj naša aplikacija ponuja</vt:lpstr>
      <vt:lpstr>Zakaj smo izbrali ChatGPT</vt:lpstr>
      <vt:lpstr>Tehnologije, ki smo jih uporabili</vt:lpstr>
      <vt:lpstr>Kakovost aplikacije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Brainy</dc:title>
  <dc:creator>Bojan Petrovski</dc:creator>
  <cp:lastModifiedBy>Bojan Petrovski</cp:lastModifiedBy>
  <cp:revision>2</cp:revision>
  <dcterms:created xsi:type="dcterms:W3CDTF">2023-05-31T21:11:28Z</dcterms:created>
  <dcterms:modified xsi:type="dcterms:W3CDTF">2023-05-31T22:57:05Z</dcterms:modified>
</cp:coreProperties>
</file>