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3424" cy="5144075" type="custom"/>
  <p:notesSz cx="6858000" cy="9144000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5" accent4="accent4" accent5="accent5" accent6="accent6" hlink="hlink" folHlink="folHlink"/>
  <p:notesStyle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 txBox="1"/>
          <p:nvPr>
            <p:ph type="body" idx="4294967295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 txBox="1"/>
          <p:nvPr>
            <p:ph type="body" idx="4294967295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 txBox="1"/>
          <p:nvPr>
            <p:ph type="body" idx="4294967295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 txBox="1"/>
          <p:nvPr>
            <p:ph type="body" idx="4294967295"/>
          </p:nvPr>
        </p:nvSpPr>
        <p:spPr>
          <a:prstGeom prst="rect">
            <a:avLst/>
          </a:pr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__Master1-Layout1-cust-DEFAULT"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Pr>
        <a:solidFill>
          <a:srgbClr val="FFFFFF"/>
        </a:solidFill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="1">
  <p:cSld name="Slide 1">
    <p:bg>
      <p:bgPr>
        <a:solidFill>
          <a:srgbClr val="FFFFFF"/>
        </a:solidFill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3"/>
          <a:stretch/>
        </p:blipFill>
        <p:spPr>
          <a:xfrm>
            <a:off x="0" y="0"/>
            <a:ext cx="9183021" cy="5165674"/>
          </a:xfrm>
          <a:prstGeom prst="rect">
            <a:avLst/>
          </a:prstGeom>
          <a:effectLst/>
        </p:spPr>
      </p:pic>
      <p:sp>
        <p:nvSpPr>
          <p:cNvPr id="3" name="Shape 0"/>
          <p:cNvSpPr/>
          <p:nvPr/>
        </p:nvSpPr>
        <p:spPr>
          <a:xfrm>
            <a:off x="609441" y="2124226"/>
            <a:ext cx="5716439" cy="89994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/>
          <a:lstStyle/>
          <a:p>
            <a:endParaRPr/>
          </a:p>
        </p:txBody>
      </p:sp>
      <p:sp>
        <p:nvSpPr>
          <p:cNvPr id="4" name="Text 1"/>
          <p:cNvSpPr/>
          <p:nvPr/>
        </p:nvSpPr>
        <p:spPr>
          <a:xfrm>
            <a:off x="1072372" y="2383769"/>
            <a:ext cx="6997959" cy="547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43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pc="-72">
                <a:solidFill>
                  <a:srgbClr val="518CD4"/>
                </a:solidFill>
                <a:latin typeface="JetBrains Mono"/>
                <a:cs typeface="JetBrains Mono"/>
              </a:rPr>
              <a:t>Cервис “Мой Красноярск”</a:t>
            </a:r>
            <a:endParaRPr/>
          </a:p>
        </p:txBody>
      </p:sp>
      <p:sp>
        <p:nvSpPr>
          <p:cNvPr id="5" name="Text 2"/>
          <p:cNvSpPr/>
          <p:nvPr/>
        </p:nvSpPr>
        <p:spPr>
          <a:xfrm>
            <a:off x="1485986" y="3132162"/>
            <a:ext cx="6173611" cy="238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189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u="none" spc="-13">
                <a:solidFill>
                  <a:srgbClr val="518CD4"/>
                </a:solidFill>
                <a:latin typeface="Inter"/>
                <a:cs typeface="Inter"/>
              </a:rPr>
              <a:t>Команда OctoTeam</a:t>
            </a:r>
            <a:r>
              <a:rPr lang="en-US" sz="1350" u="none" spc="-11">
                <a:solidFill>
                  <a:srgbClr val="518CD4"/>
                </a:solidFill>
                <a:latin typeface="Inter"/>
                <a:cs typeface="Inter"/>
              </a:rPr>
              <a:t>. Кейс №1 – Приложение для жителей Красноярска</a:t>
            </a:r>
            <a:endParaRPr/>
          </a:p>
          <a:p>
            <a:pPr marL="0" marR="0" indent="0" algn="ctr">
              <a:lnSpc>
                <a:spcPts val="188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u="none" spc="-11">
                <a:solidFill>
                  <a:srgbClr val="518CD4"/>
                </a:solidFill>
                <a:latin typeface="Inter"/>
                <a:cs typeface="Inter"/>
              </a:rPr>
              <a:t>GitHub: </a:t>
            </a:r>
            <a:r>
              <a:rPr lang="en-US" sz="1350" u="none" spc="-11">
                <a:solidFill>
                  <a:srgbClr val="518CD4"/>
                </a:solidFill>
                <a:latin typeface="Inter"/>
                <a:cs typeface="Inter"/>
              </a:rPr>
              <a:t>https://github.com/Petrowf/pro_techno_hack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="1">
  <p:cSld name="Slide 2">
    <p:bg>
      <p:bgPr>
        <a:solidFill>
          <a:srgbClr val="FFFFFF"/>
        </a:solidFill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820890367"/>
          <p:cNvPicPr/>
          <p:nvPr/>
        </p:nvPicPr>
        <p:blipFill>
          <a:blip r:embed="rId3"/>
          <a:stretch/>
        </p:blipFill>
        <p:spPr>
          <a:xfrm>
            <a:off x="0" y="0"/>
            <a:ext cx="9172222" cy="5158475"/>
          </a:xfrm>
          <a:prstGeom prst="rect">
            <a:avLst/>
          </a:prstGeom>
          <a:effectLst/>
        </p:spPr>
      </p:pic>
      <p:sp>
        <p:nvSpPr>
          <p:cNvPr id="3" name="Text 0"/>
          <p:cNvSpPr/>
          <p:nvPr/>
        </p:nvSpPr>
        <p:spPr>
          <a:xfrm>
            <a:off x="445651" y="787270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none" spc="-65">
                <a:solidFill>
                  <a:srgbClr val="518CD4"/>
                </a:solidFill>
                <a:latin typeface="JetBrains Mono"/>
                <a:cs typeface="JetBrains Mono"/>
              </a:rPr>
              <a:t>Прототип</a:t>
            </a:r>
            <a:endParaRPr/>
          </a:p>
        </p:txBody>
      </p:sp>
      <p:sp>
        <p:nvSpPr>
          <p:cNvPr id="4" name="Text 1"/>
          <p:cNvSpPr/>
          <p:nvPr/>
        </p:nvSpPr>
        <p:spPr>
          <a:xfrm>
            <a:off x="4726502" y="1371513"/>
            <a:ext cx="3974149" cy="110477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Server: FastAPI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DB: PostreSQL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Client: </a:t>
            </a: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Kotlin</a:t>
            </a:r>
            <a:endParaRPr sz="1600"/>
          </a:p>
        </p:txBody>
      </p:sp>
      <p:sp>
        <p:nvSpPr>
          <p:cNvPr id="5" name="Text 0"/>
          <p:cNvSpPr/>
          <p:nvPr/>
        </p:nvSpPr>
        <p:spPr>
          <a:xfrm>
            <a:off x="4712103" y="787270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2800">
                <a:solidFill>
                  <a:srgbClr val="518CD4"/>
                </a:solidFill>
                <a:latin typeface="JetBrains Mono"/>
                <a:cs typeface="JetBrains Mono"/>
              </a:rPr>
              <a:t>Стек</a:t>
            </a:r>
            <a:endParaRPr/>
          </a:p>
        </p:txBody>
      </p:sp>
      <p:sp>
        <p:nvSpPr>
          <p:cNvPr id="6" name="Text 1"/>
          <p:cNvSpPr/>
          <p:nvPr/>
        </p:nvSpPr>
        <p:spPr>
          <a:xfrm>
            <a:off x="4726502" y="3187599"/>
            <a:ext cx="3974149" cy="1676414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Разрозненная информация </a:t>
            </a:r>
            <a:r>
              <a:rPr lang="en-US" sz="1600" u="none" strike="noStrike" spc="0">
                <a:solidFill>
                  <a:srgbClr val="518CD4"/>
                </a:solidFill>
                <a:latin typeface="JetBrains Mono"/>
                <a:cs typeface="JetBrains Mono"/>
              </a:rPr>
              <a:t>✅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Отсутствие оповещений</a:t>
            </a: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 </a:t>
            </a:r>
            <a:r>
              <a:rPr lang="en-US" sz="1600" u="none" strike="noStrike" spc="0">
                <a:solidFill>
                  <a:srgbClr val="518CD4"/>
                </a:solidFill>
                <a:latin typeface="JetBrains Mono"/>
                <a:cs typeface="JetBrains Mono"/>
              </a:rPr>
              <a:t>✅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Доверие к информации </a:t>
            </a:r>
            <a:r>
              <a:rPr lang="en-US" sz="1600" u="none" strike="noStrike" spc="0">
                <a:solidFill>
                  <a:srgbClr val="518CD4"/>
                </a:solidFill>
                <a:latin typeface="JetBrains Mono"/>
                <a:cs typeface="JetBrains Mono"/>
              </a:rPr>
              <a:t>✅</a:t>
            </a:r>
            <a:endParaRPr sz="1600"/>
          </a:p>
        </p:txBody>
      </p:sp>
      <p:sp>
        <p:nvSpPr>
          <p:cNvPr id="7" name="Text 0"/>
          <p:cNvSpPr/>
          <p:nvPr/>
        </p:nvSpPr>
        <p:spPr>
          <a:xfrm>
            <a:off x="4712103" y="2579237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2800">
                <a:solidFill>
                  <a:srgbClr val="518CD4"/>
                </a:solidFill>
                <a:latin typeface="JetBrains Mono"/>
                <a:cs typeface="JetBrains Mono"/>
              </a:rPr>
              <a:t>Проблемы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="1">
  <p:cSld name="Slide 2">
    <p:bg>
      <p:bgPr>
        <a:solidFill>
          <a:srgbClr val="FFFFFF"/>
        </a:solidFill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820890367"/>
          <p:cNvPicPr/>
          <p:nvPr/>
        </p:nvPicPr>
        <p:blipFill>
          <a:blip r:embed="rId3"/>
          <a:stretch/>
        </p:blipFill>
        <p:spPr>
          <a:xfrm>
            <a:off x="0" y="0"/>
            <a:ext cx="9172222" cy="5158475"/>
          </a:xfrm>
          <a:prstGeom prst="rect">
            <a:avLst/>
          </a:prstGeom>
          <a:effectLst/>
        </p:spPr>
      </p:pic>
      <p:sp>
        <p:nvSpPr>
          <p:cNvPr id="3" name="Text 0"/>
          <p:cNvSpPr/>
          <p:nvPr/>
        </p:nvSpPr>
        <p:spPr>
          <a:xfrm>
            <a:off x="445651" y="844506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u="none" spc="-64">
                <a:solidFill>
                  <a:srgbClr val="518CD4"/>
                </a:solidFill>
                <a:latin typeface="JetBrains Mono"/>
                <a:cs typeface="JetBrains Mono"/>
              </a:rPr>
              <a:t>Реализация</a:t>
            </a:r>
            <a:endParaRPr/>
          </a:p>
        </p:txBody>
      </p:sp>
      <p:sp>
        <p:nvSpPr>
          <p:cNvPr id="4" name="Text 1"/>
          <p:cNvSpPr/>
          <p:nvPr/>
        </p:nvSpPr>
        <p:spPr>
          <a:xfrm>
            <a:off x="445651" y="1499665"/>
            <a:ext cx="3974149" cy="8128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Срок разработки:8-10 месяцев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Стоимость: 400000 руб</a:t>
            </a: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.</a:t>
            </a:r>
            <a:endParaRPr sz="1600"/>
          </a:p>
        </p:txBody>
      </p:sp>
      <p:sp>
        <p:nvSpPr>
          <p:cNvPr id="5" name="Text 0"/>
          <p:cNvSpPr/>
          <p:nvPr/>
        </p:nvSpPr>
        <p:spPr>
          <a:xfrm>
            <a:off x="433052" y="2743027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2800">
                <a:solidFill>
                  <a:srgbClr val="518CD4"/>
                </a:solidFill>
                <a:latin typeface="JetBrains Mono"/>
                <a:cs typeface="JetBrains Mono"/>
              </a:rPr>
              <a:t>Уникальность</a:t>
            </a:r>
            <a:endParaRPr/>
          </a:p>
        </p:txBody>
      </p:sp>
      <p:sp>
        <p:nvSpPr>
          <p:cNvPr id="6" name="Text 1"/>
          <p:cNvSpPr/>
          <p:nvPr/>
        </p:nvSpPr>
        <p:spPr>
          <a:xfrm>
            <a:off x="445651" y="3238356"/>
            <a:ext cx="3974149" cy="110477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buSzPct val="100000"/>
              <a:buFont typeface="Arial"/>
              <a:buChar char="•"/>
            </a:pPr>
            <a:r>
              <a:rPr lang="en-US" sz="1600" u="none" strike="noStrike" spc="0">
                <a:solidFill>
                  <a:srgbClr val="518CD4"/>
                </a:solidFill>
                <a:latin typeface="JetBrains Mono"/>
                <a:cs typeface="JetBrains Mono"/>
              </a:rPr>
              <a:t>Комплексное решение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Д</a:t>
            </a: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обавление отслеживаемых адресов пользователем</a:t>
            </a:r>
            <a:endParaRPr sz="1600"/>
          </a:p>
          <a:p>
            <a:pPr marL="384683" lvl="0" indent="-371982"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Уведомления об отключениях с советами</a:t>
            </a:r>
            <a:endParaRPr sz="1600"/>
          </a:p>
        </p:txBody>
      </p:sp>
      <p:sp>
        <p:nvSpPr>
          <p:cNvPr id="7" name="Text 0"/>
          <p:cNvSpPr/>
          <p:nvPr/>
        </p:nvSpPr>
        <p:spPr>
          <a:xfrm>
            <a:off x="4726502" y="844506"/>
            <a:ext cx="3988548" cy="49532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3914"/>
              </a:lnSpc>
              <a:spcBef>
                <a:spcPts val="0"/>
              </a:spcBef>
              <a:spcAft>
                <a:spcPts val="0"/>
              </a:spcAft>
            </a:pPr>
            <a:r>
              <a:rPr sz="2800">
                <a:solidFill>
                  <a:srgbClr val="518CD4"/>
                </a:solidFill>
                <a:latin typeface="JetBrains Mono"/>
                <a:cs typeface="JetBrains Mono"/>
              </a:rPr>
              <a:t>Планы на будущее</a:t>
            </a:r>
            <a:endParaRPr/>
          </a:p>
        </p:txBody>
      </p:sp>
      <p:sp>
        <p:nvSpPr>
          <p:cNvPr id="8" name="Text 1"/>
          <p:cNvSpPr/>
          <p:nvPr/>
        </p:nvSpPr>
        <p:spPr>
          <a:xfrm>
            <a:off x="4726502" y="1499665"/>
            <a:ext cx="3974149" cy="29323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t"/>
          <a:lstStyle/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Об</a:t>
            </a: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работка жалоб от жителей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Интеграции с городскими сервисами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Расширенный функционал для коммерческих лиц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Кроссплатформенность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Подключение дополнительных доверенных источников информации</a:t>
            </a:r>
            <a:endParaRPr sz="1600"/>
          </a:p>
          <a:p>
            <a:pPr marL="384683" lvl="0" indent="-371982">
              <a:spcAft>
                <a:spcPts val="0"/>
              </a:spcAft>
              <a:buSzPct val="100000"/>
              <a:buFont typeface="Arial"/>
              <a:buChar char="•"/>
            </a:pPr>
            <a:r>
              <a:rPr sz="1600">
                <a:solidFill>
                  <a:srgbClr val="518CD4"/>
                </a:solidFill>
                <a:latin typeface="JetBrains Mono"/>
                <a:cs typeface="JetBrains Mono"/>
              </a:rPr>
              <a:t>Аналитика для администраторов</a:t>
            </a:r>
            <a:endParaRPr sz="1600"/>
          </a:p>
          <a:p>
            <a:pPr marL="371983" indent="-371982">
              <a:spcAft>
                <a:spcPts val="0"/>
              </a:spcAft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="1">
  <p:cSld name="Slide 1">
    <p:bg>
      <p:bgPr>
        <a:solidFill>
          <a:srgbClr val="FFFFFF"/>
        </a:solidFill>
      </p:bgPr>
    </p:bg>
    <p:spTree>
      <p:nvGrpSpPr>
        <p:cNvPr id="1" name="noGroup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/>
          <p:nvPr/>
        </p:nvPicPr>
        <p:blipFill>
          <a:blip r:embed="rId3"/>
          <a:stretch/>
        </p:blipFill>
        <p:spPr>
          <a:xfrm>
            <a:off x="0" y="0"/>
            <a:ext cx="9183021" cy="5165674"/>
          </a:xfrm>
          <a:prstGeom prst="rect">
            <a:avLst/>
          </a:prstGeom>
          <a:effectLst/>
        </p:spPr>
      </p:pic>
      <p:sp>
        <p:nvSpPr>
          <p:cNvPr id="3" name="Shape 0"/>
          <p:cNvSpPr/>
          <p:nvPr/>
        </p:nvSpPr>
        <p:spPr>
          <a:xfrm>
            <a:off x="609441" y="2124226"/>
            <a:ext cx="5716439" cy="89994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/>
          <a:lstStyle/>
          <a:p>
            <a:endParaRPr/>
          </a:p>
        </p:txBody>
      </p:sp>
      <p:sp>
        <p:nvSpPr>
          <p:cNvPr id="4" name="Text 1"/>
          <p:cNvSpPr/>
          <p:nvPr/>
        </p:nvSpPr>
        <p:spPr>
          <a:xfrm>
            <a:off x="1072372" y="2383769"/>
            <a:ext cx="6997959" cy="547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43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u="none" spc="-72">
                <a:solidFill>
                  <a:srgbClr val="518CD4"/>
                </a:solidFill>
                <a:latin typeface="JetBrains Mono"/>
                <a:cs typeface="JetBrains Mono"/>
              </a:rPr>
              <a:t>Ваши вопросы</a:t>
            </a:r>
            <a:endParaRPr/>
          </a:p>
        </p:txBody>
      </p:sp>
      <p:sp>
        <p:nvSpPr>
          <p:cNvPr id="5" name="Text 2"/>
          <p:cNvSpPr/>
          <p:nvPr/>
        </p:nvSpPr>
        <p:spPr>
          <a:xfrm>
            <a:off x="1485986" y="3132162"/>
            <a:ext cx="6173611" cy="238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lIns="91440" tIns="45720" rIns="91440" bIns="45720" anchor="ctr"/>
          <a:lstStyle/>
          <a:p>
            <a:pPr marL="0" marR="0" indent="0" algn="ctr">
              <a:lnSpc>
                <a:spcPts val="188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350" u="none" spc="-11">
                <a:solidFill>
                  <a:srgbClr val="518CD4"/>
                </a:solidFill>
                <a:latin typeface="Inter"/>
                <a:cs typeface="Inter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__Master1-Layout1-cust-DEFAULT">
  <a:themeElements>
    <a:clrScheme name="__Master1-Layout1-cust-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__Master1-Layout1-cust-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__Master1-Layout1-cust-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User Theme: 2">
  <a:themeElements>
    <a:clrScheme name="User Theme: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er Theme: 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User Theme: 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1</cp:revision>
</cp:coreProperties>
</file>