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5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__Master1-Layout1-cust-DEFAULT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/>
          <a:stretch/>
        </p:blipFill>
        <p:spPr>
          <a:xfrm>
            <a:off x="0" y="0"/>
            <a:ext cx="9183021" cy="5165674"/>
          </a:xfrm>
          <a:prstGeom prst="rect">
            <a:avLst/>
          </a:prstGeom>
          <a:effectLst/>
        </p:spPr>
      </p:pic>
      <p:sp>
        <p:nvSpPr>
          <p:cNvPr id="3" name="Shape 0"/>
          <p:cNvSpPr/>
          <p:nvPr/>
        </p:nvSpPr>
        <p:spPr>
          <a:xfrm>
            <a:off x="609441" y="2124226"/>
            <a:ext cx="5716439" cy="89994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/>
          <a:lstStyle/>
          <a:p>
            <a:endParaRPr/>
          </a:p>
        </p:txBody>
      </p:sp>
      <p:sp>
        <p:nvSpPr>
          <p:cNvPr id="4" name="Text 1"/>
          <p:cNvSpPr/>
          <p:nvPr/>
        </p:nvSpPr>
        <p:spPr>
          <a:xfrm>
            <a:off x="1072372" y="2383769"/>
            <a:ext cx="6997959" cy="547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pc="-72">
                <a:solidFill>
                  <a:srgbClr val="518CD4"/>
                </a:solidFill>
                <a:latin typeface="JetBrains Mono"/>
                <a:cs typeface="JetBrains Mono"/>
              </a:rPr>
              <a:t>Cервис “Мой Красноярск”</a:t>
            </a:r>
            <a:endParaRPr/>
          </a:p>
        </p:txBody>
      </p:sp>
      <p:sp>
        <p:nvSpPr>
          <p:cNvPr id="5" name="Text 2"/>
          <p:cNvSpPr/>
          <p:nvPr/>
        </p:nvSpPr>
        <p:spPr>
          <a:xfrm>
            <a:off x="1485986" y="3132162"/>
            <a:ext cx="6173611" cy="238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18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u="none" spc="-13">
                <a:solidFill>
                  <a:srgbClr val="518CD4"/>
                </a:solidFill>
                <a:latin typeface="Inter"/>
                <a:cs typeface="Inter"/>
              </a:rPr>
              <a:t>Команда OctoTeam</a:t>
            </a:r>
            <a:r>
              <a:rPr lang="en-US" sz="1350" u="none" spc="-11">
                <a:solidFill>
                  <a:srgbClr val="518CD4"/>
                </a:solidFill>
                <a:latin typeface="Inter"/>
                <a:cs typeface="Inter"/>
              </a:rPr>
              <a:t>. Кейс №1 – Приложение для жителей Красноярска</a:t>
            </a:r>
            <a:endParaRPr/>
          </a:p>
          <a:p>
            <a:pPr marL="0" marR="0" indent="0" algn="ctr">
              <a:lnSpc>
                <a:spcPts val="188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u="none" spc="-11">
                <a:solidFill>
                  <a:srgbClr val="518CD4"/>
                </a:solidFill>
                <a:latin typeface="Inter"/>
                <a:cs typeface="Inter"/>
              </a:rPr>
              <a:t>GitHub: https://github.com/Petrowf/pro_techno_hack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20890367"/>
          <p:cNvPicPr/>
          <p:nvPr/>
        </p:nvPicPr>
        <p:blipFill>
          <a:blip r:embed="rId5"/>
          <a:stretch/>
        </p:blipFill>
        <p:spPr>
          <a:xfrm>
            <a:off x="0" y="0"/>
            <a:ext cx="9172222" cy="5158475"/>
          </a:xfrm>
          <a:prstGeom prst="rect">
            <a:avLst/>
          </a:prstGeom>
          <a:effectLst/>
        </p:spPr>
      </p:pic>
      <p:sp>
        <p:nvSpPr>
          <p:cNvPr id="3" name="Text 0"/>
          <p:cNvSpPr/>
          <p:nvPr/>
        </p:nvSpPr>
        <p:spPr>
          <a:xfrm rot="16200000">
            <a:off x="-1142346" y="2331573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none" spc="-65" dirty="0" err="1">
                <a:solidFill>
                  <a:srgbClr val="518CD4"/>
                </a:solidFill>
                <a:latin typeface="JetBrains Mono"/>
                <a:cs typeface="JetBrains Mono"/>
              </a:rPr>
              <a:t>Прототип</a:t>
            </a:r>
            <a:endParaRPr dirty="0"/>
          </a:p>
        </p:txBody>
      </p:sp>
      <p:sp>
        <p:nvSpPr>
          <p:cNvPr id="4" name="Text 1"/>
          <p:cNvSpPr/>
          <p:nvPr/>
        </p:nvSpPr>
        <p:spPr>
          <a:xfrm>
            <a:off x="4726502" y="1371513"/>
            <a:ext cx="3974149" cy="110477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Server: FastAPI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DB: PostreSQL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Client: Kotlin</a:t>
            </a:r>
            <a:endParaRPr sz="1600"/>
          </a:p>
        </p:txBody>
      </p:sp>
      <p:sp>
        <p:nvSpPr>
          <p:cNvPr id="5" name="Text 0"/>
          <p:cNvSpPr/>
          <p:nvPr/>
        </p:nvSpPr>
        <p:spPr>
          <a:xfrm>
            <a:off x="4712103" y="787270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2800">
                <a:solidFill>
                  <a:srgbClr val="518CD4"/>
                </a:solidFill>
                <a:latin typeface="JetBrains Mono"/>
                <a:cs typeface="JetBrains Mono"/>
              </a:rPr>
              <a:t>Стек</a:t>
            </a:r>
            <a:endParaRPr/>
          </a:p>
        </p:txBody>
      </p:sp>
      <p:sp>
        <p:nvSpPr>
          <p:cNvPr id="6" name="Text 1"/>
          <p:cNvSpPr/>
          <p:nvPr/>
        </p:nvSpPr>
        <p:spPr>
          <a:xfrm>
            <a:off x="4726502" y="3187599"/>
            <a:ext cx="3974149" cy="167641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Разрозненная информация </a:t>
            </a:r>
            <a:r>
              <a:rPr lang="en-US" sz="1600" u="none" strike="noStrike" spc="0">
                <a:solidFill>
                  <a:srgbClr val="518CD4"/>
                </a:solidFill>
                <a:latin typeface="JetBrains Mono"/>
                <a:cs typeface="JetBrains Mono"/>
              </a:rPr>
              <a:t>✅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Отсутствие оповещений </a:t>
            </a:r>
            <a:r>
              <a:rPr lang="en-US" sz="1600" u="none" strike="noStrike" spc="0">
                <a:solidFill>
                  <a:srgbClr val="518CD4"/>
                </a:solidFill>
                <a:latin typeface="JetBrains Mono"/>
                <a:cs typeface="JetBrains Mono"/>
              </a:rPr>
              <a:t>✅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Доверие к информации </a:t>
            </a:r>
            <a:r>
              <a:rPr lang="en-US" sz="1600" u="none" strike="noStrike" spc="0">
                <a:solidFill>
                  <a:srgbClr val="518CD4"/>
                </a:solidFill>
                <a:latin typeface="JetBrains Mono"/>
                <a:cs typeface="JetBrains Mono"/>
              </a:rPr>
              <a:t>✅</a:t>
            </a:r>
            <a:endParaRPr sz="1600"/>
          </a:p>
        </p:txBody>
      </p:sp>
      <p:sp>
        <p:nvSpPr>
          <p:cNvPr id="7" name="Text 0"/>
          <p:cNvSpPr/>
          <p:nvPr/>
        </p:nvSpPr>
        <p:spPr>
          <a:xfrm>
            <a:off x="4712103" y="2579237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2800">
                <a:solidFill>
                  <a:srgbClr val="518CD4"/>
                </a:solidFill>
                <a:latin typeface="JetBrains Mono"/>
                <a:cs typeface="JetBrains Mono"/>
              </a:rPr>
              <a:t>Проблемы</a:t>
            </a:r>
            <a:endParaRPr/>
          </a:p>
        </p:txBody>
      </p:sp>
      <p:pic>
        <p:nvPicPr>
          <p:cNvPr id="9" name="Прототип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71162" y="516626"/>
            <a:ext cx="1929317" cy="4287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20890367"/>
          <p:cNvPicPr/>
          <p:nvPr/>
        </p:nvPicPr>
        <p:blipFill>
          <a:blip r:embed="rId3"/>
          <a:stretch/>
        </p:blipFill>
        <p:spPr>
          <a:xfrm>
            <a:off x="0" y="0"/>
            <a:ext cx="9172222" cy="5158475"/>
          </a:xfrm>
          <a:prstGeom prst="rect">
            <a:avLst/>
          </a:prstGeom>
          <a:effectLst/>
        </p:spPr>
      </p:pic>
      <p:sp>
        <p:nvSpPr>
          <p:cNvPr id="3" name="Text 0"/>
          <p:cNvSpPr/>
          <p:nvPr/>
        </p:nvSpPr>
        <p:spPr>
          <a:xfrm>
            <a:off x="445651" y="844506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none" spc="-64">
                <a:solidFill>
                  <a:srgbClr val="518CD4"/>
                </a:solidFill>
                <a:latin typeface="JetBrains Mono"/>
                <a:cs typeface="JetBrains Mono"/>
              </a:rPr>
              <a:t>Реализация</a:t>
            </a:r>
            <a:endParaRPr/>
          </a:p>
        </p:txBody>
      </p:sp>
      <p:sp>
        <p:nvSpPr>
          <p:cNvPr id="4" name="Text 1"/>
          <p:cNvSpPr/>
          <p:nvPr/>
        </p:nvSpPr>
        <p:spPr>
          <a:xfrm>
            <a:off x="445651" y="1499665"/>
            <a:ext cx="3974149" cy="8128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Срок разработки:8-10 месяцев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Стоимость: 400000 руб.</a:t>
            </a:r>
            <a:endParaRPr sz="1600"/>
          </a:p>
        </p:txBody>
      </p:sp>
      <p:sp>
        <p:nvSpPr>
          <p:cNvPr id="5" name="Text 0"/>
          <p:cNvSpPr/>
          <p:nvPr/>
        </p:nvSpPr>
        <p:spPr>
          <a:xfrm>
            <a:off x="433052" y="2743027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2800">
                <a:solidFill>
                  <a:srgbClr val="518CD4"/>
                </a:solidFill>
                <a:latin typeface="JetBrains Mono"/>
                <a:cs typeface="JetBrains Mono"/>
              </a:rPr>
              <a:t>Уникальность</a:t>
            </a:r>
            <a:endParaRPr/>
          </a:p>
        </p:txBody>
      </p:sp>
      <p:sp>
        <p:nvSpPr>
          <p:cNvPr id="6" name="Text 1"/>
          <p:cNvSpPr/>
          <p:nvPr/>
        </p:nvSpPr>
        <p:spPr>
          <a:xfrm>
            <a:off x="445651" y="3238356"/>
            <a:ext cx="3974149" cy="110477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buSzPct val="100000"/>
              <a:buFont typeface="Arial"/>
              <a:buChar char="•"/>
            </a:pPr>
            <a:r>
              <a:rPr lang="en-US" sz="1600" u="none" strike="noStrike" spc="0">
                <a:solidFill>
                  <a:srgbClr val="518CD4"/>
                </a:solidFill>
                <a:latin typeface="JetBrains Mono"/>
                <a:cs typeface="JetBrains Mono"/>
              </a:rPr>
              <a:t>Комплексное решение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Добавление отслеживаемых адресов пользователем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Уведомления об отключениях с советами</a:t>
            </a:r>
            <a:endParaRPr sz="1600"/>
          </a:p>
        </p:txBody>
      </p:sp>
      <p:sp>
        <p:nvSpPr>
          <p:cNvPr id="7" name="Text 0"/>
          <p:cNvSpPr/>
          <p:nvPr/>
        </p:nvSpPr>
        <p:spPr>
          <a:xfrm>
            <a:off x="4726502" y="844506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2800">
                <a:solidFill>
                  <a:srgbClr val="518CD4"/>
                </a:solidFill>
                <a:latin typeface="JetBrains Mono"/>
                <a:cs typeface="JetBrains Mono"/>
              </a:rPr>
              <a:t>Планы на будущее</a:t>
            </a:r>
            <a:endParaRPr/>
          </a:p>
        </p:txBody>
      </p:sp>
      <p:sp>
        <p:nvSpPr>
          <p:cNvPr id="8" name="Text 1"/>
          <p:cNvSpPr/>
          <p:nvPr/>
        </p:nvSpPr>
        <p:spPr>
          <a:xfrm>
            <a:off x="4726502" y="1499665"/>
            <a:ext cx="3974149" cy="29323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Обработка жалоб от жителей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Интеграции с городскими сервисами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Расширенный функционал для коммерческих лиц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Кроссплатформенность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Подключение дополнительных доверенных источников информации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Аналитика для администраторов</a:t>
            </a:r>
            <a:endParaRPr sz="1600"/>
          </a:p>
          <a:p>
            <a:pPr marL="371983" indent="-371982">
              <a:spcAft>
                <a:spcPts val="0"/>
              </a:spcAft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/>
          <a:stretch/>
        </p:blipFill>
        <p:spPr>
          <a:xfrm>
            <a:off x="0" y="0"/>
            <a:ext cx="9183021" cy="5165674"/>
          </a:xfrm>
          <a:prstGeom prst="rect">
            <a:avLst/>
          </a:prstGeom>
          <a:effectLst/>
        </p:spPr>
      </p:pic>
      <p:sp>
        <p:nvSpPr>
          <p:cNvPr id="3" name="Shape 0"/>
          <p:cNvSpPr/>
          <p:nvPr/>
        </p:nvSpPr>
        <p:spPr>
          <a:xfrm>
            <a:off x="609441" y="2124226"/>
            <a:ext cx="5716439" cy="89994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/>
          <a:lstStyle/>
          <a:p>
            <a:endParaRPr/>
          </a:p>
        </p:txBody>
      </p:sp>
      <p:sp>
        <p:nvSpPr>
          <p:cNvPr id="4" name="Text 1"/>
          <p:cNvSpPr/>
          <p:nvPr/>
        </p:nvSpPr>
        <p:spPr>
          <a:xfrm>
            <a:off x="1072372" y="2383769"/>
            <a:ext cx="6997959" cy="547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pc="-72">
                <a:solidFill>
                  <a:srgbClr val="518CD4"/>
                </a:solidFill>
                <a:latin typeface="JetBrains Mono"/>
                <a:cs typeface="JetBrains Mono"/>
              </a:rPr>
              <a:t>Ваши вопросы</a:t>
            </a:r>
            <a:endParaRPr/>
          </a:p>
        </p:txBody>
      </p:sp>
      <p:sp>
        <p:nvSpPr>
          <p:cNvPr id="5" name="Text 2"/>
          <p:cNvSpPr/>
          <p:nvPr/>
        </p:nvSpPr>
        <p:spPr>
          <a:xfrm>
            <a:off x="1485986" y="3132162"/>
            <a:ext cx="6173611" cy="238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188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u="none" spc="-11">
                <a:solidFill>
                  <a:srgbClr val="518CD4"/>
                </a:solidFill>
                <a:latin typeface="Inter"/>
                <a:cs typeface="Inter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__Master1-Layout1-cust-DEFAULT">
  <a:themeElements>
    <a:clrScheme name="__Master1-Layout1-cust-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_Master1-Layout1-cust-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__Master1-Layout1-cust-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er Theme: 2">
  <a:themeElements>
    <a:clrScheme name="User Theme: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er Theme: 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User Theme: 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Экран (16:9)</PresentationFormat>
  <Paragraphs>28</Paragraphs>
  <Slides>4</Slides>
  <Notes>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Inter</vt:lpstr>
      <vt:lpstr>JetBrains Mono</vt:lpstr>
      <vt:lpstr>__Master1-Layout1-cust-DEFAULT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PYTHON</cp:lastModifiedBy>
  <cp:revision>2</cp:revision>
  <dcterms:modified xsi:type="dcterms:W3CDTF">2025-03-23T03:34:00Z</dcterms:modified>
</cp:coreProperties>
</file>