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3" r:id="rId8"/>
    <p:sldId id="264" r:id="rId9"/>
    <p:sldId id="265" r:id="rId10"/>
    <p:sldId id="266" r:id="rId11"/>
    <p:sldId id="286" r:id="rId12"/>
    <p:sldId id="287" r:id="rId13"/>
    <p:sldId id="289" r:id="rId14"/>
    <p:sldId id="288" r:id="rId15"/>
    <p:sldId id="267" r:id="rId16"/>
    <p:sldId id="284" r:id="rId17"/>
    <p:sldId id="268" r:id="rId18"/>
    <p:sldId id="274" r:id="rId19"/>
    <p:sldId id="269" r:id="rId20"/>
    <p:sldId id="270" r:id="rId21"/>
    <p:sldId id="271" r:id="rId22"/>
    <p:sldId id="285" r:id="rId23"/>
    <p:sldId id="273" r:id="rId24"/>
    <p:sldId id="272" r:id="rId25"/>
    <p:sldId id="275" r:id="rId26"/>
    <p:sldId id="279" r:id="rId27"/>
    <p:sldId id="280" r:id="rId28"/>
    <p:sldId id="281" r:id="rId29"/>
    <p:sldId id="283" r:id="rId30"/>
    <p:sldId id="282" r:id="rId31"/>
    <p:sldId id="290"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1199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74918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27636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893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209486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12299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1569934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249026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00539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558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07322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00151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C0A488A5-B519-4B90-92F4-B209740CFC66}"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03768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94858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88A5-B519-4B90-92F4-B209740CFC66}"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807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147417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84672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A488A5-B519-4B90-92F4-B209740CFC66}" type="datetimeFigureOut">
              <a:rPr lang="en-US" smtClean="0"/>
              <a:t>1/9/2020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8A001F-0E67-4DB6-ABD9-A3D62E613C30}" type="slidenum">
              <a:rPr lang="en-US" smtClean="0"/>
              <a:t>‹#›</a:t>
            </a:fld>
            <a:endParaRPr lang="en-US"/>
          </a:p>
        </p:txBody>
      </p:sp>
      <p:sp>
        <p:nvSpPr>
          <p:cNvPr id="7" name="MSIPCMContentMarking" descr="{&quot;HashCode&quot;:-1913046509,&quot;Placement&quot;:&quot;Footer&quot;}">
            <a:extLst>
              <a:ext uri="{FF2B5EF4-FFF2-40B4-BE49-F238E27FC236}">
                <a16:creationId xmlns:a16="http://schemas.microsoft.com/office/drawing/2014/main" id="{40DD3472-6CC4-4599-9D14-4840B1A288FC}"/>
              </a:ext>
            </a:extLst>
          </p:cNvPr>
          <p:cNvSpPr txBox="1"/>
          <p:nvPr userDrawn="1"/>
        </p:nvSpPr>
        <p:spPr>
          <a:xfrm>
            <a:off x="0" y="6664017"/>
            <a:ext cx="1028784" cy="193983"/>
          </a:xfrm>
          <a:prstGeom prst="rect">
            <a:avLst/>
          </a:prstGeom>
          <a:noFill/>
        </p:spPr>
        <p:txBody>
          <a:bodyPr vert="horz" wrap="square" lIns="0" tIns="0" rIns="0" bIns="0" rtlCol="0" anchor="ctr" anchorCtr="1">
            <a:spAutoFit/>
          </a:bodyPr>
          <a:lstStyle/>
          <a:p>
            <a:pPr algn="l">
              <a:spcBef>
                <a:spcPts val="0"/>
              </a:spcBef>
              <a:spcAft>
                <a:spcPts val="0"/>
              </a:spcAft>
            </a:pPr>
            <a:r>
              <a:rPr lang="en-US" sz="600">
                <a:solidFill>
                  <a:srgbClr val="7F7F7F"/>
                </a:solidFill>
                <a:latin typeface="Calibri" panose="020F0502020204030204" pitchFamily="34" charset="0"/>
              </a:rPr>
              <a:t>Internal Use - Confidential</a:t>
            </a:r>
          </a:p>
        </p:txBody>
      </p:sp>
    </p:spTree>
    <p:extLst>
      <p:ext uri="{BB962C8B-B14F-4D97-AF65-F5344CB8AC3E}">
        <p14:creationId xmlns:p14="http://schemas.microsoft.com/office/powerpoint/2010/main" val="199980438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onstant_(programming)" TargetMode="External"/><Relationship Id="rId13" Type="http://schemas.openxmlformats.org/officeDocument/2006/relationships/hyperlink" Target="https://en.wikipedia.org/wiki/State_(computer_science)" TargetMode="External"/><Relationship Id="rId3" Type="http://schemas.openxmlformats.org/officeDocument/2006/relationships/hyperlink" Target="https://en.wikipedia.org/wiki/Imperative_programming" TargetMode="External"/><Relationship Id="rId7" Type="http://schemas.openxmlformats.org/officeDocument/2006/relationships/hyperlink" Target="https://en.wikipedia.org/wiki/Statement_(computer_science)" TargetMode="External"/><Relationship Id="rId12" Type="http://schemas.openxmlformats.org/officeDocument/2006/relationships/hyperlink" Target="https://en.wikipedia.org/wiki/Order_of_operations"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Expression_(computer_science)" TargetMode="External"/><Relationship Id="rId11" Type="http://schemas.openxmlformats.org/officeDocument/2006/relationships/hyperlink" Target="https://en.wikipedia.org/wiki/Function_(programming)" TargetMode="External"/><Relationship Id="rId5" Type="http://schemas.openxmlformats.org/officeDocument/2006/relationships/hyperlink" Target="https://en.wikipedia.org/wiki/Statement_(computer_science)#cite_note-1" TargetMode="External"/><Relationship Id="rId10" Type="http://schemas.openxmlformats.org/officeDocument/2006/relationships/hyperlink" Target="https://en.wikipedia.org/wiki/Operator_(programming)"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Variable_(programming)" TargetMode="External"/><Relationship Id="rId14" Type="http://schemas.openxmlformats.org/officeDocument/2006/relationships/hyperlink" Target="https://en.wikipedia.org/wiki/Mathematical_express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harplab.io/#v2:CYLg1APgAgDABFAjAbgLACgNQMxwM4AuATgK4DGBcAagKYUD2RATBgN4ZycK4BmANvQCGlAB5p0XbnH5DKAT3GSOXHNIHC4AGRoA7AOYEAFgGUAjiUFEawZZ3YTJXPTQK3H9x54QB2OAAoROAAqOBEASjgwNy8YvzlguDkwxS8AXzd09EysXCgmOABhOA8VXnVKAFk/AEsdajoCRnyAN0E+EhoIks8oX1b2mgA6bX0jMwsrYEi4fo7h3QMTc0trFM5M1K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microsoft.com/en-us/dotnet/csharp/nullable-reference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dotnet/csharp/language-reference/proposals/csharp-8.0/static-local-functions" TargetMode="External"/><Relationship Id="rId2" Type="http://schemas.openxmlformats.org/officeDocument/2006/relationships/hyperlink" Target="https://github.com/dotnet/csharplang/issues/1565" TargetMode="External"/><Relationship Id="rId1" Type="http://schemas.openxmlformats.org/officeDocument/2006/relationships/slideLayout" Target="../slideLayouts/slideLayout2.xml"/><Relationship Id="rId4" Type="http://schemas.openxmlformats.org/officeDocument/2006/relationships/hyperlink" Target="http://techxposer.com/2019/08/03/c-8-0-static-local-function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yiel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etruRitivoiu/csharp8"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otnet/csharplang/milestone/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attern_matching" TargetMode="External"/><Relationship Id="rId2" Type="http://schemas.openxmlformats.org/officeDocument/2006/relationships/hyperlink" Target="https://en.wikipedia.org/wiki/Tup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1141D4-E6F9-4153-AA2A-6D996C12D67F}"/>
              </a:ext>
            </a:extLst>
          </p:cNvPr>
          <p:cNvSpPr>
            <a:spLocks noGrp="1"/>
          </p:cNvSpPr>
          <p:nvPr>
            <p:ph type="ctrTitle"/>
          </p:nvPr>
        </p:nvSpPr>
        <p:spPr/>
        <p:txBody>
          <a:bodyPr/>
          <a:lstStyle/>
          <a:p>
            <a:r>
              <a:rPr lang="en-US" dirty="0"/>
              <a:t>C# 8.0</a:t>
            </a:r>
          </a:p>
        </p:txBody>
      </p:sp>
      <p:sp>
        <p:nvSpPr>
          <p:cNvPr id="3" name="Subtitlu 2">
            <a:extLst>
              <a:ext uri="{FF2B5EF4-FFF2-40B4-BE49-F238E27FC236}">
                <a16:creationId xmlns:a16="http://schemas.microsoft.com/office/drawing/2014/main" id="{609894D7-821C-4928-910B-728683279C92}"/>
              </a:ext>
            </a:extLst>
          </p:cNvPr>
          <p:cNvSpPr>
            <a:spLocks noGrp="1"/>
          </p:cNvSpPr>
          <p:nvPr>
            <p:ph type="subTitle" idx="1"/>
          </p:nvPr>
        </p:nvSpPr>
        <p:spPr/>
        <p:txBody>
          <a:bodyPr/>
          <a:lstStyle/>
          <a:p>
            <a:r>
              <a:rPr lang="en-US" dirty="0"/>
              <a:t>is here</a:t>
            </a:r>
          </a:p>
        </p:txBody>
      </p:sp>
    </p:spTree>
    <p:extLst>
      <p:ext uri="{BB962C8B-B14F-4D97-AF65-F5344CB8AC3E}">
        <p14:creationId xmlns:p14="http://schemas.microsoft.com/office/powerpoint/2010/main" val="289820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0F16B5C-3FE6-4EE3-827D-A5EE2DCB2AE9}"/>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Overview</a:t>
            </a:r>
          </a:p>
        </p:txBody>
      </p:sp>
      <p:sp>
        <p:nvSpPr>
          <p:cNvPr id="3" name="Substituent conținut 2">
            <a:extLst>
              <a:ext uri="{FF2B5EF4-FFF2-40B4-BE49-F238E27FC236}">
                <a16:creationId xmlns:a16="http://schemas.microsoft.com/office/drawing/2014/main" id="{F0C86C5A-EAD5-4348-A39F-6D0EC873B688}"/>
              </a:ext>
            </a:extLst>
          </p:cNvPr>
          <p:cNvSpPr>
            <a:spLocks noGrp="1"/>
          </p:cNvSpPr>
          <p:nvPr>
            <p:ph idx="1"/>
          </p:nvPr>
        </p:nvSpPr>
        <p:spPr/>
        <p:txBody>
          <a:bodyPr/>
          <a:lstStyle/>
          <a:p>
            <a:r>
              <a:rPr lang="en-US" dirty="0"/>
              <a:t>Switch expressions</a:t>
            </a:r>
          </a:p>
          <a:p>
            <a:r>
              <a:rPr lang="en-US" dirty="0"/>
              <a:t>Positional Patterns</a:t>
            </a:r>
          </a:p>
          <a:p>
            <a:r>
              <a:rPr lang="en-US" dirty="0"/>
              <a:t>Property Patterns</a:t>
            </a:r>
          </a:p>
          <a:p>
            <a:r>
              <a:rPr lang="en-US" dirty="0"/>
              <a:t>Type patterns</a:t>
            </a:r>
          </a:p>
          <a:p>
            <a:r>
              <a:rPr lang="en-US" dirty="0"/>
              <a:t>Default pattern</a:t>
            </a:r>
          </a:p>
          <a:p>
            <a:r>
              <a:rPr lang="en-US" dirty="0"/>
              <a:t>Tuple Patterns</a:t>
            </a:r>
          </a:p>
        </p:txBody>
      </p:sp>
    </p:spTree>
    <p:extLst>
      <p:ext uri="{BB962C8B-B14F-4D97-AF65-F5344CB8AC3E}">
        <p14:creationId xmlns:p14="http://schemas.microsoft.com/office/powerpoint/2010/main" val="215093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E2D4-56C5-4F58-AF9D-684C3F0072DA}"/>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Switch statement vs expressions (1)</a:t>
            </a:r>
          </a:p>
        </p:txBody>
      </p:sp>
      <p:sp>
        <p:nvSpPr>
          <p:cNvPr id="3" name="Content Placeholder 2">
            <a:extLst>
              <a:ext uri="{FF2B5EF4-FFF2-40B4-BE49-F238E27FC236}">
                <a16:creationId xmlns:a16="http://schemas.microsoft.com/office/drawing/2014/main" id="{F787193A-86EF-468B-B731-D46A9FE309B1}"/>
              </a:ext>
            </a:extLst>
          </p:cNvPr>
          <p:cNvSpPr>
            <a:spLocks noGrp="1"/>
          </p:cNvSpPr>
          <p:nvPr>
            <p:ph idx="1"/>
          </p:nvPr>
        </p:nvSpPr>
        <p:spPr/>
        <p:txBody>
          <a:bodyPr/>
          <a:lstStyle/>
          <a:p>
            <a:r>
              <a:rPr lang="en-US" dirty="0">
                <a:effectLst/>
              </a:rPr>
              <a:t>In </a:t>
            </a:r>
            <a:r>
              <a:rPr lang="en-US" dirty="0">
                <a:effectLst/>
                <a:hlinkClick r:id="rId2" tooltip="Computer programming"/>
              </a:rPr>
              <a:t>computer programming</a:t>
            </a:r>
            <a:r>
              <a:rPr lang="en-US" dirty="0">
                <a:effectLst/>
              </a:rPr>
              <a:t>, a </a:t>
            </a:r>
            <a:r>
              <a:rPr lang="en-US" b="1" dirty="0">
                <a:effectLst/>
              </a:rPr>
              <a:t>statement</a:t>
            </a:r>
            <a:r>
              <a:rPr lang="en-US" dirty="0">
                <a:effectLst/>
              </a:rPr>
              <a:t> is a syntactic unit of an </a:t>
            </a:r>
            <a:r>
              <a:rPr lang="en-US" dirty="0">
                <a:effectLst/>
                <a:hlinkClick r:id="rId3" tooltip="Imperative programming"/>
              </a:rPr>
              <a:t>imperative</a:t>
            </a:r>
            <a:r>
              <a:rPr lang="en-US" dirty="0">
                <a:effectLst/>
              </a:rPr>
              <a:t> </a:t>
            </a:r>
            <a:r>
              <a:rPr lang="en-US" dirty="0">
                <a:effectLst/>
                <a:hlinkClick r:id="rId4" tooltip="Programming language"/>
              </a:rPr>
              <a:t>programming language</a:t>
            </a:r>
            <a:r>
              <a:rPr lang="en-US" dirty="0">
                <a:effectLst/>
              </a:rPr>
              <a:t> that expresses some action to be carried out.</a:t>
            </a:r>
            <a:r>
              <a:rPr lang="en-US" baseline="30000" dirty="0">
                <a:effectLst/>
                <a:hlinkClick r:id="rId5"/>
              </a:rPr>
              <a:t>[1]</a:t>
            </a:r>
            <a:r>
              <a:rPr lang="en-US" dirty="0">
                <a:effectLst/>
              </a:rPr>
              <a:t> A program written in such a language is formed by a sequence of one or more statements. A statement may have internal components (e.g., </a:t>
            </a:r>
            <a:r>
              <a:rPr lang="en-US" dirty="0">
                <a:effectLst/>
                <a:hlinkClick r:id="rId6" tooltip="Expression (computer science)"/>
              </a:rPr>
              <a:t>expressions</a:t>
            </a:r>
            <a:r>
              <a:rPr lang="en-US" dirty="0">
                <a:effectLst/>
              </a:rPr>
              <a:t>). [</a:t>
            </a:r>
            <a:r>
              <a:rPr lang="en-US" dirty="0">
                <a:hlinkClick r:id="rId7"/>
              </a:rPr>
              <a:t>https://en.wikipedia.org/wiki/Statement_(computer_science)</a:t>
            </a:r>
            <a:r>
              <a:rPr lang="en-US" dirty="0"/>
              <a:t>]</a:t>
            </a:r>
          </a:p>
          <a:p>
            <a:r>
              <a:rPr lang="en-US" dirty="0">
                <a:effectLst/>
              </a:rPr>
              <a:t>An </a:t>
            </a:r>
            <a:r>
              <a:rPr lang="en-US" b="1" dirty="0">
                <a:effectLst/>
              </a:rPr>
              <a:t>expression</a:t>
            </a:r>
            <a:r>
              <a:rPr lang="en-US" dirty="0">
                <a:effectLst/>
              </a:rPr>
              <a:t> in a </a:t>
            </a:r>
            <a:r>
              <a:rPr lang="en-US" dirty="0">
                <a:effectLst/>
                <a:hlinkClick r:id="rId4" tooltip="Programming language"/>
              </a:rPr>
              <a:t>programming language</a:t>
            </a:r>
            <a:r>
              <a:rPr lang="en-US" dirty="0">
                <a:effectLst/>
              </a:rPr>
              <a:t> is a combination of one or more </a:t>
            </a:r>
            <a:r>
              <a:rPr lang="en-US" dirty="0">
                <a:effectLst/>
                <a:hlinkClick r:id="rId8" tooltip="Constant (programming)"/>
              </a:rPr>
              <a:t>constants</a:t>
            </a:r>
            <a:r>
              <a:rPr lang="en-US" dirty="0">
                <a:effectLst/>
              </a:rPr>
              <a:t>, </a:t>
            </a:r>
            <a:r>
              <a:rPr lang="en-US" dirty="0">
                <a:effectLst/>
                <a:hlinkClick r:id="rId9" tooltip="Variable (programming)"/>
              </a:rPr>
              <a:t>variables</a:t>
            </a:r>
            <a:r>
              <a:rPr lang="en-US" dirty="0">
                <a:effectLst/>
              </a:rPr>
              <a:t>, </a:t>
            </a:r>
            <a:r>
              <a:rPr lang="en-US" dirty="0">
                <a:effectLst/>
                <a:hlinkClick r:id="rId10" tooltip="Operator (programming)"/>
              </a:rPr>
              <a:t>operators</a:t>
            </a:r>
            <a:r>
              <a:rPr lang="en-US" dirty="0">
                <a:effectLst/>
              </a:rPr>
              <a:t>, and </a:t>
            </a:r>
            <a:r>
              <a:rPr lang="en-US" dirty="0">
                <a:effectLst/>
                <a:hlinkClick r:id="rId11" tooltip="Function (programming)"/>
              </a:rPr>
              <a:t>functions</a:t>
            </a:r>
            <a:r>
              <a:rPr lang="en-US" dirty="0">
                <a:effectLst/>
              </a:rPr>
              <a:t> that the programming language interprets (according to its particular </a:t>
            </a:r>
            <a:r>
              <a:rPr lang="en-US" dirty="0">
                <a:effectLst/>
                <a:hlinkClick r:id="rId12" tooltip="Order of operations"/>
              </a:rPr>
              <a:t>rules of precedence</a:t>
            </a:r>
            <a:r>
              <a:rPr lang="en-US" dirty="0">
                <a:effectLst/>
              </a:rPr>
              <a:t> and of association) and computes to produce ("to return", in a </a:t>
            </a:r>
            <a:r>
              <a:rPr lang="en-US" dirty="0">
                <a:effectLst/>
                <a:hlinkClick r:id="rId13" tooltip="State (computer science)"/>
              </a:rPr>
              <a:t>stateful</a:t>
            </a:r>
            <a:r>
              <a:rPr lang="en-US" dirty="0">
                <a:effectLst/>
              </a:rPr>
              <a:t> environment) another value. This process, as for </a:t>
            </a:r>
            <a:r>
              <a:rPr lang="en-US" dirty="0">
                <a:effectLst/>
                <a:hlinkClick r:id="rId14" tooltip="Mathematical expression"/>
              </a:rPr>
              <a:t>mathematical expressions</a:t>
            </a:r>
            <a:r>
              <a:rPr lang="en-US" dirty="0">
                <a:effectLst/>
              </a:rPr>
              <a:t>, is called evaluation. </a:t>
            </a:r>
            <a:r>
              <a:rPr lang="en-US" dirty="0"/>
              <a:t>[</a:t>
            </a:r>
            <a:r>
              <a:rPr lang="en-US" dirty="0">
                <a:hlinkClick r:id="rId6"/>
              </a:rPr>
              <a:t>https://en.wikipedia.org/wiki/Expression_(computer_science)</a:t>
            </a:r>
            <a:r>
              <a:rPr lang="en-US" dirty="0"/>
              <a:t>]</a:t>
            </a:r>
          </a:p>
        </p:txBody>
      </p:sp>
    </p:spTree>
    <p:extLst>
      <p:ext uri="{BB962C8B-B14F-4D97-AF65-F5344CB8AC3E}">
        <p14:creationId xmlns:p14="http://schemas.microsoft.com/office/powerpoint/2010/main" val="115088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7399-1C4C-4835-ACA6-95D33E49FE95}"/>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Switch statement vs expressions (2)</a:t>
            </a:r>
          </a:p>
        </p:txBody>
      </p:sp>
      <p:pic>
        <p:nvPicPr>
          <p:cNvPr id="5" name="Content Placeholder 4">
            <a:extLst>
              <a:ext uri="{FF2B5EF4-FFF2-40B4-BE49-F238E27FC236}">
                <a16:creationId xmlns:a16="http://schemas.microsoft.com/office/drawing/2014/main" id="{8DA8B130-57BD-4860-97A9-DB2462AFD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195909"/>
            <a:ext cx="3829962" cy="2880769"/>
          </a:xfrm>
        </p:spPr>
      </p:pic>
      <p:pic>
        <p:nvPicPr>
          <p:cNvPr id="7" name="Picture 6">
            <a:extLst>
              <a:ext uri="{FF2B5EF4-FFF2-40B4-BE49-F238E27FC236}">
                <a16:creationId xmlns:a16="http://schemas.microsoft.com/office/drawing/2014/main" id="{2BD7277E-398E-410D-B432-4E36556E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646" y="2201897"/>
            <a:ext cx="6149559" cy="2880769"/>
          </a:xfrm>
          <a:prstGeom prst="rect">
            <a:avLst/>
          </a:prstGeom>
        </p:spPr>
      </p:pic>
    </p:spTree>
    <p:extLst>
      <p:ext uri="{BB962C8B-B14F-4D97-AF65-F5344CB8AC3E}">
        <p14:creationId xmlns:p14="http://schemas.microsoft.com/office/powerpoint/2010/main" val="137967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1D44-9806-4740-8E3F-5E86F5D6FECD}"/>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Object deconstruction</a:t>
            </a:r>
          </a:p>
        </p:txBody>
      </p:sp>
      <p:pic>
        <p:nvPicPr>
          <p:cNvPr id="5" name="Content Placeholder 4">
            <a:extLst>
              <a:ext uri="{FF2B5EF4-FFF2-40B4-BE49-F238E27FC236}">
                <a16:creationId xmlns:a16="http://schemas.microsoft.com/office/drawing/2014/main" id="{63285E43-616E-42F1-B3BD-C5B699915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881752"/>
            <a:ext cx="6996597" cy="3094495"/>
          </a:xfrm>
        </p:spPr>
      </p:pic>
      <p:pic>
        <p:nvPicPr>
          <p:cNvPr id="7" name="Picture 6">
            <a:extLst>
              <a:ext uri="{FF2B5EF4-FFF2-40B4-BE49-F238E27FC236}">
                <a16:creationId xmlns:a16="http://schemas.microsoft.com/office/drawing/2014/main" id="{8534C26F-1718-42F7-B9AE-C940F9AE7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093" y="4257009"/>
            <a:ext cx="5620534" cy="1438476"/>
          </a:xfrm>
          <a:prstGeom prst="rect">
            <a:avLst/>
          </a:prstGeom>
        </p:spPr>
      </p:pic>
    </p:spTree>
    <p:extLst>
      <p:ext uri="{BB962C8B-B14F-4D97-AF65-F5344CB8AC3E}">
        <p14:creationId xmlns:p14="http://schemas.microsoft.com/office/powerpoint/2010/main" val="134034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ACC1-15A1-4584-AFD6-452B55D60BC1}"/>
              </a:ext>
            </a:extLst>
          </p:cNvPr>
          <p:cNvSpPr>
            <a:spLocks noGrp="1"/>
          </p:cNvSpPr>
          <p:nvPr>
            <p:ph type="title"/>
          </p:nvPr>
        </p:nvSpPr>
        <p:spPr/>
        <p:txBody>
          <a:bodyPr/>
          <a:lstStyle/>
          <a:p>
            <a:r>
              <a:rPr lang="en-US" dirty="0"/>
              <a:t>Tuples &amp; Pattern matching in C# 8.0</a:t>
            </a:r>
          </a:p>
        </p:txBody>
      </p:sp>
      <p:sp>
        <p:nvSpPr>
          <p:cNvPr id="3" name="Content Placeholder 2">
            <a:extLst>
              <a:ext uri="{FF2B5EF4-FFF2-40B4-BE49-F238E27FC236}">
                <a16:creationId xmlns:a16="http://schemas.microsoft.com/office/drawing/2014/main" id="{2827A0B0-3FDC-48CA-B839-ACF2145F1782}"/>
              </a:ext>
            </a:extLst>
          </p:cNvPr>
          <p:cNvSpPr>
            <a:spLocks noGrp="1"/>
          </p:cNvSpPr>
          <p:nvPr>
            <p:ph idx="1"/>
          </p:nvPr>
        </p:nvSpPr>
        <p:spPr/>
        <p:txBody>
          <a:bodyPr/>
          <a:lstStyle/>
          <a:p>
            <a:r>
              <a:rPr lang="en-US" dirty="0"/>
              <a:t>Code demo</a:t>
            </a:r>
          </a:p>
        </p:txBody>
      </p:sp>
    </p:spTree>
    <p:extLst>
      <p:ext uri="{BB962C8B-B14F-4D97-AF65-F5344CB8AC3E}">
        <p14:creationId xmlns:p14="http://schemas.microsoft.com/office/powerpoint/2010/main" val="253910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8AF85F5-A5FA-4EAC-9804-C96317EE5C2F}"/>
              </a:ext>
            </a:extLst>
          </p:cNvPr>
          <p:cNvSpPr>
            <a:spLocks noGrp="1"/>
          </p:cNvSpPr>
          <p:nvPr>
            <p:ph type="title"/>
          </p:nvPr>
        </p:nvSpPr>
        <p:spPr/>
        <p:txBody>
          <a:bodyPr/>
          <a:lstStyle/>
          <a:p>
            <a:r>
              <a:rPr lang="en-US" dirty="0"/>
              <a:t>Ranges &amp; Indices</a:t>
            </a:r>
          </a:p>
        </p:txBody>
      </p:sp>
      <p:sp>
        <p:nvSpPr>
          <p:cNvPr id="3" name="Substituent conținut 2">
            <a:extLst>
              <a:ext uri="{FF2B5EF4-FFF2-40B4-BE49-F238E27FC236}">
                <a16:creationId xmlns:a16="http://schemas.microsoft.com/office/drawing/2014/main" id="{539775C2-635D-4928-8755-2218BE91489B}"/>
              </a:ext>
            </a:extLst>
          </p:cNvPr>
          <p:cNvSpPr>
            <a:spLocks noGrp="1"/>
          </p:cNvSpPr>
          <p:nvPr>
            <p:ph idx="1"/>
          </p:nvPr>
        </p:nvSpPr>
        <p:spPr/>
        <p:txBody>
          <a:bodyPr/>
          <a:lstStyle/>
          <a:p>
            <a:r>
              <a:rPr lang="en-US" dirty="0"/>
              <a:t>Range class</a:t>
            </a:r>
          </a:p>
          <a:p>
            <a:r>
              <a:rPr lang="en-US" dirty="0"/>
              <a:t>Index operator</a:t>
            </a:r>
          </a:p>
          <a:p>
            <a:r>
              <a:rPr lang="en-US" dirty="0"/>
              <a:t>Code demo</a:t>
            </a:r>
          </a:p>
        </p:txBody>
      </p:sp>
    </p:spTree>
    <p:extLst>
      <p:ext uri="{BB962C8B-B14F-4D97-AF65-F5344CB8AC3E}">
        <p14:creationId xmlns:p14="http://schemas.microsoft.com/office/powerpoint/2010/main" val="115032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9935441-33DF-4B80-B292-356B4B3DB928}"/>
              </a:ext>
            </a:extLst>
          </p:cNvPr>
          <p:cNvSpPr>
            <a:spLocks noGrp="1"/>
          </p:cNvSpPr>
          <p:nvPr>
            <p:ph type="title"/>
          </p:nvPr>
        </p:nvSpPr>
        <p:spPr/>
        <p:txBody>
          <a:bodyPr/>
          <a:lstStyle/>
          <a:p>
            <a:r>
              <a:rPr lang="en-US" dirty="0" err="1"/>
              <a:t>Readonly</a:t>
            </a:r>
            <a:r>
              <a:rPr lang="en-US" dirty="0"/>
              <a:t> members</a:t>
            </a:r>
          </a:p>
        </p:txBody>
      </p:sp>
      <p:sp>
        <p:nvSpPr>
          <p:cNvPr id="3" name="Substituent conținut 2">
            <a:extLst>
              <a:ext uri="{FF2B5EF4-FFF2-40B4-BE49-F238E27FC236}">
                <a16:creationId xmlns:a16="http://schemas.microsoft.com/office/drawing/2014/main" id="{C444E6F2-DEDD-4EA2-B6F0-255C314614B3}"/>
              </a:ext>
            </a:extLst>
          </p:cNvPr>
          <p:cNvSpPr>
            <a:spLocks noGrp="1"/>
          </p:cNvSpPr>
          <p:nvPr>
            <p:ph idx="1"/>
          </p:nvPr>
        </p:nvSpPr>
        <p:spPr/>
        <p:txBody>
          <a:bodyPr/>
          <a:lstStyle/>
          <a:p>
            <a:r>
              <a:rPr lang="en-US" dirty="0"/>
              <a:t>Motivations:</a:t>
            </a:r>
          </a:p>
          <a:p>
            <a:pPr marL="494100" indent="-457200">
              <a:buFont typeface="+mj-lt"/>
              <a:buAutoNum type="arabicPeriod"/>
            </a:pPr>
            <a:r>
              <a:rPr lang="en-US" dirty="0"/>
              <a:t>Making it clear which method or property mutates the state (or is allowed to) </a:t>
            </a:r>
          </a:p>
          <a:p>
            <a:pPr marL="494100" indent="-457200">
              <a:buFont typeface="+mj-lt"/>
              <a:buAutoNum type="arabicPeriod"/>
            </a:pPr>
            <a:r>
              <a:rPr lang="en-US" dirty="0"/>
              <a:t>Compiler optimization, explicitly for </a:t>
            </a:r>
            <a:r>
              <a:rPr lang="en-US" i="1" dirty="0"/>
              <a:t>in</a:t>
            </a:r>
            <a:r>
              <a:rPr lang="en-US" dirty="0"/>
              <a:t> parameters</a:t>
            </a:r>
          </a:p>
          <a:p>
            <a:pPr marL="36900" indent="0">
              <a:buNone/>
            </a:pPr>
            <a:endParaRPr lang="en-US" dirty="0"/>
          </a:p>
          <a:p>
            <a:r>
              <a:rPr lang="en-US" dirty="0"/>
              <a:t>Code demo (compiler optimization) </a:t>
            </a:r>
            <a:r>
              <a:rPr lang="en-US" dirty="0">
                <a:hlinkClick r:id="rId2"/>
              </a:rPr>
              <a:t>very-long-link</a:t>
            </a:r>
            <a:endParaRPr lang="en-US" dirty="0"/>
          </a:p>
          <a:p>
            <a:r>
              <a:rPr lang="en-US" dirty="0"/>
              <a:t>Code demo (day-to-day usage)</a:t>
            </a:r>
          </a:p>
          <a:p>
            <a:endParaRPr lang="en-US" dirty="0"/>
          </a:p>
          <a:p>
            <a:r>
              <a:rPr lang="en-US" dirty="0"/>
              <a:t>Opinion: We now have a contract for pure functions</a:t>
            </a:r>
          </a:p>
          <a:p>
            <a:endParaRPr lang="en-US" dirty="0"/>
          </a:p>
        </p:txBody>
      </p:sp>
    </p:spTree>
    <p:extLst>
      <p:ext uri="{BB962C8B-B14F-4D97-AF65-F5344CB8AC3E}">
        <p14:creationId xmlns:p14="http://schemas.microsoft.com/office/powerpoint/2010/main" val="338851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0C76B6-034A-4E6A-8DD5-C6A1E07EED71}"/>
              </a:ext>
            </a:extLst>
          </p:cNvPr>
          <p:cNvSpPr>
            <a:spLocks noGrp="1"/>
          </p:cNvSpPr>
          <p:nvPr>
            <p:ph type="title"/>
          </p:nvPr>
        </p:nvSpPr>
        <p:spPr/>
        <p:txBody>
          <a:bodyPr/>
          <a:lstStyle/>
          <a:p>
            <a:r>
              <a:rPr lang="en-US" dirty="0"/>
              <a:t>Nullable Reference Types (1)</a:t>
            </a:r>
          </a:p>
        </p:txBody>
      </p:sp>
      <p:pic>
        <p:nvPicPr>
          <p:cNvPr id="5" name="Substituent conținut 4">
            <a:extLst>
              <a:ext uri="{FF2B5EF4-FFF2-40B4-BE49-F238E27FC236}">
                <a16:creationId xmlns:a16="http://schemas.microsoft.com/office/drawing/2014/main" id="{189CA5EB-B91A-44D0-93EB-83EE78C89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022" y="1580048"/>
            <a:ext cx="3044427" cy="4059237"/>
          </a:xfrm>
        </p:spPr>
      </p:pic>
      <p:pic>
        <p:nvPicPr>
          <p:cNvPr id="4" name="Picture 3">
            <a:extLst>
              <a:ext uri="{FF2B5EF4-FFF2-40B4-BE49-F238E27FC236}">
                <a16:creationId xmlns:a16="http://schemas.microsoft.com/office/drawing/2014/main" id="{4F9A546A-B92C-4445-BC0B-F32A6127C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49" y="1580048"/>
            <a:ext cx="5412316" cy="4059237"/>
          </a:xfrm>
          <a:prstGeom prst="rect">
            <a:avLst/>
          </a:prstGeom>
        </p:spPr>
      </p:pic>
    </p:spTree>
    <p:extLst>
      <p:ext uri="{BB962C8B-B14F-4D97-AF65-F5344CB8AC3E}">
        <p14:creationId xmlns:p14="http://schemas.microsoft.com/office/powerpoint/2010/main" val="408470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7966E4-02D5-41F4-AEF5-288933667668}"/>
              </a:ext>
            </a:extLst>
          </p:cNvPr>
          <p:cNvSpPr>
            <a:spLocks noGrp="1"/>
          </p:cNvSpPr>
          <p:nvPr>
            <p:ph type="title"/>
          </p:nvPr>
        </p:nvSpPr>
        <p:spPr/>
        <p:txBody>
          <a:bodyPr/>
          <a:lstStyle/>
          <a:p>
            <a:r>
              <a:rPr lang="en-US" dirty="0"/>
              <a:t>Never seen it before</a:t>
            </a:r>
          </a:p>
        </p:txBody>
      </p:sp>
      <p:pic>
        <p:nvPicPr>
          <p:cNvPr id="5" name="Substituent conținut 4">
            <a:extLst>
              <a:ext uri="{FF2B5EF4-FFF2-40B4-BE49-F238E27FC236}">
                <a16:creationId xmlns:a16="http://schemas.microsoft.com/office/drawing/2014/main" id="{FAE088C8-FA5D-4D8E-9EF2-F0CF92341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638" y="1731963"/>
            <a:ext cx="6999199" cy="4059237"/>
          </a:xfrm>
        </p:spPr>
      </p:pic>
    </p:spTree>
    <p:extLst>
      <p:ext uri="{BB962C8B-B14F-4D97-AF65-F5344CB8AC3E}">
        <p14:creationId xmlns:p14="http://schemas.microsoft.com/office/powerpoint/2010/main" val="373591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B2ABACD-6FA3-4DB5-A802-33EBE9F22892}"/>
              </a:ext>
            </a:extLst>
          </p:cNvPr>
          <p:cNvSpPr>
            <a:spLocks noGrp="1"/>
          </p:cNvSpPr>
          <p:nvPr>
            <p:ph type="title"/>
          </p:nvPr>
        </p:nvSpPr>
        <p:spPr/>
        <p:txBody>
          <a:bodyPr/>
          <a:lstStyle/>
          <a:p>
            <a:r>
              <a:rPr lang="en-US" dirty="0"/>
              <a:t>(Explicitly) Nullable Reference Types (2)</a:t>
            </a:r>
          </a:p>
        </p:txBody>
      </p:sp>
      <p:sp>
        <p:nvSpPr>
          <p:cNvPr id="3" name="Substituent conținut 2">
            <a:extLst>
              <a:ext uri="{FF2B5EF4-FFF2-40B4-BE49-F238E27FC236}">
                <a16:creationId xmlns:a16="http://schemas.microsoft.com/office/drawing/2014/main" id="{CB5AB63E-4C9C-4F79-91A2-B4920B8128BB}"/>
              </a:ext>
            </a:extLst>
          </p:cNvPr>
          <p:cNvSpPr>
            <a:spLocks noGrp="1"/>
          </p:cNvSpPr>
          <p:nvPr>
            <p:ph idx="1"/>
          </p:nvPr>
        </p:nvSpPr>
        <p:spPr/>
        <p:txBody>
          <a:bodyPr/>
          <a:lstStyle/>
          <a:p>
            <a:r>
              <a:rPr lang="en-US" dirty="0"/>
              <a:t>Aren’t all reference types nullable already?</a:t>
            </a:r>
          </a:p>
          <a:p>
            <a:r>
              <a:rPr lang="en-US" dirty="0"/>
              <a:t>They are indeed.</a:t>
            </a:r>
          </a:p>
          <a:p>
            <a:endParaRPr lang="en-US" dirty="0"/>
          </a:p>
        </p:txBody>
      </p:sp>
      <p:pic>
        <p:nvPicPr>
          <p:cNvPr id="5" name="Imagine 4">
            <a:extLst>
              <a:ext uri="{FF2B5EF4-FFF2-40B4-BE49-F238E27FC236}">
                <a16:creationId xmlns:a16="http://schemas.microsoft.com/office/drawing/2014/main" id="{315F6EDB-5EC3-43FE-BB34-C5A2EBC9C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872" y="2189650"/>
            <a:ext cx="6252874" cy="3601550"/>
          </a:xfrm>
          <a:prstGeom prst="rect">
            <a:avLst/>
          </a:prstGeom>
        </p:spPr>
      </p:pic>
    </p:spTree>
    <p:extLst>
      <p:ext uri="{BB962C8B-B14F-4D97-AF65-F5344CB8AC3E}">
        <p14:creationId xmlns:p14="http://schemas.microsoft.com/office/powerpoint/2010/main" val="117980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26598C-09A8-4E70-9EF0-E0E0700F513B}"/>
              </a:ext>
            </a:extLst>
          </p:cNvPr>
          <p:cNvSpPr>
            <a:spLocks noGrp="1"/>
          </p:cNvSpPr>
          <p:nvPr>
            <p:ph type="title"/>
          </p:nvPr>
        </p:nvSpPr>
        <p:spPr/>
        <p:txBody>
          <a:bodyPr/>
          <a:lstStyle/>
          <a:p>
            <a:r>
              <a:rPr lang="en-US" dirty="0"/>
              <a:t>Multiparadigm</a:t>
            </a:r>
          </a:p>
        </p:txBody>
      </p:sp>
      <p:pic>
        <p:nvPicPr>
          <p:cNvPr id="9" name="Substituent conținut 8">
            <a:extLst>
              <a:ext uri="{FF2B5EF4-FFF2-40B4-BE49-F238E27FC236}">
                <a16:creationId xmlns:a16="http://schemas.microsoft.com/office/drawing/2014/main" id="{31B5E304-9697-478F-A574-6AA7940C0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6764" y="1731963"/>
            <a:ext cx="4168946" cy="4059237"/>
          </a:xfrm>
        </p:spPr>
      </p:pic>
    </p:spTree>
    <p:extLst>
      <p:ext uri="{BB962C8B-B14F-4D97-AF65-F5344CB8AC3E}">
        <p14:creationId xmlns:p14="http://schemas.microsoft.com/office/powerpoint/2010/main" val="366797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2822F63-4048-4F90-BA51-C61B81998E96}"/>
              </a:ext>
            </a:extLst>
          </p:cNvPr>
          <p:cNvSpPr>
            <a:spLocks noGrp="1"/>
          </p:cNvSpPr>
          <p:nvPr>
            <p:ph type="title"/>
          </p:nvPr>
        </p:nvSpPr>
        <p:spPr/>
        <p:txBody>
          <a:bodyPr/>
          <a:lstStyle/>
          <a:p>
            <a:r>
              <a:rPr lang="en-US" dirty="0"/>
              <a:t>Nullable Reference Types (3)</a:t>
            </a:r>
          </a:p>
        </p:txBody>
      </p:sp>
      <p:sp>
        <p:nvSpPr>
          <p:cNvPr id="3" name="Substituent conținut 2">
            <a:extLst>
              <a:ext uri="{FF2B5EF4-FFF2-40B4-BE49-F238E27FC236}">
                <a16:creationId xmlns:a16="http://schemas.microsoft.com/office/drawing/2014/main" id="{0B4ABF2B-A081-4A75-A3E2-98D47A843395}"/>
              </a:ext>
            </a:extLst>
          </p:cNvPr>
          <p:cNvSpPr>
            <a:spLocks noGrp="1"/>
          </p:cNvSpPr>
          <p:nvPr>
            <p:ph idx="1"/>
          </p:nvPr>
        </p:nvSpPr>
        <p:spPr>
          <a:xfrm>
            <a:off x="913795" y="1732449"/>
            <a:ext cx="10353762" cy="4058751"/>
          </a:xfrm>
        </p:spPr>
        <p:txBody>
          <a:bodyPr>
            <a:normAutofit/>
          </a:bodyPr>
          <a:lstStyle/>
          <a:p>
            <a:r>
              <a:rPr lang="en-US" dirty="0"/>
              <a:t>Breaking Change?</a:t>
            </a:r>
          </a:p>
          <a:p>
            <a:r>
              <a:rPr lang="en-US" dirty="0"/>
              <a:t>Book </a:t>
            </a:r>
            <a:r>
              <a:rPr lang="en-US" dirty="0" err="1"/>
              <a:t>book</a:t>
            </a:r>
            <a:r>
              <a:rPr lang="en-US" dirty="0"/>
              <a:t>; has a different meaning between C# 7.0 and 8.0</a:t>
            </a:r>
          </a:p>
          <a:p>
            <a:endParaRPr lang="en-US" dirty="0"/>
          </a:p>
          <a:p>
            <a:r>
              <a:rPr lang="en-US" dirty="0"/>
              <a:t>Well, not really</a:t>
            </a:r>
          </a:p>
          <a:p>
            <a:endParaRPr lang="en-US" dirty="0"/>
          </a:p>
          <a:p>
            <a:r>
              <a:rPr lang="en-US" dirty="0"/>
              <a:t>The feature is Opt-in</a:t>
            </a:r>
          </a:p>
          <a:p>
            <a:r>
              <a:rPr lang="en-US" dirty="0"/>
              <a:t>It only gives warnings</a:t>
            </a:r>
          </a:p>
          <a:p>
            <a:r>
              <a:rPr lang="en-US" dirty="0"/>
              <a:t>IL is fully compatible between C# 7 &amp; 8</a:t>
            </a:r>
          </a:p>
        </p:txBody>
      </p:sp>
    </p:spTree>
    <p:extLst>
      <p:ext uri="{BB962C8B-B14F-4D97-AF65-F5344CB8AC3E}">
        <p14:creationId xmlns:p14="http://schemas.microsoft.com/office/powerpoint/2010/main" val="210321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69C9B1C-2AB2-48A4-AB3E-F7058BF97D08}"/>
              </a:ext>
            </a:extLst>
          </p:cNvPr>
          <p:cNvSpPr>
            <a:spLocks noGrp="1"/>
          </p:cNvSpPr>
          <p:nvPr>
            <p:ph type="title"/>
          </p:nvPr>
        </p:nvSpPr>
        <p:spPr/>
        <p:txBody>
          <a:bodyPr/>
          <a:lstStyle/>
          <a:p>
            <a:r>
              <a:rPr lang="en-US" dirty="0"/>
              <a:t>Nullable Reference Types (4)</a:t>
            </a:r>
          </a:p>
        </p:txBody>
      </p:sp>
      <p:sp>
        <p:nvSpPr>
          <p:cNvPr id="3" name="Substituent conținut 2">
            <a:extLst>
              <a:ext uri="{FF2B5EF4-FFF2-40B4-BE49-F238E27FC236}">
                <a16:creationId xmlns:a16="http://schemas.microsoft.com/office/drawing/2014/main" id="{32681236-12E7-4F50-9F5C-8FF353A18531}"/>
              </a:ext>
            </a:extLst>
          </p:cNvPr>
          <p:cNvSpPr>
            <a:spLocks noGrp="1"/>
          </p:cNvSpPr>
          <p:nvPr>
            <p:ph idx="1"/>
          </p:nvPr>
        </p:nvSpPr>
        <p:spPr/>
        <p:txBody>
          <a:bodyPr/>
          <a:lstStyle/>
          <a:p>
            <a:r>
              <a:rPr lang="en-US" dirty="0"/>
              <a:t>What does the compiler actually translate “string? str” into?</a:t>
            </a:r>
          </a:p>
          <a:p>
            <a:r>
              <a:rPr lang="en-US" dirty="0"/>
              <a:t>Nullable&lt;int&gt; vs [Nullable] string</a:t>
            </a:r>
          </a:p>
          <a:p>
            <a:r>
              <a:rPr lang="en-US" dirty="0"/>
              <a:t>This is </a:t>
            </a:r>
            <a:r>
              <a:rPr lang="en-US"/>
              <a:t>why it is not a </a:t>
            </a:r>
            <a:r>
              <a:rPr lang="en-US" dirty="0"/>
              <a:t>breaking change</a:t>
            </a:r>
          </a:p>
          <a:p>
            <a:endParaRPr lang="en-US" dirty="0"/>
          </a:p>
        </p:txBody>
      </p:sp>
      <p:pic>
        <p:nvPicPr>
          <p:cNvPr id="5" name="Picture 4">
            <a:extLst>
              <a:ext uri="{FF2B5EF4-FFF2-40B4-BE49-F238E27FC236}">
                <a16:creationId xmlns:a16="http://schemas.microsoft.com/office/drawing/2014/main" id="{064CBC75-0E7F-458C-9B32-84F342837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85" y="2222396"/>
            <a:ext cx="5485829" cy="3568804"/>
          </a:xfrm>
          <a:prstGeom prst="rect">
            <a:avLst/>
          </a:prstGeom>
        </p:spPr>
      </p:pic>
    </p:spTree>
    <p:extLst>
      <p:ext uri="{BB962C8B-B14F-4D97-AF65-F5344CB8AC3E}">
        <p14:creationId xmlns:p14="http://schemas.microsoft.com/office/powerpoint/2010/main" val="351560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592F-FB51-43C8-8AE4-E1CF1E554412}"/>
              </a:ext>
            </a:extLst>
          </p:cNvPr>
          <p:cNvSpPr>
            <a:spLocks noGrp="1"/>
          </p:cNvSpPr>
          <p:nvPr>
            <p:ph type="title"/>
          </p:nvPr>
        </p:nvSpPr>
        <p:spPr/>
        <p:txBody>
          <a:bodyPr/>
          <a:lstStyle/>
          <a:p>
            <a:r>
              <a:rPr lang="en-US" dirty="0"/>
              <a:t>Nullable Reference Types (5)</a:t>
            </a:r>
          </a:p>
        </p:txBody>
      </p:sp>
      <p:sp>
        <p:nvSpPr>
          <p:cNvPr id="3" name="Content Placeholder 2">
            <a:extLst>
              <a:ext uri="{FF2B5EF4-FFF2-40B4-BE49-F238E27FC236}">
                <a16:creationId xmlns:a16="http://schemas.microsoft.com/office/drawing/2014/main" id="{9358F4FD-86CF-425A-91D2-02F563B83CBA}"/>
              </a:ext>
            </a:extLst>
          </p:cNvPr>
          <p:cNvSpPr>
            <a:spLocks noGrp="1"/>
          </p:cNvSpPr>
          <p:nvPr>
            <p:ph idx="1"/>
          </p:nvPr>
        </p:nvSpPr>
        <p:spPr/>
        <p:txBody>
          <a:bodyPr/>
          <a:lstStyle/>
          <a:p>
            <a:r>
              <a:rPr lang="en-US" dirty="0"/>
              <a:t>The null forgiving operator: !</a:t>
            </a:r>
          </a:p>
          <a:p>
            <a:pPr marL="36900" indent="0">
              <a:buNone/>
            </a:pPr>
            <a:endParaRPr lang="en-US" dirty="0"/>
          </a:p>
          <a:p>
            <a:endParaRPr lang="en-US" dirty="0"/>
          </a:p>
        </p:txBody>
      </p:sp>
      <p:pic>
        <p:nvPicPr>
          <p:cNvPr id="5" name="Picture 4">
            <a:extLst>
              <a:ext uri="{FF2B5EF4-FFF2-40B4-BE49-F238E27FC236}">
                <a16:creationId xmlns:a16="http://schemas.microsoft.com/office/drawing/2014/main" id="{CFF89A38-9B8A-44E6-851C-05D53D4F4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485932"/>
            <a:ext cx="4938117" cy="2523187"/>
          </a:xfrm>
          <a:prstGeom prst="rect">
            <a:avLst/>
          </a:prstGeom>
        </p:spPr>
      </p:pic>
      <p:pic>
        <p:nvPicPr>
          <p:cNvPr id="7" name="Picture 6">
            <a:extLst>
              <a:ext uri="{FF2B5EF4-FFF2-40B4-BE49-F238E27FC236}">
                <a16:creationId xmlns:a16="http://schemas.microsoft.com/office/drawing/2014/main" id="{5B71FA19-4CCE-4208-9D64-159DB2DD0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912" y="2485932"/>
            <a:ext cx="5530619" cy="2523186"/>
          </a:xfrm>
          <a:prstGeom prst="rect">
            <a:avLst/>
          </a:prstGeom>
        </p:spPr>
      </p:pic>
    </p:spTree>
    <p:extLst>
      <p:ext uri="{BB962C8B-B14F-4D97-AF65-F5344CB8AC3E}">
        <p14:creationId xmlns:p14="http://schemas.microsoft.com/office/powerpoint/2010/main" val="19444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D988194-4FCB-4886-A88B-E675531181BC}"/>
              </a:ext>
            </a:extLst>
          </p:cNvPr>
          <p:cNvSpPr>
            <a:spLocks noGrp="1"/>
          </p:cNvSpPr>
          <p:nvPr>
            <p:ph type="title"/>
          </p:nvPr>
        </p:nvSpPr>
        <p:spPr/>
        <p:txBody>
          <a:bodyPr/>
          <a:lstStyle/>
          <a:p>
            <a:r>
              <a:rPr lang="en-US" dirty="0"/>
              <a:t>Nullable Reference Types (6)</a:t>
            </a:r>
          </a:p>
        </p:txBody>
      </p:sp>
      <p:sp>
        <p:nvSpPr>
          <p:cNvPr id="3" name="Substituent conținut 2">
            <a:extLst>
              <a:ext uri="{FF2B5EF4-FFF2-40B4-BE49-F238E27FC236}">
                <a16:creationId xmlns:a16="http://schemas.microsoft.com/office/drawing/2014/main" id="{9A8A782E-1BDF-475D-B7AB-253E401368E9}"/>
              </a:ext>
            </a:extLst>
          </p:cNvPr>
          <p:cNvSpPr>
            <a:spLocks noGrp="1"/>
          </p:cNvSpPr>
          <p:nvPr>
            <p:ph idx="1"/>
          </p:nvPr>
        </p:nvSpPr>
        <p:spPr/>
        <p:txBody>
          <a:bodyPr/>
          <a:lstStyle/>
          <a:p>
            <a:r>
              <a:rPr lang="en-US" dirty="0"/>
              <a:t>Recap:</a:t>
            </a:r>
          </a:p>
          <a:p>
            <a:endParaRPr lang="en-US" dirty="0"/>
          </a:p>
          <a:p>
            <a:r>
              <a:rPr lang="en-US" dirty="0"/>
              <a:t>There are 2 states a variable can be in: </a:t>
            </a:r>
            <a:r>
              <a:rPr lang="en-US" b="1" dirty="0"/>
              <a:t>Nullable</a:t>
            </a:r>
            <a:r>
              <a:rPr lang="en-US" dirty="0"/>
              <a:t> and </a:t>
            </a:r>
            <a:r>
              <a:rPr lang="en-US" b="1" dirty="0" err="1"/>
              <a:t>NonNullable</a:t>
            </a:r>
            <a:endParaRPr lang="en-US" b="1" dirty="0"/>
          </a:p>
          <a:p>
            <a:r>
              <a:rPr lang="en-US" dirty="0"/>
              <a:t>The nullability can be modified by these 2 operators: </a:t>
            </a:r>
            <a:r>
              <a:rPr lang="en-US" b="1" dirty="0"/>
              <a:t>?</a:t>
            </a:r>
            <a:r>
              <a:rPr lang="en-US" dirty="0"/>
              <a:t> and </a:t>
            </a:r>
            <a:r>
              <a:rPr lang="en-US" b="1" dirty="0"/>
              <a:t>!</a:t>
            </a:r>
          </a:p>
          <a:p>
            <a:endParaRPr lang="en-US" dirty="0"/>
          </a:p>
          <a:p>
            <a:r>
              <a:rPr lang="en-US" dirty="0" err="1"/>
              <a:t>NonNullable</a:t>
            </a:r>
            <a:r>
              <a:rPr lang="en-US" dirty="0"/>
              <a:t>? =&gt; Nullable</a:t>
            </a:r>
          </a:p>
          <a:p>
            <a:r>
              <a:rPr lang="en-US"/>
              <a:t>Nullable =&gt; </a:t>
            </a:r>
            <a:r>
              <a:rPr lang="en-US" dirty="0" err="1"/>
              <a:t>NonNullable</a:t>
            </a:r>
            <a:endParaRPr lang="en-US" dirty="0"/>
          </a:p>
        </p:txBody>
      </p:sp>
    </p:spTree>
    <p:extLst>
      <p:ext uri="{BB962C8B-B14F-4D97-AF65-F5344CB8AC3E}">
        <p14:creationId xmlns:p14="http://schemas.microsoft.com/office/powerpoint/2010/main" val="20048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C20E32-2891-48B2-9D0A-7A24F183D566}"/>
              </a:ext>
            </a:extLst>
          </p:cNvPr>
          <p:cNvSpPr>
            <a:spLocks noGrp="1"/>
          </p:cNvSpPr>
          <p:nvPr>
            <p:ph type="title"/>
          </p:nvPr>
        </p:nvSpPr>
        <p:spPr/>
        <p:txBody>
          <a:bodyPr/>
          <a:lstStyle/>
          <a:p>
            <a:r>
              <a:rPr lang="en-US" dirty="0"/>
              <a:t>Enabling nullable context</a:t>
            </a:r>
          </a:p>
        </p:txBody>
      </p:sp>
      <p:sp>
        <p:nvSpPr>
          <p:cNvPr id="3" name="Substituent conținut 2">
            <a:extLst>
              <a:ext uri="{FF2B5EF4-FFF2-40B4-BE49-F238E27FC236}">
                <a16:creationId xmlns:a16="http://schemas.microsoft.com/office/drawing/2014/main" id="{AA6C3661-8EBE-4384-9283-6C0755FC073A}"/>
              </a:ext>
            </a:extLst>
          </p:cNvPr>
          <p:cNvSpPr>
            <a:spLocks noGrp="1"/>
          </p:cNvSpPr>
          <p:nvPr>
            <p:ph idx="1"/>
          </p:nvPr>
        </p:nvSpPr>
        <p:spPr/>
        <p:txBody>
          <a:bodyPr>
            <a:normAutofit lnSpcReduction="10000"/>
          </a:bodyPr>
          <a:lstStyle/>
          <a:p>
            <a:endParaRPr lang="en-US" dirty="0"/>
          </a:p>
          <a:p>
            <a:r>
              <a:rPr lang="en-US" dirty="0"/>
              <a:t>Project wide:</a:t>
            </a:r>
            <a:br>
              <a:rPr lang="en-US" dirty="0"/>
            </a:br>
            <a:r>
              <a:rPr lang="en-US" dirty="0"/>
              <a:t>    &lt;Nullable&gt;enable&lt;/Nullable&gt;</a:t>
            </a:r>
          </a:p>
          <a:p>
            <a:r>
              <a:rPr lang="en-US" dirty="0"/>
              <a:t>In code:</a:t>
            </a:r>
          </a:p>
          <a:p>
            <a:endParaRPr lang="en-US" dirty="0"/>
          </a:p>
          <a:p>
            <a:endParaRPr lang="en-US" dirty="0"/>
          </a:p>
          <a:p>
            <a:endParaRPr lang="en-US" dirty="0"/>
          </a:p>
          <a:p>
            <a:endParaRPr lang="en-US" dirty="0"/>
          </a:p>
          <a:p>
            <a:r>
              <a:rPr lang="en-US" dirty="0"/>
              <a:t>More info can be found here: </a:t>
            </a:r>
            <a:r>
              <a:rPr lang="en-US" dirty="0">
                <a:hlinkClick r:id="rId2"/>
              </a:rPr>
              <a:t>https://docs.microsoft.com/en-us/dotnet/csharp/nullable-references</a:t>
            </a:r>
            <a:endParaRPr lang="en-US" dirty="0"/>
          </a:p>
          <a:p>
            <a:endParaRPr lang="en-US" dirty="0"/>
          </a:p>
        </p:txBody>
      </p:sp>
      <p:pic>
        <p:nvPicPr>
          <p:cNvPr id="7" name="Imagine 6">
            <a:extLst>
              <a:ext uri="{FF2B5EF4-FFF2-40B4-BE49-F238E27FC236}">
                <a16:creationId xmlns:a16="http://schemas.microsoft.com/office/drawing/2014/main" id="{22D41F7B-3A39-44A6-A8D2-11EB2F8B2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691" y="2816034"/>
            <a:ext cx="6411474" cy="1937593"/>
          </a:xfrm>
          <a:prstGeom prst="rect">
            <a:avLst/>
          </a:prstGeom>
        </p:spPr>
      </p:pic>
      <p:pic>
        <p:nvPicPr>
          <p:cNvPr id="9" name="Imagine 8">
            <a:extLst>
              <a:ext uri="{FF2B5EF4-FFF2-40B4-BE49-F238E27FC236}">
                <a16:creationId xmlns:a16="http://schemas.microsoft.com/office/drawing/2014/main" id="{99F8AF70-1B2B-4366-95E2-941363770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514" y="1715884"/>
            <a:ext cx="5906324" cy="257211"/>
          </a:xfrm>
          <a:prstGeom prst="rect">
            <a:avLst/>
          </a:prstGeom>
        </p:spPr>
      </p:pic>
    </p:spTree>
    <p:extLst>
      <p:ext uri="{BB962C8B-B14F-4D97-AF65-F5344CB8AC3E}">
        <p14:creationId xmlns:p14="http://schemas.microsoft.com/office/powerpoint/2010/main" val="14516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E5FCF95-294B-4813-BB91-25443C3ABFAD}"/>
              </a:ext>
            </a:extLst>
          </p:cNvPr>
          <p:cNvSpPr>
            <a:spLocks noGrp="1"/>
          </p:cNvSpPr>
          <p:nvPr>
            <p:ph type="title"/>
          </p:nvPr>
        </p:nvSpPr>
        <p:spPr/>
        <p:txBody>
          <a:bodyPr/>
          <a:lstStyle/>
          <a:p>
            <a:r>
              <a:rPr lang="en-US" dirty="0"/>
              <a:t>Oblivious State</a:t>
            </a:r>
          </a:p>
        </p:txBody>
      </p:sp>
      <p:pic>
        <p:nvPicPr>
          <p:cNvPr id="9" name="Substituent conținut 8">
            <a:extLst>
              <a:ext uri="{FF2B5EF4-FFF2-40B4-BE49-F238E27FC236}">
                <a16:creationId xmlns:a16="http://schemas.microsoft.com/office/drawing/2014/main" id="{FB4C4D01-13B9-4282-878C-4F61BACF7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300" y="2562104"/>
            <a:ext cx="10040751" cy="1733792"/>
          </a:xfrm>
        </p:spPr>
      </p:pic>
    </p:spTree>
    <p:extLst>
      <p:ext uri="{BB962C8B-B14F-4D97-AF65-F5344CB8AC3E}">
        <p14:creationId xmlns:p14="http://schemas.microsoft.com/office/powerpoint/2010/main" val="511201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F192844-DDD3-4B85-AB68-C3ECB742F81C}"/>
              </a:ext>
            </a:extLst>
          </p:cNvPr>
          <p:cNvSpPr>
            <a:spLocks noGrp="1"/>
          </p:cNvSpPr>
          <p:nvPr>
            <p:ph type="title"/>
          </p:nvPr>
        </p:nvSpPr>
        <p:spPr/>
        <p:txBody>
          <a:bodyPr/>
          <a:lstStyle/>
          <a:p>
            <a:r>
              <a:rPr lang="en-US" dirty="0"/>
              <a:t>Thoughts</a:t>
            </a:r>
            <a:r>
              <a:rPr lang="ro-RO" dirty="0"/>
              <a:t>?</a:t>
            </a:r>
            <a:endParaRPr lang="en-US" dirty="0"/>
          </a:p>
        </p:txBody>
      </p:sp>
      <p:sp>
        <p:nvSpPr>
          <p:cNvPr id="3" name="Substituent conținut 2">
            <a:extLst>
              <a:ext uri="{FF2B5EF4-FFF2-40B4-BE49-F238E27FC236}">
                <a16:creationId xmlns:a16="http://schemas.microsoft.com/office/drawing/2014/main" id="{84DB96AC-8ADD-4755-8220-67D669009408}"/>
              </a:ext>
            </a:extLst>
          </p:cNvPr>
          <p:cNvSpPr>
            <a:spLocks noGrp="1"/>
          </p:cNvSpPr>
          <p:nvPr>
            <p:ph idx="1"/>
          </p:nvPr>
        </p:nvSpPr>
        <p:spPr/>
        <p:txBody>
          <a:bodyPr/>
          <a:lstStyle/>
          <a:p>
            <a:r>
              <a:rPr lang="en-US" dirty="0"/>
              <a:t>Do you think this new feature will be adopted by the majority of C# developers?</a:t>
            </a:r>
            <a:endParaRPr lang="ro-RO" dirty="0"/>
          </a:p>
        </p:txBody>
      </p:sp>
    </p:spTree>
    <p:extLst>
      <p:ext uri="{BB962C8B-B14F-4D97-AF65-F5344CB8AC3E}">
        <p14:creationId xmlns:p14="http://schemas.microsoft.com/office/powerpoint/2010/main" val="3604054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93B9CD-35FB-4145-B7BA-D02BF3C35459}"/>
              </a:ext>
            </a:extLst>
          </p:cNvPr>
          <p:cNvSpPr>
            <a:spLocks noGrp="1"/>
          </p:cNvSpPr>
          <p:nvPr>
            <p:ph type="title"/>
          </p:nvPr>
        </p:nvSpPr>
        <p:spPr/>
        <p:txBody>
          <a:bodyPr/>
          <a:lstStyle/>
          <a:p>
            <a:r>
              <a:rPr lang="en-US" dirty="0"/>
              <a:t>Using declarations</a:t>
            </a:r>
          </a:p>
        </p:txBody>
      </p:sp>
      <p:sp>
        <p:nvSpPr>
          <p:cNvPr id="3" name="Substituent conținut 2">
            <a:extLst>
              <a:ext uri="{FF2B5EF4-FFF2-40B4-BE49-F238E27FC236}">
                <a16:creationId xmlns:a16="http://schemas.microsoft.com/office/drawing/2014/main" id="{9FB18951-77A9-477C-A29B-FA16FA6DE77D}"/>
              </a:ext>
            </a:extLst>
          </p:cNvPr>
          <p:cNvSpPr>
            <a:spLocks noGrp="1"/>
          </p:cNvSpPr>
          <p:nvPr>
            <p:ph idx="1"/>
          </p:nvPr>
        </p:nvSpPr>
        <p:spPr/>
        <p:txBody>
          <a:bodyPr/>
          <a:lstStyle/>
          <a:p>
            <a:r>
              <a:rPr lang="en-US" dirty="0"/>
              <a:t>Code demo - Not much to say here</a:t>
            </a:r>
          </a:p>
        </p:txBody>
      </p:sp>
    </p:spTree>
    <p:extLst>
      <p:ext uri="{BB962C8B-B14F-4D97-AF65-F5344CB8AC3E}">
        <p14:creationId xmlns:p14="http://schemas.microsoft.com/office/powerpoint/2010/main" val="65942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4A68C92-64DE-4FD8-BAD4-B32E10ABB8DE}"/>
              </a:ext>
            </a:extLst>
          </p:cNvPr>
          <p:cNvSpPr>
            <a:spLocks noGrp="1"/>
          </p:cNvSpPr>
          <p:nvPr>
            <p:ph type="title"/>
          </p:nvPr>
        </p:nvSpPr>
        <p:spPr/>
        <p:txBody>
          <a:bodyPr/>
          <a:lstStyle/>
          <a:p>
            <a:r>
              <a:rPr lang="en-US" dirty="0"/>
              <a:t>Static </a:t>
            </a:r>
            <a:r>
              <a:rPr lang="en-US"/>
              <a:t>Local Functions</a:t>
            </a:r>
          </a:p>
        </p:txBody>
      </p:sp>
      <p:sp>
        <p:nvSpPr>
          <p:cNvPr id="3" name="Substituent conținut 2">
            <a:extLst>
              <a:ext uri="{FF2B5EF4-FFF2-40B4-BE49-F238E27FC236}">
                <a16:creationId xmlns:a16="http://schemas.microsoft.com/office/drawing/2014/main" id="{B5AB6988-AA06-49D2-A943-55AC51E59A99}"/>
              </a:ext>
            </a:extLst>
          </p:cNvPr>
          <p:cNvSpPr>
            <a:spLocks noGrp="1"/>
          </p:cNvSpPr>
          <p:nvPr>
            <p:ph idx="1"/>
          </p:nvPr>
        </p:nvSpPr>
        <p:spPr/>
        <p:txBody>
          <a:bodyPr/>
          <a:lstStyle/>
          <a:p>
            <a:r>
              <a:rPr lang="en-US" dirty="0"/>
              <a:t>Local functions were first introduced in C# 7.0</a:t>
            </a:r>
          </a:p>
          <a:p>
            <a:r>
              <a:rPr lang="en-US" dirty="0" err="1"/>
              <a:t>Github</a:t>
            </a:r>
            <a:r>
              <a:rPr lang="en-US" dirty="0"/>
              <a:t> champion: </a:t>
            </a:r>
            <a:r>
              <a:rPr lang="en-US" dirty="0">
                <a:hlinkClick r:id="rId2"/>
              </a:rPr>
              <a:t>https://github.com/dotnet/csharplang/issues/1565</a:t>
            </a:r>
            <a:endParaRPr lang="en-US" dirty="0"/>
          </a:p>
          <a:p>
            <a:r>
              <a:rPr lang="en-US" dirty="0"/>
              <a:t>Motivation [Microsoft]: Avoid unintentionally capturing state from the enclosing context. Allow local functions to be used in scenarios where a </a:t>
            </a:r>
            <a:r>
              <a:rPr lang="en-US" i="1" dirty="0"/>
              <a:t>static </a:t>
            </a:r>
            <a:r>
              <a:rPr lang="en-US" dirty="0"/>
              <a:t>method is required </a:t>
            </a:r>
            <a:r>
              <a:rPr lang="en-US" dirty="0">
                <a:hlinkClick r:id="rId3"/>
              </a:rPr>
              <a:t>https://docs.microsoft.com/en-us/dotnet/csharp/language-reference/proposals/csharp-8.0/static-local-functions</a:t>
            </a:r>
            <a:endParaRPr lang="en-US" dirty="0"/>
          </a:p>
          <a:p>
            <a:r>
              <a:rPr lang="en-US" dirty="0"/>
              <a:t>Short story why: Performance. Capturing context is a potentially expensive operation (the runtime will copy all the variables in the current context to the local function’s stack memory)</a:t>
            </a:r>
          </a:p>
          <a:p>
            <a:r>
              <a:rPr lang="en-US" dirty="0"/>
              <a:t>Nice article: </a:t>
            </a:r>
            <a:r>
              <a:rPr lang="en-US" dirty="0">
                <a:hlinkClick r:id="rId4"/>
              </a:rPr>
              <a:t>http://techxposer.com/2019/08/03/c-8-0-static-local-functions/</a:t>
            </a:r>
            <a:r>
              <a:rPr lang="en-US" dirty="0"/>
              <a:t> </a:t>
            </a:r>
          </a:p>
        </p:txBody>
      </p:sp>
    </p:spTree>
    <p:extLst>
      <p:ext uri="{BB962C8B-B14F-4D97-AF65-F5344CB8AC3E}">
        <p14:creationId xmlns:p14="http://schemas.microsoft.com/office/powerpoint/2010/main" val="3031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0F6DBD1-9813-4521-AE38-52B5C0DF8F24}"/>
              </a:ext>
            </a:extLst>
          </p:cNvPr>
          <p:cNvSpPr>
            <a:spLocks noGrp="1"/>
          </p:cNvSpPr>
          <p:nvPr>
            <p:ph type="title"/>
          </p:nvPr>
        </p:nvSpPr>
        <p:spPr/>
        <p:txBody>
          <a:bodyPr/>
          <a:lstStyle/>
          <a:p>
            <a:r>
              <a:rPr lang="en-US" dirty="0"/>
              <a:t>Default Interface Members</a:t>
            </a:r>
          </a:p>
        </p:txBody>
      </p:sp>
      <p:pic>
        <p:nvPicPr>
          <p:cNvPr id="5" name="Substituent conținut 4">
            <a:extLst>
              <a:ext uri="{FF2B5EF4-FFF2-40B4-BE49-F238E27FC236}">
                <a16:creationId xmlns:a16="http://schemas.microsoft.com/office/drawing/2014/main" id="{05F6C618-5900-4279-83ED-C55BCD12D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113" y="1580050"/>
            <a:ext cx="6427125" cy="4059237"/>
          </a:xfrm>
        </p:spPr>
      </p:pic>
    </p:spTree>
    <p:extLst>
      <p:ext uri="{BB962C8B-B14F-4D97-AF65-F5344CB8AC3E}">
        <p14:creationId xmlns:p14="http://schemas.microsoft.com/office/powerpoint/2010/main" val="234735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90D10B6-5555-4C11-90EE-FAC562EFB842}"/>
              </a:ext>
            </a:extLst>
          </p:cNvPr>
          <p:cNvSpPr>
            <a:spLocks noGrp="1"/>
          </p:cNvSpPr>
          <p:nvPr>
            <p:ph type="title"/>
          </p:nvPr>
        </p:nvSpPr>
        <p:spPr/>
        <p:txBody>
          <a:bodyPr/>
          <a:lstStyle/>
          <a:p>
            <a:r>
              <a:rPr lang="en-US" dirty="0"/>
              <a:t>Evolution of C#</a:t>
            </a:r>
          </a:p>
        </p:txBody>
      </p:sp>
      <p:pic>
        <p:nvPicPr>
          <p:cNvPr id="5" name="Substituent conținut 4">
            <a:extLst>
              <a:ext uri="{FF2B5EF4-FFF2-40B4-BE49-F238E27FC236}">
                <a16:creationId xmlns:a16="http://schemas.microsoft.com/office/drawing/2014/main" id="{815776C6-05F3-49C4-B866-7932B0609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711" y="1731963"/>
            <a:ext cx="6615052" cy="4059237"/>
          </a:xfrm>
        </p:spPr>
      </p:pic>
    </p:spTree>
    <p:extLst>
      <p:ext uri="{BB962C8B-B14F-4D97-AF65-F5344CB8AC3E}">
        <p14:creationId xmlns:p14="http://schemas.microsoft.com/office/powerpoint/2010/main" val="339094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5F7269D-04C8-478B-B0F3-0477E740F49E}"/>
              </a:ext>
            </a:extLst>
          </p:cNvPr>
          <p:cNvSpPr>
            <a:spLocks noGrp="1"/>
          </p:cNvSpPr>
          <p:nvPr>
            <p:ph type="title"/>
          </p:nvPr>
        </p:nvSpPr>
        <p:spPr/>
        <p:txBody>
          <a:bodyPr/>
          <a:lstStyle/>
          <a:p>
            <a:r>
              <a:rPr lang="en-US"/>
              <a:t>Async Streams</a:t>
            </a:r>
          </a:p>
        </p:txBody>
      </p:sp>
      <p:sp>
        <p:nvSpPr>
          <p:cNvPr id="3" name="Substituent conținut 2">
            <a:extLst>
              <a:ext uri="{FF2B5EF4-FFF2-40B4-BE49-F238E27FC236}">
                <a16:creationId xmlns:a16="http://schemas.microsoft.com/office/drawing/2014/main" id="{0BC3C455-567A-43FF-8C0B-4417084C38C8}"/>
              </a:ext>
            </a:extLst>
          </p:cNvPr>
          <p:cNvSpPr>
            <a:spLocks noGrp="1"/>
          </p:cNvSpPr>
          <p:nvPr>
            <p:ph idx="1"/>
          </p:nvPr>
        </p:nvSpPr>
        <p:spPr/>
        <p:txBody>
          <a:bodyPr/>
          <a:lstStyle/>
          <a:p>
            <a:r>
              <a:rPr lang="en-US" b="1" dirty="0"/>
              <a:t>Yield</a:t>
            </a:r>
            <a:r>
              <a:rPr lang="en-US" dirty="0"/>
              <a:t>: When you use the yield contextual keyword in a statement, you indicate that the method, operator, or get accessor in which it appears is an iterator. Using yield to define an iterator removes the need for an explicit extra class (the class that holds the state for an enumeration, see </a:t>
            </a:r>
            <a:r>
              <a:rPr lang="en-US" dirty="0" err="1"/>
              <a:t>IEnumerator</a:t>
            </a:r>
            <a:r>
              <a:rPr lang="en-US" dirty="0"/>
              <a:t>&lt;T&gt; for an example) when you implement the </a:t>
            </a:r>
            <a:r>
              <a:rPr lang="en-US" dirty="0" err="1"/>
              <a:t>IEnumerable</a:t>
            </a:r>
            <a:r>
              <a:rPr lang="en-US" dirty="0"/>
              <a:t> and </a:t>
            </a:r>
            <a:r>
              <a:rPr lang="en-US" dirty="0" err="1"/>
              <a:t>IEnumerator</a:t>
            </a:r>
            <a:r>
              <a:rPr lang="en-US" dirty="0"/>
              <a:t> pattern for a custom collection type. [</a:t>
            </a:r>
            <a:r>
              <a:rPr lang="en-US" dirty="0">
                <a:hlinkClick r:id="rId2"/>
              </a:rPr>
              <a:t>https://docs.microsoft.com/en-us/dotnet/csharp/language-reference/keywords/yield</a:t>
            </a:r>
            <a:r>
              <a:rPr lang="en-US" dirty="0"/>
              <a:t>]</a:t>
            </a:r>
          </a:p>
          <a:p>
            <a:r>
              <a:rPr lang="en-US" dirty="0"/>
              <a:t>We can use </a:t>
            </a:r>
            <a:r>
              <a:rPr lang="en-US" b="1" dirty="0"/>
              <a:t>yield </a:t>
            </a:r>
            <a:r>
              <a:rPr lang="en-US" dirty="0"/>
              <a:t>keyword when iterating collections, why can’t we use it when reading </a:t>
            </a:r>
            <a:r>
              <a:rPr lang="en-US"/>
              <a:t>from streams? </a:t>
            </a:r>
            <a:endParaRPr lang="en-US" dirty="0"/>
          </a:p>
          <a:p>
            <a:r>
              <a:rPr lang="en-US" dirty="0"/>
              <a:t>Code demo</a:t>
            </a:r>
          </a:p>
        </p:txBody>
      </p:sp>
    </p:spTree>
    <p:extLst>
      <p:ext uri="{BB962C8B-B14F-4D97-AF65-F5344CB8AC3E}">
        <p14:creationId xmlns:p14="http://schemas.microsoft.com/office/powerpoint/2010/main" val="88269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6A8E-F7B5-458D-A925-DC9699576D50}"/>
              </a:ext>
            </a:extLst>
          </p:cNvPr>
          <p:cNvSpPr>
            <a:spLocks noGrp="1"/>
          </p:cNvSpPr>
          <p:nvPr>
            <p:ph type="title"/>
          </p:nvPr>
        </p:nvSpPr>
        <p:spPr/>
        <p:txBody>
          <a:bodyPr/>
          <a:lstStyle/>
          <a:p>
            <a:r>
              <a:rPr lang="en-US" dirty="0"/>
              <a:t>Find me on </a:t>
            </a:r>
            <a:r>
              <a:rPr lang="en-US" dirty="0" err="1"/>
              <a:t>github</a:t>
            </a:r>
            <a:endParaRPr lang="en-US" dirty="0"/>
          </a:p>
        </p:txBody>
      </p:sp>
      <p:sp>
        <p:nvSpPr>
          <p:cNvPr id="3" name="Content Placeholder 2">
            <a:extLst>
              <a:ext uri="{FF2B5EF4-FFF2-40B4-BE49-F238E27FC236}">
                <a16:creationId xmlns:a16="http://schemas.microsoft.com/office/drawing/2014/main" id="{C8D3FD79-7568-4E40-8760-42E3163C011B}"/>
              </a:ext>
            </a:extLst>
          </p:cNvPr>
          <p:cNvSpPr>
            <a:spLocks noGrp="1"/>
          </p:cNvSpPr>
          <p:nvPr>
            <p:ph idx="1"/>
          </p:nvPr>
        </p:nvSpPr>
        <p:spPr/>
        <p:txBody>
          <a:bodyPr/>
          <a:lstStyle/>
          <a:p>
            <a:r>
              <a:rPr lang="en-US" dirty="0">
                <a:hlinkClick r:id="rId2"/>
              </a:rPr>
              <a:t>https://github.com/PetruRitivoiu/csharp8</a:t>
            </a:r>
            <a:endParaRPr lang="en-US" dirty="0"/>
          </a:p>
        </p:txBody>
      </p:sp>
    </p:spTree>
    <p:extLst>
      <p:ext uri="{BB962C8B-B14F-4D97-AF65-F5344CB8AC3E}">
        <p14:creationId xmlns:p14="http://schemas.microsoft.com/office/powerpoint/2010/main" val="3493154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56C2-770A-4F5A-836E-9DBF77F87D3B}"/>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50C14C8C-C82D-4225-A693-BB7EC42D51E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1662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D3A3-527E-4B93-824C-A5C17F36AA6B}"/>
              </a:ext>
            </a:extLst>
          </p:cNvPr>
          <p:cNvSpPr>
            <a:spLocks noGrp="1"/>
          </p:cNvSpPr>
          <p:nvPr>
            <p:ph type="title"/>
          </p:nvPr>
        </p:nvSpPr>
        <p:spPr/>
        <p:txBody>
          <a:bodyPr>
            <a:normAutofit fontScale="90000"/>
          </a:bodyPr>
          <a:lstStyle/>
          <a:p>
            <a:r>
              <a:rPr lang="en-US" dirty="0"/>
              <a:t>Thank you for your attention, hope you enjoyed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B95C33E9-D8D5-4449-B583-46A128A46D0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6148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58F2F8D-7765-4F86-AAF4-9DDFCEF228E5}"/>
              </a:ext>
            </a:extLst>
          </p:cNvPr>
          <p:cNvSpPr>
            <a:spLocks noGrp="1"/>
          </p:cNvSpPr>
          <p:nvPr>
            <p:ph type="title"/>
          </p:nvPr>
        </p:nvSpPr>
        <p:spPr/>
        <p:txBody>
          <a:bodyPr/>
          <a:lstStyle/>
          <a:p>
            <a:r>
              <a:rPr lang="en-US" dirty="0"/>
              <a:t>Roslyn (Compiler as a Service)</a:t>
            </a:r>
          </a:p>
        </p:txBody>
      </p:sp>
      <p:pic>
        <p:nvPicPr>
          <p:cNvPr id="5" name="Substituent conținut 4">
            <a:extLst>
              <a:ext uri="{FF2B5EF4-FFF2-40B4-BE49-F238E27FC236}">
                <a16:creationId xmlns:a16="http://schemas.microsoft.com/office/drawing/2014/main" id="{F3A92CF7-FB17-4CE4-8794-37EC6A404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949" y="1731963"/>
            <a:ext cx="6260576" cy="4059237"/>
          </a:xfrm>
        </p:spPr>
      </p:pic>
    </p:spTree>
    <p:extLst>
      <p:ext uri="{BB962C8B-B14F-4D97-AF65-F5344CB8AC3E}">
        <p14:creationId xmlns:p14="http://schemas.microsoft.com/office/powerpoint/2010/main" val="22108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7B10983-FB30-4EDE-B7A5-6E5D80639341}"/>
              </a:ext>
            </a:extLst>
          </p:cNvPr>
          <p:cNvSpPr>
            <a:spLocks noGrp="1"/>
          </p:cNvSpPr>
          <p:nvPr>
            <p:ph type="title"/>
          </p:nvPr>
        </p:nvSpPr>
        <p:spPr/>
        <p:txBody>
          <a:bodyPr/>
          <a:lstStyle/>
          <a:p>
            <a:r>
              <a:rPr lang="en-US" dirty="0" err="1"/>
              <a:t>Csharplang</a:t>
            </a:r>
            <a:endParaRPr lang="en-US" dirty="0"/>
          </a:p>
        </p:txBody>
      </p:sp>
      <p:pic>
        <p:nvPicPr>
          <p:cNvPr id="5" name="Substituent conținut 4">
            <a:extLst>
              <a:ext uri="{FF2B5EF4-FFF2-40B4-BE49-F238E27FC236}">
                <a16:creationId xmlns:a16="http://schemas.microsoft.com/office/drawing/2014/main" id="{54DEDD4F-AE41-4D3A-ABCC-452B37D68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813" y="1731963"/>
            <a:ext cx="6216849" cy="4059237"/>
          </a:xfrm>
        </p:spPr>
      </p:pic>
    </p:spTree>
    <p:extLst>
      <p:ext uri="{BB962C8B-B14F-4D97-AF65-F5344CB8AC3E}">
        <p14:creationId xmlns:p14="http://schemas.microsoft.com/office/powerpoint/2010/main" val="240630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8A5F99B-1AE0-4A9D-927C-A6DB173A4870}"/>
              </a:ext>
            </a:extLst>
          </p:cNvPr>
          <p:cNvSpPr>
            <a:spLocks noGrp="1"/>
          </p:cNvSpPr>
          <p:nvPr>
            <p:ph type="title"/>
          </p:nvPr>
        </p:nvSpPr>
        <p:spPr/>
        <p:txBody>
          <a:bodyPr>
            <a:normAutofit fontScale="90000"/>
          </a:bodyPr>
          <a:lstStyle/>
          <a:p>
            <a:r>
              <a:rPr lang="en-US" dirty="0">
                <a:hlinkClick r:id="rId2"/>
              </a:rPr>
              <a:t>https://github.com/dotnet/csharplang/milestone/8</a:t>
            </a:r>
            <a:endParaRPr lang="en-US" dirty="0"/>
          </a:p>
        </p:txBody>
      </p:sp>
      <p:pic>
        <p:nvPicPr>
          <p:cNvPr id="5" name="Substituent conținut 4">
            <a:extLst>
              <a:ext uri="{FF2B5EF4-FFF2-40B4-BE49-F238E27FC236}">
                <a16:creationId xmlns:a16="http://schemas.microsoft.com/office/drawing/2014/main" id="{14DBB0EC-BAFD-4862-AB6D-29082FADF6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3539" y="1580050"/>
            <a:ext cx="8634274" cy="4264254"/>
          </a:xfrm>
        </p:spPr>
      </p:pic>
    </p:spTree>
    <p:extLst>
      <p:ext uri="{BB962C8B-B14F-4D97-AF65-F5344CB8AC3E}">
        <p14:creationId xmlns:p14="http://schemas.microsoft.com/office/powerpoint/2010/main" val="123278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2B00B2-813D-49D0-AEAD-4DF614A9BAA2}"/>
              </a:ext>
            </a:extLst>
          </p:cNvPr>
          <p:cNvSpPr>
            <a:spLocks noGrp="1"/>
          </p:cNvSpPr>
          <p:nvPr>
            <p:ph type="title"/>
          </p:nvPr>
        </p:nvSpPr>
        <p:spPr/>
        <p:txBody>
          <a:bodyPr/>
          <a:lstStyle/>
          <a:p>
            <a:r>
              <a:rPr lang="en-US" dirty="0"/>
              <a:t>Shipping of VS2019, .NET Core 3.0 &amp; C# 8.0</a:t>
            </a:r>
          </a:p>
        </p:txBody>
      </p:sp>
      <p:pic>
        <p:nvPicPr>
          <p:cNvPr id="9" name="Substituent conținut 8">
            <a:extLst>
              <a:ext uri="{FF2B5EF4-FFF2-40B4-BE49-F238E27FC236}">
                <a16:creationId xmlns:a16="http://schemas.microsoft.com/office/drawing/2014/main" id="{DDE4E897-6658-462A-B4E4-44B78B98F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848" y="1731963"/>
            <a:ext cx="6494779" cy="4059237"/>
          </a:xfrm>
        </p:spPr>
      </p:pic>
    </p:spTree>
    <p:extLst>
      <p:ext uri="{BB962C8B-B14F-4D97-AF65-F5344CB8AC3E}">
        <p14:creationId xmlns:p14="http://schemas.microsoft.com/office/powerpoint/2010/main" val="78539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619E142-C2C6-4BF9-B391-6C9AB022826D}"/>
              </a:ext>
            </a:extLst>
          </p:cNvPr>
          <p:cNvSpPr>
            <a:spLocks noGrp="1"/>
          </p:cNvSpPr>
          <p:nvPr>
            <p:ph type="title"/>
          </p:nvPr>
        </p:nvSpPr>
        <p:spPr/>
        <p:txBody>
          <a:bodyPr/>
          <a:lstStyle/>
          <a:p>
            <a:r>
              <a:rPr lang="en-US" dirty="0"/>
              <a:t>Tuples &amp; Pattern Matching</a:t>
            </a:r>
          </a:p>
        </p:txBody>
      </p:sp>
      <p:sp>
        <p:nvSpPr>
          <p:cNvPr id="3" name="Substituent conținut 2">
            <a:extLst>
              <a:ext uri="{FF2B5EF4-FFF2-40B4-BE49-F238E27FC236}">
                <a16:creationId xmlns:a16="http://schemas.microsoft.com/office/drawing/2014/main" id="{440A1BF4-066A-44E6-878E-CA4523125C54}"/>
              </a:ext>
            </a:extLst>
          </p:cNvPr>
          <p:cNvSpPr>
            <a:spLocks noGrp="1"/>
          </p:cNvSpPr>
          <p:nvPr>
            <p:ph idx="1"/>
          </p:nvPr>
        </p:nvSpPr>
        <p:spPr/>
        <p:txBody>
          <a:bodyPr/>
          <a:lstStyle/>
          <a:p>
            <a:r>
              <a:rPr lang="en-US" dirty="0"/>
              <a:t>In mathematics, a tuple is a finite ordered list (sequence) of elements […] </a:t>
            </a:r>
            <a:br>
              <a:rPr lang="en-US" dirty="0"/>
            </a:br>
            <a:r>
              <a:rPr lang="en-US" dirty="0"/>
              <a:t>for example, (2, 7, 4, 1, 7) [</a:t>
            </a:r>
            <a:r>
              <a:rPr lang="en-US" dirty="0">
                <a:hlinkClick r:id="rId2"/>
              </a:rPr>
              <a:t>https://en.wikipedia.org/wiki/Tuple</a:t>
            </a:r>
            <a:r>
              <a:rPr lang="en-US" dirty="0"/>
              <a:t>]</a:t>
            </a:r>
          </a:p>
          <a:p>
            <a:r>
              <a:rPr lang="en-US" dirty="0"/>
              <a:t>In computer science, pattern matching is the act of checking a given sequence of tokens for the presence of the constituents of some pattern [</a:t>
            </a:r>
            <a:r>
              <a:rPr lang="en-US" dirty="0">
                <a:hlinkClick r:id="rId3"/>
              </a:rPr>
              <a:t>https://en.wikipedia.org/wiki/Pattern_matching</a:t>
            </a:r>
            <a:r>
              <a:rPr lang="en-US" dirty="0"/>
              <a:t>]</a:t>
            </a:r>
          </a:p>
          <a:p>
            <a:endParaRPr lang="en-US" dirty="0"/>
          </a:p>
        </p:txBody>
      </p:sp>
    </p:spTree>
    <p:extLst>
      <p:ext uri="{BB962C8B-B14F-4D97-AF65-F5344CB8AC3E}">
        <p14:creationId xmlns:p14="http://schemas.microsoft.com/office/powerpoint/2010/main" val="242513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393AA64-A4EA-471C-A450-D69541583B7D}"/>
              </a:ext>
            </a:extLst>
          </p:cNvPr>
          <p:cNvSpPr>
            <a:spLocks noGrp="1"/>
          </p:cNvSpPr>
          <p:nvPr>
            <p:ph type="title"/>
          </p:nvPr>
        </p:nvSpPr>
        <p:spPr/>
        <p:txBody>
          <a:bodyPr/>
          <a:lstStyle/>
          <a:p>
            <a:r>
              <a:rPr lang="en-US" dirty="0"/>
              <a:t>Tuples &amp; Pattern matching in C# 7.0</a:t>
            </a:r>
          </a:p>
        </p:txBody>
      </p:sp>
      <p:sp>
        <p:nvSpPr>
          <p:cNvPr id="3" name="Substituent conținut 2">
            <a:extLst>
              <a:ext uri="{FF2B5EF4-FFF2-40B4-BE49-F238E27FC236}">
                <a16:creationId xmlns:a16="http://schemas.microsoft.com/office/drawing/2014/main" id="{16DA9EE7-A1B5-4AD6-B524-924A4546092E}"/>
              </a:ext>
            </a:extLst>
          </p:cNvPr>
          <p:cNvSpPr>
            <a:spLocks noGrp="1"/>
          </p:cNvSpPr>
          <p:nvPr>
            <p:ph idx="1"/>
          </p:nvPr>
        </p:nvSpPr>
        <p:spPr/>
        <p:txBody>
          <a:bodyPr/>
          <a:lstStyle/>
          <a:p>
            <a:r>
              <a:rPr lang="en-US" dirty="0"/>
              <a:t>Code demo</a:t>
            </a:r>
          </a:p>
        </p:txBody>
      </p:sp>
    </p:spTree>
    <p:extLst>
      <p:ext uri="{BB962C8B-B14F-4D97-AF65-F5344CB8AC3E}">
        <p14:creationId xmlns:p14="http://schemas.microsoft.com/office/powerpoint/2010/main" val="1797564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zie">
  <a:themeElements>
    <a:clrScheme name="Ardezi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zi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zi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TM04033929[[fn=Sanie]]</Template>
  <TotalTime>405</TotalTime>
  <Words>662</Words>
  <Application>Microsoft Office PowerPoint</Application>
  <PresentationFormat>Widescreen</PresentationFormat>
  <Paragraphs>97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Calisto MT</vt:lpstr>
      <vt:lpstr>Wingdings 2</vt:lpstr>
      <vt:lpstr>Ardezie</vt:lpstr>
      <vt:lpstr>C# 8.0</vt:lpstr>
      <vt:lpstr>Multiparadigm</vt:lpstr>
      <vt:lpstr>Evolution of C#</vt:lpstr>
      <vt:lpstr>Roslyn (Compiler as a Service)</vt:lpstr>
      <vt:lpstr>Csharplang</vt:lpstr>
      <vt:lpstr>https://github.com/dotnet/csharplang/milestone/8</vt:lpstr>
      <vt:lpstr>Shipping of VS2019, .NET Core 3.0 &amp; C# 8.0</vt:lpstr>
      <vt:lpstr>Tuples &amp; Pattern Matching</vt:lpstr>
      <vt:lpstr>Tuples &amp; Pattern matching in C# 7.0</vt:lpstr>
      <vt:lpstr>Tuples &amp; Pattern matching in C# 8.0 Overview</vt:lpstr>
      <vt:lpstr>Tuples &amp; Pattern matching in C# 8.0 Switch statement vs expressions (1)</vt:lpstr>
      <vt:lpstr>Tuples &amp; Pattern matching in C# 8.0 Switch statement vs expressions (2)</vt:lpstr>
      <vt:lpstr>Tuples &amp; Pattern matching in C# 8.0 Object deconstruction</vt:lpstr>
      <vt:lpstr>Tuples &amp; Pattern matching in C# 8.0</vt:lpstr>
      <vt:lpstr>Ranges &amp; Indices</vt:lpstr>
      <vt:lpstr>Readonly members</vt:lpstr>
      <vt:lpstr>Nullable Reference Types (1)</vt:lpstr>
      <vt:lpstr>Never seen it before</vt:lpstr>
      <vt:lpstr>(Explicitly) Nullable Reference Types (2)</vt:lpstr>
      <vt:lpstr>Nullable Reference Types (3)</vt:lpstr>
      <vt:lpstr>Nullable Reference Types (4)</vt:lpstr>
      <vt:lpstr>Nullable Reference Types (5)</vt:lpstr>
      <vt:lpstr>Nullable Reference Types (6)</vt:lpstr>
      <vt:lpstr>Enabling nullable context</vt:lpstr>
      <vt:lpstr>Oblivious State</vt:lpstr>
      <vt:lpstr>Thoughts?</vt:lpstr>
      <vt:lpstr>Using declarations</vt:lpstr>
      <vt:lpstr>Static Local Functions</vt:lpstr>
      <vt:lpstr>Default Interface Members</vt:lpstr>
      <vt:lpstr>Async Streams</vt:lpstr>
      <vt:lpstr>Find me on github</vt:lpstr>
      <vt:lpstr>Any questions?</vt:lpstr>
      <vt:lpstr>Thank you for your attention, hope you enjoyed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8.0</dc:title>
  <dc:creator>Petru Ioan Ritivoiu</dc:creator>
  <cp:lastModifiedBy>Ritivoiu, Petru - Dell Team</cp:lastModifiedBy>
  <cp:revision>137</cp:revision>
  <dcterms:created xsi:type="dcterms:W3CDTF">2019-07-22T15:49:01Z</dcterms:created>
  <dcterms:modified xsi:type="dcterms:W3CDTF">2020-01-09T11:36:08Z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Petru_Ritivoiu@Dellteam.com</vt:lpwstr>
  </property>
  <property fmtid="{D5CDD505-2E9C-101B-9397-08002B2CF9AE}" pid="5" name="MSIP_Label_7de70ee2-0cb4-4d60-aee5-75ef2c4c8a90_SetDate">
    <vt:lpwstr>2020-01-08T18:01:55.0751294Z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Extended_MSFT_Method">
    <vt:lpwstr>Manual</vt:lpwstr>
  </property>
  <property fmtid="{D5CDD505-2E9C-101B-9397-08002B2CF9AE}" pid="9" name="MSIP_Label_da6fab74-d5af-4af7-a9a4-78d84655a626_Enabled">
    <vt:lpwstr>True</vt:lpwstr>
  </property>
  <property fmtid="{D5CDD505-2E9C-101B-9397-08002B2CF9AE}" pid="10" name="MSIP_Label_da6fab74-d5af-4af7-a9a4-78d84655a626_SiteId">
    <vt:lpwstr>945c199a-83a2-4e80-9f8c-5a91be5752dd</vt:lpwstr>
  </property>
  <property fmtid="{D5CDD505-2E9C-101B-9397-08002B2CF9AE}" pid="11" name="MSIP_Label_da6fab74-d5af-4af7-a9a4-78d84655a626_Owner">
    <vt:lpwstr>Petru_Ritivoiu@Dellteam.com</vt:lpwstr>
  </property>
  <property fmtid="{D5CDD505-2E9C-101B-9397-08002B2CF9AE}" pid="12" name="MSIP_Label_da6fab74-d5af-4af7-a9a4-78d84655a626_SetDate">
    <vt:lpwstr>2020-01-08T18:01:55.0751294Z</vt:lpwstr>
  </property>
  <property fmtid="{D5CDD505-2E9C-101B-9397-08002B2CF9AE}" pid="13" name="MSIP_Label_da6fab74-d5af-4af7-a9a4-78d84655a626_Name">
    <vt:lpwstr>Visual Marking</vt:lpwstr>
  </property>
  <property fmtid="{D5CDD505-2E9C-101B-9397-08002B2CF9AE}" pid="14" name="MSIP_Label_da6fab74-d5af-4af7-a9a4-78d84655a626_Application">
    <vt:lpwstr>Microsoft Azure Information Protection</vt:lpwstr>
  </property>
  <property fmtid="{D5CDD505-2E9C-101B-9397-08002B2CF9AE}" pid="15" name="MSIP_Label_da6fab74-d5af-4af7-a9a4-78d84655a626_Parent">
    <vt:lpwstr>7de70ee2-0cb4-4d60-aee5-75ef2c4c8a90</vt:lpwstr>
  </property>
  <property fmtid="{D5CDD505-2E9C-101B-9397-08002B2CF9AE}" pid="16" name="MSIP_Label_da6fab74-d5af-4af7-a9a4-78d84655a626_Extended_MSFT_Method">
    <vt:lpwstr>Manual</vt:lpwstr>
  </property>
  <property fmtid="{D5CDD505-2E9C-101B-9397-08002B2CF9AE}" pid="17" name="aiplabel">
    <vt:lpwstr>Internal Use Visual Marking</vt:lpwstr>
  </property>
</Properties>
</file>