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575C664-5059-4F1C-A323-7A856CB18013}" type="datetimeFigureOut">
              <a:rPr lang="ro-RO" smtClean="0"/>
              <a:t>15.06.2025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D06F-FE83-45FA-B306-05031F4F6218}" type="slidenum">
              <a:rPr lang="ro-RO" smtClean="0"/>
              <a:t>‹#›</a:t>
            </a:fld>
            <a:endParaRPr lang="ro-RO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956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C664-5059-4F1C-A323-7A856CB18013}" type="datetimeFigureOut">
              <a:rPr lang="ro-RO" smtClean="0"/>
              <a:t>15.06.2025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D06F-FE83-45FA-B306-05031F4F621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2243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C664-5059-4F1C-A323-7A856CB18013}" type="datetimeFigureOut">
              <a:rPr lang="ro-RO" smtClean="0"/>
              <a:t>15.06.2025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D06F-FE83-45FA-B306-05031F4F6218}" type="slidenum">
              <a:rPr lang="ro-RO" smtClean="0"/>
              <a:t>‹#›</a:t>
            </a:fld>
            <a:endParaRPr lang="ro-RO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24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C664-5059-4F1C-A323-7A856CB18013}" type="datetimeFigureOut">
              <a:rPr lang="ro-RO" smtClean="0"/>
              <a:t>15.06.2025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D06F-FE83-45FA-B306-05031F4F621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260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C664-5059-4F1C-A323-7A856CB18013}" type="datetimeFigureOut">
              <a:rPr lang="ro-RO" smtClean="0"/>
              <a:t>15.06.2025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D06F-FE83-45FA-B306-05031F4F6218}" type="slidenum">
              <a:rPr lang="ro-RO" smtClean="0"/>
              <a:t>‹#›</a:t>
            </a:fld>
            <a:endParaRPr lang="ro-RO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33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C664-5059-4F1C-A323-7A856CB18013}" type="datetimeFigureOut">
              <a:rPr lang="ro-RO" smtClean="0"/>
              <a:t>15.06.2025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D06F-FE83-45FA-B306-05031F4F621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3767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C664-5059-4F1C-A323-7A856CB18013}" type="datetimeFigureOut">
              <a:rPr lang="ro-RO" smtClean="0"/>
              <a:t>15.06.2025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D06F-FE83-45FA-B306-05031F4F621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49781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C664-5059-4F1C-A323-7A856CB18013}" type="datetimeFigureOut">
              <a:rPr lang="ro-RO" smtClean="0"/>
              <a:t>15.06.2025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D06F-FE83-45FA-B306-05031F4F621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6876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C664-5059-4F1C-A323-7A856CB18013}" type="datetimeFigureOut">
              <a:rPr lang="ro-RO" smtClean="0"/>
              <a:t>15.06.2025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D06F-FE83-45FA-B306-05031F4F621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33971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C664-5059-4F1C-A323-7A856CB18013}" type="datetimeFigureOut">
              <a:rPr lang="ro-RO" smtClean="0"/>
              <a:t>15.06.2025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D06F-FE83-45FA-B306-05031F4F6218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923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5C664-5059-4F1C-A323-7A856CB18013}" type="datetimeFigureOut">
              <a:rPr lang="ro-RO" smtClean="0"/>
              <a:t>15.06.2025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BD06F-FE83-45FA-B306-05031F4F6218}" type="slidenum">
              <a:rPr lang="ro-RO" smtClean="0"/>
              <a:t>‹#›</a:t>
            </a:fld>
            <a:endParaRPr lang="ro-RO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87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575C664-5059-4F1C-A323-7A856CB18013}" type="datetimeFigureOut">
              <a:rPr lang="ro-RO" smtClean="0"/>
              <a:t>15.06.2025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60BD06F-FE83-45FA-B306-05031F4F6218}" type="slidenum">
              <a:rPr lang="ro-RO" smtClean="0"/>
              <a:t>‹#›</a:t>
            </a:fld>
            <a:endParaRPr lang="ro-RO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59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93FC8-70A9-4671-B94E-41DBEF8478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CMR17"/>
              </a:rPr>
              <a:t>Romanian Reddit Depression and Well-being</a:t>
            </a:r>
            <a:br>
              <a:rPr lang="en-US" sz="1800" b="0" i="0" u="none" strike="noStrike" baseline="0" dirty="0">
                <a:latin typeface="CMR17"/>
              </a:rPr>
            </a:br>
            <a:r>
              <a:rPr lang="ro-RO" sz="1800" b="0" i="0" u="none" strike="noStrike" baseline="0" dirty="0">
                <a:latin typeface="CMR17"/>
              </a:rPr>
              <a:t>Corpus</a:t>
            </a:r>
            <a:endParaRPr lang="ro-R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B9E4DB-EE86-4E65-9F07-7A10548AD1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Cristea Petru-Theodor</a:t>
            </a:r>
          </a:p>
          <a:p>
            <a:r>
              <a:rPr lang="en-US" dirty="0" err="1"/>
              <a:t>Dilirici</a:t>
            </a:r>
            <a:r>
              <a:rPr lang="en-US" dirty="0"/>
              <a:t> Mihai</a:t>
            </a:r>
          </a:p>
          <a:p>
            <a:r>
              <a:rPr lang="en-US" dirty="0" err="1"/>
              <a:t>Militaru</a:t>
            </a:r>
            <a:r>
              <a:rPr lang="en-US" dirty="0"/>
              <a:t> Mihai</a:t>
            </a:r>
          </a:p>
        </p:txBody>
      </p:sp>
    </p:spTree>
    <p:extLst>
      <p:ext uri="{BB962C8B-B14F-4D97-AF65-F5344CB8AC3E}">
        <p14:creationId xmlns:p14="http://schemas.microsoft.com/office/powerpoint/2010/main" val="258345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8CAC-4B8B-49A4-9F59-C4C5A2CF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F67DC-861F-4EA0-A5A0-9D943CFA2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775011"/>
            <a:ext cx="10495519" cy="440167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Purpose</a:t>
            </a:r>
            <a:r>
              <a:rPr lang="ro-RO" b="1" dirty="0"/>
              <a:t>:</a:t>
            </a:r>
            <a:br>
              <a:rPr lang="ro-RO" dirty="0"/>
            </a:br>
            <a:r>
              <a:rPr lang="en-US" dirty="0"/>
              <a:t>A</a:t>
            </a:r>
            <a:r>
              <a:rPr lang="ro-RO" dirty="0" err="1"/>
              <a:t>utomatic</a:t>
            </a:r>
            <a:r>
              <a:rPr lang="ro-RO" dirty="0"/>
              <a:t> </a:t>
            </a:r>
            <a:r>
              <a:rPr lang="ro-RO" dirty="0" err="1"/>
              <a:t>detection</a:t>
            </a:r>
            <a:r>
              <a:rPr lang="ro-RO" dirty="0"/>
              <a:t> of </a:t>
            </a:r>
            <a:r>
              <a:rPr lang="ro-RO" dirty="0" err="1"/>
              <a:t>depressive</a:t>
            </a:r>
            <a:r>
              <a:rPr lang="ro-RO" dirty="0"/>
              <a:t> vs. non-</a:t>
            </a:r>
            <a:r>
              <a:rPr lang="ro-RO" dirty="0" err="1"/>
              <a:t>depressive</a:t>
            </a:r>
            <a:r>
              <a:rPr lang="ro-RO" dirty="0"/>
              <a:t> content in Romanian </a:t>
            </a:r>
            <a:r>
              <a:rPr lang="ro-RO" dirty="0" err="1"/>
              <a:t>Reddit</a:t>
            </a:r>
            <a:r>
              <a:rPr lang="ro-RO" dirty="0"/>
              <a:t> tex</a:t>
            </a:r>
            <a:r>
              <a:rPr lang="en-US" dirty="0" err="1"/>
              <a:t>ts</a:t>
            </a:r>
            <a:endParaRPr lang="ro-RO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Main features</a:t>
            </a:r>
            <a:r>
              <a:rPr lang="ro-RO" b="1" dirty="0"/>
              <a:t>:</a:t>
            </a:r>
            <a:endParaRPr lang="ro-RO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Binary classification</a:t>
            </a:r>
            <a:r>
              <a:rPr lang="ro-RO" dirty="0"/>
              <a:t>: </a:t>
            </a:r>
            <a:r>
              <a:rPr lang="ro-RO" b="1" dirty="0" err="1"/>
              <a:t>Depres</a:t>
            </a:r>
            <a:r>
              <a:rPr lang="en-US" b="1" dirty="0"/>
              <a:t>s</a:t>
            </a:r>
            <a:r>
              <a:rPr lang="ro-RO" b="1" dirty="0"/>
              <a:t>iv</a:t>
            </a:r>
            <a:r>
              <a:rPr lang="en-US" b="1" dirty="0"/>
              <a:t>e</a:t>
            </a:r>
            <a:r>
              <a:rPr lang="ro-RO" b="1" dirty="0"/>
              <a:t> / Non-</a:t>
            </a:r>
            <a:r>
              <a:rPr lang="ro-RO" b="1" dirty="0" err="1"/>
              <a:t>depres</a:t>
            </a:r>
            <a:r>
              <a:rPr lang="en-US" b="1" dirty="0"/>
              <a:t>s</a:t>
            </a:r>
            <a:r>
              <a:rPr lang="ro-RO" b="1" dirty="0"/>
              <a:t>iv</a:t>
            </a:r>
            <a:r>
              <a:rPr lang="en-US" b="1" dirty="0"/>
              <a:t>e</a:t>
            </a:r>
            <a:endParaRPr lang="ro-RO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Manual annotated</a:t>
            </a:r>
            <a:endParaRPr lang="ro-RO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Short</a:t>
            </a:r>
            <a:r>
              <a:rPr lang="ro-RO" dirty="0"/>
              <a:t> </a:t>
            </a:r>
            <a:r>
              <a:rPr lang="en-US" dirty="0"/>
              <a:t>standalone sentences </a:t>
            </a:r>
            <a:endParaRPr lang="ro-RO" dirty="0"/>
          </a:p>
          <a:p>
            <a:pPr>
              <a:buFont typeface="Wingdings" panose="05000000000000000000" pitchFamily="2" charset="2"/>
              <a:buChar char="q"/>
            </a:pPr>
            <a:r>
              <a:rPr lang="ro-RO" b="1" dirty="0"/>
              <a:t>Surse de date:</a:t>
            </a:r>
            <a:endParaRPr lang="en-US" b="1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ro-RO" b="1" dirty="0"/>
              <a:t>SCRAPED</a:t>
            </a:r>
            <a:r>
              <a:rPr lang="ro-RO" dirty="0"/>
              <a:t> – </a:t>
            </a:r>
            <a:r>
              <a:rPr lang="en-US" dirty="0"/>
              <a:t>Romanian subreddits</a:t>
            </a:r>
            <a:r>
              <a:rPr lang="ro-RO" dirty="0"/>
              <a:t>:</a:t>
            </a:r>
            <a:br>
              <a:rPr lang="ro-RO" dirty="0"/>
            </a:br>
            <a:r>
              <a:rPr lang="ro-RO" i="1" dirty="0"/>
              <a:t>Ex. Depresiv:</a:t>
            </a:r>
            <a:r>
              <a:rPr lang="ro-RO" dirty="0"/>
              <a:t> „În 2024 am trecut prin cea mai grea perioadă a vieții mele...”</a:t>
            </a:r>
            <a:br>
              <a:rPr lang="ro-RO" dirty="0"/>
            </a:br>
            <a:r>
              <a:rPr lang="ro-RO" i="1" dirty="0"/>
              <a:t>Ex. Non-depresiv:</a:t>
            </a:r>
            <a:r>
              <a:rPr lang="ro-RO" dirty="0"/>
              <a:t> „Când i-am zis la doctorul de familie a pus mâna pe telefon...”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ro-RO" b="1" dirty="0"/>
              <a:t>MACHINE TRANSLATION</a:t>
            </a:r>
            <a:r>
              <a:rPr lang="ro-RO" dirty="0"/>
              <a:t> –</a:t>
            </a:r>
            <a:r>
              <a:rPr lang="en-US" dirty="0"/>
              <a:t> (to enhance dataset size) translated sentences from English</a:t>
            </a:r>
            <a:r>
              <a:rPr lang="ro-RO" dirty="0"/>
              <a:t>:</a:t>
            </a:r>
            <a:br>
              <a:rPr lang="ro-RO" dirty="0"/>
            </a:br>
            <a:r>
              <a:rPr lang="ro-RO" i="1" dirty="0"/>
              <a:t>Ex. Depresiv:</a:t>
            </a:r>
            <a:r>
              <a:rPr lang="ro-RO" dirty="0"/>
              <a:t> „Nu am nimic altceva decât dispreț pentru mine însămi.”</a:t>
            </a:r>
            <a:br>
              <a:rPr lang="ro-RO" dirty="0"/>
            </a:br>
            <a:r>
              <a:rPr lang="ro-RO" i="1" dirty="0"/>
              <a:t>Ex. Non-depresiv:</a:t>
            </a:r>
            <a:r>
              <a:rPr lang="ro-RO" dirty="0"/>
              <a:t> „Care sunt unele limite pe care le-ai stabilit cu părinții tăi?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91437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1951-7577-49B7-A38F-42EEA15A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Data </a:t>
            </a:r>
            <a:r>
              <a:rPr lang="ro-RO" dirty="0" err="1"/>
              <a:t>Collection</a:t>
            </a:r>
            <a:r>
              <a:rPr lang="ro-RO" dirty="0"/>
              <a:t> &amp; </a:t>
            </a:r>
            <a:r>
              <a:rPr lang="ro-RO" dirty="0" err="1"/>
              <a:t>Preprocessing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BA2B5-29D0-4E2E-B0F3-836079991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658471"/>
            <a:ext cx="9720073" cy="4614313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o-RO" sz="1600" b="1" dirty="0"/>
              <a:t>Data </a:t>
            </a:r>
            <a:r>
              <a:rPr lang="ro-RO" sz="1600" b="1" dirty="0" err="1"/>
              <a:t>Source</a:t>
            </a:r>
            <a:r>
              <a:rPr lang="ro-RO" sz="1600" b="1" dirty="0"/>
              <a:t>:</a:t>
            </a:r>
            <a:endParaRPr lang="ro-RO" sz="16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o-RO" sz="1600" b="1" dirty="0" err="1"/>
              <a:t>Reddit</a:t>
            </a:r>
            <a:r>
              <a:rPr lang="ro-RO" sz="1600" dirty="0"/>
              <a:t> – Romanian-</a:t>
            </a:r>
            <a:r>
              <a:rPr lang="ro-RO" sz="1600" dirty="0" err="1"/>
              <a:t>speaking</a:t>
            </a:r>
            <a:r>
              <a:rPr lang="ro-RO" sz="1600" dirty="0"/>
              <a:t> </a:t>
            </a:r>
            <a:r>
              <a:rPr lang="ro-RO" sz="1600" dirty="0" err="1"/>
              <a:t>subreddits</a:t>
            </a:r>
            <a:r>
              <a:rPr lang="ro-RO" sz="1600" dirty="0"/>
              <a:t>:</a:t>
            </a:r>
            <a:br>
              <a:rPr lang="ro-RO" sz="1600" dirty="0"/>
            </a:br>
            <a:r>
              <a:rPr lang="ro-RO" sz="1600" i="1" dirty="0"/>
              <a:t>r/</a:t>
            </a:r>
            <a:r>
              <a:rPr lang="ro-RO" sz="1600" i="1" dirty="0" err="1"/>
              <a:t>romania</a:t>
            </a:r>
            <a:r>
              <a:rPr lang="ro-RO" sz="1600" i="1" dirty="0"/>
              <a:t>, r/</a:t>
            </a:r>
            <a:r>
              <a:rPr lang="ro-RO" sz="1600" i="1" dirty="0" err="1"/>
              <a:t>CasualRO</a:t>
            </a:r>
            <a:r>
              <a:rPr lang="ro-RO" sz="1600" i="1" dirty="0"/>
              <a:t>, r/</a:t>
            </a:r>
            <a:r>
              <a:rPr lang="ro-RO" sz="1600" i="1" dirty="0" err="1"/>
              <a:t>WomenRO</a:t>
            </a:r>
            <a:r>
              <a:rPr lang="ro-RO" sz="1600" i="1" dirty="0"/>
              <a:t>, r/</a:t>
            </a:r>
            <a:r>
              <a:rPr lang="ro-RO" sz="1600" i="1" dirty="0" err="1"/>
              <a:t>bucuresti</a:t>
            </a:r>
            <a:r>
              <a:rPr lang="ro-RO" sz="1600" i="1" dirty="0"/>
              <a:t>, r/</a:t>
            </a:r>
            <a:r>
              <a:rPr lang="ro-RO" sz="1600" i="1" dirty="0" err="1"/>
              <a:t>brasov</a:t>
            </a:r>
            <a:r>
              <a:rPr lang="ro-RO" sz="1600" i="1" dirty="0"/>
              <a:t>, r/</a:t>
            </a:r>
            <a:r>
              <a:rPr lang="ro-RO" sz="1600" i="1" dirty="0" err="1"/>
              <a:t>cluj</a:t>
            </a:r>
            <a:r>
              <a:rPr lang="ro-RO" sz="1600" i="1" dirty="0"/>
              <a:t>, r/</a:t>
            </a:r>
            <a:r>
              <a:rPr lang="ro-RO" sz="1600" i="1" dirty="0" err="1"/>
              <a:t>iasi</a:t>
            </a:r>
            <a:r>
              <a:rPr lang="ro-RO" sz="1600" i="1" dirty="0"/>
              <a:t>, r/</a:t>
            </a:r>
            <a:r>
              <a:rPr lang="ro-RO" sz="1600" i="1" dirty="0" err="1"/>
              <a:t>MenRO</a:t>
            </a:r>
            <a:r>
              <a:rPr lang="ro-RO" sz="1600" i="1" dirty="0"/>
              <a:t>, r/</a:t>
            </a:r>
            <a:r>
              <a:rPr lang="ro-RO" sz="1600" i="1" dirty="0" err="1"/>
              <a:t>moldova</a:t>
            </a:r>
            <a:r>
              <a:rPr lang="ro-RO" sz="1600" i="1" dirty="0"/>
              <a:t>, r/Roumanie</a:t>
            </a:r>
            <a:endParaRPr lang="en-US" sz="1600" i="1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ro-RO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o-RO" sz="1600" b="1" dirty="0" err="1"/>
              <a:t>Extraction</a:t>
            </a:r>
            <a:r>
              <a:rPr lang="ro-RO" sz="1600" b="1" dirty="0"/>
              <a:t> </a:t>
            </a:r>
            <a:r>
              <a:rPr lang="ro-RO" sz="1600" b="1" dirty="0" err="1"/>
              <a:t>Method</a:t>
            </a:r>
            <a:r>
              <a:rPr lang="ro-RO" sz="1600" b="1" dirty="0"/>
              <a:t>:</a:t>
            </a:r>
            <a:endParaRPr lang="ro-RO" sz="16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o-RO" sz="1600" dirty="0" err="1"/>
              <a:t>Official</a:t>
            </a:r>
            <a:r>
              <a:rPr lang="ro-RO" sz="1600" dirty="0"/>
              <a:t> </a:t>
            </a:r>
            <a:r>
              <a:rPr lang="ro-RO" sz="1600" b="1" dirty="0"/>
              <a:t>PRAW API</a:t>
            </a:r>
            <a:r>
              <a:rPr lang="ro-RO" sz="1600" dirty="0"/>
              <a:t> </a:t>
            </a:r>
            <a:r>
              <a:rPr lang="ro-RO" sz="1600" dirty="0" err="1"/>
              <a:t>used</a:t>
            </a:r>
            <a:endParaRPr lang="ro-RO" sz="16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o-RO" sz="1600" dirty="0"/>
              <a:t>Top </a:t>
            </a:r>
            <a:r>
              <a:rPr lang="ro-RO" sz="1600" b="1" dirty="0"/>
              <a:t>10 </a:t>
            </a:r>
            <a:r>
              <a:rPr lang="ro-RO" sz="1600" b="1" dirty="0" err="1"/>
              <a:t>comments</a:t>
            </a:r>
            <a:r>
              <a:rPr lang="ro-RO" sz="1600" b="1" dirty="0"/>
              <a:t> per post</a:t>
            </a:r>
            <a:r>
              <a:rPr lang="ro-RO" sz="1600" dirty="0"/>
              <a:t> (</a:t>
            </a:r>
            <a:r>
              <a:rPr lang="ro-RO" sz="1600" dirty="0" err="1"/>
              <a:t>by</a:t>
            </a:r>
            <a:r>
              <a:rPr lang="ro-RO" sz="1600" dirty="0"/>
              <a:t> </a:t>
            </a:r>
            <a:r>
              <a:rPr lang="ro-RO" sz="1600" dirty="0" err="1"/>
              <a:t>Reddit</a:t>
            </a:r>
            <a:r>
              <a:rPr lang="ro-RO" sz="1600" dirty="0"/>
              <a:t> </a:t>
            </a:r>
            <a:r>
              <a:rPr lang="ro-RO" sz="1600" dirty="0" err="1"/>
              <a:t>score</a:t>
            </a:r>
            <a:r>
              <a:rPr lang="ro-RO" sz="1600" dirty="0"/>
              <a:t>) </a:t>
            </a:r>
            <a:r>
              <a:rPr lang="ro-RO" sz="1600" dirty="0" err="1"/>
              <a:t>included</a:t>
            </a:r>
            <a:endParaRPr lang="ro-RO" sz="16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o-RO" sz="1600" b="1" dirty="0"/>
              <a:t>Boolean </a:t>
            </a:r>
            <a:r>
              <a:rPr lang="ro-RO" sz="1600" b="1" dirty="0" err="1"/>
              <a:t>search</a:t>
            </a:r>
            <a:r>
              <a:rPr lang="ro-RO" sz="1600" b="1" dirty="0"/>
              <a:t> </a:t>
            </a:r>
            <a:r>
              <a:rPr lang="ro-RO" sz="1600" b="1" dirty="0" err="1"/>
              <a:t>query</a:t>
            </a:r>
            <a:r>
              <a:rPr lang="ro-RO" sz="1600" dirty="0"/>
              <a:t> </a:t>
            </a:r>
            <a:r>
              <a:rPr lang="ro-RO" sz="1600" dirty="0" err="1"/>
              <a:t>with</a:t>
            </a:r>
            <a:r>
              <a:rPr lang="ro-RO" sz="1600" dirty="0"/>
              <a:t> </a:t>
            </a:r>
            <a:r>
              <a:rPr lang="ro-RO" sz="1600" dirty="0" err="1"/>
              <a:t>depression-related</a:t>
            </a:r>
            <a:r>
              <a:rPr lang="ro-RO" sz="1600" dirty="0"/>
              <a:t> </a:t>
            </a:r>
            <a:r>
              <a:rPr lang="ro-RO" sz="1600" dirty="0" err="1"/>
              <a:t>keywords</a:t>
            </a:r>
            <a:r>
              <a:rPr lang="ro-RO" sz="1600" dirty="0"/>
              <a:t>:</a:t>
            </a:r>
            <a:br>
              <a:rPr lang="ro-RO" sz="1600" dirty="0"/>
            </a:br>
            <a:r>
              <a:rPr lang="ro-RO" sz="1600" i="1" dirty="0"/>
              <a:t>depresie, anxietate, panică, suferință, singurătate, dezamăgire, frică, gânduri negre, PTSD, tristețe, sinucidere, suicidal, angoasă</a:t>
            </a:r>
            <a:r>
              <a:rPr lang="ro-RO" sz="1600" dirty="0"/>
              <a:t> etc.</a:t>
            </a:r>
            <a:endParaRPr lang="en-US" sz="16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ro-RO" sz="16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ro-RO" sz="1600" b="1" dirty="0" err="1"/>
              <a:t>Sentence</a:t>
            </a:r>
            <a:r>
              <a:rPr lang="ro-RO" sz="1600" b="1" dirty="0"/>
              <a:t> </a:t>
            </a:r>
            <a:r>
              <a:rPr lang="ro-RO" sz="1600" b="1" dirty="0" err="1"/>
              <a:t>Filtering</a:t>
            </a:r>
            <a:r>
              <a:rPr lang="ro-RO" sz="1600" b="1" dirty="0"/>
              <a:t> </a:t>
            </a:r>
            <a:r>
              <a:rPr lang="ro-RO" sz="1600" b="1" dirty="0" err="1"/>
              <a:t>Criteria</a:t>
            </a:r>
            <a:r>
              <a:rPr lang="ro-RO" sz="1600" b="1" dirty="0"/>
              <a:t>:</a:t>
            </a:r>
            <a:endParaRPr lang="ro-RO" sz="16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o-RO" sz="1600" dirty="0" err="1"/>
              <a:t>Sentences</a:t>
            </a:r>
            <a:r>
              <a:rPr lang="ro-RO" sz="1600" dirty="0"/>
              <a:t> </a:t>
            </a:r>
            <a:r>
              <a:rPr lang="ro-RO" sz="1600" b="1" dirty="0"/>
              <a:t>&lt; 3 </a:t>
            </a:r>
            <a:r>
              <a:rPr lang="ro-RO" sz="1600" b="1" dirty="0" err="1"/>
              <a:t>words</a:t>
            </a:r>
            <a:r>
              <a:rPr lang="ro-RO" sz="1600" dirty="0"/>
              <a:t> </a:t>
            </a:r>
            <a:r>
              <a:rPr lang="ro-RO" sz="1600" dirty="0" err="1"/>
              <a:t>discarded</a:t>
            </a:r>
            <a:endParaRPr lang="ro-RO" sz="16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err="1"/>
              <a:t>KeyWords</a:t>
            </a:r>
            <a:r>
              <a:rPr lang="en-US" sz="1600" dirty="0"/>
              <a:t> banning (For  non depression we banned keywords like </a:t>
            </a:r>
            <a:r>
              <a:rPr lang="en-US" sz="1600" dirty="0" err="1"/>
              <a:t>suicid</a:t>
            </a:r>
            <a:r>
              <a:rPr lang="en-US" sz="1600" dirty="0"/>
              <a:t>)</a:t>
            </a:r>
            <a:endParaRPr lang="ro-RO" sz="16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o-RO" sz="1600" dirty="0" err="1"/>
              <a:t>Duplicates</a:t>
            </a:r>
            <a:r>
              <a:rPr lang="ro-RO" sz="1600" dirty="0"/>
              <a:t> </a:t>
            </a:r>
            <a:r>
              <a:rPr lang="ro-RO" sz="1600" dirty="0" err="1"/>
              <a:t>removed</a:t>
            </a:r>
            <a:endParaRPr lang="ro-RO" sz="16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o-RO" sz="1600" dirty="0" err="1"/>
              <a:t>Only</a:t>
            </a:r>
            <a:r>
              <a:rPr lang="ro-RO" sz="1600" dirty="0"/>
              <a:t> </a:t>
            </a:r>
            <a:r>
              <a:rPr lang="ro-RO" sz="1600" b="1" dirty="0" err="1"/>
              <a:t>posts</a:t>
            </a:r>
            <a:r>
              <a:rPr lang="ro-RO" sz="1600" b="1" dirty="0"/>
              <a:t>/</a:t>
            </a:r>
            <a:r>
              <a:rPr lang="ro-RO" sz="1600" b="1" dirty="0" err="1"/>
              <a:t>comments</a:t>
            </a:r>
            <a:r>
              <a:rPr lang="ro-RO" sz="1600" b="1" dirty="0"/>
              <a:t> ≥ 10 </a:t>
            </a:r>
            <a:r>
              <a:rPr lang="ro-RO" sz="1600" b="1" dirty="0" err="1"/>
              <a:t>words</a:t>
            </a:r>
            <a:r>
              <a:rPr lang="ro-RO" sz="1600" dirty="0"/>
              <a:t> </a:t>
            </a:r>
            <a:r>
              <a:rPr lang="ro-RO" sz="1600" dirty="0" err="1"/>
              <a:t>processed</a:t>
            </a:r>
            <a:endParaRPr lang="ro-RO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ro-RO" sz="1600" dirty="0"/>
          </a:p>
        </p:txBody>
      </p:sp>
    </p:spTree>
    <p:extLst>
      <p:ext uri="{BB962C8B-B14F-4D97-AF65-F5344CB8AC3E}">
        <p14:creationId xmlns:p14="http://schemas.microsoft.com/office/powerpoint/2010/main" val="38257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4C14-A940-4D3A-A687-188AB06CE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39" y="43032"/>
            <a:ext cx="9720072" cy="1499616"/>
          </a:xfrm>
        </p:spPr>
        <p:txBody>
          <a:bodyPr/>
          <a:lstStyle/>
          <a:p>
            <a:r>
              <a:rPr lang="ro-RO" dirty="0" err="1"/>
              <a:t>Dataset</a:t>
            </a:r>
            <a:r>
              <a:rPr lang="ro-RO" dirty="0"/>
              <a:t> </a:t>
            </a:r>
            <a:r>
              <a:rPr lang="ro-RO" dirty="0" err="1"/>
              <a:t>Overview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F014-5925-437E-8D5C-1DAA2F9D4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938" y="1165412"/>
            <a:ext cx="972007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o-RO" b="1" dirty="0"/>
              <a:t>Total </a:t>
            </a:r>
            <a:r>
              <a:rPr lang="ro-RO" b="1" dirty="0" err="1"/>
              <a:t>unique</a:t>
            </a:r>
            <a:r>
              <a:rPr lang="ro-RO" b="1" dirty="0"/>
              <a:t> </a:t>
            </a:r>
            <a:r>
              <a:rPr lang="ro-RO" b="1" dirty="0" err="1"/>
              <a:t>sentences</a:t>
            </a:r>
            <a:r>
              <a:rPr lang="ro-RO" b="1" dirty="0"/>
              <a:t>:</a:t>
            </a:r>
            <a:r>
              <a:rPr lang="ro-RO" dirty="0"/>
              <a:t> </a:t>
            </a:r>
            <a:r>
              <a:rPr lang="ro-RO" b="1" dirty="0"/>
              <a:t>4,721</a:t>
            </a:r>
            <a:endParaRPr lang="ro-RO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b="1" dirty="0" err="1"/>
              <a:t>Depressive</a:t>
            </a:r>
            <a:r>
              <a:rPr lang="ro-RO" b="1" dirty="0"/>
              <a:t>:</a:t>
            </a:r>
            <a:r>
              <a:rPr lang="ro-RO" dirty="0"/>
              <a:t> 2,221 </a:t>
            </a:r>
            <a:r>
              <a:rPr lang="ro-RO" dirty="0" err="1"/>
              <a:t>sentences</a:t>
            </a:r>
            <a:endParaRPr lang="ro-RO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b="1" dirty="0"/>
              <a:t>Non-</a:t>
            </a:r>
            <a:r>
              <a:rPr lang="ro-RO" b="1" dirty="0" err="1"/>
              <a:t>depressive</a:t>
            </a:r>
            <a:r>
              <a:rPr lang="ro-RO" b="1" dirty="0"/>
              <a:t>:</a:t>
            </a:r>
            <a:r>
              <a:rPr lang="ro-RO" dirty="0"/>
              <a:t> 2,500 </a:t>
            </a:r>
            <a:r>
              <a:rPr lang="ro-RO" dirty="0" err="1"/>
              <a:t>sentences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128016" lvl="1" indent="0">
              <a:buNone/>
            </a:pPr>
            <a:r>
              <a:rPr lang="en-US" dirty="0"/>
              <a:t>Data distribution</a:t>
            </a:r>
          </a:p>
          <a:p>
            <a:pPr marL="128016" lvl="1" indent="0">
              <a:buNone/>
            </a:pPr>
            <a:endParaRPr lang="ro-RO" dirty="0"/>
          </a:p>
          <a:p>
            <a:endParaRPr lang="en-US" dirty="0"/>
          </a:p>
          <a:p>
            <a:endParaRPr lang="ro-RO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16CBC6-9E41-4A4D-8713-19151A117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124086"/>
              </p:ext>
            </p:extLst>
          </p:nvPr>
        </p:nvGraphicFramePr>
        <p:xfrm>
          <a:off x="1023939" y="2944369"/>
          <a:ext cx="9720261" cy="3657600"/>
        </p:xfrm>
        <a:graphic>
          <a:graphicData uri="http://schemas.openxmlformats.org/drawingml/2006/table">
            <a:tbl>
              <a:tblPr/>
              <a:tblGrid>
                <a:gridCol w="3240087">
                  <a:extLst>
                    <a:ext uri="{9D8B030D-6E8A-4147-A177-3AD203B41FA5}">
                      <a16:colId xmlns:a16="http://schemas.microsoft.com/office/drawing/2014/main" val="2815495296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1855364061"/>
                    </a:ext>
                  </a:extLst>
                </a:gridCol>
                <a:gridCol w="3240087">
                  <a:extLst>
                    <a:ext uri="{9D8B030D-6E8A-4147-A177-3AD203B41FA5}">
                      <a16:colId xmlns:a16="http://schemas.microsoft.com/office/drawing/2014/main" val="32340640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o-RO"/>
                        <a:t>Subreddit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 err="1"/>
                        <a:t>Depressive</a:t>
                      </a:r>
                      <a:endParaRPr lang="ro-RO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Non-depressive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031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o-RO"/>
                        <a:t>CasualRO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1,489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1,805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873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o-RO"/>
                        <a:t>WomenRO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1,182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1,523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250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o-RO"/>
                        <a:t>MenRO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574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1,328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185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o-RO"/>
                        <a:t>bucuresti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330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783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86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o-RO"/>
                        <a:t>cluj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328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55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o-RO"/>
                        <a:t>iasi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66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3959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o-RO"/>
                        <a:t>brasov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73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o-RO"/>
                        <a:t>Roumanie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400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5927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o-RO"/>
                        <a:t>moldova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203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566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774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4D0C-9CEF-40D0-8971-161F9EED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01AEE-25D3-4582-93F3-183F2437D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Depression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Frica de abandon e reală și profundă,SCRAPED,0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/>
              <a:t>În 2024 am trecut prin cea mai grea perioadă a vieții mele — o depresie care aproape m-a băgat în spital,SCRAPED,0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/>
              <a:t>Nu am nimic altceva decât dispreț pentru mine însumi.,MACHINE_TRANSLATION,0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Non depression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 buna </a:t>
            </a:r>
            <a:r>
              <a:rPr lang="en-US" dirty="0" err="1"/>
              <a:t>parte</a:t>
            </a:r>
            <a:r>
              <a:rPr lang="en-US" dirty="0"/>
              <a:t> din </a:t>
            </a:r>
            <a:r>
              <a:rPr lang="en-US" dirty="0" err="1"/>
              <a:t>membri</a:t>
            </a:r>
            <a:r>
              <a:rPr lang="en-US" dirty="0"/>
              <a:t> USR sunt </a:t>
            </a:r>
            <a:r>
              <a:rPr lang="en-US" dirty="0" err="1"/>
              <a:t>oameni</a:t>
            </a:r>
            <a:r>
              <a:rPr lang="en-US" dirty="0"/>
              <a:t> cu </a:t>
            </a:r>
            <a:r>
              <a:rPr lang="en-US" dirty="0" err="1"/>
              <a:t>studii</a:t>
            </a:r>
            <a:r>
              <a:rPr lang="en-US" dirty="0"/>
              <a:t> </a:t>
            </a:r>
            <a:r>
              <a:rPr lang="en-US" dirty="0" err="1"/>
              <a:t>superioare</a:t>
            </a:r>
            <a:r>
              <a:rPr lang="en-US" dirty="0"/>
              <a:t> care au </a:t>
            </a:r>
            <a:r>
              <a:rPr lang="en-US" dirty="0" err="1"/>
              <a:t>lucrat</a:t>
            </a:r>
            <a:r>
              <a:rPr lang="en-US" dirty="0"/>
              <a:t> </a:t>
            </a:r>
            <a:r>
              <a:rPr lang="en-US" dirty="0" err="1"/>
              <a:t>numai</a:t>
            </a:r>
            <a:r>
              <a:rPr lang="en-US" dirty="0"/>
              <a:t> in </a:t>
            </a:r>
            <a:r>
              <a:rPr lang="en-US" dirty="0" err="1"/>
              <a:t>privat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vor</a:t>
            </a:r>
            <a:r>
              <a:rPr lang="en-US" dirty="0"/>
              <a:t> o </a:t>
            </a:r>
            <a:r>
              <a:rPr lang="en-US" dirty="0" err="1"/>
              <a:t>tara</a:t>
            </a:r>
            <a:r>
              <a:rPr lang="en-US" dirty="0"/>
              <a:t> corecta,SCRAPED,1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it-IT" dirty="0"/>
              <a:t>"Merg weekendul asta in vama cu inca 2 prieteni, daca o sa fii pe acolo si vrei sa te alaturi si tu, da-mi un dm",SCRAPED,1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/>
              <a:t>Soția mea nu vrea să îi dea Toyota de teamă că o va pierde.,MACHINE_TRANSLATION,1</a:t>
            </a:r>
          </a:p>
          <a:p>
            <a:pPr>
              <a:buFont typeface="Arial" panose="020B0604020202020204" pitchFamily="34" charset="0"/>
              <a:buChar char="•"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13453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46BD-9F07-4C5F-8412-1A2FB09FF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Linguistic Origin of the Data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E5457-8B4E-4787-A76A-C2BCCA5C8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08094"/>
            <a:ext cx="9720073" cy="4301266"/>
          </a:xfrm>
        </p:spPr>
        <p:txBody>
          <a:bodyPr>
            <a:normAutofit fontScale="77500" lnSpcReduction="20000"/>
          </a:bodyPr>
          <a:lstStyle/>
          <a:p>
            <a:r>
              <a:rPr lang="ro-RO" b="1" dirty="0" err="1"/>
              <a:t>Language</a:t>
            </a:r>
            <a:r>
              <a:rPr lang="ro-RO" b="1" dirty="0"/>
              <a:t>: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 err="1"/>
              <a:t>Entire</a:t>
            </a:r>
            <a:r>
              <a:rPr lang="ro-RO" dirty="0"/>
              <a:t> </a:t>
            </a:r>
            <a:r>
              <a:rPr lang="ro-RO" dirty="0" err="1"/>
              <a:t>dataset</a:t>
            </a:r>
            <a:r>
              <a:rPr lang="ro-RO" dirty="0"/>
              <a:t>: </a:t>
            </a:r>
            <a:r>
              <a:rPr lang="ro-RO" b="1" dirty="0"/>
              <a:t>Romanian </a:t>
            </a:r>
            <a:r>
              <a:rPr lang="ro-RO" b="1" dirty="0" err="1"/>
              <a:t>sentences</a:t>
            </a:r>
            <a:r>
              <a:rPr lang="ro-RO" b="1" dirty="0"/>
              <a:t> </a:t>
            </a:r>
            <a:r>
              <a:rPr lang="ro-RO" b="1" dirty="0" err="1"/>
              <a:t>only</a:t>
            </a:r>
            <a:endParaRPr lang="ro-RO" dirty="0"/>
          </a:p>
          <a:p>
            <a:endParaRPr lang="en-US" b="1" dirty="0"/>
          </a:p>
          <a:p>
            <a:r>
              <a:rPr lang="ro-RO" b="1" dirty="0"/>
              <a:t>Data </a:t>
            </a:r>
            <a:r>
              <a:rPr lang="ro-RO" b="1" dirty="0" err="1"/>
              <a:t>Composition</a:t>
            </a:r>
            <a:r>
              <a:rPr lang="ro-RO" b="1" dirty="0"/>
              <a:t>: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ro-RO" b="1" dirty="0"/>
              <a:t>70% Natural Romanian:</a:t>
            </a:r>
            <a:br>
              <a:rPr lang="ro-RO" dirty="0"/>
            </a:br>
            <a:r>
              <a:rPr lang="ro-RO" dirty="0" err="1"/>
              <a:t>Authored</a:t>
            </a:r>
            <a:r>
              <a:rPr lang="ro-RO" dirty="0"/>
              <a:t> </a:t>
            </a:r>
            <a:r>
              <a:rPr lang="ro-RO" dirty="0" err="1"/>
              <a:t>directly</a:t>
            </a:r>
            <a:r>
              <a:rPr lang="ro-RO" dirty="0"/>
              <a:t> </a:t>
            </a:r>
            <a:r>
              <a:rPr lang="ro-RO" dirty="0" err="1"/>
              <a:t>by</a:t>
            </a:r>
            <a:r>
              <a:rPr lang="ro-RO" dirty="0"/>
              <a:t> </a:t>
            </a:r>
            <a:r>
              <a:rPr lang="ro-RO" b="1" dirty="0"/>
              <a:t>native </a:t>
            </a:r>
            <a:r>
              <a:rPr lang="ro-RO" b="1" dirty="0" err="1"/>
              <a:t>speakers</a:t>
            </a:r>
            <a:r>
              <a:rPr lang="ro-RO" dirty="0"/>
              <a:t> on Romanian-</a:t>
            </a:r>
            <a:r>
              <a:rPr lang="ro-RO" dirty="0" err="1"/>
              <a:t>language</a:t>
            </a:r>
            <a:r>
              <a:rPr lang="ro-RO" dirty="0"/>
              <a:t> </a:t>
            </a:r>
            <a:r>
              <a:rPr lang="ro-RO" dirty="0" err="1"/>
              <a:t>subreddits</a:t>
            </a:r>
            <a:r>
              <a:rPr lang="ro-RO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b="1" dirty="0"/>
              <a:t>30% </a:t>
            </a:r>
            <a:r>
              <a:rPr lang="ro-RO" b="1" dirty="0" err="1"/>
              <a:t>Machine-Translated</a:t>
            </a:r>
            <a:r>
              <a:rPr lang="ro-RO" b="1" dirty="0"/>
              <a:t> Romanian:</a:t>
            </a:r>
            <a:br>
              <a:rPr lang="ro-RO" dirty="0"/>
            </a:br>
            <a:r>
              <a:rPr lang="ro-RO" dirty="0" err="1"/>
              <a:t>Originally</a:t>
            </a:r>
            <a:r>
              <a:rPr lang="ro-RO" dirty="0"/>
              <a:t> </a:t>
            </a:r>
            <a:r>
              <a:rPr lang="ro-RO" dirty="0" err="1"/>
              <a:t>written</a:t>
            </a:r>
            <a:r>
              <a:rPr lang="ro-RO" dirty="0"/>
              <a:t> in </a:t>
            </a:r>
            <a:r>
              <a:rPr lang="ro-RO" b="1" dirty="0"/>
              <a:t>English</a:t>
            </a:r>
            <a:r>
              <a:rPr lang="ro-RO" dirty="0"/>
              <a:t>, </a:t>
            </a:r>
            <a:r>
              <a:rPr lang="ro-RO" dirty="0" err="1"/>
              <a:t>translated</a:t>
            </a:r>
            <a:r>
              <a:rPr lang="ro-RO" dirty="0"/>
              <a:t> </a:t>
            </a:r>
            <a:r>
              <a:rPr lang="ro-RO" dirty="0" err="1"/>
              <a:t>into</a:t>
            </a:r>
            <a:r>
              <a:rPr lang="ro-RO" dirty="0"/>
              <a:t> Romanian </a:t>
            </a:r>
            <a:r>
              <a:rPr lang="ro-RO" dirty="0" err="1"/>
              <a:t>using</a:t>
            </a:r>
            <a:r>
              <a:rPr lang="ro-RO" dirty="0"/>
              <a:t> </a:t>
            </a:r>
            <a:r>
              <a:rPr lang="ro-RO" b="1" dirty="0" err="1"/>
              <a:t>OpenAI</a:t>
            </a:r>
            <a:r>
              <a:rPr lang="ro-RO" b="1" dirty="0"/>
              <a:t> GPT-4.1</a:t>
            </a:r>
            <a:r>
              <a:rPr lang="ro-RO" dirty="0"/>
              <a:t> via a prompt-</a:t>
            </a:r>
            <a:r>
              <a:rPr lang="ro-RO" dirty="0" err="1"/>
              <a:t>based</a:t>
            </a:r>
            <a:r>
              <a:rPr lang="ro-RO" dirty="0"/>
              <a:t> </a:t>
            </a:r>
            <a:r>
              <a:rPr lang="ro-RO" dirty="0" err="1"/>
              <a:t>pipeline</a:t>
            </a:r>
            <a:r>
              <a:rPr lang="ro-RO" dirty="0"/>
              <a:t>.</a:t>
            </a:r>
          </a:p>
          <a:p>
            <a:endParaRPr lang="en-US" b="1" dirty="0"/>
          </a:p>
          <a:p>
            <a:r>
              <a:rPr lang="ro-RO" b="1" dirty="0" err="1"/>
              <a:t>Translation</a:t>
            </a:r>
            <a:r>
              <a:rPr lang="ro-RO" b="1" dirty="0"/>
              <a:t> </a:t>
            </a:r>
            <a:r>
              <a:rPr lang="ro-RO" b="1" dirty="0" err="1"/>
              <a:t>Process</a:t>
            </a:r>
            <a:r>
              <a:rPr lang="ro-RO" b="1" dirty="0"/>
              <a:t>:</a:t>
            </a:r>
            <a:endParaRPr lang="ro-RO" dirty="0"/>
          </a:p>
          <a:p>
            <a:pPr>
              <a:buFont typeface="Arial" panose="020B0604020202020204" pitchFamily="34" charset="0"/>
              <a:buChar char="•"/>
            </a:pPr>
            <a:r>
              <a:rPr lang="ro-RO" dirty="0"/>
              <a:t>GPT-4.1 </a:t>
            </a:r>
            <a:r>
              <a:rPr lang="ro-RO" dirty="0" err="1"/>
              <a:t>instructed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b="1" dirty="0" err="1"/>
              <a:t>only</a:t>
            </a:r>
            <a:r>
              <a:rPr lang="ro-RO" b="1" dirty="0"/>
              <a:t> </a:t>
            </a:r>
            <a:r>
              <a:rPr lang="ro-RO" b="1" dirty="0" err="1"/>
              <a:t>return</a:t>
            </a:r>
            <a:r>
              <a:rPr lang="ro-RO" b="1" dirty="0"/>
              <a:t> </a:t>
            </a:r>
            <a:r>
              <a:rPr lang="ro-RO" b="1" dirty="0" err="1"/>
              <a:t>the</a:t>
            </a:r>
            <a:r>
              <a:rPr lang="ro-RO" b="1" dirty="0"/>
              <a:t> </a:t>
            </a:r>
            <a:r>
              <a:rPr lang="ro-RO" b="1" dirty="0" err="1"/>
              <a:t>translated</a:t>
            </a:r>
            <a:r>
              <a:rPr lang="ro-RO" b="1" dirty="0"/>
              <a:t> text</a:t>
            </a:r>
            <a:r>
              <a:rPr lang="ro-RO" dirty="0"/>
              <a:t> (</a:t>
            </a:r>
            <a:r>
              <a:rPr lang="ro-RO" dirty="0" err="1"/>
              <a:t>no</a:t>
            </a:r>
            <a:r>
              <a:rPr lang="ro-RO" dirty="0"/>
              <a:t> </a:t>
            </a:r>
            <a:r>
              <a:rPr lang="ro-RO" dirty="0" err="1"/>
              <a:t>explanations</a:t>
            </a:r>
            <a:r>
              <a:rPr lang="ro-RO" dirty="0"/>
              <a:t> or </a:t>
            </a:r>
            <a:r>
              <a:rPr lang="ro-RO" dirty="0" err="1"/>
              <a:t>comments</a:t>
            </a:r>
            <a:r>
              <a:rPr lang="ro-RO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b="1" dirty="0" err="1"/>
              <a:t>Partial</a:t>
            </a:r>
            <a:r>
              <a:rPr lang="ro-RO" b="1" dirty="0"/>
              <a:t> manual </a:t>
            </a:r>
            <a:r>
              <a:rPr lang="ro-RO" b="1" dirty="0" err="1"/>
              <a:t>verification</a:t>
            </a:r>
            <a:r>
              <a:rPr lang="ro-RO" dirty="0"/>
              <a:t> </a:t>
            </a:r>
            <a:r>
              <a:rPr lang="ro-RO" dirty="0" err="1"/>
              <a:t>performed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ensure</a:t>
            </a:r>
            <a:r>
              <a:rPr lang="ro-RO" dirty="0"/>
              <a:t> linguistic </a:t>
            </a:r>
            <a:r>
              <a:rPr lang="ro-RO" dirty="0" err="1"/>
              <a:t>and</a:t>
            </a:r>
            <a:r>
              <a:rPr lang="ro-RO" dirty="0"/>
              <a:t> contextual </a:t>
            </a:r>
            <a:r>
              <a:rPr lang="ro-RO" dirty="0" err="1"/>
              <a:t>accuracy</a:t>
            </a:r>
            <a:r>
              <a:rPr lang="ro-RO" dirty="0"/>
              <a:t>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85583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6004D-3859-4BA7-9049-F64F95641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74228"/>
            <a:ext cx="9720072" cy="1499616"/>
          </a:xfrm>
        </p:spPr>
        <p:txBody>
          <a:bodyPr/>
          <a:lstStyle/>
          <a:p>
            <a:r>
              <a:rPr lang="ro-RO" dirty="0" err="1"/>
              <a:t>Baseline</a:t>
            </a:r>
            <a:r>
              <a:rPr lang="ro-RO" dirty="0"/>
              <a:t> </a:t>
            </a:r>
            <a:r>
              <a:rPr lang="ro-RO" dirty="0" err="1"/>
              <a:t>Models</a:t>
            </a:r>
            <a:r>
              <a:rPr lang="ro-RO" dirty="0"/>
              <a:t> &amp; </a:t>
            </a:r>
            <a:r>
              <a:rPr lang="ro-RO" dirty="0" err="1"/>
              <a:t>Evaluation</a:t>
            </a:r>
            <a:r>
              <a:rPr lang="ro-RO" dirty="0"/>
              <a:t> </a:t>
            </a:r>
            <a:r>
              <a:rPr lang="ro-RO" dirty="0" err="1"/>
              <a:t>Results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F39F4-91A2-4AAE-865B-0C271CEF2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317812"/>
            <a:ext cx="9720073" cy="499154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o-RO" sz="2000" b="1" dirty="0"/>
              <a:t>Data </a:t>
            </a:r>
            <a:r>
              <a:rPr lang="ro-RO" sz="2000" b="1" dirty="0" err="1"/>
              <a:t>Preparation</a:t>
            </a:r>
            <a:r>
              <a:rPr lang="ro-RO" sz="2000" b="1" dirty="0"/>
              <a:t>:</a:t>
            </a:r>
            <a:endParaRPr lang="ro-RO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sz="1600" dirty="0" err="1"/>
              <a:t>Labels</a:t>
            </a:r>
            <a:r>
              <a:rPr lang="ro-RO" sz="1600" dirty="0"/>
              <a:t>: </a:t>
            </a:r>
            <a:r>
              <a:rPr lang="ro-RO" sz="1600" b="1" dirty="0"/>
              <a:t>0 = </a:t>
            </a:r>
            <a:r>
              <a:rPr lang="ro-RO" sz="1600" b="1" dirty="0" err="1"/>
              <a:t>Depressive</a:t>
            </a:r>
            <a:r>
              <a:rPr lang="ro-RO" sz="1600" dirty="0"/>
              <a:t>, </a:t>
            </a:r>
            <a:r>
              <a:rPr lang="ro-RO" sz="1600" b="1" dirty="0"/>
              <a:t>1 = Non-</a:t>
            </a:r>
            <a:r>
              <a:rPr lang="ro-RO" sz="1600" b="1" dirty="0" err="1"/>
              <a:t>depressive</a:t>
            </a:r>
            <a:r>
              <a:rPr lang="en-US" sz="1600" b="1" dirty="0"/>
              <a:t>; </a:t>
            </a:r>
            <a:r>
              <a:rPr lang="ro-RO" sz="1600" dirty="0" err="1"/>
              <a:t>Train</a:t>
            </a:r>
            <a:r>
              <a:rPr lang="ro-RO" sz="1600" dirty="0"/>
              <a:t>/Test Split: </a:t>
            </a:r>
            <a:r>
              <a:rPr lang="ro-RO" sz="1600" b="1" dirty="0"/>
              <a:t>80/20</a:t>
            </a:r>
            <a:endParaRPr lang="ro-RO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ro-RO" sz="2000" b="1" dirty="0" err="1"/>
              <a:t>Baseline</a:t>
            </a:r>
            <a:r>
              <a:rPr lang="ro-RO" sz="2000" b="1" dirty="0"/>
              <a:t> 1</a:t>
            </a:r>
            <a:r>
              <a:rPr lang="en-US" sz="2000" b="1" dirty="0"/>
              <a:t> (</a:t>
            </a:r>
            <a:r>
              <a:rPr lang="ro-RO" sz="2000" b="1" dirty="0"/>
              <a:t>Word2Vec + SVM</a:t>
            </a:r>
            <a:r>
              <a:rPr lang="en-US" sz="2000" b="1" dirty="0"/>
              <a:t>)</a:t>
            </a:r>
            <a:endParaRPr lang="ro-RO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sz="1600" dirty="0" err="1"/>
              <a:t>Accuracy</a:t>
            </a:r>
            <a:r>
              <a:rPr lang="ro-RO" sz="1600" dirty="0"/>
              <a:t>: </a:t>
            </a:r>
            <a:r>
              <a:rPr lang="ro-RO" sz="1600" b="1" dirty="0"/>
              <a:t>69.7%</a:t>
            </a:r>
            <a:endParaRPr lang="ro-RO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sz="1600" dirty="0" err="1"/>
              <a:t>Issues</a:t>
            </a:r>
            <a:r>
              <a:rPr lang="ro-RO" sz="1600" dirty="0"/>
              <a:t>: </a:t>
            </a:r>
            <a:r>
              <a:rPr lang="ro-RO" sz="1600" dirty="0" err="1"/>
              <a:t>High</a:t>
            </a:r>
            <a:r>
              <a:rPr lang="ro-RO" sz="1600" dirty="0"/>
              <a:t> </a:t>
            </a:r>
            <a:r>
              <a:rPr lang="ro-RO" sz="1600" b="1" dirty="0"/>
              <a:t>false </a:t>
            </a:r>
            <a:r>
              <a:rPr lang="ro-RO" sz="1600" b="1" dirty="0" err="1"/>
              <a:t>negatives</a:t>
            </a:r>
            <a:r>
              <a:rPr lang="ro-RO" sz="1600" dirty="0"/>
              <a:t> for </a:t>
            </a:r>
            <a:r>
              <a:rPr lang="ro-RO" sz="1600" dirty="0" err="1"/>
              <a:t>depressive</a:t>
            </a:r>
            <a:r>
              <a:rPr lang="ro-RO" sz="1600" dirty="0"/>
              <a:t> </a:t>
            </a:r>
            <a:r>
              <a:rPr lang="ro-RO" sz="1600" dirty="0" err="1"/>
              <a:t>class</a:t>
            </a:r>
            <a:endParaRPr lang="ro-RO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sz="1600" b="1" dirty="0"/>
              <a:t>F1-Score (Macro </a:t>
            </a:r>
            <a:r>
              <a:rPr lang="ro-RO" sz="1600" b="1" dirty="0" err="1"/>
              <a:t>Avg</a:t>
            </a:r>
            <a:r>
              <a:rPr lang="ro-RO" sz="1600" b="1" dirty="0"/>
              <a:t>):</a:t>
            </a:r>
            <a:r>
              <a:rPr lang="ro-RO" sz="1600" dirty="0"/>
              <a:t> 0.69</a:t>
            </a:r>
            <a:endParaRPr lang="en-US" sz="16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ro-RO" sz="2000" b="1" dirty="0" err="1"/>
              <a:t>Baseline</a:t>
            </a:r>
            <a:r>
              <a:rPr lang="ro-RO" sz="2000" b="1" dirty="0"/>
              <a:t> 2</a:t>
            </a:r>
            <a:r>
              <a:rPr lang="en-US" sz="2000" b="1" dirty="0"/>
              <a:t> (</a:t>
            </a:r>
            <a:r>
              <a:rPr lang="ro-RO" sz="2000" b="1" dirty="0"/>
              <a:t>Romanian BERT + SVM</a:t>
            </a:r>
            <a:r>
              <a:rPr lang="en-US" sz="2000" b="1" dirty="0"/>
              <a:t>)</a:t>
            </a:r>
            <a:endParaRPr lang="ro-RO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sz="1600" dirty="0" err="1"/>
              <a:t>Accuracy</a:t>
            </a:r>
            <a:r>
              <a:rPr lang="ro-RO" sz="1600" dirty="0"/>
              <a:t>: </a:t>
            </a:r>
            <a:r>
              <a:rPr lang="ro-RO" sz="1600" b="1" dirty="0"/>
              <a:t>85.0%</a:t>
            </a:r>
            <a:endParaRPr lang="ro-RO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sz="1600" dirty="0" err="1"/>
              <a:t>Balanced</a:t>
            </a:r>
            <a:r>
              <a:rPr lang="ro-RO" sz="1600" dirty="0"/>
              <a:t> </a:t>
            </a:r>
            <a:r>
              <a:rPr lang="ro-RO" sz="1600" dirty="0" err="1"/>
              <a:t>detection</a:t>
            </a:r>
            <a:r>
              <a:rPr lang="ro-RO" sz="1600" dirty="0"/>
              <a:t> of </a:t>
            </a:r>
            <a:r>
              <a:rPr lang="ro-RO" sz="1600" dirty="0" err="1"/>
              <a:t>both</a:t>
            </a:r>
            <a:r>
              <a:rPr lang="ro-RO" sz="1600" dirty="0"/>
              <a:t> </a:t>
            </a:r>
            <a:r>
              <a:rPr lang="ro-RO" sz="1600" dirty="0" err="1"/>
              <a:t>classes</a:t>
            </a:r>
            <a:endParaRPr lang="ro-RO" sz="16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sz="1600" b="1" dirty="0"/>
              <a:t>F1-Score (Macro </a:t>
            </a:r>
            <a:r>
              <a:rPr lang="ro-RO" sz="1600" b="1" dirty="0" err="1"/>
              <a:t>Avg</a:t>
            </a:r>
            <a:r>
              <a:rPr lang="ro-RO" sz="1600" b="1" dirty="0"/>
              <a:t>):</a:t>
            </a:r>
            <a:r>
              <a:rPr lang="ro-RO" sz="1600" dirty="0"/>
              <a:t> 0.85</a:t>
            </a:r>
          </a:p>
          <a:p>
            <a:endParaRPr lang="ro-RO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0B26223-FF47-414C-9216-2930A0642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769936"/>
              </p:ext>
            </p:extLst>
          </p:nvPr>
        </p:nvGraphicFramePr>
        <p:xfrm>
          <a:off x="1113586" y="4937760"/>
          <a:ext cx="9720260" cy="1371600"/>
        </p:xfrm>
        <a:graphic>
          <a:graphicData uri="http://schemas.openxmlformats.org/drawingml/2006/table">
            <a:tbl>
              <a:tblPr/>
              <a:tblGrid>
                <a:gridCol w="1944052">
                  <a:extLst>
                    <a:ext uri="{9D8B030D-6E8A-4147-A177-3AD203B41FA5}">
                      <a16:colId xmlns:a16="http://schemas.microsoft.com/office/drawing/2014/main" val="2861440110"/>
                    </a:ext>
                  </a:extLst>
                </a:gridCol>
                <a:gridCol w="1944052">
                  <a:extLst>
                    <a:ext uri="{9D8B030D-6E8A-4147-A177-3AD203B41FA5}">
                      <a16:colId xmlns:a16="http://schemas.microsoft.com/office/drawing/2014/main" val="1532722042"/>
                    </a:ext>
                  </a:extLst>
                </a:gridCol>
                <a:gridCol w="1944052">
                  <a:extLst>
                    <a:ext uri="{9D8B030D-6E8A-4147-A177-3AD203B41FA5}">
                      <a16:colId xmlns:a16="http://schemas.microsoft.com/office/drawing/2014/main" val="2800140509"/>
                    </a:ext>
                  </a:extLst>
                </a:gridCol>
                <a:gridCol w="1944052">
                  <a:extLst>
                    <a:ext uri="{9D8B030D-6E8A-4147-A177-3AD203B41FA5}">
                      <a16:colId xmlns:a16="http://schemas.microsoft.com/office/drawing/2014/main" val="2145762317"/>
                    </a:ext>
                  </a:extLst>
                </a:gridCol>
                <a:gridCol w="1944052">
                  <a:extLst>
                    <a:ext uri="{9D8B030D-6E8A-4147-A177-3AD203B41FA5}">
                      <a16:colId xmlns:a16="http://schemas.microsoft.com/office/drawing/2014/main" val="3758375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o-RO"/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Precision (0/1)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Recall (0/1)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F1-score (0/1)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950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o-RO"/>
                        <a:t>Word2Vec + SVM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69.7%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0.72 / 0.69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0.59 / 0.79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0.65 / 0.73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620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o-RO"/>
                        <a:t>Romanian BERT + SVM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85.0%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0.85 / 0.85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/>
                        <a:t>0.82 / 0.88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0.84 / 0.86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595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555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EDF6-92B6-4590-B79B-0CF4A7F4C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Limitations</a:t>
            </a:r>
            <a:r>
              <a:rPr lang="ro-RO" dirty="0"/>
              <a:t> &amp; </a:t>
            </a:r>
            <a:r>
              <a:rPr lang="ro-RO" dirty="0" err="1"/>
              <a:t>Risks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7118C-5771-44E8-920C-561E47622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801906"/>
            <a:ext cx="9720073" cy="450745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Annotation Subjectivity: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Manual &amp; semi-automated labeling may introduce </a:t>
            </a:r>
            <a:r>
              <a:rPr lang="en-US" b="1" dirty="0"/>
              <a:t>human bias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Possible </a:t>
            </a:r>
            <a:r>
              <a:rPr lang="en-US" b="1" dirty="0"/>
              <a:t>inconsistencies</a:t>
            </a:r>
            <a:r>
              <a:rPr lang="en-US" dirty="0"/>
              <a:t> despite clear guidelines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Machine-Translated Data Issues: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30% of data</a:t>
            </a:r>
            <a:r>
              <a:rPr lang="en-US" dirty="0"/>
              <a:t> translated via </a:t>
            </a:r>
            <a:r>
              <a:rPr lang="en-US" b="1" dirty="0"/>
              <a:t>GPT-4.1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Risk of </a:t>
            </a:r>
            <a:r>
              <a:rPr lang="en-US" b="1" dirty="0"/>
              <a:t>stylistic, lexical, or semantic discrepancies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May impact linguistic patterns and model performance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Platform-Specific Bias: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 sourced </a:t>
            </a:r>
            <a:r>
              <a:rPr lang="en-US" b="1" dirty="0"/>
              <a:t>only from Reddit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Results may </a:t>
            </a:r>
            <a:r>
              <a:rPr lang="en-US" b="1" dirty="0"/>
              <a:t>not generalize</a:t>
            </a:r>
            <a:r>
              <a:rPr lang="en-US" dirty="0"/>
              <a:t> to other platforms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04301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30A5-E2FD-46C8-8A36-14FC7E247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136981"/>
            <a:ext cx="9720072" cy="1499616"/>
          </a:xfrm>
        </p:spPr>
        <p:txBody>
          <a:bodyPr/>
          <a:lstStyle/>
          <a:p>
            <a:r>
              <a:rPr lang="ro-RO" dirty="0" err="1"/>
              <a:t>Ethical</a:t>
            </a:r>
            <a:r>
              <a:rPr lang="ro-RO" dirty="0"/>
              <a:t> &amp; </a:t>
            </a:r>
            <a:r>
              <a:rPr lang="ro-RO" dirty="0" err="1"/>
              <a:t>Licensing</a:t>
            </a:r>
            <a:r>
              <a:rPr lang="ro-RO" dirty="0"/>
              <a:t> </a:t>
            </a:r>
            <a:r>
              <a:rPr lang="ro-RO" dirty="0" err="1"/>
              <a:t>Considerations</a:t>
            </a:r>
            <a:endParaRPr lang="ro-R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C2221-C54D-4B01-A6B6-188FD2111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636597"/>
            <a:ext cx="9720073" cy="4672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o-RO" b="1" dirty="0"/>
              <a:t>Data </a:t>
            </a:r>
            <a:r>
              <a:rPr lang="ro-RO" b="1" dirty="0" err="1"/>
              <a:t>Collection</a:t>
            </a:r>
            <a:r>
              <a:rPr lang="ro-RO" b="1" dirty="0"/>
              <a:t> </a:t>
            </a:r>
            <a:r>
              <a:rPr lang="ro-RO" b="1" dirty="0" err="1"/>
              <a:t>Compliance</a:t>
            </a:r>
            <a:r>
              <a:rPr lang="ro-RO" b="1" dirty="0"/>
              <a:t>:</a:t>
            </a:r>
            <a:endParaRPr lang="ro-RO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err="1"/>
              <a:t>Fully</a:t>
            </a:r>
            <a:r>
              <a:rPr lang="ro-RO" dirty="0"/>
              <a:t> </a:t>
            </a:r>
            <a:r>
              <a:rPr lang="ro-RO" dirty="0" err="1"/>
              <a:t>aligned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b="1" dirty="0" err="1"/>
              <a:t>Reddit’s</a:t>
            </a:r>
            <a:r>
              <a:rPr lang="ro-RO" b="1" dirty="0"/>
              <a:t> public data </a:t>
            </a:r>
            <a:r>
              <a:rPr lang="ro-RO" b="1" dirty="0" err="1"/>
              <a:t>policy</a:t>
            </a:r>
            <a:endParaRPr lang="ro-RO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err="1"/>
              <a:t>Only</a:t>
            </a:r>
            <a:r>
              <a:rPr lang="ro-RO" dirty="0"/>
              <a:t> </a:t>
            </a:r>
            <a:r>
              <a:rPr lang="ro-RO" b="1" dirty="0"/>
              <a:t>public content</a:t>
            </a:r>
            <a:r>
              <a:rPr lang="ro-RO" dirty="0"/>
              <a:t> </a:t>
            </a:r>
            <a:r>
              <a:rPr lang="ro-RO" dirty="0" err="1"/>
              <a:t>used</a:t>
            </a:r>
            <a:r>
              <a:rPr lang="ro-RO" dirty="0"/>
              <a:t>; </a:t>
            </a:r>
            <a:r>
              <a:rPr lang="ro-RO" dirty="0" err="1"/>
              <a:t>no</a:t>
            </a:r>
            <a:r>
              <a:rPr lang="ro-RO" dirty="0"/>
              <a:t> private/</a:t>
            </a:r>
            <a:r>
              <a:rPr lang="ro-RO" dirty="0" err="1"/>
              <a:t>restricted</a:t>
            </a:r>
            <a:r>
              <a:rPr lang="ro-RO" dirty="0"/>
              <a:t> data </a:t>
            </a:r>
            <a:r>
              <a:rPr lang="ro-RO" dirty="0" err="1"/>
              <a:t>accessed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ro-RO" dirty="0"/>
          </a:p>
          <a:p>
            <a:pPr marL="0" indent="0">
              <a:buNone/>
            </a:pPr>
            <a:r>
              <a:rPr lang="ro-RO" b="1" dirty="0" err="1"/>
              <a:t>Usage</a:t>
            </a:r>
            <a:r>
              <a:rPr lang="ro-RO" b="1" dirty="0"/>
              <a:t> </a:t>
            </a:r>
            <a:r>
              <a:rPr lang="ro-RO" b="1" dirty="0" err="1"/>
              <a:t>Restrictions</a:t>
            </a:r>
            <a:r>
              <a:rPr lang="ro-RO" b="1" dirty="0"/>
              <a:t>:</a:t>
            </a:r>
            <a:endParaRPr lang="ro-RO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b="1" dirty="0"/>
              <a:t>Academic </a:t>
            </a:r>
            <a:r>
              <a:rPr lang="ro-RO" b="1" dirty="0" err="1"/>
              <a:t>and</a:t>
            </a:r>
            <a:r>
              <a:rPr lang="ro-RO" b="1" dirty="0"/>
              <a:t> </a:t>
            </a:r>
            <a:r>
              <a:rPr lang="ro-RO" b="1" dirty="0" err="1"/>
              <a:t>research</a:t>
            </a:r>
            <a:r>
              <a:rPr lang="ro-RO" b="1" dirty="0"/>
              <a:t> </a:t>
            </a:r>
            <a:r>
              <a:rPr lang="ro-RO" b="1" dirty="0" err="1"/>
              <a:t>use</a:t>
            </a:r>
            <a:r>
              <a:rPr lang="ro-RO" b="1" dirty="0"/>
              <a:t> </a:t>
            </a:r>
            <a:r>
              <a:rPr lang="ro-RO" b="1" dirty="0" err="1"/>
              <a:t>only</a:t>
            </a:r>
            <a:endParaRPr lang="ro-RO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/>
              <a:t>No </a:t>
            </a:r>
            <a:r>
              <a:rPr lang="ro-RO" dirty="0" err="1"/>
              <a:t>commercial</a:t>
            </a:r>
            <a:r>
              <a:rPr lang="ro-RO" dirty="0"/>
              <a:t> </a:t>
            </a:r>
            <a:r>
              <a:rPr lang="ro-RO" dirty="0" err="1"/>
              <a:t>exploitation</a:t>
            </a:r>
            <a:r>
              <a:rPr lang="ro-RO" dirty="0"/>
              <a:t> </a:t>
            </a:r>
            <a:r>
              <a:rPr lang="ro-RO" dirty="0" err="1"/>
              <a:t>allowed</a:t>
            </a:r>
            <a:endParaRPr lang="ro-RO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 err="1"/>
              <a:t>Available</a:t>
            </a:r>
            <a:r>
              <a:rPr lang="ro-RO" dirty="0"/>
              <a:t> </a:t>
            </a:r>
            <a:r>
              <a:rPr lang="ro-RO" dirty="0" err="1"/>
              <a:t>under</a:t>
            </a:r>
            <a:r>
              <a:rPr lang="ro-RO" dirty="0"/>
              <a:t> </a:t>
            </a:r>
            <a:r>
              <a:rPr lang="ro-RO" b="1" dirty="0"/>
              <a:t>open </a:t>
            </a:r>
            <a:r>
              <a:rPr lang="ro-RO" b="1" dirty="0" err="1"/>
              <a:t>science</a:t>
            </a:r>
            <a:r>
              <a:rPr lang="ro-RO" b="1" dirty="0"/>
              <a:t> </a:t>
            </a:r>
            <a:r>
              <a:rPr lang="ro-RO" b="1" dirty="0" err="1"/>
              <a:t>principles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data </a:t>
            </a:r>
            <a:r>
              <a:rPr lang="ro-RO" dirty="0" err="1"/>
              <a:t>protection</a:t>
            </a:r>
            <a:r>
              <a:rPr lang="ro-RO" dirty="0"/>
              <a:t> </a:t>
            </a:r>
            <a:r>
              <a:rPr lang="ro-RO" dirty="0" err="1"/>
              <a:t>guarantees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ro-RO" dirty="0"/>
          </a:p>
          <a:p>
            <a:pPr marL="0" indent="0">
              <a:buNone/>
            </a:pPr>
            <a:r>
              <a:rPr lang="ro-RO" b="1" dirty="0"/>
              <a:t>GDPR </a:t>
            </a:r>
            <a:r>
              <a:rPr lang="ro-RO" b="1" dirty="0" err="1"/>
              <a:t>Compliance</a:t>
            </a:r>
            <a:r>
              <a:rPr lang="ro-RO" b="1" dirty="0"/>
              <a:t>:</a:t>
            </a:r>
            <a:endParaRPr lang="ro-RO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b="1" dirty="0"/>
              <a:t>No </a:t>
            </a:r>
            <a:r>
              <a:rPr lang="ro-RO" b="1" dirty="0" err="1"/>
              <a:t>personally</a:t>
            </a:r>
            <a:r>
              <a:rPr lang="ro-RO" b="1" dirty="0"/>
              <a:t> </a:t>
            </a:r>
            <a:r>
              <a:rPr lang="ro-RO" b="1" dirty="0" err="1"/>
              <a:t>identifiable</a:t>
            </a:r>
            <a:r>
              <a:rPr lang="ro-RO" b="1" dirty="0"/>
              <a:t> </a:t>
            </a:r>
            <a:r>
              <a:rPr lang="ro-RO" b="1" dirty="0" err="1"/>
              <a:t>information</a:t>
            </a:r>
            <a:r>
              <a:rPr lang="ro-RO" b="1" dirty="0"/>
              <a:t> (PII)</a:t>
            </a:r>
            <a:r>
              <a:rPr lang="ro-RO" dirty="0"/>
              <a:t> </a:t>
            </a:r>
            <a:r>
              <a:rPr lang="ro-RO" dirty="0" err="1"/>
              <a:t>present</a:t>
            </a:r>
            <a:endParaRPr lang="ro-RO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o-RO" dirty="0"/>
              <a:t>Data </a:t>
            </a:r>
            <a:r>
              <a:rPr lang="ro-RO" b="1" dirty="0" err="1"/>
              <a:t>anonymized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eliminate </a:t>
            </a:r>
            <a:r>
              <a:rPr lang="ro-RO" dirty="0" err="1"/>
              <a:t>sensitive</a:t>
            </a:r>
            <a:r>
              <a:rPr lang="ro-RO" dirty="0"/>
              <a:t> content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o-RO" b="1" dirty="0" err="1"/>
              <a:t>Negligible</a:t>
            </a:r>
            <a:r>
              <a:rPr lang="ro-RO" b="1" dirty="0"/>
              <a:t> re-</a:t>
            </a:r>
            <a:r>
              <a:rPr lang="ro-RO" b="1" dirty="0" err="1"/>
              <a:t>identification</a:t>
            </a:r>
            <a:r>
              <a:rPr lang="ro-RO" b="1" dirty="0"/>
              <a:t> </a:t>
            </a:r>
            <a:r>
              <a:rPr lang="ro-RO" b="1" dirty="0" err="1"/>
              <a:t>risk</a:t>
            </a:r>
            <a:r>
              <a:rPr lang="ro-RO" dirty="0"/>
              <a:t> </a:t>
            </a:r>
            <a:r>
              <a:rPr lang="ro-RO" dirty="0" err="1"/>
              <a:t>ensure</a:t>
            </a:r>
            <a:r>
              <a:rPr lang="en-US" dirty="0"/>
              <a:t>d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6995935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36</TotalTime>
  <Words>789</Words>
  <Application>Microsoft Office PowerPoint</Application>
  <PresentationFormat>Widescreen</PresentationFormat>
  <Paragraphs>138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CMR17</vt:lpstr>
      <vt:lpstr>Tw Cen MT</vt:lpstr>
      <vt:lpstr>Tw Cen MT Condensed</vt:lpstr>
      <vt:lpstr>Wingdings</vt:lpstr>
      <vt:lpstr>Wingdings 3</vt:lpstr>
      <vt:lpstr>Integral</vt:lpstr>
      <vt:lpstr>Romanian Reddit Depression and Well-being Corpus</vt:lpstr>
      <vt:lpstr>Introduction</vt:lpstr>
      <vt:lpstr>Data Collection &amp; Preprocessing</vt:lpstr>
      <vt:lpstr>Dataset Overview</vt:lpstr>
      <vt:lpstr>Samples</vt:lpstr>
      <vt:lpstr>Linguistic Origin of the Data</vt:lpstr>
      <vt:lpstr>Baseline Models &amp; Evaluation Results</vt:lpstr>
      <vt:lpstr>Limitations &amp; Risks</vt:lpstr>
      <vt:lpstr>Ethical &amp; Licensing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Romanian Reddit Depression and Well-being Corpus</dc:title>
  <dc:creator>Petru Theodor</dc:creator>
  <cp:lastModifiedBy>Petru Theodor</cp:lastModifiedBy>
  <cp:revision>4</cp:revision>
  <dcterms:created xsi:type="dcterms:W3CDTF">2025-06-15T17:15:14Z</dcterms:created>
  <dcterms:modified xsi:type="dcterms:W3CDTF">2025-06-15T17:52:08Z</dcterms:modified>
</cp:coreProperties>
</file>