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7" r:id="rId12"/>
    <p:sldId id="25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2CB7C9-A20D-49C2-9048-611FF4BA4B52}" type="datetimeFigureOut">
              <a:rPr lang="ro-RO" smtClean="0"/>
              <a:t>11.01.2025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F3D3-3F37-4E15-800E-2B008D3F0195}" type="slidenum">
              <a:rPr lang="ro-RO" smtClean="0"/>
              <a:t>‹#›</a:t>
            </a:fld>
            <a:endParaRPr lang="ro-R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4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B7C9-A20D-49C2-9048-611FF4BA4B52}" type="datetimeFigureOut">
              <a:rPr lang="ro-RO" smtClean="0"/>
              <a:t>11.01.2025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F3D3-3F37-4E15-800E-2B008D3F019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369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B7C9-A20D-49C2-9048-611FF4BA4B52}" type="datetimeFigureOut">
              <a:rPr lang="ro-RO" smtClean="0"/>
              <a:t>11.01.2025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F3D3-3F37-4E15-800E-2B008D3F0195}" type="slidenum">
              <a:rPr lang="ro-RO" smtClean="0"/>
              <a:t>‹#›</a:t>
            </a:fld>
            <a:endParaRPr lang="ro-RO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5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B7C9-A20D-49C2-9048-611FF4BA4B52}" type="datetimeFigureOut">
              <a:rPr lang="ro-RO" smtClean="0"/>
              <a:t>11.01.2025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F3D3-3F37-4E15-800E-2B008D3F019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530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B7C9-A20D-49C2-9048-611FF4BA4B52}" type="datetimeFigureOut">
              <a:rPr lang="ro-RO" smtClean="0"/>
              <a:t>11.01.2025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F3D3-3F37-4E15-800E-2B008D3F0195}" type="slidenum">
              <a:rPr lang="ro-RO" smtClean="0"/>
              <a:t>‹#›</a:t>
            </a:fld>
            <a:endParaRPr lang="ro-R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36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B7C9-A20D-49C2-9048-611FF4BA4B52}" type="datetimeFigureOut">
              <a:rPr lang="ro-RO" smtClean="0"/>
              <a:t>11.01.2025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F3D3-3F37-4E15-800E-2B008D3F019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822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B7C9-A20D-49C2-9048-611FF4BA4B52}" type="datetimeFigureOut">
              <a:rPr lang="ro-RO" smtClean="0"/>
              <a:t>11.01.2025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F3D3-3F37-4E15-800E-2B008D3F019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893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B7C9-A20D-49C2-9048-611FF4BA4B52}" type="datetimeFigureOut">
              <a:rPr lang="ro-RO" smtClean="0"/>
              <a:t>11.01.2025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F3D3-3F37-4E15-800E-2B008D3F019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9919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B7C9-A20D-49C2-9048-611FF4BA4B52}" type="datetimeFigureOut">
              <a:rPr lang="ro-RO" smtClean="0"/>
              <a:t>11.01.2025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F3D3-3F37-4E15-800E-2B008D3F019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469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B7C9-A20D-49C2-9048-611FF4BA4B52}" type="datetimeFigureOut">
              <a:rPr lang="ro-RO" smtClean="0"/>
              <a:t>11.01.2025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F3D3-3F37-4E15-800E-2B008D3F019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5077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B7C9-A20D-49C2-9048-611FF4BA4B52}" type="datetimeFigureOut">
              <a:rPr lang="ro-RO" smtClean="0"/>
              <a:t>11.01.2025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F3D3-3F37-4E15-800E-2B008D3F0195}" type="slidenum">
              <a:rPr lang="ro-RO" smtClean="0"/>
              <a:t>‹#›</a:t>
            </a:fld>
            <a:endParaRPr lang="ro-R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62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82CB7C9-A20D-49C2-9048-611FF4BA4B52}" type="datetimeFigureOut">
              <a:rPr lang="ro-RO" smtClean="0"/>
              <a:t>11.01.2025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FEF3D3-3F37-4E15-800E-2B008D3F0195}" type="slidenum">
              <a:rPr lang="ro-RO" smtClean="0"/>
              <a:t>‹#›</a:t>
            </a:fld>
            <a:endParaRPr lang="ro-RO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4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nelgiriyewithana/emo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2CCA-8F40-41E9-9783-32EDCE8F8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Emotion Detection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BE832-A96A-47AF-9D59-A3F0E9A6B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Cristea Petru-Theodor</a:t>
            </a:r>
            <a:br>
              <a:rPr lang="en-US" dirty="0"/>
            </a:br>
            <a:r>
              <a:rPr lang="ro-RO" dirty="0" err="1"/>
              <a:t>Jany</a:t>
            </a:r>
            <a:r>
              <a:rPr lang="ro-RO" dirty="0"/>
              <a:t>-Gabriel Ispas</a:t>
            </a:r>
          </a:p>
        </p:txBody>
      </p:sp>
    </p:spTree>
    <p:extLst>
      <p:ext uri="{BB962C8B-B14F-4D97-AF65-F5344CB8AC3E}">
        <p14:creationId xmlns:p14="http://schemas.microsoft.com/office/powerpoint/2010/main" val="111744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04F4-28BE-404B-816B-986896CB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ro-RO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F74BCB9-3E27-4678-A5DB-FF11B512E4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9181" y="1644881"/>
            <a:ext cx="10600096" cy="484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(Regular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Expressions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text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cleaning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punctuation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extra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spaces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non-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alphanumeric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efficiently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Matches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eliminates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http://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https://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www.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o-RO" altLang="ro-R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Punctuation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Matches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punctuation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spaces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Words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containing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numeric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Cleans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Whitespace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spaces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single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regex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Non-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Alphanumeric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Strips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letters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spaces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ro-R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o-RO" altLang="ro-R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nltk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(Natural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Language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Toolkit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predefined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stopwords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helping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text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filtering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commonly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non-informative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Stopwords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stopwords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for English)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eliminate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," "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,"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semantic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meaning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text.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21830B-5483-48E1-9BE2-4EE1470E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817616"/>
            <a:ext cx="7178044" cy="59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7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AD1C-4FFD-46B0-B03B-0C810BE4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</a:t>
            </a:r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6017EE-2FDA-45F3-8C4C-580829AD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952625"/>
            <a:ext cx="10048876" cy="435673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 (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Bidirectional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Encoder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Representations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Transformers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pre-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context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directions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(left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in a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sentence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tuned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labeled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ro-R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o-RO" altLang="ro-R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DistilBERT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more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BERT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retains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97% of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BERT’s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being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-intensive.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tuned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similarly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allowing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training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maintaining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competitive performance on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o-RO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RoBERTa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Robustly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BERT </a:t>
            </a:r>
            <a:r>
              <a:rPr kumimoji="0" lang="ro-RO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BERT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modifications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training (e.g.,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masking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Sentence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RoBERTa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longer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periods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data,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potentially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robust for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o-RO" sz="1400" dirty="0"/>
          </a:p>
        </p:txBody>
      </p:sp>
    </p:spTree>
    <p:extLst>
      <p:ext uri="{BB962C8B-B14F-4D97-AF65-F5344CB8AC3E}">
        <p14:creationId xmlns:p14="http://schemas.microsoft.com/office/powerpoint/2010/main" val="179549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4D02-1D91-482B-BF79-8747072D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BERT.1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FD3B5-125E-4B89-9995-BD2A02B8A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o-R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notes about BERT: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ro-RO" altLang="ro-RO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Transformer-based</a:t>
            </a:r>
            <a:r>
              <a:rPr kumimoji="0" lang="ro-RO" altLang="ro-RO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NLP model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ro-RO" altLang="ro-RO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Processes</a:t>
            </a:r>
            <a:r>
              <a:rPr kumimoji="0" lang="ro-RO" altLang="ro-RO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text </a:t>
            </a:r>
            <a:r>
              <a:rPr kumimoji="0" lang="ro-RO" altLang="ro-RO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bidirectionally</a:t>
            </a:r>
            <a:r>
              <a:rPr kumimoji="0" lang="ro-RO" altLang="ro-RO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ro-RO" altLang="ro-RO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Pretrained</a:t>
            </a:r>
            <a:r>
              <a:rPr kumimoji="0" lang="ro-RO" altLang="ro-RO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ro-RO" altLang="ro-RO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</a:t>
            </a:r>
            <a:r>
              <a:rPr kumimoji="0" lang="ro-RO" altLang="ro-RO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</a:t>
            </a:r>
            <a:r>
              <a:rPr kumimoji="0" lang="ro-RO" altLang="ro-RO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ro-RO" altLang="ro-RO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Generates</a:t>
            </a:r>
            <a:r>
              <a:rPr kumimoji="0" lang="ro-RO" altLang="ro-RO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context-</a:t>
            </a:r>
            <a:r>
              <a:rPr kumimoji="0" lang="ro-RO" altLang="ro-RO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aware</a:t>
            </a:r>
            <a:r>
              <a:rPr kumimoji="0" lang="ro-RO" altLang="ro-RO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embeddings</a:t>
            </a:r>
            <a:endParaRPr kumimoji="0" lang="en-US" altLang="ro-RO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ro-RO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ro-RO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o-RO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</a:t>
            </a:r>
            <a:r>
              <a:rPr lang="en-US" altLang="ro-RO" sz="1800" dirty="0">
                <a:latin typeface="Arial" panose="020B0604020202020204" pitchFamily="34" charset="0"/>
              </a:rPr>
              <a:t>result for each epoch BERT was trained on</a:t>
            </a:r>
            <a:endParaRPr kumimoji="0" lang="ro-RO" altLang="ro-RO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4BDC9-A8A7-487D-B7F5-4359863E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9" y="5110353"/>
            <a:ext cx="62579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7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C47E-BFE9-497F-B0A2-2B1C25F3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BERT.2</a:t>
            </a:r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DD9B5-15E5-4D01-BD61-83A041C93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87" y="138112"/>
            <a:ext cx="4905375" cy="501967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6413AF-E81D-42E8-B071-9E1B8CB6A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results for BERT are here: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Also, for a better visualization of the results found and how the model predicts each emotion, we analyzed the Confusion Matrix too.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8172F9-60F2-4AEB-8B89-DB7F73D24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647950"/>
            <a:ext cx="39814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0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E602-233A-44A0-88E8-098DD1D2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DISTILBERT.1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6EF1-FCA4-47AD-BFC0-624AB137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52600"/>
            <a:ext cx="9720073" cy="45567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Key Notes about </a:t>
            </a:r>
            <a:r>
              <a:rPr lang="en-US" b="1" dirty="0" err="1"/>
              <a:t>DistilBERT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Distilled Transformer-Based NLP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Faster and More Efficient Version of BERT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Pretrained on Large Corpora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Generates Context-Aware Embeddings with Fewer Parameters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kumimoji="0" lang="en-US" altLang="ro-R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</a:t>
            </a:r>
            <a:r>
              <a:rPr lang="en-US" altLang="ro-RO" sz="2000" dirty="0">
                <a:latin typeface="Arial" panose="020B0604020202020204" pitchFamily="34" charset="0"/>
              </a:rPr>
              <a:t>result for each epoch </a:t>
            </a:r>
            <a:r>
              <a:rPr lang="en-US" altLang="ro-RO" sz="2000" dirty="0" err="1">
                <a:latin typeface="Arial" panose="020B0604020202020204" pitchFamily="34" charset="0"/>
              </a:rPr>
              <a:t>DistilBERT</a:t>
            </a:r>
            <a:r>
              <a:rPr lang="en-US" altLang="ro-RO" sz="2000" dirty="0">
                <a:latin typeface="Arial" panose="020B0604020202020204" pitchFamily="34" charset="0"/>
              </a:rPr>
              <a:t> was trained on</a:t>
            </a:r>
            <a:endParaRPr kumimoji="0" lang="ro-RO" altLang="ro-RO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30F2F-D5CA-4C79-A4EC-77621C5BE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786884"/>
            <a:ext cx="63341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7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7289-6391-436A-A5A6-D81532A1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Distilbert.2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9395-A29B-4C10-8316-C344DDE1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 results for </a:t>
            </a:r>
            <a:r>
              <a:rPr lang="en-US" dirty="0" err="1"/>
              <a:t>DistilBERT</a:t>
            </a:r>
            <a:r>
              <a:rPr lang="en-US" dirty="0"/>
              <a:t> are here: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Also, for a better visualization of the results found and how the model predicts each emotion, we analyzed the Confusion Matrix too.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808F3-F9F2-472D-8813-3DF6CA0FB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757487"/>
            <a:ext cx="3971925" cy="1971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132FBB-662C-43E4-9E7B-654F2B255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11" y="247649"/>
            <a:ext cx="49053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3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B6A5-1889-44ED-B701-71BA2E37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Roberta.1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F33A-AB63-4DC5-9CBC-63B250DB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RoBERTa</a:t>
            </a:r>
            <a:r>
              <a:rPr lang="en-US" b="1" dirty="0"/>
              <a:t>: Key Notes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Optimized Transformer-Based NLP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Pretrained with More Data and Longer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Processes Text Bidirectionally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Generates Context-Aware Embeddings with Robust Performance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buNone/>
            </a:pPr>
            <a:r>
              <a:rPr kumimoji="0" lang="en-US" altLang="ro-R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</a:t>
            </a:r>
            <a:r>
              <a:rPr lang="en-US" altLang="ro-RO" sz="2000" dirty="0">
                <a:latin typeface="Arial" panose="020B0604020202020204" pitchFamily="34" charset="0"/>
              </a:rPr>
              <a:t>result for each epoch </a:t>
            </a:r>
            <a:r>
              <a:rPr lang="en-US" altLang="ro-RO" sz="2000" dirty="0" err="1">
                <a:latin typeface="Arial" panose="020B0604020202020204" pitchFamily="34" charset="0"/>
              </a:rPr>
              <a:t>RoBERTa</a:t>
            </a:r>
            <a:r>
              <a:rPr lang="en-US" altLang="ro-RO" sz="2000" dirty="0">
                <a:latin typeface="Arial" panose="020B0604020202020204" pitchFamily="34" charset="0"/>
              </a:rPr>
              <a:t> was trained on</a:t>
            </a:r>
          </a:p>
          <a:p>
            <a:pPr marL="0" indent="0">
              <a:buNone/>
            </a:pPr>
            <a:endParaRPr kumimoji="0" lang="ro-RO" altLang="ro-RO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497A8-779E-42B5-9AEC-AC57BB281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5348287"/>
            <a:ext cx="62579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6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DD26-7091-489B-9D0F-9AED9FA0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Roberta.2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2F70-5824-4083-B2BE-4CDAAFDAD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 results for </a:t>
            </a:r>
            <a:r>
              <a:rPr lang="en-US" dirty="0" err="1"/>
              <a:t>RoBERTa</a:t>
            </a:r>
            <a:r>
              <a:rPr lang="en-US" dirty="0"/>
              <a:t> are here: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Also, for a better visualization of the results found and how the model predicts each emotion, we analyzed the Confusion Matrix too.</a:t>
            </a:r>
          </a:p>
          <a:p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92898-1076-4013-9565-F50E5541E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6" y="2857499"/>
            <a:ext cx="3981450" cy="198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C9E46-3A50-4CA3-80FF-5294BAF9B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347661"/>
            <a:ext cx="49053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94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C53F-FEB2-4DCB-9B41-144BD6FA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F110-8661-49B3-8291-E902EAF353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Our application allows prediction with all models to detect differences between them.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example, for the phrase "Wow! This is so unexpected, I love this gift!" we can see in detail the emotion predicted by each model, making it easier to analyze the capabilities of each model.</a:t>
            </a:r>
            <a:endParaRPr lang="ro-RO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0F6F412-2BF3-4D03-BF3B-788EA8B60C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3186" y="2286000"/>
            <a:ext cx="3367465" cy="4022725"/>
          </a:xfrm>
        </p:spPr>
      </p:pic>
    </p:spTree>
    <p:extLst>
      <p:ext uri="{BB962C8B-B14F-4D97-AF65-F5344CB8AC3E}">
        <p14:creationId xmlns:p14="http://schemas.microsoft.com/office/powerpoint/2010/main" val="2229977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0F3821-D11A-478A-B775-1AA9A01E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Adjectives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CB2D6-679A-4B35-B64C-24484EC3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considered that adjectives are playing the most important role in predicting the emotion from a phrase, so we extracted top 25 most used adjectives for each label. </a:t>
            </a:r>
          </a:p>
          <a:p>
            <a:r>
              <a:rPr lang="en-US" dirty="0"/>
              <a:t>Also, if a phrase contains an adjective found in these lists it will be highlighted.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A65BEE-E369-4234-ACE7-8C12F276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76" y="4297680"/>
            <a:ext cx="966922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6BF9-06F8-4A58-8095-C0FE1892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C2B22-1A32-402B-A644-7A972E371B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37784" y="2267434"/>
            <a:ext cx="4577941" cy="250573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E635E-EFC5-4997-9DBB-45991CAB1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1018382"/>
            <a:ext cx="10820400" cy="5667374"/>
          </a:xfrm>
        </p:spPr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o-RO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o-RO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o-RO" sz="2400" dirty="0">
                <a:latin typeface="Arial" panose="020B0604020202020204" pitchFamily="34" charset="0"/>
              </a:rPr>
              <a:t>O</a:t>
            </a:r>
            <a:r>
              <a:rPr kumimoji="0" lang="ro-RO" altLang="ro-R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consists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a web </a:t>
            </a:r>
            <a:r>
              <a:rPr kumimoji="0" lang="ro-RO" altLang="ro-R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kumimoji="0" lang="en-US" altLang="ro-R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uses LLMs to identify an emotion from a text</a:t>
            </a:r>
            <a:r>
              <a:rPr lang="en-US" altLang="ro-RO" sz="2400" dirty="0">
                <a:latin typeface="Arial" panose="020B0604020202020204" pitchFamily="34" charset="0"/>
              </a:rPr>
              <a:t>. The emotions recognized are: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Sadness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o-RO" sz="2000" dirty="0">
                <a:latin typeface="Arial" panose="020B0604020202020204" pitchFamily="34" charset="0"/>
              </a:rPr>
              <a:t>Joy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Love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Anger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o-RO" sz="2000" dirty="0">
                <a:latin typeface="Arial" panose="020B0604020202020204" pitchFamily="34" charset="0"/>
              </a:rPr>
              <a:t>Fear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Surprise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o-R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o-R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o-RO" sz="2400" dirty="0">
                <a:latin typeface="Arial" panose="020B0604020202020204" pitchFamily="34" charset="0"/>
              </a:rPr>
              <a:t>M</a:t>
            </a:r>
            <a:r>
              <a:rPr kumimoji="0" lang="ro-RO" altLang="ro-R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a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previously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studied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provided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 25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adjectives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considering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adjectives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task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Morphosyntactic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sentence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spaCy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55042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0E44-5468-4181-B3D5-7ED9BD7B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Phrase analysis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4369-B07D-4FBF-B698-6991EAA9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added a feature for a better visualization of each word property using </a:t>
            </a:r>
            <a:r>
              <a:rPr lang="en-US" dirty="0" err="1"/>
              <a:t>SpaCy</a:t>
            </a:r>
            <a:r>
              <a:rPr lang="en-US" dirty="0"/>
              <a:t>. </a:t>
            </a:r>
          </a:p>
          <a:p>
            <a:r>
              <a:rPr lang="en-US" dirty="0"/>
              <a:t>We extract details regarding part of speech, syntactic dependency, and morphological features.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9BFC71-EA66-467E-8287-AF432237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41" y="4061243"/>
            <a:ext cx="6658646" cy="22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95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214228-1A75-4095-A61F-2A3FCDD4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3347466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Thank you!!!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6994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8F29-3238-442C-9866-5C0ABA6A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ro-RO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BCADB13-F120-4720-AE1B-BE5697FD4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5"/>
            <a:ext cx="10515600" cy="4738688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 A set of English Twitter messages, carefully labeled with six core emotions: anger, fear, joy, love, sadness, and surprise. This dataset provides a valuable tool for studying and analyzing the wide range of emotions conveyed in brief text on social media.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o-RO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ro-RO" sz="1700" b="1" dirty="0">
                <a:latin typeface="Arial" panose="020B0604020202020204" pitchFamily="34" charset="0"/>
              </a:rPr>
              <a:t> Dataset source: </a:t>
            </a:r>
            <a:r>
              <a:rPr lang="en-US" altLang="ro-RO" sz="1700" b="1" dirty="0">
                <a:latin typeface="Arial" panose="020B0604020202020204" pitchFamily="34" charset="0"/>
                <a:hlinkClick r:id="rId2"/>
              </a:rPr>
              <a:t>https://www.kaggle.com/datasets/nelgiriyewithana/emotions</a:t>
            </a:r>
            <a:endParaRPr lang="en-US" altLang="ro-RO" sz="17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ro-RO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o-RO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ro-RO" altLang="ro-RO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otal</a:t>
            </a:r>
            <a:r>
              <a:rPr kumimoji="0" lang="ro-RO" altLang="ro-RO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ro-RO" altLang="ro-RO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ro-RO" altLang="ro-RO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samples</a:t>
            </a:r>
            <a:r>
              <a:rPr kumimoji="0" lang="ro-RO" altLang="ro-RO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416,809</a:t>
            </a:r>
            <a:endParaRPr kumimoji="0" lang="en-US" altLang="ro-RO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o-RO" altLang="ro-RO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</a:t>
            </a:r>
            <a:r>
              <a:rPr kumimoji="0" lang="ro-RO" altLang="ro-RO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Distribution</a:t>
            </a:r>
            <a:r>
              <a:rPr kumimoji="0" lang="ro-RO" altLang="ro-RO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o-RO" altLang="ro-RO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Joy</a:t>
            </a:r>
            <a:r>
              <a:rPr kumimoji="0" lang="ro-RO" altLang="ro-R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141,067 </a:t>
            </a:r>
            <a:r>
              <a:rPr kumimoji="0" lang="ro-RO" altLang="ro-RO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samples</a:t>
            </a:r>
            <a:r>
              <a:rPr kumimoji="0" lang="ro-RO" altLang="ro-R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(33.8%)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o-RO" altLang="ro-RO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Sadness</a:t>
            </a:r>
            <a:r>
              <a:rPr kumimoji="0" lang="ro-RO" altLang="ro-R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121,187 </a:t>
            </a:r>
            <a:r>
              <a:rPr kumimoji="0" lang="ro-RO" altLang="ro-RO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samples</a:t>
            </a:r>
            <a:r>
              <a:rPr kumimoji="0" lang="ro-RO" altLang="ro-R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(29.1%)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o-RO" altLang="ro-RO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Anger</a:t>
            </a:r>
            <a:r>
              <a:rPr kumimoji="0" lang="ro-RO" altLang="ro-R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57,317 </a:t>
            </a:r>
            <a:r>
              <a:rPr kumimoji="0" lang="ro-RO" altLang="ro-RO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samples</a:t>
            </a:r>
            <a:r>
              <a:rPr kumimoji="0" lang="ro-RO" altLang="ro-R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(13.8%)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o-RO" altLang="ro-RO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Fear</a:t>
            </a:r>
            <a:r>
              <a:rPr kumimoji="0" lang="ro-RO" altLang="ro-R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47,712 </a:t>
            </a:r>
            <a:r>
              <a:rPr kumimoji="0" lang="ro-RO" altLang="ro-RO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samples</a:t>
            </a:r>
            <a:r>
              <a:rPr kumimoji="0" lang="ro-RO" altLang="ro-R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(11.4%)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o-RO" altLang="ro-RO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Love</a:t>
            </a:r>
            <a:r>
              <a:rPr kumimoji="0" lang="ro-RO" altLang="ro-R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34,554 </a:t>
            </a:r>
            <a:r>
              <a:rPr kumimoji="0" lang="ro-RO" altLang="ro-RO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samples</a:t>
            </a:r>
            <a:r>
              <a:rPr kumimoji="0" lang="ro-RO" altLang="ro-R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(8.3%)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o-RO" altLang="ro-RO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Surprise</a:t>
            </a:r>
            <a:r>
              <a:rPr kumimoji="0" lang="ro-RO" altLang="ro-R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14,972 </a:t>
            </a:r>
            <a:r>
              <a:rPr kumimoji="0" lang="ro-RO" altLang="ro-RO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samples</a:t>
            </a:r>
            <a:r>
              <a:rPr kumimoji="0" lang="ro-RO" altLang="ro-R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(3.6%)</a:t>
            </a:r>
            <a:endParaRPr kumimoji="0" lang="en-US" altLang="ro-RO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o-RO" sz="15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o-RO" sz="1900" dirty="0">
                <a:latin typeface="Arial" panose="020B0604020202020204" pitchFamily="34" charset="0"/>
              </a:rPr>
              <a:t>In the following slides we will present some samples from each emotion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o-RO" altLang="ro-RO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o-R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95B97-E5CA-4DF5-B7BB-65DF74C5C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476" y="2278856"/>
            <a:ext cx="3372984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0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37A9-AB90-4004-8DCB-6705A6AC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Sadness</a:t>
            </a:r>
            <a:endParaRPr lang="ro-R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5C144E-5361-483F-977C-5E3E5A67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really wonder how you feel on these nights so alone.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feel a little shamed that I still haven't finished my place and I've had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have a cold and am feeling sorry for myself today.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8248EF3-B5D5-4748-A196-2EB81711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846" y="4458143"/>
            <a:ext cx="1776154" cy="19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3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D007-E824-4EA3-A972-F9F611C0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Joy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C12D-11D9-4F80-8977-E35FEFF9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write a crazy mother, I'm feeling pretty fearless.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feel inspired to make other weird veggie dishes to get the picky men in my life to eat their veggies.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have dropped a lot of weight and feel more energetic.</a:t>
            </a:r>
          </a:p>
          <a:p>
            <a:endParaRPr lang="en-US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051CD-8C66-4604-BC7C-A58318B4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896" y="4178032"/>
            <a:ext cx="2007104" cy="213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2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A4E0-8B3A-44CA-9556-608FABBF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Love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1BBEF-076E-4EEB-9B51-5EE9408D9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feel when creating a cake, a cookie, anything sweet and above all seeing others enjoy them later.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feel a stir of longing for that quiet anticipatory time of day when the world hangs in suspension.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feel what a lovely song with you.</a:t>
            </a:r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84C05-EFE6-4C14-87A1-EB24B6F5E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597856"/>
            <a:ext cx="1605208" cy="157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1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7395-CC05-4C11-8E2F-7EAC3560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Anger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0BC7-68A5-4901-B92B-613421E5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was pulling punches and challenged me to up the ante a little bit and make the game feel more dangerous.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really feel like this will be almost like one of those </a:t>
            </a:r>
            <a:r>
              <a:rPr lang="en-US" dirty="0" err="1"/>
              <a:t>copywork</a:t>
            </a:r>
            <a:r>
              <a:rPr lang="en-US" dirty="0"/>
              <a:t> exercises that I hated in spelling but were obviously effective because I still write something down if I'm not sure how to spell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I'm feeling a little cranky.</a:t>
            </a:r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2822B-431A-4E90-A51B-46BD97736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885" y="4562211"/>
            <a:ext cx="1732115" cy="161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3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42D8-F374-4CA6-9BB2-2897F146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Fear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5226-B02A-4FB3-A525-5377EEBA4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right now who are dealing with death and it causes them to feel frightened, vulnerable, weak, and mortal.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feel like I am one of those uptight conservative people when I drink because there is no wall holding back how I truly feel and think.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feel so paranoid about mass destruction, you know.</a:t>
            </a:r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B4D1A-5863-475E-AD26-9BE6D4C23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339" y="4630532"/>
            <a:ext cx="1700661" cy="186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1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BB84-283E-42B4-A97F-AC5E481A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Surprise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3E8F3-6143-4427-89A6-2E6759A90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was feeling weird.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used to see it in my mom's generation, but now I see my friends also striving for the same. I feel amazed.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have a feeling no one is surprised that the picture is of Ava?</a:t>
            </a:r>
          </a:p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1A4C1-9AB0-4D8A-B720-946B20B37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203" y="4457700"/>
            <a:ext cx="1841797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26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1615</TotalTime>
  <Words>1206</Words>
  <Application>Microsoft Office PowerPoint</Application>
  <PresentationFormat>Widescreen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Unicode MS</vt:lpstr>
      <vt:lpstr>Tw Cen MT</vt:lpstr>
      <vt:lpstr>Tw Cen MT Condensed</vt:lpstr>
      <vt:lpstr>Wingdings 3</vt:lpstr>
      <vt:lpstr>Integral</vt:lpstr>
      <vt:lpstr>Emotion Detection</vt:lpstr>
      <vt:lpstr>Preview</vt:lpstr>
      <vt:lpstr>Dataset</vt:lpstr>
      <vt:lpstr>Sadness</vt:lpstr>
      <vt:lpstr>Joy</vt:lpstr>
      <vt:lpstr>Love</vt:lpstr>
      <vt:lpstr>Anger</vt:lpstr>
      <vt:lpstr>Fear</vt:lpstr>
      <vt:lpstr>Surprise</vt:lpstr>
      <vt:lpstr>Preprocessing</vt:lpstr>
      <vt:lpstr>Training Models</vt:lpstr>
      <vt:lpstr>BERT.1</vt:lpstr>
      <vt:lpstr>BERT.2</vt:lpstr>
      <vt:lpstr>DISTILBERT.1</vt:lpstr>
      <vt:lpstr>Distilbert.2</vt:lpstr>
      <vt:lpstr>Roberta.1</vt:lpstr>
      <vt:lpstr>Roberta.2</vt:lpstr>
      <vt:lpstr>Comparing models</vt:lpstr>
      <vt:lpstr>Adjectives</vt:lpstr>
      <vt:lpstr>Phrase analysis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Detection</dc:title>
  <dc:creator>Petru Theodor</dc:creator>
  <cp:lastModifiedBy>Petru Theodor</cp:lastModifiedBy>
  <cp:revision>17</cp:revision>
  <dcterms:created xsi:type="dcterms:W3CDTF">2025-01-11T11:05:09Z</dcterms:created>
  <dcterms:modified xsi:type="dcterms:W3CDTF">2025-01-12T14:00:35Z</dcterms:modified>
</cp:coreProperties>
</file>