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-5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DA769-402B-4FAF-BA47-463FFC6A6BAD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2FB4C-F3A5-45F8-BBE9-A49A8EF86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Jobs in the automation ERA:</a:t>
            </a:r>
          </a:p>
          <a:p>
            <a:r>
              <a:rPr lang="en-US" dirty="0"/>
              <a:t>	Gather around a table with your friends/family and ask them about automation</a:t>
            </a:r>
          </a:p>
          <a:p>
            <a:r>
              <a:rPr lang="en-US" dirty="0"/>
              <a:t>and how will that affect their jobs. I ensure you that after a solid thinking</a:t>
            </a:r>
          </a:p>
          <a:p>
            <a:r>
              <a:rPr lang="en-US" dirty="0"/>
              <a:t>process, most of them will fear about their job being replaced in the future.</a:t>
            </a:r>
          </a:p>
          <a:p>
            <a:r>
              <a:rPr lang="en-US" dirty="0"/>
              <a:t>My name is </a:t>
            </a:r>
            <a:r>
              <a:rPr lang="en-US" dirty="0" err="1"/>
              <a:t>Petruc</a:t>
            </a:r>
            <a:r>
              <a:rPr lang="en-US" dirty="0"/>
              <a:t> Rares, and </a:t>
            </a:r>
            <a:r>
              <a:rPr lang="en-US" dirty="0" err="1"/>
              <a:t>i</a:t>
            </a:r>
            <a:r>
              <a:rPr lang="en-US" dirty="0"/>
              <a:t> am a second year student at University POLITEHNICA of Bucharest,</a:t>
            </a:r>
          </a:p>
          <a:p>
            <a:r>
              <a:rPr lang="en-US" dirty="0"/>
              <a:t>highly interested in automation and in not only solving problems, but doing it smart.</a:t>
            </a:r>
          </a:p>
          <a:p>
            <a:r>
              <a:rPr lang="en-US" dirty="0"/>
              <a:t>This presentation will be no longer than 5 to 7 minutes and </a:t>
            </a:r>
            <a:r>
              <a:rPr lang="en-US" dirty="0" err="1"/>
              <a:t>i</a:t>
            </a:r>
            <a:r>
              <a:rPr lang="en-US" dirty="0"/>
              <a:t> hope you will understand</a:t>
            </a:r>
          </a:p>
          <a:p>
            <a:r>
              <a:rPr lang="en-US" dirty="0"/>
              <a:t>why you should not fear about losing your job due to automation.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2FB4C-F3A5-45F8-BBE9-A49A8EF860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9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Jobs in the automation ERA:</a:t>
            </a:r>
          </a:p>
          <a:p>
            <a:r>
              <a:rPr lang="en-US" dirty="0"/>
              <a:t>	Gather around a table with your friends/family and ask them about automation</a:t>
            </a:r>
          </a:p>
          <a:p>
            <a:r>
              <a:rPr lang="en-US" dirty="0"/>
              <a:t>and how will that affect their jobs. I ensure you that after a solid thinking</a:t>
            </a:r>
          </a:p>
          <a:p>
            <a:r>
              <a:rPr lang="en-US" dirty="0"/>
              <a:t>process, most of them will fear about their job being replaced in the future.</a:t>
            </a:r>
          </a:p>
          <a:p>
            <a:r>
              <a:rPr lang="en-US" dirty="0"/>
              <a:t>My name is </a:t>
            </a:r>
            <a:r>
              <a:rPr lang="en-US" dirty="0" err="1"/>
              <a:t>Petruc</a:t>
            </a:r>
            <a:r>
              <a:rPr lang="en-US" dirty="0"/>
              <a:t> Rares, and </a:t>
            </a:r>
            <a:r>
              <a:rPr lang="en-US" dirty="0" err="1"/>
              <a:t>i</a:t>
            </a:r>
            <a:r>
              <a:rPr lang="en-US" dirty="0"/>
              <a:t> am a second year student at University POLITEHNICA of Bucharest,</a:t>
            </a:r>
          </a:p>
          <a:p>
            <a:r>
              <a:rPr lang="en-US" dirty="0"/>
              <a:t>highly interested in automation and in not only solving problems, but doing it smart.</a:t>
            </a:r>
          </a:p>
          <a:p>
            <a:r>
              <a:rPr lang="en-US" dirty="0"/>
              <a:t>This presentation will be no longer than 5 to 7 minutes and </a:t>
            </a:r>
            <a:r>
              <a:rPr lang="en-US" dirty="0" err="1"/>
              <a:t>i</a:t>
            </a:r>
            <a:r>
              <a:rPr lang="en-US" dirty="0"/>
              <a:t> hope you will understand</a:t>
            </a:r>
          </a:p>
          <a:p>
            <a:r>
              <a:rPr lang="en-US" dirty="0"/>
              <a:t>why you should not fear about losing your job due to automation.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2FB4C-F3A5-45F8-BBE9-A49A8EF860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14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The final objective of the task you have will probably be the same as before,</a:t>
            </a:r>
          </a:p>
          <a:p>
            <a:r>
              <a:rPr lang="en-US" dirty="0"/>
              <a:t>but the way you carry it out will be different. Not only we won't have jobs</a:t>
            </a:r>
          </a:p>
          <a:p>
            <a:r>
              <a:rPr lang="en-US" dirty="0"/>
              <a:t>available on the market anymore, but we will have around 12 million in addition</a:t>
            </a:r>
          </a:p>
          <a:p>
            <a:r>
              <a:rPr lang="en-US" dirty="0"/>
              <a:t>to those lost.</a:t>
            </a:r>
          </a:p>
          <a:p>
            <a:endParaRPr lang="en-US" dirty="0"/>
          </a:p>
          <a:p>
            <a:r>
              <a:rPr lang="en-US" dirty="0"/>
              <a:t>Now, you will probably say: "Wait, but </a:t>
            </a:r>
            <a:r>
              <a:rPr lang="en-US" dirty="0" err="1"/>
              <a:t>i</a:t>
            </a:r>
            <a:r>
              <a:rPr lang="en-US" dirty="0"/>
              <a:t> do not want to do something different.</a:t>
            </a:r>
          </a:p>
          <a:p>
            <a:r>
              <a:rPr lang="en-US" dirty="0"/>
              <a:t>I am okay with my job".</a:t>
            </a:r>
          </a:p>
          <a:p>
            <a:r>
              <a:rPr lang="en-US" dirty="0"/>
              <a:t>Yes, you are, probably because you earn enough money to support yourself and</a:t>
            </a:r>
          </a:p>
          <a:p>
            <a:r>
              <a:rPr lang="en-US" dirty="0"/>
              <a:t>your family, but don't you feel like you can have a more serious touch on</a:t>
            </a:r>
          </a:p>
          <a:p>
            <a:r>
              <a:rPr lang="en-US" dirty="0"/>
              <a:t>peoples' lives?</a:t>
            </a:r>
          </a:p>
          <a:p>
            <a:endParaRPr lang="en-US" dirty="0"/>
          </a:p>
          <a:p>
            <a:r>
              <a:rPr lang="en-US" dirty="0"/>
              <a:t>What do you think about trading a percentage of your lifetime earning</a:t>
            </a:r>
          </a:p>
          <a:p>
            <a:r>
              <a:rPr lang="en-US" dirty="0"/>
              <a:t>for greater meaning at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2FB4C-F3A5-45F8-BBE9-A49A8EF860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4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 More than 9 out of 10 employees would agree with such a serious trade-off</a:t>
            </a:r>
          </a:p>
          <a:p>
            <a:r>
              <a:rPr lang="en-US" dirty="0"/>
              <a:t>in order to deliver more meaningful work. Here is where automation comes in our</a:t>
            </a:r>
          </a:p>
          <a:p>
            <a:r>
              <a:rPr lang="en-US" dirty="0"/>
              <a:t>help.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2FB4C-F3A5-45F8-BBE9-A49A8EF860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2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 It might not be something unfamiliar to those of you who have a technical</a:t>
            </a:r>
          </a:p>
          <a:p>
            <a:r>
              <a:rPr lang="en-US" dirty="0"/>
              <a:t>background, but the following quote says it all. All of us get bored, or simply</a:t>
            </a:r>
          </a:p>
          <a:p>
            <a:r>
              <a:rPr lang="en-US" dirty="0"/>
              <a:t>tired of some repetitive tasks we have to </a:t>
            </a:r>
            <a:r>
              <a:rPr lang="en-US" dirty="0" err="1"/>
              <a:t>realise</a:t>
            </a:r>
            <a:r>
              <a:rPr lang="en-US" dirty="0"/>
              <a:t> in our daily lives, not just at</a:t>
            </a:r>
          </a:p>
          <a:p>
            <a:r>
              <a:rPr lang="en-US" dirty="0"/>
              <a:t>work, when we could focus on more challenging and more rewarding activities.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2FB4C-F3A5-45F8-BBE9-A49A8EF860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97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6. Take the example of a receptionist in a hotel. At the same time, she or he</a:t>
            </a:r>
          </a:p>
          <a:p>
            <a:r>
              <a:rPr lang="en-US" dirty="0"/>
              <a:t>has to answer some different types of phone calls, confirm bookings, greet</a:t>
            </a:r>
          </a:p>
          <a:p>
            <a:r>
              <a:rPr lang="en-US" dirty="0"/>
              <a:t>people, ensure regulations are respected and much more. So easily, it all</a:t>
            </a:r>
          </a:p>
          <a:p>
            <a:r>
              <a:rPr lang="en-US" dirty="0"/>
              <a:t>becomes a complete nightmare.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2FB4C-F3A5-45F8-BBE9-A49A8EF860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5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 But, with the help of automation, the repetitive tasks will be</a:t>
            </a:r>
          </a:p>
          <a:p>
            <a:r>
              <a:rPr lang="en-US" dirty="0"/>
              <a:t>removed. And this determines a better implication of the receptionist in providing</a:t>
            </a:r>
          </a:p>
          <a:p>
            <a:r>
              <a:rPr lang="en-US" dirty="0"/>
              <a:t>the best customers' experience. Note that the human interaction is preserved where</a:t>
            </a:r>
          </a:p>
          <a:p>
            <a:r>
              <a:rPr lang="en-US" dirty="0"/>
              <a:t>necessary or favorable. Not only this, but an application now taking over the task</a:t>
            </a:r>
          </a:p>
          <a:p>
            <a:r>
              <a:rPr lang="en-US" dirty="0"/>
              <a:t>of room service, that can be on a tablet staying on the bedside in a </a:t>
            </a:r>
          </a:p>
          <a:p>
            <a:r>
              <a:rPr lang="en-US" dirty="0"/>
              <a:t>customer's room needs to be maintained by technical people, which results in new jobs,</a:t>
            </a:r>
          </a:p>
          <a:p>
            <a:r>
              <a:rPr lang="en-US" dirty="0"/>
              <a:t>or simply updated with new types of food or drinks and this can be a process which</a:t>
            </a:r>
          </a:p>
          <a:p>
            <a:r>
              <a:rPr lang="en-US" dirty="0"/>
              <a:t>involves, both the technical people and the receptionist, who know has the time to</a:t>
            </a:r>
          </a:p>
          <a:p>
            <a:r>
              <a:rPr lang="en-US" dirty="0"/>
              <a:t>search for other boosting the hotel's guests' experience techniques.</a:t>
            </a:r>
          </a:p>
          <a:p>
            <a:r>
              <a:rPr lang="en-US" dirty="0"/>
              <a:t>This example can be </a:t>
            </a:r>
            <a:r>
              <a:rPr lang="en-US" dirty="0" err="1"/>
              <a:t>generalised</a:t>
            </a:r>
            <a:r>
              <a:rPr lang="en-US" dirty="0"/>
              <a:t> to other jobs as well.</a:t>
            </a:r>
          </a:p>
          <a:p>
            <a:endParaRPr lang="en-US" dirty="0"/>
          </a:p>
          <a:p>
            <a:r>
              <a:rPr lang="en-US" dirty="0"/>
              <a:t>So the objective of the automation is not to take all the tasks of a human being,</a:t>
            </a:r>
          </a:p>
          <a:p>
            <a:r>
              <a:rPr lang="en-US" dirty="0"/>
              <a:t>but those who require effort, that could be directed to more important stuff.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2FB4C-F3A5-45F8-BBE9-A49A8EF860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92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Don't fear! </a:t>
            </a:r>
            <a:r>
              <a:rPr lang="en-US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2FB4C-F3A5-45F8-BBE9-A49A8EF860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59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2FB4C-F3A5-45F8-BBE9-A49A8EF860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April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0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April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2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April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1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April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April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3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April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3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April 29,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1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April 29,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April 29,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9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April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2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April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2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April 29,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3397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icnbooks.com/pnb/word/view.do?id=1182&amp;page=107" TargetMode="External"/><Relationship Id="rId4" Type="http://schemas.openxmlformats.org/officeDocument/2006/relationships/hyperlink" Target="https://builtin.com/artificial-intelligence/ai-replacing-jobs-creating-job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C114C-9163-4A2E-933A-ADE293C25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JOBS IN THE AUTOMATION ERA</a:t>
            </a:r>
          </a:p>
        </p:txBody>
      </p:sp>
      <p:sp>
        <p:nvSpPr>
          <p:cNvPr id="39" name="Freeform: Shape 27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F56A4-E30E-463E-BD07-C6F86E942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Petruc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rares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0EBE62A4-5C79-4092-A417-789E1626B4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9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227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DF97F-2BFF-44E2-ADBF-BAAD2515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3269"/>
            <a:ext cx="12192000" cy="3114261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World Economic Forum </a:t>
            </a:r>
            <a:r>
              <a:rPr lang="en-US" b="0" dirty="0">
                <a:solidFill>
                  <a:schemeClr val="bg1"/>
                </a:solidFill>
              </a:rPr>
              <a:t>said the rise of machines and automation would eliminate </a:t>
            </a:r>
            <a:r>
              <a:rPr lang="en-US" dirty="0">
                <a:solidFill>
                  <a:schemeClr val="bg1"/>
                </a:solidFill>
              </a:rPr>
              <a:t>85 million</a:t>
            </a:r>
            <a:r>
              <a:rPr lang="en-US" b="0" dirty="0">
                <a:solidFill>
                  <a:schemeClr val="bg1"/>
                </a:solidFill>
              </a:rPr>
              <a:t> jobs by </a:t>
            </a:r>
            <a:r>
              <a:rPr lang="en-US" dirty="0">
                <a:solidFill>
                  <a:schemeClr val="bg1"/>
                </a:solidFill>
              </a:rPr>
              <a:t>2025</a:t>
            </a:r>
            <a:r>
              <a:rPr lang="en-US" b="0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3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54E3D-1E33-4E46-8142-1069CA1A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4445"/>
            <a:ext cx="12192000" cy="4466361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WEF</a:t>
            </a:r>
            <a:r>
              <a:rPr lang="en-US" b="0" dirty="0">
                <a:solidFill>
                  <a:schemeClr val="bg1"/>
                </a:solidFill>
              </a:rPr>
              <a:t> expects </a:t>
            </a:r>
            <a:r>
              <a:rPr lang="en-US" dirty="0">
                <a:solidFill>
                  <a:schemeClr val="bg1"/>
                </a:solidFill>
              </a:rPr>
              <a:t>97 million</a:t>
            </a:r>
            <a:r>
              <a:rPr lang="en-US" b="0" dirty="0">
                <a:solidFill>
                  <a:schemeClr val="bg1"/>
                </a:solidFill>
              </a:rPr>
              <a:t> new jobs to be created, meaning an overall </a:t>
            </a:r>
            <a:r>
              <a:rPr lang="en-US" dirty="0">
                <a:solidFill>
                  <a:schemeClr val="bg1"/>
                </a:solidFill>
              </a:rPr>
              <a:t>addition</a:t>
            </a:r>
            <a:r>
              <a:rPr lang="en-US" b="0" dirty="0">
                <a:solidFill>
                  <a:schemeClr val="bg1"/>
                </a:solidFill>
              </a:rPr>
              <a:t> of </a:t>
            </a:r>
            <a:r>
              <a:rPr lang="en-US" dirty="0">
                <a:solidFill>
                  <a:schemeClr val="bg1"/>
                </a:solidFill>
              </a:rPr>
              <a:t>12 million jobs</a:t>
            </a:r>
            <a:r>
              <a:rPr lang="en-US" b="0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9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2E8E3-2755-4747-A2E6-AA28A7437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" y="0"/>
            <a:ext cx="12192003" cy="6857237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More than 9 out of 10 </a:t>
            </a:r>
            <a:r>
              <a:rPr lang="en-US" sz="4400" b="0" dirty="0">
                <a:solidFill>
                  <a:schemeClr val="bg1"/>
                </a:solidFill>
              </a:rPr>
              <a:t>employees are “willing to trade a percentage of their </a:t>
            </a:r>
            <a:r>
              <a:rPr lang="en-US" sz="4400" dirty="0">
                <a:solidFill>
                  <a:schemeClr val="bg1"/>
                </a:solidFill>
              </a:rPr>
              <a:t>lifetime earnings </a:t>
            </a:r>
            <a:r>
              <a:rPr lang="en-US" sz="4400" b="0" dirty="0">
                <a:solidFill>
                  <a:schemeClr val="bg1"/>
                </a:solidFill>
              </a:rPr>
              <a:t>for greater </a:t>
            </a:r>
            <a:r>
              <a:rPr lang="en-US" sz="4400" dirty="0">
                <a:solidFill>
                  <a:schemeClr val="bg1"/>
                </a:solidFill>
              </a:rPr>
              <a:t>meaning</a:t>
            </a:r>
            <a:r>
              <a:rPr lang="en-US" sz="4400" b="0" dirty="0">
                <a:solidFill>
                  <a:schemeClr val="bg1"/>
                </a:solidFill>
              </a:rPr>
              <a:t> at work.”</a:t>
            </a:r>
          </a:p>
        </p:txBody>
      </p:sp>
    </p:spTree>
    <p:extLst>
      <p:ext uri="{BB962C8B-B14F-4D97-AF65-F5344CB8AC3E}">
        <p14:creationId xmlns:p14="http://schemas.microsoft.com/office/powerpoint/2010/main" val="98569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6">
            <a:extLst>
              <a:ext uri="{FF2B5EF4-FFF2-40B4-BE49-F238E27FC236}">
                <a16:creationId xmlns:a16="http://schemas.microsoft.com/office/drawing/2014/main" id="{3698ABF1-2D7A-4C8C-A41A-09574127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C5E160AE-3C66-4235-84C0-BD472DE6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7416"/>
            <a:ext cx="12192002" cy="6892832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chemeClr val="accent5">
                  <a:alpha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A39CC7EE-929B-4FA6-BA5A-86D02B792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4369578"/>
            <a:ext cx="12192004" cy="2505838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5000">
                <a:schemeClr val="accent2">
                  <a:alpha val="6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94BB87F2-3BE0-433A-AD90-24CE82FB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191" y="-17416"/>
            <a:ext cx="11734809" cy="6892831"/>
          </a:xfrm>
          <a:prstGeom prst="rect">
            <a:avLst/>
          </a:prstGeom>
          <a:gradFill>
            <a:gsLst>
              <a:gs pos="22000">
                <a:schemeClr val="accent2">
                  <a:alpha val="43000"/>
                </a:schemeClr>
              </a:gs>
              <a:gs pos="99000">
                <a:schemeClr val="accent5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366B6A15-54B2-4DFA-B2EF-ED937D8CC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086">
            <a:off x="5496703" y="110509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lumMod val="75000"/>
                  <a:alpha val="0"/>
                </a:schemeClr>
              </a:gs>
              <a:gs pos="85000">
                <a:schemeClr val="accent6">
                  <a:alpha val="3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0DA6D8-1AE1-42F8-808F-E247404A4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935529" y="-1495746"/>
            <a:ext cx="4739543" cy="7696200"/>
          </a:xfrm>
          <a:prstGeom prst="rect">
            <a:avLst/>
          </a:prstGeom>
          <a:gradFill>
            <a:gsLst>
              <a:gs pos="5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6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FBF54-33A6-49F7-9FF7-CD5B2C79E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1" y="83417"/>
            <a:ext cx="6692881" cy="3708219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400" b="0" dirty="0">
                <a:solidFill>
                  <a:schemeClr val="bg1"/>
                </a:solidFill>
              </a:rPr>
              <a:t>“its ability to save humans from having to perform </a:t>
            </a:r>
            <a:r>
              <a:rPr lang="en-US" sz="2400" dirty="0">
                <a:solidFill>
                  <a:schemeClr val="bg1"/>
                </a:solidFill>
              </a:rPr>
              <a:t>tedious repetitive tasks </a:t>
            </a:r>
            <a:r>
              <a:rPr lang="en-US" sz="2400" b="0" dirty="0">
                <a:solidFill>
                  <a:schemeClr val="bg1"/>
                </a:solidFill>
              </a:rPr>
              <a:t>that are part of their overall duties so they’re free to focus on more </a:t>
            </a:r>
            <a:r>
              <a:rPr lang="en-US" sz="2400" dirty="0">
                <a:solidFill>
                  <a:schemeClr val="bg1"/>
                </a:solidFill>
              </a:rPr>
              <a:t>complex and rewarding projects</a:t>
            </a:r>
            <a:r>
              <a:rPr lang="en-US" sz="2400" b="0" dirty="0">
                <a:solidFill>
                  <a:schemeClr val="bg1"/>
                </a:solidFill>
              </a:rPr>
              <a:t>”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B4C6C-3053-41E1-9EFE-E4D305A19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80" y="4094922"/>
            <a:ext cx="5595820" cy="27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2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E2B913-2E34-4AED-BEA2-9C67B0DC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13043"/>
            <a:ext cx="4045450" cy="742121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A RECEPTIONIST’S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COMMON TASKS:</a:t>
            </a:r>
          </a:p>
        </p:txBody>
      </p:sp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1BE04F3E-E16D-4783-B3EC-1F951A76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Checks the cameras and assures that hotel’s procedures are met;</a:t>
            </a:r>
          </a:p>
          <a:p>
            <a:r>
              <a:rPr lang="en-US" sz="1800" dirty="0"/>
              <a:t>Holds the keys of the customers while they leave and at their recover, hands them back;</a:t>
            </a:r>
          </a:p>
          <a:p>
            <a:r>
              <a:rPr lang="en-US" sz="1800" dirty="0"/>
              <a:t>Answers to room-service requests;</a:t>
            </a:r>
          </a:p>
          <a:p>
            <a:r>
              <a:rPr lang="en-US" sz="1800" dirty="0"/>
              <a:t>Reminds customers of their established meetings;</a:t>
            </a:r>
          </a:p>
          <a:p>
            <a:r>
              <a:rPr lang="en-US" sz="1800" dirty="0"/>
              <a:t>Presents the local tourist attractions;</a:t>
            </a:r>
          </a:p>
          <a:p>
            <a:r>
              <a:rPr lang="en-US" sz="1800" dirty="0"/>
              <a:t>Directs visitors to the restaurant, pool, or other areas in the hotel;</a:t>
            </a:r>
          </a:p>
          <a:p>
            <a:r>
              <a:rPr lang="en-US" sz="1800" dirty="0"/>
              <a:t>Deals with customers’ rooms’ problems.</a:t>
            </a:r>
          </a:p>
          <a:p>
            <a:r>
              <a:rPr lang="en-US" sz="1800" dirty="0"/>
              <a:t>Etc.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E4C72-1C21-4B30-92DF-A65E0765CD5A}"/>
              </a:ext>
            </a:extLst>
          </p:cNvPr>
          <p:cNvSpPr txBox="1"/>
          <p:nvPr/>
        </p:nvSpPr>
        <p:spPr>
          <a:xfrm>
            <a:off x="5870713" y="775969"/>
            <a:ext cx="369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(without automation)</a:t>
            </a:r>
          </a:p>
        </p:txBody>
      </p:sp>
    </p:spTree>
    <p:extLst>
      <p:ext uri="{BB962C8B-B14F-4D97-AF65-F5344CB8AC3E}">
        <p14:creationId xmlns:p14="http://schemas.microsoft.com/office/powerpoint/2010/main" val="167440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E2B913-2E34-4AED-BEA2-9C67B0DC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13043"/>
            <a:ext cx="4045450" cy="742121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A RECEPTIONIST’S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COMMON TASKS:</a:t>
            </a:r>
          </a:p>
        </p:txBody>
      </p:sp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1BE04F3E-E16D-4783-B3EC-1F951A76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601" y="1410006"/>
            <a:ext cx="6273972" cy="48434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Checks the cameras and assures that hotel’s procedures are met;</a:t>
            </a:r>
          </a:p>
          <a:p>
            <a:r>
              <a:rPr lang="en-US" sz="1800" dirty="0"/>
              <a:t>Holds the keys of the customers while they leave and at their recover, hands them back;</a:t>
            </a:r>
          </a:p>
          <a:p>
            <a:r>
              <a:rPr lang="en-US" sz="1800" dirty="0"/>
              <a:t>Answers to room-service requests;</a:t>
            </a:r>
          </a:p>
          <a:p>
            <a:r>
              <a:rPr lang="en-US" sz="1800" dirty="0"/>
              <a:t>Reminds customers of their established meetings;</a:t>
            </a:r>
          </a:p>
          <a:p>
            <a:r>
              <a:rPr lang="en-US" sz="1800" dirty="0"/>
              <a:t>Presents the local tourist attractions;</a:t>
            </a:r>
          </a:p>
          <a:p>
            <a:r>
              <a:rPr lang="en-US" sz="1800" dirty="0"/>
              <a:t>Directs visitors to the restaurant, pool, or other areas in the hotel;</a:t>
            </a:r>
          </a:p>
          <a:p>
            <a:r>
              <a:rPr lang="en-US" sz="1800" dirty="0"/>
              <a:t>Deals with customers’ rooms’ problems.</a:t>
            </a:r>
          </a:p>
          <a:p>
            <a:r>
              <a:rPr lang="en-US" sz="1800" dirty="0"/>
              <a:t>Less etc.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E4C72-1C21-4B30-92DF-A65E0765CD5A}"/>
              </a:ext>
            </a:extLst>
          </p:cNvPr>
          <p:cNvSpPr txBox="1"/>
          <p:nvPr/>
        </p:nvSpPr>
        <p:spPr>
          <a:xfrm>
            <a:off x="5897217" y="802902"/>
            <a:ext cx="369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(with automation)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10F25791-B286-4B2A-B117-BF9480D65F59}"/>
              </a:ext>
            </a:extLst>
          </p:cNvPr>
          <p:cNvSpPr/>
          <p:nvPr/>
        </p:nvSpPr>
        <p:spPr>
          <a:xfrm>
            <a:off x="4988173" y="1298713"/>
            <a:ext cx="4850296" cy="3233529"/>
          </a:xfrm>
          <a:prstGeom prst="mathMultiply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7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2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29">
            <a:extLst>
              <a:ext uri="{FF2B5EF4-FFF2-40B4-BE49-F238E27FC236}">
                <a16:creationId xmlns:a16="http://schemas.microsoft.com/office/drawing/2014/main" id="{D25020BE-D52E-46E8-978E-760CA06AD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219970-C15E-4218-888E-431D6115B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12192002" cy="28387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421FCA-B217-4D02-A318-6FD5369970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5999" y="-429"/>
            <a:ext cx="6096000" cy="282773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35">
            <a:extLst>
              <a:ext uri="{FF2B5EF4-FFF2-40B4-BE49-F238E27FC236}">
                <a16:creationId xmlns:a16="http://schemas.microsoft.com/office/drawing/2014/main" id="{184778BB-C164-4DCF-B6B7-6B8CFA5C2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7294728" cy="2838736"/>
          </a:xfrm>
          <a:prstGeom prst="rect">
            <a:avLst/>
          </a:prstGeom>
          <a:gradFill>
            <a:gsLst>
              <a:gs pos="0">
                <a:schemeClr val="accent6">
                  <a:alpha val="43000"/>
                </a:schemeClr>
              </a:gs>
              <a:gs pos="53000">
                <a:schemeClr val="accent5">
                  <a:alpha val="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919D6-4D62-49D7-B387-D4CCAEBF66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7" b="7216"/>
          <a:stretch/>
        </p:blipFill>
        <p:spPr>
          <a:xfrm>
            <a:off x="854768" y="856866"/>
            <a:ext cx="10482463" cy="52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9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B501ED-21F2-4E1C-B309-FC383DB9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600"/>
              <a:t>rEFERENCES</a:t>
            </a:r>
          </a:p>
        </p:txBody>
      </p:sp>
      <p:pic>
        <p:nvPicPr>
          <p:cNvPr id="6" name="Picture 5" descr="Glasses on top of a book">
            <a:extLst>
              <a:ext uri="{FF2B5EF4-FFF2-40B4-BE49-F238E27FC236}">
                <a16:creationId xmlns:a16="http://schemas.microsoft.com/office/drawing/2014/main" id="{4401427C-5E13-45AF-B7A6-311C07172C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02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9CFE-2845-45C0-82DA-F84A8CEB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rmAutofit/>
          </a:bodyPr>
          <a:lstStyle/>
          <a:p>
            <a:pPr marL="1828800" lvl="4" indent="0">
              <a:buNone/>
            </a:pPr>
            <a:r>
              <a:rPr lang="en-US" sz="1300" dirty="0"/>
              <a:t>	</a:t>
            </a:r>
          </a:p>
          <a:p>
            <a:r>
              <a:rPr lang="en-US" sz="1300" dirty="0"/>
              <a:t>hbr.org/2018/11/9-out-of-10-people-are-willing-to-earn-less-money-to-do-more-meaningful-work </a:t>
            </a:r>
          </a:p>
          <a:p>
            <a:r>
              <a:rPr lang="en-US" sz="1300" dirty="0">
                <a:hlinkClick r:id="rId4"/>
              </a:rPr>
              <a:t>https://builtin.com/artificial-intelligence/ai-replacing-jobs-creating-jobs</a:t>
            </a:r>
            <a:endParaRPr lang="en-US" sz="1300" dirty="0"/>
          </a:p>
          <a:p>
            <a:r>
              <a:rPr lang="en-US" sz="1300" dirty="0">
                <a:hlinkClick r:id="rId5"/>
              </a:rPr>
              <a:t>https://www.picnbooks.com/pnb/word/view.do?id=1182&amp;page=107</a:t>
            </a:r>
            <a:endParaRPr lang="en-US" sz="1300" dirty="0"/>
          </a:p>
          <a:p>
            <a:r>
              <a:rPr lang="en-US" sz="1300" dirty="0"/>
              <a:t>https://www.shutterstock.com/search/robot+handshake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6768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1037</Words>
  <Application>Microsoft Office PowerPoint</Application>
  <PresentationFormat>Widescreen</PresentationFormat>
  <Paragraphs>98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GradientRiseVTI</vt:lpstr>
      <vt:lpstr>JOBS IN THE AUTOMATION ERA</vt:lpstr>
      <vt:lpstr>World Economic Forum said the rise of machines and automation would eliminate 85 million jobs by 2025.</vt:lpstr>
      <vt:lpstr>WEF expects 97 million new jobs to be created, meaning an overall addition of 12 million jobs.</vt:lpstr>
      <vt:lpstr>More than 9 out of 10 employees are “willing to trade a percentage of their lifetime earnings for greater meaning at work.”</vt:lpstr>
      <vt:lpstr>“its ability to save humans from having to perform tedious repetitive tasks that are part of their overall duties so they’re free to focus on more complex and rewarding projects”</vt:lpstr>
      <vt:lpstr>A RECEPTIONIST’S COMMON TASKS:</vt:lpstr>
      <vt:lpstr>A RECEPTIONIST’S COMMON TASKS: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 IN THE AUTOMATION ERA</dc:title>
  <dc:creator>Rareş PETRUC (108243)</dc:creator>
  <cp:lastModifiedBy>Rareş PETRUC (108243)</cp:lastModifiedBy>
  <cp:revision>14</cp:revision>
  <dcterms:created xsi:type="dcterms:W3CDTF">2021-04-12T10:32:53Z</dcterms:created>
  <dcterms:modified xsi:type="dcterms:W3CDTF">2021-04-28T21:03:53Z</dcterms:modified>
</cp:coreProperties>
</file>