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CD9FC0-289D-4874-9E5C-174647CD6D5C}" type="datetimeFigureOut">
              <a:rPr lang="en-US" smtClean="0"/>
              <a:t>4/15/2020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CE3907-807C-48F7-8C12-C8A5E226B3DC}" type="slidenum">
              <a:rPr lang="en-US" smtClean="0"/>
              <a:t>‹#›</a:t>
            </a:fld>
            <a:endParaRPr lang="en-US"/>
          </a:p>
        </p:txBody>
      </p:sp>
    </p:spTree>
    <p:extLst>
      <p:ext uri="{BB962C8B-B14F-4D97-AF65-F5344CB8AC3E}">
        <p14:creationId xmlns:p14="http://schemas.microsoft.com/office/powerpoint/2010/main" val="48565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E3907-807C-48F7-8C12-C8A5E226B3DC}" type="slidenum">
              <a:rPr lang="en-US" smtClean="0"/>
              <a:t>4</a:t>
            </a:fld>
            <a:endParaRPr lang="en-US"/>
          </a:p>
        </p:txBody>
      </p:sp>
    </p:spTree>
    <p:extLst>
      <p:ext uri="{BB962C8B-B14F-4D97-AF65-F5344CB8AC3E}">
        <p14:creationId xmlns:p14="http://schemas.microsoft.com/office/powerpoint/2010/main" val="2404922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540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246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369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664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76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653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4080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0487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358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530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528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0978087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obsguide.com/images/news/78976.jp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5.imimg.com/data5/DB/CB/VW/SELLER-1979321/smart-factory-500x500.jp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humbor.forbes.com/thumbor/960x0/https%3A%2F%2Fspecialsimages.forbesimg.com%2Fdam%2Fimageserve%2F1128466997%2F960x0.jpg%3Ffit%3Dscale"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i1.wp.com/shoutout.fintechna.com/wp-content/uploads/2016/06/capital-market-fintech-clusters-deutsche-boerse-report-2016.png?resize=577%2C47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encrypted-tbn0.gstatic.com/images?q=tbn%3AANd9GcRjbOrxwDvdfzMpmDr26oYYPGjOOxdcBVmiW0rPRnHJUYCp8AhR&amp;usqp=CAU" TargetMode="Externa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18" y="381000"/>
            <a:ext cx="7904018" cy="592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ctrTitle"/>
          </p:nvPr>
        </p:nvSpPr>
        <p:spPr>
          <a:xfrm>
            <a:off x="796636" y="762000"/>
            <a:ext cx="7772400" cy="1470025"/>
          </a:xfrm>
        </p:spPr>
        <p:txBody>
          <a:bodyPr>
            <a:normAutofit fontScale="90000"/>
          </a:bodyPr>
          <a:lstStyle/>
          <a:p>
            <a:r>
              <a:rPr lang="en-US" dirty="0">
                <a:effectLst/>
              </a:rPr>
              <a:t/>
            </a:r>
            <a:br>
              <a:rPr lang="en-US" dirty="0">
                <a:effectLst/>
              </a:rPr>
            </a:br>
            <a:r>
              <a:rPr lang="en-US" dirty="0" err="1" smtClean="0">
                <a:solidFill>
                  <a:schemeClr val="bg1"/>
                </a:solidFill>
                <a:effectLst/>
                <a:latin typeface="Times New Roman" pitchFamily="18" charset="0"/>
                <a:cs typeface="Times New Roman" pitchFamily="18" charset="0"/>
              </a:rPr>
              <a:t>Inovația</a:t>
            </a:r>
            <a:r>
              <a:rPr lang="en-US" dirty="0" smtClean="0">
                <a:solidFill>
                  <a:schemeClr val="bg1"/>
                </a:solidFill>
                <a:effectLst/>
                <a:latin typeface="Times New Roman" pitchFamily="18" charset="0"/>
                <a:cs typeface="Times New Roman" pitchFamily="18" charset="0"/>
              </a:rPr>
              <a:t> </a:t>
            </a:r>
            <a:r>
              <a:rPr lang="en-US" dirty="0" err="1" smtClean="0">
                <a:solidFill>
                  <a:schemeClr val="bg1"/>
                </a:solidFill>
                <a:effectLst/>
                <a:latin typeface="Times New Roman" pitchFamily="18" charset="0"/>
                <a:cs typeface="Times New Roman" pitchFamily="18" charset="0"/>
              </a:rPr>
              <a:t>tehnologică</a:t>
            </a:r>
            <a:r>
              <a:rPr lang="en-US" dirty="0" smtClean="0">
                <a:solidFill>
                  <a:schemeClr val="bg1"/>
                </a:solidFill>
                <a:effectLst/>
                <a:latin typeface="Times New Roman" pitchFamily="18" charset="0"/>
                <a:cs typeface="Times New Roman" pitchFamily="18" charset="0"/>
              </a:rPr>
              <a:t> </a:t>
            </a:r>
            <a:r>
              <a:rPr lang="en-US" dirty="0" err="1" smtClean="0">
                <a:solidFill>
                  <a:schemeClr val="bg1"/>
                </a:solidFill>
                <a:effectLst/>
                <a:latin typeface="Times New Roman" pitchFamily="18" charset="0"/>
                <a:cs typeface="Times New Roman" pitchFamily="18" charset="0"/>
              </a:rPr>
              <a:t>în</a:t>
            </a:r>
            <a:r>
              <a:rPr lang="en-US" dirty="0" smtClean="0">
                <a:solidFill>
                  <a:schemeClr val="bg1"/>
                </a:solidFill>
                <a:effectLst/>
                <a:latin typeface="Times New Roman" pitchFamily="18" charset="0"/>
                <a:cs typeface="Times New Roman" pitchFamily="18" charset="0"/>
              </a:rPr>
              <a:t> </a:t>
            </a:r>
            <a:r>
              <a:rPr lang="en-US" dirty="0" err="1" smtClean="0">
                <a:solidFill>
                  <a:schemeClr val="bg1"/>
                </a:solidFill>
                <a:effectLst/>
                <a:latin typeface="Times New Roman" pitchFamily="18" charset="0"/>
                <a:cs typeface="Times New Roman" pitchFamily="18" charset="0"/>
              </a:rPr>
              <a:t>domeniul</a:t>
            </a:r>
            <a:r>
              <a:rPr lang="en-US" dirty="0" smtClean="0">
                <a:solidFill>
                  <a:schemeClr val="bg1"/>
                </a:solidFill>
                <a:effectLst/>
                <a:latin typeface="Times New Roman" pitchFamily="18" charset="0"/>
                <a:cs typeface="Times New Roman" pitchFamily="18" charset="0"/>
              </a:rPr>
              <a:t> </a:t>
            </a:r>
            <a:r>
              <a:rPr lang="en-US" dirty="0" err="1" smtClean="0">
                <a:solidFill>
                  <a:schemeClr val="bg1"/>
                </a:solidFill>
                <a:effectLst/>
                <a:latin typeface="Times New Roman" pitchFamily="18" charset="0"/>
                <a:cs typeface="Times New Roman" pitchFamily="18" charset="0"/>
              </a:rPr>
              <a:t>financiar</a:t>
            </a:r>
            <a:r>
              <a:rPr lang="en-US" dirty="0" smtClean="0">
                <a:solidFill>
                  <a:schemeClr val="bg1"/>
                </a:solidFill>
                <a:effectLst/>
                <a:latin typeface="Times New Roman" pitchFamily="18" charset="0"/>
                <a:cs typeface="Times New Roman" pitchFamily="18" charset="0"/>
              </a:rPr>
              <a:t>, </a:t>
            </a:r>
            <a:r>
              <a:rPr lang="en-US" dirty="0" err="1" smtClean="0">
                <a:solidFill>
                  <a:schemeClr val="bg1"/>
                </a:solidFill>
                <a:effectLst/>
                <a:latin typeface="Times New Roman" pitchFamily="18" charset="0"/>
                <a:cs typeface="Times New Roman" pitchFamily="18" charset="0"/>
              </a:rPr>
              <a:t>efectul</a:t>
            </a:r>
            <a:r>
              <a:rPr lang="en-US" dirty="0" smtClean="0">
                <a:solidFill>
                  <a:schemeClr val="bg1"/>
                </a:solidFill>
                <a:effectLst/>
                <a:latin typeface="Times New Roman" pitchFamily="18" charset="0"/>
                <a:cs typeface="Times New Roman" pitchFamily="18" charset="0"/>
              </a:rPr>
              <a:t> de rebound </a:t>
            </a:r>
            <a:r>
              <a:rPr lang="en-US" dirty="0" err="1" smtClean="0">
                <a:solidFill>
                  <a:schemeClr val="bg1"/>
                </a:solidFill>
                <a:effectLst/>
                <a:latin typeface="Times New Roman" pitchFamily="18" charset="0"/>
                <a:cs typeface="Times New Roman" pitchFamily="18" charset="0"/>
              </a:rPr>
              <a:t>resimțit</a:t>
            </a:r>
            <a:r>
              <a:rPr lang="en-US" dirty="0" smtClean="0">
                <a:solidFill>
                  <a:schemeClr val="bg1"/>
                </a:solidFill>
                <a:effectLst/>
                <a:latin typeface="Times New Roman" pitchFamily="18" charset="0"/>
                <a:cs typeface="Times New Roman" pitchFamily="18" charset="0"/>
              </a:rPr>
              <a:t> </a:t>
            </a:r>
            <a:r>
              <a:rPr lang="en-US" dirty="0" err="1" smtClean="0">
                <a:solidFill>
                  <a:schemeClr val="bg1"/>
                </a:solidFill>
                <a:effectLst/>
                <a:latin typeface="Times New Roman" pitchFamily="18" charset="0"/>
                <a:cs typeface="Times New Roman" pitchFamily="18" charset="0"/>
              </a:rPr>
              <a:t>pe</a:t>
            </a:r>
            <a:r>
              <a:rPr lang="en-US" dirty="0" smtClean="0">
                <a:solidFill>
                  <a:schemeClr val="bg1"/>
                </a:solidFill>
                <a:effectLst/>
                <a:latin typeface="Times New Roman" pitchFamily="18" charset="0"/>
                <a:cs typeface="Times New Roman" pitchFamily="18" charset="0"/>
              </a:rPr>
              <a:t> </a:t>
            </a:r>
            <a:r>
              <a:rPr lang="en-US" dirty="0" err="1" smtClean="0">
                <a:solidFill>
                  <a:schemeClr val="bg1"/>
                </a:solidFill>
                <a:effectLst/>
                <a:latin typeface="Times New Roman" pitchFamily="18" charset="0"/>
                <a:cs typeface="Times New Roman" pitchFamily="18" charset="0"/>
              </a:rPr>
              <a:t>piețele</a:t>
            </a:r>
            <a:r>
              <a:rPr lang="en-US" dirty="0" smtClean="0">
                <a:solidFill>
                  <a:schemeClr val="bg1"/>
                </a:solidFill>
                <a:effectLst/>
                <a:latin typeface="Times New Roman" pitchFamily="18" charset="0"/>
                <a:cs typeface="Times New Roman" pitchFamily="18" charset="0"/>
              </a:rPr>
              <a:t> </a:t>
            </a:r>
            <a:r>
              <a:rPr lang="en-US" dirty="0" err="1" smtClean="0">
                <a:solidFill>
                  <a:schemeClr val="bg1"/>
                </a:solidFill>
                <a:effectLst/>
                <a:latin typeface="Times New Roman" pitchFamily="18" charset="0"/>
                <a:cs typeface="Times New Roman" pitchFamily="18" charset="0"/>
              </a:rPr>
              <a:t>bursiere</a:t>
            </a:r>
            <a:endParaRPr lang="en-US" dirty="0"/>
          </a:p>
        </p:txBody>
      </p:sp>
      <p:sp>
        <p:nvSpPr>
          <p:cNvPr id="5" name="Rectangle 4"/>
          <p:cNvSpPr/>
          <p:nvPr/>
        </p:nvSpPr>
        <p:spPr>
          <a:xfrm>
            <a:off x="665018" y="6094020"/>
            <a:ext cx="7904018" cy="2149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hlinkClick r:id="rId3"/>
              </a:rPr>
              <a:t>https://</a:t>
            </a:r>
            <a:r>
              <a:rPr lang="en-US" sz="1050" dirty="0" smtClean="0">
                <a:hlinkClick r:id="rId3"/>
              </a:rPr>
              <a:t>www.bobsguide.com/images/news/78976.jpg</a:t>
            </a:r>
            <a:r>
              <a:rPr lang="ro-RO" sz="1050" dirty="0" smtClean="0"/>
              <a:t> </a:t>
            </a:r>
            <a:endParaRPr lang="en-US" sz="1050" dirty="0"/>
          </a:p>
        </p:txBody>
      </p:sp>
    </p:spTree>
    <p:extLst>
      <p:ext uri="{BB962C8B-B14F-4D97-AF65-F5344CB8AC3E}">
        <p14:creationId xmlns:p14="http://schemas.microsoft.com/office/powerpoint/2010/main" val="1598083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457200"/>
            <a:ext cx="3143250" cy="685800"/>
          </a:xfrm>
        </p:spPr>
        <p:txBody>
          <a:bodyPr>
            <a:normAutofit fontScale="90000"/>
          </a:bodyPr>
          <a:lstStyle/>
          <a:p>
            <a:r>
              <a:rPr lang="en-US" b="1" dirty="0"/>
              <a:t>Industry 4.0</a:t>
            </a:r>
            <a:br>
              <a:rPr lang="en-US" b="1" dirty="0"/>
            </a:br>
            <a:endParaRPr lang="en-US" dirty="0"/>
          </a:p>
        </p:txBody>
      </p:sp>
      <p:sp>
        <p:nvSpPr>
          <p:cNvPr id="5" name="Rounded Rectangle 4"/>
          <p:cNvSpPr/>
          <p:nvPr/>
        </p:nvSpPr>
        <p:spPr>
          <a:xfrm>
            <a:off x="4114800" y="5465618"/>
            <a:ext cx="4343400" cy="121920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ro-RO" sz="2000" dirty="0">
                <a:latin typeface="Times New Roman"/>
                <a:ea typeface="Calibri"/>
              </a:rPr>
              <a:t>Industria 4.0 se vede a fi revoluționară în epoca tehnologiei informației și a operațiunilor pe piața deschisă.</a:t>
            </a:r>
          </a:p>
        </p:txBody>
      </p:sp>
      <p:sp>
        <p:nvSpPr>
          <p:cNvPr id="7" name="Rounded Rectangle 6"/>
          <p:cNvSpPr/>
          <p:nvPr/>
        </p:nvSpPr>
        <p:spPr>
          <a:xfrm>
            <a:off x="381000" y="838200"/>
            <a:ext cx="4572000" cy="228599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err="1">
                <a:latin typeface="Times New Roman" pitchFamily="18" charset="0"/>
                <a:cs typeface="Times New Roman" pitchFamily="18" charset="0"/>
              </a:rPr>
              <a:t>Industria</a:t>
            </a:r>
            <a:r>
              <a:rPr lang="en-US" sz="2000" dirty="0">
                <a:latin typeface="Times New Roman" pitchFamily="18" charset="0"/>
                <a:cs typeface="Times New Roman" pitchFamily="18" charset="0"/>
              </a:rPr>
              <a:t> 4.0 </a:t>
            </a:r>
            <a:r>
              <a:rPr lang="en-US" sz="2000" dirty="0" err="1">
                <a:latin typeface="Times New Roman" pitchFamily="18" charset="0"/>
                <a:cs typeface="Times New Roman" pitchFamily="18" charset="0"/>
              </a:rPr>
              <a:t>este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legată</a:t>
            </a:r>
            <a:r>
              <a:rPr lang="en-US" sz="2000" dirty="0">
                <a:latin typeface="Times New Roman" pitchFamily="18" charset="0"/>
                <a:cs typeface="Times New Roman" pitchFamily="18" charset="0"/>
              </a:rPr>
              <a:t> de </a:t>
            </a:r>
            <a:r>
              <a:rPr lang="en-US" sz="2000" dirty="0" err="1">
                <a:latin typeface="Times New Roman" pitchFamily="18" charset="0"/>
                <a:cs typeface="Times New Roman" pitchFamily="18" charset="0"/>
              </a:rPr>
              <a:t>ceea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ce</a:t>
            </a:r>
            <a:r>
              <a:rPr lang="en-US" sz="2000" dirty="0">
                <a:latin typeface="Times New Roman" pitchFamily="18" charset="0"/>
                <a:cs typeface="Times New Roman" pitchFamily="18" charset="0"/>
              </a:rPr>
              <a:t> se </a:t>
            </a:r>
            <a:r>
              <a:rPr lang="en-US" sz="2000" dirty="0" err="1">
                <a:latin typeface="Times New Roman" pitchFamily="18" charset="0"/>
                <a:cs typeface="Times New Roman" pitchFamily="18" charset="0"/>
              </a:rPr>
              <a:t>numește</a:t>
            </a:r>
            <a:r>
              <a:rPr lang="en-US" sz="2000" dirty="0">
                <a:latin typeface="Times New Roman" pitchFamily="18" charset="0"/>
                <a:cs typeface="Times New Roman" pitchFamily="18" charset="0"/>
              </a:rPr>
              <a:t> “smart factory”, </a:t>
            </a:r>
            <a:r>
              <a:rPr lang="en-US" sz="2000" dirty="0" err="1">
                <a:latin typeface="Times New Roman" pitchFamily="18" charset="0"/>
                <a:cs typeface="Times New Roman" pitchFamily="18" charset="0"/>
              </a:rPr>
              <a:t>interesul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oamenilor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pentru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digitalizare</a:t>
            </a:r>
            <a:r>
              <a:rPr lang="en-US" sz="2000" dirty="0">
                <a:latin typeface="Times New Roman" pitchFamily="18" charset="0"/>
                <a:cs typeface="Times New Roman" pitchFamily="18" charset="0"/>
              </a:rPr>
              <a:t>, Internet of Things </a:t>
            </a:r>
            <a:r>
              <a:rPr lang="en-US" sz="2000" dirty="0" err="1">
                <a:latin typeface="Times New Roman" pitchFamily="18" charset="0"/>
                <a:cs typeface="Times New Roman" pitchFamily="18" charset="0"/>
              </a:rPr>
              <a:t>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sisteme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asemănătoare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acestora</a:t>
            </a:r>
            <a:r>
              <a:rPr lang="en-US" sz="2000" dirty="0">
                <a:latin typeface="Times New Roman" pitchFamily="18" charset="0"/>
                <a:cs typeface="Times New Roman" pitchFamily="18" charset="0"/>
              </a:rPr>
              <a:t>.</a:t>
            </a:r>
            <a:endParaRPr lang="ro-RO"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438400"/>
            <a:ext cx="5794960" cy="302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Elbow Connector 11"/>
          <p:cNvCxnSpPr/>
          <p:nvPr/>
        </p:nvCxnSpPr>
        <p:spPr>
          <a:xfrm>
            <a:off x="1219200" y="2667000"/>
            <a:ext cx="1447800" cy="83820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2971800" y="5836227"/>
            <a:ext cx="990600" cy="477982"/>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96490" y="5195454"/>
            <a:ext cx="4572000" cy="2286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a:hlinkClick r:id="rId3"/>
              </a:rPr>
              <a:t>https://</a:t>
            </a:r>
            <a:r>
              <a:rPr lang="en-US" sz="1000" dirty="0" smtClean="0">
                <a:hlinkClick r:id="rId3"/>
              </a:rPr>
              <a:t>5.imimg.com/data5/DB/CB/VW/SELLER-1979321/smart-factory-500x500.jpg</a:t>
            </a:r>
            <a:r>
              <a:rPr lang="ro-RO" sz="1000" dirty="0" smtClean="0"/>
              <a:t> </a:t>
            </a:r>
            <a:endParaRPr lang="en-US" sz="1000" dirty="0"/>
          </a:p>
        </p:txBody>
      </p:sp>
    </p:spTree>
    <p:extLst>
      <p:ext uri="{BB962C8B-B14F-4D97-AF65-F5344CB8AC3E}">
        <p14:creationId xmlns:p14="http://schemas.microsoft.com/office/powerpoint/2010/main" val="4091171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1" dirty="0" err="1">
                <a:latin typeface="Times New Roman" pitchFamily="18" charset="0"/>
                <a:cs typeface="Times New Roman" pitchFamily="18" charset="0"/>
              </a:rPr>
              <a:t>Inovația</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tehnologică</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în</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domeniul</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financiar</a:t>
            </a:r>
            <a:endParaRPr lang="en-US" sz="2800" b="1" dirty="0">
              <a:latin typeface="Times New Roman" pitchFamily="18" charset="0"/>
              <a:cs typeface="Times New Roman" pitchFamily="18" charset="0"/>
            </a:endParaRPr>
          </a:p>
        </p:txBody>
      </p:sp>
      <p:sp>
        <p:nvSpPr>
          <p:cNvPr id="4" name="Rounded Rectangle 3"/>
          <p:cNvSpPr/>
          <p:nvPr/>
        </p:nvSpPr>
        <p:spPr>
          <a:xfrm>
            <a:off x="838200" y="1447800"/>
            <a:ext cx="7599218" cy="990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ro-RO" dirty="0" smtClean="0">
                <a:latin typeface="Times New Roman" pitchFamily="18" charset="0"/>
                <a:cs typeface="Times New Roman" pitchFamily="18" charset="0"/>
              </a:rPr>
              <a:t>Domeniul financiar se află într-un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continuu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proces</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adaptare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și</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implementare</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noilor</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tehnologii</a:t>
            </a:r>
            <a:r>
              <a:rPr lang="ro-RO"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inovația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tehnologică</a:t>
            </a:r>
            <a:r>
              <a:rPr lang="en-US" dirty="0">
                <a:latin typeface="Times New Roman" pitchFamily="18" charset="0"/>
                <a:cs typeface="Times New Roman" pitchFamily="18" charset="0"/>
              </a:rPr>
              <a:t> din </a:t>
            </a:r>
            <a:r>
              <a:rPr lang="en-US" dirty="0" err="1">
                <a:latin typeface="Times New Roman" pitchFamily="18" charset="0"/>
                <a:cs typeface="Times New Roman" pitchFamily="18" charset="0"/>
              </a:rPr>
              <a:t>sectorul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financiar</a:t>
            </a:r>
            <a:r>
              <a:rPr lang="en-US" dirty="0">
                <a:latin typeface="Times New Roman" pitchFamily="18" charset="0"/>
                <a:cs typeface="Times New Roman" pitchFamily="18" charset="0"/>
              </a:rPr>
              <a:t> </a:t>
            </a:r>
            <a:r>
              <a:rPr lang="ro-RO" dirty="0" smtClean="0">
                <a:latin typeface="Times New Roman" pitchFamily="18" charset="0"/>
                <a:cs typeface="Times New Roman" pitchFamily="18" charset="0"/>
              </a:rPr>
              <a:t>fiind descrisă de termenul</a:t>
            </a:r>
            <a:r>
              <a:rPr lang="en-US"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FinTech</a:t>
            </a:r>
            <a:r>
              <a:rPr lang="en-US" b="1" dirty="0">
                <a:latin typeface="Times New Roman" pitchFamily="18" charset="0"/>
                <a:cs typeface="Times New Roman" pitchFamily="18" charset="0"/>
              </a:rPr>
              <a:t> (Financial Technology)</a:t>
            </a:r>
            <a:r>
              <a:rPr lang="en-US" dirty="0">
                <a:latin typeface="Times New Roman" pitchFamily="18" charset="0"/>
                <a:cs typeface="Times New Roman" pitchFamily="18" charset="0"/>
              </a:rPr>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2362200"/>
            <a:ext cx="4571999" cy="2818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Elbow Connector 11"/>
          <p:cNvCxnSpPr/>
          <p:nvPr/>
        </p:nvCxnSpPr>
        <p:spPr>
          <a:xfrm>
            <a:off x="2209800" y="2438400"/>
            <a:ext cx="1143000" cy="1066800"/>
          </a:xfrm>
          <a:prstGeom prst="bentConnector3">
            <a:avLst/>
          </a:prstGeom>
          <a:ln w="381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447800" y="5410200"/>
            <a:ext cx="7467600" cy="1219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latin typeface="Times New Roman" pitchFamily="18" charset="0"/>
                <a:cs typeface="Times New Roman" pitchFamily="18" charset="0"/>
              </a:rPr>
              <a:t>FinTech</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reprezintă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inovația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tehnologică</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serviciilor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și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produselor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financiare</a:t>
            </a:r>
            <a:r>
              <a:rPr lang="en-US" dirty="0">
                <a:latin typeface="Times New Roman" pitchFamily="18" charset="0"/>
                <a:cs typeface="Times New Roman" pitchFamily="18" charset="0"/>
              </a:rPr>
              <a:t> care pot conduce la </a:t>
            </a:r>
            <a:r>
              <a:rPr lang="en-US" dirty="0" err="1">
                <a:latin typeface="Times New Roman" pitchFamily="18" charset="0"/>
                <a:cs typeface="Times New Roman" pitchFamily="18" charset="0"/>
              </a:rPr>
              <a:t>noi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modele</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afaceri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noi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aplicații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procese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și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produse</a:t>
            </a:r>
            <a:r>
              <a:rPr lang="en-US" dirty="0">
                <a:latin typeface="Times New Roman" pitchFamily="18" charset="0"/>
                <a:cs typeface="Times New Roman" pitchFamily="18" charset="0"/>
              </a:rPr>
              <a:t> cu </a:t>
            </a:r>
            <a:r>
              <a:rPr lang="en-US" dirty="0" err="1">
                <a:latin typeface="Times New Roman" pitchFamily="18" charset="0"/>
                <a:cs typeface="Times New Roman" pitchFamily="18" charset="0"/>
              </a:rPr>
              <a:t>efect</a:t>
            </a:r>
            <a:r>
              <a:rPr lang="en-US" dirty="0">
                <a:latin typeface="Times New Roman" pitchFamily="18" charset="0"/>
                <a:cs typeface="Times New Roman" pitchFamily="18" charset="0"/>
              </a:rPr>
              <a:t> material </a:t>
            </a:r>
            <a:r>
              <a:rPr lang="en-US" dirty="0" err="1">
                <a:latin typeface="Times New Roman" pitchFamily="18" charset="0"/>
                <a:cs typeface="Times New Roman" pitchFamily="18" charset="0"/>
              </a:rPr>
              <a:t>asociat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furnizării</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servicii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financiare</a:t>
            </a:r>
            <a:r>
              <a:rPr lang="en-US"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14" name="Right Arrow 13"/>
          <p:cNvSpPr/>
          <p:nvPr/>
        </p:nvSpPr>
        <p:spPr>
          <a:xfrm>
            <a:off x="471055" y="5791200"/>
            <a:ext cx="914400" cy="457200"/>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66800" y="5151302"/>
            <a:ext cx="7848600" cy="245472"/>
          </a:xfrm>
          <a:prstGeom prst="rect">
            <a:avLst/>
          </a:prstGeom>
          <a:solidFill>
            <a:schemeClr val="bg2"/>
          </a:solidFill>
          <a:ln>
            <a:solidFill>
              <a:schemeClr val="bg2"/>
            </a:solid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900" dirty="0">
                <a:hlinkClick r:id="rId3"/>
              </a:rPr>
              <a:t>https://</a:t>
            </a:r>
            <a:r>
              <a:rPr lang="en-US" sz="900" dirty="0" smtClean="0">
                <a:hlinkClick r:id="rId3"/>
              </a:rPr>
              <a:t>thumbor.forbes.com/thumbor/960x0/https%3A%2F%2Fspecialsimages.forbesimg.com%2Fdam%2Fimageserve%2F1128466997%2F960x0.jpg%3Ffit%3Dscale</a:t>
            </a:r>
            <a:r>
              <a:rPr lang="ro-RO" sz="900" dirty="0" smtClean="0"/>
              <a:t> </a:t>
            </a:r>
            <a:endParaRPr lang="en-US" sz="900" dirty="0"/>
          </a:p>
        </p:txBody>
      </p:sp>
    </p:spTree>
    <p:extLst>
      <p:ext uri="{BB962C8B-B14F-4D97-AF65-F5344CB8AC3E}">
        <p14:creationId xmlns:p14="http://schemas.microsoft.com/office/powerpoint/2010/main" val="4017065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Fintech</a:t>
            </a:r>
            <a:endParaRPr lang="en-US" dirty="0"/>
          </a:p>
        </p:txBody>
      </p:sp>
      <p:sp>
        <p:nvSpPr>
          <p:cNvPr id="3" name="Rounded Rectangle 2"/>
          <p:cNvSpPr/>
          <p:nvPr/>
        </p:nvSpPr>
        <p:spPr>
          <a:xfrm>
            <a:off x="152400" y="1556904"/>
            <a:ext cx="3581400" cy="488026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latin typeface="Times New Roman" pitchFamily="18" charset="0"/>
                <a:cs typeface="Times New Roman" pitchFamily="18" charset="0"/>
              </a:rPr>
              <a:t>Impactul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tehnologiei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financiare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Fintech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îl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reprezintă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descentralizarea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delocalizarea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dezintermedierea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automatizarea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domeniile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în</a:t>
            </a:r>
            <a:r>
              <a:rPr lang="en-US" dirty="0">
                <a:latin typeface="Times New Roman" pitchFamily="18" charset="0"/>
                <a:cs typeface="Times New Roman" pitchFamily="18" charset="0"/>
              </a:rPr>
              <a:t> care se </a:t>
            </a:r>
            <a:r>
              <a:rPr lang="en-US" dirty="0" err="1">
                <a:latin typeface="Times New Roman" pitchFamily="18" charset="0"/>
                <a:cs typeface="Times New Roman" pitchFamily="18" charset="0"/>
              </a:rPr>
              <a:t>aplică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Fintech-ul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robo</a:t>
            </a:r>
            <a:r>
              <a:rPr lang="en-US" dirty="0">
                <a:latin typeface="Times New Roman" pitchFamily="18" charset="0"/>
                <a:cs typeface="Times New Roman" pitchFamily="18" charset="0"/>
              </a:rPr>
              <a:t>-advisors, Peer-to-peer lending, consumer finance (credit scoring), </a:t>
            </a:r>
            <a:r>
              <a:rPr lang="en-US" dirty="0" err="1">
                <a:latin typeface="Times New Roman" pitchFamily="18" charset="0"/>
                <a:cs typeface="Times New Roman" pitchFamily="18" charset="0"/>
              </a:rPr>
              <a:t>plăţi</a:t>
            </a:r>
            <a:r>
              <a:rPr lang="en-US" dirty="0">
                <a:latin typeface="Times New Roman" pitchFamily="18" charset="0"/>
                <a:cs typeface="Times New Roman" pitchFamily="18" charset="0"/>
              </a:rPr>
              <a:t> mobile - care au </a:t>
            </a:r>
            <a:r>
              <a:rPr lang="en-US" dirty="0" err="1">
                <a:latin typeface="Times New Roman" pitchFamily="18" charset="0"/>
                <a:cs typeface="Times New Roman" pitchFamily="18" charset="0"/>
              </a:rPr>
              <a:t>avut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cea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mai</a:t>
            </a:r>
            <a:r>
              <a:rPr lang="en-US" dirty="0">
                <a:latin typeface="Times New Roman" pitchFamily="18" charset="0"/>
                <a:cs typeface="Times New Roman" pitchFamily="18" charset="0"/>
              </a:rPr>
              <a:t> mare </a:t>
            </a:r>
            <a:r>
              <a:rPr lang="en-US" dirty="0" err="1">
                <a:latin typeface="Times New Roman" pitchFamily="18" charset="0"/>
                <a:cs typeface="Times New Roman" pitchFamily="18" charset="0"/>
              </a:rPr>
              <a:t>dezvoltare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şi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monede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digitale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inteligenţă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artificială</a:t>
            </a:r>
            <a:r>
              <a:rPr lang="en-US" dirty="0">
                <a:latin typeface="Times New Roman" pitchFamily="18" charset="0"/>
                <a:cs typeface="Times New Roman" pitchFamily="18" charset="0"/>
              </a:rPr>
              <a:t>, Big-data </a:t>
            </a:r>
            <a:r>
              <a:rPr lang="en-US" dirty="0" err="1">
                <a:latin typeface="Times New Roman" pitchFamily="18" charset="0"/>
                <a:cs typeface="Times New Roman" pitchFamily="18" charset="0"/>
              </a:rPr>
              <a:t>şi</a:t>
            </a:r>
            <a:r>
              <a:rPr lang="en-US" dirty="0">
                <a:latin typeface="Times New Roman" pitchFamily="18" charset="0"/>
                <a:cs typeface="Times New Roman" pitchFamily="18" charset="0"/>
              </a:rPr>
              <a:t> cloud computing, </a:t>
            </a:r>
            <a:r>
              <a:rPr lang="en-US" dirty="0" err="1">
                <a:latin typeface="Times New Roman" pitchFamily="18" charset="0"/>
                <a:cs typeface="Times New Roman" pitchFamily="18" charset="0"/>
              </a:rPr>
              <a:t>regtech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utilizarea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tehnologiei</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către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organismele</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reglementare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obţină</a:t>
            </a:r>
            <a:r>
              <a:rPr lang="en-US" dirty="0">
                <a:latin typeface="Times New Roman" pitchFamily="18" charset="0"/>
                <a:cs typeface="Times New Roman" pitchFamily="18" charset="0"/>
              </a:rPr>
              <a:t> date </a:t>
            </a:r>
            <a:r>
              <a:rPr lang="en-US" dirty="0" err="1">
                <a:latin typeface="Times New Roman" pitchFamily="18" charset="0"/>
                <a:cs typeface="Times New Roman" pitchFamily="18" charset="0"/>
              </a:rPr>
              <a:t>suplimentare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despre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funcţionarea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sectorului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financiar</a:t>
            </a:r>
            <a:r>
              <a:rPr lang="en-US" dirty="0" smtClean="0">
                <a:latin typeface="Times New Roman" pitchFamily="18" charset="0"/>
                <a:cs typeface="Times New Roman" pitchFamily="18" charset="0"/>
              </a:rPr>
              <a:t>)</a:t>
            </a:r>
            <a:r>
              <a:rPr lang="ro-RO"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787236"/>
            <a:ext cx="5059011"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4953000" y="1143000"/>
            <a:ext cx="838200" cy="533400"/>
          </a:xfrm>
          <a:prstGeom prst="straightConnector1">
            <a:avLst/>
          </a:prstGeom>
          <a:ln w="762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962401" y="6096000"/>
            <a:ext cx="5059010" cy="457200"/>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hlinkClick r:id="rId4"/>
              </a:rPr>
              <a:t>https://</a:t>
            </a:r>
            <a:r>
              <a:rPr lang="en-US" sz="1000" dirty="0" smtClean="0">
                <a:hlinkClick r:id="rId4"/>
              </a:rPr>
              <a:t>i1.wp.com/shoutout.fintechna.com/wp-content/uploads/2016/06/capital-market-fintech-clusters-deutsche-boerse-report-2016.png?resize=577%2C478</a:t>
            </a:r>
            <a:r>
              <a:rPr lang="ro-RO" sz="1000" dirty="0" smtClean="0"/>
              <a:t> </a:t>
            </a:r>
            <a:endParaRPr lang="en-US" sz="1000" dirty="0"/>
          </a:p>
        </p:txBody>
      </p:sp>
    </p:spTree>
    <p:extLst>
      <p:ext uri="{BB962C8B-B14F-4D97-AF65-F5344CB8AC3E}">
        <p14:creationId xmlns:p14="http://schemas.microsoft.com/office/powerpoint/2010/main" val="951251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422564"/>
            <a:ext cx="1828800" cy="609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ro-RO" sz="2400" dirty="0" smtClean="0">
                <a:latin typeface="Times New Roman" pitchFamily="18" charset="0"/>
                <a:cs typeface="Times New Roman" pitchFamily="18" charset="0"/>
              </a:rPr>
              <a:t>Industria 4.0</a:t>
            </a:r>
            <a:endParaRPr lang="en-US" sz="2400" dirty="0">
              <a:latin typeface="Times New Roman" pitchFamily="18" charset="0"/>
              <a:cs typeface="Times New Roman" pitchFamily="18" charset="0"/>
            </a:endParaRPr>
          </a:p>
        </p:txBody>
      </p:sp>
      <p:sp>
        <p:nvSpPr>
          <p:cNvPr id="5" name="Rounded Rectangle 4"/>
          <p:cNvSpPr/>
          <p:nvPr/>
        </p:nvSpPr>
        <p:spPr>
          <a:xfrm>
            <a:off x="3491345" y="1368137"/>
            <a:ext cx="3657600" cy="6442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ro-RO" sz="3200" dirty="0" smtClean="0">
                <a:latin typeface="Times New Roman" pitchFamily="18" charset="0"/>
                <a:cs typeface="Times New Roman" pitchFamily="18" charset="0"/>
              </a:rPr>
              <a:t>Efectul de rebound</a:t>
            </a:r>
            <a:endParaRPr lang="en-US" sz="3200" dirty="0">
              <a:latin typeface="Times New Roman" pitchFamily="18" charset="0"/>
              <a:cs typeface="Times New Roman" pitchFamily="18" charset="0"/>
            </a:endParaRPr>
          </a:p>
        </p:txBody>
      </p:sp>
      <p:cxnSp>
        <p:nvCxnSpPr>
          <p:cNvPr id="8" name="Elbow Connector 7"/>
          <p:cNvCxnSpPr/>
          <p:nvPr/>
        </p:nvCxnSpPr>
        <p:spPr>
          <a:xfrm>
            <a:off x="1752600" y="1032164"/>
            <a:ext cx="1738745" cy="644236"/>
          </a:xfrm>
          <a:prstGeom prst="bentConnector3">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3276600" y="2362200"/>
            <a:ext cx="4395355" cy="1600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ro-RO" dirty="0">
                <a:latin typeface="Times New Roman" pitchFamily="18" charset="0"/>
                <a:cs typeface="Times New Roman" pitchFamily="18" charset="0"/>
              </a:rPr>
              <a:t>In contextul digitalizării si al creșterii performanțelor prin tehnologii inovative, precum FinTech,  putem  să ne punem problema apariției unui efect de </a:t>
            </a:r>
            <a:r>
              <a:rPr lang="ro-RO" dirty="0" smtClean="0">
                <a:latin typeface="Times New Roman" pitchFamily="18" charset="0"/>
                <a:cs typeface="Times New Roman" pitchFamily="18" charset="0"/>
              </a:rPr>
              <a:t>rebound.</a:t>
            </a:r>
            <a:endParaRPr lang="en-US" dirty="0">
              <a:latin typeface="Times New Roman" pitchFamily="18" charset="0"/>
              <a:cs typeface="Times New Roman" pitchFamily="18" charset="0"/>
            </a:endParaRPr>
          </a:p>
        </p:txBody>
      </p:sp>
      <p:sp>
        <p:nvSpPr>
          <p:cNvPr id="11" name="Right Arrow 10"/>
          <p:cNvSpPr/>
          <p:nvPr/>
        </p:nvSpPr>
        <p:spPr>
          <a:xfrm>
            <a:off x="2476500" y="2945823"/>
            <a:ext cx="685800" cy="495300"/>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311977" y="4946073"/>
            <a:ext cx="6324600" cy="1219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ro-RO" dirty="0">
                <a:latin typeface="Times New Roman" pitchFamily="18" charset="0"/>
                <a:cs typeface="Times New Roman" pitchFamily="18" charset="0"/>
              </a:rPr>
              <a:t>Termenul rebound  poate fi privit din doua perspective diferite, ca pe un recul, o consecință negativă a ceva pozitiv, sau ca pe o revenire, o acțiune negativă fiind urmată de ceva pozitiv. </a:t>
            </a:r>
            <a:endParaRPr lang="en-US" dirty="0">
              <a:latin typeface="Times New Roman" pitchFamily="18" charset="0"/>
              <a:cs typeface="Times New Roman" pitchFamily="18" charset="0"/>
            </a:endParaRPr>
          </a:p>
        </p:txBody>
      </p:sp>
      <p:sp>
        <p:nvSpPr>
          <p:cNvPr id="13" name="Down Arrow 12"/>
          <p:cNvSpPr/>
          <p:nvPr/>
        </p:nvSpPr>
        <p:spPr>
          <a:xfrm>
            <a:off x="5320145" y="4010891"/>
            <a:ext cx="394855" cy="762000"/>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830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Efectul de rebound. Recul.</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18" y="1447800"/>
            <a:ext cx="3824287" cy="362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419600"/>
            <a:ext cx="3946071"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3573235" y="1659731"/>
            <a:ext cx="5105400" cy="3200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latin typeface="Times New Roman" pitchFamily="18" charset="0"/>
                <a:cs typeface="Times New Roman" pitchFamily="18" charset="0"/>
              </a:rPr>
              <a:t>Impactul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inovației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asupra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serviciilor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financiare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poate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determina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forțe</a:t>
            </a:r>
            <a:r>
              <a:rPr lang="en-US" dirty="0">
                <a:latin typeface="Times New Roman" pitchFamily="18" charset="0"/>
                <a:cs typeface="Times New Roman" pitchFamily="18" charset="0"/>
              </a:rPr>
              <a:t> disruptive care au </a:t>
            </a:r>
            <a:r>
              <a:rPr lang="en-US" dirty="0" err="1">
                <a:latin typeface="Times New Roman" pitchFamily="18" charset="0"/>
                <a:cs typeface="Times New Roman" pitchFamily="18" charset="0"/>
              </a:rPr>
              <a:t>potențialul</a:t>
            </a:r>
            <a:r>
              <a:rPr lang="en-US" dirty="0">
                <a:latin typeface="Times New Roman" pitchFamily="18" charset="0"/>
                <a:cs typeface="Times New Roman" pitchFamily="18" charset="0"/>
              </a:rPr>
              <a:t> de a </a:t>
            </a:r>
            <a:r>
              <a:rPr lang="en-US" dirty="0" err="1">
                <a:latin typeface="Times New Roman" pitchFamily="18" charset="0"/>
                <a:cs typeface="Times New Roman" pitchFamily="18" charset="0"/>
              </a:rPr>
              <a:t>schimba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peisajul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competitiv</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în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cadrul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ecosistemului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financiar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spre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exemplu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instituțiile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financiare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încep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folosească</a:t>
            </a:r>
            <a:r>
              <a:rPr lang="en-US" dirty="0">
                <a:latin typeface="Times New Roman" pitchFamily="18" charset="0"/>
                <a:cs typeface="Times New Roman" pitchFamily="18" charset="0"/>
              </a:rPr>
              <a:t> o </a:t>
            </a:r>
            <a:r>
              <a:rPr lang="en-US" dirty="0" err="1">
                <a:latin typeface="Times New Roman" pitchFamily="18" charset="0"/>
                <a:cs typeface="Times New Roman" pitchFamily="18" charset="0"/>
              </a:rPr>
              <a:t>combinație</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strategiilor</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gestionare</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datelor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pentru</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ține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pasul</a:t>
            </a:r>
            <a:r>
              <a:rPr lang="en-US" dirty="0">
                <a:latin typeface="Times New Roman" pitchFamily="18" charset="0"/>
                <a:cs typeface="Times New Roman" pitchFamily="18" charset="0"/>
              </a:rPr>
              <a:t> cu </a:t>
            </a:r>
            <a:r>
              <a:rPr lang="en-US" dirty="0" err="1">
                <a:latin typeface="Times New Roman" pitchFamily="18" charset="0"/>
                <a:cs typeface="Times New Roman" pitchFamily="18" charset="0"/>
              </a:rPr>
              <a:t>abilitatea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firmelor</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tehnologie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în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monetizarea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datelor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distribuitorii</a:t>
            </a:r>
            <a:r>
              <a:rPr lang="en-US" dirty="0">
                <a:latin typeface="Times New Roman" pitchFamily="18" charset="0"/>
                <a:cs typeface="Times New Roman" pitchFamily="18" charset="0"/>
              </a:rPr>
              <a:t> se </a:t>
            </a:r>
            <a:r>
              <a:rPr lang="en-US" dirty="0" err="1">
                <a:latin typeface="Times New Roman" pitchFamily="18" charset="0"/>
                <a:cs typeface="Times New Roman" pitchFamily="18" charset="0"/>
              </a:rPr>
              <a:t>vor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bucura</a:t>
            </a:r>
            <a:r>
              <a:rPr lang="en-US" dirty="0">
                <a:latin typeface="Times New Roman" pitchFamily="18" charset="0"/>
                <a:cs typeface="Times New Roman" pitchFamily="18" charset="0"/>
              </a:rPr>
              <a:t> de o </a:t>
            </a:r>
            <a:r>
              <a:rPr lang="en-US" dirty="0" err="1">
                <a:latin typeface="Times New Roman" pitchFamily="18" charset="0"/>
                <a:cs typeface="Times New Roman" pitchFamily="18" charset="0"/>
              </a:rPr>
              <a:t>poziție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strategică</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putere</a:t>
            </a:r>
            <a:r>
              <a:rPr lang="en-US" dirty="0">
                <a:latin typeface="Times New Roman" pitchFamily="18" charset="0"/>
                <a:cs typeface="Times New Roman" pitchFamily="18" charset="0"/>
              </a:rPr>
              <a:t>, din </a:t>
            </a:r>
            <a:r>
              <a:rPr lang="en-US" dirty="0" err="1">
                <a:latin typeface="Times New Roman" pitchFamily="18" charset="0"/>
                <a:cs typeface="Times New Roman" pitchFamily="18" charset="0"/>
              </a:rPr>
              <a:t>poziția</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proprietari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experienței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consumatorilor</a:t>
            </a:r>
            <a:r>
              <a:rPr lang="en-US"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76039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Efectul de rebound. Revenire.</a:t>
            </a:r>
            <a:endParaRPr lang="en-US" dirty="0"/>
          </a:p>
        </p:txBody>
      </p:sp>
      <p:sp>
        <p:nvSpPr>
          <p:cNvPr id="3" name="Rounded Rectangle 2"/>
          <p:cNvSpPr/>
          <p:nvPr/>
        </p:nvSpPr>
        <p:spPr>
          <a:xfrm>
            <a:off x="914400" y="1219200"/>
            <a:ext cx="7467600" cy="3200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o-RO" dirty="0" smtClean="0">
              <a:latin typeface="Times New Roman" pitchFamily="18" charset="0"/>
              <a:cs typeface="Times New Roman" pitchFamily="18" charset="0"/>
            </a:endParaRPr>
          </a:p>
          <a:p>
            <a:pPr algn="ctr"/>
            <a:r>
              <a:rPr lang="ro-RO" dirty="0" smtClean="0">
                <a:latin typeface="Times New Roman" pitchFamily="18" charset="0"/>
                <a:cs typeface="Times New Roman" pitchFamily="18" charset="0"/>
              </a:rPr>
              <a:t>În termeni financiari, rebound  înseamnă o recuperare din activitatea negativă anterioară. Pentru economia generală, rebound înseamnă că activitatea economică a crescut de la niveluri inferioare, cum ar fi revenirea în urma unei recesiuni. </a:t>
            </a:r>
            <a:r>
              <a:rPr lang="ro-RO" dirty="0">
                <a:latin typeface="Times New Roman" pitchFamily="18" charset="0"/>
                <a:cs typeface="Times New Roman" pitchFamily="18" charset="0"/>
              </a:rPr>
              <a:t>O revenire a unei recesiuni ar avea loc în etapa de recuperare. Revenirile sunt o aparitie naturală a ciclurilor-de-afaceri care sunt in continuă schimbare, astfel recesiunile economice și scăderea pieței sunt o parte inevitabilă a ciclurilor-de-afaceri. Recesiunile economice apar periodic când afacerea crește prea repede în raport cu creșterea economiei. În mod similar, declinul pieței bursiere apare atunci când stocurile sunt supraevaluate în raport cu ritmul de expansiune </a:t>
            </a:r>
            <a:r>
              <a:rPr lang="ro-RO" dirty="0" smtClean="0">
                <a:latin typeface="Times New Roman" pitchFamily="18" charset="0"/>
                <a:cs typeface="Times New Roman" pitchFamily="18" charset="0"/>
              </a:rPr>
              <a:t>economică</a:t>
            </a:r>
            <a:r>
              <a:rPr lang="ro-RO"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ctr"/>
            <a:r>
              <a:rPr lang="en-US" dirty="0"/>
              <a:t> </a:t>
            </a:r>
          </a:p>
          <a:p>
            <a:pPr algn="ct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8436" y="4114800"/>
            <a:ext cx="3695700" cy="228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6396037"/>
            <a:ext cx="7696200" cy="228600"/>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Times New Roman" pitchFamily="18" charset="0"/>
                <a:cs typeface="Times New Roman" pitchFamily="18" charset="0"/>
                <a:hlinkClick r:id="rId3"/>
              </a:rPr>
              <a:t>https://</a:t>
            </a:r>
            <a:r>
              <a:rPr lang="en-US" sz="900" dirty="0" smtClean="0">
                <a:latin typeface="Times New Roman" pitchFamily="18" charset="0"/>
                <a:cs typeface="Times New Roman" pitchFamily="18" charset="0"/>
                <a:hlinkClick r:id="rId3"/>
              </a:rPr>
              <a:t>encrypted-tbn0.gstatic.com/images?q=tbn%3AANd9GcRjbOrxwDvdfzMpmDr26oYYPGjOOxdcBVmiW0rPRnHJUYCp8AhR&amp;usqp=CAU</a:t>
            </a:r>
            <a:r>
              <a:rPr lang="ro-RO" sz="900" dirty="0" smtClean="0">
                <a:latin typeface="Times New Roman" pitchFamily="18" charset="0"/>
                <a:cs typeface="Times New Roman" pitchFamily="18" charset="0"/>
              </a:rPr>
              <a:t> </a:t>
            </a:r>
            <a:endParaRPr lang="en-US" sz="900" dirty="0">
              <a:latin typeface="Times New Roman" pitchFamily="18" charset="0"/>
              <a:cs typeface="Times New Roman" pitchFamily="18" charset="0"/>
            </a:endParaRPr>
          </a:p>
        </p:txBody>
      </p:sp>
    </p:spTree>
    <p:extLst>
      <p:ext uri="{BB962C8B-B14F-4D97-AF65-F5344CB8AC3E}">
        <p14:creationId xmlns:p14="http://schemas.microsoft.com/office/powerpoint/2010/main" val="4053274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038600"/>
            <a:ext cx="312122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228600" y="1295400"/>
            <a:ext cx="8610600" cy="25908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ro-RO" sz="1600" dirty="0">
                <a:latin typeface="Times New Roman" pitchFamily="18" charset="0"/>
                <a:cs typeface="Times New Roman" pitchFamily="18" charset="0"/>
              </a:rPr>
              <a:t>Indiferent de tipul de declin - fie că este vorba de economie, prețuri de locuințe, prețuri de marfă sau stocuri - în toate cazurile, o scădere a fost urmată de o revenire. Spre exemplu, în contextul actual al pandemiei, piața bursieră din America a înregistrat pierderi foarte mari, însă după ce președintele Donald Trump a declarat o urgență națională pentru Covid-19, cu răspândire rapidă, o acțiune care va elibera aproximativ 50 de miliarde de dolari în ajutor federal pentru combaterea pandemiei globale, stocurile au accelerat câștigurile în mijlocul observațiilor lui Trump. Comercianții și analiștii au declarat că cele mai recente evoluții au înlăturat o anumită incertitudine care a stat pe piețele financiare. Chiar si in plina criza financiară propagarea rapidă si eficientă a informațiilor au dus la rebound sau revenire pe </a:t>
            </a:r>
            <a:r>
              <a:rPr lang="ro-RO" sz="1600" dirty="0" smtClean="0">
                <a:latin typeface="Times New Roman" pitchFamily="18" charset="0"/>
                <a:cs typeface="Times New Roman" pitchFamily="18" charset="0"/>
              </a:rPr>
              <a:t>piața bursieră.</a:t>
            </a:r>
            <a:endParaRPr lang="en-US" sz="1600" dirty="0">
              <a:latin typeface="Times New Roman" pitchFamily="18" charset="0"/>
              <a:cs typeface="Times New Roman" pitchFamily="18" charset="0"/>
            </a:endParaRPr>
          </a:p>
        </p:txBody>
      </p:sp>
      <p:sp>
        <p:nvSpPr>
          <p:cNvPr id="2" name="Title 1"/>
          <p:cNvSpPr>
            <a:spLocks noGrp="1"/>
          </p:cNvSpPr>
          <p:nvPr>
            <p:ph type="title"/>
          </p:nvPr>
        </p:nvSpPr>
        <p:spPr>
          <a:xfrm>
            <a:off x="914400" y="152400"/>
            <a:ext cx="7543800" cy="884238"/>
          </a:xfrm>
        </p:spPr>
        <p:txBody>
          <a:bodyPr/>
          <a:lstStyle/>
          <a:p>
            <a:r>
              <a:rPr lang="ro-RO" dirty="0" smtClean="0"/>
              <a:t>Revenire sau recul?</a:t>
            </a:r>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855375"/>
            <a:ext cx="2864608" cy="189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067629"/>
            <a:ext cx="3810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0683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Concluzii</a:t>
            </a:r>
            <a:endParaRPr lang="en-US" dirty="0"/>
          </a:p>
        </p:txBody>
      </p:sp>
      <p:sp>
        <p:nvSpPr>
          <p:cNvPr id="4" name="Rounded Rectangle 3"/>
          <p:cNvSpPr/>
          <p:nvPr/>
        </p:nvSpPr>
        <p:spPr>
          <a:xfrm>
            <a:off x="457200" y="1295400"/>
            <a:ext cx="8382000" cy="2438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ro-RO" dirty="0"/>
              <a:t>Astfel se observă impactul tehnologiei asupra desfășurării activităților financiare în sens pozitiv dar și negativ, în urma unei situații cu impact negativ sunt distribuite în timp real o multitudine de informații care crează incertitudine iar piețele intră automat pe o panta descendentă uneori poate mult prea rapid datorită impactului provocat, și astfel apare un impact de recul, crește volatilitatea,  însă distribuirea și propagarea unor informații importante care să înlăture incertitudinea la nivel global în timp real marchează un efect de revenire chiar dacă este cunoscut faptul că piețele sunt mai sensibile la informații negative.</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572000"/>
            <a:ext cx="3886200" cy="2156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984931"/>
            <a:ext cx="3672244" cy="271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a:xfrm>
            <a:off x="762000" y="4343400"/>
            <a:ext cx="914400" cy="533400"/>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2516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678</Words>
  <Application>Microsoft Office PowerPoint</Application>
  <PresentationFormat>On-screen Show (4:3)</PresentationFormat>
  <Paragraphs>29</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Inovația tehnologică în domeniul financiar, efectul de rebound resimțit pe piețele bursiere</vt:lpstr>
      <vt:lpstr>Industry 4.0 </vt:lpstr>
      <vt:lpstr>Inovația tehnologică în domeniul financiar</vt:lpstr>
      <vt:lpstr>Fintech</vt:lpstr>
      <vt:lpstr>PowerPoint Presentation</vt:lpstr>
      <vt:lpstr>Efectul de rebound. Recul.</vt:lpstr>
      <vt:lpstr>Efectul de rebound. Revenire.</vt:lpstr>
      <vt:lpstr>Revenire sau recul?</vt:lpstr>
      <vt:lpstr>Concluzii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Inovația tehnologică în domeniul financiar, efectul de rebound resimțit pe piețele bursiere </dc:title>
  <dc:creator>User</dc:creator>
  <cp:lastModifiedBy>User</cp:lastModifiedBy>
  <cp:revision>11</cp:revision>
  <dcterms:created xsi:type="dcterms:W3CDTF">2006-08-16T00:00:00Z</dcterms:created>
  <dcterms:modified xsi:type="dcterms:W3CDTF">2020-04-15T12:36:55Z</dcterms:modified>
</cp:coreProperties>
</file>