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83b640a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83b640a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83b640a2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83b640a2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83b640a2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83b640a2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83b640a2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83b640a2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83b640a2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83b640a2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83b640a2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83b640a2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83b640a2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83b640a2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Body Language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By Jason Palmeri</a:t>
            </a:r>
            <a:endParaRPr/>
          </a:p>
          <a:p>
            <a:pPr indent="0" lvl="0" marL="0" rtl="0" algn="l">
              <a:spcBef>
                <a:spcPts val="0"/>
              </a:spcBef>
              <a:spcAft>
                <a:spcPts val="0"/>
              </a:spcAft>
              <a:buNone/>
            </a:pPr>
            <a:r>
              <a:rPr lang="en"/>
              <a:t>Assignment 4.3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Body Language Impacts Communication</a:t>
            </a:r>
            <a:endParaRPr/>
          </a:p>
        </p:txBody>
      </p:sp>
      <p:sp>
        <p:nvSpPr>
          <p:cNvPr id="141" name="Google Shape;141;p14"/>
          <p:cNvSpPr txBox="1"/>
          <p:nvPr>
            <p:ph idx="1" type="body"/>
          </p:nvPr>
        </p:nvSpPr>
        <p:spPr>
          <a:xfrm>
            <a:off x="1297500" y="1567550"/>
            <a:ext cx="39807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Eye Contact</a:t>
            </a:r>
            <a:endParaRPr b="1"/>
          </a:p>
          <a:p>
            <a:pPr indent="0" lvl="0" marL="0" rtl="0" algn="l">
              <a:spcBef>
                <a:spcPts val="1200"/>
              </a:spcBef>
              <a:spcAft>
                <a:spcPts val="0"/>
              </a:spcAft>
              <a:buNone/>
            </a:pPr>
            <a:r>
              <a:rPr lang="en"/>
              <a:t>Eye contact is one of the first levels of connection that you share with another person. Eye contact happens before you even say anything to them. Eye contact is an unambiguous gauge for expressing </a:t>
            </a:r>
            <a:r>
              <a:rPr lang="en"/>
              <a:t>attentiveness</a:t>
            </a:r>
            <a:r>
              <a:rPr lang="en"/>
              <a:t>, confidence, and sincerity.</a:t>
            </a:r>
            <a:endParaRPr/>
          </a:p>
          <a:p>
            <a:pPr indent="0" lvl="0" marL="0" rtl="0" algn="l">
              <a:spcBef>
                <a:spcPts val="1200"/>
              </a:spcBef>
              <a:spcAft>
                <a:spcPts val="1200"/>
              </a:spcAft>
              <a:buNone/>
            </a:pPr>
            <a:r>
              <a:t/>
            </a:r>
            <a:endParaRPr/>
          </a:p>
        </p:txBody>
      </p:sp>
      <p:pic>
        <p:nvPicPr>
          <p:cNvPr id="142" name="Google Shape;142;p14"/>
          <p:cNvPicPr preferRelativeResize="0"/>
          <p:nvPr/>
        </p:nvPicPr>
        <p:blipFill>
          <a:blip r:embed="rId3">
            <a:alphaModFix/>
          </a:blip>
          <a:stretch>
            <a:fillRect/>
          </a:stretch>
        </p:blipFill>
        <p:spPr>
          <a:xfrm>
            <a:off x="5430600" y="1460250"/>
            <a:ext cx="3560999" cy="214049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5833"/>
              <a:buFont typeface="Arial"/>
              <a:buNone/>
            </a:pPr>
            <a:r>
              <a:rPr lang="en"/>
              <a:t>How Body Language Impacts Communication cont.</a:t>
            </a:r>
            <a:endParaRPr/>
          </a:p>
          <a:p>
            <a:pPr indent="0" lvl="0" marL="0" rtl="0" algn="l">
              <a:spcBef>
                <a:spcPts val="0"/>
              </a:spcBef>
              <a:spcAft>
                <a:spcPts val="0"/>
              </a:spcAft>
              <a:buNone/>
            </a:pPr>
            <a:r>
              <a:t/>
            </a:r>
            <a:endParaRPr/>
          </a:p>
        </p:txBody>
      </p:sp>
      <p:sp>
        <p:nvSpPr>
          <p:cNvPr id="148" name="Google Shape;148;p1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Facial Expressions</a:t>
            </a:r>
            <a:endParaRPr b="1"/>
          </a:p>
          <a:p>
            <a:pPr indent="0" lvl="0" marL="0" rtl="0" algn="l">
              <a:spcBef>
                <a:spcPts val="1200"/>
              </a:spcBef>
              <a:spcAft>
                <a:spcPts val="1200"/>
              </a:spcAft>
              <a:buNone/>
            </a:pPr>
            <a:r>
              <a:rPr lang="en"/>
              <a:t>Facial expressions are critical to competent communication. It’s important to be aware of how to express genuine reactions, </a:t>
            </a:r>
            <a:r>
              <a:rPr lang="en"/>
              <a:t>remember</a:t>
            </a:r>
            <a:r>
              <a:rPr lang="en"/>
              <a:t> that no matter what you say, you’ll lose credibility if your face tells a different story.</a:t>
            </a:r>
            <a:endParaRPr/>
          </a:p>
        </p:txBody>
      </p:sp>
      <p:sp>
        <p:nvSpPr>
          <p:cNvPr id="149" name="Google Shape;149;p1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Voice</a:t>
            </a:r>
            <a:endParaRPr b="1"/>
          </a:p>
          <a:p>
            <a:pPr indent="0" lvl="0" marL="0" rtl="0" algn="l">
              <a:spcBef>
                <a:spcPts val="1200"/>
              </a:spcBef>
              <a:spcAft>
                <a:spcPts val="1200"/>
              </a:spcAft>
              <a:buNone/>
            </a:pPr>
            <a:r>
              <a:rPr lang="en"/>
              <a:t>Voice is an important aspect of body language. It’s your responsibility to convey exactly what you mean, so it’s important to consider what your are meaning to say and take your time to think out what you are going to say.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5833"/>
              <a:buFont typeface="Arial"/>
              <a:buNone/>
            </a:pPr>
            <a:r>
              <a:rPr lang="en"/>
              <a:t>How Body Language Impacts Communication cont.</a:t>
            </a:r>
            <a:endParaRPr/>
          </a:p>
          <a:p>
            <a:pPr indent="0" lvl="0" marL="0" rtl="0" algn="l">
              <a:spcBef>
                <a:spcPts val="0"/>
              </a:spcBef>
              <a:spcAft>
                <a:spcPts val="0"/>
              </a:spcAft>
              <a:buNone/>
            </a:pPr>
            <a:r>
              <a:t/>
            </a:r>
            <a:endParaRPr/>
          </a:p>
        </p:txBody>
      </p:sp>
      <p:sp>
        <p:nvSpPr>
          <p:cNvPr id="155" name="Google Shape;155;p16"/>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Posture</a:t>
            </a:r>
            <a:endParaRPr b="1"/>
          </a:p>
          <a:p>
            <a:pPr indent="0" lvl="0" marL="0" rtl="0" algn="l">
              <a:spcBef>
                <a:spcPts val="1200"/>
              </a:spcBef>
              <a:spcAft>
                <a:spcPts val="1200"/>
              </a:spcAft>
              <a:buNone/>
            </a:pPr>
            <a:r>
              <a:rPr lang="en"/>
              <a:t>Your posture says a lot about who you are, and whether you should be taken seriously. If you are trying to look more </a:t>
            </a:r>
            <a:r>
              <a:rPr lang="en"/>
              <a:t>professional</a:t>
            </a:r>
            <a:r>
              <a:rPr lang="en"/>
              <a:t> it’s important to stand up straight, to communicate confidence.</a:t>
            </a:r>
            <a:endParaRPr/>
          </a:p>
        </p:txBody>
      </p:sp>
      <p:sp>
        <p:nvSpPr>
          <p:cNvPr id="156" name="Google Shape;156;p16"/>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Gestures</a:t>
            </a:r>
            <a:endParaRPr b="1"/>
          </a:p>
          <a:p>
            <a:pPr indent="0" lvl="0" marL="0" rtl="0" algn="l">
              <a:spcBef>
                <a:spcPts val="1200"/>
              </a:spcBef>
              <a:spcAft>
                <a:spcPts val="1200"/>
              </a:spcAft>
              <a:buNone/>
            </a:pPr>
            <a:r>
              <a:rPr lang="en"/>
              <a:t>Gestures are an extension of communication whose purpose is to enhance verbal communication. </a:t>
            </a:r>
            <a:r>
              <a:rPr lang="en"/>
              <a:t>It's</a:t>
            </a:r>
            <a:r>
              <a:rPr lang="en"/>
              <a:t> about showing, and not telling, which adds a layer of engagement for the listener.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Strategies</a:t>
            </a:r>
            <a:r>
              <a:rPr lang="en"/>
              <a:t> for improving body language in a virtual </a:t>
            </a:r>
            <a:r>
              <a:rPr lang="en"/>
              <a:t>environment</a:t>
            </a:r>
            <a:endParaRPr/>
          </a:p>
        </p:txBody>
      </p:sp>
      <p:sp>
        <p:nvSpPr>
          <p:cNvPr id="162" name="Google Shape;162;p17"/>
          <p:cNvSpPr txBox="1"/>
          <p:nvPr>
            <p:ph idx="1" type="body"/>
          </p:nvPr>
        </p:nvSpPr>
        <p:spPr>
          <a:xfrm>
            <a:off x="311700" y="1472250"/>
            <a:ext cx="3975000" cy="309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Posture</a:t>
            </a:r>
            <a:endParaRPr b="1"/>
          </a:p>
          <a:p>
            <a:pPr indent="0" lvl="0" marL="0" rtl="0" algn="l">
              <a:spcBef>
                <a:spcPts val="1200"/>
              </a:spcBef>
              <a:spcAft>
                <a:spcPts val="1200"/>
              </a:spcAft>
              <a:buNone/>
            </a:pPr>
            <a:r>
              <a:rPr lang="en"/>
              <a:t>When attending virtual meetings you no longer need to be wearing pants. Basically it’s not about how you look, it’s about the way you look. Posture is important, it shows how engaged you are in the meeting. Being slouched back or leaned on your desk makes it look as though you are bored and disinterested. It’s important to relax and expand your shoulders to show you are confident and fully engaged in the meeting, boosting your confidence and showing those in the meeting that you are engaged.</a:t>
            </a:r>
            <a:endParaRPr/>
          </a:p>
        </p:txBody>
      </p:sp>
      <p:pic>
        <p:nvPicPr>
          <p:cNvPr id="163" name="Google Shape;163;p17"/>
          <p:cNvPicPr preferRelativeResize="0"/>
          <p:nvPr/>
        </p:nvPicPr>
        <p:blipFill>
          <a:blip r:embed="rId3">
            <a:alphaModFix/>
          </a:blip>
          <a:stretch>
            <a:fillRect/>
          </a:stretch>
        </p:blipFill>
        <p:spPr>
          <a:xfrm>
            <a:off x="4489275" y="1596946"/>
            <a:ext cx="4267776" cy="2847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5833"/>
              <a:buFont typeface="Arial"/>
              <a:buNone/>
            </a:pPr>
            <a:r>
              <a:rPr lang="en"/>
              <a:t>Strategies for improving body language in a virtual environment cont.</a:t>
            </a:r>
            <a:endParaRPr/>
          </a:p>
          <a:p>
            <a:pPr indent="0" lvl="0" marL="0" rtl="0" algn="l">
              <a:spcBef>
                <a:spcPts val="0"/>
              </a:spcBef>
              <a:spcAft>
                <a:spcPts val="0"/>
              </a:spcAft>
              <a:buNone/>
            </a:pPr>
            <a:r>
              <a:t/>
            </a:r>
            <a:endParaRPr/>
          </a:p>
        </p:txBody>
      </p:sp>
      <p:sp>
        <p:nvSpPr>
          <p:cNvPr id="169" name="Google Shape;169;p18"/>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Eye Contact</a:t>
            </a:r>
            <a:endParaRPr/>
          </a:p>
          <a:p>
            <a:pPr indent="0" lvl="0" marL="0" rtl="0" algn="l">
              <a:spcBef>
                <a:spcPts val="1200"/>
              </a:spcBef>
              <a:spcAft>
                <a:spcPts val="1200"/>
              </a:spcAft>
              <a:buNone/>
            </a:pPr>
            <a:r>
              <a:rPr lang="en"/>
              <a:t>This is important in virtual meetings ,as it can be easy to distract yourself from the meeting, with multiple monitor setups </a:t>
            </a:r>
            <a:r>
              <a:rPr lang="en"/>
              <a:t>it's</a:t>
            </a:r>
            <a:r>
              <a:rPr lang="en"/>
              <a:t> easy to have something else on your other monitor distract you. </a:t>
            </a:r>
            <a:r>
              <a:rPr lang="en"/>
              <a:t>It's</a:t>
            </a:r>
            <a:r>
              <a:rPr lang="en"/>
              <a:t> important to stay </a:t>
            </a:r>
            <a:r>
              <a:rPr lang="en"/>
              <a:t>focus</a:t>
            </a:r>
            <a:r>
              <a:rPr lang="en"/>
              <a:t> on where your meeting is taking place, and to place your camera above the </a:t>
            </a:r>
            <a:r>
              <a:rPr lang="en"/>
              <a:t>meeting program and not on another monitor.</a:t>
            </a:r>
            <a:endParaRPr/>
          </a:p>
        </p:txBody>
      </p:sp>
      <p:sp>
        <p:nvSpPr>
          <p:cNvPr id="170" name="Google Shape;170;p18"/>
          <p:cNvSpPr txBox="1"/>
          <p:nvPr>
            <p:ph idx="2" type="body"/>
          </p:nvPr>
        </p:nvSpPr>
        <p:spPr>
          <a:xfrm>
            <a:off x="4973296" y="975925"/>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Smile</a:t>
            </a:r>
            <a:endParaRPr b="1"/>
          </a:p>
          <a:p>
            <a:pPr indent="0" lvl="0" marL="0" rtl="0" algn="l">
              <a:spcBef>
                <a:spcPts val="1200"/>
              </a:spcBef>
              <a:spcAft>
                <a:spcPts val="1200"/>
              </a:spcAft>
              <a:buNone/>
            </a:pPr>
            <a:r>
              <a:rPr lang="en"/>
              <a:t>Smile when you are attending virtual meetings, even if they are with people you already know or a new client or employee, make them feel welcomed and greet them with a smile. But </a:t>
            </a:r>
            <a:r>
              <a:rPr lang="en"/>
              <a:t>don't</a:t>
            </a:r>
            <a:r>
              <a:rPr lang="en"/>
              <a:t> over smile, as it may come across as fake.</a:t>
            </a:r>
            <a:endParaRPr/>
          </a:p>
        </p:txBody>
      </p:sp>
      <p:pic>
        <p:nvPicPr>
          <p:cNvPr id="171" name="Google Shape;171;p18"/>
          <p:cNvPicPr preferRelativeResize="0"/>
          <p:nvPr/>
        </p:nvPicPr>
        <p:blipFill>
          <a:blip r:embed="rId3">
            <a:alphaModFix/>
          </a:blip>
          <a:stretch>
            <a:fillRect/>
          </a:stretch>
        </p:blipFill>
        <p:spPr>
          <a:xfrm>
            <a:off x="4933225" y="2855900"/>
            <a:ext cx="3733849" cy="2128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our emotions impact body language during conversations.</a:t>
            </a:r>
            <a:endParaRPr/>
          </a:p>
        </p:txBody>
      </p:sp>
      <p:sp>
        <p:nvSpPr>
          <p:cNvPr id="177" name="Google Shape;177;p19"/>
          <p:cNvSpPr txBox="1"/>
          <p:nvPr>
            <p:ph idx="1" type="body"/>
          </p:nvPr>
        </p:nvSpPr>
        <p:spPr>
          <a:xfrm>
            <a:off x="311700" y="1432200"/>
            <a:ext cx="4756200" cy="31368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1200"/>
              </a:spcAft>
              <a:buNone/>
            </a:pPr>
            <a:r>
              <a:rPr lang="en" sz="1600"/>
              <a:t>“Body language alone can make or break a conversion. According to Psychologist World, human communication is 20% verbal, and 80% non-verbal” (Fierce, 2021). Body language that doesn’t </a:t>
            </a:r>
            <a:r>
              <a:rPr lang="en" sz="1600"/>
              <a:t>coincide</a:t>
            </a:r>
            <a:r>
              <a:rPr lang="en" sz="1600"/>
              <a:t> with the message we intend to send can lead to relationship ruptures, misunderstandings and unwanted outcomes. When we are under a lot of stress we tend to do things in a hurry and mess things up. When we are angry we tend to either produce sloppy outcomes or get mad at the person who is asking us to do more. “A study by researchers at the Hebrew University of Jerusalem and at New York University and Princeton revealed that body language is an even more accurate determiner of </a:t>
            </a:r>
            <a:r>
              <a:rPr lang="en" sz="1600"/>
              <a:t>judging</a:t>
            </a:r>
            <a:r>
              <a:rPr lang="en" sz="1600"/>
              <a:t> emotion than </a:t>
            </a:r>
            <a:r>
              <a:rPr lang="en" sz="1600"/>
              <a:t>facial</a:t>
            </a:r>
            <a:r>
              <a:rPr lang="en" sz="1600"/>
              <a:t> expressions”. (Fierce, 2021)</a:t>
            </a:r>
            <a:endParaRPr sz="1600"/>
          </a:p>
        </p:txBody>
      </p:sp>
      <p:pic>
        <p:nvPicPr>
          <p:cNvPr id="178" name="Google Shape;178;p19"/>
          <p:cNvPicPr preferRelativeResize="0"/>
          <p:nvPr/>
        </p:nvPicPr>
        <p:blipFill>
          <a:blip r:embed="rId3">
            <a:alphaModFix/>
          </a:blip>
          <a:stretch>
            <a:fillRect/>
          </a:stretch>
        </p:blipFill>
        <p:spPr>
          <a:xfrm>
            <a:off x="5220300" y="1460250"/>
            <a:ext cx="3771300" cy="2514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Citation</a:t>
            </a:r>
            <a:endParaRPr/>
          </a:p>
        </p:txBody>
      </p:sp>
      <p:sp>
        <p:nvSpPr>
          <p:cNvPr id="184" name="Google Shape;184;p20"/>
          <p:cNvSpPr txBox="1"/>
          <p:nvPr>
            <p:ph idx="1" type="body"/>
          </p:nvPr>
        </p:nvSpPr>
        <p:spPr>
          <a:xfrm>
            <a:off x="1297500" y="1567550"/>
            <a:ext cx="7038900" cy="29112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355600" rtl="0" algn="l">
              <a:spcBef>
                <a:spcPts val="1200"/>
              </a:spcBef>
              <a:spcAft>
                <a:spcPts val="0"/>
              </a:spcAft>
              <a:buNone/>
            </a:pPr>
            <a:r>
              <a:rPr lang="en" sz="1100">
                <a:solidFill>
                  <a:srgbClr val="000000"/>
                </a:solidFill>
                <a:latin typeface="Arial"/>
                <a:ea typeface="Arial"/>
                <a:cs typeface="Arial"/>
                <a:sym typeface="Arial"/>
              </a:rPr>
              <a:t> Mariama-Arthur, K. (2015, May 19). </a:t>
            </a:r>
            <a:r>
              <a:rPr i="1" lang="en" sz="1100">
                <a:solidFill>
                  <a:srgbClr val="000000"/>
                </a:solidFill>
                <a:latin typeface="Arial"/>
                <a:ea typeface="Arial"/>
                <a:cs typeface="Arial"/>
                <a:sym typeface="Arial"/>
              </a:rPr>
              <a:t>Five aspects of body language that affect business communication</a:t>
            </a:r>
            <a:r>
              <a:rPr lang="en" sz="1100">
                <a:solidFill>
                  <a:srgbClr val="000000"/>
                </a:solidFill>
                <a:latin typeface="Arial"/>
                <a:ea typeface="Arial"/>
                <a:cs typeface="Arial"/>
                <a:sym typeface="Arial"/>
              </a:rPr>
              <a:t>. Black Enterprise. Retrieved October 29, 2021, from https://www.blackenterprise.com/body-language-tips-business-communication-office/. </a:t>
            </a:r>
            <a:endParaRPr sz="1100">
              <a:solidFill>
                <a:srgbClr val="000000"/>
              </a:solidFill>
              <a:latin typeface="Arial"/>
              <a:ea typeface="Arial"/>
              <a:cs typeface="Arial"/>
              <a:sym typeface="Arial"/>
            </a:endParaRPr>
          </a:p>
          <a:p>
            <a:pPr indent="0" lvl="0" marL="355600" rtl="0" algn="l">
              <a:spcBef>
                <a:spcPts val="1200"/>
              </a:spcBef>
              <a:spcAft>
                <a:spcPts val="0"/>
              </a:spcAft>
              <a:buNone/>
            </a:pPr>
            <a:r>
              <a:rPr lang="en" sz="1100">
                <a:solidFill>
                  <a:srgbClr val="000000"/>
                </a:solidFill>
                <a:latin typeface="Arial"/>
                <a:ea typeface="Arial"/>
                <a:cs typeface="Arial"/>
                <a:sym typeface="Arial"/>
              </a:rPr>
              <a:t>Cole, B. M. (2021, June 30). </a:t>
            </a:r>
            <a:r>
              <a:rPr i="1" lang="en" sz="1100">
                <a:solidFill>
                  <a:srgbClr val="000000"/>
                </a:solidFill>
                <a:latin typeface="Arial"/>
                <a:ea typeface="Arial"/>
                <a:cs typeface="Arial"/>
                <a:sym typeface="Arial"/>
              </a:rPr>
              <a:t>8 top tips for improving your body language during virtual meetings</a:t>
            </a:r>
            <a:r>
              <a:rPr lang="en" sz="1100">
                <a:solidFill>
                  <a:srgbClr val="000000"/>
                </a:solidFill>
                <a:latin typeface="Arial"/>
                <a:ea typeface="Arial"/>
                <a:cs typeface="Arial"/>
                <a:sym typeface="Arial"/>
              </a:rPr>
              <a:t>. Forbes. Retrieved October 29, 2021, from https://www.forbes.com/sites/biancamillercole/2020/09/17/8-top-tips-for-improving-your-body-language-during-virtual-meetings/?sh=5c14bab71f2a. </a:t>
            </a:r>
            <a:endParaRPr sz="1100">
              <a:solidFill>
                <a:srgbClr val="000000"/>
              </a:solidFill>
              <a:latin typeface="Arial"/>
              <a:ea typeface="Arial"/>
              <a:cs typeface="Arial"/>
              <a:sym typeface="Arial"/>
            </a:endParaRPr>
          </a:p>
          <a:p>
            <a:pPr indent="0" lvl="0" marL="355600" rtl="0" algn="l">
              <a:spcBef>
                <a:spcPts val="1200"/>
              </a:spcBef>
              <a:spcAft>
                <a:spcPts val="0"/>
              </a:spcAft>
              <a:buNone/>
            </a:pPr>
            <a:r>
              <a:rPr lang="en" sz="1100">
                <a:solidFill>
                  <a:srgbClr val="000000"/>
                </a:solidFill>
                <a:latin typeface="Arial"/>
                <a:ea typeface="Arial"/>
                <a:cs typeface="Arial"/>
                <a:sym typeface="Arial"/>
              </a:rPr>
              <a:t>Fierce, F. (2021, October 7). </a:t>
            </a:r>
            <a:r>
              <a:rPr i="1" lang="en" sz="1100">
                <a:solidFill>
                  <a:srgbClr val="000000"/>
                </a:solidFill>
                <a:latin typeface="Arial"/>
                <a:ea typeface="Arial"/>
                <a:cs typeface="Arial"/>
                <a:sym typeface="Arial"/>
              </a:rPr>
              <a:t>How your body language impacts workplace conversations</a:t>
            </a:r>
            <a:r>
              <a:rPr lang="en" sz="1100">
                <a:solidFill>
                  <a:srgbClr val="000000"/>
                </a:solidFill>
                <a:latin typeface="Arial"/>
                <a:ea typeface="Arial"/>
                <a:cs typeface="Arial"/>
                <a:sym typeface="Arial"/>
              </a:rPr>
              <a:t>. Fierce. Retrieved October 29, 2021, from https://fierceinc.com/blog/how-your-body-language-impacts-workplace-conversations/. </a:t>
            </a:r>
            <a:endParaRPr sz="1100">
              <a:solidFill>
                <a:srgbClr val="000000"/>
              </a:solidFill>
              <a:latin typeface="Arial"/>
              <a:ea typeface="Arial"/>
              <a:cs typeface="Arial"/>
              <a:sym typeface="Arial"/>
            </a:endParaRPr>
          </a:p>
          <a:p>
            <a:pPr indent="0" lvl="0" marL="3556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