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93569f4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93569f4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93569f4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93569f4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93569f4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93569f4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93569f41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93569f41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93569f41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93569f41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 vs Waterfall SDLC</a:t>
            </a:r>
            <a:endParaRPr/>
          </a:p>
        </p:txBody>
      </p:sp>
      <p:sp>
        <p:nvSpPr>
          <p:cNvPr id="55" name="Google Shape;55;p13"/>
          <p:cNvSpPr txBox="1"/>
          <p:nvPr>
            <p:ph idx="1" type="subTitle"/>
          </p:nvPr>
        </p:nvSpPr>
        <p:spPr>
          <a:xfrm>
            <a:off x="311700" y="2834125"/>
            <a:ext cx="8520600" cy="1148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By: Jason Palmeri</a:t>
            </a:r>
            <a:endParaRPr/>
          </a:p>
          <a:p>
            <a:pPr indent="0" lvl="0" marL="0" rtl="0" algn="ctr">
              <a:spcBef>
                <a:spcPts val="0"/>
              </a:spcBef>
              <a:spcAft>
                <a:spcPts val="0"/>
              </a:spcAft>
              <a:buNone/>
            </a:pPr>
            <a:r>
              <a:rPr lang="en"/>
              <a:t>10/17/2021</a:t>
            </a:r>
            <a:endParaRPr/>
          </a:p>
          <a:p>
            <a:pPr indent="0" lvl="0" marL="0" rtl="0" algn="ctr">
              <a:spcBef>
                <a:spcPts val="0"/>
              </a:spcBef>
              <a:spcAft>
                <a:spcPts val="0"/>
              </a:spcAft>
              <a:buNone/>
            </a:pPr>
            <a:r>
              <a:rPr lang="en"/>
              <a:t>Assignment 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SDLC</a:t>
            </a:r>
            <a:endParaRPr/>
          </a:p>
        </p:txBody>
      </p:sp>
      <p:sp>
        <p:nvSpPr>
          <p:cNvPr id="61" name="Google Shape;61;p14"/>
          <p:cNvSpPr txBox="1"/>
          <p:nvPr>
            <p:ph idx="1" type="body"/>
          </p:nvPr>
        </p:nvSpPr>
        <p:spPr>
          <a:xfrm>
            <a:off x="311700" y="1152475"/>
            <a:ext cx="45057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Agile SDLC is a combination of iterative and </a:t>
            </a:r>
            <a:r>
              <a:rPr lang="en"/>
              <a:t>incremental</a:t>
            </a:r>
            <a:r>
              <a:rPr lang="en"/>
              <a:t> models focused on process adaptability and customer </a:t>
            </a:r>
            <a:r>
              <a:rPr lang="en"/>
              <a:t>satisfaction</a:t>
            </a:r>
            <a:r>
              <a:rPr lang="en"/>
              <a:t> by rapidly delivering a working software product.</a:t>
            </a:r>
            <a:endParaRPr/>
          </a:p>
          <a:p>
            <a:pPr indent="0" lvl="0" marL="0" rtl="0" algn="l">
              <a:spcBef>
                <a:spcPts val="1200"/>
              </a:spcBef>
              <a:spcAft>
                <a:spcPts val="0"/>
              </a:spcAft>
              <a:buNone/>
            </a:pPr>
            <a:r>
              <a:rPr lang="en"/>
              <a:t>Agile SDLC breaks a project into small </a:t>
            </a:r>
            <a:r>
              <a:rPr lang="en"/>
              <a:t>incremental</a:t>
            </a:r>
            <a:r>
              <a:rPr lang="en"/>
              <a:t> builds, each provided in iteration, where each iteration lasts from one to three weeks. </a:t>
            </a:r>
            <a:endParaRPr/>
          </a:p>
          <a:p>
            <a:pPr indent="0" lvl="0" marL="0" rtl="0" algn="l">
              <a:spcBef>
                <a:spcPts val="1200"/>
              </a:spcBef>
              <a:spcAft>
                <a:spcPts val="0"/>
              </a:spcAft>
              <a:buNone/>
            </a:pPr>
            <a:r>
              <a:rPr lang="en"/>
              <a:t>Each iteration can be broken up into:</a:t>
            </a:r>
            <a:endParaRPr/>
          </a:p>
          <a:p>
            <a:pPr indent="0" lvl="0" marL="0" rtl="0" algn="l">
              <a:spcBef>
                <a:spcPts val="1200"/>
              </a:spcBef>
              <a:spcAft>
                <a:spcPts val="0"/>
              </a:spcAft>
              <a:buNone/>
            </a:pPr>
            <a:r>
              <a:rPr lang="en"/>
              <a:t>Planning, Requirements Analysis, Design, Coding, Unit Testing, Acceptance Testing</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969800" y="1170125"/>
            <a:ext cx="4021800" cy="29962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Waterfall SDLC</a:t>
            </a:r>
            <a:endParaRPr/>
          </a:p>
        </p:txBody>
      </p:sp>
      <p:sp>
        <p:nvSpPr>
          <p:cNvPr id="68" name="Google Shape;68;p15"/>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Also known as the Linear-Sequential Life Cycle Model, the Waterfall SDLC is a very simple to understand and use model, where each phase must be completed before the next phase can begin and there is no overlapping in the phases. </a:t>
            </a:r>
            <a:endParaRPr/>
          </a:p>
          <a:p>
            <a:pPr indent="0" lvl="0" marL="0" rtl="0" algn="l">
              <a:spcBef>
                <a:spcPts val="1200"/>
              </a:spcBef>
              <a:spcAft>
                <a:spcPts val="0"/>
              </a:spcAft>
              <a:buNone/>
            </a:pPr>
            <a:r>
              <a:rPr lang="en"/>
              <a:t>The waterfall model is the earliest SDLC approach that was used for software development</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52400" y="1170125"/>
            <a:ext cx="4267200" cy="28519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a:t>
            </a:r>
            <a:endParaRPr/>
          </a:p>
        </p:txBody>
      </p:sp>
      <p:sp>
        <p:nvSpPr>
          <p:cNvPr id="75" name="Google Shape;75;p16"/>
          <p:cNvSpPr txBox="1"/>
          <p:nvPr>
            <p:ph idx="1" type="body"/>
          </p:nvPr>
        </p:nvSpPr>
        <p:spPr>
          <a:xfrm>
            <a:off x="311700" y="1642500"/>
            <a:ext cx="4125000" cy="29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follow similar modeling, each requiring:</a:t>
            </a:r>
            <a:endParaRPr/>
          </a:p>
          <a:p>
            <a:pPr indent="-317500" lvl="0" marL="457200" rtl="0" algn="l">
              <a:spcBef>
                <a:spcPts val="1200"/>
              </a:spcBef>
              <a:spcAft>
                <a:spcPts val="0"/>
              </a:spcAft>
              <a:buSzPts val="1400"/>
              <a:buChar char="●"/>
            </a:pPr>
            <a:r>
              <a:rPr lang="en"/>
              <a:t>Requirement Analysis</a:t>
            </a:r>
            <a:endParaRPr/>
          </a:p>
          <a:p>
            <a:pPr indent="-317500" lvl="0" marL="457200" rtl="0" algn="l">
              <a:spcBef>
                <a:spcPts val="0"/>
              </a:spcBef>
              <a:spcAft>
                <a:spcPts val="0"/>
              </a:spcAft>
              <a:buSzPts val="1400"/>
              <a:buChar char="●"/>
            </a:pPr>
            <a:r>
              <a:rPr lang="en"/>
              <a:t>Design</a:t>
            </a:r>
            <a:endParaRPr/>
          </a:p>
          <a:p>
            <a:pPr indent="-317500" lvl="0" marL="457200" rtl="0" algn="l">
              <a:spcBef>
                <a:spcPts val="0"/>
              </a:spcBef>
              <a:spcAft>
                <a:spcPts val="0"/>
              </a:spcAft>
              <a:buSzPts val="1400"/>
              <a:buChar char="●"/>
            </a:pPr>
            <a:r>
              <a:rPr lang="en"/>
              <a:t>Testing</a:t>
            </a:r>
            <a:endParaRPr/>
          </a:p>
          <a:p>
            <a:pPr indent="0" lvl="0" marL="0" rtl="0" algn="l">
              <a:spcBef>
                <a:spcPts val="1200"/>
              </a:spcBef>
              <a:spcAft>
                <a:spcPts val="1200"/>
              </a:spcAft>
              <a:buNone/>
            </a:pPr>
            <a:r>
              <a:rPr lang="en"/>
              <a:t>Both deliver a fully functional product.</a:t>
            </a:r>
            <a:endParaRPr/>
          </a:p>
        </p:txBody>
      </p:sp>
      <p:sp>
        <p:nvSpPr>
          <p:cNvPr id="76" name="Google Shape;76;p16"/>
          <p:cNvSpPr txBox="1"/>
          <p:nvPr>
            <p:ph idx="1" type="body"/>
          </p:nvPr>
        </p:nvSpPr>
        <p:spPr>
          <a:xfrm>
            <a:off x="4446900" y="1642525"/>
            <a:ext cx="4125000" cy="292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 between Agile and Waterfall is that Agile has two phases of testing, first is the unit testing to ensure the product works, then there is acceptance testing, which makes sure the product is right for the consumer. Waterfall SDLC has one phase of testing, where after it is tested they deploy the product, and then maintain it, while Agile SDLC does not maintain.</a:t>
            </a:r>
            <a:endParaRPr/>
          </a:p>
        </p:txBody>
      </p:sp>
      <p:sp>
        <p:nvSpPr>
          <p:cNvPr id="77" name="Google Shape;77;p16"/>
          <p:cNvSpPr txBox="1"/>
          <p:nvPr/>
        </p:nvSpPr>
        <p:spPr>
          <a:xfrm>
            <a:off x="2483850" y="804600"/>
            <a:ext cx="4176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rPr>
              <a:t>Agile vs. Waterfall</a:t>
            </a:r>
            <a:endParaRPr sz="2500">
              <a:solidFill>
                <a:schemeClr val="dk1"/>
              </a:solidFill>
            </a:endParaRPr>
          </a:p>
        </p:txBody>
      </p:sp>
      <p:sp>
        <p:nvSpPr>
          <p:cNvPr id="78" name="Google Shape;78;p16"/>
          <p:cNvSpPr txBox="1"/>
          <p:nvPr/>
        </p:nvSpPr>
        <p:spPr>
          <a:xfrm>
            <a:off x="311700" y="4618925"/>
            <a:ext cx="10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Similarities</a:t>
            </a:r>
            <a:endParaRPr>
              <a:solidFill>
                <a:schemeClr val="dk1"/>
              </a:solidFill>
            </a:endParaRPr>
          </a:p>
        </p:txBody>
      </p:sp>
      <p:sp>
        <p:nvSpPr>
          <p:cNvPr id="79" name="Google Shape;79;p16"/>
          <p:cNvSpPr txBox="1"/>
          <p:nvPr/>
        </p:nvSpPr>
        <p:spPr>
          <a:xfrm>
            <a:off x="4436700" y="4618925"/>
            <a:ext cx="13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Differences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is Better?</a:t>
            </a:r>
            <a:endParaRPr/>
          </a:p>
        </p:txBody>
      </p:sp>
      <p:sp>
        <p:nvSpPr>
          <p:cNvPr id="85" name="Google Shape;85;p17"/>
          <p:cNvSpPr txBox="1"/>
          <p:nvPr>
            <p:ph idx="1" type="body"/>
          </p:nvPr>
        </p:nvSpPr>
        <p:spPr>
          <a:xfrm>
            <a:off x="311700" y="1152475"/>
            <a:ext cx="433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SDLC has its pros and cons, and at the end of the day, the one that you choose is up to the project that it is being used on, as each one has a different mindset and work requirements.</a:t>
            </a:r>
            <a:endParaRPr/>
          </a:p>
        </p:txBody>
      </p:sp>
      <p:pic>
        <p:nvPicPr>
          <p:cNvPr id="86" name="Google Shape;86;p17"/>
          <p:cNvPicPr preferRelativeResize="0"/>
          <p:nvPr/>
        </p:nvPicPr>
        <p:blipFill>
          <a:blip r:embed="rId3">
            <a:alphaModFix/>
          </a:blip>
          <a:stretch>
            <a:fillRect/>
          </a:stretch>
        </p:blipFill>
        <p:spPr>
          <a:xfrm>
            <a:off x="4799400" y="1170125"/>
            <a:ext cx="4192201" cy="23839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a:t>Tutorialspoint. (n.d.). SDLC - Agile Model. Retrieved October 17, 2021, from https://www.tutorialspoint.com/sdlc/sdlc_agile_model.htm.</a:t>
            </a:r>
            <a:endParaRPr/>
          </a:p>
          <a:p>
            <a:pPr indent="0" lvl="0" marL="355600" rtl="0" algn="l">
              <a:spcBef>
                <a:spcPts val="1200"/>
              </a:spcBef>
              <a:spcAft>
                <a:spcPts val="0"/>
              </a:spcAft>
              <a:buNone/>
            </a:pPr>
            <a:r>
              <a:rPr lang="en"/>
              <a:t>Tutorialspoint. (n.d.). SDLC - Waterfall Model. Retrieved October 17, 2021, from https://www.tutorialspoint.com/sdlc/sdlc_waterfall_model.htm.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