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28fe06b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28fe06b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28fe06b0f_2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28fe06b0f_2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28fe06b0f_2_1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28fe06b0f_2_1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28fe06b0f_2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28fe06b0f_2_1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28fe06b0f_2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28fe06b0f_2_1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28fe06b0f_2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428fe06b0f_2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28fe06b0f_2_1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428fe06b0f_2_1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28fe06b0f_2_1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428fe06b0f_2_1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bg>
      <p:bgPr>
        <a:solidFill>
          <a:schemeClr val="accent3"/>
        </a:solidFill>
      </p:bgPr>
    </p:bg>
    <p:spTree>
      <p:nvGrpSpPr>
        <p:cNvPr id="124" name="Shape 124"/>
        <p:cNvGrpSpPr/>
        <p:nvPr/>
      </p:nvGrpSpPr>
      <p:grpSpPr>
        <a:xfrm>
          <a:off x="0" y="0"/>
          <a:ext cx="0" cy="0"/>
          <a:chOff x="0" y="0"/>
          <a:chExt cx="0" cy="0"/>
        </a:xfrm>
      </p:grpSpPr>
      <p:grpSp>
        <p:nvGrpSpPr>
          <p:cNvPr id="125" name="Google Shape;125;p13"/>
          <p:cNvGrpSpPr/>
          <p:nvPr/>
        </p:nvGrpSpPr>
        <p:grpSpPr>
          <a:xfrm>
            <a:off x="7343003" y="3409675"/>
            <a:ext cx="1691422" cy="1732548"/>
            <a:chOff x="7343003" y="3409675"/>
            <a:chExt cx="1691422" cy="1732548"/>
          </a:xfrm>
        </p:grpSpPr>
        <p:grpSp>
          <p:nvGrpSpPr>
            <p:cNvPr id="126" name="Google Shape;126;p13"/>
            <p:cNvGrpSpPr/>
            <p:nvPr/>
          </p:nvGrpSpPr>
          <p:grpSpPr>
            <a:xfrm>
              <a:off x="7343003" y="4453711"/>
              <a:ext cx="316800" cy="688513"/>
              <a:chOff x="7343003" y="4453711"/>
              <a:chExt cx="316800" cy="688513"/>
            </a:xfrm>
          </p:grpSpPr>
          <p:sp>
            <p:nvSpPr>
              <p:cNvPr id="127" name="Google Shape;127;p13"/>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13"/>
            <p:cNvGrpSpPr/>
            <p:nvPr/>
          </p:nvGrpSpPr>
          <p:grpSpPr>
            <a:xfrm>
              <a:off x="7801210" y="4105700"/>
              <a:ext cx="316800" cy="1036523"/>
              <a:chOff x="7801210" y="4105700"/>
              <a:chExt cx="316800" cy="1036523"/>
            </a:xfrm>
          </p:grpSpPr>
          <p:sp>
            <p:nvSpPr>
              <p:cNvPr id="130" name="Google Shape;130;p13"/>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3"/>
            <p:cNvGrpSpPr/>
            <p:nvPr/>
          </p:nvGrpSpPr>
          <p:grpSpPr>
            <a:xfrm>
              <a:off x="8259418" y="3757688"/>
              <a:ext cx="316800" cy="1384535"/>
              <a:chOff x="8259418" y="3757688"/>
              <a:chExt cx="316800" cy="1384535"/>
            </a:xfrm>
          </p:grpSpPr>
          <p:sp>
            <p:nvSpPr>
              <p:cNvPr id="134" name="Google Shape;134;p13"/>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13"/>
            <p:cNvGrpSpPr/>
            <p:nvPr/>
          </p:nvGrpSpPr>
          <p:grpSpPr>
            <a:xfrm>
              <a:off x="8717625" y="3409675"/>
              <a:ext cx="316800" cy="1732548"/>
              <a:chOff x="8717625" y="3409675"/>
              <a:chExt cx="316800" cy="1732548"/>
            </a:xfrm>
          </p:grpSpPr>
          <p:sp>
            <p:nvSpPr>
              <p:cNvPr id="139" name="Google Shape;139;p13"/>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4" name="Google Shape;144;p13"/>
          <p:cNvGrpSpPr/>
          <p:nvPr/>
        </p:nvGrpSpPr>
        <p:grpSpPr>
          <a:xfrm>
            <a:off x="5043503" y="0"/>
            <a:ext cx="3814072" cy="3839102"/>
            <a:chOff x="5043503" y="0"/>
            <a:chExt cx="3814072" cy="3839102"/>
          </a:xfrm>
        </p:grpSpPr>
        <p:sp>
          <p:nvSpPr>
            <p:cNvPr id="145" name="Google Shape;145;p13"/>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3"/>
            <p:cNvGrpSpPr/>
            <p:nvPr/>
          </p:nvGrpSpPr>
          <p:grpSpPr>
            <a:xfrm>
              <a:off x="7647812" y="2704283"/>
              <a:ext cx="635219" cy="635219"/>
              <a:chOff x="6725724" y="2701260"/>
              <a:chExt cx="1208101" cy="1208100"/>
            </a:xfrm>
          </p:grpSpPr>
          <p:sp>
            <p:nvSpPr>
              <p:cNvPr id="148" name="Google Shape;148;p1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3"/>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13"/>
            <p:cNvGrpSpPr/>
            <p:nvPr/>
          </p:nvGrpSpPr>
          <p:grpSpPr>
            <a:xfrm>
              <a:off x="7952720" y="179238"/>
              <a:ext cx="873165" cy="873003"/>
              <a:chOff x="7754428" y="208725"/>
              <a:chExt cx="541800" cy="541800"/>
            </a:xfrm>
          </p:grpSpPr>
          <p:sp>
            <p:nvSpPr>
              <p:cNvPr id="153" name="Google Shape;153;p13"/>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3"/>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62" name="Google Shape;162;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63" name="Google Shape;163;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bout.gitlab.com/topics/devop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FF"/>
                </a:solidFill>
              </a:rPr>
              <a:t>The Technology Value Stream</a:t>
            </a:r>
            <a:endParaRPr>
              <a:solidFill>
                <a:srgbClr val="FFFFFF"/>
              </a:solidFill>
            </a:endParaRPr>
          </a:p>
        </p:txBody>
      </p:sp>
      <p:sp>
        <p:nvSpPr>
          <p:cNvPr id="169" name="Google Shape;169;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By Jason Palmeri</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 and The Technology Value Stream</a:t>
            </a:r>
            <a:endParaRPr/>
          </a:p>
        </p:txBody>
      </p:sp>
      <p:sp>
        <p:nvSpPr>
          <p:cNvPr id="175" name="Google Shape;175;p15"/>
          <p:cNvSpPr txBox="1"/>
          <p:nvPr>
            <p:ph idx="1" type="body"/>
          </p:nvPr>
        </p:nvSpPr>
        <p:spPr>
          <a:xfrm>
            <a:off x="819150" y="1487550"/>
            <a:ext cx="7166100" cy="1836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DevOps combines development and operations to increase the efficiency, speed, and security of software development and delivery</a:t>
            </a:r>
            <a:endParaRPr/>
          </a:p>
          <a:p>
            <a:pPr indent="-311150" lvl="0" marL="457200" rtl="0" algn="l">
              <a:spcBef>
                <a:spcPts val="0"/>
              </a:spcBef>
              <a:spcAft>
                <a:spcPts val="0"/>
              </a:spcAft>
              <a:buSzPts val="1300"/>
              <a:buChar char="●"/>
            </a:pPr>
            <a:r>
              <a:rPr lang="en"/>
              <a:t>DevOps’ Technology Value Stream is defined as the process required to convert a business hypothesis into a technology-enabled service or feature that delivers value to the customer</a:t>
            </a:r>
            <a:endParaRPr/>
          </a:p>
          <a:p>
            <a:pPr indent="-311150" lvl="0" marL="457200" rtl="0" algn="l">
              <a:spcBef>
                <a:spcPts val="0"/>
              </a:spcBef>
              <a:spcAft>
                <a:spcPts val="0"/>
              </a:spcAft>
              <a:buSzPts val="1300"/>
              <a:buChar char="●"/>
            </a:pPr>
            <a:r>
              <a:rPr lang="en"/>
              <a:t>Because value is created only when our services are running in production, we must ensure that we are not only delivering fast flow, but that our deployments can also be performed without causing chaos</a:t>
            </a:r>
            <a:endParaRPr/>
          </a:p>
        </p:txBody>
      </p:sp>
      <p:pic>
        <p:nvPicPr>
          <p:cNvPr id="176" name="Google Shape;176;p15"/>
          <p:cNvPicPr preferRelativeResize="0"/>
          <p:nvPr/>
        </p:nvPicPr>
        <p:blipFill>
          <a:blip r:embed="rId3">
            <a:alphaModFix/>
          </a:blip>
          <a:stretch>
            <a:fillRect/>
          </a:stretch>
        </p:blipFill>
        <p:spPr>
          <a:xfrm>
            <a:off x="1538275" y="3323875"/>
            <a:ext cx="6067425" cy="152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Lead Time</a:t>
            </a:r>
            <a:endParaRPr/>
          </a:p>
        </p:txBody>
      </p:sp>
      <p:sp>
        <p:nvSpPr>
          <p:cNvPr id="182" name="Google Shape;182;p16"/>
          <p:cNvSpPr txBox="1"/>
          <p:nvPr>
            <p:ph idx="1" type="body"/>
          </p:nvPr>
        </p:nvSpPr>
        <p:spPr>
          <a:xfrm>
            <a:off x="819150" y="1990725"/>
            <a:ext cx="7505700" cy="154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Part of the LEAN methodology</a:t>
            </a:r>
            <a:endParaRPr/>
          </a:p>
          <a:p>
            <a:pPr indent="-311150" lvl="0" marL="457200" rtl="0" algn="l">
              <a:spcBef>
                <a:spcPts val="0"/>
              </a:spcBef>
              <a:spcAft>
                <a:spcPts val="0"/>
              </a:spcAft>
              <a:buSzPts val="1300"/>
              <a:buChar char="●"/>
            </a:pPr>
            <a:r>
              <a:rPr lang="en"/>
              <a:t>One of two commonly used ways to measure performance</a:t>
            </a:r>
            <a:endParaRPr/>
          </a:p>
          <a:p>
            <a:pPr indent="-311150" lvl="0" marL="457200" rtl="0" algn="l">
              <a:spcBef>
                <a:spcPts val="0"/>
              </a:spcBef>
              <a:spcAft>
                <a:spcPts val="0"/>
              </a:spcAft>
              <a:buSzPts val="1300"/>
              <a:buChar char="●"/>
            </a:pPr>
            <a:r>
              <a:rPr lang="en"/>
              <a:t>The Lead Time clock starts when the request is made and ends when it is </a:t>
            </a:r>
            <a:r>
              <a:rPr lang="en"/>
              <a:t>fulfilled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Processing Time</a:t>
            </a:r>
            <a:endParaRPr/>
          </a:p>
        </p:txBody>
      </p:sp>
      <p:sp>
        <p:nvSpPr>
          <p:cNvPr id="188" name="Google Shape;188;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Also known as Touch Time or Task Time</a:t>
            </a:r>
            <a:endParaRPr/>
          </a:p>
          <a:p>
            <a:pPr indent="-311150" lvl="0" marL="457200" rtl="0" algn="l">
              <a:spcBef>
                <a:spcPts val="0"/>
              </a:spcBef>
              <a:spcAft>
                <a:spcPts val="0"/>
              </a:spcAft>
              <a:buSzPts val="1300"/>
              <a:buChar char="●"/>
            </a:pPr>
            <a:r>
              <a:rPr lang="en"/>
              <a:t>The Process Time clock only starts when work begins on the customer request-specifically, it omits the time that the work is in queue, waiting to be processed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Lead Time vs. Processing Time</a:t>
            </a:r>
            <a:endParaRPr/>
          </a:p>
        </p:txBody>
      </p:sp>
      <p:sp>
        <p:nvSpPr>
          <p:cNvPr id="194" name="Google Shape;194;p18"/>
          <p:cNvSpPr txBox="1"/>
          <p:nvPr>
            <p:ph idx="1" type="body"/>
          </p:nvPr>
        </p:nvSpPr>
        <p:spPr>
          <a:xfrm>
            <a:off x="819150" y="1800200"/>
            <a:ext cx="77805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they both provide a clock to show how long a request takes to process, the Lead Timer starts right away when a ticket is created, making it seem longer, while the Process Timer starts when we actually begin working on the request. Processing time omits the time that </a:t>
            </a:r>
            <a:r>
              <a:rPr lang="en"/>
              <a:t>the</a:t>
            </a:r>
            <a:r>
              <a:rPr lang="en"/>
              <a:t> work is in queue as shown in the figure. </a:t>
            </a:r>
            <a:endParaRPr/>
          </a:p>
          <a:p>
            <a:pPr indent="0" lvl="0" marL="0" rtl="0" algn="l">
              <a:spcBef>
                <a:spcPts val="1200"/>
              </a:spcBef>
              <a:spcAft>
                <a:spcPts val="1200"/>
              </a:spcAft>
              <a:buNone/>
            </a:pPr>
            <a:r>
              <a:rPr lang="en"/>
              <a:t>The book writes about how “the proportion of process time to lead time serves as an important measure of efficiency. Achieving fast flow and short lead times almost always requires reducing the time our work is waiting in queues</a:t>
            </a:r>
            <a:endParaRPr/>
          </a:p>
        </p:txBody>
      </p:sp>
      <p:pic>
        <p:nvPicPr>
          <p:cNvPr id="195" name="Google Shape;195;p18"/>
          <p:cNvPicPr preferRelativeResize="0"/>
          <p:nvPr/>
        </p:nvPicPr>
        <p:blipFill>
          <a:blip r:embed="rId3">
            <a:alphaModFix/>
          </a:blip>
          <a:stretch>
            <a:fillRect/>
          </a:stretch>
        </p:blipFill>
        <p:spPr>
          <a:xfrm>
            <a:off x="5417325" y="3393550"/>
            <a:ext cx="3419124" cy="147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a:t>
            </a:r>
            <a:r>
              <a:rPr lang="en"/>
              <a:t> Scenario: Deployment Lead Timers Requiring Months</a:t>
            </a:r>
            <a:endParaRPr/>
          </a:p>
        </p:txBody>
      </p:sp>
      <p:sp>
        <p:nvSpPr>
          <p:cNvPr id="201" name="Google Shape;201;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large complex organizations working with “tightly coupled, </a:t>
            </a:r>
            <a:r>
              <a:rPr lang="en"/>
              <a:t>monolithic systems” it is common for teams to find deployment lead times require months. </a:t>
            </a:r>
            <a:endParaRPr/>
          </a:p>
          <a:p>
            <a:pPr indent="-311150" lvl="0" marL="457200" rtl="0" algn="l">
              <a:spcBef>
                <a:spcPts val="0"/>
              </a:spcBef>
              <a:spcAft>
                <a:spcPts val="0"/>
              </a:spcAft>
              <a:buSzPts val="1300"/>
              <a:buChar char="●"/>
            </a:pPr>
            <a:r>
              <a:rPr lang="en"/>
              <a:t>Long lead times can cause many issues such as merged code not working together as intended</a:t>
            </a:r>
            <a:endParaRPr/>
          </a:p>
          <a:p>
            <a:pPr indent="-311150" lvl="0" marL="457200" rtl="0" algn="l">
              <a:spcBef>
                <a:spcPts val="0"/>
              </a:spcBef>
              <a:spcAft>
                <a:spcPts val="0"/>
              </a:spcAft>
              <a:buSzPts val="1300"/>
              <a:buChar char="●"/>
            </a:pPr>
            <a:r>
              <a:rPr lang="en"/>
              <a:t>With these issues it just adds more and more days/weeks to fix the issues</a:t>
            </a:r>
            <a:endParaRPr/>
          </a:p>
        </p:txBody>
      </p:sp>
      <p:pic>
        <p:nvPicPr>
          <p:cNvPr id="202" name="Google Shape;202;p19"/>
          <p:cNvPicPr preferRelativeResize="0"/>
          <p:nvPr/>
        </p:nvPicPr>
        <p:blipFill>
          <a:blip r:embed="rId3">
            <a:alphaModFix/>
          </a:blip>
          <a:stretch>
            <a:fillRect/>
          </a:stretch>
        </p:blipFill>
        <p:spPr>
          <a:xfrm>
            <a:off x="2672663" y="3230113"/>
            <a:ext cx="6181725" cy="1628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Ideal Scenario: Deployment Lead Times of Minutes</a:t>
            </a:r>
            <a:endParaRPr/>
          </a:p>
        </p:txBody>
      </p:sp>
      <p:sp>
        <p:nvSpPr>
          <p:cNvPr id="208" name="Google Shape;208;p20"/>
          <p:cNvSpPr txBox="1"/>
          <p:nvPr>
            <p:ph idx="1" type="body"/>
          </p:nvPr>
        </p:nvSpPr>
        <p:spPr>
          <a:xfrm>
            <a:off x="4134950" y="1650375"/>
            <a:ext cx="4557900" cy="328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DevOps Ideal is that developers receive fast, constant feedback on their work</a:t>
            </a:r>
            <a:endParaRPr/>
          </a:p>
          <a:p>
            <a:pPr indent="-311150" lvl="0" marL="457200" rtl="0" algn="l">
              <a:spcBef>
                <a:spcPts val="0"/>
              </a:spcBef>
              <a:spcAft>
                <a:spcPts val="0"/>
              </a:spcAft>
              <a:buSzPts val="1300"/>
              <a:buChar char="●"/>
            </a:pPr>
            <a:r>
              <a:rPr lang="en"/>
              <a:t>This enables them to quickly and independently implement, integrate, and validate their code, allowing it to be deployed into the production environment</a:t>
            </a:r>
            <a:endParaRPr/>
          </a:p>
          <a:p>
            <a:pPr indent="-311150" lvl="0" marL="457200" rtl="0" algn="l">
              <a:spcBef>
                <a:spcPts val="0"/>
              </a:spcBef>
              <a:spcAft>
                <a:spcPts val="0"/>
              </a:spcAft>
              <a:buSzPts val="1300"/>
              <a:buChar char="●"/>
            </a:pPr>
            <a:r>
              <a:rPr lang="en"/>
              <a:t>This can be achieved by continually checking small code changes using version control systems, and performing automated and exploratory testing against it. </a:t>
            </a:r>
            <a:endParaRPr/>
          </a:p>
          <a:p>
            <a:pPr indent="-311150" lvl="0" marL="457200" rtl="0" algn="l">
              <a:spcBef>
                <a:spcPts val="0"/>
              </a:spcBef>
              <a:spcAft>
                <a:spcPts val="0"/>
              </a:spcAft>
              <a:buSzPts val="1300"/>
              <a:buChar char="●"/>
            </a:pPr>
            <a:r>
              <a:rPr lang="en"/>
              <a:t>This </a:t>
            </a:r>
            <a:r>
              <a:rPr lang="en"/>
              <a:t>scenario</a:t>
            </a:r>
            <a:r>
              <a:rPr lang="en"/>
              <a:t> is easily achieved when we work with modular, well encapsulated architecture.</a:t>
            </a:r>
            <a:endParaRPr/>
          </a:p>
          <a:p>
            <a:pPr indent="-311150" lvl="0" marL="457200" rtl="0" algn="l">
              <a:spcBef>
                <a:spcPts val="0"/>
              </a:spcBef>
              <a:spcAft>
                <a:spcPts val="0"/>
              </a:spcAft>
              <a:buSzPts val="1300"/>
              <a:buChar char="●"/>
            </a:pPr>
            <a:r>
              <a:rPr lang="en"/>
              <a:t>With this scenario timers could be minutes and at the </a:t>
            </a:r>
            <a:r>
              <a:rPr lang="en"/>
              <a:t>latest</a:t>
            </a:r>
            <a:r>
              <a:rPr lang="en"/>
              <a:t> an hour</a:t>
            </a:r>
            <a:endParaRPr/>
          </a:p>
        </p:txBody>
      </p:sp>
      <p:pic>
        <p:nvPicPr>
          <p:cNvPr id="209" name="Google Shape;209;p20"/>
          <p:cNvPicPr preferRelativeResize="0"/>
          <p:nvPr/>
        </p:nvPicPr>
        <p:blipFill>
          <a:blip r:embed="rId3">
            <a:alphaModFix/>
          </a:blip>
          <a:stretch>
            <a:fillRect/>
          </a:stretch>
        </p:blipFill>
        <p:spPr>
          <a:xfrm>
            <a:off x="325625" y="2309075"/>
            <a:ext cx="3861124" cy="125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a:t>
            </a:r>
            <a:endParaRPr/>
          </a:p>
        </p:txBody>
      </p:sp>
      <p:sp>
        <p:nvSpPr>
          <p:cNvPr id="215" name="Google Shape;215;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https://about.gitlab.com/topics/devops/</a:t>
            </a:r>
            <a:endParaRPr/>
          </a:p>
          <a:p>
            <a:pPr indent="0" lvl="0" marL="0" rtl="0" algn="l">
              <a:spcBef>
                <a:spcPts val="1200"/>
              </a:spcBef>
              <a:spcAft>
                <a:spcPts val="0"/>
              </a:spcAft>
              <a:buNone/>
            </a:pPr>
            <a:r>
              <a:rPr lang="en"/>
              <a:t>The Book</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