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58" r:id="rId5"/>
    <p:sldId id="262" r:id="rId6"/>
    <p:sldId id="259" r:id="rId7"/>
    <p:sldId id="260" r:id="rId8"/>
    <p:sldId id="264" r:id="rId9"/>
    <p:sldId id="265" r:id="rId10"/>
    <p:sldId id="266"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56" d="100"/>
          <a:sy n="156" d="100"/>
        </p:scale>
        <p:origin x="266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E45D12-7865-471E-8783-E23E42DBBF4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00754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350044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909231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936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3791544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E45D12-7865-471E-8783-E23E42DBBF44}"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31675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E45D12-7865-471E-8783-E23E42DBBF44}"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92520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45D12-7865-471E-8783-E23E42DBBF4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58948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45D12-7865-471E-8783-E23E42DBBF4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21098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45D12-7865-471E-8783-E23E42DBBF4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376487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45D12-7865-471E-8783-E23E42DBBF4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93747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66940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45D12-7865-471E-8783-E23E42DBBF44}"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230830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45D12-7865-471E-8783-E23E42DBBF44}"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55143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45D12-7865-471E-8783-E23E42DBBF44}"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378904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192430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5D12-7865-471E-8783-E23E42DBBF4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F6CC7-7126-44F0-8679-8487AE0B47AB}" type="slidenum">
              <a:rPr lang="en-US" smtClean="0"/>
              <a:t>‹#›</a:t>
            </a:fld>
            <a:endParaRPr lang="en-US"/>
          </a:p>
        </p:txBody>
      </p:sp>
    </p:spTree>
    <p:extLst>
      <p:ext uri="{BB962C8B-B14F-4D97-AF65-F5344CB8AC3E}">
        <p14:creationId xmlns:p14="http://schemas.microsoft.com/office/powerpoint/2010/main" val="38652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E45D12-7865-471E-8783-E23E42DBBF44}" type="datetimeFigureOut">
              <a:rPr lang="en-US" smtClean="0"/>
              <a:t>12/18/2022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69F6CC7-7126-44F0-8679-8487AE0B47AB}" type="slidenum">
              <a:rPr lang="en-US" smtClean="0"/>
              <a:t>‹#›</a:t>
            </a:fld>
            <a:endParaRPr lang="en-US"/>
          </a:p>
        </p:txBody>
      </p:sp>
    </p:spTree>
    <p:extLst>
      <p:ext uri="{BB962C8B-B14F-4D97-AF65-F5344CB8AC3E}">
        <p14:creationId xmlns:p14="http://schemas.microsoft.com/office/powerpoint/2010/main" val="342272084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ECF3-3B29-08B4-0063-61A2278B2F9B}"/>
              </a:ext>
            </a:extLst>
          </p:cNvPr>
          <p:cNvSpPr>
            <a:spLocks noGrp="1"/>
          </p:cNvSpPr>
          <p:nvPr>
            <p:ph type="ctrTitle"/>
          </p:nvPr>
        </p:nvSpPr>
        <p:spPr/>
        <p:txBody>
          <a:bodyPr/>
          <a:lstStyle/>
          <a:p>
            <a:r>
              <a:rPr lang="en-US" dirty="0" err="1"/>
              <a:t>Provisio</a:t>
            </a:r>
            <a:r>
              <a:rPr lang="en-US" dirty="0"/>
              <a:t> Project</a:t>
            </a:r>
          </a:p>
        </p:txBody>
      </p:sp>
      <p:sp>
        <p:nvSpPr>
          <p:cNvPr id="3" name="Subtitle 2">
            <a:extLst>
              <a:ext uri="{FF2B5EF4-FFF2-40B4-BE49-F238E27FC236}">
                <a16:creationId xmlns:a16="http://schemas.microsoft.com/office/drawing/2014/main" id="{6C80BD29-C09B-E068-6386-B2F4EE72080E}"/>
              </a:ext>
            </a:extLst>
          </p:cNvPr>
          <p:cNvSpPr>
            <a:spLocks noGrp="1"/>
          </p:cNvSpPr>
          <p:nvPr>
            <p:ph type="subTitle" idx="1"/>
          </p:nvPr>
        </p:nvSpPr>
        <p:spPr/>
        <p:txBody>
          <a:bodyPr/>
          <a:lstStyle/>
          <a:p>
            <a:r>
              <a:rPr lang="en-US" dirty="0"/>
              <a:t>Team Alpha</a:t>
            </a:r>
          </a:p>
          <a:p>
            <a:r>
              <a:rPr lang="en-US" dirty="0"/>
              <a:t>CSD460-302O Capstone in Software Development</a:t>
            </a:r>
          </a:p>
          <a:p>
            <a:r>
              <a:rPr lang="en-US" dirty="0"/>
              <a:t>(2231-DD)</a:t>
            </a:r>
          </a:p>
        </p:txBody>
      </p:sp>
    </p:spTree>
    <p:extLst>
      <p:ext uri="{BB962C8B-B14F-4D97-AF65-F5344CB8AC3E}">
        <p14:creationId xmlns:p14="http://schemas.microsoft.com/office/powerpoint/2010/main" val="22922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676-0310-FD3B-938F-BE15C1FB86B0}"/>
              </a:ext>
            </a:extLst>
          </p:cNvPr>
          <p:cNvSpPr>
            <a:spLocks noGrp="1"/>
          </p:cNvSpPr>
          <p:nvPr>
            <p:ph type="title"/>
          </p:nvPr>
        </p:nvSpPr>
        <p:spPr/>
        <p:txBody>
          <a:bodyPr/>
          <a:lstStyle/>
          <a:p>
            <a:r>
              <a:rPr lang="en-US" dirty="0"/>
              <a:t>Test Example 4 of 5</a:t>
            </a:r>
          </a:p>
        </p:txBody>
      </p:sp>
      <p:graphicFrame>
        <p:nvGraphicFramePr>
          <p:cNvPr id="4" name="Content Placeholder 3">
            <a:extLst>
              <a:ext uri="{FF2B5EF4-FFF2-40B4-BE49-F238E27FC236}">
                <a16:creationId xmlns:a16="http://schemas.microsoft.com/office/drawing/2014/main" id="{491DDA37-DFAE-7430-64CC-EFD1E273840A}"/>
              </a:ext>
            </a:extLst>
          </p:cNvPr>
          <p:cNvGraphicFramePr>
            <a:graphicFrameLocks noGrp="1"/>
          </p:cNvGraphicFramePr>
          <p:nvPr>
            <p:ph idx="1"/>
            <p:extLst>
              <p:ext uri="{D42A27DB-BD31-4B8C-83A1-F6EECF244321}">
                <p14:modId xmlns:p14="http://schemas.microsoft.com/office/powerpoint/2010/main" val="3609899722"/>
              </p:ext>
            </p:extLst>
          </p:nvPr>
        </p:nvGraphicFramePr>
        <p:xfrm>
          <a:off x="1984375" y="2244344"/>
          <a:ext cx="8223250" cy="2366646"/>
        </p:xfrm>
        <a:graphic>
          <a:graphicData uri="http://schemas.openxmlformats.org/drawingml/2006/table">
            <a:tbl>
              <a:tblPr firstRow="1" firstCol="1" bandRow="1">
                <a:tableStyleId>{5C22544A-7EE6-4342-B048-85BDC9FD1C3A}</a:tableStyleId>
              </a:tblPr>
              <a:tblGrid>
                <a:gridCol w="793750">
                  <a:extLst>
                    <a:ext uri="{9D8B030D-6E8A-4147-A177-3AD203B41FA5}">
                      <a16:colId xmlns:a16="http://schemas.microsoft.com/office/drawing/2014/main" val="4103112048"/>
                    </a:ext>
                  </a:extLst>
                </a:gridCol>
                <a:gridCol w="2266950">
                  <a:extLst>
                    <a:ext uri="{9D8B030D-6E8A-4147-A177-3AD203B41FA5}">
                      <a16:colId xmlns:a16="http://schemas.microsoft.com/office/drawing/2014/main" val="207360850"/>
                    </a:ext>
                  </a:extLst>
                </a:gridCol>
                <a:gridCol w="2765425">
                  <a:extLst>
                    <a:ext uri="{9D8B030D-6E8A-4147-A177-3AD203B41FA5}">
                      <a16:colId xmlns:a16="http://schemas.microsoft.com/office/drawing/2014/main" val="2285676710"/>
                    </a:ext>
                  </a:extLst>
                </a:gridCol>
                <a:gridCol w="1094105">
                  <a:extLst>
                    <a:ext uri="{9D8B030D-6E8A-4147-A177-3AD203B41FA5}">
                      <a16:colId xmlns:a16="http://schemas.microsoft.com/office/drawing/2014/main" val="3175371543"/>
                    </a:ext>
                  </a:extLst>
                </a:gridCol>
                <a:gridCol w="1303020">
                  <a:extLst>
                    <a:ext uri="{9D8B030D-6E8A-4147-A177-3AD203B41FA5}">
                      <a16:colId xmlns:a16="http://schemas.microsoft.com/office/drawing/2014/main" val="3663633631"/>
                    </a:ext>
                  </a:extLst>
                </a:gridCol>
              </a:tblGrid>
              <a:tr h="450850">
                <a:tc>
                  <a:txBody>
                    <a:bodyPr/>
                    <a:lstStyle/>
                    <a:p>
                      <a:pPr marL="0" marR="0">
                        <a:spcBef>
                          <a:spcPts val="400"/>
                        </a:spcBef>
                        <a:spcAft>
                          <a:spcPts val="400"/>
                        </a:spcAft>
                      </a:pPr>
                      <a:r>
                        <a:rPr lang="en-US" sz="1200" dirty="0">
                          <a:effectLst/>
                        </a:rPr>
                        <a:t>Test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1200"/>
                        </a:spcBef>
                        <a:spcAft>
                          <a:spcPts val="0"/>
                        </a:spcAft>
                      </a:pPr>
                      <a:r>
                        <a:rPr lang="en-US" sz="1100" kern="0" dirty="0">
                          <a:effectLst/>
                        </a:rPr>
                        <a:t>Hotel Reservation Summary Page</a:t>
                      </a:r>
                      <a:endParaRPr lang="en-US"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912771"/>
                  </a:ext>
                </a:extLst>
              </a:tr>
              <a:tr h="393700">
                <a:tc>
                  <a:txBody>
                    <a:bodyPr/>
                    <a:lstStyle/>
                    <a:p>
                      <a:pPr marL="0" marR="0">
                        <a:spcBef>
                          <a:spcPts val="400"/>
                        </a:spcBef>
                        <a:spcAft>
                          <a:spcPts val="4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Test Objective: Reservation summary page works properly.  </a:t>
                      </a:r>
                    </a:p>
                  </a:txBody>
                  <a:tcPr marL="68580" marR="68580" marT="0" marB="0"/>
                </a:tc>
                <a:tc>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Developer: Anthony Milton</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2022/11/29</a:t>
                      </a:r>
                    </a:p>
                  </a:txBody>
                  <a:tcPr marL="68580" marR="68580" marT="0" marB="0"/>
                </a:tc>
                <a:tc gridSpan="2">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Peer tester: Grant Roberts</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2022/11/29</a:t>
                      </a:r>
                    </a:p>
                  </a:txBody>
                  <a:tcPr marL="68580" marR="68580" marT="0" marB="0"/>
                </a:tc>
                <a:tc hMerge="1">
                  <a:txBody>
                    <a:bodyPr/>
                    <a:lstStyle/>
                    <a:p>
                      <a:endParaRPr lang="en-US"/>
                    </a:p>
                  </a:txBody>
                  <a:tcPr/>
                </a:tc>
                <a:extLst>
                  <a:ext uri="{0D108BD9-81ED-4DB2-BD59-A6C34878D82A}">
                    <a16:rowId xmlns:a16="http://schemas.microsoft.com/office/drawing/2014/main" val="56005300"/>
                  </a:ext>
                </a:extLst>
              </a:tr>
              <a:tr h="222250">
                <a:tc>
                  <a:txBody>
                    <a:bodyPr/>
                    <a:lstStyle/>
                    <a:p>
                      <a:pPr marL="0" marR="0">
                        <a:lnSpc>
                          <a:spcPct val="107000"/>
                        </a:lnSpc>
                        <a:spcBef>
                          <a:spcPts val="400"/>
                        </a:spcBef>
                        <a:spcAft>
                          <a:spcPts val="4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Expected results: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Developer pass/fail</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Tester pass/fail</a:t>
                      </a:r>
                    </a:p>
                  </a:txBody>
                  <a:tcPr marL="68580" marR="68580" marT="0" marB="0"/>
                </a:tc>
                <a:extLst>
                  <a:ext uri="{0D108BD9-81ED-4DB2-BD59-A6C34878D82A}">
                    <a16:rowId xmlns:a16="http://schemas.microsoft.com/office/drawing/2014/main" val="2811374201"/>
                  </a:ext>
                </a:extLst>
              </a:tr>
              <a:tr h="222250">
                <a:tc>
                  <a:txBody>
                    <a:bodyPr/>
                    <a:lstStyle/>
                    <a:p>
                      <a:pPr marL="0" marR="0">
                        <a:lnSpc>
                          <a:spcPct val="107000"/>
                        </a:lnSpc>
                        <a:spcBef>
                          <a:spcPts val="400"/>
                        </a:spcBef>
                        <a:spcAft>
                          <a:spcPts val="4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Connection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User can successfully connect to page.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8296953"/>
                  </a:ext>
                </a:extLst>
              </a:tr>
              <a:tr h="222250">
                <a:tc>
                  <a:txBody>
                    <a:bodyPr/>
                    <a:lstStyle/>
                    <a:p>
                      <a:pPr marL="0" marR="0">
                        <a:lnSpc>
                          <a:spcPct val="107000"/>
                        </a:lnSpc>
                        <a:spcBef>
                          <a:spcPts val="400"/>
                        </a:spcBef>
                        <a:spcAft>
                          <a:spcPts val="4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Refresh</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Page is loaded properly after refresh.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3617419447"/>
                  </a:ext>
                </a:extLst>
              </a:tr>
              <a:tr h="222250">
                <a:tc>
                  <a:txBody>
                    <a:bodyPr/>
                    <a:lstStyle/>
                    <a:p>
                      <a:pPr marL="0" marR="0">
                        <a:lnSpc>
                          <a:spcPct val="107000"/>
                        </a:lnSpc>
                        <a:spcBef>
                          <a:spcPts val="400"/>
                        </a:spcBef>
                        <a:spcAft>
                          <a:spcPts val="4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Info population</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Information is properly loaded to database.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3746895"/>
                  </a:ext>
                </a:extLst>
              </a:tr>
              <a:tr h="222250">
                <a:tc>
                  <a:txBody>
                    <a:bodyPr/>
                    <a:lstStyle/>
                    <a:p>
                      <a:pPr marL="0" marR="0">
                        <a:lnSpc>
                          <a:spcPct val="107000"/>
                        </a:lnSpc>
                        <a:spcBef>
                          <a:spcPts val="400"/>
                        </a:spcBef>
                        <a:spcAft>
                          <a:spcPts val="4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Successful submission</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Row is created once reservations are made.</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1553296952"/>
                  </a:ext>
                </a:extLst>
              </a:tr>
              <a:tr h="222250">
                <a:tc>
                  <a:txBody>
                    <a:bodyPr/>
                    <a:lstStyle/>
                    <a:p>
                      <a:pPr marL="0" marR="0">
                        <a:lnSpc>
                          <a:spcPct val="107000"/>
                        </a:lnSpc>
                        <a:spcBef>
                          <a:spcPts val="400"/>
                        </a:spcBef>
                        <a:spcAft>
                          <a:spcPts val="400"/>
                        </a:spcAft>
                      </a:pPr>
                      <a:r>
                        <a:rPr lang="en-US" sz="1000" dirty="0">
                          <a:effectLst/>
                        </a:rPr>
                        <a:t>Comments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Change reservation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Button takes you back to reservation page.</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2071366944"/>
                  </a:ext>
                </a:extLst>
              </a:tr>
            </a:tbl>
          </a:graphicData>
        </a:graphic>
      </p:graphicFrame>
      <p:sp>
        <p:nvSpPr>
          <p:cNvPr id="6" name="TextBox 5">
            <a:extLst>
              <a:ext uri="{FF2B5EF4-FFF2-40B4-BE49-F238E27FC236}">
                <a16:creationId xmlns:a16="http://schemas.microsoft.com/office/drawing/2014/main" id="{8DA93C54-BDD8-8B3D-019D-E190D1409637}"/>
              </a:ext>
            </a:extLst>
          </p:cNvPr>
          <p:cNvSpPr txBox="1"/>
          <p:nvPr/>
        </p:nvSpPr>
        <p:spPr>
          <a:xfrm>
            <a:off x="1984375" y="4750921"/>
            <a:ext cx="8223250" cy="1107996"/>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sz="1600" dirty="0"/>
              <a:t>This test was ran to check the Reservation Summary Page. In this test there were some specific things we needed to test with regards to information being passed to the database successfully and then displaying the results of that query input.</a:t>
            </a:r>
          </a:p>
        </p:txBody>
      </p:sp>
    </p:spTree>
    <p:extLst>
      <p:ext uri="{BB962C8B-B14F-4D97-AF65-F5344CB8AC3E}">
        <p14:creationId xmlns:p14="http://schemas.microsoft.com/office/powerpoint/2010/main" val="185602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676-0310-FD3B-938F-BE15C1FB86B0}"/>
              </a:ext>
            </a:extLst>
          </p:cNvPr>
          <p:cNvSpPr>
            <a:spLocks noGrp="1"/>
          </p:cNvSpPr>
          <p:nvPr>
            <p:ph type="title"/>
          </p:nvPr>
        </p:nvSpPr>
        <p:spPr/>
        <p:txBody>
          <a:bodyPr/>
          <a:lstStyle/>
          <a:p>
            <a:r>
              <a:rPr lang="en-US" dirty="0"/>
              <a:t>Test Example 5 of 5</a:t>
            </a:r>
          </a:p>
        </p:txBody>
      </p:sp>
      <p:graphicFrame>
        <p:nvGraphicFramePr>
          <p:cNvPr id="4" name="Content Placeholder 3">
            <a:extLst>
              <a:ext uri="{FF2B5EF4-FFF2-40B4-BE49-F238E27FC236}">
                <a16:creationId xmlns:a16="http://schemas.microsoft.com/office/drawing/2014/main" id="{491DDA37-DFAE-7430-64CC-EFD1E273840A}"/>
              </a:ext>
            </a:extLst>
          </p:cNvPr>
          <p:cNvGraphicFramePr>
            <a:graphicFrameLocks noGrp="1"/>
          </p:cNvGraphicFramePr>
          <p:nvPr>
            <p:ph idx="1"/>
            <p:extLst>
              <p:ext uri="{D42A27DB-BD31-4B8C-83A1-F6EECF244321}">
                <p14:modId xmlns:p14="http://schemas.microsoft.com/office/powerpoint/2010/main" val="1548315077"/>
              </p:ext>
            </p:extLst>
          </p:nvPr>
        </p:nvGraphicFramePr>
        <p:xfrm>
          <a:off x="1984375" y="2244344"/>
          <a:ext cx="8223250" cy="2366646"/>
        </p:xfrm>
        <a:graphic>
          <a:graphicData uri="http://schemas.openxmlformats.org/drawingml/2006/table">
            <a:tbl>
              <a:tblPr firstRow="1" firstCol="1" bandRow="1">
                <a:tableStyleId>{5C22544A-7EE6-4342-B048-85BDC9FD1C3A}</a:tableStyleId>
              </a:tblPr>
              <a:tblGrid>
                <a:gridCol w="793750">
                  <a:extLst>
                    <a:ext uri="{9D8B030D-6E8A-4147-A177-3AD203B41FA5}">
                      <a16:colId xmlns:a16="http://schemas.microsoft.com/office/drawing/2014/main" val="4103112048"/>
                    </a:ext>
                  </a:extLst>
                </a:gridCol>
                <a:gridCol w="2266950">
                  <a:extLst>
                    <a:ext uri="{9D8B030D-6E8A-4147-A177-3AD203B41FA5}">
                      <a16:colId xmlns:a16="http://schemas.microsoft.com/office/drawing/2014/main" val="207360850"/>
                    </a:ext>
                  </a:extLst>
                </a:gridCol>
                <a:gridCol w="2765425">
                  <a:extLst>
                    <a:ext uri="{9D8B030D-6E8A-4147-A177-3AD203B41FA5}">
                      <a16:colId xmlns:a16="http://schemas.microsoft.com/office/drawing/2014/main" val="2285676710"/>
                    </a:ext>
                  </a:extLst>
                </a:gridCol>
                <a:gridCol w="1094105">
                  <a:extLst>
                    <a:ext uri="{9D8B030D-6E8A-4147-A177-3AD203B41FA5}">
                      <a16:colId xmlns:a16="http://schemas.microsoft.com/office/drawing/2014/main" val="3175371543"/>
                    </a:ext>
                  </a:extLst>
                </a:gridCol>
                <a:gridCol w="1303020">
                  <a:extLst>
                    <a:ext uri="{9D8B030D-6E8A-4147-A177-3AD203B41FA5}">
                      <a16:colId xmlns:a16="http://schemas.microsoft.com/office/drawing/2014/main" val="3663633631"/>
                    </a:ext>
                  </a:extLst>
                </a:gridCol>
              </a:tblGrid>
              <a:tr h="450850">
                <a:tc>
                  <a:txBody>
                    <a:bodyPr/>
                    <a:lstStyle/>
                    <a:p>
                      <a:pPr marL="0" marR="0">
                        <a:spcBef>
                          <a:spcPts val="400"/>
                        </a:spcBef>
                        <a:spcAft>
                          <a:spcPts val="400"/>
                        </a:spcAft>
                      </a:pPr>
                      <a:r>
                        <a:rPr lang="en-US" sz="1200" dirty="0">
                          <a:effectLst/>
                        </a:rPr>
                        <a:t>Test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1200"/>
                        </a:spcBef>
                        <a:spcAft>
                          <a:spcPts val="0"/>
                        </a:spcAft>
                      </a:pPr>
                      <a:r>
                        <a:rPr lang="en-US" sz="1100" kern="0" dirty="0">
                          <a:effectLst/>
                        </a:rPr>
                        <a:t>Location Page</a:t>
                      </a:r>
                      <a:endParaRPr lang="en-US"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912771"/>
                  </a:ext>
                </a:extLst>
              </a:tr>
              <a:tr h="393700">
                <a:tc>
                  <a:txBody>
                    <a:bodyPr/>
                    <a:lstStyle/>
                    <a:p>
                      <a:pPr marL="0" marR="0">
                        <a:spcBef>
                          <a:spcPts val="400"/>
                        </a:spcBef>
                        <a:spcAft>
                          <a:spcPts val="4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Test Objective: Locations Page works properly.  </a:t>
                      </a:r>
                    </a:p>
                  </a:txBody>
                  <a:tcPr marL="68580" marR="68580" marT="0" marB="0"/>
                </a:tc>
                <a:tc>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Developer: Harrison Birkner</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2022/12/13</a:t>
                      </a:r>
                    </a:p>
                  </a:txBody>
                  <a:tcPr marL="68580" marR="68580" marT="0" marB="0"/>
                </a:tc>
                <a:tc gridSpan="2">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Developer: Grant Roberts</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2022/12/13</a:t>
                      </a:r>
                    </a:p>
                  </a:txBody>
                  <a:tcPr marL="68580" marR="68580" marT="0" marB="0"/>
                </a:tc>
                <a:tc hMerge="1">
                  <a:txBody>
                    <a:bodyPr/>
                    <a:lstStyle/>
                    <a:p>
                      <a:endParaRPr lang="en-US"/>
                    </a:p>
                  </a:txBody>
                  <a:tcPr/>
                </a:tc>
                <a:extLst>
                  <a:ext uri="{0D108BD9-81ED-4DB2-BD59-A6C34878D82A}">
                    <a16:rowId xmlns:a16="http://schemas.microsoft.com/office/drawing/2014/main" val="56005300"/>
                  </a:ext>
                </a:extLst>
              </a:tr>
              <a:tr h="222250">
                <a:tc>
                  <a:txBody>
                    <a:bodyPr/>
                    <a:lstStyle/>
                    <a:p>
                      <a:pPr marL="0" marR="0">
                        <a:lnSpc>
                          <a:spcPct val="107000"/>
                        </a:lnSpc>
                        <a:spcBef>
                          <a:spcPts val="400"/>
                        </a:spcBef>
                        <a:spcAft>
                          <a:spcPts val="4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Expected results: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Developer pass/fail</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Tester pass/fail</a:t>
                      </a:r>
                    </a:p>
                  </a:txBody>
                  <a:tcPr marL="68580" marR="68580" marT="0" marB="0"/>
                </a:tc>
                <a:extLst>
                  <a:ext uri="{0D108BD9-81ED-4DB2-BD59-A6C34878D82A}">
                    <a16:rowId xmlns:a16="http://schemas.microsoft.com/office/drawing/2014/main" val="2811374201"/>
                  </a:ext>
                </a:extLst>
              </a:tr>
              <a:tr h="222250">
                <a:tc>
                  <a:txBody>
                    <a:bodyPr/>
                    <a:lstStyle/>
                    <a:p>
                      <a:pPr marL="0" marR="0">
                        <a:lnSpc>
                          <a:spcPct val="107000"/>
                        </a:lnSpc>
                        <a:spcBef>
                          <a:spcPts val="400"/>
                        </a:spcBef>
                        <a:spcAft>
                          <a:spcPts val="4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Connection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User can successfully connect to page.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8296953"/>
                  </a:ext>
                </a:extLst>
              </a:tr>
              <a:tr h="222250">
                <a:tc>
                  <a:txBody>
                    <a:bodyPr/>
                    <a:lstStyle/>
                    <a:p>
                      <a:pPr marL="0" marR="0">
                        <a:lnSpc>
                          <a:spcPct val="107000"/>
                        </a:lnSpc>
                        <a:spcBef>
                          <a:spcPts val="400"/>
                        </a:spcBef>
                        <a:spcAft>
                          <a:spcPts val="4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Map Loads</a:t>
                      </a: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Map is loaded properly.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3617419447"/>
                  </a:ext>
                </a:extLst>
              </a:tr>
              <a:tr h="222250">
                <a:tc>
                  <a:txBody>
                    <a:bodyPr/>
                    <a:lstStyle/>
                    <a:p>
                      <a:pPr marL="0" marR="0">
                        <a:lnSpc>
                          <a:spcPct val="107000"/>
                        </a:lnSpc>
                        <a:spcBef>
                          <a:spcPts val="400"/>
                        </a:spcBef>
                        <a:spcAft>
                          <a:spcPts val="4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Navigation tab</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Navigation tab works properly.</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3746895"/>
                  </a:ext>
                </a:extLst>
              </a:tr>
              <a:tr h="222250">
                <a:tc>
                  <a:txBody>
                    <a:bodyPr/>
                    <a:lstStyle/>
                    <a:p>
                      <a:pPr marL="0" marR="0">
                        <a:lnSpc>
                          <a:spcPct val="107000"/>
                        </a:lnSpc>
                        <a:spcBef>
                          <a:spcPts val="400"/>
                        </a:spcBef>
                        <a:spcAft>
                          <a:spcPts val="4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Locations populate</a:t>
                      </a: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Locations are loaded to the map properly.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1553296952"/>
                  </a:ext>
                </a:extLst>
              </a:tr>
              <a:tr h="222250">
                <a:tc>
                  <a:txBody>
                    <a:bodyPr/>
                    <a:lstStyle/>
                    <a:p>
                      <a:pPr marL="0" marR="0">
                        <a:lnSpc>
                          <a:spcPct val="107000"/>
                        </a:lnSpc>
                        <a:spcBef>
                          <a:spcPts val="400"/>
                        </a:spcBef>
                        <a:spcAft>
                          <a:spcPts val="400"/>
                        </a:spcAft>
                      </a:pPr>
                      <a:r>
                        <a:rPr lang="en-US" sz="1000" dirty="0">
                          <a:effectLst/>
                        </a:rPr>
                        <a:t>Comments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All features functioned as expected and working properly. Redirection working properly and integration with database works as intended.</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071366944"/>
                  </a:ext>
                </a:extLst>
              </a:tr>
            </a:tbl>
          </a:graphicData>
        </a:graphic>
      </p:graphicFrame>
      <p:sp>
        <p:nvSpPr>
          <p:cNvPr id="6" name="TextBox 5">
            <a:extLst>
              <a:ext uri="{FF2B5EF4-FFF2-40B4-BE49-F238E27FC236}">
                <a16:creationId xmlns:a16="http://schemas.microsoft.com/office/drawing/2014/main" id="{8DA93C54-BDD8-8B3D-019D-E190D1409637}"/>
              </a:ext>
            </a:extLst>
          </p:cNvPr>
          <p:cNvSpPr txBox="1"/>
          <p:nvPr/>
        </p:nvSpPr>
        <p:spPr>
          <a:xfrm>
            <a:off x="1984375" y="4750921"/>
            <a:ext cx="8223250" cy="1107996"/>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sz="1600" dirty="0"/>
              <a:t>This test was ran to check the Locations Page. In this test we needed to ensure that the map was loading correctly, and that our locations from the database were also loaded to the map correctly.</a:t>
            </a:r>
          </a:p>
        </p:txBody>
      </p:sp>
    </p:spTree>
    <p:extLst>
      <p:ext uri="{BB962C8B-B14F-4D97-AF65-F5344CB8AC3E}">
        <p14:creationId xmlns:p14="http://schemas.microsoft.com/office/powerpoint/2010/main" val="261244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9AB5-342B-152A-3EBD-FE080D0066DE}"/>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86692775-B772-6DAC-4C0A-D10B8C620989}"/>
              </a:ext>
            </a:extLst>
          </p:cNvPr>
          <p:cNvSpPr>
            <a:spLocks noGrp="1"/>
          </p:cNvSpPr>
          <p:nvPr>
            <p:ph idx="1"/>
          </p:nvPr>
        </p:nvSpPr>
        <p:spPr/>
        <p:txBody>
          <a:bodyPr>
            <a:normAutofit fontScale="92500"/>
          </a:bodyPr>
          <a:lstStyle/>
          <a:p>
            <a:pPr marL="457200" indent="-457200">
              <a:buFont typeface="+mj-lt"/>
              <a:buAutoNum type="arabicPeriod"/>
            </a:pPr>
            <a:r>
              <a:rPr lang="en-US" dirty="0"/>
              <a:t>Knowing what data is going into your databases, as well as what kinds of controls you will need on each field, is important. Although all of our database fixes from our ERD were pretty easy to implement, it would have been more difficult with a larger database.</a:t>
            </a:r>
          </a:p>
          <a:p>
            <a:pPr marL="457200" indent="-457200">
              <a:buFont typeface="+mj-lt"/>
              <a:buAutoNum type="arabicPeriod"/>
            </a:pPr>
            <a:r>
              <a:rPr lang="en-US" dirty="0"/>
              <a:t>Make sure everyone on the development team is using the same versions of Java, Tomcat, and any other software needed. We ran into numerous issues due to inconsistencies between the team at the start.</a:t>
            </a:r>
          </a:p>
          <a:p>
            <a:pPr marL="457200" indent="-457200">
              <a:buFont typeface="+mj-lt"/>
              <a:buAutoNum type="arabicPeriod"/>
            </a:pPr>
            <a:r>
              <a:rPr lang="en-US" dirty="0"/>
              <a:t>Ensure that others on the team review your work after it’s completed, or even while it’s being worked on. This way bugs or efficiencies that you may not think of can be discovered and either fixed or implemented!</a:t>
            </a:r>
          </a:p>
          <a:p>
            <a:pPr marL="457200" indent="-457200">
              <a:buFont typeface="+mj-lt"/>
              <a:buAutoNum type="arabicPeriod"/>
            </a:pPr>
            <a:endParaRPr lang="en-US" dirty="0"/>
          </a:p>
        </p:txBody>
      </p:sp>
    </p:spTree>
    <p:extLst>
      <p:ext uri="{BB962C8B-B14F-4D97-AF65-F5344CB8AC3E}">
        <p14:creationId xmlns:p14="http://schemas.microsoft.com/office/powerpoint/2010/main" val="139479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75FD-D6A1-4DBC-E507-F7326B3ABFFA}"/>
              </a:ext>
            </a:extLst>
          </p:cNvPr>
          <p:cNvSpPr>
            <a:spLocks noGrp="1"/>
          </p:cNvSpPr>
          <p:nvPr>
            <p:ph type="title"/>
          </p:nvPr>
        </p:nvSpPr>
        <p:spPr/>
        <p:txBody>
          <a:bodyPr/>
          <a:lstStyle/>
          <a:p>
            <a:r>
              <a:rPr lang="en-US" dirty="0"/>
              <a:t>Team Introduction</a:t>
            </a:r>
          </a:p>
        </p:txBody>
      </p:sp>
      <p:sp>
        <p:nvSpPr>
          <p:cNvPr id="3" name="Content Placeholder 2">
            <a:extLst>
              <a:ext uri="{FF2B5EF4-FFF2-40B4-BE49-F238E27FC236}">
                <a16:creationId xmlns:a16="http://schemas.microsoft.com/office/drawing/2014/main" id="{88A6FFAC-D6F6-C9C6-7B83-909723D06F55}"/>
              </a:ext>
            </a:extLst>
          </p:cNvPr>
          <p:cNvSpPr>
            <a:spLocks noGrp="1"/>
          </p:cNvSpPr>
          <p:nvPr>
            <p:ph idx="1"/>
          </p:nvPr>
        </p:nvSpPr>
        <p:spPr/>
        <p:txBody>
          <a:bodyPr/>
          <a:lstStyle/>
          <a:p>
            <a:r>
              <a:rPr lang="en-US" dirty="0"/>
              <a:t>Harrison </a:t>
            </a:r>
            <a:r>
              <a:rPr lang="en-US" dirty="0" err="1"/>
              <a:t>Birkner</a:t>
            </a:r>
            <a:r>
              <a:rPr lang="en-US" dirty="0"/>
              <a:t> (Team Leader)</a:t>
            </a:r>
          </a:p>
          <a:p>
            <a:endParaRPr lang="en-US" dirty="0"/>
          </a:p>
          <a:p>
            <a:r>
              <a:rPr lang="en-US" dirty="0"/>
              <a:t>Carlos Delgado</a:t>
            </a:r>
          </a:p>
          <a:p>
            <a:endParaRPr lang="en-US" dirty="0"/>
          </a:p>
          <a:p>
            <a:r>
              <a:rPr lang="en-US" dirty="0"/>
              <a:t>Grant Roberts</a:t>
            </a:r>
          </a:p>
          <a:p>
            <a:endParaRPr lang="en-US" dirty="0"/>
          </a:p>
          <a:p>
            <a:r>
              <a:rPr lang="en-US" dirty="0"/>
              <a:t>Anthony Milton</a:t>
            </a:r>
          </a:p>
        </p:txBody>
      </p:sp>
    </p:spTree>
    <p:extLst>
      <p:ext uri="{BB962C8B-B14F-4D97-AF65-F5344CB8AC3E}">
        <p14:creationId xmlns:p14="http://schemas.microsoft.com/office/powerpoint/2010/main" val="369729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0D58-021B-A65D-32AC-0EF7D455DB29}"/>
              </a:ext>
            </a:extLst>
          </p:cNvPr>
          <p:cNvSpPr>
            <a:spLocks noGrp="1"/>
          </p:cNvSpPr>
          <p:nvPr>
            <p:ph type="title"/>
          </p:nvPr>
        </p:nvSpPr>
        <p:spPr/>
        <p:txBody>
          <a:bodyPr/>
          <a:lstStyle/>
          <a:p>
            <a:r>
              <a:rPr lang="en-US" dirty="0"/>
              <a:t>Sample Prototypes</a:t>
            </a:r>
          </a:p>
        </p:txBody>
      </p:sp>
      <p:sp>
        <p:nvSpPr>
          <p:cNvPr id="3" name="Content Placeholder 2">
            <a:extLst>
              <a:ext uri="{FF2B5EF4-FFF2-40B4-BE49-F238E27FC236}">
                <a16:creationId xmlns:a16="http://schemas.microsoft.com/office/drawing/2014/main" id="{D7B79C27-8E4A-B7AE-5657-82475FFAFC35}"/>
              </a:ext>
            </a:extLst>
          </p:cNvPr>
          <p:cNvSpPr>
            <a:spLocks noGrp="1"/>
          </p:cNvSpPr>
          <p:nvPr>
            <p:ph idx="1"/>
          </p:nvPr>
        </p:nvSpPr>
        <p:spPr/>
        <p:txBody>
          <a:bodyPr>
            <a:normAutofit lnSpcReduction="10000"/>
          </a:bodyPr>
          <a:lstStyle/>
          <a:p>
            <a:r>
              <a:rPr lang="en-US" dirty="0"/>
              <a:t>The following slides show our prototypes and design process for the site, this was also the first opportunity we had working together.</a:t>
            </a:r>
          </a:p>
          <a:p>
            <a:endParaRPr lang="en-US" dirty="0"/>
          </a:p>
          <a:p>
            <a:r>
              <a:rPr lang="en-US" dirty="0"/>
              <a:t>Most of us decided to work off a common template, however the biggest thing that we wanted to standardize was the navigation bar at the top so that it remained the same across all pages.</a:t>
            </a:r>
          </a:p>
          <a:p>
            <a:endParaRPr lang="en-US" dirty="0"/>
          </a:p>
          <a:p>
            <a:r>
              <a:rPr lang="en-US" dirty="0"/>
              <a:t>One of our team members designed better on paper than through the computer, as shown on the reservation and location pages.</a:t>
            </a:r>
          </a:p>
        </p:txBody>
      </p:sp>
    </p:spTree>
    <p:extLst>
      <p:ext uri="{BB962C8B-B14F-4D97-AF65-F5344CB8AC3E}">
        <p14:creationId xmlns:p14="http://schemas.microsoft.com/office/powerpoint/2010/main" val="265790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6886-2FA1-679F-C931-4230721B303E}"/>
              </a:ext>
            </a:extLst>
          </p:cNvPr>
          <p:cNvSpPr>
            <a:spLocks noGrp="1"/>
          </p:cNvSpPr>
          <p:nvPr>
            <p:ph type="title"/>
          </p:nvPr>
        </p:nvSpPr>
        <p:spPr/>
        <p:txBody>
          <a:bodyPr/>
          <a:lstStyle/>
          <a:p>
            <a:r>
              <a:rPr lang="en-US" dirty="0"/>
              <a:t>Sample Prototypes</a:t>
            </a:r>
          </a:p>
        </p:txBody>
      </p:sp>
      <p:pic>
        <p:nvPicPr>
          <p:cNvPr id="6" name="Picture 5" descr="Diagram&#10;&#10;Description automatically generated">
            <a:extLst>
              <a:ext uri="{FF2B5EF4-FFF2-40B4-BE49-F238E27FC236}">
                <a16:creationId xmlns:a16="http://schemas.microsoft.com/office/drawing/2014/main" id="{938E38A6-9BC0-08A6-347B-C69EABFF2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178" y="2193366"/>
            <a:ext cx="4148316" cy="3213261"/>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F5BAFB17-0FFB-469A-9BE9-EB853850CE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1626" y="2193364"/>
            <a:ext cx="1427763" cy="3213261"/>
          </a:xfrm>
          <a:prstGeom prst="rect">
            <a:avLst/>
          </a:prstGeom>
          <a:ln w="2286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BF3BC306-633E-44C8-FB40-88632DB020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55345" y="2193364"/>
            <a:ext cx="2425949" cy="3213261"/>
          </a:xfrm>
          <a:prstGeom prst="rect">
            <a:avLst/>
          </a:prstGeom>
          <a:ln w="2286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55045AB8-122B-E258-A9B9-D48AF8A8FD4E}"/>
              </a:ext>
            </a:extLst>
          </p:cNvPr>
          <p:cNvSpPr txBox="1"/>
          <p:nvPr/>
        </p:nvSpPr>
        <p:spPr>
          <a:xfrm>
            <a:off x="1478242" y="1548136"/>
            <a:ext cx="3508188" cy="369332"/>
          </a:xfrm>
          <a:prstGeom prst="rect">
            <a:avLst/>
          </a:prstGeom>
          <a:noFill/>
        </p:spPr>
        <p:txBody>
          <a:bodyPr wrap="square" rtlCol="0">
            <a:spAutoFit/>
          </a:bodyPr>
          <a:lstStyle/>
          <a:p>
            <a:pPr algn="ctr"/>
            <a:r>
              <a:rPr lang="en-US" dirty="0"/>
              <a:t>Landing Page</a:t>
            </a:r>
          </a:p>
        </p:txBody>
      </p:sp>
      <p:sp>
        <p:nvSpPr>
          <p:cNvPr id="12" name="TextBox 11">
            <a:extLst>
              <a:ext uri="{FF2B5EF4-FFF2-40B4-BE49-F238E27FC236}">
                <a16:creationId xmlns:a16="http://schemas.microsoft.com/office/drawing/2014/main" id="{38386999-6E13-C30D-31E4-FA151AD22B7D}"/>
              </a:ext>
            </a:extLst>
          </p:cNvPr>
          <p:cNvSpPr txBox="1"/>
          <p:nvPr/>
        </p:nvSpPr>
        <p:spPr>
          <a:xfrm>
            <a:off x="5862752" y="1548136"/>
            <a:ext cx="2045509" cy="369332"/>
          </a:xfrm>
          <a:prstGeom prst="rect">
            <a:avLst/>
          </a:prstGeom>
          <a:noFill/>
        </p:spPr>
        <p:txBody>
          <a:bodyPr wrap="square" rtlCol="0">
            <a:spAutoFit/>
          </a:bodyPr>
          <a:lstStyle/>
          <a:p>
            <a:pPr algn="ctr"/>
            <a:r>
              <a:rPr lang="en-US" dirty="0"/>
              <a:t>Reservation Page</a:t>
            </a:r>
          </a:p>
        </p:txBody>
      </p:sp>
      <p:sp>
        <p:nvSpPr>
          <p:cNvPr id="13" name="TextBox 12">
            <a:extLst>
              <a:ext uri="{FF2B5EF4-FFF2-40B4-BE49-F238E27FC236}">
                <a16:creationId xmlns:a16="http://schemas.microsoft.com/office/drawing/2014/main" id="{47A58607-B4C9-831E-61C1-216908D7D988}"/>
              </a:ext>
            </a:extLst>
          </p:cNvPr>
          <p:cNvSpPr txBox="1"/>
          <p:nvPr/>
        </p:nvSpPr>
        <p:spPr>
          <a:xfrm>
            <a:off x="8557727" y="1506022"/>
            <a:ext cx="1821184" cy="369332"/>
          </a:xfrm>
          <a:prstGeom prst="rect">
            <a:avLst/>
          </a:prstGeom>
          <a:noFill/>
        </p:spPr>
        <p:txBody>
          <a:bodyPr wrap="square" rtlCol="0">
            <a:spAutoFit/>
          </a:bodyPr>
          <a:lstStyle/>
          <a:p>
            <a:pPr algn="ctr"/>
            <a:r>
              <a:rPr lang="en-US" dirty="0"/>
              <a:t>Location Page</a:t>
            </a:r>
          </a:p>
        </p:txBody>
      </p:sp>
    </p:spTree>
    <p:extLst>
      <p:ext uri="{BB962C8B-B14F-4D97-AF65-F5344CB8AC3E}">
        <p14:creationId xmlns:p14="http://schemas.microsoft.com/office/powerpoint/2010/main" val="395826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6886-2FA1-679F-C931-4230721B303E}"/>
              </a:ext>
            </a:extLst>
          </p:cNvPr>
          <p:cNvSpPr>
            <a:spLocks noGrp="1"/>
          </p:cNvSpPr>
          <p:nvPr>
            <p:ph type="title"/>
          </p:nvPr>
        </p:nvSpPr>
        <p:spPr/>
        <p:txBody>
          <a:bodyPr/>
          <a:lstStyle/>
          <a:p>
            <a:r>
              <a:rPr lang="en-US" dirty="0"/>
              <a:t>Sample Prototypes</a:t>
            </a:r>
          </a:p>
        </p:txBody>
      </p:sp>
      <p:pic>
        <p:nvPicPr>
          <p:cNvPr id="6" name="Picture 5">
            <a:extLst>
              <a:ext uri="{FF2B5EF4-FFF2-40B4-BE49-F238E27FC236}">
                <a16:creationId xmlns:a16="http://schemas.microsoft.com/office/drawing/2014/main" id="{938E38A6-9BC0-08A6-347B-C69EABFF2B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2995" y="1829260"/>
            <a:ext cx="2538269" cy="1963024"/>
          </a:xfrm>
          <a:prstGeom prst="rect">
            <a:avLst/>
          </a:prstGeom>
          <a:ln w="2286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55045AB8-122B-E258-A9B9-D48AF8A8FD4E}"/>
              </a:ext>
            </a:extLst>
          </p:cNvPr>
          <p:cNvSpPr txBox="1"/>
          <p:nvPr/>
        </p:nvSpPr>
        <p:spPr>
          <a:xfrm>
            <a:off x="324783" y="2626106"/>
            <a:ext cx="1814793" cy="369332"/>
          </a:xfrm>
          <a:prstGeom prst="rect">
            <a:avLst/>
          </a:prstGeom>
          <a:noFill/>
        </p:spPr>
        <p:txBody>
          <a:bodyPr wrap="square" rtlCol="0">
            <a:spAutoFit/>
          </a:bodyPr>
          <a:lstStyle/>
          <a:p>
            <a:pPr algn="ctr"/>
            <a:r>
              <a:rPr lang="en-US" dirty="0"/>
              <a:t>About Us Page</a:t>
            </a:r>
          </a:p>
        </p:txBody>
      </p:sp>
      <p:pic>
        <p:nvPicPr>
          <p:cNvPr id="3" name="Picture 2">
            <a:extLst>
              <a:ext uri="{FF2B5EF4-FFF2-40B4-BE49-F238E27FC236}">
                <a16:creationId xmlns:a16="http://schemas.microsoft.com/office/drawing/2014/main" id="{98A1A534-9C77-667D-6B7C-426FF39928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02995" y="4209548"/>
            <a:ext cx="2538269" cy="195623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C797AB21-0CBA-E392-F4B6-C7637FA62304}"/>
              </a:ext>
            </a:extLst>
          </p:cNvPr>
          <p:cNvSpPr txBox="1"/>
          <p:nvPr/>
        </p:nvSpPr>
        <p:spPr>
          <a:xfrm>
            <a:off x="279960" y="5103353"/>
            <a:ext cx="1814793" cy="369332"/>
          </a:xfrm>
          <a:prstGeom prst="rect">
            <a:avLst/>
          </a:prstGeom>
          <a:noFill/>
        </p:spPr>
        <p:txBody>
          <a:bodyPr wrap="square" rtlCol="0">
            <a:spAutoFit/>
          </a:bodyPr>
          <a:lstStyle/>
          <a:p>
            <a:pPr algn="ctr"/>
            <a:r>
              <a:rPr lang="en-US" dirty="0"/>
              <a:t>Contact Us Page</a:t>
            </a:r>
          </a:p>
        </p:txBody>
      </p:sp>
      <p:pic>
        <p:nvPicPr>
          <p:cNvPr id="5" name="Picture 4">
            <a:extLst>
              <a:ext uri="{FF2B5EF4-FFF2-40B4-BE49-F238E27FC236}">
                <a16:creationId xmlns:a16="http://schemas.microsoft.com/office/drawing/2014/main" id="{1DB56003-ADA5-B9BB-8250-D7148D2B907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9183" y="1835912"/>
            <a:ext cx="2538269" cy="1949719"/>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26A7CD1B-993C-3CF9-3B94-0F308D2FDF77}"/>
              </a:ext>
            </a:extLst>
          </p:cNvPr>
          <p:cNvSpPr txBox="1"/>
          <p:nvPr/>
        </p:nvSpPr>
        <p:spPr>
          <a:xfrm>
            <a:off x="5610971" y="2626106"/>
            <a:ext cx="1814793" cy="646331"/>
          </a:xfrm>
          <a:prstGeom prst="rect">
            <a:avLst/>
          </a:prstGeom>
          <a:noFill/>
        </p:spPr>
        <p:txBody>
          <a:bodyPr wrap="square" rtlCol="0">
            <a:spAutoFit/>
          </a:bodyPr>
          <a:lstStyle/>
          <a:p>
            <a:pPr algn="ctr"/>
            <a:r>
              <a:rPr lang="en-US" dirty="0"/>
              <a:t>Reservation Lookup Page</a:t>
            </a:r>
          </a:p>
        </p:txBody>
      </p:sp>
      <p:pic>
        <p:nvPicPr>
          <p:cNvPr id="8" name="Picture 7">
            <a:extLst>
              <a:ext uri="{FF2B5EF4-FFF2-40B4-BE49-F238E27FC236}">
                <a16:creationId xmlns:a16="http://schemas.microsoft.com/office/drawing/2014/main" id="{13882DB2-A53E-58BB-0FA0-B570045EC77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89183" y="4209548"/>
            <a:ext cx="2538268" cy="1956230"/>
          </a:xfrm>
          <a:prstGeom prst="rect">
            <a:avLst/>
          </a:prstGeom>
          <a:ln w="228600" cap="sq" cmpd="thickThin">
            <a:solidFill>
              <a:srgbClr val="0000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5E2757FA-5038-E2ED-A25C-0E69C481B022}"/>
              </a:ext>
            </a:extLst>
          </p:cNvPr>
          <p:cNvSpPr txBox="1"/>
          <p:nvPr/>
        </p:nvSpPr>
        <p:spPr>
          <a:xfrm>
            <a:off x="5566148" y="5103353"/>
            <a:ext cx="1814793" cy="369332"/>
          </a:xfrm>
          <a:prstGeom prst="rect">
            <a:avLst/>
          </a:prstGeom>
          <a:noFill/>
        </p:spPr>
        <p:txBody>
          <a:bodyPr wrap="square" rtlCol="0">
            <a:spAutoFit/>
          </a:bodyPr>
          <a:lstStyle/>
          <a:p>
            <a:pPr algn="ctr"/>
            <a:r>
              <a:rPr lang="en-US" dirty="0"/>
              <a:t>Loyalty Rewards</a:t>
            </a:r>
          </a:p>
        </p:txBody>
      </p:sp>
    </p:spTree>
    <p:extLst>
      <p:ext uri="{BB962C8B-B14F-4D97-AF65-F5344CB8AC3E}">
        <p14:creationId xmlns:p14="http://schemas.microsoft.com/office/powerpoint/2010/main" val="119092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D923-BCA6-CDD9-E7AD-247B74C24DF6}"/>
              </a:ext>
            </a:extLst>
          </p:cNvPr>
          <p:cNvSpPr>
            <a:spLocks noGrp="1"/>
          </p:cNvSpPr>
          <p:nvPr>
            <p:ph type="title"/>
          </p:nvPr>
        </p:nvSpPr>
        <p:spPr/>
        <p:txBody>
          <a:bodyPr/>
          <a:lstStyle/>
          <a:p>
            <a:r>
              <a:rPr lang="en-US" dirty="0"/>
              <a:t>Entity Relationship Diagram</a:t>
            </a:r>
          </a:p>
        </p:txBody>
      </p:sp>
      <p:pic>
        <p:nvPicPr>
          <p:cNvPr id="5" name="Picture 4" descr="Diagram&#10;&#10;Description automatically generated">
            <a:extLst>
              <a:ext uri="{FF2B5EF4-FFF2-40B4-BE49-F238E27FC236}">
                <a16:creationId xmlns:a16="http://schemas.microsoft.com/office/drawing/2014/main" id="{E1887200-8B7B-BFED-BBFF-CC74AA2DC448}"/>
              </a:ext>
            </a:extLst>
          </p:cNvPr>
          <p:cNvPicPr>
            <a:picLocks noChangeAspect="1"/>
          </p:cNvPicPr>
          <p:nvPr/>
        </p:nvPicPr>
        <p:blipFill rotWithShape="1">
          <a:blip r:embed="rId2">
            <a:extLst>
              <a:ext uri="{28A0092B-C50C-407E-A947-70E740481C1C}">
                <a14:useLocalDpi xmlns:a14="http://schemas.microsoft.com/office/drawing/2010/main" val="0"/>
              </a:ext>
            </a:extLst>
          </a:blip>
          <a:srcRect r="48315"/>
          <a:stretch/>
        </p:blipFill>
        <p:spPr>
          <a:xfrm>
            <a:off x="5496019" y="1649613"/>
            <a:ext cx="2052264" cy="4598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F328E8E-5326-7A12-9D06-1C7C1039E006}"/>
              </a:ext>
            </a:extLst>
          </p:cNvPr>
          <p:cNvSpPr txBox="1"/>
          <p:nvPr/>
        </p:nvSpPr>
        <p:spPr>
          <a:xfrm>
            <a:off x="1141506" y="1905841"/>
            <a:ext cx="428513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Our ERD is shown to the right, however we found we had to make some small alterations throughout the project that we did not plan for initially.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this was a simple ERD, with three tables. We probably could have left out the Location table, but thinking about it as a larger company we believed that a database of locations would be required eventually.</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136632AC-92A5-C1C3-55E1-47FF560CB8E9}"/>
              </a:ext>
            </a:extLst>
          </p:cNvPr>
          <p:cNvSpPr txBox="1"/>
          <p:nvPr/>
        </p:nvSpPr>
        <p:spPr>
          <a:xfrm>
            <a:off x="7425765" y="2014070"/>
            <a:ext cx="4153647" cy="3231654"/>
          </a:xfrm>
          <a:prstGeom prst="rect">
            <a:avLst/>
          </a:prstGeom>
          <a:noFill/>
        </p:spPr>
        <p:txBody>
          <a:bodyPr wrap="square" rtlCol="0">
            <a:spAutoFit/>
          </a:bodyPr>
          <a:lstStyle/>
          <a:p>
            <a:pPr marL="285750" indent="-285750">
              <a:buFont typeface="Arial" panose="020B0604020202020204" pitchFamily="34" charset="0"/>
              <a:buChar char="•"/>
            </a:pPr>
            <a:r>
              <a:rPr lang="en-US" dirty="0"/>
              <a:t>Later Changes Included:</a:t>
            </a:r>
          </a:p>
          <a:p>
            <a:pPr marL="742950" lvl="1" indent="-285750">
              <a:buFont typeface="Arial" panose="020B0604020202020204" pitchFamily="34" charset="0"/>
              <a:buChar char="•"/>
            </a:pPr>
            <a:r>
              <a:rPr lang="en-US" sz="1400" dirty="0"/>
              <a:t>Multiple fields required changing to be “Not Null”</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err="1"/>
              <a:t>PointsEarned</a:t>
            </a:r>
            <a:r>
              <a:rPr lang="en-US" sz="1400" dirty="0"/>
              <a:t> changed to have a default value of 0 to simplify front-end code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Password field needed to be larger than 45 characters due to hashing method, so was changed accordingly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Location Address field was also extended to fit the full addresses needed</a:t>
            </a:r>
          </a:p>
          <a:p>
            <a:endParaRPr lang="en-US" dirty="0"/>
          </a:p>
        </p:txBody>
      </p:sp>
    </p:spTree>
    <p:extLst>
      <p:ext uri="{BB962C8B-B14F-4D97-AF65-F5344CB8AC3E}">
        <p14:creationId xmlns:p14="http://schemas.microsoft.com/office/powerpoint/2010/main" val="281001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676-0310-FD3B-938F-BE15C1FB86B0}"/>
              </a:ext>
            </a:extLst>
          </p:cNvPr>
          <p:cNvSpPr>
            <a:spLocks noGrp="1"/>
          </p:cNvSpPr>
          <p:nvPr>
            <p:ph type="title"/>
          </p:nvPr>
        </p:nvSpPr>
        <p:spPr/>
        <p:txBody>
          <a:bodyPr/>
          <a:lstStyle/>
          <a:p>
            <a:r>
              <a:rPr lang="en-US" dirty="0"/>
              <a:t>Test Example 1 of 5</a:t>
            </a:r>
          </a:p>
        </p:txBody>
      </p:sp>
      <p:graphicFrame>
        <p:nvGraphicFramePr>
          <p:cNvPr id="4" name="Content Placeholder 3">
            <a:extLst>
              <a:ext uri="{FF2B5EF4-FFF2-40B4-BE49-F238E27FC236}">
                <a16:creationId xmlns:a16="http://schemas.microsoft.com/office/drawing/2014/main" id="{491DDA37-DFAE-7430-64CC-EFD1E273840A}"/>
              </a:ext>
            </a:extLst>
          </p:cNvPr>
          <p:cNvGraphicFramePr>
            <a:graphicFrameLocks noGrp="1"/>
          </p:cNvGraphicFramePr>
          <p:nvPr>
            <p:ph idx="1"/>
            <p:extLst>
              <p:ext uri="{D42A27DB-BD31-4B8C-83A1-F6EECF244321}">
                <p14:modId xmlns:p14="http://schemas.microsoft.com/office/powerpoint/2010/main" val="356981205"/>
              </p:ext>
            </p:extLst>
          </p:nvPr>
        </p:nvGraphicFramePr>
        <p:xfrm>
          <a:off x="1984375" y="2244153"/>
          <a:ext cx="8223250" cy="2369694"/>
        </p:xfrm>
        <a:graphic>
          <a:graphicData uri="http://schemas.openxmlformats.org/drawingml/2006/table">
            <a:tbl>
              <a:tblPr firstRow="1" firstCol="1" bandRow="1">
                <a:tableStyleId>{5C22544A-7EE6-4342-B048-85BDC9FD1C3A}</a:tableStyleId>
              </a:tblPr>
              <a:tblGrid>
                <a:gridCol w="793750">
                  <a:extLst>
                    <a:ext uri="{9D8B030D-6E8A-4147-A177-3AD203B41FA5}">
                      <a16:colId xmlns:a16="http://schemas.microsoft.com/office/drawing/2014/main" val="4103112048"/>
                    </a:ext>
                  </a:extLst>
                </a:gridCol>
                <a:gridCol w="2266950">
                  <a:extLst>
                    <a:ext uri="{9D8B030D-6E8A-4147-A177-3AD203B41FA5}">
                      <a16:colId xmlns:a16="http://schemas.microsoft.com/office/drawing/2014/main" val="207360850"/>
                    </a:ext>
                  </a:extLst>
                </a:gridCol>
                <a:gridCol w="2765425">
                  <a:extLst>
                    <a:ext uri="{9D8B030D-6E8A-4147-A177-3AD203B41FA5}">
                      <a16:colId xmlns:a16="http://schemas.microsoft.com/office/drawing/2014/main" val="2285676710"/>
                    </a:ext>
                  </a:extLst>
                </a:gridCol>
                <a:gridCol w="1094105">
                  <a:extLst>
                    <a:ext uri="{9D8B030D-6E8A-4147-A177-3AD203B41FA5}">
                      <a16:colId xmlns:a16="http://schemas.microsoft.com/office/drawing/2014/main" val="3175371543"/>
                    </a:ext>
                  </a:extLst>
                </a:gridCol>
                <a:gridCol w="1303020">
                  <a:extLst>
                    <a:ext uri="{9D8B030D-6E8A-4147-A177-3AD203B41FA5}">
                      <a16:colId xmlns:a16="http://schemas.microsoft.com/office/drawing/2014/main" val="3663633631"/>
                    </a:ext>
                  </a:extLst>
                </a:gridCol>
              </a:tblGrid>
              <a:tr h="450850">
                <a:tc>
                  <a:txBody>
                    <a:bodyPr/>
                    <a:lstStyle/>
                    <a:p>
                      <a:pPr marL="0" marR="0">
                        <a:spcBef>
                          <a:spcPts val="400"/>
                        </a:spcBef>
                        <a:spcAft>
                          <a:spcPts val="400"/>
                        </a:spcAft>
                      </a:pPr>
                      <a:r>
                        <a:rPr lang="en-US" sz="1200" dirty="0">
                          <a:effectLst/>
                        </a:rPr>
                        <a:t>Test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1200"/>
                        </a:spcBef>
                        <a:spcAft>
                          <a:spcPts val="0"/>
                        </a:spcAft>
                      </a:pPr>
                      <a:r>
                        <a:rPr lang="en-US" sz="1100" kern="0" dirty="0">
                          <a:effectLst/>
                        </a:rPr>
                        <a:t>Look Up Reservation page</a:t>
                      </a:r>
                      <a:endParaRPr lang="en-US"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912771"/>
                  </a:ext>
                </a:extLst>
              </a:tr>
              <a:tr h="393700">
                <a:tc>
                  <a:txBody>
                    <a:bodyPr/>
                    <a:lstStyle/>
                    <a:p>
                      <a:pPr marL="0" marR="0">
                        <a:spcBef>
                          <a:spcPts val="400"/>
                        </a:spcBef>
                        <a:spcAft>
                          <a:spcPts val="4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Test Objective: Reservation look up page works properly.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Developer: Harrison Birkner</a:t>
                      </a:r>
                      <a:endParaRPr lang="en-US" sz="1100">
                        <a:effectLst/>
                      </a:endParaRPr>
                    </a:p>
                    <a:p>
                      <a:pPr marL="0" marR="0">
                        <a:lnSpc>
                          <a:spcPct val="107000"/>
                        </a:lnSpc>
                        <a:spcBef>
                          <a:spcPts val="0"/>
                        </a:spcBef>
                        <a:spcAft>
                          <a:spcPts val="0"/>
                        </a:spcAft>
                      </a:pPr>
                      <a:r>
                        <a:rPr lang="en-US" sz="1000">
                          <a:effectLst/>
                        </a:rPr>
                        <a:t>Date tested: 2022/12/06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000">
                          <a:effectLst/>
                        </a:rPr>
                        <a:t>Developer: Grant Roberts</a:t>
                      </a:r>
                      <a:endParaRPr lang="en-US" sz="1100">
                        <a:effectLst/>
                      </a:endParaRPr>
                    </a:p>
                    <a:p>
                      <a:pPr marL="0" marR="0">
                        <a:lnSpc>
                          <a:spcPct val="107000"/>
                        </a:lnSpc>
                        <a:spcBef>
                          <a:spcPts val="0"/>
                        </a:spcBef>
                        <a:spcAft>
                          <a:spcPts val="0"/>
                        </a:spcAft>
                      </a:pPr>
                      <a:r>
                        <a:rPr lang="en-US" sz="1000">
                          <a:effectLst/>
                        </a:rPr>
                        <a:t>Date tested: 2022/12/06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6005300"/>
                  </a:ext>
                </a:extLst>
              </a:tr>
              <a:tr h="222250">
                <a:tc>
                  <a:txBody>
                    <a:bodyPr/>
                    <a:lstStyle/>
                    <a:p>
                      <a:pPr marL="0" marR="0">
                        <a:lnSpc>
                          <a:spcPct val="107000"/>
                        </a:lnSpc>
                        <a:spcBef>
                          <a:spcPts val="400"/>
                        </a:spcBef>
                        <a:spcAft>
                          <a:spcPts val="4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Expected results: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Developer pass/fail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Tester pass/fail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374201"/>
                  </a:ext>
                </a:extLst>
              </a:tr>
              <a:tr h="222250">
                <a:tc>
                  <a:txBody>
                    <a:bodyPr/>
                    <a:lstStyle/>
                    <a:p>
                      <a:pPr marL="0" marR="0">
                        <a:lnSpc>
                          <a:spcPct val="107000"/>
                        </a:lnSpc>
                        <a:spcBef>
                          <a:spcPts val="400"/>
                        </a:spcBef>
                        <a:spcAft>
                          <a:spcPts val="4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Connection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User can successfully connect to page.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8296953"/>
                  </a:ext>
                </a:extLst>
              </a:tr>
              <a:tr h="222250">
                <a:tc>
                  <a:txBody>
                    <a:bodyPr/>
                    <a:lstStyle/>
                    <a:p>
                      <a:pPr marL="0" marR="0">
                        <a:lnSpc>
                          <a:spcPct val="107000"/>
                        </a:lnSpc>
                        <a:spcBef>
                          <a:spcPts val="400"/>
                        </a:spcBef>
                        <a:spcAft>
                          <a:spcPts val="4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Refresh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Page is loaded properly after refresh.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419447"/>
                  </a:ext>
                </a:extLst>
              </a:tr>
              <a:tr h="222250">
                <a:tc>
                  <a:txBody>
                    <a:bodyPr/>
                    <a:lstStyle/>
                    <a:p>
                      <a:pPr marL="0" marR="0">
                        <a:lnSpc>
                          <a:spcPct val="107000"/>
                        </a:lnSpc>
                        <a:spcBef>
                          <a:spcPts val="400"/>
                        </a:spcBef>
                        <a:spcAft>
                          <a:spcPts val="4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Info 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dirty="0">
                          <a:effectLst/>
                        </a:rPr>
                        <a:t>Information is properly loaded to database.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3746895"/>
                  </a:ext>
                </a:extLst>
              </a:tr>
              <a:tr h="222250">
                <a:tc>
                  <a:txBody>
                    <a:bodyPr/>
                    <a:lstStyle/>
                    <a:p>
                      <a:pPr marL="0" marR="0">
                        <a:lnSpc>
                          <a:spcPct val="107000"/>
                        </a:lnSpc>
                        <a:spcBef>
                          <a:spcPts val="400"/>
                        </a:spcBef>
                        <a:spcAft>
                          <a:spcPts val="4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Successful query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Data is queried properly for reservation.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3296952"/>
                  </a:ext>
                </a:extLst>
              </a:tr>
              <a:tr h="222250">
                <a:tc>
                  <a:txBody>
                    <a:bodyPr/>
                    <a:lstStyle/>
                    <a:p>
                      <a:pPr marL="0" marR="0">
                        <a:lnSpc>
                          <a:spcPct val="107000"/>
                        </a:lnSpc>
                        <a:spcBef>
                          <a:spcPts val="400"/>
                        </a:spcBef>
                        <a:spcAft>
                          <a:spcPts val="400"/>
                        </a:spcAft>
                      </a:pPr>
                      <a:r>
                        <a:rPr lang="en-US" sz="1000" dirty="0">
                          <a:effectLst/>
                        </a:rPr>
                        <a:t>Comments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400"/>
                        </a:spcBef>
                        <a:spcAft>
                          <a:spcPts val="400"/>
                        </a:spcAft>
                      </a:pPr>
                      <a:r>
                        <a:rPr lang="en-US" sz="1000" dirty="0">
                          <a:effectLst/>
                        </a:rPr>
                        <a:t>All features functioned as expected and working properly. Redirection working properly and integration with database works as intended.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1366944"/>
                  </a:ext>
                </a:extLst>
              </a:tr>
            </a:tbl>
          </a:graphicData>
        </a:graphic>
      </p:graphicFrame>
      <p:sp>
        <p:nvSpPr>
          <p:cNvPr id="6" name="TextBox 5">
            <a:extLst>
              <a:ext uri="{FF2B5EF4-FFF2-40B4-BE49-F238E27FC236}">
                <a16:creationId xmlns:a16="http://schemas.microsoft.com/office/drawing/2014/main" id="{8DA93C54-BDD8-8B3D-019D-E190D1409637}"/>
              </a:ext>
            </a:extLst>
          </p:cNvPr>
          <p:cNvSpPr txBox="1"/>
          <p:nvPr/>
        </p:nvSpPr>
        <p:spPr>
          <a:xfrm>
            <a:off x="1984375" y="4750730"/>
            <a:ext cx="8223250" cy="1107996"/>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sz="1600" dirty="0"/>
              <a:t>This test was simply to ensure that the reservation page look-up functionality was working as intended. The big things here was the page loaded, the query executed, and the page data was correct.</a:t>
            </a:r>
          </a:p>
        </p:txBody>
      </p:sp>
    </p:spTree>
    <p:extLst>
      <p:ext uri="{BB962C8B-B14F-4D97-AF65-F5344CB8AC3E}">
        <p14:creationId xmlns:p14="http://schemas.microsoft.com/office/powerpoint/2010/main" val="88297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676-0310-FD3B-938F-BE15C1FB86B0}"/>
              </a:ext>
            </a:extLst>
          </p:cNvPr>
          <p:cNvSpPr>
            <a:spLocks noGrp="1"/>
          </p:cNvSpPr>
          <p:nvPr>
            <p:ph type="title"/>
          </p:nvPr>
        </p:nvSpPr>
        <p:spPr/>
        <p:txBody>
          <a:bodyPr/>
          <a:lstStyle/>
          <a:p>
            <a:r>
              <a:rPr lang="en-US" dirty="0"/>
              <a:t>Test Example 2 of 5</a:t>
            </a:r>
          </a:p>
        </p:txBody>
      </p:sp>
      <p:graphicFrame>
        <p:nvGraphicFramePr>
          <p:cNvPr id="4" name="Content Placeholder 3">
            <a:extLst>
              <a:ext uri="{FF2B5EF4-FFF2-40B4-BE49-F238E27FC236}">
                <a16:creationId xmlns:a16="http://schemas.microsoft.com/office/drawing/2014/main" id="{491DDA37-DFAE-7430-64CC-EFD1E273840A}"/>
              </a:ext>
            </a:extLst>
          </p:cNvPr>
          <p:cNvGraphicFramePr>
            <a:graphicFrameLocks noGrp="1"/>
          </p:cNvGraphicFramePr>
          <p:nvPr>
            <p:ph idx="1"/>
            <p:extLst>
              <p:ext uri="{D42A27DB-BD31-4B8C-83A1-F6EECF244321}">
                <p14:modId xmlns:p14="http://schemas.microsoft.com/office/powerpoint/2010/main" val="3053503889"/>
              </p:ext>
            </p:extLst>
          </p:nvPr>
        </p:nvGraphicFramePr>
        <p:xfrm>
          <a:off x="1984375" y="2244344"/>
          <a:ext cx="8223250" cy="2366646"/>
        </p:xfrm>
        <a:graphic>
          <a:graphicData uri="http://schemas.openxmlformats.org/drawingml/2006/table">
            <a:tbl>
              <a:tblPr firstRow="1" firstCol="1" bandRow="1">
                <a:tableStyleId>{5C22544A-7EE6-4342-B048-85BDC9FD1C3A}</a:tableStyleId>
              </a:tblPr>
              <a:tblGrid>
                <a:gridCol w="793750">
                  <a:extLst>
                    <a:ext uri="{9D8B030D-6E8A-4147-A177-3AD203B41FA5}">
                      <a16:colId xmlns:a16="http://schemas.microsoft.com/office/drawing/2014/main" val="4103112048"/>
                    </a:ext>
                  </a:extLst>
                </a:gridCol>
                <a:gridCol w="2266950">
                  <a:extLst>
                    <a:ext uri="{9D8B030D-6E8A-4147-A177-3AD203B41FA5}">
                      <a16:colId xmlns:a16="http://schemas.microsoft.com/office/drawing/2014/main" val="207360850"/>
                    </a:ext>
                  </a:extLst>
                </a:gridCol>
                <a:gridCol w="2765425">
                  <a:extLst>
                    <a:ext uri="{9D8B030D-6E8A-4147-A177-3AD203B41FA5}">
                      <a16:colId xmlns:a16="http://schemas.microsoft.com/office/drawing/2014/main" val="2285676710"/>
                    </a:ext>
                  </a:extLst>
                </a:gridCol>
                <a:gridCol w="1094105">
                  <a:extLst>
                    <a:ext uri="{9D8B030D-6E8A-4147-A177-3AD203B41FA5}">
                      <a16:colId xmlns:a16="http://schemas.microsoft.com/office/drawing/2014/main" val="3175371543"/>
                    </a:ext>
                  </a:extLst>
                </a:gridCol>
                <a:gridCol w="1303020">
                  <a:extLst>
                    <a:ext uri="{9D8B030D-6E8A-4147-A177-3AD203B41FA5}">
                      <a16:colId xmlns:a16="http://schemas.microsoft.com/office/drawing/2014/main" val="3663633631"/>
                    </a:ext>
                  </a:extLst>
                </a:gridCol>
              </a:tblGrid>
              <a:tr h="450850">
                <a:tc>
                  <a:txBody>
                    <a:bodyPr/>
                    <a:lstStyle/>
                    <a:p>
                      <a:pPr marL="0" marR="0">
                        <a:spcBef>
                          <a:spcPts val="400"/>
                        </a:spcBef>
                        <a:spcAft>
                          <a:spcPts val="400"/>
                        </a:spcAft>
                      </a:pPr>
                      <a:r>
                        <a:rPr lang="en-US" sz="1200" dirty="0">
                          <a:effectLst/>
                        </a:rPr>
                        <a:t>Test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1200"/>
                        </a:spcBef>
                        <a:spcAft>
                          <a:spcPts val="0"/>
                        </a:spcAft>
                      </a:pPr>
                      <a:r>
                        <a:rPr lang="en-US" sz="1100" kern="0" dirty="0">
                          <a:effectLst/>
                        </a:rPr>
                        <a:t>Contact Us Page</a:t>
                      </a:r>
                      <a:endParaRPr lang="en-US"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912771"/>
                  </a:ext>
                </a:extLst>
              </a:tr>
              <a:tr h="393700">
                <a:tc>
                  <a:txBody>
                    <a:bodyPr/>
                    <a:lstStyle/>
                    <a:p>
                      <a:pPr marL="0" marR="0">
                        <a:spcBef>
                          <a:spcPts val="400"/>
                        </a:spcBef>
                        <a:spcAft>
                          <a:spcPts val="4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b="0" dirty="0">
                          <a:solidFill>
                            <a:schemeClr val="bg1"/>
                          </a:solidFill>
                          <a:effectLst/>
                          <a:latin typeface="+mn-lt"/>
                          <a:ea typeface="Calibri" panose="020F0502020204030204" pitchFamily="34" charset="0"/>
                          <a:cs typeface="Times New Roman" panose="02020603050405020304" pitchFamily="18" charset="0"/>
                        </a:rPr>
                        <a:t>Test Objective: Contact us page works properly.  </a:t>
                      </a:r>
                    </a:p>
                  </a:txBody>
                  <a:tcPr marL="68580" marR="68580" marT="0" marB="0"/>
                </a:tc>
                <a:tc>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Developer: Grant Roberts</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2022/12/06</a:t>
                      </a:r>
                    </a:p>
                  </a:txBody>
                  <a:tcPr marL="68580" marR="68580" marT="0" marB="0"/>
                </a:tc>
                <a:tc gridSpan="2">
                  <a:txBody>
                    <a:bodyPr/>
                    <a:lstStyle/>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Developer: Grant Roberts</a:t>
                      </a:r>
                    </a:p>
                    <a:p>
                      <a:pPr marL="0" marR="0">
                        <a:lnSpc>
                          <a:spcPct val="107000"/>
                        </a:lnSpc>
                        <a:spcBef>
                          <a:spcPts val="0"/>
                        </a:spcBef>
                        <a:spcAft>
                          <a:spcPts val="0"/>
                        </a:spcAft>
                      </a:pPr>
                      <a:r>
                        <a:rPr lang="en-US" sz="1000" b="0">
                          <a:solidFill>
                            <a:schemeClr val="bg1"/>
                          </a:solidFill>
                          <a:effectLst/>
                          <a:latin typeface="+mn-lt"/>
                          <a:ea typeface="Calibri" panose="020F0502020204030204" pitchFamily="34" charset="0"/>
                          <a:cs typeface="Times New Roman" panose="02020603050405020304" pitchFamily="18" charset="0"/>
                        </a:rPr>
                        <a:t>Date tested: 2022/12/06</a:t>
                      </a:r>
                    </a:p>
                  </a:txBody>
                  <a:tcPr marL="68580" marR="68580" marT="0" marB="0"/>
                </a:tc>
                <a:tc hMerge="1">
                  <a:txBody>
                    <a:bodyPr/>
                    <a:lstStyle/>
                    <a:p>
                      <a:endParaRPr lang="en-US"/>
                    </a:p>
                  </a:txBody>
                  <a:tcPr/>
                </a:tc>
                <a:extLst>
                  <a:ext uri="{0D108BD9-81ED-4DB2-BD59-A6C34878D82A}">
                    <a16:rowId xmlns:a16="http://schemas.microsoft.com/office/drawing/2014/main" val="56005300"/>
                  </a:ext>
                </a:extLst>
              </a:tr>
              <a:tr h="222250">
                <a:tc>
                  <a:txBody>
                    <a:bodyPr/>
                    <a:lstStyle/>
                    <a:p>
                      <a:pPr marL="0" marR="0">
                        <a:lnSpc>
                          <a:spcPct val="107000"/>
                        </a:lnSpc>
                        <a:spcBef>
                          <a:spcPts val="400"/>
                        </a:spcBef>
                        <a:spcAft>
                          <a:spcPts val="4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Expected results: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Developer pass/fail</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Tester pass/fail</a:t>
                      </a:r>
                    </a:p>
                  </a:txBody>
                  <a:tcPr marL="68580" marR="68580" marT="0" marB="0"/>
                </a:tc>
                <a:extLst>
                  <a:ext uri="{0D108BD9-81ED-4DB2-BD59-A6C34878D82A}">
                    <a16:rowId xmlns:a16="http://schemas.microsoft.com/office/drawing/2014/main" val="2811374201"/>
                  </a:ext>
                </a:extLst>
              </a:tr>
              <a:tr h="222250">
                <a:tc>
                  <a:txBody>
                    <a:bodyPr/>
                    <a:lstStyle/>
                    <a:p>
                      <a:pPr marL="0" marR="0">
                        <a:lnSpc>
                          <a:spcPct val="107000"/>
                        </a:lnSpc>
                        <a:spcBef>
                          <a:spcPts val="400"/>
                        </a:spcBef>
                        <a:spcAft>
                          <a:spcPts val="4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Connection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User can successfully connect to page.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8296953"/>
                  </a:ext>
                </a:extLst>
              </a:tr>
              <a:tr h="222250">
                <a:tc>
                  <a:txBody>
                    <a:bodyPr/>
                    <a:lstStyle/>
                    <a:p>
                      <a:pPr marL="0" marR="0">
                        <a:lnSpc>
                          <a:spcPct val="107000"/>
                        </a:lnSpc>
                        <a:spcBef>
                          <a:spcPts val="400"/>
                        </a:spcBef>
                        <a:spcAft>
                          <a:spcPts val="4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Refresh</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Page is loaded properly after refresh.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3617419447"/>
                  </a:ext>
                </a:extLst>
              </a:tr>
              <a:tr h="222250">
                <a:tc>
                  <a:txBody>
                    <a:bodyPr/>
                    <a:lstStyle/>
                    <a:p>
                      <a:pPr marL="0" marR="0">
                        <a:lnSpc>
                          <a:spcPct val="107000"/>
                        </a:lnSpc>
                        <a:spcBef>
                          <a:spcPts val="400"/>
                        </a:spcBef>
                        <a:spcAft>
                          <a:spcPts val="4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Navigation tab</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Navigation tab works properly. </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no</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513746895"/>
                  </a:ext>
                </a:extLst>
              </a:tr>
              <a:tr h="222250">
                <a:tc>
                  <a:txBody>
                    <a:bodyPr/>
                    <a:lstStyle/>
                    <a:p>
                      <a:pPr marL="0" marR="0">
                        <a:lnSpc>
                          <a:spcPct val="107000"/>
                        </a:lnSpc>
                        <a:spcBef>
                          <a:spcPts val="400"/>
                        </a:spcBef>
                        <a:spcAft>
                          <a:spcPts val="4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Contact us info loaded</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Contact us info is appears.</a:t>
                      </a:r>
                    </a:p>
                  </a:txBody>
                  <a:tcPr marL="68580" marR="68580" marT="0" marB="0"/>
                </a:tc>
                <a:tc>
                  <a:txBody>
                    <a:bodyPr/>
                    <a:lstStyle/>
                    <a:p>
                      <a:pPr marL="0" marR="0">
                        <a:lnSpc>
                          <a:spcPct val="107000"/>
                        </a:lnSpc>
                        <a:spcBef>
                          <a:spcPts val="400"/>
                        </a:spcBef>
                        <a:spcAft>
                          <a:spcPts val="400"/>
                        </a:spcAft>
                      </a:pPr>
                      <a:r>
                        <a:rPr lang="en-US" sz="1000" b="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1553296952"/>
                  </a:ext>
                </a:extLst>
              </a:tr>
              <a:tr h="0">
                <a:tc>
                  <a:txBody>
                    <a:bodyPr/>
                    <a:lstStyle/>
                    <a:p>
                      <a:pPr marL="0" marR="0">
                        <a:lnSpc>
                          <a:spcPct val="107000"/>
                        </a:lnSpc>
                        <a:spcBef>
                          <a:spcPts val="400"/>
                        </a:spcBef>
                        <a:spcAft>
                          <a:spcPts val="400"/>
                        </a:spcAft>
                      </a:pPr>
                      <a:r>
                        <a:rPr lang="en-US" sz="1000" dirty="0">
                          <a:effectLst/>
                        </a:rPr>
                        <a:t>Comments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400"/>
                        </a:spcBef>
                        <a:spcAft>
                          <a:spcPts val="400"/>
                        </a:spcAft>
                      </a:pPr>
                      <a:r>
                        <a:rPr lang="en-US" sz="1000" b="0" dirty="0">
                          <a:solidFill>
                            <a:schemeClr val="bg1"/>
                          </a:solidFill>
                          <a:effectLst/>
                          <a:latin typeface="+mn-lt"/>
                          <a:ea typeface="Calibri" panose="020F0502020204030204" pitchFamily="34" charset="0"/>
                          <a:cs typeface="Times New Roman" panose="02020603050405020304" pitchFamily="18" charset="0"/>
                        </a:rPr>
                        <a:t>Page loads as intended and functions properly for the most part. Need to work on the navigation tab and ensure that it works properly.</a:t>
                      </a:r>
                    </a:p>
                  </a:txBody>
                  <a:tcPr marL="68580" marR="68580" marT="0" marB="0"/>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071366944"/>
                  </a:ext>
                </a:extLst>
              </a:tr>
            </a:tbl>
          </a:graphicData>
        </a:graphic>
      </p:graphicFrame>
      <p:sp>
        <p:nvSpPr>
          <p:cNvPr id="6" name="TextBox 5">
            <a:extLst>
              <a:ext uri="{FF2B5EF4-FFF2-40B4-BE49-F238E27FC236}">
                <a16:creationId xmlns:a16="http://schemas.microsoft.com/office/drawing/2014/main" id="{8DA93C54-BDD8-8B3D-019D-E190D1409637}"/>
              </a:ext>
            </a:extLst>
          </p:cNvPr>
          <p:cNvSpPr txBox="1"/>
          <p:nvPr/>
        </p:nvSpPr>
        <p:spPr>
          <a:xfrm>
            <a:off x="1984375" y="4750921"/>
            <a:ext cx="8223250" cy="1107996"/>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sz="1600" dirty="0"/>
              <a:t>This test was ran to check the Contact Us Page. While most of our tests passed at first, we had issues with the navigation tab not being functional. This was remedied in a later SCRUM sprint.</a:t>
            </a:r>
          </a:p>
        </p:txBody>
      </p:sp>
    </p:spTree>
    <p:extLst>
      <p:ext uri="{BB962C8B-B14F-4D97-AF65-F5344CB8AC3E}">
        <p14:creationId xmlns:p14="http://schemas.microsoft.com/office/powerpoint/2010/main" val="180944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676-0310-FD3B-938F-BE15C1FB86B0}"/>
              </a:ext>
            </a:extLst>
          </p:cNvPr>
          <p:cNvSpPr>
            <a:spLocks noGrp="1"/>
          </p:cNvSpPr>
          <p:nvPr>
            <p:ph type="title"/>
          </p:nvPr>
        </p:nvSpPr>
        <p:spPr/>
        <p:txBody>
          <a:bodyPr/>
          <a:lstStyle/>
          <a:p>
            <a:r>
              <a:rPr lang="en-US" dirty="0"/>
              <a:t>Test Example 3 of 5</a:t>
            </a:r>
          </a:p>
        </p:txBody>
      </p:sp>
      <p:graphicFrame>
        <p:nvGraphicFramePr>
          <p:cNvPr id="4" name="Content Placeholder 3">
            <a:extLst>
              <a:ext uri="{FF2B5EF4-FFF2-40B4-BE49-F238E27FC236}">
                <a16:creationId xmlns:a16="http://schemas.microsoft.com/office/drawing/2014/main" id="{491DDA37-DFAE-7430-64CC-EFD1E273840A}"/>
              </a:ext>
            </a:extLst>
          </p:cNvPr>
          <p:cNvGraphicFramePr>
            <a:graphicFrameLocks noGrp="1"/>
          </p:cNvGraphicFramePr>
          <p:nvPr>
            <p:ph idx="1"/>
            <p:extLst>
              <p:ext uri="{D42A27DB-BD31-4B8C-83A1-F6EECF244321}">
                <p14:modId xmlns:p14="http://schemas.microsoft.com/office/powerpoint/2010/main" val="283992921"/>
              </p:ext>
            </p:extLst>
          </p:nvPr>
        </p:nvGraphicFramePr>
        <p:xfrm>
          <a:off x="1984375" y="2244344"/>
          <a:ext cx="8223250" cy="2366646"/>
        </p:xfrm>
        <a:graphic>
          <a:graphicData uri="http://schemas.openxmlformats.org/drawingml/2006/table">
            <a:tbl>
              <a:tblPr firstRow="1" firstCol="1" bandRow="1">
                <a:tableStyleId>{5C22544A-7EE6-4342-B048-85BDC9FD1C3A}</a:tableStyleId>
              </a:tblPr>
              <a:tblGrid>
                <a:gridCol w="793750">
                  <a:extLst>
                    <a:ext uri="{9D8B030D-6E8A-4147-A177-3AD203B41FA5}">
                      <a16:colId xmlns:a16="http://schemas.microsoft.com/office/drawing/2014/main" val="4103112048"/>
                    </a:ext>
                  </a:extLst>
                </a:gridCol>
                <a:gridCol w="2266950">
                  <a:extLst>
                    <a:ext uri="{9D8B030D-6E8A-4147-A177-3AD203B41FA5}">
                      <a16:colId xmlns:a16="http://schemas.microsoft.com/office/drawing/2014/main" val="207360850"/>
                    </a:ext>
                  </a:extLst>
                </a:gridCol>
                <a:gridCol w="2765425">
                  <a:extLst>
                    <a:ext uri="{9D8B030D-6E8A-4147-A177-3AD203B41FA5}">
                      <a16:colId xmlns:a16="http://schemas.microsoft.com/office/drawing/2014/main" val="2285676710"/>
                    </a:ext>
                  </a:extLst>
                </a:gridCol>
                <a:gridCol w="1094105">
                  <a:extLst>
                    <a:ext uri="{9D8B030D-6E8A-4147-A177-3AD203B41FA5}">
                      <a16:colId xmlns:a16="http://schemas.microsoft.com/office/drawing/2014/main" val="3175371543"/>
                    </a:ext>
                  </a:extLst>
                </a:gridCol>
                <a:gridCol w="1303020">
                  <a:extLst>
                    <a:ext uri="{9D8B030D-6E8A-4147-A177-3AD203B41FA5}">
                      <a16:colId xmlns:a16="http://schemas.microsoft.com/office/drawing/2014/main" val="3663633631"/>
                    </a:ext>
                  </a:extLst>
                </a:gridCol>
              </a:tblGrid>
              <a:tr h="450850">
                <a:tc>
                  <a:txBody>
                    <a:bodyPr/>
                    <a:lstStyle/>
                    <a:p>
                      <a:pPr marL="0" marR="0">
                        <a:spcBef>
                          <a:spcPts val="400"/>
                        </a:spcBef>
                        <a:spcAft>
                          <a:spcPts val="400"/>
                        </a:spcAft>
                      </a:pPr>
                      <a:r>
                        <a:rPr lang="en-US" sz="1200" dirty="0">
                          <a:effectLst/>
                        </a:rPr>
                        <a:t>Test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1200"/>
                        </a:spcBef>
                        <a:spcAft>
                          <a:spcPts val="0"/>
                        </a:spcAft>
                      </a:pPr>
                      <a:r>
                        <a:rPr lang="en-US" sz="1100" kern="0" dirty="0">
                          <a:effectLst/>
                        </a:rPr>
                        <a:t>Loyalty Points Page</a:t>
                      </a:r>
                      <a:endParaRPr lang="en-US"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912771"/>
                  </a:ext>
                </a:extLst>
              </a:tr>
              <a:tr h="393700">
                <a:tc>
                  <a:txBody>
                    <a:bodyPr/>
                    <a:lstStyle/>
                    <a:p>
                      <a:pPr marL="0" marR="0">
                        <a:spcBef>
                          <a:spcPts val="400"/>
                        </a:spcBef>
                        <a:spcAft>
                          <a:spcPts val="4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Test Objective: Loyalty Points Page works properly.  </a:t>
                      </a:r>
                    </a:p>
                  </a:txBody>
                  <a:tcPr marL="68580" marR="68580" marT="0" marB="0"/>
                </a:tc>
                <a:tc>
                  <a:txBody>
                    <a:bodyPr/>
                    <a:lstStyle/>
                    <a:p>
                      <a:pPr marL="0" marR="0">
                        <a:lnSpc>
                          <a:spcPct val="107000"/>
                        </a:lnSpc>
                        <a:spcBef>
                          <a:spcPts val="0"/>
                        </a:spcBef>
                        <a:spcAft>
                          <a:spcPts val="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Developer: Harrison Birkner</a:t>
                      </a:r>
                    </a:p>
                    <a:p>
                      <a:pPr marL="0" marR="0">
                        <a:lnSpc>
                          <a:spcPct val="107000"/>
                        </a:lnSpc>
                        <a:spcBef>
                          <a:spcPts val="0"/>
                        </a:spcBef>
                        <a:spcAft>
                          <a:spcPts val="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Date tested: 2022/12/13</a:t>
                      </a:r>
                    </a:p>
                  </a:txBody>
                  <a:tcPr marL="68580" marR="68580" marT="0" marB="0"/>
                </a:tc>
                <a:tc gridSpan="2">
                  <a:txBody>
                    <a:bodyPr/>
                    <a:lstStyle/>
                    <a:p>
                      <a:pPr marL="0" marR="0">
                        <a:lnSpc>
                          <a:spcPct val="107000"/>
                        </a:lnSpc>
                        <a:spcBef>
                          <a:spcPts val="0"/>
                        </a:spcBef>
                        <a:spcAft>
                          <a:spcPts val="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Developer: Grant Roberts</a:t>
                      </a:r>
                    </a:p>
                    <a:p>
                      <a:pPr marL="0" marR="0">
                        <a:lnSpc>
                          <a:spcPct val="107000"/>
                        </a:lnSpc>
                        <a:spcBef>
                          <a:spcPts val="0"/>
                        </a:spcBef>
                        <a:spcAft>
                          <a:spcPts val="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Date tested: 2022/12/13</a:t>
                      </a:r>
                    </a:p>
                  </a:txBody>
                  <a:tcPr marL="68580" marR="68580" marT="0" marB="0"/>
                </a:tc>
                <a:tc hMerge="1">
                  <a:txBody>
                    <a:bodyPr/>
                    <a:lstStyle/>
                    <a:p>
                      <a:endParaRPr lang="en-US"/>
                    </a:p>
                  </a:txBody>
                  <a:tcPr/>
                </a:tc>
                <a:extLst>
                  <a:ext uri="{0D108BD9-81ED-4DB2-BD59-A6C34878D82A}">
                    <a16:rowId xmlns:a16="http://schemas.microsoft.com/office/drawing/2014/main" val="56005300"/>
                  </a:ext>
                </a:extLst>
              </a:tr>
              <a:tr h="222250">
                <a:tc>
                  <a:txBody>
                    <a:bodyPr/>
                    <a:lstStyle/>
                    <a:p>
                      <a:pPr marL="0" marR="0">
                        <a:lnSpc>
                          <a:spcPct val="107000"/>
                        </a:lnSpc>
                        <a:spcBef>
                          <a:spcPts val="400"/>
                        </a:spcBef>
                        <a:spcAft>
                          <a:spcPts val="400"/>
                        </a:spcAft>
                      </a:pPr>
                      <a:r>
                        <a:rPr lang="en-US" sz="10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dirty="0">
                          <a:solidFill>
                            <a:sysClr val="windowText" lastClr="000000"/>
                          </a:solidFill>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Expected results:</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Developer pass/fail</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Tester pass/fail</a:t>
                      </a:r>
                    </a:p>
                  </a:txBody>
                  <a:tcPr marL="68580" marR="68580" marT="0" marB="0"/>
                </a:tc>
                <a:extLst>
                  <a:ext uri="{0D108BD9-81ED-4DB2-BD59-A6C34878D82A}">
                    <a16:rowId xmlns:a16="http://schemas.microsoft.com/office/drawing/2014/main" val="2811374201"/>
                  </a:ext>
                </a:extLst>
              </a:tr>
              <a:tr h="222250">
                <a:tc>
                  <a:txBody>
                    <a:bodyPr/>
                    <a:lstStyle/>
                    <a:p>
                      <a:pPr marL="0" marR="0">
                        <a:lnSpc>
                          <a:spcPct val="107000"/>
                        </a:lnSpc>
                        <a:spcBef>
                          <a:spcPts val="400"/>
                        </a:spcBef>
                        <a:spcAft>
                          <a:spcPts val="40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Connection  </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User can successfully connect to page. </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8296953"/>
                  </a:ext>
                </a:extLst>
              </a:tr>
              <a:tr h="222250">
                <a:tc>
                  <a:txBody>
                    <a:bodyPr/>
                    <a:lstStyle/>
                    <a:p>
                      <a:pPr marL="0" marR="0">
                        <a:lnSpc>
                          <a:spcPct val="107000"/>
                        </a:lnSpc>
                        <a:spcBef>
                          <a:spcPts val="400"/>
                        </a:spcBef>
                        <a:spcAft>
                          <a:spcPts val="40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Refresh</a:t>
                      </a:r>
                    </a:p>
                  </a:txBody>
                  <a:tcPr marL="68580" marR="68580" marT="0" marB="0"/>
                </a:tc>
                <a:tc>
                  <a:txBody>
                    <a:bodyPr/>
                    <a:lstStyle/>
                    <a:p>
                      <a:pPr marL="0" marR="0">
                        <a:lnSpc>
                          <a:spcPct val="107000"/>
                        </a:lnSpc>
                        <a:spcBef>
                          <a:spcPts val="400"/>
                        </a:spcBef>
                        <a:spcAft>
                          <a:spcPts val="400"/>
                        </a:spcAft>
                      </a:pPr>
                      <a:r>
                        <a:rPr lang="en-US" sz="1000" b="0" dirty="0">
                          <a:solidFill>
                            <a:sysClr val="windowText" lastClr="000000"/>
                          </a:solidFill>
                          <a:effectLst/>
                          <a:latin typeface="+mn-lt"/>
                          <a:ea typeface="Calibri" panose="020F0502020204030204" pitchFamily="34" charset="0"/>
                          <a:cs typeface="Times New Roman" panose="02020603050405020304" pitchFamily="18" charset="0"/>
                        </a:rPr>
                        <a:t>Page is loaded properly after refresh. </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3617419447"/>
                  </a:ext>
                </a:extLst>
              </a:tr>
              <a:tr h="222250">
                <a:tc>
                  <a:txBody>
                    <a:bodyPr/>
                    <a:lstStyle/>
                    <a:p>
                      <a:pPr marL="0" marR="0">
                        <a:lnSpc>
                          <a:spcPct val="107000"/>
                        </a:lnSpc>
                        <a:spcBef>
                          <a:spcPts val="400"/>
                        </a:spcBef>
                        <a:spcAft>
                          <a:spcPts val="40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Navigation tab</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Navigation tab works properly. </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513746895"/>
                  </a:ext>
                </a:extLst>
              </a:tr>
              <a:tr h="222250">
                <a:tc>
                  <a:txBody>
                    <a:bodyPr/>
                    <a:lstStyle/>
                    <a:p>
                      <a:pPr marL="0" marR="0">
                        <a:lnSpc>
                          <a:spcPct val="107000"/>
                        </a:lnSpc>
                        <a:spcBef>
                          <a:spcPts val="400"/>
                        </a:spcBef>
                        <a:spcAft>
                          <a:spcPts val="40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Loyalty points added</a:t>
                      </a:r>
                    </a:p>
                  </a:txBody>
                  <a:tcPr marL="68580" marR="68580" marT="0" marB="0"/>
                </a:tc>
                <a:tc>
                  <a:txBody>
                    <a:bodyPr/>
                    <a:lstStyle/>
                    <a:p>
                      <a:pPr marL="0" marR="0">
                        <a:lnSpc>
                          <a:spcPct val="107000"/>
                        </a:lnSpc>
                        <a:spcBef>
                          <a:spcPts val="400"/>
                        </a:spcBef>
                        <a:spcAft>
                          <a:spcPts val="400"/>
                        </a:spcAft>
                      </a:pPr>
                      <a:r>
                        <a:rPr lang="en-US" sz="1000" b="0" dirty="0">
                          <a:solidFill>
                            <a:sysClr val="windowText" lastClr="000000"/>
                          </a:solidFill>
                          <a:effectLst/>
                          <a:latin typeface="+mn-lt"/>
                          <a:ea typeface="Calibri" panose="020F0502020204030204" pitchFamily="34" charset="0"/>
                          <a:cs typeface="Times New Roman" panose="02020603050405020304" pitchFamily="18" charset="0"/>
                        </a:rPr>
                        <a:t>Loyalty points are added appropriately. </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tc>
                  <a:txBody>
                    <a:bodyPr/>
                    <a:lstStyle/>
                    <a:p>
                      <a:pPr marL="0" marR="0">
                        <a:lnSpc>
                          <a:spcPct val="107000"/>
                        </a:lnSpc>
                        <a:spcBef>
                          <a:spcPts val="400"/>
                        </a:spcBef>
                        <a:spcAft>
                          <a:spcPts val="400"/>
                        </a:spcAft>
                      </a:pPr>
                      <a:r>
                        <a:rPr lang="en-US" sz="1000" b="0">
                          <a:solidFill>
                            <a:sysClr val="windowText" lastClr="000000"/>
                          </a:solidFill>
                          <a:effectLst/>
                          <a:latin typeface="+mn-lt"/>
                          <a:ea typeface="Calibri" panose="020F0502020204030204" pitchFamily="34" charset="0"/>
                          <a:cs typeface="Times New Roman" panose="02020603050405020304" pitchFamily="18" charset="0"/>
                        </a:rPr>
                        <a:t>yes</a:t>
                      </a:r>
                    </a:p>
                  </a:txBody>
                  <a:tcPr marL="68580" marR="68580" marT="0" marB="0"/>
                </a:tc>
                <a:extLst>
                  <a:ext uri="{0D108BD9-81ED-4DB2-BD59-A6C34878D82A}">
                    <a16:rowId xmlns:a16="http://schemas.microsoft.com/office/drawing/2014/main" val="1553296952"/>
                  </a:ext>
                </a:extLst>
              </a:tr>
              <a:tr h="222250">
                <a:tc>
                  <a:txBody>
                    <a:bodyPr/>
                    <a:lstStyle/>
                    <a:p>
                      <a:pPr marL="0" marR="0">
                        <a:lnSpc>
                          <a:spcPct val="107000"/>
                        </a:lnSpc>
                        <a:spcBef>
                          <a:spcPts val="400"/>
                        </a:spcBef>
                        <a:spcAft>
                          <a:spcPts val="400"/>
                        </a:spcAft>
                      </a:pPr>
                      <a:r>
                        <a:rPr lang="en-US" sz="1000" dirty="0">
                          <a:effectLst/>
                        </a:rPr>
                        <a:t>Comments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400"/>
                        </a:spcBef>
                        <a:spcAft>
                          <a:spcPts val="400"/>
                        </a:spcAft>
                      </a:pPr>
                      <a:r>
                        <a:rPr lang="en-US" sz="1000" b="0" dirty="0">
                          <a:solidFill>
                            <a:sysClr val="windowText" lastClr="000000"/>
                          </a:solidFill>
                          <a:effectLst/>
                          <a:latin typeface="+mn-lt"/>
                          <a:ea typeface="Calibri" panose="020F0502020204030204" pitchFamily="34" charset="0"/>
                          <a:cs typeface="Times New Roman" panose="02020603050405020304" pitchFamily="18" charset="0"/>
                        </a:rPr>
                        <a:t>All features functioned as expected and working properly. Redirection working properly and integration with database works as intended.</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1366944"/>
                  </a:ext>
                </a:extLst>
              </a:tr>
            </a:tbl>
          </a:graphicData>
        </a:graphic>
      </p:graphicFrame>
      <p:sp>
        <p:nvSpPr>
          <p:cNvPr id="6" name="TextBox 5">
            <a:extLst>
              <a:ext uri="{FF2B5EF4-FFF2-40B4-BE49-F238E27FC236}">
                <a16:creationId xmlns:a16="http://schemas.microsoft.com/office/drawing/2014/main" id="{8DA93C54-BDD8-8B3D-019D-E190D1409637}"/>
              </a:ext>
            </a:extLst>
          </p:cNvPr>
          <p:cNvSpPr txBox="1"/>
          <p:nvPr/>
        </p:nvSpPr>
        <p:spPr>
          <a:xfrm>
            <a:off x="1984375" y="4750921"/>
            <a:ext cx="8223250" cy="1107996"/>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sz="1600" dirty="0"/>
              <a:t>This test was ran to check the Loyalty Points Page.  As you can see in this test, the previous navigation tab issue was resolved in the later pages like Loyalty Points. We continued to test this as we built new pages since it was a problem in the past.</a:t>
            </a:r>
          </a:p>
        </p:txBody>
      </p:sp>
    </p:spTree>
    <p:extLst>
      <p:ext uri="{BB962C8B-B14F-4D97-AF65-F5344CB8AC3E}">
        <p14:creationId xmlns:p14="http://schemas.microsoft.com/office/powerpoint/2010/main" val="1862353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141</TotalTime>
  <Words>1195</Words>
  <Application>Microsoft Office PowerPoint</Application>
  <PresentationFormat>Widescreen</PresentationFormat>
  <Paragraphs>236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Provisio Project</vt:lpstr>
      <vt:lpstr>Team Introduction</vt:lpstr>
      <vt:lpstr>Sample Prototypes</vt:lpstr>
      <vt:lpstr>Sample Prototypes</vt:lpstr>
      <vt:lpstr>Sample Prototypes</vt:lpstr>
      <vt:lpstr>Entity Relationship Diagram</vt:lpstr>
      <vt:lpstr>Test Example 1 of 5</vt:lpstr>
      <vt:lpstr>Test Example 2 of 5</vt:lpstr>
      <vt:lpstr>Test Example 3 of 5</vt:lpstr>
      <vt:lpstr>Test Example 4 of 5</vt:lpstr>
      <vt:lpstr>Test Example 5 of 5</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 Project</dc:title>
  <dc:creator>Tony Milton</dc:creator>
  <cp:lastModifiedBy>Tony Milton</cp:lastModifiedBy>
  <cp:revision>4</cp:revision>
  <dcterms:created xsi:type="dcterms:W3CDTF">2022-12-19T05:00:51Z</dcterms:created>
  <dcterms:modified xsi:type="dcterms:W3CDTF">2022-12-19T07:22:48Z</dcterms:modified>
</cp:coreProperties>
</file>