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92" r:id="rId8"/>
    <p:sldId id="295" r:id="rId9"/>
    <p:sldId id="288" r:id="rId10"/>
    <p:sldId id="262" r:id="rId11"/>
    <p:sldId id="293" r:id="rId12"/>
    <p:sldId id="294" r:id="rId13"/>
    <p:sldId id="296" r:id="rId14"/>
    <p:sldId id="285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787878"/>
    <a:srgbClr val="595959"/>
    <a:srgbClr val="E4EFFF"/>
    <a:srgbClr val="4277E8"/>
    <a:srgbClr val="5C3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5E4A9-B400-4B53-B95F-07A75FE319C2}" v="268" dt="2024-08-28T08:52:55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9283" autoAdjust="0"/>
  </p:normalViewPr>
  <p:slideViewPr>
    <p:cSldViewPr>
      <p:cViewPr varScale="1">
        <p:scale>
          <a:sx n="49" d="100"/>
          <a:sy n="49" d="100"/>
        </p:scale>
        <p:origin x="1227" y="27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39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EBBE-8528-42B2-98E1-3D18491B7AEB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04B1B-4EE8-4573-ACBC-F99F253A1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8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컴퓨터공학과 </a:t>
            </a:r>
            <a:r>
              <a:rPr lang="en-US" altLang="ko-KR" dirty="0"/>
              <a:t>20</a:t>
            </a:r>
            <a:r>
              <a:rPr lang="ko-KR" altLang="en-US" dirty="0"/>
              <a:t>학번 </a:t>
            </a:r>
            <a:r>
              <a:rPr lang="ko-KR" altLang="en-US" dirty="0" err="1"/>
              <a:t>박찬혁입니다</a:t>
            </a:r>
            <a:r>
              <a:rPr lang="en-US" altLang="ko-KR" dirty="0"/>
              <a:t>. </a:t>
            </a:r>
            <a:r>
              <a:rPr lang="ko-KR" altLang="en-US" dirty="0"/>
              <a:t>제가</a:t>
            </a:r>
            <a:r>
              <a:rPr lang="en-US" altLang="ko-KR" dirty="0"/>
              <a:t> </a:t>
            </a:r>
            <a:r>
              <a:rPr lang="ko-KR" altLang="en-US" dirty="0"/>
              <a:t>이번</a:t>
            </a:r>
            <a:r>
              <a:rPr lang="en-US" altLang="ko-KR" dirty="0"/>
              <a:t> </a:t>
            </a:r>
            <a:r>
              <a:rPr lang="ko-KR" altLang="en-US" dirty="0"/>
              <a:t>프로젝트로 선정한 것은 스마트 대관 시스템 입니다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04B1B-4EE8-4573-ACBC-F99F253A1F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4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04B1B-4EE8-4573-ACBC-F99F253A1F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9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4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5753" y="8396263"/>
            <a:ext cx="16934208" cy="1255175"/>
            <a:chOff x="675753" y="8396263"/>
            <a:chExt cx="16934208" cy="12551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753" y="8396263"/>
              <a:ext cx="16934208" cy="12551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047" y="1136351"/>
            <a:ext cx="16934208" cy="7191242"/>
            <a:chOff x="675753" y="1138810"/>
            <a:chExt cx="16934208" cy="719124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753" y="1138810"/>
              <a:ext cx="16934208" cy="71912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5753" y="529973"/>
            <a:ext cx="16984502" cy="14286"/>
            <a:chOff x="650606" y="452907"/>
            <a:chExt cx="16984502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25942" y="6601805"/>
            <a:ext cx="7233830" cy="715827"/>
            <a:chOff x="5525942" y="7233626"/>
            <a:chExt cx="7233830" cy="71582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525942" y="7233626"/>
              <a:ext cx="7233830" cy="715827"/>
              <a:chOff x="5525942" y="7233626"/>
              <a:chExt cx="7233830" cy="71582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525942" y="7233626"/>
                <a:ext cx="7233830" cy="71582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997461" y="7365906"/>
              <a:ext cx="403740" cy="403740"/>
              <a:chOff x="11997461" y="7365906"/>
              <a:chExt cx="403740" cy="403740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997461" y="7365906"/>
                <a:ext cx="403740" cy="40374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BC8D3B-0457-1CC9-9C6B-AAF8EBEFE134}"/>
              </a:ext>
            </a:extLst>
          </p:cNvPr>
          <p:cNvSpPr txBox="1"/>
          <p:nvPr/>
        </p:nvSpPr>
        <p:spPr>
          <a:xfrm>
            <a:off x="791817" y="695596"/>
            <a:ext cx="450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 설계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EA732-4784-1ACD-0E41-8C707C8BC5B4}"/>
              </a:ext>
            </a:extLst>
          </p:cNvPr>
          <p:cNvSpPr txBox="1"/>
          <p:nvPr/>
        </p:nvSpPr>
        <p:spPr>
          <a:xfrm>
            <a:off x="6248400" y="6734085"/>
            <a:ext cx="574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 대관 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BE47F-2B8F-5542-39C3-6CF8CB353FC7}"/>
              </a:ext>
            </a:extLst>
          </p:cNvPr>
          <p:cNvSpPr txBox="1"/>
          <p:nvPr/>
        </p:nvSpPr>
        <p:spPr>
          <a:xfrm>
            <a:off x="14859000" y="8858190"/>
            <a:ext cx="2801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2020112075</a:t>
            </a:r>
            <a:r>
              <a: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박찬혁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BA92A9-2F37-7475-2483-7E3437E5C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2540" y="2153696"/>
            <a:ext cx="2351336" cy="41535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199984-1CFC-D2A4-9D0C-78368B01C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615273"/>
            <a:ext cx="5675660" cy="31188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4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5753" y="1138810"/>
            <a:ext cx="16934208" cy="8512629"/>
            <a:chOff x="675753" y="1138810"/>
            <a:chExt cx="16934208" cy="85126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5808D5-11E6-8565-9695-BBE422D3C0EB}"/>
              </a:ext>
            </a:extLst>
          </p:cNvPr>
          <p:cNvSpPr txBox="1"/>
          <p:nvPr/>
        </p:nvSpPr>
        <p:spPr>
          <a:xfrm>
            <a:off x="1447800" y="1836357"/>
            <a:ext cx="9982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강의실 대관기능</a:t>
            </a:r>
            <a:endParaRPr lang="en-US" altLang="ko-KR" sz="4500" b="1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75A6D-A36B-EB1A-D942-611A54542334}"/>
              </a:ext>
            </a:extLst>
          </p:cNvPr>
          <p:cNvSpPr txBox="1"/>
          <p:nvPr/>
        </p:nvSpPr>
        <p:spPr>
          <a:xfrm>
            <a:off x="9014800" y="3021863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강의실 선택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날짜 선택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선택</a:t>
            </a: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태그 기능 도입 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대관의 목적과 분위기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16E28-5118-BC42-CD05-B40B82919202}"/>
              </a:ext>
            </a:extLst>
          </p:cNvPr>
          <p:cNvSpPr txBox="1"/>
          <p:nvPr/>
        </p:nvSpPr>
        <p:spPr>
          <a:xfrm>
            <a:off x="791817" y="695596"/>
            <a:ext cx="450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 설계</a:t>
            </a:r>
          </a:p>
        </p:txBody>
      </p:sp>
      <p:pic>
        <p:nvPicPr>
          <p:cNvPr id="17" name="그림 1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D30EDDF-E597-8CD4-F06F-E25F3F68D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27" y="3016420"/>
            <a:ext cx="3507745" cy="6126327"/>
          </a:xfrm>
          <a:prstGeom prst="rect">
            <a:avLst/>
          </a:prstGeom>
        </p:spPr>
      </p:pic>
      <p:pic>
        <p:nvPicPr>
          <p:cNvPr id="19" name="그림 1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D3F9BCE-71A5-163B-A78D-2F508193A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59102"/>
            <a:ext cx="3009218" cy="5906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60B09-0C14-68AA-CA80-4D6815C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5ED679A-6EC6-92EF-CBE0-E05F44DC8798}"/>
              </a:ext>
            </a:extLst>
          </p:cNvPr>
          <p:cNvGrpSpPr/>
          <p:nvPr/>
        </p:nvGrpSpPr>
        <p:grpSpPr>
          <a:xfrm>
            <a:off x="675753" y="1138810"/>
            <a:ext cx="16934208" cy="8512629"/>
            <a:chOff x="675753" y="1138810"/>
            <a:chExt cx="16934208" cy="8512629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D9BEA0D-8E7D-BF49-11C1-BABD2634D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143644AF-FAE0-4382-86DD-BF93717F5240}"/>
              </a:ext>
            </a:extLst>
          </p:cNvPr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386674C5-B9E1-53D5-5418-2ABADB17C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A044F5-8E04-E310-530F-5CF228AE48D8}"/>
              </a:ext>
            </a:extLst>
          </p:cNvPr>
          <p:cNvSpPr txBox="1"/>
          <p:nvPr/>
        </p:nvSpPr>
        <p:spPr>
          <a:xfrm>
            <a:off x="1447800" y="1836357"/>
            <a:ext cx="9982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강의실 참여기능</a:t>
            </a:r>
            <a:endParaRPr lang="en-US" altLang="ko-KR" sz="4500" b="1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248A-EE84-2862-E07C-811B6E9109D2}"/>
              </a:ext>
            </a:extLst>
          </p:cNvPr>
          <p:cNvSpPr txBox="1"/>
          <p:nvPr/>
        </p:nvSpPr>
        <p:spPr>
          <a:xfrm>
            <a:off x="9525000" y="30861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카테고리 별 선택하여 검색이 가능</a:t>
            </a: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대관을 통해 </a:t>
            </a:r>
            <a:r>
              <a:rPr lang="ko-KR" altLang="en-US" sz="3000" dirty="0" err="1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스터디룸</a:t>
            </a: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개설 및 참여</a:t>
            </a: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43B67-DAC0-CC1E-0869-BEE79E104FE8}"/>
              </a:ext>
            </a:extLst>
          </p:cNvPr>
          <p:cNvSpPr txBox="1"/>
          <p:nvPr/>
        </p:nvSpPr>
        <p:spPr>
          <a:xfrm>
            <a:off x="791817" y="695596"/>
            <a:ext cx="450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 설계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27CBC77-72A8-D8CE-3A38-3ECE8182B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20" y="2785539"/>
            <a:ext cx="3983314" cy="6819902"/>
          </a:xfrm>
          <a:prstGeom prst="rect">
            <a:avLst/>
          </a:prstGeom>
        </p:spPr>
      </p:pic>
      <p:pic>
        <p:nvPicPr>
          <p:cNvPr id="9" name="그림 8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ABDECAE2-2D0B-FEFF-D490-E304848B8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18" y="3899171"/>
            <a:ext cx="3983314" cy="477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6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129D1C-1878-B3F7-E427-7A9141BD5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E3D294F-ABC7-F944-91B0-FECE311F48C0}"/>
              </a:ext>
            </a:extLst>
          </p:cNvPr>
          <p:cNvGrpSpPr/>
          <p:nvPr/>
        </p:nvGrpSpPr>
        <p:grpSpPr>
          <a:xfrm>
            <a:off x="675753" y="1138810"/>
            <a:ext cx="16934208" cy="8512629"/>
            <a:chOff x="675753" y="1138810"/>
            <a:chExt cx="16934208" cy="8512629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7B292C6A-88D7-B19A-2B3E-32187240B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03FE27D-2977-A78D-A2BB-240032418B43}"/>
              </a:ext>
            </a:extLst>
          </p:cNvPr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7C95B754-910B-CCE3-29A6-517E9B219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676514-E86C-7239-C3A2-28D1CE09B692}"/>
              </a:ext>
            </a:extLst>
          </p:cNvPr>
          <p:cNvSpPr txBox="1"/>
          <p:nvPr/>
        </p:nvSpPr>
        <p:spPr>
          <a:xfrm>
            <a:off x="1447800" y="1836357"/>
            <a:ext cx="9982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강의실 관리기능</a:t>
            </a:r>
            <a:endParaRPr lang="en-US" altLang="ko-KR" sz="4500" b="1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D286E-4D0A-046C-9396-7D4B990FAB8B}"/>
              </a:ext>
            </a:extLst>
          </p:cNvPr>
          <p:cNvSpPr txBox="1"/>
          <p:nvPr/>
        </p:nvSpPr>
        <p:spPr>
          <a:xfrm>
            <a:off x="9525000" y="3419713"/>
            <a:ext cx="7010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입실 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30</a:t>
            </a: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 전부터 원격 잠금 해제 가능</a:t>
            </a: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잠금 해제 후 강의실 내부 사진 요구</a:t>
            </a: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퇴실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강의실 사진 요구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4A563-4BD7-60DA-3101-9706CF26AC0A}"/>
              </a:ext>
            </a:extLst>
          </p:cNvPr>
          <p:cNvSpPr txBox="1"/>
          <p:nvPr/>
        </p:nvSpPr>
        <p:spPr>
          <a:xfrm>
            <a:off x="791817" y="695596"/>
            <a:ext cx="450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 설계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0BCE57-2E02-A57C-DA68-FC7BC7F81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632180"/>
            <a:ext cx="2393257" cy="4381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1018D8-8236-5AA2-9F4E-628E5AF34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00" y="4034796"/>
            <a:ext cx="2745651" cy="3576268"/>
          </a:xfrm>
          <a:prstGeom prst="rect">
            <a:avLst/>
          </a:prstGeom>
        </p:spPr>
      </p:pic>
      <p:pic>
        <p:nvPicPr>
          <p:cNvPr id="14" name="그림 13" descr="텍스트, 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C915D25D-2C6F-02DC-A1D0-23A21EEADB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08" y="3632180"/>
            <a:ext cx="2390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0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20E47-D1EC-3296-A28C-E3883C3CD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0FDBEA7C-8A46-40CE-D3B0-966C55D8CC4C}"/>
              </a:ext>
            </a:extLst>
          </p:cNvPr>
          <p:cNvGrpSpPr/>
          <p:nvPr/>
        </p:nvGrpSpPr>
        <p:grpSpPr>
          <a:xfrm>
            <a:off x="675753" y="1138810"/>
            <a:ext cx="16934208" cy="8512629"/>
            <a:chOff x="675753" y="1138810"/>
            <a:chExt cx="16934208" cy="8512629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95B4ED3-5CA5-F1AB-F91E-F315770B9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F20F51FF-555B-C251-C203-DF183AF225BE}"/>
              </a:ext>
            </a:extLst>
          </p:cNvPr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6F64DEFE-A322-5285-9488-9245FBFF3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11ADD9-CEC2-F9BF-A2A9-21C1A9CA1573}"/>
              </a:ext>
            </a:extLst>
          </p:cNvPr>
          <p:cNvSpPr txBox="1"/>
          <p:nvPr/>
        </p:nvSpPr>
        <p:spPr>
          <a:xfrm>
            <a:off x="1447800" y="1836357"/>
            <a:ext cx="9982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추후 계획</a:t>
            </a:r>
            <a:endParaRPr lang="en-US" altLang="ko-KR" sz="4500" b="1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D98A3-8AA0-A5EB-074E-8C7380850158}"/>
              </a:ext>
            </a:extLst>
          </p:cNvPr>
          <p:cNvSpPr txBox="1"/>
          <p:nvPr/>
        </p:nvSpPr>
        <p:spPr>
          <a:xfrm>
            <a:off x="9220200" y="3737022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보안 체크 항목을 만들어서 부족한 부분 없이 보안을 완성할 생각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관리자 페이지 제작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6C4E9-2348-B5BC-AC67-5AF28CD57AE2}"/>
              </a:ext>
            </a:extLst>
          </p:cNvPr>
          <p:cNvSpPr txBox="1"/>
          <p:nvPr/>
        </p:nvSpPr>
        <p:spPr>
          <a:xfrm>
            <a:off x="791817" y="695596"/>
            <a:ext cx="450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 설계</a:t>
            </a:r>
          </a:p>
        </p:txBody>
      </p:sp>
      <p:pic>
        <p:nvPicPr>
          <p:cNvPr id="7" name="그림 6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BCE3EEB5-BCB7-3B31-E3F2-1ECFBD411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67100"/>
            <a:ext cx="5849102" cy="44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9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427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5753" y="1138810"/>
            <a:ext cx="16934208" cy="8512629"/>
            <a:chOff x="675753" y="1138810"/>
            <a:chExt cx="16934208" cy="85126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7363" y="7970572"/>
            <a:ext cx="15790988" cy="21429"/>
            <a:chOff x="1247363" y="7970572"/>
            <a:chExt cx="15790988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10800000">
              <a:off x="1247363" y="7970572"/>
              <a:ext cx="15790988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32678" y="2760859"/>
            <a:ext cx="11533914" cy="43519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97125" y="6489426"/>
            <a:ext cx="6691463" cy="662157"/>
            <a:chOff x="5797125" y="6489426"/>
            <a:chExt cx="6691463" cy="6621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797125" y="6489426"/>
              <a:ext cx="6691463" cy="6621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83433" y="6611788"/>
            <a:ext cx="373469" cy="373469"/>
            <a:chOff x="11783433" y="6611788"/>
            <a:chExt cx="373469" cy="3734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1783433" y="6611788"/>
              <a:ext cx="373469" cy="37346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932057" y="6427200"/>
            <a:ext cx="6717686" cy="885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04E2C6-126D-C247-3BFF-49F1C8E80E52}"/>
              </a:ext>
            </a:extLst>
          </p:cNvPr>
          <p:cNvSpPr txBox="1"/>
          <p:nvPr/>
        </p:nvSpPr>
        <p:spPr>
          <a:xfrm>
            <a:off x="14325600" y="8685049"/>
            <a:ext cx="271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2020112075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박찬혁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4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0900" y="1151976"/>
            <a:ext cx="16934208" cy="8512629"/>
            <a:chOff x="675753" y="1138810"/>
            <a:chExt cx="16934208" cy="85126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9469" y="622395"/>
            <a:ext cx="7215162" cy="2952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55993" y="4405806"/>
            <a:ext cx="14973729" cy="14873"/>
            <a:chOff x="1655993" y="4405806"/>
            <a:chExt cx="14973729" cy="1487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655993" y="4405806"/>
              <a:ext cx="14973729" cy="1487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8819" y="2915814"/>
            <a:ext cx="3751829" cy="17302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8819" y="4733210"/>
            <a:ext cx="3751829" cy="17302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72791" y="5957354"/>
            <a:ext cx="1350924" cy="15561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72791" y="7000317"/>
            <a:ext cx="1360448" cy="155616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72791" y="7959579"/>
            <a:ext cx="1369971" cy="1556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777261-D253-B079-761F-2BA054A89F3E}"/>
              </a:ext>
            </a:extLst>
          </p:cNvPr>
          <p:cNvSpPr txBox="1"/>
          <p:nvPr/>
        </p:nvSpPr>
        <p:spPr>
          <a:xfrm>
            <a:off x="5078896" y="3314700"/>
            <a:ext cx="7010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54545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D4FB3-54B5-836E-F1E5-0F4BE7DC19A8}"/>
              </a:ext>
            </a:extLst>
          </p:cNvPr>
          <p:cNvSpPr txBox="1"/>
          <p:nvPr/>
        </p:nvSpPr>
        <p:spPr>
          <a:xfrm>
            <a:off x="5078896" y="5153526"/>
            <a:ext cx="7010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54545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92342-D33C-934D-6B13-25045D49473B}"/>
              </a:ext>
            </a:extLst>
          </p:cNvPr>
          <p:cNvSpPr txBox="1"/>
          <p:nvPr/>
        </p:nvSpPr>
        <p:spPr>
          <a:xfrm>
            <a:off x="6248400" y="63627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787878"/>
                </a:solidFill>
              </a:rPr>
              <a:t>강의실 대관 기능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22412-E0C2-324F-98C1-8F218C329CA9}"/>
              </a:ext>
            </a:extLst>
          </p:cNvPr>
          <p:cNvSpPr txBox="1"/>
          <p:nvPr/>
        </p:nvSpPr>
        <p:spPr>
          <a:xfrm>
            <a:off x="6248400" y="7365044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787878"/>
                </a:solidFill>
              </a:rPr>
              <a:t>강의실 참여 기능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837D96-C6AA-C89E-F4E9-82FAAAB8AA2C}"/>
              </a:ext>
            </a:extLst>
          </p:cNvPr>
          <p:cNvSpPr txBox="1"/>
          <p:nvPr/>
        </p:nvSpPr>
        <p:spPr>
          <a:xfrm>
            <a:off x="6242762" y="8313547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787878"/>
                </a:solidFill>
              </a:rPr>
              <a:t>강의실 관리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3678F-0F4B-6490-977F-D1D54B60DB5E}"/>
              </a:ext>
            </a:extLst>
          </p:cNvPr>
          <p:cNvSpPr txBox="1"/>
          <p:nvPr/>
        </p:nvSpPr>
        <p:spPr>
          <a:xfrm>
            <a:off x="791817" y="695596"/>
            <a:ext cx="450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 설계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27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5753" y="1138810"/>
            <a:ext cx="16934208" cy="8512629"/>
            <a:chOff x="675753" y="1138810"/>
            <a:chExt cx="16934208" cy="85126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461105" y="-1381975"/>
            <a:ext cx="12215438" cy="14246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68EDA-3B15-29F9-BC47-45B6DAF26321}"/>
              </a:ext>
            </a:extLst>
          </p:cNvPr>
          <p:cNvSpPr txBox="1"/>
          <p:nvPr/>
        </p:nvSpPr>
        <p:spPr>
          <a:xfrm>
            <a:off x="3886200" y="6819900"/>
            <a:ext cx="480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설명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4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5753" y="1138810"/>
            <a:ext cx="16934208" cy="8512629"/>
            <a:chOff x="675753" y="1138810"/>
            <a:chExt cx="16934208" cy="85126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58443" y="3970280"/>
            <a:ext cx="4578374" cy="4221217"/>
            <a:chOff x="9230909" y="3383042"/>
            <a:chExt cx="7294275" cy="25774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0909" y="3383042"/>
              <a:ext cx="7294275" cy="257742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B0D66F8-5D88-08A0-2E65-FDB1C0D48E6B}"/>
              </a:ext>
            </a:extLst>
          </p:cNvPr>
          <p:cNvSpPr txBox="1"/>
          <p:nvPr/>
        </p:nvSpPr>
        <p:spPr>
          <a:xfrm>
            <a:off x="2170933" y="1883125"/>
            <a:ext cx="12573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2BB15-BFE8-5E18-D890-9580FE1DB3AE}"/>
              </a:ext>
            </a:extLst>
          </p:cNvPr>
          <p:cNvSpPr txBox="1"/>
          <p:nvPr/>
        </p:nvSpPr>
        <p:spPr>
          <a:xfrm>
            <a:off x="2491923" y="5919268"/>
            <a:ext cx="4013517" cy="57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과정이 복잡함</a:t>
            </a:r>
            <a:endParaRPr lang="en-US" altLang="ko-KR" sz="3000" b="1" dirty="0">
              <a:solidFill>
                <a:srgbClr val="4277E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793255C9-7EEE-98FE-1ACE-E5DAF6D511C1}"/>
              </a:ext>
            </a:extLst>
          </p:cNvPr>
          <p:cNvGrpSpPr/>
          <p:nvPr/>
        </p:nvGrpSpPr>
        <p:grpSpPr>
          <a:xfrm>
            <a:off x="6979878" y="4025885"/>
            <a:ext cx="4578374" cy="4221217"/>
            <a:chOff x="9230909" y="3383042"/>
            <a:chExt cx="7294275" cy="2577425"/>
          </a:xfrm>
        </p:grpSpPr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4FFB22F2-FA26-EE0D-435C-DD32A3C31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0909" y="3383042"/>
              <a:ext cx="7294275" cy="257742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0061" y="3970280"/>
            <a:ext cx="3071276" cy="251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03F18-0084-E989-3C91-08285981E725}"/>
              </a:ext>
            </a:extLst>
          </p:cNvPr>
          <p:cNvSpPr txBox="1"/>
          <p:nvPr/>
        </p:nvSpPr>
        <p:spPr>
          <a:xfrm>
            <a:off x="7467600" y="5890325"/>
            <a:ext cx="4756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3000" b="1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 이상 신청 필요</a:t>
            </a:r>
          </a:p>
        </p:txBody>
      </p:sp>
      <p:pic>
        <p:nvPicPr>
          <p:cNvPr id="28" name="Object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2429" y="3970280"/>
            <a:ext cx="3082581" cy="2511200"/>
          </a:xfrm>
          <a:prstGeom prst="rect">
            <a:avLst/>
          </a:prstGeom>
        </p:spPr>
      </p:pic>
      <p:grpSp>
        <p:nvGrpSpPr>
          <p:cNvPr id="39" name="그룹 1004">
            <a:extLst>
              <a:ext uri="{FF2B5EF4-FFF2-40B4-BE49-F238E27FC236}">
                <a16:creationId xmlns:a16="http://schemas.microsoft.com/office/drawing/2014/main" id="{51A15A09-4396-E147-CF5B-E44B17B6C57A}"/>
              </a:ext>
            </a:extLst>
          </p:cNvPr>
          <p:cNvGrpSpPr/>
          <p:nvPr/>
        </p:nvGrpSpPr>
        <p:grpSpPr>
          <a:xfrm>
            <a:off x="11921372" y="3987327"/>
            <a:ext cx="4578374" cy="4221217"/>
            <a:chOff x="9230909" y="3383042"/>
            <a:chExt cx="7294275" cy="2577425"/>
          </a:xfrm>
        </p:grpSpPr>
        <p:pic>
          <p:nvPicPr>
            <p:cNvPr id="42" name="Object 11">
              <a:extLst>
                <a:ext uri="{FF2B5EF4-FFF2-40B4-BE49-F238E27FC236}">
                  <a16:creationId xmlns:a16="http://schemas.microsoft.com/office/drawing/2014/main" id="{2FDF9353-908A-BF0D-5DB1-423E12FDB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0909" y="3383042"/>
              <a:ext cx="7294275" cy="257742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D77EFC-A2B6-9F2E-1663-A98763B05F89}"/>
              </a:ext>
            </a:extLst>
          </p:cNvPr>
          <p:cNvSpPr txBox="1"/>
          <p:nvPr/>
        </p:nvSpPr>
        <p:spPr>
          <a:xfrm>
            <a:off x="12268200" y="5859495"/>
            <a:ext cx="4756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대관 일정 보기 불편</a:t>
            </a:r>
          </a:p>
        </p:txBody>
      </p:sp>
      <p:pic>
        <p:nvPicPr>
          <p:cNvPr id="36" name="Object 3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05254" y="3927700"/>
            <a:ext cx="3072448" cy="251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703C0-C4A9-E95E-2E3C-498AA0506DBE}"/>
              </a:ext>
            </a:extLst>
          </p:cNvPr>
          <p:cNvSpPr txBox="1"/>
          <p:nvPr/>
        </p:nvSpPr>
        <p:spPr>
          <a:xfrm>
            <a:off x="791817" y="695596"/>
            <a:ext cx="450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 설계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4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5753" y="1138810"/>
            <a:ext cx="16934208" cy="8512629"/>
            <a:chOff x="675753" y="1138810"/>
            <a:chExt cx="16934208" cy="85126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431" y="667263"/>
            <a:ext cx="3360314" cy="3960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27A6E7-D8BA-F511-0858-CE668F4A4086}"/>
              </a:ext>
            </a:extLst>
          </p:cNvPr>
          <p:cNvSpPr txBox="1"/>
          <p:nvPr/>
        </p:nvSpPr>
        <p:spPr>
          <a:xfrm>
            <a:off x="2667000" y="1836357"/>
            <a:ext cx="9982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 대관</a:t>
            </a:r>
            <a:r>
              <a:rPr lang="en-US" altLang="ko-KR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</a:t>
            </a:r>
            <a:endParaRPr lang="en-US" altLang="ko-KR" sz="4500" b="1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1377C-A9B1-C3F4-4099-E916D98BEBDC}"/>
              </a:ext>
            </a:extLst>
          </p:cNvPr>
          <p:cNvSpPr txBox="1"/>
          <p:nvPr/>
        </p:nvSpPr>
        <p:spPr>
          <a:xfrm>
            <a:off x="9448800" y="3963963"/>
            <a:ext cx="6896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예약은 짧고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시간은 유연하게 구성</a:t>
            </a: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구성원들에게 더 편안한 시스템 제공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IoT</a:t>
            </a: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접목시켜 시설관리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E80AE-BC01-A1BB-5DA9-21B551018836}"/>
              </a:ext>
            </a:extLst>
          </p:cNvPr>
          <p:cNvSpPr txBox="1"/>
          <p:nvPr/>
        </p:nvSpPr>
        <p:spPr>
          <a:xfrm>
            <a:off x="791817" y="695596"/>
            <a:ext cx="450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 설계</a:t>
            </a:r>
          </a:p>
        </p:txBody>
      </p:sp>
      <p:pic>
        <p:nvPicPr>
          <p:cNvPr id="10" name="그림 9" descr="텍스트, 스크린샷, 브랜드, 폰트이(가) 표시된 사진&#10;&#10;자동 생성된 설명">
            <a:extLst>
              <a:ext uri="{FF2B5EF4-FFF2-40B4-BE49-F238E27FC236}">
                <a16:creationId xmlns:a16="http://schemas.microsoft.com/office/drawing/2014/main" id="{4DB8FBBD-A319-A598-E105-590CEBC1B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64" y="2972289"/>
            <a:ext cx="3352800" cy="5922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27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5753" y="1138810"/>
            <a:ext cx="16934208" cy="8512629"/>
            <a:chOff x="675753" y="1138810"/>
            <a:chExt cx="16934208" cy="85126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61105" y="-1381975"/>
            <a:ext cx="12950171" cy="142460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918324" y="7289728"/>
            <a:ext cx="1914660" cy="14286"/>
            <a:chOff x="8918324" y="7289728"/>
            <a:chExt cx="1914660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918324" y="7289728"/>
              <a:ext cx="1914660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85034" y="6282122"/>
            <a:ext cx="174097" cy="174097"/>
            <a:chOff x="9785034" y="6282122"/>
            <a:chExt cx="174097" cy="1740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5034" y="6282122"/>
              <a:ext cx="174097" cy="1740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85034" y="7252432"/>
            <a:ext cx="174097" cy="174097"/>
            <a:chOff x="9785034" y="7252432"/>
            <a:chExt cx="174097" cy="1740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5034" y="7252432"/>
              <a:ext cx="174097" cy="1740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85034" y="8241790"/>
            <a:ext cx="174097" cy="174097"/>
            <a:chOff x="9785034" y="8241790"/>
            <a:chExt cx="174097" cy="17409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5034" y="8241790"/>
              <a:ext cx="174097" cy="17409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57423" y="6046228"/>
            <a:ext cx="2141457" cy="75428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75977" y="6998504"/>
            <a:ext cx="2166000" cy="75428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79739" y="7978932"/>
            <a:ext cx="2148838" cy="754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AE736E-BC91-5934-2A0E-019890A5B204}"/>
              </a:ext>
            </a:extLst>
          </p:cNvPr>
          <p:cNvSpPr txBox="1"/>
          <p:nvPr/>
        </p:nvSpPr>
        <p:spPr>
          <a:xfrm>
            <a:off x="3886200" y="6819900"/>
            <a:ext cx="480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A3BC9-DA84-9999-F394-3B3533767FD5}"/>
              </a:ext>
            </a:extLst>
          </p:cNvPr>
          <p:cNvSpPr txBox="1"/>
          <p:nvPr/>
        </p:nvSpPr>
        <p:spPr>
          <a:xfrm>
            <a:off x="11598880" y="6134100"/>
            <a:ext cx="46020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강의실 대관기능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CB2EA-9204-8B7D-0FCD-AB25FAF46E99}"/>
              </a:ext>
            </a:extLst>
          </p:cNvPr>
          <p:cNvSpPr txBox="1"/>
          <p:nvPr/>
        </p:nvSpPr>
        <p:spPr>
          <a:xfrm>
            <a:off x="11598880" y="7067506"/>
            <a:ext cx="46020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강의실 참여기능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29F06-91AA-FC76-A49B-58E1900093BA}"/>
              </a:ext>
            </a:extLst>
          </p:cNvPr>
          <p:cNvSpPr txBox="1"/>
          <p:nvPr/>
        </p:nvSpPr>
        <p:spPr>
          <a:xfrm>
            <a:off x="11598880" y="8097208"/>
            <a:ext cx="46020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강의실 관리기능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6BCB09-A799-73F4-8BDF-C9856FB9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E75DC7D6-5BA6-F3DB-EC3C-8179454E839D}"/>
              </a:ext>
            </a:extLst>
          </p:cNvPr>
          <p:cNvGrpSpPr/>
          <p:nvPr/>
        </p:nvGrpSpPr>
        <p:grpSpPr>
          <a:xfrm>
            <a:off x="700900" y="1181100"/>
            <a:ext cx="16934208" cy="8512629"/>
            <a:chOff x="675753" y="1138810"/>
            <a:chExt cx="16934208" cy="8512629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C12B650-4AB5-4E8C-1056-0503DB964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165B3647-4647-D638-52ED-5C8AD2AF7AEB}"/>
              </a:ext>
            </a:extLst>
          </p:cNvPr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DCEF710F-2C60-EB3C-9B7B-BED0E9953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D4D9E9-D6BD-79E4-146A-8CC15D11C30B}"/>
              </a:ext>
            </a:extLst>
          </p:cNvPr>
          <p:cNvSpPr txBox="1"/>
          <p:nvPr/>
        </p:nvSpPr>
        <p:spPr>
          <a:xfrm>
            <a:off x="1447800" y="1836357"/>
            <a:ext cx="9982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도구</a:t>
            </a:r>
            <a:endParaRPr lang="en-US" altLang="ko-KR" sz="4500" b="1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94EFD-B888-0B30-F130-CD44D5E5E737}"/>
              </a:ext>
            </a:extLst>
          </p:cNvPr>
          <p:cNvSpPr txBox="1"/>
          <p:nvPr/>
        </p:nvSpPr>
        <p:spPr>
          <a:xfrm>
            <a:off x="791817" y="695596"/>
            <a:ext cx="450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 설계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7830C33-1344-4629-A0F2-94087E08A8D5}"/>
              </a:ext>
            </a:extLst>
          </p:cNvPr>
          <p:cNvSpPr/>
          <p:nvPr/>
        </p:nvSpPr>
        <p:spPr>
          <a:xfrm>
            <a:off x="2857500" y="356321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Frontend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377AAC-57B3-BD6D-AEAC-3BF273513BE7}"/>
              </a:ext>
            </a:extLst>
          </p:cNvPr>
          <p:cNvSpPr/>
          <p:nvPr/>
        </p:nvSpPr>
        <p:spPr>
          <a:xfrm>
            <a:off x="7501591" y="356321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Backend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9F2E87-BEB1-ECEF-8540-82F8C15F61CD}"/>
              </a:ext>
            </a:extLst>
          </p:cNvPr>
          <p:cNvSpPr/>
          <p:nvPr/>
        </p:nvSpPr>
        <p:spPr>
          <a:xfrm>
            <a:off x="12534993" y="356321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2C3983E-9636-3E3F-327A-7BF8708D2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5073036"/>
            <a:ext cx="3088874" cy="12287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ECC9974-7157-22EA-69F3-64559F4F9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223" y="4922679"/>
            <a:ext cx="3510735" cy="15294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95F1CA1-A2C7-4E67-9830-7C263FA25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7418" y="4914781"/>
            <a:ext cx="3004522" cy="1545277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B35ECB-07A0-3564-6B4C-EFA68BF22FE6}"/>
              </a:ext>
            </a:extLst>
          </p:cNvPr>
          <p:cNvCxnSpPr>
            <a:stCxn id="14" idx="2"/>
          </p:cNvCxnSpPr>
          <p:nvPr/>
        </p:nvCxnSpPr>
        <p:spPr>
          <a:xfrm>
            <a:off x="4000500" y="4401419"/>
            <a:ext cx="0" cy="742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0C073F3-F018-199B-156E-E153015B1DFF}"/>
              </a:ext>
            </a:extLst>
          </p:cNvPr>
          <p:cNvCxnSpPr>
            <a:cxnSpLocks/>
          </p:cNvCxnSpPr>
          <p:nvPr/>
        </p:nvCxnSpPr>
        <p:spPr>
          <a:xfrm>
            <a:off x="8644590" y="4401419"/>
            <a:ext cx="0" cy="51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771A6B-E0B6-F577-FA8F-E60540A0CDC8}"/>
              </a:ext>
            </a:extLst>
          </p:cNvPr>
          <p:cNvCxnSpPr>
            <a:cxnSpLocks/>
          </p:cNvCxnSpPr>
          <p:nvPr/>
        </p:nvCxnSpPr>
        <p:spPr>
          <a:xfrm>
            <a:off x="13639893" y="4401419"/>
            <a:ext cx="0" cy="51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10F5D08-CF33-F780-8822-E96C09327507}"/>
              </a:ext>
            </a:extLst>
          </p:cNvPr>
          <p:cNvCxnSpPr/>
          <p:nvPr/>
        </p:nvCxnSpPr>
        <p:spPr>
          <a:xfrm>
            <a:off x="5486400" y="5676900"/>
            <a:ext cx="1295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F13993A-1054-76F1-B1AA-BDB884C160A7}"/>
              </a:ext>
            </a:extLst>
          </p:cNvPr>
          <p:cNvCxnSpPr/>
          <p:nvPr/>
        </p:nvCxnSpPr>
        <p:spPr>
          <a:xfrm>
            <a:off x="10591800" y="5676900"/>
            <a:ext cx="1295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492BDB-EF25-684C-2FBE-01AAB583D36D}"/>
              </a:ext>
            </a:extLst>
          </p:cNvPr>
          <p:cNvSpPr txBox="1"/>
          <p:nvPr/>
        </p:nvSpPr>
        <p:spPr>
          <a:xfrm>
            <a:off x="10665989" y="5143500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Migration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26B12B-1D20-4B47-0D05-A9D3583D1ED0}"/>
              </a:ext>
            </a:extLst>
          </p:cNvPr>
          <p:cNvSpPr txBox="1"/>
          <p:nvPr/>
        </p:nvSpPr>
        <p:spPr>
          <a:xfrm>
            <a:off x="5521779" y="5143500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Restful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57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E49BF-4F64-A66E-3230-5368BD4DD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8DF415A-8100-D763-E552-F9C5FED3680C}"/>
              </a:ext>
            </a:extLst>
          </p:cNvPr>
          <p:cNvGrpSpPr/>
          <p:nvPr/>
        </p:nvGrpSpPr>
        <p:grpSpPr>
          <a:xfrm>
            <a:off x="675753" y="1138810"/>
            <a:ext cx="16934208" cy="8512629"/>
            <a:chOff x="675753" y="1138810"/>
            <a:chExt cx="16934208" cy="8512629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C5625B0-6A6D-6126-1D3D-F7B8DA436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A53486E-A537-6BF3-5278-58063A7C29D0}"/>
              </a:ext>
            </a:extLst>
          </p:cNvPr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3AE291C1-875F-98B1-D581-9D2282121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73EE4BF-F37F-D5CF-E065-34B845A6EF6A}"/>
              </a:ext>
            </a:extLst>
          </p:cNvPr>
          <p:cNvSpPr txBox="1"/>
          <p:nvPr/>
        </p:nvSpPr>
        <p:spPr>
          <a:xfrm>
            <a:off x="1447800" y="1836357"/>
            <a:ext cx="9982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ERD</a:t>
            </a:r>
            <a:r>
              <a:rPr lang="ko-KR" altLang="en-US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다이어그램</a:t>
            </a:r>
            <a:endParaRPr lang="en-US" altLang="ko-KR" sz="4500" b="1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D70B6-5795-D9E4-CC0D-6F2E409ECFF0}"/>
              </a:ext>
            </a:extLst>
          </p:cNvPr>
          <p:cNvSpPr txBox="1"/>
          <p:nvPr/>
        </p:nvSpPr>
        <p:spPr>
          <a:xfrm>
            <a:off x="791817" y="695596"/>
            <a:ext cx="450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 설계</a:t>
            </a:r>
          </a:p>
        </p:txBody>
      </p:sp>
      <p:pic>
        <p:nvPicPr>
          <p:cNvPr id="5" name="그림 4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33C16769-37B4-A65D-88C7-C097A0AB8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14" y="3225067"/>
            <a:ext cx="6534300" cy="5822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A8E29C-EDD6-112D-3D81-B2C9F682AFE3}"/>
              </a:ext>
            </a:extLst>
          </p:cNvPr>
          <p:cNvSpPr txBox="1"/>
          <p:nvPr/>
        </p:nvSpPr>
        <p:spPr>
          <a:xfrm>
            <a:off x="10439400" y="3318734"/>
            <a:ext cx="65343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ea typeface="함초롬돋움" panose="020B0604000101010101"/>
              </a:rPr>
              <a:t>User – </a:t>
            </a:r>
            <a:r>
              <a:rPr lang="ko-KR" altLang="en-US" sz="3000" dirty="0">
                <a:ea typeface="함초롬돋움" panose="020B0604000101010101"/>
              </a:rPr>
              <a:t>사용자 정보 관리</a:t>
            </a:r>
            <a:endParaRPr lang="en-US" altLang="ko-KR" sz="3000" dirty="0">
              <a:ea typeface="함초롬돋움" panose="020B0604000101010101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ea typeface="함초롬돋움" panose="020B0604000101010101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ea typeface="함초롬돋움" panose="020B0604000101010101"/>
              </a:rPr>
              <a:t>Classroom – </a:t>
            </a:r>
            <a:r>
              <a:rPr lang="ko-KR" altLang="en-US" sz="3000" dirty="0">
                <a:ea typeface="함초롬돋움" panose="020B0604000101010101"/>
              </a:rPr>
              <a:t>강의실 세부 정보 저장</a:t>
            </a:r>
            <a:endParaRPr lang="en-US" altLang="ko-KR" sz="3000" dirty="0">
              <a:ea typeface="함초롬돋움" panose="020B0604000101010101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ea typeface="함초롬돋움" panose="020B0604000101010101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ea typeface="함초롬돋움" panose="020B0604000101010101"/>
              </a:rPr>
              <a:t>Reservation – </a:t>
            </a:r>
            <a:r>
              <a:rPr lang="ko-KR" altLang="en-US" sz="3000" dirty="0">
                <a:ea typeface="함초롬돋움" panose="020B0604000101010101"/>
              </a:rPr>
              <a:t>강의실 예약 내역 관리</a:t>
            </a:r>
            <a:endParaRPr lang="en-US" altLang="ko-KR" sz="3000" dirty="0">
              <a:ea typeface="함초롬돋움" panose="020B0604000101010101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ea typeface="함초롬돋움" panose="020B0604000101010101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ea typeface="함초롬돋움" panose="020B0604000101010101"/>
              </a:rPr>
              <a:t>Course – </a:t>
            </a:r>
            <a:r>
              <a:rPr lang="ko-KR" altLang="en-US" sz="3000" dirty="0">
                <a:ea typeface="함초롬돋움" panose="020B0604000101010101"/>
              </a:rPr>
              <a:t>강의 정보 저장</a:t>
            </a:r>
          </a:p>
        </p:txBody>
      </p:sp>
    </p:spTree>
    <p:extLst>
      <p:ext uri="{BB962C8B-B14F-4D97-AF65-F5344CB8AC3E}">
        <p14:creationId xmlns:p14="http://schemas.microsoft.com/office/powerpoint/2010/main" val="128800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5753" y="1138810"/>
            <a:ext cx="16934208" cy="8512629"/>
            <a:chOff x="675753" y="1138810"/>
            <a:chExt cx="16934208" cy="85126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53" y="1138810"/>
              <a:ext cx="16934208" cy="85126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0606" y="452907"/>
            <a:ext cx="16984502" cy="14286"/>
            <a:chOff x="650606" y="452907"/>
            <a:chExt cx="1698450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606" y="452907"/>
              <a:ext cx="16984502" cy="1428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27A6E7-D8BA-F511-0858-CE668F4A4086}"/>
              </a:ext>
            </a:extLst>
          </p:cNvPr>
          <p:cNvSpPr txBox="1"/>
          <p:nvPr/>
        </p:nvSpPr>
        <p:spPr>
          <a:xfrm>
            <a:off x="1447800" y="1836357"/>
            <a:ext cx="9982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</a:t>
            </a:r>
            <a:r>
              <a:rPr lang="en-US" altLang="ko-KR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4500" b="1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 기능</a:t>
            </a:r>
            <a:endParaRPr lang="en-US" altLang="ko-KR" sz="4500" b="1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1377C-A9B1-C3F4-4099-E916D98BEBDC}"/>
              </a:ext>
            </a:extLst>
          </p:cNvPr>
          <p:cNvSpPr txBox="1"/>
          <p:nvPr/>
        </p:nvSpPr>
        <p:spPr>
          <a:xfrm>
            <a:off x="10363200" y="3166490"/>
            <a:ext cx="6324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 시 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User </a:t>
            </a: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테이블에 데이터를 저장하고 관리합니다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역할을 확인해 사용자를 구분하여 관리합니다</a:t>
            </a:r>
            <a:r>
              <a:rPr lang="en-US" altLang="ko-KR" sz="3000" dirty="0">
                <a:solidFill>
                  <a:srgbClr val="59595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3000" dirty="0">
              <a:solidFill>
                <a:srgbClr val="59595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C207C-05D3-5C5A-592F-459A9ADE39D5}"/>
              </a:ext>
            </a:extLst>
          </p:cNvPr>
          <p:cNvSpPr txBox="1"/>
          <p:nvPr/>
        </p:nvSpPr>
        <p:spPr>
          <a:xfrm>
            <a:off x="791817" y="695596"/>
            <a:ext cx="4505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4277E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베이스 설계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C77450-EF68-F149-1C30-8AE6A257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104380"/>
            <a:ext cx="3695797" cy="63900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D18DCE-1B29-CBBD-6A6F-B545916BD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692" y="3240720"/>
            <a:ext cx="2966815" cy="56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9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231</Words>
  <Application>Microsoft Office PowerPoint</Application>
  <PresentationFormat>사용자 지정</PresentationFormat>
  <Paragraphs>78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찬혁 박</cp:lastModifiedBy>
  <cp:revision>20</cp:revision>
  <dcterms:created xsi:type="dcterms:W3CDTF">2024-03-13T01:41:17Z</dcterms:created>
  <dcterms:modified xsi:type="dcterms:W3CDTF">2024-12-04T04:07:02Z</dcterms:modified>
  <cp:version/>
</cp:coreProperties>
</file>