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56" r:id="rId4"/>
    <p:sldId id="257" r:id="rId5"/>
    <p:sldId id="258"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DA4C6-4DF7-6C5C-BD11-D3D3857767B8}" v="140" dt="2020-12-07T14:14:20.560"/>
    <p1510:client id="{12390C4E-25EF-304C-B591-A38A60146BA6}" v="2" dt="2020-12-14T13:14:42.080"/>
    <p1510:client id="{14B207A1-B1E1-4AD5-9755-C28B5158521A}" v="291" dt="2020-12-09T14:31:28.547"/>
    <p1510:client id="{1D258023-9098-4AD7-D431-7752AE934389}" v="24" dt="2020-12-09T14:26:55.716"/>
    <p1510:client id="{2CE0FA57-192E-43E5-9D93-63AB6149B534}" v="439" dt="2020-12-07T14:16:17.119"/>
    <p1510:client id="{45968012-8973-02B2-B7E5-6FC6B6361D50}" v="22" dt="2020-12-07T14:10:44.565"/>
    <p1510:client id="{4CAB29C2-AB32-496A-99F9-B4BA377A5523}" v="117" dt="2020-12-14T12:36:33.189"/>
    <p1510:client id="{4D3698B0-E3E8-B334-7EFD-8CCA68AE60B3}" v="663" dt="2020-12-11T08:37:39.120"/>
    <p1510:client id="{84BEA65D-5FFE-C61D-DB5B-374DEE89C368}" v="1" dt="2020-12-11T08:50:18.482"/>
    <p1510:client id="{924C5071-0E0E-682D-41B0-29844B2C52C5}" v="184" dt="2020-12-09T14:14:39.379"/>
    <p1510:client id="{9E21DB6A-BC43-925D-C461-08FDE23F9B3D}" v="4" dt="2020-12-11T08:29:52.919"/>
    <p1510:client id="{AACB7386-A653-F769-BD7D-CF0A0F429BA5}" v="110" dt="2020-12-11T08:24:25.123"/>
    <p1510:client id="{C766ADFF-CA14-9E66-FF3C-3880330D8E5F}" v="21" dt="2020-12-09T10:57:16.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2020-12-15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2020-12-15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2020-12-15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2020-12-15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2020-12-15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2020-12-15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2020-12-15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67B9DDC-B53F-404D-9371-EEF3D70B6C8E}"/>
              </a:ext>
            </a:extLst>
          </p:cNvPr>
          <p:cNvSpPr>
            <a:spLocks noGrp="1"/>
          </p:cNvSpPr>
          <p:nvPr>
            <p:ph type="title"/>
          </p:nvPr>
        </p:nvSpPr>
        <p:spPr>
          <a:xfrm>
            <a:off x="737937" y="224757"/>
            <a:ext cx="10515600" cy="1325563"/>
          </a:xfrm>
        </p:spPr>
        <p:txBody>
          <a:bodyPr/>
          <a:lstStyle/>
          <a:p>
            <a:pPr algn="ctr"/>
            <a:r>
              <a:rPr lang="sv-SE" err="1">
                <a:cs typeface="Calibri Light"/>
              </a:rPr>
              <a:t>Pear</a:t>
            </a:r>
            <a:r>
              <a:rPr lang="sv-SE">
                <a:cs typeface="Calibri Light"/>
              </a:rPr>
              <a:t> Wagon</a:t>
            </a:r>
          </a:p>
        </p:txBody>
      </p:sp>
      <p:sp>
        <p:nvSpPr>
          <p:cNvPr id="4" name="textruta 3">
            <a:extLst>
              <a:ext uri="{FF2B5EF4-FFF2-40B4-BE49-F238E27FC236}">
                <a16:creationId xmlns:a16="http://schemas.microsoft.com/office/drawing/2014/main" id="{47F45F8E-E126-431D-884E-19A9B91D5396}"/>
              </a:ext>
            </a:extLst>
          </p:cNvPr>
          <p:cNvSpPr txBox="1"/>
          <p:nvPr/>
        </p:nvSpPr>
        <p:spPr>
          <a:xfrm>
            <a:off x="4996542" y="145868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sz="2400">
                <a:cs typeface="Calibri"/>
              </a:rPr>
              <a:t>Spelbeskrivning</a:t>
            </a:r>
          </a:p>
        </p:txBody>
      </p:sp>
      <p:sp>
        <p:nvSpPr>
          <p:cNvPr id="5" name="textruta 4">
            <a:extLst>
              <a:ext uri="{FF2B5EF4-FFF2-40B4-BE49-F238E27FC236}">
                <a16:creationId xmlns:a16="http://schemas.microsoft.com/office/drawing/2014/main" id="{1FFE7F98-433A-41DD-828D-4094A76746C5}"/>
              </a:ext>
            </a:extLst>
          </p:cNvPr>
          <p:cNvSpPr txBox="1"/>
          <p:nvPr/>
        </p:nvSpPr>
        <p:spPr>
          <a:xfrm>
            <a:off x="1980016" y="1973799"/>
            <a:ext cx="822687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sv-SE" u="sng">
              <a:ea typeface="+mn-lt"/>
              <a:cs typeface="+mn-lt"/>
            </a:endParaRPr>
          </a:p>
          <a:p>
            <a:r>
              <a:rPr lang="sv-SE">
                <a:ea typeface="+mn-lt"/>
                <a:cs typeface="+mn-lt"/>
              </a:rPr>
              <a:t>Vi har tänkt att skapa ett spel där spelaren styr en radiostyrd vagn under ett träd. Spelet har vi tänkt att kalla för “</a:t>
            </a:r>
            <a:r>
              <a:rPr lang="sv-SE" err="1">
                <a:ea typeface="+mn-lt"/>
                <a:cs typeface="+mn-lt"/>
              </a:rPr>
              <a:t>Pear</a:t>
            </a:r>
            <a:r>
              <a:rPr lang="sv-SE">
                <a:ea typeface="+mn-lt"/>
                <a:cs typeface="+mn-lt"/>
              </a:rPr>
              <a:t> Wagon”. Spelet går ut på att få så många poäng som möjligt. Spelaren rör sig i X-led och föremålen faller i Y-led. Spelaren skall fånga och undvika föremål som faller ner. Spelets bakgrund är statisk och således förekommer ingen “</a:t>
            </a:r>
            <a:r>
              <a:rPr lang="sv-SE" err="1">
                <a:ea typeface="+mn-lt"/>
                <a:cs typeface="+mn-lt"/>
              </a:rPr>
              <a:t>scroll</a:t>
            </a:r>
            <a:r>
              <a:rPr lang="sv-SE">
                <a:ea typeface="+mn-lt"/>
                <a:cs typeface="+mn-lt"/>
              </a:rPr>
              <a:t>” av omgivningen. Svårighetsgraden ökar i tidsbestämda intervaller som gör att fler föremål faller ner, de kan falla snabbare samt så ökar andelen "elaka objekt" som skall undvikas av spelaren.</a:t>
            </a:r>
            <a:br>
              <a:rPr lang="sv-SE">
                <a:ea typeface="+mn-lt"/>
                <a:cs typeface="+mn-lt"/>
              </a:rPr>
            </a:br>
            <a:endParaRPr lang="sv-SE">
              <a:ea typeface="+mn-lt"/>
              <a:cs typeface="+mn-lt"/>
            </a:endParaRPr>
          </a:p>
          <a:p>
            <a:r>
              <a:rPr lang="sv-SE">
                <a:ea typeface="+mn-lt"/>
                <a:cs typeface="+mn-lt"/>
              </a:rPr>
              <a:t>Föremålen som faller är gröna päron för att tilldela spelaren poäng, stjärnor ger spelaren dubbla poäng under en viss tid och hjärtan ger livspoäng. Spelaren måste dock undvika vissa föremål. Dessa föremål är ruttna päron som tar livspoäng och även bomber som tar all livspoäng. Spelet avslutas när spelaren har 0 livspoäng, Game OVER.</a:t>
            </a:r>
          </a:p>
        </p:txBody>
      </p:sp>
    </p:spTree>
    <p:extLst>
      <p:ext uri="{BB962C8B-B14F-4D97-AF65-F5344CB8AC3E}">
        <p14:creationId xmlns:p14="http://schemas.microsoft.com/office/powerpoint/2010/main" val="190062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AF1A2020-2672-476B-AD47-01A9D50F6071}"/>
              </a:ext>
            </a:extLst>
          </p:cNvPr>
          <p:cNvSpPr>
            <a:spLocks noGrp="1"/>
          </p:cNvSpPr>
          <p:nvPr>
            <p:ph idx="1"/>
          </p:nvPr>
        </p:nvSpPr>
        <p:spPr>
          <a:xfrm>
            <a:off x="394854" y="531339"/>
            <a:ext cx="5514976" cy="5691641"/>
          </a:xfrm>
        </p:spPr>
        <p:txBody>
          <a:bodyPr vert="horz" lIns="91440" tIns="45720" rIns="91440" bIns="45720" rtlCol="0" anchor="t">
            <a:normAutofit/>
          </a:bodyPr>
          <a:lstStyle/>
          <a:p>
            <a:pPr marL="0" indent="0">
              <a:buNone/>
            </a:pPr>
            <a:r>
              <a:rPr lang="sv-SE" sz="2000" b="1" u="sng">
                <a:ea typeface="+mn-lt"/>
                <a:cs typeface="+mn-lt"/>
              </a:rPr>
              <a:t>Spelets delar</a:t>
            </a:r>
            <a:r>
              <a:rPr lang="sv-SE" sz="1800" u="sng">
                <a:ea typeface="+mn-lt"/>
                <a:cs typeface="+mn-lt"/>
              </a:rPr>
              <a:t>:</a:t>
            </a:r>
            <a:br>
              <a:rPr lang="sv-SE" sz="1200">
                <a:ea typeface="+mn-lt"/>
                <a:cs typeface="+mn-lt"/>
              </a:rPr>
            </a:br>
            <a:br>
              <a:rPr lang="sv-SE" sz="1200">
                <a:ea typeface="+mn-lt"/>
                <a:cs typeface="+mn-lt"/>
              </a:rPr>
            </a:br>
            <a:r>
              <a:rPr lang="sv-SE" sz="1200" b="1">
                <a:ea typeface="+mn-lt"/>
                <a:cs typeface="+mn-lt"/>
              </a:rPr>
              <a:t>Startskärm: </a:t>
            </a:r>
            <a:br>
              <a:rPr lang="sv-SE" sz="1200" b="1">
                <a:ea typeface="+mn-lt"/>
                <a:cs typeface="+mn-lt"/>
              </a:rPr>
            </a:br>
            <a:r>
              <a:rPr lang="sv-SE" sz="1200">
                <a:ea typeface="+mn-lt"/>
                <a:cs typeface="+mn-lt"/>
              </a:rPr>
              <a:t>- Gå till Game session (Start game)</a:t>
            </a:r>
            <a:br>
              <a:rPr lang="sv-SE" sz="1200">
                <a:ea typeface="+mn-lt"/>
                <a:cs typeface="+mn-lt"/>
              </a:rPr>
            </a:br>
            <a:r>
              <a:rPr lang="sv-SE" sz="1200">
                <a:ea typeface="+mn-lt"/>
                <a:cs typeface="+mn-lt"/>
              </a:rPr>
              <a:t>- Gå till </a:t>
            </a:r>
            <a:r>
              <a:rPr lang="sv-SE" sz="1200" err="1">
                <a:ea typeface="+mn-lt"/>
                <a:cs typeface="+mn-lt"/>
              </a:rPr>
              <a:t>Instruction</a:t>
            </a:r>
            <a:r>
              <a:rPr lang="sv-SE" sz="1200">
                <a:ea typeface="+mn-lt"/>
                <a:cs typeface="+mn-lt"/>
              </a:rPr>
              <a:t> </a:t>
            </a:r>
            <a:r>
              <a:rPr lang="sv-SE" sz="1200" err="1">
                <a:ea typeface="+mn-lt"/>
                <a:cs typeface="+mn-lt"/>
              </a:rPr>
              <a:t>screen</a:t>
            </a:r>
            <a:r>
              <a:rPr lang="sv-SE" sz="1200">
                <a:ea typeface="+mn-lt"/>
                <a:cs typeface="+mn-lt"/>
              </a:rPr>
              <a:t> (</a:t>
            </a:r>
            <a:r>
              <a:rPr lang="sv-SE" sz="1200" err="1">
                <a:ea typeface="+mn-lt"/>
                <a:cs typeface="+mn-lt"/>
              </a:rPr>
              <a:t>How</a:t>
            </a:r>
            <a:r>
              <a:rPr lang="sv-SE" sz="1200">
                <a:ea typeface="+mn-lt"/>
                <a:cs typeface="+mn-lt"/>
              </a:rPr>
              <a:t> to play)</a:t>
            </a:r>
            <a:br>
              <a:rPr lang="sv-SE" sz="1200">
                <a:ea typeface="+mn-lt"/>
                <a:cs typeface="+mn-lt"/>
              </a:rPr>
            </a:br>
            <a:br>
              <a:rPr lang="sv-SE" sz="1200">
                <a:ea typeface="+mn-lt"/>
                <a:cs typeface="+mn-lt"/>
              </a:rPr>
            </a:br>
            <a:r>
              <a:rPr lang="sv-SE" sz="1200" b="1" err="1">
                <a:ea typeface="+mn-lt"/>
                <a:cs typeface="+mn-lt"/>
              </a:rPr>
              <a:t>How</a:t>
            </a:r>
            <a:r>
              <a:rPr lang="sv-SE" sz="1200" b="1">
                <a:ea typeface="+mn-lt"/>
                <a:cs typeface="+mn-lt"/>
              </a:rPr>
              <a:t> to play-skärm:</a:t>
            </a:r>
            <a:br>
              <a:rPr lang="sv-SE" sz="1200" b="1">
                <a:ea typeface="+mn-lt"/>
                <a:cs typeface="+mn-lt"/>
              </a:rPr>
            </a:br>
            <a:r>
              <a:rPr lang="sv-SE" sz="1200">
                <a:ea typeface="+mn-lt"/>
                <a:cs typeface="+mn-lt"/>
              </a:rPr>
              <a:t>- Kontroller mus/tangentbord (bild + förklaring)</a:t>
            </a:r>
            <a:br>
              <a:rPr lang="sv-SE" sz="1200">
                <a:ea typeface="+mn-lt"/>
                <a:cs typeface="+mn-lt"/>
              </a:rPr>
            </a:br>
            <a:r>
              <a:rPr lang="sv-SE" sz="1200">
                <a:ea typeface="+mn-lt"/>
                <a:cs typeface="+mn-lt"/>
              </a:rPr>
              <a:t>- Grönt päron ger poäng</a:t>
            </a:r>
            <a:br>
              <a:rPr lang="sv-SE" sz="1200">
                <a:ea typeface="+mn-lt"/>
                <a:cs typeface="+mn-lt"/>
              </a:rPr>
            </a:br>
            <a:r>
              <a:rPr lang="sv-SE" sz="1200">
                <a:ea typeface="+mn-lt"/>
                <a:cs typeface="+mn-lt"/>
              </a:rPr>
              <a:t>- Ruttet päron ger minus på </a:t>
            </a:r>
            <a:r>
              <a:rPr lang="sv-SE" sz="1200" err="1">
                <a:ea typeface="+mn-lt"/>
                <a:cs typeface="+mn-lt"/>
              </a:rPr>
              <a:t>hp</a:t>
            </a:r>
            <a:br>
              <a:rPr lang="sv-SE" sz="1200">
                <a:ea typeface="+mn-lt"/>
                <a:cs typeface="+mn-lt"/>
              </a:rPr>
            </a:br>
            <a:r>
              <a:rPr lang="sv-SE" sz="1200">
                <a:ea typeface="+mn-lt"/>
                <a:cs typeface="+mn-lt"/>
              </a:rPr>
              <a:t>- Hjärta ger </a:t>
            </a:r>
            <a:r>
              <a:rPr lang="sv-SE" sz="1200" err="1">
                <a:ea typeface="+mn-lt"/>
                <a:cs typeface="+mn-lt"/>
              </a:rPr>
              <a:t>hp</a:t>
            </a:r>
            <a:br>
              <a:rPr lang="sv-SE" sz="1200">
                <a:ea typeface="+mn-lt"/>
                <a:cs typeface="+mn-lt"/>
              </a:rPr>
            </a:br>
            <a:r>
              <a:rPr lang="sv-SE" sz="1200">
                <a:ea typeface="+mn-lt"/>
                <a:cs typeface="+mn-lt"/>
              </a:rPr>
              <a:t>- Stjärna = </a:t>
            </a:r>
            <a:r>
              <a:rPr lang="sv-SE" sz="1200" err="1">
                <a:ea typeface="+mn-lt"/>
                <a:cs typeface="+mn-lt"/>
              </a:rPr>
              <a:t>powerup</a:t>
            </a:r>
            <a:r>
              <a:rPr lang="sv-SE" sz="1200">
                <a:ea typeface="+mn-lt"/>
                <a:cs typeface="+mn-lt"/>
              </a:rPr>
              <a:t> (dubbla poäng under viss tid) </a:t>
            </a:r>
            <a:br>
              <a:rPr lang="sv-SE" sz="1200">
                <a:ea typeface="+mn-lt"/>
                <a:cs typeface="+mn-lt"/>
              </a:rPr>
            </a:br>
            <a:r>
              <a:rPr lang="sv-SE" sz="1200">
                <a:ea typeface="+mn-lt"/>
                <a:cs typeface="+mn-lt"/>
              </a:rPr>
              <a:t>- Bomb = game over</a:t>
            </a:r>
            <a:br>
              <a:rPr lang="sv-SE" sz="1200">
                <a:ea typeface="+mn-lt"/>
                <a:cs typeface="+mn-lt"/>
              </a:rPr>
            </a:br>
            <a:br>
              <a:rPr lang="sv-SE" sz="1200">
                <a:ea typeface="+mn-lt"/>
                <a:cs typeface="+mn-lt"/>
              </a:rPr>
            </a:br>
            <a:r>
              <a:rPr lang="sv-SE" sz="1200" b="1">
                <a:ea typeface="+mn-lt"/>
                <a:cs typeface="+mn-lt"/>
              </a:rPr>
              <a:t>Game-over skärm: </a:t>
            </a:r>
            <a:br>
              <a:rPr lang="sv-SE" sz="1200" b="1">
                <a:ea typeface="+mn-lt"/>
                <a:cs typeface="+mn-lt"/>
              </a:rPr>
            </a:br>
            <a:r>
              <a:rPr lang="sv-SE" sz="1200">
                <a:ea typeface="+mn-lt"/>
                <a:cs typeface="+mn-lt"/>
              </a:rPr>
              <a:t>- Visa antal poäng</a:t>
            </a:r>
            <a:br>
              <a:rPr lang="sv-SE" sz="1200">
                <a:ea typeface="+mn-lt"/>
                <a:cs typeface="+mn-lt"/>
              </a:rPr>
            </a:br>
            <a:r>
              <a:rPr lang="sv-SE" sz="1200">
                <a:ea typeface="+mn-lt"/>
                <a:cs typeface="+mn-lt"/>
              </a:rPr>
              <a:t>- Starta nytt spel (gå tillbaka till start </a:t>
            </a:r>
            <a:r>
              <a:rPr lang="sv-SE" sz="1200" err="1">
                <a:ea typeface="+mn-lt"/>
                <a:cs typeface="+mn-lt"/>
              </a:rPr>
              <a:t>screen</a:t>
            </a:r>
            <a:r>
              <a:rPr lang="sv-SE" sz="1200">
                <a:ea typeface="+mn-lt"/>
                <a:cs typeface="+mn-lt"/>
              </a:rPr>
              <a:t>)</a:t>
            </a:r>
          </a:p>
          <a:p>
            <a:pPr marL="0" indent="0">
              <a:buNone/>
            </a:pPr>
            <a:r>
              <a:rPr lang="sv-SE" sz="1200" b="1" err="1">
                <a:ea typeface="+mn-lt"/>
                <a:cs typeface="+mn-lt"/>
              </a:rPr>
              <a:t>Mechanics</a:t>
            </a:r>
            <a:r>
              <a:rPr lang="sv-SE" sz="1200" b="1">
                <a:ea typeface="+mn-lt"/>
                <a:cs typeface="+mn-lt"/>
              </a:rPr>
              <a:t>:</a:t>
            </a:r>
            <a:br>
              <a:rPr lang="sv-SE" sz="1200" b="1" u="sng">
                <a:ea typeface="+mn-lt"/>
                <a:cs typeface="+mn-lt"/>
              </a:rPr>
            </a:br>
            <a:r>
              <a:rPr lang="sv-SE" sz="1200">
                <a:ea typeface="+mn-lt"/>
                <a:cs typeface="+mn-lt"/>
              </a:rPr>
              <a:t>- Enligt ett förbestämt tidsintervall förändras hastigheten och antalet/andelen av föremål som faller från trädet. Med andel menas ration snälla/elaka objekt.</a:t>
            </a:r>
            <a:br>
              <a:rPr lang="sv-SE" sz="1200">
                <a:ea typeface="+mn-lt"/>
                <a:cs typeface="+mn-lt"/>
              </a:rPr>
            </a:br>
            <a:r>
              <a:rPr lang="sv-SE" sz="1200">
                <a:ea typeface="+mn-lt"/>
                <a:cs typeface="+mn-lt"/>
              </a:rPr>
              <a:t>- Spelet fortsätter tills spelaren har 0 HP eller träffar en bomb. (Game over)</a:t>
            </a:r>
            <a:br>
              <a:rPr lang="sv-SE" sz="1200" b="1" u="sng">
                <a:ea typeface="+mn-lt"/>
                <a:cs typeface="+mn-lt"/>
              </a:rPr>
            </a:br>
            <a:br>
              <a:rPr lang="sv-SE" sz="1200" b="1" u="sng">
                <a:ea typeface="+mn-lt"/>
                <a:cs typeface="+mn-lt"/>
              </a:rPr>
            </a:br>
            <a:r>
              <a:rPr lang="sv-SE" sz="1200" b="1">
                <a:ea typeface="+mn-lt"/>
                <a:cs typeface="+mn-lt"/>
              </a:rPr>
              <a:t>Mätare i spelet</a:t>
            </a:r>
            <a:br>
              <a:rPr lang="sv-SE" sz="1200" b="1">
                <a:ea typeface="+mn-lt"/>
                <a:cs typeface="+mn-lt"/>
              </a:rPr>
            </a:br>
            <a:r>
              <a:rPr lang="sv-SE" sz="1200">
                <a:ea typeface="+mn-lt"/>
                <a:cs typeface="+mn-lt"/>
              </a:rPr>
              <a:t>-Poängmätare</a:t>
            </a:r>
            <a:br>
              <a:rPr lang="sv-SE" sz="1200">
                <a:ea typeface="+mn-lt"/>
                <a:cs typeface="+mn-lt"/>
              </a:rPr>
            </a:br>
            <a:r>
              <a:rPr lang="sv-SE" sz="1200">
                <a:ea typeface="+mn-lt"/>
                <a:cs typeface="+mn-lt"/>
              </a:rPr>
              <a:t>-HP (startar med 100HP)</a:t>
            </a:r>
            <a:br>
              <a:rPr lang="sv-SE" sz="1200">
                <a:ea typeface="+mn-lt"/>
                <a:cs typeface="+mn-lt"/>
              </a:rPr>
            </a:br>
            <a:br>
              <a:rPr lang="sv-SE" sz="1200">
                <a:ea typeface="+mn-lt"/>
                <a:cs typeface="+mn-lt"/>
              </a:rPr>
            </a:br>
            <a:r>
              <a:rPr lang="sv-SE" sz="1200" b="1" err="1">
                <a:ea typeface="+mn-lt"/>
                <a:cs typeface="+mn-lt"/>
              </a:rPr>
              <a:t>Player</a:t>
            </a:r>
            <a:r>
              <a:rPr lang="sv-SE" sz="1200" b="1">
                <a:ea typeface="+mn-lt"/>
                <a:cs typeface="+mn-lt"/>
              </a:rPr>
              <a:t>:</a:t>
            </a:r>
            <a:br>
              <a:rPr lang="sv-SE" sz="1200" b="1" u="sng">
                <a:ea typeface="+mn-lt"/>
                <a:cs typeface="+mn-lt"/>
              </a:rPr>
            </a:br>
            <a:r>
              <a:rPr lang="sv-SE" sz="1200" b="1">
                <a:ea typeface="+mn-lt"/>
                <a:cs typeface="+mn-lt"/>
              </a:rPr>
              <a:t>*</a:t>
            </a:r>
            <a:r>
              <a:rPr lang="sv-SE" sz="1200" err="1">
                <a:ea typeface="+mn-lt"/>
                <a:cs typeface="+mn-lt"/>
              </a:rPr>
              <a:t>onCollision</a:t>
            </a:r>
            <a:r>
              <a:rPr lang="sv-SE" sz="1200">
                <a:ea typeface="+mn-lt"/>
                <a:cs typeface="+mn-lt"/>
              </a:rPr>
              <a:t>-händelse vid kontakt med objekt</a:t>
            </a:r>
            <a:br>
              <a:rPr lang="sv-SE" sz="1200">
                <a:ea typeface="+mn-lt"/>
                <a:cs typeface="+mn-lt"/>
              </a:rPr>
            </a:br>
            <a:r>
              <a:rPr lang="sv-SE" sz="1200">
                <a:ea typeface="+mn-lt"/>
                <a:cs typeface="+mn-lt"/>
              </a:rPr>
              <a:t>*Röra sig i X-led endast. Fast Y-position</a:t>
            </a:r>
            <a:br>
              <a:rPr lang="sv-SE" sz="1200">
                <a:ea typeface="+mn-lt"/>
                <a:cs typeface="+mn-lt"/>
              </a:rPr>
            </a:br>
            <a:endParaRPr lang="sv-SE" sz="1200">
              <a:ea typeface="+mn-lt"/>
              <a:cs typeface="+mn-lt"/>
            </a:endParaRPr>
          </a:p>
          <a:p>
            <a:endParaRPr lang="sv-SE" sz="1200">
              <a:ea typeface="+mn-lt"/>
              <a:cs typeface="+mn-lt"/>
            </a:endParaRPr>
          </a:p>
          <a:p>
            <a:endParaRPr lang="sv-SE">
              <a:cs typeface="Calibri"/>
            </a:endParaRPr>
          </a:p>
        </p:txBody>
      </p:sp>
      <p:sp>
        <p:nvSpPr>
          <p:cNvPr id="4" name="textruta 3">
            <a:extLst>
              <a:ext uri="{FF2B5EF4-FFF2-40B4-BE49-F238E27FC236}">
                <a16:creationId xmlns:a16="http://schemas.microsoft.com/office/drawing/2014/main" id="{DC3D8F4F-2950-4B92-A590-9B8D7AF62A01}"/>
              </a:ext>
            </a:extLst>
          </p:cNvPr>
          <p:cNvSpPr txBox="1"/>
          <p:nvPr/>
        </p:nvSpPr>
        <p:spPr>
          <a:xfrm>
            <a:off x="5908221" y="519793"/>
            <a:ext cx="5736771" cy="52445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sv-SE" sz="1200" b="1" err="1"/>
              <a:t>GameObjekt</a:t>
            </a:r>
            <a:r>
              <a:rPr lang="sv-SE" sz="1200" b="1"/>
              <a:t>:</a:t>
            </a:r>
            <a:br>
              <a:rPr lang="sv-SE" sz="1200" b="1" u="sng"/>
            </a:br>
            <a:r>
              <a:rPr lang="sv-SE" sz="1200" b="1"/>
              <a:t>*</a:t>
            </a:r>
            <a:r>
              <a:rPr lang="sv-SE" sz="1200" err="1"/>
              <a:t>onCollision</a:t>
            </a:r>
            <a:r>
              <a:rPr lang="sv-SE" sz="1200"/>
              <a:t>-händelse vid kontakt med </a:t>
            </a:r>
            <a:r>
              <a:rPr lang="sv-SE" sz="1200" err="1"/>
              <a:t>Player</a:t>
            </a:r>
            <a:br>
              <a:rPr lang="sv-SE" sz="1200"/>
            </a:br>
            <a:r>
              <a:rPr lang="sv-SE" sz="1200"/>
              <a:t>*Skall röra sig uppifrån och ner (Y-led) (set </a:t>
            </a:r>
            <a:r>
              <a:rPr lang="sv-SE" sz="1200" err="1"/>
              <a:t>range</a:t>
            </a:r>
            <a:r>
              <a:rPr lang="sv-SE" sz="1200"/>
              <a:t> av speed) </a:t>
            </a:r>
            <a:br>
              <a:rPr lang="sv-SE" sz="1200"/>
            </a:br>
            <a:r>
              <a:rPr lang="sv-SE" sz="1200"/>
              <a:t>*RNG-</a:t>
            </a:r>
            <a:r>
              <a:rPr lang="sv-SE" sz="1200" err="1"/>
              <a:t>spawn</a:t>
            </a:r>
            <a:r>
              <a:rPr lang="sv-SE" sz="1200"/>
              <a:t> i X-led (så att de dyker upp på olika ställen uppifrån)</a:t>
            </a:r>
            <a:br>
              <a:rPr lang="sv-SE" sz="1200">
                <a:cs typeface="Calibri"/>
              </a:rPr>
            </a:br>
            <a:r>
              <a:rPr lang="sv-SE" sz="1200">
                <a:ea typeface="+mn-lt"/>
                <a:cs typeface="+mn-lt"/>
              </a:rPr>
              <a:t>*Hastighet variabel (skall </a:t>
            </a:r>
            <a:r>
              <a:rPr lang="sv-SE" sz="1200" err="1">
                <a:ea typeface="+mn-lt"/>
                <a:cs typeface="+mn-lt"/>
              </a:rPr>
              <a:t>spawnas</a:t>
            </a:r>
            <a:r>
              <a:rPr lang="sv-SE" sz="1200">
                <a:ea typeface="+mn-lt"/>
                <a:cs typeface="+mn-lt"/>
              </a:rPr>
              <a:t> i en </a:t>
            </a:r>
            <a:r>
              <a:rPr lang="sv-SE" sz="1200" err="1">
                <a:ea typeface="+mn-lt"/>
                <a:cs typeface="+mn-lt"/>
              </a:rPr>
              <a:t>range</a:t>
            </a:r>
            <a:r>
              <a:rPr lang="sv-SE" sz="1200">
                <a:ea typeface="+mn-lt"/>
                <a:cs typeface="+mn-lt"/>
              </a:rPr>
              <a:t> av speed)</a:t>
            </a:r>
            <a:br>
              <a:rPr lang="sv-SE" sz="1200"/>
            </a:br>
            <a:r>
              <a:rPr lang="sv-SE" sz="1200"/>
              <a:t>*Objekt förvinner från skärmen vid möte av mark (specifik y-position). = missade objekt</a:t>
            </a:r>
            <a:br>
              <a:rPr lang="sv-SE" sz="1200"/>
            </a:br>
            <a:r>
              <a:rPr lang="sv-SE" sz="1200"/>
              <a:t>*Objekt som fångats i vagnen försvinner från skärmen men poäng eller avdrag läggs till i HP/Poäng modulen (specifik y-position).</a:t>
            </a:r>
            <a:br>
              <a:rPr lang="sv-SE" sz="1200"/>
            </a:br>
            <a:br>
              <a:rPr lang="sv-SE" sz="1200"/>
            </a:br>
            <a:r>
              <a:rPr lang="sv-SE" sz="1200"/>
              <a:t>- </a:t>
            </a:r>
            <a:r>
              <a:rPr lang="sv-SE" sz="1200" b="1"/>
              <a:t>Grönt päron</a:t>
            </a:r>
            <a:br>
              <a:rPr lang="sv-SE" sz="1200" b="1"/>
            </a:br>
            <a:r>
              <a:rPr lang="sv-SE" sz="1200"/>
              <a:t>* Fångar man ett grönt päron tilldelas man poäng.</a:t>
            </a:r>
            <a:br>
              <a:rPr lang="sv-SE" sz="1200"/>
            </a:br>
            <a:r>
              <a:rPr lang="sv-SE" sz="1200" b="1"/>
              <a:t>- Ruttet päron</a:t>
            </a:r>
            <a:br>
              <a:rPr lang="sv-SE" sz="1200"/>
            </a:br>
            <a:r>
              <a:rPr lang="sv-SE" sz="1200"/>
              <a:t>* Fångar man ett ruttet päron förlorar  HP.</a:t>
            </a:r>
            <a:br>
              <a:rPr lang="sv-SE" sz="1200"/>
            </a:br>
            <a:r>
              <a:rPr lang="sv-SE" sz="1200" b="1"/>
              <a:t>- Bomb</a:t>
            </a:r>
            <a:br>
              <a:rPr lang="sv-SE" sz="1200" b="1"/>
            </a:br>
            <a:r>
              <a:rPr lang="sv-SE" sz="1200" b="1"/>
              <a:t>* </a:t>
            </a:r>
            <a:r>
              <a:rPr lang="sv-SE" sz="1200" err="1"/>
              <a:t>Instant</a:t>
            </a:r>
            <a:r>
              <a:rPr lang="sv-SE" sz="1200"/>
              <a:t> HP 0 = Game over</a:t>
            </a:r>
            <a:br>
              <a:rPr lang="sv-SE" sz="1200"/>
            </a:br>
            <a:r>
              <a:rPr lang="sv-SE" sz="1200" b="1"/>
              <a:t>- Stjärna</a:t>
            </a:r>
            <a:br>
              <a:rPr lang="sv-SE" sz="1200" b="1"/>
            </a:br>
            <a:r>
              <a:rPr lang="sv-SE" sz="1200"/>
              <a:t>* Ger dubbla poäng</a:t>
            </a:r>
            <a:br>
              <a:rPr lang="sv-SE" sz="1200"/>
            </a:br>
            <a:r>
              <a:rPr lang="sv-SE" sz="1200" b="1"/>
              <a:t>* </a:t>
            </a:r>
            <a:r>
              <a:rPr lang="sv-SE" sz="1200"/>
              <a:t>Timer 5-sekunder</a:t>
            </a:r>
            <a:br>
              <a:rPr lang="sv-SE" sz="1200">
                <a:cs typeface="Calibri"/>
              </a:rPr>
            </a:br>
            <a:br>
              <a:rPr lang="sv-SE" sz="1200"/>
            </a:br>
            <a:r>
              <a:rPr lang="sv-SE" sz="1200" b="1"/>
              <a:t>- Hjärta</a:t>
            </a:r>
            <a:br>
              <a:rPr lang="sv-SE" sz="1200"/>
            </a:br>
            <a:r>
              <a:rPr lang="sv-SE" sz="1200"/>
              <a:t>* Lägg till HP. (Max 100)</a:t>
            </a:r>
            <a:br>
              <a:rPr lang="sv-SE" sz="1200">
                <a:ea typeface="+mn-lt"/>
                <a:cs typeface="+mn-lt"/>
              </a:rPr>
            </a:br>
            <a:br>
              <a:rPr lang="sv-SE" sz="1200">
                <a:ea typeface="+mn-lt"/>
                <a:cs typeface="+mn-lt"/>
              </a:rPr>
            </a:br>
            <a:r>
              <a:rPr lang="sv-SE" sz="1200" b="1"/>
              <a:t>Ev. Extra-funktioner</a:t>
            </a:r>
            <a:br>
              <a:rPr lang="sv-SE" sz="1200" b="1" u="sng"/>
            </a:br>
            <a:r>
              <a:rPr lang="sv-SE" sz="1200" b="1"/>
              <a:t>*</a:t>
            </a:r>
            <a:r>
              <a:rPr lang="sv-SE" sz="1200" err="1"/>
              <a:t>Highscore</a:t>
            </a:r>
            <a:r>
              <a:rPr lang="sv-SE" sz="1200"/>
              <a:t> på startskärmen (</a:t>
            </a:r>
            <a:r>
              <a:rPr lang="sv-SE" sz="1200" err="1"/>
              <a:t>local</a:t>
            </a:r>
            <a:r>
              <a:rPr lang="sv-SE" sz="1200"/>
              <a:t> </a:t>
            </a:r>
            <a:r>
              <a:rPr lang="sv-SE" sz="1200" err="1"/>
              <a:t>storage</a:t>
            </a:r>
            <a:r>
              <a:rPr lang="sv-SE" sz="1200"/>
              <a:t>)</a:t>
            </a:r>
            <a:br>
              <a:rPr lang="sv-SE" sz="1200" i="1"/>
            </a:br>
            <a:r>
              <a:rPr lang="sv-SE" sz="1200" i="1"/>
              <a:t>*</a:t>
            </a:r>
            <a:r>
              <a:rPr lang="sv-SE" sz="1200"/>
              <a:t>Klocka</a:t>
            </a:r>
            <a:r>
              <a:rPr lang="sv-SE" sz="1200" i="1"/>
              <a:t> </a:t>
            </a:r>
            <a:r>
              <a:rPr lang="sv-SE" sz="1200"/>
              <a:t>- Objekten faller ner långsammare från himlen</a:t>
            </a:r>
            <a:br>
              <a:rPr lang="sv-SE" sz="1200"/>
            </a:br>
            <a:r>
              <a:rPr lang="sv-SE" sz="1200">
                <a:ea typeface="+mn-lt"/>
                <a:cs typeface="+mn-lt"/>
              </a:rPr>
              <a:t>*Bomb-event (10 sekunder bara bomber?)</a:t>
            </a:r>
            <a:br>
              <a:rPr lang="sv-SE" sz="1200">
                <a:ea typeface="+mn-lt"/>
                <a:cs typeface="+mn-lt"/>
              </a:rPr>
            </a:br>
            <a:r>
              <a:rPr lang="sv-SE" sz="1200">
                <a:ea typeface="+mn-lt"/>
                <a:cs typeface="+mn-lt"/>
              </a:rPr>
              <a:t>*Animation/rotation på objekten?</a:t>
            </a:r>
            <a:br>
              <a:rPr lang="sv-SE" sz="1200">
                <a:ea typeface="+mn-lt"/>
                <a:cs typeface="+mn-lt"/>
              </a:rPr>
            </a:br>
            <a:r>
              <a:rPr lang="sv-SE" sz="1200">
                <a:ea typeface="+mn-lt"/>
                <a:cs typeface="+mn-lt"/>
              </a:rPr>
              <a:t>*Ljud? Super-</a:t>
            </a:r>
            <a:r>
              <a:rPr lang="sv-SE" sz="1200" err="1">
                <a:ea typeface="+mn-lt"/>
                <a:cs typeface="+mn-lt"/>
              </a:rPr>
              <a:t>mario</a:t>
            </a:r>
            <a:r>
              <a:rPr lang="sv-SE" sz="1200">
                <a:ea typeface="+mn-lt"/>
                <a:cs typeface="+mn-lt"/>
              </a:rPr>
              <a:t>-ljud vid stjärna?</a:t>
            </a:r>
            <a:br>
              <a:rPr lang="sv-SE" sz="1200">
                <a:ea typeface="+mn-lt"/>
                <a:cs typeface="+mn-lt"/>
              </a:rPr>
            </a:br>
            <a:br>
              <a:rPr lang="sv-SE" sz="1200">
                <a:cs typeface="Calibri"/>
              </a:rPr>
            </a:br>
            <a:r>
              <a:rPr lang="sv-SE" sz="1200">
                <a:cs typeface="Calibri"/>
              </a:rPr>
              <a:t>*Ändringar på detaljnivå kan bli aktuella.</a:t>
            </a:r>
          </a:p>
        </p:txBody>
      </p:sp>
    </p:spTree>
    <p:extLst>
      <p:ext uri="{BB962C8B-B14F-4D97-AF65-F5344CB8AC3E}">
        <p14:creationId xmlns:p14="http://schemas.microsoft.com/office/powerpoint/2010/main" val="280113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A4CE8951-7AC0-4854-B21B-C5AF2C0B34D1}"/>
              </a:ext>
            </a:extLst>
          </p:cNvPr>
          <p:cNvSpPr txBox="1"/>
          <p:nvPr/>
        </p:nvSpPr>
        <p:spPr>
          <a:xfrm>
            <a:off x="-2950028" y="601434"/>
            <a:ext cx="121865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sv-SE" sz="4400">
                <a:latin typeface="Calibri Light"/>
                <a:cs typeface="Calibri Light"/>
              </a:rPr>
              <a:t>Spelskiss</a:t>
            </a:r>
            <a:endParaRPr lang="sv-SE" sz="4400">
              <a:latin typeface="Calibri" panose="020F0502020204030204"/>
              <a:cs typeface="Calibri"/>
            </a:endParaRPr>
          </a:p>
        </p:txBody>
      </p:sp>
      <p:pic>
        <p:nvPicPr>
          <p:cNvPr id="3" name="Bildobjekt 4">
            <a:extLst>
              <a:ext uri="{FF2B5EF4-FFF2-40B4-BE49-F238E27FC236}">
                <a16:creationId xmlns:a16="http://schemas.microsoft.com/office/drawing/2014/main" id="{CB2BB73E-FCCD-406B-8913-F825D2C84777}"/>
              </a:ext>
            </a:extLst>
          </p:cNvPr>
          <p:cNvPicPr>
            <a:picLocks noChangeAspect="1"/>
          </p:cNvPicPr>
          <p:nvPr/>
        </p:nvPicPr>
        <p:blipFill>
          <a:blip r:embed="rId2"/>
          <a:stretch>
            <a:fillRect/>
          </a:stretch>
        </p:blipFill>
        <p:spPr>
          <a:xfrm>
            <a:off x="7162942" y="257352"/>
            <a:ext cx="4321629" cy="2599184"/>
          </a:xfrm>
          <a:prstGeom prst="rect">
            <a:avLst/>
          </a:prstGeom>
        </p:spPr>
      </p:pic>
      <p:pic>
        <p:nvPicPr>
          <p:cNvPr id="5" name="Bildobjekt 6">
            <a:extLst>
              <a:ext uri="{FF2B5EF4-FFF2-40B4-BE49-F238E27FC236}">
                <a16:creationId xmlns:a16="http://schemas.microsoft.com/office/drawing/2014/main" id="{C64923F9-3723-497B-9995-635A7A2DB5C9}"/>
              </a:ext>
            </a:extLst>
          </p:cNvPr>
          <p:cNvPicPr>
            <a:picLocks noChangeAspect="1"/>
          </p:cNvPicPr>
          <p:nvPr/>
        </p:nvPicPr>
        <p:blipFill>
          <a:blip r:embed="rId3"/>
          <a:stretch>
            <a:fillRect/>
          </a:stretch>
        </p:blipFill>
        <p:spPr>
          <a:xfrm>
            <a:off x="7160078" y="3428610"/>
            <a:ext cx="4274003" cy="3035173"/>
          </a:xfrm>
          <a:prstGeom prst="rect">
            <a:avLst/>
          </a:prstGeom>
        </p:spPr>
      </p:pic>
      <p:pic>
        <p:nvPicPr>
          <p:cNvPr id="4" name="Bildobjekt 6">
            <a:extLst>
              <a:ext uri="{FF2B5EF4-FFF2-40B4-BE49-F238E27FC236}">
                <a16:creationId xmlns:a16="http://schemas.microsoft.com/office/drawing/2014/main" id="{ED26C513-9270-4B2E-9277-4801ED892CEF}"/>
              </a:ext>
            </a:extLst>
          </p:cNvPr>
          <p:cNvPicPr>
            <a:picLocks noChangeAspect="1"/>
          </p:cNvPicPr>
          <p:nvPr/>
        </p:nvPicPr>
        <p:blipFill>
          <a:blip r:embed="rId4"/>
          <a:stretch>
            <a:fillRect/>
          </a:stretch>
        </p:blipFill>
        <p:spPr>
          <a:xfrm>
            <a:off x="383721" y="1970014"/>
            <a:ext cx="6247039" cy="4496398"/>
          </a:xfrm>
          <a:prstGeom prst="rect">
            <a:avLst/>
          </a:prstGeom>
        </p:spPr>
      </p:pic>
    </p:spTree>
    <p:extLst>
      <p:ext uri="{BB962C8B-B14F-4D97-AF65-F5344CB8AC3E}">
        <p14:creationId xmlns:p14="http://schemas.microsoft.com/office/powerpoint/2010/main" val="319437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2204C75-5EB3-4422-A7AB-E0A0EC82FB15}"/>
              </a:ext>
            </a:extLst>
          </p:cNvPr>
          <p:cNvSpPr>
            <a:spLocks noGrp="1"/>
          </p:cNvSpPr>
          <p:nvPr>
            <p:ph type="title"/>
          </p:nvPr>
        </p:nvSpPr>
        <p:spPr>
          <a:xfrm>
            <a:off x="8165" y="215446"/>
            <a:ext cx="12182474" cy="1325563"/>
          </a:xfrm>
        </p:spPr>
        <p:txBody>
          <a:bodyPr/>
          <a:lstStyle/>
          <a:p>
            <a:pPr algn="ctr"/>
            <a:r>
              <a:rPr lang="sv-SE">
                <a:ea typeface="+mj-lt"/>
                <a:cs typeface="+mj-lt"/>
              </a:rPr>
              <a:t>Interaktionsskiss</a:t>
            </a:r>
          </a:p>
        </p:txBody>
      </p:sp>
      <p:pic>
        <p:nvPicPr>
          <p:cNvPr id="4" name="Bildobjekt 4">
            <a:extLst>
              <a:ext uri="{FF2B5EF4-FFF2-40B4-BE49-F238E27FC236}">
                <a16:creationId xmlns:a16="http://schemas.microsoft.com/office/drawing/2014/main" id="{D2EC42DA-1982-425C-AE39-447FDB0E288C}"/>
              </a:ext>
            </a:extLst>
          </p:cNvPr>
          <p:cNvPicPr>
            <a:picLocks noChangeAspect="1"/>
          </p:cNvPicPr>
          <p:nvPr/>
        </p:nvPicPr>
        <p:blipFill>
          <a:blip r:embed="rId2"/>
          <a:stretch>
            <a:fillRect/>
          </a:stretch>
        </p:blipFill>
        <p:spPr>
          <a:xfrm>
            <a:off x="3046066" y="1404833"/>
            <a:ext cx="6090557" cy="4517779"/>
          </a:xfrm>
          <a:prstGeom prst="rect">
            <a:avLst/>
          </a:prstGeom>
        </p:spPr>
      </p:pic>
    </p:spTree>
    <p:extLst>
      <p:ext uri="{BB962C8B-B14F-4D97-AF65-F5344CB8AC3E}">
        <p14:creationId xmlns:p14="http://schemas.microsoft.com/office/powerpoint/2010/main" val="40647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4D59D9-304E-499C-B210-80D718240F6C}"/>
              </a:ext>
            </a:extLst>
          </p:cNvPr>
          <p:cNvSpPr>
            <a:spLocks noGrp="1"/>
          </p:cNvSpPr>
          <p:nvPr>
            <p:ph type="title"/>
          </p:nvPr>
        </p:nvSpPr>
        <p:spPr/>
        <p:txBody>
          <a:bodyPr/>
          <a:lstStyle/>
          <a:p>
            <a:pPr algn="ctr"/>
            <a:r>
              <a:rPr lang="sv-SE">
                <a:cs typeface="Calibri Light"/>
              </a:rPr>
              <a:t>GANTT SCHEMA</a:t>
            </a:r>
            <a:br>
              <a:rPr lang="sv-SE">
                <a:cs typeface="Calibri Light"/>
              </a:rPr>
            </a:br>
            <a:endParaRPr lang="sv-SE">
              <a:cs typeface="Calibri Light"/>
            </a:endParaRPr>
          </a:p>
        </p:txBody>
      </p:sp>
      <p:pic>
        <p:nvPicPr>
          <p:cNvPr id="9" name="Bildobjekt 9">
            <a:extLst>
              <a:ext uri="{FF2B5EF4-FFF2-40B4-BE49-F238E27FC236}">
                <a16:creationId xmlns:a16="http://schemas.microsoft.com/office/drawing/2014/main" id="{96B28409-F209-4E33-8906-1B7D9647A99C}"/>
              </a:ext>
            </a:extLst>
          </p:cNvPr>
          <p:cNvPicPr>
            <a:picLocks noChangeAspect="1"/>
          </p:cNvPicPr>
          <p:nvPr/>
        </p:nvPicPr>
        <p:blipFill>
          <a:blip r:embed="rId2"/>
          <a:stretch>
            <a:fillRect/>
          </a:stretch>
        </p:blipFill>
        <p:spPr>
          <a:xfrm>
            <a:off x="437434" y="2108635"/>
            <a:ext cx="11696700" cy="2368228"/>
          </a:xfrm>
          <a:prstGeom prst="rect">
            <a:avLst/>
          </a:prstGeom>
        </p:spPr>
      </p:pic>
    </p:spTree>
    <p:extLst>
      <p:ext uri="{BB962C8B-B14F-4D97-AF65-F5344CB8AC3E}">
        <p14:creationId xmlns:p14="http://schemas.microsoft.com/office/powerpoint/2010/main" val="93182907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Bredbild</PresentationFormat>
  <Slides>5</Slides>
  <Notes>0</Notes>
  <HiddenSlides>0</HiddenSlides>
  <ScaleCrop>false</ScaleCrop>
  <HeadingPairs>
    <vt:vector size="4" baseType="variant">
      <vt:variant>
        <vt:lpstr>Tema</vt:lpstr>
      </vt:variant>
      <vt:variant>
        <vt:i4>1</vt:i4>
      </vt:variant>
      <vt:variant>
        <vt:lpstr>Bildrubriker</vt:lpstr>
      </vt:variant>
      <vt:variant>
        <vt:i4>5</vt:i4>
      </vt:variant>
    </vt:vector>
  </HeadingPairs>
  <TitlesOfParts>
    <vt:vector size="6" baseType="lpstr">
      <vt:lpstr>Office-tema</vt:lpstr>
      <vt:lpstr>Pear Wagon</vt:lpstr>
      <vt:lpstr>PowerPoint-presentation</vt:lpstr>
      <vt:lpstr>PowerPoint-presentation</vt:lpstr>
      <vt:lpstr>Interaktionsskiss</vt:lpstr>
      <vt:lpstr>GANTT SCHEMA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revision>3</cp:revision>
  <dcterms:created xsi:type="dcterms:W3CDTF">2020-12-07T08:59:03Z</dcterms:created>
  <dcterms:modified xsi:type="dcterms:W3CDTF">2020-12-15T08:29:05Z</dcterms:modified>
</cp:coreProperties>
</file>