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2" r:id="rId5"/>
  </p:sldMasterIdLst>
  <p:notesMasterIdLst>
    <p:notesMasterId r:id="rId43"/>
  </p:notesMasterIdLst>
  <p:handoutMasterIdLst>
    <p:handoutMasterId r:id="rId44"/>
  </p:handoutMasterIdLst>
  <p:sldIdLst>
    <p:sldId id="256" r:id="rId6"/>
    <p:sldId id="293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305" r:id="rId16"/>
    <p:sldId id="268" r:id="rId17"/>
    <p:sldId id="269" r:id="rId18"/>
    <p:sldId id="299" r:id="rId19"/>
    <p:sldId id="298" r:id="rId20"/>
    <p:sldId id="271" r:id="rId21"/>
    <p:sldId id="272" r:id="rId22"/>
    <p:sldId id="273" r:id="rId23"/>
    <p:sldId id="306" r:id="rId24"/>
    <p:sldId id="274" r:id="rId25"/>
    <p:sldId id="275" r:id="rId26"/>
    <p:sldId id="278" r:id="rId27"/>
    <p:sldId id="300" r:id="rId28"/>
    <p:sldId id="301" r:id="rId29"/>
    <p:sldId id="277" r:id="rId30"/>
    <p:sldId id="279" r:id="rId31"/>
    <p:sldId id="280" r:id="rId32"/>
    <p:sldId id="302" r:id="rId33"/>
    <p:sldId id="281" r:id="rId34"/>
    <p:sldId id="282" r:id="rId35"/>
    <p:sldId id="283" r:id="rId36"/>
    <p:sldId id="284" r:id="rId37"/>
    <p:sldId id="290" r:id="rId38"/>
    <p:sldId id="303" r:id="rId39"/>
    <p:sldId id="304" r:id="rId40"/>
    <p:sldId id="292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93"/>
            <p14:sldId id="258"/>
          </p14:sldIdLst>
        </p14:section>
        <p14:section name="Basic Operations" id="{050F6E75-458E-4339-ABA3-9AA361BCD0CF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305"/>
            <p14:sldId id="268"/>
            <p14:sldId id="269"/>
            <p14:sldId id="299"/>
          </p14:sldIdLst>
        </p14:section>
        <p14:section name="Manipulating Arrays" id="{0E27069D-BB0D-420C-99C2-A5D358AA28A7}">
          <p14:sldIdLst>
            <p14:sldId id="298"/>
            <p14:sldId id="271"/>
            <p14:sldId id="272"/>
            <p14:sldId id="273"/>
            <p14:sldId id="306"/>
            <p14:sldId id="274"/>
            <p14:sldId id="275"/>
          </p14:sldIdLst>
        </p14:section>
        <p14:section name="Mapping and Sorting Arrays" id="{9EF8EDAF-D215-48AD-BDB0-4C9846412627}">
          <p14:sldIdLst>
            <p14:sldId id="278"/>
            <p14:sldId id="300"/>
            <p14:sldId id="301"/>
            <p14:sldId id="277"/>
            <p14:sldId id="279"/>
            <p14:sldId id="280"/>
            <p14:sldId id="302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303"/>
            <p14:sldId id="304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FC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093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image" Target="../media/image27.jpg"/><Relationship Id="rId19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virtualracingschool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</a:t>
            </a:r>
            <a:r>
              <a:rPr lang="en-US" sz="2800" b="1" dirty="0" smtClean="0">
                <a:latin typeface="Consolas" pitchFamily="49" charset="0"/>
              </a:rPr>
              <a:t>);</a:t>
            </a:r>
            <a:r>
              <a:rPr lang="en-US" sz="2800" b="1" dirty="0">
                <a:latin typeface="Consolas" pitchFamily="49" charset="0"/>
              </a:rPr>
              <a:t/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783580" y="4824000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6" y="1261928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Removes the first element of an array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400" dirty="0"/>
              <a:t>- Adds elements to the </a:t>
            </a:r>
            <a:r>
              <a:rPr lang="en-US" sz="3400" dirty="0" smtClean="0"/>
              <a:t>beginning</a:t>
            </a:r>
          </a:p>
          <a:p>
            <a:pPr marL="0" indent="0"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Shifting and Unshifting</a:t>
            </a:r>
            <a:endParaRPr lang="bg-BG" dirty="0"/>
          </a:p>
        </p:txBody>
      </p:sp>
      <p:sp>
        <p:nvSpPr>
          <p:cNvPr id="5" name="TextBox 9"/>
          <p:cNvSpPr txBox="1"/>
          <p:nvPr/>
        </p:nvSpPr>
        <p:spPr>
          <a:xfrm>
            <a:off x="606000" y="1989000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</a:t>
            </a:r>
            <a:r>
              <a:rPr lang="en-US" sz="2800" b="1" dirty="0" smtClean="0">
                <a:latin typeface="Consolas" pitchFamily="49" charset="0"/>
              </a:rPr>
              <a:t>["one","two","three","four","five"];</a:t>
            </a:r>
            <a:endParaRPr lang="en-US" sz="2800" b="1" dirty="0">
              <a:latin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myArray.shift();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smtClean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 ["two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","three","four","five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5682" y="4152859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["red","green","blue"];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myArray.unshift("purple");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["purple","red","green","blue"]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455171" y="477900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</p:spTree>
    <p:extLst>
      <p:ext uri="{BB962C8B-B14F-4D97-AF65-F5344CB8AC3E}">
        <p14:creationId xmlns:p14="http://schemas.microsoft.com/office/powerpoint/2010/main" val="11322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</a:t>
            </a:r>
            <a:r>
              <a:rPr lang="en-US" dirty="0"/>
              <a:t>of string elements holding numbers</a:t>
            </a:r>
            <a:endParaRPr lang="en-US" b="1" noProof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Process them one by one and produce a new array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000" dirty="0" smtClean="0"/>
              <a:t>Prepend </a:t>
            </a:r>
            <a:r>
              <a:rPr lang="en-US" sz="3000" dirty="0"/>
              <a:t>each negative element at the front of result</a:t>
            </a:r>
          </a:p>
          <a:p>
            <a:pPr lvl="2"/>
            <a:r>
              <a:rPr lang="en-US" sz="3000" dirty="0"/>
              <a:t>Append each positive (or 0) element at the end of result</a:t>
            </a:r>
          </a:p>
          <a:p>
            <a:pPr lvl="2"/>
            <a:r>
              <a:rPr lang="en-US" sz="3000" dirty="0"/>
              <a:t>Print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000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if the given value is part of the array</a:t>
            </a:r>
          </a:p>
          <a:p>
            <a:pPr>
              <a:spcBef>
                <a:spcPts val="15600"/>
              </a:spcBef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returns the </a:t>
            </a:r>
            <a:r>
              <a:rPr lang="en-US" sz="3200" b="1" dirty="0">
                <a:solidFill>
                  <a:schemeClr val="bg1"/>
                </a:solidFill>
              </a:rPr>
              <a:t>index</a:t>
            </a:r>
            <a:r>
              <a:rPr lang="en-US" sz="3200" dirty="0"/>
              <a:t> where the given value is stored</a:t>
            </a:r>
          </a:p>
          <a:p>
            <a:pPr lvl="1"/>
            <a:r>
              <a:rPr lang="en-US" sz="3000" dirty="0"/>
              <a:t>Returns </a:t>
            </a:r>
            <a:r>
              <a:rPr lang="en-US" sz="3000" b="1" dirty="0">
                <a:solidFill>
                  <a:schemeClr val="bg1"/>
                </a:solidFill>
              </a:rPr>
              <a:t>-1</a:t>
            </a:r>
            <a:r>
              <a:rPr lang="en-US" sz="3000" dirty="0"/>
              <a:t> if value is </a:t>
            </a:r>
            <a:r>
              <a:rPr lang="en-US" sz="3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527E01-47B2-4A81-AC6A-4CBE0C33FF0D}"/>
              </a:ext>
            </a:extLst>
          </p:cNvPr>
          <p:cNvSpPr txBox="1"/>
          <p:nvPr/>
        </p:nvSpPr>
        <p:spPr>
          <a:xfrm>
            <a:off x="381000" y="1944000"/>
            <a:ext cx="900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Peter","George","Mary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("George");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includes</a:t>
            </a:r>
            <a:r>
              <a:rPr lang="en-US" sz="2800" b="1" dirty="0">
                <a:latin typeface="Consolas" pitchFamily="49" charset="0"/>
              </a:rPr>
              <a:t>("John");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338F11-5B75-451E-A71A-4674DAE6ED88}"/>
              </a:ext>
            </a:extLst>
          </p:cNvPr>
          <p:cNvSpPr txBox="1"/>
          <p:nvPr/>
        </p:nvSpPr>
        <p:spPr>
          <a:xfrm>
            <a:off x="381000" y="5184000"/>
            <a:ext cx="9000000" cy="1139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("Mary");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indexOf</a:t>
            </a:r>
            <a:r>
              <a:rPr lang="en-US" sz="2800" b="1" dirty="0">
                <a:latin typeface="Consolas" pitchFamily="49" charset="0"/>
              </a:rPr>
              <a:t>("Nick");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-1</a:t>
            </a:r>
            <a:endParaRPr lang="en-US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Manipulating 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FDA03FB-0BCC-4725-B852-AA92B01B6D7A}"/>
              </a:ext>
            </a:extLst>
          </p:cNvPr>
          <p:cNvGrpSpPr/>
          <p:nvPr/>
        </p:nvGrpSpPr>
        <p:grpSpPr>
          <a:xfrm>
            <a:off x="4836000" y="1889173"/>
            <a:ext cx="2520000" cy="2015942"/>
            <a:chOff x="4836000" y="1889173"/>
            <a:chExt cx="2520000" cy="20159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09C32F79-B800-4F45-AA42-05DA9609E0EB}"/>
                </a:ext>
              </a:extLst>
            </p:cNvPr>
            <p:cNvGrpSpPr/>
            <p:nvPr/>
          </p:nvGrpSpPr>
          <p:grpSpPr>
            <a:xfrm>
              <a:off x="4836000" y="2664000"/>
              <a:ext cx="972000" cy="499232"/>
              <a:chOff x="4836000" y="2664000"/>
              <a:chExt cx="972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363FC244-32E8-4AE7-B102-552B22D1DD05}"/>
                  </a:ext>
                </a:extLst>
              </p:cNvPr>
              <p:cNvSpPr/>
              <p:nvPr/>
            </p:nvSpPr>
            <p:spPr bwMode="auto">
              <a:xfrm>
                <a:off x="4836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A440DBAD-113C-421F-8F95-7F12021A3469}"/>
                  </a:ext>
                </a:extLst>
              </p:cNvPr>
              <p:cNvSpPr/>
              <p:nvPr/>
            </p:nvSpPr>
            <p:spPr bwMode="auto">
              <a:xfrm>
                <a:off x="5322000" y="2664000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08517ADF-F2F8-4714-91BD-B7249770AED3}"/>
                </a:ext>
              </a:extLst>
            </p:cNvPr>
            <p:cNvGrpSpPr/>
            <p:nvPr/>
          </p:nvGrpSpPr>
          <p:grpSpPr>
            <a:xfrm>
              <a:off x="5898000" y="27993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21131947-0A58-4621-9197-0574346E0DA0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02FA1382-E4E9-45A2-925B-6F841D228A44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AA9FD5E9-6F86-40A5-AE9A-580CFC8D7A4D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xmlns="" id="{21AF1933-4774-4CA8-B47A-B0D3E713EDB2}"/>
                </a:ext>
              </a:extLst>
            </p:cNvPr>
            <p:cNvSpPr/>
            <p:nvPr/>
          </p:nvSpPr>
          <p:spPr>
            <a:xfrm rot="16200000">
              <a:off x="5599779" y="1649369"/>
              <a:ext cx="499232" cy="1732500"/>
            </a:xfrm>
            <a:prstGeom prst="leftBrace">
              <a:avLst>
                <a:gd name="adj1" fmla="val 23385"/>
                <a:gd name="adj2" fmla="val 50000"/>
              </a:avLst>
            </a:prstGeom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5FB4897C-04B4-4417-80F2-99C99041E220}"/>
                </a:ext>
              </a:extLst>
            </p:cNvPr>
            <p:cNvGrpSpPr/>
            <p:nvPr/>
          </p:nvGrpSpPr>
          <p:grpSpPr>
            <a:xfrm>
              <a:off x="5133582" y="1889173"/>
              <a:ext cx="1458000" cy="499232"/>
              <a:chOff x="1848000" y="3154395"/>
              <a:chExt cx="1458000" cy="499232"/>
            </a:xfrm>
            <a:solidFill>
              <a:srgbClr val="588FC5">
                <a:alpha val="50196"/>
              </a:srgb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594CE5B3-9A6C-40BE-A765-3FCA7CAFB285}"/>
                  </a:ext>
                </a:extLst>
              </p:cNvPr>
              <p:cNvSpPr/>
              <p:nvPr/>
            </p:nvSpPr>
            <p:spPr bwMode="auto">
              <a:xfrm>
                <a:off x="1848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A2E0E371-2309-492D-9A12-FC6BBBEAD878}"/>
                  </a:ext>
                </a:extLst>
              </p:cNvPr>
              <p:cNvSpPr/>
              <p:nvPr/>
            </p:nvSpPr>
            <p:spPr bwMode="auto">
              <a:xfrm>
                <a:off x="2334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E6752BB4-108F-476C-993F-A4A870736EDE}"/>
                  </a:ext>
                </a:extLst>
              </p:cNvPr>
              <p:cNvSpPr/>
              <p:nvPr/>
            </p:nvSpPr>
            <p:spPr bwMode="auto">
              <a:xfrm>
                <a:off x="2820000" y="3154395"/>
                <a:ext cx="486000" cy="499232"/>
              </a:xfrm>
              <a:prstGeom prst="rect">
                <a:avLst/>
              </a:prstGeom>
              <a:grpFill/>
              <a:ln w="38100">
                <a:solidFill>
                  <a:schemeClr val="tx2">
                    <a:lumMod val="20000"/>
                    <a:lumOff val="80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598618FD-7BA6-4D87-9D8F-A57425CD7734}"/>
                </a:ext>
              </a:extLst>
            </p:cNvPr>
            <p:cNvSpPr txBox="1"/>
            <p:nvPr/>
          </p:nvSpPr>
          <p:spPr>
            <a:xfrm rot="16200000">
              <a:off x="5027016" y="2777984"/>
              <a:ext cx="1195603" cy="10586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5400" dirty="0">
                  <a:ln>
                    <a:solidFill>
                      <a:schemeClr val="tx1"/>
                    </a:solidFill>
                  </a:ln>
                  <a:solidFill>
                    <a:schemeClr val="bg2"/>
                  </a:solidFill>
                  <a:latin typeface="Wingdings" panose="05000000000000000000" pitchFamily="2" charset="2"/>
                </a:rPr>
                <a:t>#</a:t>
              </a:r>
              <a:endParaRPr lang="en-US" sz="5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MS Shell Dlg 2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6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creates new array from part of another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11073384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6" y="1233645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All other elements are from the array that needs to be processed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Print the first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 smtClean="0"/>
              <a:t> and the last 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bg-BG" sz="3000" dirty="0"/>
              <a:t> </a:t>
            </a:r>
            <a:r>
              <a:rPr lang="en-US" sz="3000" dirty="0" smtClean="0"/>
              <a:t>elements of the array </a:t>
            </a:r>
            <a:r>
              <a:rPr lang="en-US" sz="3000" dirty="0"/>
              <a:t>on a new line </a:t>
            </a:r>
            <a:r>
              <a:rPr lang="en-US" sz="3000" dirty="0" smtClean="0"/>
              <a:t>(space separated)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Last K Numbers</a:t>
            </a:r>
            <a:endParaRPr lang="bg-BG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1101000" y="1944000"/>
            <a:ext cx="10315594" cy="2750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9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7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Basic Operations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Manipulating Arrays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Processing Elements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Transform (Map)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Filter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Sort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      following sequence:</a:t>
            </a:r>
          </a:p>
          <a:p>
            <a:pPr lvl="1"/>
            <a:r>
              <a:rPr lang="en-US" sz="3000" dirty="0"/>
              <a:t>The first element is: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000" dirty="0"/>
              <a:t>All other elements =</a:t>
            </a:r>
            <a:br>
              <a:rPr lang="en-US" sz="3000" dirty="0"/>
            </a:br>
            <a:r>
              <a:rPr lang="en-US" sz="3000" dirty="0"/>
              <a:t>sum of the previous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           </a:t>
            </a:r>
            <a:r>
              <a:rPr lang="en-US" sz="3000" dirty="0" smtClean="0"/>
              <a:t>elements</a:t>
            </a:r>
          </a:p>
          <a:p>
            <a:pPr lvl="1"/>
            <a:r>
              <a:rPr lang="en-US" sz="3000" dirty="0"/>
              <a:t>The length of the sequence is </a:t>
            </a:r>
            <a:r>
              <a:rPr lang="en-US" sz="3000" b="1" dirty="0">
                <a:solidFill>
                  <a:schemeClr val="bg1"/>
                </a:solidFill>
              </a:rPr>
              <a:t>n</a:t>
            </a:r>
            <a:r>
              <a:rPr lang="en-US" sz="3000" dirty="0"/>
              <a:t> elements</a:t>
            </a:r>
            <a:r>
              <a:rPr lang="en-US" sz="3000" dirty="0" smtClean="0"/>
              <a:t>.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6AAE63C0-2E1B-48F7-BCCC-8A50B5F0BA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Transforming</a:t>
            </a:r>
            <a:r>
              <a:rPr lang="bg-BG" dirty="0"/>
              <a:t>, </a:t>
            </a:r>
            <a:r>
              <a:rPr lang="en-US" dirty="0"/>
              <a:t>Filtering and Sorting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Arrays</a:t>
            </a:r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by applying a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to every element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3927231"/>
            <a:ext cx="1045652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numsAsStrings = ["5","3","14","-2","8"];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numsAsStrings.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14,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incr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x+1);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console.log(incr);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[6, 4, 15, -1, 9]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034000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[3,3,5,4]</a:t>
            </a:r>
          </a:p>
        </p:txBody>
      </p:sp>
    </p:spTree>
    <p:extLst>
      <p:ext uri="{BB962C8B-B14F-4D97-AF65-F5344CB8AC3E}">
        <p14:creationId xmlns:p14="http://schemas.microsoft.com/office/powerpoint/2010/main" val="31911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E6A64A7-E402-4F4A-A7C1-E65D5090B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28F7A2-E89C-45A4-A226-3883E7DED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creates </a:t>
            </a:r>
            <a:r>
              <a:rPr lang="en-US" sz="3200" b="1" dirty="0">
                <a:solidFill>
                  <a:schemeClr val="bg1"/>
                </a:solidFill>
              </a:rPr>
              <a:t>new array </a:t>
            </a:r>
            <a:r>
              <a:rPr lang="en-US" sz="3200" dirty="0"/>
              <a:t>from elements matching </a:t>
            </a:r>
            <a:r>
              <a:rPr lang="en-US" sz="3200" b="1" dirty="0">
                <a:solidFill>
                  <a:schemeClr val="bg1"/>
                </a:solidFill>
              </a:rPr>
              <a:t>predicate</a:t>
            </a:r>
          </a:p>
          <a:p>
            <a:pPr lvl="1"/>
            <a:r>
              <a:rPr lang="en-US" sz="3000" dirty="0"/>
              <a:t>Predicate is a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returning a Boolean value (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000" dirty="0"/>
              <a:t>)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0DAD752-A662-46B5-BD25-DD3B953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Elements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36F691B-45C5-4B60-B145-E0D7BB575A75}"/>
              </a:ext>
            </a:extLst>
          </p:cNvPr>
          <p:cNvSpPr txBox="1">
            <a:spLocks/>
          </p:cNvSpPr>
          <p:nvPr/>
        </p:nvSpPr>
        <p:spPr>
          <a:xfrm>
            <a:off x="822424" y="4683559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[5, -11, 3, -2, 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positiveNums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x &gt; 0);</a:t>
            </a:r>
            <a:endParaRPr lang="en-US" sz="28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console.log(positiveNums);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[5, 3, 8]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8E20A61-E455-43E1-8653-6AA87F781D6C}"/>
              </a:ext>
            </a:extLst>
          </p:cNvPr>
          <p:cNvSpPr txBox="1">
            <a:spLocks/>
          </p:cNvSpPr>
          <p:nvPr/>
        </p:nvSpPr>
        <p:spPr>
          <a:xfrm>
            <a:off x="822424" y="2736502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myArr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longWords = myArr.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 &gt; 3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console.log(longWords);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</a:rPr>
              <a:t>'three','four']</a:t>
            </a:r>
          </a:p>
        </p:txBody>
      </p:sp>
    </p:spTree>
    <p:extLst>
      <p:ext uri="{BB962C8B-B14F-4D97-AF65-F5344CB8AC3E}">
        <p14:creationId xmlns:p14="http://schemas.microsoft.com/office/powerpoint/2010/main" val="10219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</a:t>
            </a:r>
            <a:r>
              <a:rPr lang="en-US" sz="3200" dirty="0" smtClean="0"/>
              <a:t>the elements </a:t>
            </a:r>
            <a:r>
              <a:rPr lang="en-US" sz="3200" dirty="0"/>
              <a:t>at 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200" dirty="0"/>
              <a:t> </a:t>
            </a:r>
            <a:r>
              <a:rPr lang="en-US" sz="3200" dirty="0" smtClean="0"/>
              <a:t>positions, </a:t>
            </a:r>
            <a:r>
              <a:rPr lang="en-US" sz="3200" b="1" dirty="0">
                <a:solidFill>
                  <a:schemeClr val="bg1"/>
                </a:solidFill>
              </a:rPr>
              <a:t>doubled</a:t>
            </a:r>
            <a:r>
              <a:rPr lang="en-US" sz="3200" dirty="0"/>
              <a:t>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chemeClr val="bg1"/>
                </a:solidFill>
              </a:rPr>
              <a:t>reversed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48109" y="2996929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97536" cy="527604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Depending on the provided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, sorting can be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If you want to sort numbers or other values, you need to provide the correct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Arrays –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4073951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numbers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numbers.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Unexpected result on arrays of numbers!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console.log(numbers);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[10,100,20,30,40,5]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B660B5C-4B06-4C61-888C-E7CB080ABA4D}"/>
              </a:ext>
            </a:extLst>
          </p:cNvPr>
          <p:cNvSpPr txBox="1">
            <a:spLocks/>
          </p:cNvSpPr>
          <p:nvPr/>
        </p:nvSpPr>
        <p:spPr>
          <a:xfrm>
            <a:off x="718637" y="180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names = ["Peter","George","Mary"];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Default behaviour – alphabetical order</a:t>
            </a:r>
            <a:endParaRPr lang="en-US" sz="29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console.log(names);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["George","Mary","Peter"]</a:t>
            </a:r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8839387-F258-4526-974D-9773D3AF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5C4A501-12A1-47DA-A22A-B19260F4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receiving </a:t>
            </a:r>
            <a:r>
              <a:rPr lang="en-US" b="1" dirty="0">
                <a:solidFill>
                  <a:schemeClr val="bg1"/>
                </a:solidFill>
              </a:rPr>
              <a:t>two parameters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either a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/>
              <a:t> number,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number, or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&lt;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&gt; 0</a:t>
            </a:r>
            <a:r>
              <a:rPr lang="en-US" dirty="0"/>
              <a:t>, a is sorted 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b</a:t>
            </a:r>
          </a:p>
          <a:p>
            <a:pPr lvl="1"/>
            <a:r>
              <a:rPr lang="en-US" sz="3398" dirty="0"/>
              <a:t>If</a:t>
            </a:r>
            <a:r>
              <a:rPr lang="en-US" b="1" dirty="0">
                <a:solidFill>
                  <a:schemeClr val="bg1"/>
                </a:solidFill>
              </a:rPr>
              <a:t> result = 0</a:t>
            </a:r>
            <a:r>
              <a:rPr lang="en-US" dirty="0"/>
              <a:t>, a and b are </a:t>
            </a:r>
            <a:r>
              <a:rPr lang="en-US" b="1" dirty="0">
                <a:solidFill>
                  <a:schemeClr val="bg1"/>
                </a:solidFill>
              </a:rPr>
              <a:t>equal</a:t>
            </a:r>
            <a:r>
              <a:rPr lang="en-US" dirty="0"/>
              <a:t> (no change)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4D3DE5A-8AA2-4DAC-A16A-CCC65A2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A6C26834-3AFD-492D-9DB5-B67D3101DDEB}"/>
              </a:ext>
            </a:extLst>
          </p:cNvPr>
          <p:cNvSpPr txBox="1">
            <a:spLocks/>
          </p:cNvSpPr>
          <p:nvPr/>
        </p:nvSpPr>
        <p:spPr>
          <a:xfrm>
            <a:off x="718637" y="4779000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6754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</a:rPr>
              <a:t>smallest</a:t>
            </a:r>
            <a:r>
              <a:rPr lang="en-US" sz="3200" dirty="0"/>
              <a:t> two numbers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console.log(result.join(' </a:t>
            </a:r>
            <a:r>
              <a:rPr lang="en-US" sz="30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lang="en-US" sz="30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b="1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b="1" dirty="0">
                <a:solidFill>
                  <a:schemeClr val="bg2"/>
                </a:solidFill>
              </a:rPr>
              <a:t> elements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00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58773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Add, Remove and Find Elements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       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look for value</a:t>
            </a:r>
          </a:p>
          <a:p>
            <a:pPr lvl="1"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find index of value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end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792362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8784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79236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343689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409312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3069361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4500817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</a:t>
            </a:r>
            <a:r>
              <a:rPr lang="en-US" sz="3200" dirty="0" smtClean="0"/>
              <a:t>as </a:t>
            </a:r>
            <a:r>
              <a:rPr lang="en-US" sz="3200" b="1" dirty="0" smtClean="0">
                <a:solidFill>
                  <a:schemeClr val="bg1"/>
                </a:solidFill>
              </a:rPr>
              <a:t>array </a:t>
            </a:r>
            <a:r>
              <a:rPr lang="en-US" sz="3200" b="1" dirty="0">
                <a:solidFill>
                  <a:schemeClr val="bg1"/>
                </a:solidFill>
              </a:rPr>
              <a:t>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 smtClean="0"/>
              <a:t>The</a:t>
            </a:r>
            <a:r>
              <a:rPr lang="bg-BG" sz="3200" dirty="0" smtClean="0"/>
              <a:t> </a:t>
            </a:r>
            <a:r>
              <a:rPr lang="en-US" sz="3200" dirty="0" smtClean="0"/>
              <a:t>output </a:t>
            </a:r>
            <a:r>
              <a:rPr lang="en-US" sz="3200" dirty="0"/>
              <a:t>is printed on the console.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" y="3966962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15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6" ma:contentTypeDescription="Create a new document." ma:contentTypeScope="" ma:versionID="2fdeaad945b9142b28e8c00e4373cba0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4903272acb6554aca9ed4357a252ea62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F21A67-3E60-4912-8BBD-0F22BFB208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66942F-635F-44CF-A7B7-4723B46556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0C394C-3AEB-471E-BB94-5A21EEBC2E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4179</TotalTime>
  <Words>1952</Words>
  <Application>Microsoft Office PowerPoint</Application>
  <PresentationFormat>Широк екран</PresentationFormat>
  <Paragraphs>392</Paragraphs>
  <Slides>37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MS Shell Dlg 2</vt:lpstr>
      <vt:lpstr>Wingdings</vt:lpstr>
      <vt:lpstr>Wingdings 2</vt:lpstr>
      <vt:lpstr>SoftUni</vt:lpstr>
      <vt:lpstr>1_SoftUni</vt:lpstr>
      <vt:lpstr>Arrays Advanced</vt:lpstr>
      <vt:lpstr>Table of Contents</vt:lpstr>
      <vt:lpstr>Have a Question?</vt:lpstr>
      <vt:lpstr>Basic Operations</vt:lpstr>
      <vt:lpstr>Advanced Overview</vt:lpstr>
      <vt:lpstr>Add at the End, Remove from the End</vt:lpstr>
      <vt:lpstr>Add at the Start, Remove from the Start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Find Values</vt:lpstr>
      <vt:lpstr>Manipulating Arrays</vt:lpstr>
      <vt:lpstr>Slicing Arrays</vt:lpstr>
      <vt:lpstr>Splice: Cut and Insert Array Elements</vt:lpstr>
      <vt:lpstr>Problem: First and Last K Numbers</vt:lpstr>
      <vt:lpstr>Solution: First and Last K Numbers</vt:lpstr>
      <vt:lpstr>Problem: Sum Last K Numbers Sequence</vt:lpstr>
      <vt:lpstr>Solution: Sum Last K Numbers Sequence</vt:lpstr>
      <vt:lpstr>Processing Arrays</vt:lpstr>
      <vt:lpstr>Transform Elements</vt:lpstr>
      <vt:lpstr>Filter Elements</vt:lpstr>
      <vt:lpstr>Problem: Process Odd Numbers</vt:lpstr>
      <vt:lpstr>Sorting Arrays</vt:lpstr>
      <vt:lpstr>Sorting Arrays – Example</vt:lpstr>
      <vt:lpstr>Compare Functions</vt:lpstr>
      <vt:lpstr>Sorting String Arrays</vt:lpstr>
      <vt:lpstr>Problem: Smallest 2 Numbers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48</cp:revision>
  <dcterms:created xsi:type="dcterms:W3CDTF">2018-05-23T13:08:44Z</dcterms:created>
  <dcterms:modified xsi:type="dcterms:W3CDTF">2021-10-13T09:21:17Z</dcterms:modified>
  <cp:category>Technology fundamentals;computer programming;software development;web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