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notesMasterIdLst>
    <p:notesMasterId r:id="rId40"/>
  </p:notesMasterIdLst>
  <p:handoutMasterIdLst>
    <p:handoutMasterId r:id="rId41"/>
  </p:handoutMasterIdLst>
  <p:sldIdLst>
    <p:sldId id="256" r:id="rId2"/>
    <p:sldId id="276" r:id="rId3"/>
    <p:sldId id="492" r:id="rId4"/>
    <p:sldId id="298" r:id="rId5"/>
    <p:sldId id="299" r:id="rId6"/>
    <p:sldId id="300" r:id="rId7"/>
    <p:sldId id="301" r:id="rId8"/>
    <p:sldId id="302" r:id="rId9"/>
    <p:sldId id="303" r:id="rId10"/>
    <p:sldId id="285" r:id="rId11"/>
    <p:sldId id="286" r:id="rId12"/>
    <p:sldId id="259" r:id="rId13"/>
    <p:sldId id="260" r:id="rId14"/>
    <p:sldId id="270" r:id="rId15"/>
    <p:sldId id="559" r:id="rId16"/>
    <p:sldId id="494" r:id="rId17"/>
    <p:sldId id="495" r:id="rId18"/>
    <p:sldId id="304" r:id="rId19"/>
    <p:sldId id="273" r:id="rId20"/>
    <p:sldId id="307" r:id="rId21"/>
    <p:sldId id="309" r:id="rId22"/>
    <p:sldId id="274" r:id="rId23"/>
    <p:sldId id="275" r:id="rId24"/>
    <p:sldId id="269" r:id="rId25"/>
    <p:sldId id="277" r:id="rId26"/>
    <p:sldId id="278" r:id="rId27"/>
    <p:sldId id="265" r:id="rId28"/>
    <p:sldId id="266" r:id="rId29"/>
    <p:sldId id="406" r:id="rId30"/>
    <p:sldId id="503" r:id="rId31"/>
    <p:sldId id="549" r:id="rId32"/>
    <p:sldId id="267" r:id="rId33"/>
    <p:sldId id="280" r:id="rId34"/>
    <p:sldId id="401" r:id="rId35"/>
    <p:sldId id="341" r:id="rId36"/>
    <p:sldId id="552" r:id="rId37"/>
    <p:sldId id="493" r:id="rId38"/>
    <p:sldId id="405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0C7653D-1924-4F56-9E27-AA2B21F1DA92}">
          <p14:sldIdLst>
            <p14:sldId id="256"/>
            <p14:sldId id="276"/>
            <p14:sldId id="492"/>
          </p14:sldIdLst>
        </p14:section>
        <p14:section name="Internal Object Properties" id="{B9A21A3C-CFD3-47C7-B754-22E6F5518729}">
          <p14:sldIdLst>
            <p14:sldId id="298"/>
            <p14:sldId id="299"/>
            <p14:sldId id="300"/>
            <p14:sldId id="301"/>
            <p14:sldId id="302"/>
            <p14:sldId id="303"/>
            <p14:sldId id="285"/>
            <p14:sldId id="286"/>
          </p14:sldIdLst>
        </p14:section>
        <p14:section name="Inheritance" id="{1A9BA59B-CDCC-418F-A2D2-45E8A9859256}">
          <p14:sldIdLst>
            <p14:sldId id="259"/>
            <p14:sldId id="260"/>
          </p14:sldIdLst>
        </p14:section>
        <p14:section name="The Prototype Chain" id="{A4BAE5E1-ECCD-4557-BCB3-544CACC68146}">
          <p14:sldIdLst>
            <p14:sldId id="270"/>
            <p14:sldId id="559"/>
            <p14:sldId id="494"/>
            <p14:sldId id="495"/>
            <p14:sldId id="304"/>
            <p14:sldId id="273"/>
            <p14:sldId id="307"/>
            <p14:sldId id="309"/>
            <p14:sldId id="274"/>
            <p14:sldId id="275"/>
            <p14:sldId id="269"/>
            <p14:sldId id="277"/>
            <p14:sldId id="278"/>
          </p14:sldIdLst>
        </p14:section>
        <p14:section name="Class Inheritance (ES6)" id="{3170DBD0-7998-4D32-BADA-20627A8C811F}">
          <p14:sldIdLst>
            <p14:sldId id="265"/>
            <p14:sldId id="266"/>
            <p14:sldId id="406"/>
            <p14:sldId id="503"/>
            <p14:sldId id="549"/>
            <p14:sldId id="267"/>
          </p14:sldIdLst>
        </p14:section>
        <p14:section name="Conclusion" id="{E19D07F1-86E2-47E9-B2AB-7ADC4F89DC12}">
          <p14:sldIdLst>
            <p14:sldId id="280"/>
            <p14:sldId id="401"/>
            <p14:sldId id="341"/>
            <p14:sldId id="552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895" autoAdjust="0"/>
    <p:restoredTop sz="95214" autoAdjust="0"/>
  </p:normalViewPr>
  <p:slideViewPr>
    <p:cSldViewPr showGuides="1">
      <p:cViewPr varScale="1">
        <p:scale>
          <a:sx n="111" d="100"/>
          <a:sy n="111" d="100"/>
        </p:scale>
        <p:origin x="384" y="19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-7314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11.01.22 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1/11/22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5087A-1779-478D-AFFA-09E6C2F1941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BE799E-74BB-4BC5-94DA-716438FE329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616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9965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668648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25180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251535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586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3227133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1145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1/11/22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31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744748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472654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Top">
            <a:extLst>
              <a:ext uri="{FF2B5EF4-FFF2-40B4-BE49-F238E27FC236}">
                <a16:creationId xmlns:a16="http://schemas.microsoft.com/office/drawing/2014/main" id="{454BD9C2-93A6-4860-A758-846ED0E1C8FA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9906000" y="0"/>
            <a:ext cx="2290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272820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2736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30457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gacy 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91656B1-5977-476C-B4D0-0644CB7AA9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2068" t="29627" r="44723" b="30341"/>
          <a:stretch/>
        </p:blipFill>
        <p:spPr>
          <a:xfrm>
            <a:off x="-3478" y="0"/>
            <a:ext cx="1155600" cy="6858000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8" name="Logo Software University" descr="Software University logo">
            <a:extLst>
              <a:ext uri="{FF2B5EF4-FFF2-40B4-BE49-F238E27FC236}">
                <a16:creationId xmlns:a16="http://schemas.microsoft.com/office/drawing/2014/main" id="{5197C268-FA14-4665-8C17-4E607C54583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327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27562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3851488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7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23612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  <p:sldLayoutId id="2147483708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oftwaregroup.com/" TargetMode="External"/><Relationship Id="rId13" Type="http://schemas.openxmlformats.org/officeDocument/2006/relationships/image" Target="../media/image34.png"/><Relationship Id="rId18" Type="http://schemas.openxmlformats.org/officeDocument/2006/relationships/hyperlink" Target="https://motion-software.com/" TargetMode="External"/><Relationship Id="rId3" Type="http://schemas.openxmlformats.org/officeDocument/2006/relationships/image" Target="../media/image29.jpg"/><Relationship Id="rId21" Type="http://schemas.openxmlformats.org/officeDocument/2006/relationships/image" Target="../media/image38.png"/><Relationship Id="rId7" Type="http://schemas.openxmlformats.org/officeDocument/2006/relationships/image" Target="../media/image31.png"/><Relationship Id="rId12" Type="http://schemas.openxmlformats.org/officeDocument/2006/relationships/hyperlink" Target="https://indeavr.com/expertise/software-engineering/enterprise-business-application-integration/" TargetMode="External"/><Relationship Id="rId17" Type="http://schemas.openxmlformats.org/officeDocument/2006/relationships/image" Target="../media/image36.png"/><Relationship Id="rId2" Type="http://schemas.openxmlformats.org/officeDocument/2006/relationships/hyperlink" Target="https://www.xs-software.com/" TargetMode="External"/><Relationship Id="rId16" Type="http://schemas.openxmlformats.org/officeDocument/2006/relationships/hyperlink" Target="https://taulia.com/company/careers/" TargetMode="External"/><Relationship Id="rId20" Type="http://schemas.openxmlformats.org/officeDocument/2006/relationships/hyperlink" Target="https://createx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" TargetMode="External"/><Relationship Id="rId11" Type="http://schemas.openxmlformats.org/officeDocument/2006/relationships/image" Target="../media/image33.png"/><Relationship Id="rId5" Type="http://schemas.openxmlformats.org/officeDocument/2006/relationships/image" Target="../media/image30.png"/><Relationship Id="rId15" Type="http://schemas.openxmlformats.org/officeDocument/2006/relationships/image" Target="../media/image35.png"/><Relationship Id="rId23" Type="http://schemas.openxmlformats.org/officeDocument/2006/relationships/image" Target="../media/image39.jpg"/><Relationship Id="rId10" Type="http://schemas.openxmlformats.org/officeDocument/2006/relationships/hyperlink" Target="https://www.coca-colahellenic.com/" TargetMode="External"/><Relationship Id="rId19" Type="http://schemas.openxmlformats.org/officeDocument/2006/relationships/image" Target="../media/image37.png"/><Relationship Id="rId4" Type="http://schemas.openxmlformats.org/officeDocument/2006/relationships/hyperlink" Target="https://www.superhosting.bg/" TargetMode="External"/><Relationship Id="rId9" Type="http://schemas.openxmlformats.org/officeDocument/2006/relationships/image" Target="../media/image32.png"/><Relationship Id="rId14" Type="http://schemas.openxmlformats.org/officeDocument/2006/relationships/hyperlink" Target="https://de.draftkings.com/" TargetMode="External"/><Relationship Id="rId22" Type="http://schemas.openxmlformats.org/officeDocument/2006/relationships/hyperlink" Target="https://smartit.bg/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hyperlink" Target="https://virtualracingschool.com/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1.png"/><Relationship Id="rId4" Type="http://schemas.openxmlformats.org/officeDocument/2006/relationships/hyperlink" Target="https://www.youtube.com/c/CodeItUpwithIvo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2.png"/><Relationship Id="rId4" Type="http://schemas.openxmlformats.org/officeDocument/2006/relationships/hyperlink" Target="https://softuni.bg/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Prototypes, Prototype Chain, Class Inheritance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Prototypes and Inheritance</a:t>
            </a:r>
          </a:p>
        </p:txBody>
      </p:sp>
      <p:pic>
        <p:nvPicPr>
          <p:cNvPr id="13" name="Picture 4" descr="Резултат с изображение за hierarchy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00" y="2781637"/>
            <a:ext cx="1800000" cy="2032257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 latinLnBrk="0">
              <a:buFont typeface="Wingdings" panose="05000000000000000000" pitchFamily="2" charset="2"/>
              <a:buChar char="§"/>
            </a:pPr>
            <a:r>
              <a:rPr lang="en-US" sz="3400" dirty="0"/>
              <a:t>Return an object with </a:t>
            </a: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firstName</a:t>
            </a:r>
            <a:r>
              <a:rPr lang="en-US" sz="3400" dirty="0"/>
              <a:t>, </a:t>
            </a: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lastName</a:t>
            </a:r>
            <a:r>
              <a:rPr lang="en-US" sz="3400" dirty="0"/>
              <a:t> and </a:t>
            </a: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fullName</a:t>
            </a:r>
            <a:endParaRPr lang="en-US" sz="34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1066419" lvl="1" indent="-457200" latinLnBrk="0">
              <a:buFont typeface="Wingdings" panose="05000000000000000000" pitchFamily="2" charset="2"/>
              <a:buChar char="§"/>
            </a:pPr>
            <a:r>
              <a:rPr lang="en-US" sz="3200" dirty="0"/>
              <a:t>If </a:t>
            </a:r>
            <a:r>
              <a:rPr lang="en-US" sz="3200" dirty="0" err="1">
                <a:latin typeface="Consolas" panose="020B0609020204030204" pitchFamily="49" charset="0"/>
              </a:rPr>
              <a:t>firstName</a:t>
            </a:r>
            <a:r>
              <a:rPr lang="en-US" sz="3200" dirty="0"/>
              <a:t> or </a:t>
            </a:r>
            <a:r>
              <a:rPr lang="en-US" sz="3200" dirty="0" err="1">
                <a:latin typeface="Consolas" panose="020B0609020204030204" pitchFamily="49" charset="0"/>
              </a:rPr>
              <a:t>lastName</a:t>
            </a:r>
            <a:r>
              <a:rPr lang="en-US" sz="3200" dirty="0"/>
              <a:t> are </a:t>
            </a:r>
            <a:r>
              <a:rPr lang="en-US" sz="3200" b="1" dirty="0">
                <a:solidFill>
                  <a:schemeClr val="bg1"/>
                </a:solidFill>
              </a:rPr>
              <a:t>changed</a:t>
            </a:r>
            <a:r>
              <a:rPr lang="en-US" sz="3200" dirty="0"/>
              <a:t>, then </a:t>
            </a:r>
            <a:r>
              <a:rPr lang="en-US" sz="3200" dirty="0" err="1">
                <a:latin typeface="Consolas" panose="020B0609020204030204" pitchFamily="49" charset="0"/>
              </a:rPr>
              <a:t>fullName</a:t>
            </a:r>
            <a:r>
              <a:rPr lang="en-US" sz="3200" dirty="0"/>
              <a:t> should </a:t>
            </a:r>
            <a:r>
              <a:rPr lang="en-US" sz="3200" b="1" dirty="0">
                <a:solidFill>
                  <a:schemeClr val="bg1"/>
                </a:solidFill>
              </a:rPr>
              <a:t>also</a:t>
            </a:r>
            <a:r>
              <a:rPr lang="en-US" sz="3200" dirty="0"/>
              <a:t> be changed</a:t>
            </a:r>
          </a:p>
          <a:p>
            <a:pPr marL="1066419" lvl="1" indent="-457200" latinLnBrk="0">
              <a:buFont typeface="Wingdings" panose="05000000000000000000" pitchFamily="2" charset="2"/>
              <a:buChar char="§"/>
            </a:pPr>
            <a:r>
              <a:rPr lang="en-US" sz="3200" dirty="0"/>
              <a:t>If </a:t>
            </a:r>
            <a:r>
              <a:rPr lang="en-US" sz="3200" dirty="0" err="1">
                <a:latin typeface="Consolas" panose="020B0609020204030204" pitchFamily="49" charset="0"/>
              </a:rPr>
              <a:t>fullName</a:t>
            </a:r>
            <a:r>
              <a:rPr lang="en-US" sz="3200" dirty="0"/>
              <a:t> is changed, then </a:t>
            </a:r>
            <a:r>
              <a:rPr lang="en-US" sz="3200" dirty="0" err="1">
                <a:latin typeface="Consolas" panose="020B0609020204030204" pitchFamily="49" charset="0"/>
              </a:rPr>
              <a:t>firstName</a:t>
            </a:r>
            <a:r>
              <a:rPr lang="en-US" sz="3200" dirty="0"/>
              <a:t> and </a:t>
            </a:r>
            <a:r>
              <a:rPr lang="en-US" sz="3200" dirty="0" err="1">
                <a:latin typeface="Consolas" panose="020B0609020204030204" pitchFamily="49" charset="0"/>
              </a:rPr>
              <a:t>lastName</a:t>
            </a:r>
            <a:r>
              <a:rPr lang="en-US" sz="3200" dirty="0"/>
              <a:t> should also be changed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Person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4294967295"/>
          </p:nvPr>
        </p:nvSpPr>
        <p:spPr>
          <a:xfrm>
            <a:off x="921000" y="4419600"/>
            <a:ext cx="8743950" cy="1839020"/>
          </a:xfr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/>
          <a:p>
            <a:pPr marL="0" indent="0" latinLnBrk="1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let person = new Person("Albert", "Simpson");</a:t>
            </a:r>
          </a:p>
          <a:p>
            <a:pPr marL="0" indent="0" latinLnBrk="1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 err="1">
                <a:latin typeface="Consolas" panose="020B0609020204030204" pitchFamily="49" charset="0"/>
              </a:rPr>
              <a:t>person.fullName</a:t>
            </a:r>
            <a:r>
              <a:rPr lang="en-US" sz="2400" b="1" dirty="0">
                <a:latin typeface="Consolas" panose="020B0609020204030204" pitchFamily="49" charset="0"/>
              </a:rPr>
              <a:t>);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//Albert Simpson</a:t>
            </a:r>
          </a:p>
          <a:p>
            <a:pPr marL="0" indent="0" latinLnBrk="1">
              <a:spcBef>
                <a:spcPts val="0"/>
              </a:spcBef>
              <a:buNone/>
            </a:pPr>
            <a:r>
              <a:rPr lang="en-US" sz="2400" b="1" dirty="0" err="1">
                <a:latin typeface="Consolas" panose="020B0609020204030204" pitchFamily="49" charset="0"/>
              </a:rPr>
              <a:t>person.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firstName</a:t>
            </a:r>
            <a:r>
              <a:rPr lang="en-US" sz="2400" b="1" dirty="0">
                <a:latin typeface="Consolas" panose="020B0609020204030204" pitchFamily="49" charset="0"/>
              </a:rPr>
              <a:t> = "Simon";</a:t>
            </a:r>
          </a:p>
          <a:p>
            <a:pPr marL="0" indent="0" latinLnBrk="1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 err="1">
                <a:latin typeface="Consolas" panose="020B0609020204030204" pitchFamily="49" charset="0"/>
              </a:rPr>
              <a:t>person.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fullName</a:t>
            </a:r>
            <a:r>
              <a:rPr lang="en-US" sz="2400" b="1" dirty="0">
                <a:latin typeface="Consolas" panose="020B0609020204030204" pitchFamily="49" charset="0"/>
              </a:rPr>
              <a:t>);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//Simon Simpson</a:t>
            </a:r>
          </a:p>
        </p:txBody>
      </p:sp>
    </p:spTree>
    <p:extLst>
      <p:ext uri="{BB962C8B-B14F-4D97-AF65-F5344CB8AC3E}">
        <p14:creationId xmlns:p14="http://schemas.microsoft.com/office/powerpoint/2010/main" val="870214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1314000"/>
            <a:ext cx="7975598" cy="5096322"/>
          </a:xfr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/>
          <a:p>
            <a:pPr marL="0" indent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>
                <a:latin typeface="Consolas" pitchFamily="49" charset="0"/>
              </a:rPr>
              <a:t>function Person(first, last) {</a:t>
            </a:r>
          </a:p>
          <a:p>
            <a:pPr marL="0" indent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>
                <a:latin typeface="Consolas" pitchFamily="49" charset="0"/>
              </a:rPr>
              <a:t>  this.firstName = first;</a:t>
            </a:r>
          </a:p>
          <a:p>
            <a:pPr marL="0" indent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>
                <a:latin typeface="Consolas" pitchFamily="49" charset="0"/>
              </a:rPr>
              <a:t>  this.lastName = last;</a:t>
            </a:r>
          </a:p>
          <a:p>
            <a:pPr marL="0" indent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>
                <a:latin typeface="Consolas" pitchFamily="49" charset="0"/>
              </a:rPr>
              <a:t>  Object.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defineProperty</a:t>
            </a:r>
            <a:r>
              <a:rPr lang="en-US" sz="2400" b="1" noProof="1">
                <a:latin typeface="Consolas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this</a:t>
            </a:r>
            <a:r>
              <a:rPr lang="en-US" sz="2400" b="1" noProof="1">
                <a:latin typeface="Consolas" pitchFamily="49" charset="0"/>
              </a:rPr>
              <a:t>, "fullName", {</a:t>
            </a:r>
          </a:p>
          <a:p>
            <a:pPr marL="0" indent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>
                <a:latin typeface="Consolas" pitchFamily="49" charset="0"/>
              </a:rPr>
              <a:t>  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set</a:t>
            </a:r>
            <a:r>
              <a:rPr lang="en-US" sz="2400" b="1" noProof="1">
                <a:latin typeface="Consolas" pitchFamily="49" charset="0"/>
              </a:rPr>
              <a:t>: function(value) {</a:t>
            </a:r>
          </a:p>
          <a:p>
            <a:pPr marL="0" indent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>
                <a:latin typeface="Consolas" pitchFamily="49" charset="0"/>
              </a:rPr>
              <a:t>       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// set value + validation </a:t>
            </a:r>
          </a:p>
          <a:p>
            <a:pPr marL="0" indent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>
                <a:latin typeface="Consolas" pitchFamily="49" charset="0"/>
              </a:rPr>
              <a:t>      },</a:t>
            </a:r>
          </a:p>
          <a:p>
            <a:pPr marL="0" indent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>
                <a:latin typeface="Consolas" pitchFamily="49" charset="0"/>
              </a:rPr>
              <a:t>  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get</a:t>
            </a:r>
            <a:r>
              <a:rPr lang="en-US" sz="2400" b="1" noProof="1">
                <a:latin typeface="Consolas" pitchFamily="49" charset="0"/>
              </a:rPr>
              <a:t>: function() { </a:t>
            </a:r>
          </a:p>
          <a:p>
            <a:pPr marL="0" indent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>
                <a:latin typeface="Consolas" pitchFamily="49" charset="0"/>
              </a:rPr>
              <a:t>       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// calculate and return value </a:t>
            </a:r>
          </a:p>
          <a:p>
            <a:pPr marL="0" indent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>
                <a:latin typeface="Consolas" pitchFamily="49" charset="0"/>
              </a:rPr>
              <a:t>      } </a:t>
            </a:r>
          </a:p>
          <a:p>
            <a:pPr marL="0" indent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>
                <a:latin typeface="Consolas" pitchFamily="49" charset="0"/>
              </a:rPr>
              <a:t>    }</a:t>
            </a:r>
          </a:p>
          <a:p>
            <a:pPr marL="0" indent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>
                <a:latin typeface="Consolas" pitchFamily="49" charset="0"/>
              </a:rPr>
              <a:t>  ); </a:t>
            </a:r>
          </a:p>
          <a:p>
            <a:pPr marL="0" indent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>
                <a:latin typeface="Consolas" pitchFamily="49" charset="0"/>
              </a:rPr>
              <a:t>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Person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4988" y="2203418"/>
            <a:ext cx="3441066" cy="344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825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9786" y="1122310"/>
            <a:ext cx="3032427" cy="303242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Inheritance</a:t>
            </a:r>
          </a:p>
        </p:txBody>
      </p:sp>
    </p:spTree>
    <p:extLst>
      <p:ext uri="{BB962C8B-B14F-4D97-AF65-F5344CB8AC3E}">
        <p14:creationId xmlns:p14="http://schemas.microsoft.com/office/powerpoint/2010/main" val="1082626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</p:spPr>
        <p:txBody>
          <a:bodyPr/>
          <a:lstStyle/>
          <a:p>
            <a:r>
              <a:rPr lang="en-US" dirty="0"/>
              <a:t>Types of Inheritance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6348709-C216-4217-AE96-C8C1377A15C8}"/>
              </a:ext>
            </a:extLst>
          </p:cNvPr>
          <p:cNvGrpSpPr/>
          <p:nvPr/>
        </p:nvGrpSpPr>
        <p:grpSpPr>
          <a:xfrm>
            <a:off x="3156707" y="1765080"/>
            <a:ext cx="2724591" cy="754820"/>
            <a:chOff x="1728145" y="2345267"/>
            <a:chExt cx="8923867" cy="247226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83817AA-3C1B-48F7-8395-A81AC49EF1A7}"/>
                </a:ext>
              </a:extLst>
            </p:cNvPr>
            <p:cNvSpPr/>
            <p:nvPr/>
          </p:nvSpPr>
          <p:spPr>
            <a:xfrm>
              <a:off x="1728145" y="2345267"/>
              <a:ext cx="2472267" cy="2472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>
                  <a:solidFill>
                    <a:schemeClr val="tx1"/>
                  </a:solidFill>
                </a:rPr>
                <a:t>A</a:t>
              </a:r>
              <a:endParaRPr lang="en-GB" sz="4800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5ED8990-9FBE-4FC3-89B4-CAE91C08AFF5}"/>
                </a:ext>
              </a:extLst>
            </p:cNvPr>
            <p:cNvSpPr/>
            <p:nvPr/>
          </p:nvSpPr>
          <p:spPr>
            <a:xfrm>
              <a:off x="8179745" y="2345267"/>
              <a:ext cx="2472267" cy="2472267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</a:rPr>
                <a:t>B</a:t>
              </a:r>
              <a:endParaRPr lang="en-GB" sz="4800" dirty="0">
                <a:solidFill>
                  <a:schemeClr val="bg1"/>
                </a:solidFill>
              </a:endParaRP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58A73410-7388-4DFD-9D4F-422897CB7E7D}"/>
                </a:ext>
              </a:extLst>
            </p:cNvPr>
            <p:cNvCxnSpPr>
              <a:stCxn id="8" idx="3"/>
              <a:endCxn id="9" idx="1"/>
            </p:cNvCxnSpPr>
            <p:nvPr/>
          </p:nvCxnSpPr>
          <p:spPr>
            <a:xfrm>
              <a:off x="4200412" y="3581401"/>
              <a:ext cx="3979333" cy="0"/>
            </a:xfrm>
            <a:prstGeom prst="straightConnector1">
              <a:avLst/>
            </a:prstGeom>
            <a:ln w="762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83E4FC9-FDBA-4AF6-8291-8B6937E17A62}"/>
              </a:ext>
            </a:extLst>
          </p:cNvPr>
          <p:cNvGrpSpPr/>
          <p:nvPr/>
        </p:nvGrpSpPr>
        <p:grpSpPr>
          <a:xfrm>
            <a:off x="7597594" y="1766095"/>
            <a:ext cx="2902884" cy="752790"/>
            <a:chOff x="1139371" y="2432352"/>
            <a:chExt cx="9533467" cy="2472267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20E1ED41-697A-4E43-ACC7-9105040F79F7}"/>
                </a:ext>
              </a:extLst>
            </p:cNvPr>
            <p:cNvCxnSpPr>
              <a:stCxn id="14" idx="3"/>
              <a:endCxn id="15" idx="1"/>
            </p:cNvCxnSpPr>
            <p:nvPr/>
          </p:nvCxnSpPr>
          <p:spPr>
            <a:xfrm>
              <a:off x="3611638" y="3668486"/>
              <a:ext cx="1058333" cy="0"/>
            </a:xfrm>
            <a:prstGeom prst="straightConnector1">
              <a:avLst/>
            </a:prstGeom>
            <a:ln w="762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E92CC90-A4B1-496F-8D81-391D8EADC6A7}"/>
                </a:ext>
              </a:extLst>
            </p:cNvPr>
            <p:cNvSpPr/>
            <p:nvPr/>
          </p:nvSpPr>
          <p:spPr>
            <a:xfrm>
              <a:off x="8200571" y="2432352"/>
              <a:ext cx="2472267" cy="2472267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</a:rPr>
                <a:t>C</a:t>
              </a:r>
              <a:endParaRPr lang="en-GB" sz="4800" dirty="0">
                <a:solidFill>
                  <a:schemeClr val="bg1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C572396-A986-4972-8177-3C11D66C74F2}"/>
                </a:ext>
              </a:extLst>
            </p:cNvPr>
            <p:cNvSpPr/>
            <p:nvPr/>
          </p:nvSpPr>
          <p:spPr>
            <a:xfrm>
              <a:off x="1139371" y="2432352"/>
              <a:ext cx="2472267" cy="2472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>
                  <a:solidFill>
                    <a:schemeClr val="tx1"/>
                  </a:solidFill>
                </a:rPr>
                <a:t>A</a:t>
              </a:r>
              <a:endParaRPr lang="en-GB" sz="4800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9E61C8C-A8E4-4321-8E4D-3A580F883B7D}"/>
                </a:ext>
              </a:extLst>
            </p:cNvPr>
            <p:cNvSpPr/>
            <p:nvPr/>
          </p:nvSpPr>
          <p:spPr>
            <a:xfrm>
              <a:off x="4669971" y="2432352"/>
              <a:ext cx="2472267" cy="2472267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</a:rPr>
                <a:t>B</a:t>
              </a:r>
              <a:endParaRPr lang="en-GB" sz="4800" dirty="0">
                <a:solidFill>
                  <a:schemeClr val="bg1"/>
                </a:solidFill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82225E9-A4EA-4CA4-A9C2-4EB0CE418DE4}"/>
                </a:ext>
              </a:extLst>
            </p:cNvPr>
            <p:cNvCxnSpPr>
              <a:stCxn id="15" idx="3"/>
              <a:endCxn id="13" idx="1"/>
            </p:cNvCxnSpPr>
            <p:nvPr/>
          </p:nvCxnSpPr>
          <p:spPr>
            <a:xfrm>
              <a:off x="7142238" y="3668486"/>
              <a:ext cx="1058333" cy="0"/>
            </a:xfrm>
            <a:prstGeom prst="straightConnector1">
              <a:avLst/>
            </a:prstGeom>
            <a:ln w="762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D4701F3-C793-41BF-A9A6-A728F8FCBD79}"/>
              </a:ext>
            </a:extLst>
          </p:cNvPr>
          <p:cNvGrpSpPr/>
          <p:nvPr/>
        </p:nvGrpSpPr>
        <p:grpSpPr>
          <a:xfrm>
            <a:off x="3100212" y="3957565"/>
            <a:ext cx="2837581" cy="1652463"/>
            <a:chOff x="1435079" y="1196125"/>
            <a:chExt cx="9461546" cy="5509921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AB51792-2FCC-4D75-9ED9-30EBBE0B650F}"/>
                </a:ext>
              </a:extLst>
            </p:cNvPr>
            <p:cNvCxnSpPr>
              <a:stCxn id="19" idx="3"/>
              <a:endCxn id="21" idx="1"/>
            </p:cNvCxnSpPr>
            <p:nvPr/>
          </p:nvCxnSpPr>
          <p:spPr>
            <a:xfrm>
              <a:off x="3835425" y="3951086"/>
              <a:ext cx="4660853" cy="1554787"/>
            </a:xfrm>
            <a:prstGeom prst="straightConnector1">
              <a:avLst/>
            </a:prstGeom>
            <a:ln w="762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14444E1-FA1C-4197-A9DC-9DA199679EB9}"/>
                </a:ext>
              </a:extLst>
            </p:cNvPr>
            <p:cNvSpPr/>
            <p:nvPr/>
          </p:nvSpPr>
          <p:spPr>
            <a:xfrm>
              <a:off x="1435079" y="2750913"/>
              <a:ext cx="2400346" cy="24003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>
                  <a:solidFill>
                    <a:schemeClr val="tx1"/>
                  </a:solidFill>
                </a:rPr>
                <a:t>A</a:t>
              </a:r>
              <a:endParaRPr lang="en-GB" sz="4800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DCBABA6-3142-4152-B1BD-E5DF47235C10}"/>
                </a:ext>
              </a:extLst>
            </p:cNvPr>
            <p:cNvSpPr/>
            <p:nvPr/>
          </p:nvSpPr>
          <p:spPr>
            <a:xfrm>
              <a:off x="8496279" y="1196125"/>
              <a:ext cx="2400346" cy="240034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</a:rPr>
                <a:t>C</a:t>
              </a:r>
              <a:endParaRPr lang="en-GB" sz="4800" dirty="0">
                <a:solidFill>
                  <a:schemeClr val="bg1"/>
                </a:solidFill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752627D-BC4C-4F05-8628-2D2952107534}"/>
                </a:ext>
              </a:extLst>
            </p:cNvPr>
            <p:cNvSpPr/>
            <p:nvPr/>
          </p:nvSpPr>
          <p:spPr>
            <a:xfrm>
              <a:off x="8496278" y="4305700"/>
              <a:ext cx="2400346" cy="2400346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</a:rPr>
                <a:t>B</a:t>
              </a:r>
              <a:endParaRPr lang="en-GB" sz="4800" dirty="0">
                <a:solidFill>
                  <a:schemeClr val="bg1"/>
                </a:solidFill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D3A11F7-2927-4252-A300-02A27B226C73}"/>
                </a:ext>
              </a:extLst>
            </p:cNvPr>
            <p:cNvCxnSpPr>
              <a:stCxn id="19" idx="3"/>
              <a:endCxn id="20" idx="1"/>
            </p:cNvCxnSpPr>
            <p:nvPr/>
          </p:nvCxnSpPr>
          <p:spPr>
            <a:xfrm flipV="1">
              <a:off x="3835425" y="2396298"/>
              <a:ext cx="4660854" cy="1554788"/>
            </a:xfrm>
            <a:prstGeom prst="straightConnector1">
              <a:avLst/>
            </a:prstGeom>
            <a:ln w="762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721CF42-3163-4DD4-8367-25A065D0F732}"/>
              </a:ext>
            </a:extLst>
          </p:cNvPr>
          <p:cNvGrpSpPr/>
          <p:nvPr/>
        </p:nvGrpSpPr>
        <p:grpSpPr>
          <a:xfrm>
            <a:off x="7541536" y="3965916"/>
            <a:ext cx="3015000" cy="1635760"/>
            <a:chOff x="1297858" y="1504335"/>
            <a:chExt cx="9347283" cy="5071282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5A668DA-C134-4A5A-8FCE-4459B4FF1D6F}"/>
                </a:ext>
              </a:extLst>
            </p:cNvPr>
            <p:cNvSpPr/>
            <p:nvPr/>
          </p:nvSpPr>
          <p:spPr>
            <a:xfrm>
              <a:off x="8359058" y="3059123"/>
              <a:ext cx="2286083" cy="2164057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</a:rPr>
                <a:t>C</a:t>
              </a:r>
              <a:endParaRPr lang="en-GB" sz="4800" dirty="0">
                <a:solidFill>
                  <a:schemeClr val="bg1"/>
                </a:solidFill>
              </a:endParaRP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674B7EC0-DDF6-4612-95F2-1EC7922ED845}"/>
                </a:ext>
              </a:extLst>
            </p:cNvPr>
            <p:cNvCxnSpPr>
              <a:cxnSpLocks/>
              <a:stCxn id="26" idx="3"/>
            </p:cNvCxnSpPr>
            <p:nvPr/>
          </p:nvCxnSpPr>
          <p:spPr>
            <a:xfrm>
              <a:off x="3583941" y="2586364"/>
              <a:ext cx="4775117" cy="687778"/>
            </a:xfrm>
            <a:prstGeom prst="straightConnector1">
              <a:avLst/>
            </a:prstGeom>
            <a:ln w="762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A29F71B-FE84-438A-B6C2-1471DAD9607E}"/>
                </a:ext>
              </a:extLst>
            </p:cNvPr>
            <p:cNvSpPr/>
            <p:nvPr/>
          </p:nvSpPr>
          <p:spPr>
            <a:xfrm>
              <a:off x="1297858" y="1504335"/>
              <a:ext cx="2286083" cy="21640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>
                  <a:solidFill>
                    <a:schemeClr val="tx1"/>
                  </a:solidFill>
                </a:rPr>
                <a:t>A</a:t>
              </a:r>
              <a:endParaRPr lang="en-GB" sz="4800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A772303-9BB2-42A8-8EDF-BE620931FCA5}"/>
                </a:ext>
              </a:extLst>
            </p:cNvPr>
            <p:cNvSpPr/>
            <p:nvPr/>
          </p:nvSpPr>
          <p:spPr>
            <a:xfrm>
              <a:off x="1297858" y="4411560"/>
              <a:ext cx="2286083" cy="2164057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</a:rPr>
                <a:t>B</a:t>
              </a:r>
              <a:endParaRPr lang="en-GB" sz="4800" dirty="0">
                <a:solidFill>
                  <a:schemeClr val="bg1"/>
                </a:solidFill>
              </a:endParaRP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DF4401EB-8C33-4A88-A670-8DC66E691470}"/>
                </a:ext>
              </a:extLst>
            </p:cNvPr>
            <p:cNvCxnSpPr>
              <a:cxnSpLocks/>
              <a:stCxn id="27" idx="3"/>
            </p:cNvCxnSpPr>
            <p:nvPr/>
          </p:nvCxnSpPr>
          <p:spPr>
            <a:xfrm flipV="1">
              <a:off x="3583941" y="4877102"/>
              <a:ext cx="4775117" cy="616487"/>
            </a:xfrm>
            <a:prstGeom prst="straightConnector1">
              <a:avLst/>
            </a:prstGeom>
            <a:ln w="762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EB0EB6F5-DF91-4B97-ADCA-27D226B032E5}"/>
              </a:ext>
            </a:extLst>
          </p:cNvPr>
          <p:cNvSpPr txBox="1"/>
          <p:nvPr/>
        </p:nvSpPr>
        <p:spPr>
          <a:xfrm>
            <a:off x="2935022" y="950345"/>
            <a:ext cx="3167960" cy="609142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90000" tIns="46800" rIns="90000" bIns="468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>
                <a:solidFill>
                  <a:schemeClr val="bg1"/>
                </a:solidFill>
              </a:rPr>
              <a:t>Single</a:t>
            </a:r>
            <a:r>
              <a:rPr lang="en-US" sz="3200" dirty="0"/>
              <a:t> Inheritance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D7B65F2-7833-4E9E-A243-10A36B17A41C}"/>
              </a:ext>
            </a:extLst>
          </p:cNvPr>
          <p:cNvSpPr txBox="1"/>
          <p:nvPr/>
        </p:nvSpPr>
        <p:spPr>
          <a:xfrm>
            <a:off x="7097648" y="950345"/>
            <a:ext cx="3902777" cy="609142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90000" tIns="46800" rIns="90000" bIns="468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>
                <a:solidFill>
                  <a:schemeClr val="bg1"/>
                </a:solidFill>
              </a:rPr>
              <a:t>Multilevel</a:t>
            </a:r>
            <a:r>
              <a:rPr lang="en-US" sz="3200" dirty="0"/>
              <a:t> Inheritance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8FDBC16-9759-4C54-B2DC-5F5A34FEE802}"/>
              </a:ext>
            </a:extLst>
          </p:cNvPr>
          <p:cNvSpPr txBox="1"/>
          <p:nvPr/>
        </p:nvSpPr>
        <p:spPr>
          <a:xfrm>
            <a:off x="2425908" y="3330619"/>
            <a:ext cx="4186188" cy="609142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90000" tIns="46800" rIns="90000" bIns="468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>
                <a:solidFill>
                  <a:schemeClr val="bg1"/>
                </a:solidFill>
              </a:rPr>
              <a:t>Hierarchical</a:t>
            </a:r>
            <a:r>
              <a:rPr lang="en-US" sz="3200" dirty="0"/>
              <a:t> Inheritance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723964F-6AF9-4FF1-96C7-BD5C66D914A5}"/>
              </a:ext>
            </a:extLst>
          </p:cNvPr>
          <p:cNvSpPr txBox="1"/>
          <p:nvPr/>
        </p:nvSpPr>
        <p:spPr>
          <a:xfrm>
            <a:off x="7133235" y="3330619"/>
            <a:ext cx="3831603" cy="609142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90000" tIns="46800" rIns="90000" bIns="468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>
                <a:solidFill>
                  <a:schemeClr val="bg1"/>
                </a:solidFill>
              </a:rPr>
              <a:t>Multiple</a:t>
            </a:r>
            <a:r>
              <a:rPr lang="en-US" sz="3200" dirty="0"/>
              <a:t> Inheritance*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3FD6A50-B86C-42EA-B359-C5AC443AD251}"/>
              </a:ext>
            </a:extLst>
          </p:cNvPr>
          <p:cNvSpPr txBox="1"/>
          <p:nvPr/>
        </p:nvSpPr>
        <p:spPr>
          <a:xfrm>
            <a:off x="2091000" y="6110828"/>
            <a:ext cx="9259051" cy="544766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90000" tIns="46800" rIns="90000" bIns="468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i="1" dirty="0"/>
              <a:t>* Not supported in JS with </a:t>
            </a:r>
            <a:r>
              <a:rPr lang="en-US" sz="2800" b="1" i="1" dirty="0"/>
              <a:t>classes</a:t>
            </a:r>
            <a:r>
              <a:rPr lang="en-US" sz="2800" i="1" dirty="0"/>
              <a:t>, but works with </a:t>
            </a:r>
            <a:r>
              <a:rPr lang="en-US" sz="2800" b="1" i="1" dirty="0"/>
              <a:t>composition</a:t>
            </a:r>
          </a:p>
        </p:txBody>
      </p:sp>
    </p:spTree>
    <p:extLst>
      <p:ext uri="{BB962C8B-B14F-4D97-AF65-F5344CB8AC3E}">
        <p14:creationId xmlns:p14="http://schemas.microsoft.com/office/powerpoint/2010/main" val="3491116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5337" y="867743"/>
            <a:ext cx="3601326" cy="3601326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Object Delegation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The Prototype</a:t>
            </a:r>
          </a:p>
        </p:txBody>
      </p:sp>
    </p:spTree>
    <p:extLst>
      <p:ext uri="{BB962C8B-B14F-4D97-AF65-F5344CB8AC3E}">
        <p14:creationId xmlns:p14="http://schemas.microsoft.com/office/powerpoint/2010/main" val="2213825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>
            <a:normAutofit/>
          </a:bodyPr>
          <a:lstStyle/>
          <a:p>
            <a:r>
              <a:rPr lang="en-US" dirty="0"/>
              <a:t>Every object in JS has a </a:t>
            </a:r>
            <a:r>
              <a:rPr lang="en-US" b="1" dirty="0">
                <a:solidFill>
                  <a:schemeClr val="bg1"/>
                </a:solidFill>
              </a:rPr>
              <a:t>prototype</a:t>
            </a:r>
            <a:r>
              <a:rPr lang="en-US" dirty="0"/>
              <a:t> (template)</a:t>
            </a:r>
          </a:p>
          <a:p>
            <a:pPr lvl="1"/>
            <a:r>
              <a:rPr lang="en-US" dirty="0"/>
              <a:t>Internally called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__proto__</a:t>
            </a:r>
            <a:r>
              <a:rPr lang="en-US" dirty="0"/>
              <a:t> in browsers and </a:t>
            </a:r>
            <a:r>
              <a:rPr lang="en-US" noProof="1"/>
              <a:t>NodeJS</a:t>
            </a:r>
          </a:p>
          <a:p>
            <a:pPr lvl="1"/>
            <a:r>
              <a:rPr lang="en-US" dirty="0"/>
              <a:t>Properties lookup follows the </a:t>
            </a:r>
            <a:r>
              <a:rPr lang="en-US" b="1" dirty="0">
                <a:solidFill>
                  <a:schemeClr val="bg1"/>
                </a:solidFill>
              </a:rPr>
              <a:t>prototype chain</a:t>
            </a:r>
          </a:p>
          <a:p>
            <a:r>
              <a:rPr lang="en-US" dirty="0"/>
              <a:t>Obtained with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Object.getPrototypeOf(</a:t>
            </a:r>
            <a:r>
              <a:rPr lang="en-US" b="1" i="1" noProof="1">
                <a:solidFill>
                  <a:schemeClr val="bg1"/>
                </a:solidFill>
                <a:latin typeface="Consolas" panose="020B0609020204030204" pitchFamily="49" charset="0"/>
              </a:rPr>
              <a:t>obj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accent1"/>
                </a:solidFill>
              </a:rPr>
              <a:t>Reference</a:t>
            </a:r>
            <a:r>
              <a:rPr lang="en-US" dirty="0"/>
              <a:t> to another objects</a:t>
            </a:r>
          </a:p>
          <a:p>
            <a:pPr lvl="1"/>
            <a:r>
              <a:rPr lang="en-US" sz="3200" dirty="0"/>
              <a:t>Objects are </a:t>
            </a:r>
            <a:r>
              <a:rPr lang="en-US" sz="3200" b="1" dirty="0">
                <a:solidFill>
                  <a:schemeClr val="accent1"/>
                </a:solidFill>
              </a:rPr>
              <a:t>not</a:t>
            </a:r>
            <a:r>
              <a:rPr lang="en-US" sz="3200" dirty="0"/>
              <a:t> separate and disconnected, but  </a:t>
            </a:r>
            <a:r>
              <a:rPr lang="en-US" sz="3200" b="1" dirty="0">
                <a:solidFill>
                  <a:schemeClr val="accent1"/>
                </a:solidFill>
              </a:rPr>
              <a:t>linked</a:t>
            </a:r>
            <a:endParaRPr lang="en-US" sz="3200" dirty="0">
              <a:solidFill>
                <a:schemeClr val="accent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</p:spPr>
        <p:txBody>
          <a:bodyPr/>
          <a:lstStyle/>
          <a:p>
            <a:r>
              <a:rPr lang="en-US" dirty="0"/>
              <a:t>What is a Prototype?</a:t>
            </a:r>
            <a:endParaRPr lang="bg-B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BE0056-141F-46DE-B1A4-AE15F8599D7C}"/>
              </a:ext>
            </a:extLst>
          </p:cNvPr>
          <p:cNvSpPr txBox="1"/>
          <p:nvPr/>
        </p:nvSpPr>
        <p:spPr>
          <a:xfrm>
            <a:off x="1483464" y="6053996"/>
            <a:ext cx="10282536" cy="480004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90000" tIns="46800" rIns="90000" bIns="468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dirty="0"/>
              <a:t>Note</a:t>
            </a:r>
            <a:r>
              <a:rPr lang="en-US" sz="2400" i="1" dirty="0"/>
              <a:t>: </a:t>
            </a:r>
            <a:r>
              <a:rPr lang="en-US" sz="2400" b="1" i="1" dirty="0">
                <a:solidFill>
                  <a:schemeClr val="bg1"/>
                </a:solidFill>
                <a:latin typeface="Consolas" panose="020B0609020204030204" pitchFamily="49" charset="0"/>
              </a:rPr>
              <a:t>__proto__</a:t>
            </a:r>
            <a:r>
              <a:rPr lang="en-US" sz="2400" b="1" i="1" dirty="0"/>
              <a:t> </a:t>
            </a:r>
            <a:r>
              <a:rPr lang="en-US" sz="2400" i="1" dirty="0"/>
              <a:t>is for debugging and should </a:t>
            </a:r>
            <a:r>
              <a:rPr lang="en-US" sz="2400" b="1" i="1" dirty="0"/>
              <a:t>never</a:t>
            </a:r>
            <a:r>
              <a:rPr lang="en-US" sz="2400" i="1" dirty="0"/>
              <a:t> be used in production code!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F3054C27-378F-4B74-879C-A4DAE6587DA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134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Objects </a:t>
            </a:r>
            <a:r>
              <a:rPr lang="en-US" sz="3400" b="1" dirty="0">
                <a:solidFill>
                  <a:schemeClr val="bg1"/>
                </a:solidFill>
              </a:rPr>
              <a:t>inherit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properties</a:t>
            </a:r>
            <a:r>
              <a:rPr lang="en-US" sz="3400" dirty="0"/>
              <a:t> and </a:t>
            </a:r>
            <a:r>
              <a:rPr lang="en-US" sz="3400" b="1" dirty="0">
                <a:solidFill>
                  <a:schemeClr val="bg1"/>
                </a:solidFill>
              </a:rPr>
              <a:t>methods</a:t>
            </a:r>
            <a:r>
              <a:rPr lang="en-US" sz="3400" dirty="0"/>
              <a:t> from a </a:t>
            </a:r>
            <a:r>
              <a:rPr lang="en-US" sz="3400" b="1" dirty="0">
                <a:solidFill>
                  <a:schemeClr val="bg1"/>
                </a:solidFill>
                <a:latin typeface="+mj-lt"/>
              </a:rPr>
              <a:t>prototype</a:t>
            </a:r>
            <a:endParaRPr lang="en-US" sz="3400" dirty="0">
              <a:latin typeface="+mj-lt"/>
            </a:endParaRPr>
          </a:p>
          <a:p>
            <a:r>
              <a:rPr lang="en-US" sz="3400" dirty="0"/>
              <a:t>The </a:t>
            </a:r>
            <a:r>
              <a:rPr lang="en-US" sz="3400" b="1" dirty="0">
                <a:solidFill>
                  <a:schemeClr val="bg1"/>
                </a:solidFill>
              </a:rPr>
              <a:t>prototype property </a:t>
            </a:r>
            <a:r>
              <a:rPr lang="en-US" sz="3400" dirty="0"/>
              <a:t>allows you to add </a:t>
            </a:r>
            <a:r>
              <a:rPr lang="en-US" sz="3400" b="1" dirty="0">
                <a:solidFill>
                  <a:schemeClr val="bg1"/>
                </a:solidFill>
              </a:rPr>
              <a:t>new properties</a:t>
            </a:r>
            <a:br>
              <a:rPr lang="en-US" sz="3400" b="1" dirty="0">
                <a:solidFill>
                  <a:schemeClr val="bg1"/>
                </a:solidFill>
              </a:rPr>
            </a:b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dirty="0"/>
              <a:t>to object </a:t>
            </a:r>
            <a:r>
              <a:rPr lang="en-US" sz="3400" b="1" dirty="0">
                <a:solidFill>
                  <a:schemeClr val="bg1"/>
                </a:solidFill>
              </a:rPr>
              <a:t>constructors</a:t>
            </a:r>
            <a:endParaRPr lang="en-US" sz="3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284562" y="3322468"/>
            <a:ext cx="7622876" cy="24341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function Person(first, last, age) { 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</a:t>
            </a:r>
            <a:r>
              <a:rPr lang="en-US" sz="2400" b="1" dirty="0" err="1">
                <a:latin typeface="Consolas" panose="020B0609020204030204" pitchFamily="49" charset="0"/>
              </a:rPr>
              <a:t>this.firstName</a:t>
            </a:r>
            <a:r>
              <a:rPr lang="en-US" sz="2400" b="1" dirty="0">
                <a:latin typeface="Consolas" panose="020B0609020204030204" pitchFamily="49" charset="0"/>
              </a:rPr>
              <a:t> = first;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</a:t>
            </a:r>
            <a:r>
              <a:rPr lang="en-US" sz="2400" b="1" dirty="0" err="1">
                <a:latin typeface="Consolas" panose="020B0609020204030204" pitchFamily="49" charset="0"/>
              </a:rPr>
              <a:t>this.lastName</a:t>
            </a:r>
            <a:r>
              <a:rPr lang="en-US" sz="2400" b="1" dirty="0">
                <a:latin typeface="Consolas" panose="020B0609020204030204" pitchFamily="49" charset="0"/>
              </a:rPr>
              <a:t> = last;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</a:t>
            </a:r>
            <a:r>
              <a:rPr lang="en-US" sz="2400" b="1" dirty="0" err="1">
                <a:latin typeface="Consolas" panose="020B0609020204030204" pitchFamily="49" charset="0"/>
              </a:rPr>
              <a:t>this.age</a:t>
            </a:r>
            <a:r>
              <a:rPr lang="en-US" sz="2400" b="1" dirty="0">
                <a:latin typeface="Consolas" panose="020B0609020204030204" pitchFamily="49" charset="0"/>
              </a:rPr>
              <a:t> = age; 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 </a:t>
            </a:r>
          </a:p>
          <a:p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Person.prototype.nationality</a:t>
            </a:r>
            <a:r>
              <a:rPr lang="en-US" sz="2400" b="1" dirty="0">
                <a:latin typeface="Consolas" panose="020B0609020204030204" pitchFamily="49" charset="0"/>
              </a:rPr>
              <a:t> = "Bulgarian";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3843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Before ES6, </a:t>
            </a:r>
            <a:r>
              <a:rPr lang="en-US" sz="3400" b="1" dirty="0">
                <a:solidFill>
                  <a:schemeClr val="bg1"/>
                </a:solidFill>
              </a:rPr>
              <a:t>classes</a:t>
            </a:r>
            <a:r>
              <a:rPr lang="en-US" sz="3400" dirty="0"/>
              <a:t> were composed </a:t>
            </a:r>
            <a:r>
              <a:rPr lang="en-US" sz="3400" b="1" dirty="0">
                <a:solidFill>
                  <a:schemeClr val="bg1"/>
                </a:solidFill>
              </a:rPr>
              <a:t>manually</a:t>
            </a:r>
            <a:endParaRPr lang="en-US" sz="3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Simulated Class Functionality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361000" y="2214000"/>
            <a:ext cx="7180911" cy="39114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function Rectangle</a:t>
            </a:r>
            <a:r>
              <a:rPr lang="en-US" sz="2400" b="1" dirty="0">
                <a:latin typeface="Consolas" panose="020B0609020204030204" pitchFamily="49" charset="0"/>
              </a:rPr>
              <a:t>(width, height) 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</a:t>
            </a:r>
            <a:r>
              <a:rPr lang="en-US" sz="2400" b="1" dirty="0" err="1">
                <a:latin typeface="Consolas" panose="020B0609020204030204" pitchFamily="49" charset="0"/>
              </a:rPr>
              <a:t>this.width</a:t>
            </a:r>
            <a:r>
              <a:rPr lang="en-US" sz="2400" b="1" dirty="0">
                <a:latin typeface="Consolas" panose="020B0609020204030204" pitchFamily="49" charset="0"/>
              </a:rPr>
              <a:t> = width;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</a:t>
            </a:r>
            <a:r>
              <a:rPr lang="en-US" sz="2400" b="1" dirty="0" err="1">
                <a:latin typeface="Consolas" panose="020B0609020204030204" pitchFamily="49" charset="0"/>
              </a:rPr>
              <a:t>this.height</a:t>
            </a:r>
            <a:r>
              <a:rPr lang="en-US" sz="2400" b="1" dirty="0">
                <a:latin typeface="Consolas" panose="020B0609020204030204" pitchFamily="49" charset="0"/>
              </a:rPr>
              <a:t> = height;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  <a:p>
            <a:endParaRPr lang="en-US" sz="2400" b="1" dirty="0">
              <a:latin typeface="Consolas" panose="020B0609020204030204" pitchFamily="49" charset="0"/>
            </a:endParaRPr>
          </a:p>
          <a:p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Rectangle.prototype.area</a:t>
            </a:r>
            <a:r>
              <a:rPr lang="en-US" sz="2400" b="1" dirty="0">
                <a:latin typeface="Consolas" panose="020B0609020204030204" pitchFamily="49" charset="0"/>
              </a:rPr>
              <a:t> = function () 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return </a:t>
            </a:r>
            <a:r>
              <a:rPr lang="en-US" sz="2400" b="1" dirty="0" err="1">
                <a:latin typeface="Consolas" panose="020B0609020204030204" pitchFamily="49" charset="0"/>
              </a:rPr>
              <a:t>this.width</a:t>
            </a:r>
            <a:r>
              <a:rPr lang="en-US" sz="2400" b="1" dirty="0">
                <a:latin typeface="Consolas" panose="020B0609020204030204" pitchFamily="49" charset="0"/>
              </a:rPr>
              <a:t> * </a:t>
            </a:r>
            <a:r>
              <a:rPr lang="en-US" sz="2400" b="1" dirty="0" err="1">
                <a:latin typeface="Consolas" panose="020B0609020204030204" pitchFamily="49" charset="0"/>
              </a:rPr>
              <a:t>this.height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  <a:p>
            <a:endParaRPr lang="en-US" sz="2400" b="1" dirty="0">
              <a:latin typeface="Consolas" panose="020B0609020204030204" pitchFamily="49" charset="0"/>
            </a:endParaRPr>
          </a:p>
          <a:p>
            <a:r>
              <a:rPr lang="en-US" sz="2400" b="1" dirty="0">
                <a:latin typeface="Consolas" panose="020B0609020204030204" pitchFamily="49" charset="0"/>
              </a:rPr>
              <a:t>let </a:t>
            </a:r>
            <a:r>
              <a:rPr lang="en-US" sz="2400" b="1" dirty="0" err="1">
                <a:latin typeface="Consolas" panose="020B0609020204030204" pitchFamily="49" charset="0"/>
              </a:rPr>
              <a:t>rect</a:t>
            </a:r>
            <a:r>
              <a:rPr lang="en-US" sz="2400" b="1" dirty="0">
                <a:latin typeface="Consolas" panose="020B0609020204030204" pitchFamily="49" charset="0"/>
              </a:rPr>
              <a:t> = new Rectangle(3, 5);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7075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316000" y="1044000"/>
            <a:ext cx="7257832" cy="514253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class Rectangle {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  constructor(width, height) {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      </a:t>
            </a:r>
            <a:r>
              <a:rPr lang="en-US" sz="2400" b="1" dirty="0" err="1">
                <a:latin typeface="Consolas" panose="020B0609020204030204" pitchFamily="49" charset="0"/>
              </a:rPr>
              <a:t>this.width</a:t>
            </a:r>
            <a:r>
              <a:rPr lang="en-US" sz="2400" b="1" dirty="0">
                <a:latin typeface="Consolas" panose="020B0609020204030204" pitchFamily="49" charset="0"/>
              </a:rPr>
              <a:t> = width;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      </a:t>
            </a:r>
            <a:r>
              <a:rPr lang="en-US" sz="2400" b="1" dirty="0" err="1">
                <a:latin typeface="Consolas" panose="020B0609020204030204" pitchFamily="49" charset="0"/>
              </a:rPr>
              <a:t>this.height</a:t>
            </a:r>
            <a:r>
              <a:rPr lang="en-US" sz="2400" b="1" dirty="0">
                <a:latin typeface="Consolas" panose="020B0609020204030204" pitchFamily="49" charset="0"/>
              </a:rPr>
              <a:t> = height;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  }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br>
              <a:rPr lang="en-US" sz="2400" b="1" dirty="0">
                <a:latin typeface="Consolas" panose="020B0609020204030204" pitchFamily="49" charset="0"/>
              </a:rPr>
            </a:br>
            <a:r>
              <a:rPr lang="en-US" sz="2400" b="1" dirty="0">
                <a:latin typeface="Consolas" panose="020B0609020204030204" pitchFamily="49" charset="0"/>
              </a:rPr>
              <a:t>    area() {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      return </a:t>
            </a:r>
            <a:r>
              <a:rPr lang="en-US" sz="2400" b="1" dirty="0" err="1">
                <a:latin typeface="Consolas" panose="020B0609020204030204" pitchFamily="49" charset="0"/>
              </a:rPr>
              <a:t>this.width</a:t>
            </a:r>
            <a:r>
              <a:rPr lang="en-US" sz="2400" b="1" dirty="0">
                <a:latin typeface="Consolas" panose="020B0609020204030204" pitchFamily="49" charset="0"/>
              </a:rPr>
              <a:t> * </a:t>
            </a:r>
            <a:r>
              <a:rPr lang="en-US" sz="2400" b="1" dirty="0" err="1">
                <a:latin typeface="Consolas" panose="020B0609020204030204" pitchFamily="49" charset="0"/>
              </a:rPr>
              <a:t>this.height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  }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}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with the New Syntax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103780" y="5291078"/>
            <a:ext cx="6075000" cy="1141439"/>
          </a:xfrm>
          <a:prstGeom prst="rect">
            <a:avLst/>
          </a:prstGeom>
          <a:solidFill>
            <a:schemeClr val="accent6">
              <a:lumMod val="9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Rectangle.prototype.area</a:t>
            </a:r>
            <a:r>
              <a:rPr lang="en-US" sz="2000" b="1" dirty="0">
                <a:latin typeface="Consolas" panose="020B0609020204030204" pitchFamily="49" charset="0"/>
              </a:rPr>
              <a:t> = function () 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return 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this.width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 * 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this.height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}</a:t>
            </a:r>
            <a:endParaRPr lang="en-US" sz="20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103780" y="3189380"/>
            <a:ext cx="6075000" cy="144921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function Rectangle</a:t>
            </a:r>
            <a:r>
              <a:rPr lang="en-US" sz="2000" b="1" dirty="0">
                <a:latin typeface="Consolas" panose="020B0609020204030204" pitchFamily="49" charset="0"/>
              </a:rPr>
              <a:t>(width, height) 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this.width</a:t>
            </a:r>
            <a:r>
              <a:rPr lang="en-US" sz="2000" b="1" dirty="0">
                <a:latin typeface="Consolas" panose="020B0609020204030204" pitchFamily="49" charset="0"/>
              </a:rPr>
              <a:t> = width;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this.height</a:t>
            </a:r>
            <a:r>
              <a:rPr lang="en-US" sz="2000" b="1" dirty="0">
                <a:latin typeface="Consolas" panose="020B0609020204030204" pitchFamily="49" charset="0"/>
              </a:rPr>
              <a:t> = height;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}</a:t>
            </a:r>
            <a:endParaRPr lang="en-US" sz="20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3" name="Arrow: Bent 2">
            <a:extLst>
              <a:ext uri="{FF2B5EF4-FFF2-40B4-BE49-F238E27FC236}">
                <a16:creationId xmlns:a16="http://schemas.microsoft.com/office/drawing/2014/main" id="{2BA4FE94-AA31-43D5-82E5-ADCF3B7C8755}"/>
              </a:ext>
            </a:extLst>
          </p:cNvPr>
          <p:cNvSpPr/>
          <p:nvPr/>
        </p:nvSpPr>
        <p:spPr bwMode="auto">
          <a:xfrm flipV="1">
            <a:off x="4009017" y="3321404"/>
            <a:ext cx="729842" cy="698969"/>
          </a:xfrm>
          <a:prstGeom prst="ben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Arrow: Bent 10">
            <a:extLst>
              <a:ext uri="{FF2B5EF4-FFF2-40B4-BE49-F238E27FC236}">
                <a16:creationId xmlns:a16="http://schemas.microsoft.com/office/drawing/2014/main" id="{26A7DC4A-CF14-494E-8D86-D88ED9AD92ED}"/>
              </a:ext>
            </a:extLst>
          </p:cNvPr>
          <p:cNvSpPr/>
          <p:nvPr/>
        </p:nvSpPr>
        <p:spPr bwMode="auto">
          <a:xfrm flipV="1">
            <a:off x="4009017" y="5512314"/>
            <a:ext cx="729842" cy="698969"/>
          </a:xfrm>
          <a:prstGeom prst="ben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56518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3" grpId="0" animBg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Literal</a:t>
            </a:r>
            <a:r>
              <a:rPr lang="en-US" sz="3400" dirty="0"/>
              <a:t> creation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Constructor</a:t>
            </a:r>
            <a:r>
              <a:rPr lang="en-US" sz="3400" dirty="0"/>
              <a:t> creation</a:t>
            </a:r>
            <a:endParaRPr lang="bg-BG" sz="3400" dirty="0"/>
          </a:p>
          <a:p>
            <a:pPr lvl="1"/>
            <a:r>
              <a:rPr lang="en-GB" sz="3200" dirty="0"/>
              <a:t>Have an </a:t>
            </a:r>
            <a:r>
              <a:rPr lang="en-GB" sz="3200" b="1" dirty="0">
                <a:solidFill>
                  <a:schemeClr val="accent1"/>
                </a:solidFill>
              </a:rPr>
              <a:t>implicit reference </a:t>
            </a:r>
            <a:r>
              <a:rPr lang="en-GB" sz="3200" dirty="0"/>
              <a:t>(prototype) to the value of their constructor's "prototype" property</a:t>
            </a:r>
          </a:p>
          <a:p>
            <a:pPr lvl="1"/>
            <a:r>
              <a:rPr lang="en-US" sz="3200" dirty="0"/>
              <a:t>Gets an internal </a:t>
            </a:r>
            <a:r>
              <a:rPr lang="en-US" sz="3200" b="1" dirty="0">
                <a:solidFill>
                  <a:schemeClr val="accent1"/>
                </a:solidFill>
              </a:rPr>
              <a:t>__proto__ link </a:t>
            </a:r>
            <a:r>
              <a:rPr lang="en-US" sz="3200" dirty="0"/>
              <a:t>to the object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Creation</a:t>
            </a:r>
          </a:p>
        </p:txBody>
      </p:sp>
    </p:spTree>
    <p:extLst>
      <p:ext uri="{BB962C8B-B14F-4D97-AF65-F5344CB8AC3E}">
        <p14:creationId xmlns:p14="http://schemas.microsoft.com/office/powerpoint/2010/main" val="1114484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69968" y="1299604"/>
            <a:ext cx="9049234" cy="5207396"/>
          </a:xfrm>
        </p:spPr>
        <p:txBody>
          <a:bodyPr>
            <a:noAutofit/>
          </a:bodyPr>
          <a:lstStyle/>
          <a:p>
            <a:r>
              <a:rPr lang="en-US" sz="3400" dirty="0"/>
              <a:t>Internal Object Properties</a:t>
            </a:r>
          </a:p>
          <a:p>
            <a:pPr lvl="1"/>
            <a:r>
              <a:rPr lang="en-US" sz="3200" dirty="0"/>
              <a:t>Enumerable, Configurable, Writable, Value</a:t>
            </a:r>
          </a:p>
          <a:p>
            <a:r>
              <a:rPr lang="en-US" sz="3400" dirty="0"/>
              <a:t>Inheritance</a:t>
            </a:r>
          </a:p>
          <a:p>
            <a:pPr lvl="1"/>
            <a:r>
              <a:rPr lang="en-US" sz="3200" dirty="0"/>
              <a:t>Types of Inheritance</a:t>
            </a:r>
          </a:p>
          <a:p>
            <a:r>
              <a:rPr lang="en-US" sz="3400" dirty="0"/>
              <a:t>The Prototype</a:t>
            </a:r>
          </a:p>
          <a:p>
            <a:pPr lvl="1"/>
            <a:r>
              <a:rPr lang="en-US" sz="3200" dirty="0"/>
              <a:t>Constructor Functions</a:t>
            </a:r>
          </a:p>
          <a:p>
            <a:pPr lvl="1"/>
            <a:r>
              <a:rPr lang="en-US" sz="3200" dirty="0"/>
              <a:t>Prototype Chaining</a:t>
            </a:r>
          </a:p>
          <a:p>
            <a:r>
              <a:rPr lang="en-US" sz="3400" dirty="0"/>
              <a:t>Class Inheritance (ES6)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8" name="Text Placeholder 3"/>
          <p:cNvSpPr txBox="1"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799815" indent="-342900">
              <a:buFont typeface="Wingdings" panose="05000000000000000000" pitchFamily="2" charset="2"/>
              <a:buChar char="§"/>
            </a:pPr>
            <a:r>
              <a:rPr lang="en-US" sz="3400" b="0" dirty="0">
                <a:solidFill>
                  <a:schemeClr val="tx1"/>
                </a:solidFill>
                <a:latin typeface="+mn-lt"/>
                <a:cs typeface="+mn-cs"/>
              </a:rPr>
              <a:t>Constructed</a:t>
            </a:r>
          </a:p>
        </p:txBody>
      </p:sp>
      <p:sp>
        <p:nvSpPr>
          <p:cNvPr id="7" name="Text Placeholder 3"/>
          <p:cNvSpPr txBox="1">
            <a:spLocks noGrp="1"/>
          </p:cNvSpPr>
          <p:nvPr>
            <p:ph type="body" sz="quarter" idx="10"/>
          </p:nvPr>
        </p:nvSpPr>
        <p:spPr/>
        <p:txBody>
          <a:bodyPr/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799815" indent="-342900">
              <a:buFont typeface="Wingdings" panose="05000000000000000000" pitchFamily="2" charset="2"/>
              <a:buChar char="§"/>
            </a:pPr>
            <a:r>
              <a:rPr lang="en-US" sz="3400" b="0" dirty="0">
                <a:solidFill>
                  <a:schemeClr val="tx1"/>
                </a:solidFill>
                <a:latin typeface="+mn-lt"/>
                <a:cs typeface="+mn-cs"/>
              </a:rPr>
              <a:t>Literals</a:t>
            </a:r>
          </a:p>
          <a:p>
            <a:pPr marL="799815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Objects</a:t>
            </a:r>
          </a:p>
        </p:txBody>
      </p:sp>
      <p:sp>
        <p:nvSpPr>
          <p:cNvPr id="11" name="Text Placeholder 3"/>
          <p:cNvSpPr txBox="1">
            <a:spLocks/>
          </p:cNvSpPr>
          <p:nvPr/>
        </p:nvSpPr>
        <p:spPr>
          <a:xfrm>
            <a:off x="854387" y="1935959"/>
            <a:ext cx="4250273" cy="314198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456915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r>
              <a:rPr lang="en-US" sz="2000" dirty="0">
                <a:solidFill>
                  <a:schemeClr val="tx1"/>
                </a:solidFill>
              </a:rPr>
              <a:t>let bar = </a:t>
            </a:r>
            <a:r>
              <a:rPr lang="en-US" sz="2000" dirty="0">
                <a:solidFill>
                  <a:schemeClr val="bg1"/>
                </a:solidFill>
              </a:rPr>
              <a:t>{</a:t>
            </a:r>
          </a:p>
          <a:p>
            <a:pPr marL="0"/>
            <a:r>
              <a:rPr lang="en-US" sz="2000" dirty="0">
                <a:solidFill>
                  <a:schemeClr val="tx1"/>
                </a:solidFill>
              </a:rPr>
              <a:t>  </a:t>
            </a:r>
            <a:r>
              <a:rPr lang="en-US" sz="2000" dirty="0">
                <a:solidFill>
                  <a:schemeClr val="bg1"/>
                </a:solidFill>
              </a:rPr>
              <a:t>me</a:t>
            </a:r>
            <a:r>
              <a:rPr lang="en-US" sz="2000" dirty="0">
                <a:solidFill>
                  <a:schemeClr val="tx1"/>
                </a:solidFill>
              </a:rPr>
              <a:t>: "I am b1",</a:t>
            </a:r>
          </a:p>
          <a:p>
            <a:pPr marL="0"/>
            <a:r>
              <a:rPr lang="en-US" sz="2000" dirty="0">
                <a:solidFill>
                  <a:schemeClr val="tx1"/>
                </a:solidFill>
              </a:rPr>
              <a:t>  </a:t>
            </a:r>
            <a:r>
              <a:rPr lang="en-US" sz="2000" dirty="0">
                <a:solidFill>
                  <a:schemeClr val="bg1"/>
                </a:solidFill>
              </a:rPr>
              <a:t>speak</a:t>
            </a:r>
            <a:r>
              <a:rPr lang="en-US" sz="2000" dirty="0">
                <a:solidFill>
                  <a:schemeClr val="tx1"/>
                </a:solidFill>
              </a:rPr>
              <a:t>: function() {</a:t>
            </a:r>
          </a:p>
          <a:p>
            <a:r>
              <a:rPr lang="en-US" sz="2000" dirty="0">
                <a:solidFill>
                  <a:schemeClr val="tx1"/>
                </a:solidFill>
              </a:rPr>
              <a:t>console.log("Hello, " + 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  this.me + ".");</a:t>
            </a:r>
          </a:p>
          <a:p>
            <a:pPr marL="0"/>
            <a:r>
              <a:rPr lang="en-US" sz="2000" dirty="0">
                <a:solidFill>
                  <a:schemeClr val="tx1"/>
                </a:solidFill>
              </a:rPr>
              <a:t>  }</a:t>
            </a:r>
          </a:p>
          <a:p>
            <a:pPr marL="0"/>
            <a:r>
              <a:rPr lang="en-US" sz="2000" dirty="0">
                <a:solidFill>
                  <a:schemeClr val="bg1"/>
                </a:solidFill>
              </a:rPr>
              <a:t>}</a:t>
            </a:r>
            <a:r>
              <a:rPr lang="en-US" sz="2000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12" name="Text Placeholder 3"/>
          <p:cNvSpPr txBox="1">
            <a:spLocks/>
          </p:cNvSpPr>
          <p:nvPr/>
        </p:nvSpPr>
        <p:spPr>
          <a:xfrm>
            <a:off x="7242625" y="1935958"/>
            <a:ext cx="4262836" cy="314198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456915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r>
              <a:rPr lang="en-US" sz="2000" dirty="0">
                <a:solidFill>
                  <a:schemeClr val="bg1"/>
                </a:solidFill>
              </a:rPr>
              <a:t>function</a:t>
            </a:r>
            <a:r>
              <a:rPr lang="en-US" sz="2000" dirty="0">
                <a:solidFill>
                  <a:schemeClr val="tx1"/>
                </a:solidFill>
              </a:rPr>
              <a:t> Bar(name) {</a:t>
            </a:r>
          </a:p>
          <a:p>
            <a:pPr marL="0"/>
            <a:r>
              <a:rPr lang="en-US" sz="2000" dirty="0">
                <a:solidFill>
                  <a:schemeClr val="tx1"/>
                </a:solidFill>
              </a:rPr>
              <a:t>  </a:t>
            </a:r>
            <a:r>
              <a:rPr lang="en-US" sz="2000" dirty="0">
                <a:solidFill>
                  <a:schemeClr val="bg1"/>
                </a:solidFill>
              </a:rPr>
              <a:t>this.me</a:t>
            </a:r>
            <a:r>
              <a:rPr lang="en-US" sz="2000" dirty="0">
                <a:solidFill>
                  <a:schemeClr val="tx1"/>
                </a:solidFill>
              </a:rPr>
              <a:t> = "I am " + name;</a:t>
            </a:r>
          </a:p>
          <a:p>
            <a:pPr marL="0"/>
            <a:r>
              <a:rPr lang="en-US" sz="2000" dirty="0">
                <a:solidFill>
                  <a:schemeClr val="tx1"/>
                </a:solidFill>
              </a:rPr>
              <a:t>  </a:t>
            </a:r>
            <a:r>
              <a:rPr lang="en-US" sz="2000" dirty="0" err="1">
                <a:solidFill>
                  <a:schemeClr val="bg1"/>
                </a:solidFill>
              </a:rPr>
              <a:t>this.speak</a:t>
            </a:r>
            <a:r>
              <a:rPr lang="en-US" sz="2000" dirty="0">
                <a:solidFill>
                  <a:schemeClr val="tx1"/>
                </a:solidFill>
              </a:rPr>
              <a:t> = function() {</a:t>
            </a:r>
          </a:p>
          <a:p>
            <a:r>
              <a:rPr lang="en-US" sz="2000" dirty="0">
                <a:solidFill>
                  <a:schemeClr val="tx1"/>
                </a:solidFill>
              </a:rPr>
              <a:t>console.log("Hello, " + 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  this.me + ".");</a:t>
            </a:r>
          </a:p>
          <a:p>
            <a:pPr marL="0"/>
            <a:r>
              <a:rPr lang="en-US" sz="2000" dirty="0">
                <a:solidFill>
                  <a:schemeClr val="tx1"/>
                </a:solidFill>
              </a:rPr>
              <a:t>  };</a:t>
            </a:r>
          </a:p>
          <a:p>
            <a:pPr marL="0"/>
            <a:r>
              <a:rPr lang="en-US" sz="2000" dirty="0">
                <a:solidFill>
                  <a:schemeClr val="tx1"/>
                </a:solidFill>
              </a:rPr>
              <a:t>};  let b1 = </a:t>
            </a:r>
            <a:r>
              <a:rPr lang="en-US" sz="2000" dirty="0">
                <a:solidFill>
                  <a:schemeClr val="bg1"/>
                </a:solidFill>
              </a:rPr>
              <a:t>new</a:t>
            </a:r>
            <a:r>
              <a:rPr lang="en-US" sz="2000" dirty="0">
                <a:solidFill>
                  <a:schemeClr val="tx1"/>
                </a:solidFill>
              </a:rPr>
              <a:t> </a:t>
            </a:r>
            <a:r>
              <a:rPr lang="en-US" sz="2000" dirty="0">
                <a:solidFill>
                  <a:schemeClr val="bg1"/>
                </a:solidFill>
              </a:rPr>
              <a:t>Bar</a:t>
            </a:r>
            <a:r>
              <a:rPr lang="en-US" sz="2000" dirty="0">
                <a:solidFill>
                  <a:schemeClr val="tx1"/>
                </a:solidFill>
              </a:rPr>
              <a:t>("b1");</a:t>
            </a:r>
          </a:p>
        </p:txBody>
      </p:sp>
    </p:spTree>
    <p:extLst>
      <p:ext uri="{BB962C8B-B14F-4D97-AF65-F5344CB8AC3E}">
        <p14:creationId xmlns:p14="http://schemas.microsoft.com/office/powerpoint/2010/main" val="2085915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/>
          </a:p>
        </p:txBody>
      </p:sp>
      <p:sp>
        <p:nvSpPr>
          <p:cNvPr id="6" name="Текстов контейне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b="1" dirty="0" err="1">
                <a:solidFill>
                  <a:schemeClr val="bg1"/>
                </a:solidFill>
              </a:rPr>
              <a:t>Object.create</a:t>
            </a:r>
            <a:r>
              <a:rPr lang="en-US" b="1" dirty="0">
                <a:solidFill>
                  <a:schemeClr val="bg1"/>
                </a:solidFill>
              </a:rPr>
              <a:t>()</a:t>
            </a:r>
            <a:r>
              <a:rPr lang="en-US" dirty="0"/>
              <a:t> method creates a </a:t>
            </a:r>
            <a:r>
              <a:rPr lang="en-US" b="1" dirty="0">
                <a:solidFill>
                  <a:schemeClr val="bg1"/>
                </a:solidFill>
              </a:rPr>
              <a:t>new object</a:t>
            </a:r>
            <a:r>
              <a:rPr lang="en-US" dirty="0"/>
              <a:t>, using an existing object as </a:t>
            </a:r>
            <a:r>
              <a:rPr lang="en-US" b="1" dirty="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Create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406400" y="2679789"/>
            <a:ext cx="11245850" cy="353921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const dog = { 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  name: </a:t>
            </a:r>
            <a:r>
              <a:rPr lang="bg-BG" dirty="0">
                <a:solidFill>
                  <a:schemeClr val="tx1"/>
                </a:solidFill>
              </a:rPr>
              <a:t>'</a:t>
            </a:r>
            <a:r>
              <a:rPr lang="en-US" dirty="0">
                <a:solidFill>
                  <a:schemeClr val="tx1"/>
                </a:solidFill>
              </a:rPr>
              <a:t>Sparky</a:t>
            </a:r>
            <a:r>
              <a:rPr lang="bg-BG" dirty="0">
                <a:solidFill>
                  <a:schemeClr val="tx1"/>
                </a:solidFill>
              </a:rPr>
              <a:t>'</a:t>
            </a:r>
            <a:r>
              <a:rPr lang="en-US" dirty="0">
                <a:solidFill>
                  <a:schemeClr val="tx1"/>
                </a:solidFill>
              </a:rPr>
              <a:t>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printInfo</a:t>
            </a:r>
            <a:r>
              <a:rPr lang="en-US" dirty="0">
                <a:solidFill>
                  <a:schemeClr val="tx1"/>
                </a:solidFill>
              </a:rPr>
              <a:t>: function() {console.log(`My name is ${this.name}`)}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};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const </a:t>
            </a:r>
            <a:r>
              <a:rPr lang="en-US" dirty="0" err="1">
                <a:solidFill>
                  <a:schemeClr val="tx1"/>
                </a:solidFill>
              </a:rPr>
              <a:t>myDog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 err="1">
                <a:solidFill>
                  <a:schemeClr val="bg1"/>
                </a:solidFill>
              </a:rPr>
              <a:t>Object.create</a:t>
            </a:r>
            <a:r>
              <a:rPr lang="en-US" dirty="0">
                <a:solidFill>
                  <a:schemeClr val="tx1"/>
                </a:solidFill>
              </a:rPr>
              <a:t>(dog);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myDog.name = </a:t>
            </a:r>
            <a:r>
              <a:rPr lang="bg-BG" dirty="0">
                <a:solidFill>
                  <a:schemeClr val="tx1"/>
                </a:solidFill>
              </a:rPr>
              <a:t>'</a:t>
            </a:r>
            <a:r>
              <a:rPr lang="en-US" dirty="0">
                <a:solidFill>
                  <a:schemeClr val="tx1"/>
                </a:solidFill>
              </a:rPr>
              <a:t>Max</a:t>
            </a:r>
            <a:r>
              <a:rPr lang="bg-BG" dirty="0">
                <a:solidFill>
                  <a:schemeClr val="tx1"/>
                </a:solidFill>
              </a:rPr>
              <a:t>'</a:t>
            </a:r>
            <a:r>
              <a:rPr lang="en-US" dirty="0">
                <a:solidFill>
                  <a:schemeClr val="tx1"/>
                </a:solidFill>
              </a:rPr>
              <a:t>; </a:t>
            </a:r>
            <a:r>
              <a:rPr lang="en-US" i="1" dirty="0">
                <a:solidFill>
                  <a:srgbClr val="00B050"/>
                </a:solidFill>
              </a:rPr>
              <a:t>// inherited properties can be overwritten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solidFill>
                  <a:schemeClr val="tx1"/>
                </a:solidFill>
              </a:rPr>
              <a:t>myDog.breed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bg-BG" dirty="0">
                <a:solidFill>
                  <a:schemeClr val="tx1"/>
                </a:solidFill>
              </a:rPr>
              <a:t>'</a:t>
            </a:r>
            <a:r>
              <a:rPr lang="en-US" dirty="0">
                <a:solidFill>
                  <a:schemeClr val="tx1"/>
                </a:solidFill>
              </a:rPr>
              <a:t>shepherd</a:t>
            </a:r>
            <a:r>
              <a:rPr lang="bg-BG" dirty="0">
                <a:solidFill>
                  <a:schemeClr val="tx1"/>
                </a:solidFill>
              </a:rPr>
              <a:t>';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i="1" dirty="0">
                <a:solidFill>
                  <a:srgbClr val="00B050"/>
                </a:solidFill>
              </a:rPr>
              <a:t>// breed is a property of </a:t>
            </a:r>
            <a:r>
              <a:rPr lang="en-US" i="1" dirty="0" err="1">
                <a:solidFill>
                  <a:srgbClr val="00B050"/>
                </a:solidFill>
              </a:rPr>
              <a:t>myDog</a:t>
            </a:r>
            <a:endParaRPr lang="bg-BG" i="1" dirty="0">
              <a:solidFill>
                <a:srgbClr val="00B050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solidFill>
                  <a:schemeClr val="tx1"/>
                </a:solidFill>
              </a:rPr>
              <a:t>myDog.printInfo</a:t>
            </a:r>
            <a:r>
              <a:rPr lang="en-US" dirty="0">
                <a:solidFill>
                  <a:schemeClr val="tx1"/>
                </a:solidFill>
              </a:rPr>
              <a:t>(); </a:t>
            </a:r>
            <a:r>
              <a:rPr lang="en-US" i="1" dirty="0">
                <a:solidFill>
                  <a:srgbClr val="00B050"/>
                </a:solidFill>
              </a:rPr>
              <a:t>// My name is Max </a:t>
            </a:r>
          </a:p>
        </p:txBody>
      </p:sp>
    </p:spTree>
    <p:extLst>
      <p:ext uri="{BB962C8B-B14F-4D97-AF65-F5344CB8AC3E}">
        <p14:creationId xmlns:p14="http://schemas.microsoft.com/office/powerpoint/2010/main" val="2786611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__proto__ </a:t>
            </a:r>
          </a:p>
          <a:p>
            <a:pPr lvl="1"/>
            <a:r>
              <a:rPr lang="en-US" dirty="0"/>
              <a:t>Property of an objects that </a:t>
            </a:r>
            <a:r>
              <a:rPr lang="en-US" b="1" dirty="0">
                <a:solidFill>
                  <a:schemeClr val="bg1"/>
                </a:solidFill>
              </a:rPr>
              <a:t>points</a:t>
            </a:r>
            <a:r>
              <a:rPr lang="en-US" dirty="0"/>
              <a:t> at the prototype that has been </a:t>
            </a:r>
            <a:r>
              <a:rPr lang="en-US" b="1" dirty="0">
                <a:solidFill>
                  <a:schemeClr val="bg1"/>
                </a:solidFill>
              </a:rPr>
              <a:t>set</a:t>
            </a:r>
          </a:p>
          <a:p>
            <a:pPr lvl="1"/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__proto__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directly is deprecated!</a:t>
            </a:r>
          </a:p>
          <a:p>
            <a:r>
              <a:rPr lang="en-US" dirty="0"/>
              <a:t>prototype </a:t>
            </a:r>
          </a:p>
          <a:p>
            <a:pPr lvl="1"/>
            <a:r>
              <a:rPr lang="en-US" dirty="0"/>
              <a:t>Property of </a:t>
            </a:r>
            <a:r>
              <a:rPr lang="en-US" b="1" dirty="0">
                <a:solidFill>
                  <a:schemeClr val="bg1"/>
                </a:solidFill>
              </a:rPr>
              <a:t>a function </a:t>
            </a:r>
            <a:r>
              <a:rPr lang="en-US" dirty="0"/>
              <a:t>set if your object is created by a </a:t>
            </a:r>
            <a:r>
              <a:rPr lang="en-US" b="1" dirty="0">
                <a:solidFill>
                  <a:schemeClr val="bg1"/>
                </a:solidFill>
              </a:rPr>
              <a:t>constructor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function</a:t>
            </a:r>
          </a:p>
          <a:p>
            <a:pPr lvl="1"/>
            <a:r>
              <a:rPr lang="en-US" sz="3200" dirty="0"/>
              <a:t>Objects do not have </a:t>
            </a:r>
            <a:r>
              <a:rPr lang="en-US" sz="3200" b="1" dirty="0">
                <a:solidFill>
                  <a:schemeClr val="bg1"/>
                </a:solidFill>
              </a:rPr>
              <a:t>prototype</a:t>
            </a:r>
            <a:r>
              <a:rPr lang="en-US" sz="3200" dirty="0"/>
              <a:t> property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__proto__ vs Prototype Property</a:t>
            </a:r>
          </a:p>
        </p:txBody>
      </p:sp>
    </p:spTree>
    <p:extLst>
      <p:ext uri="{BB962C8B-B14F-4D97-AF65-F5344CB8AC3E}">
        <p14:creationId xmlns:p14="http://schemas.microsoft.com/office/powerpoint/2010/main" val="711330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407006" y="1470883"/>
            <a:ext cx="7289446" cy="4867844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8" b="1" dirty="0">
                <a:latin typeface="Consolas" pitchFamily="49" charset="0"/>
              </a:rPr>
              <a:t>function Foo(y) {</a:t>
            </a:r>
          </a:p>
          <a:p>
            <a:pPr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8" b="1" dirty="0">
                <a:latin typeface="Consolas" pitchFamily="49" charset="0"/>
              </a:rPr>
              <a:t>    </a:t>
            </a:r>
            <a:r>
              <a:rPr lang="en-US" sz="2398" b="1" dirty="0" err="1">
                <a:solidFill>
                  <a:schemeClr val="bg1"/>
                </a:solidFill>
                <a:latin typeface="Consolas" pitchFamily="49" charset="0"/>
              </a:rPr>
              <a:t>this.y</a:t>
            </a:r>
            <a:r>
              <a:rPr lang="en-US" sz="2398" b="1" dirty="0">
                <a:latin typeface="Consolas" pitchFamily="49" charset="0"/>
              </a:rPr>
              <a:t> = y;</a:t>
            </a:r>
          </a:p>
          <a:p>
            <a:pPr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8" b="1" dirty="0">
                <a:latin typeface="Consolas" pitchFamily="49" charset="0"/>
              </a:rPr>
              <a:t>}</a:t>
            </a:r>
          </a:p>
          <a:p>
            <a:pPr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br>
              <a:rPr lang="en-US" sz="2398" b="1" dirty="0">
                <a:latin typeface="Consolas" pitchFamily="49" charset="0"/>
              </a:rPr>
            </a:br>
            <a:r>
              <a:rPr lang="en-US" sz="2398" b="1" dirty="0" err="1">
                <a:latin typeface="Consolas" pitchFamily="49" charset="0"/>
              </a:rPr>
              <a:t>Foo.</a:t>
            </a:r>
            <a:r>
              <a:rPr lang="en-US" sz="2398" b="1" dirty="0" err="1">
                <a:solidFill>
                  <a:schemeClr val="bg1"/>
                </a:solidFill>
                <a:latin typeface="Consolas" pitchFamily="49" charset="0"/>
              </a:rPr>
              <a:t>prototype.x</a:t>
            </a:r>
            <a:r>
              <a:rPr lang="en-US" sz="2398" b="1" dirty="0">
                <a:latin typeface="Consolas" pitchFamily="49" charset="0"/>
              </a:rPr>
              <a:t> = 10;</a:t>
            </a:r>
          </a:p>
          <a:p>
            <a:pPr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8" b="1" dirty="0" err="1">
                <a:latin typeface="Consolas" pitchFamily="49" charset="0"/>
              </a:rPr>
              <a:t>Foo.</a:t>
            </a:r>
            <a:r>
              <a:rPr lang="en-US" sz="2398" b="1" dirty="0" err="1">
                <a:solidFill>
                  <a:schemeClr val="bg1"/>
                </a:solidFill>
                <a:latin typeface="Consolas" pitchFamily="49" charset="0"/>
              </a:rPr>
              <a:t>prototype.calculate</a:t>
            </a:r>
            <a:r>
              <a:rPr lang="en-US" sz="2398" b="1" dirty="0">
                <a:solidFill>
                  <a:schemeClr val="bg1"/>
                </a:solidFill>
                <a:latin typeface="Consolas" pitchFamily="49" charset="0"/>
              </a:rPr>
              <a:t> </a:t>
            </a:r>
            <a:r>
              <a:rPr lang="en-US" sz="2398" b="1" dirty="0">
                <a:latin typeface="Consolas" pitchFamily="49" charset="0"/>
              </a:rPr>
              <a:t>= function (z) {</a:t>
            </a:r>
          </a:p>
          <a:p>
            <a:pPr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8" b="1" dirty="0">
                <a:latin typeface="Consolas" pitchFamily="49" charset="0"/>
              </a:rPr>
              <a:t>    return </a:t>
            </a:r>
            <a:r>
              <a:rPr lang="en-US" sz="2398" b="1" dirty="0" err="1">
                <a:solidFill>
                  <a:schemeClr val="bg1"/>
                </a:solidFill>
                <a:latin typeface="Consolas" pitchFamily="49" charset="0"/>
              </a:rPr>
              <a:t>this.x</a:t>
            </a:r>
            <a:r>
              <a:rPr lang="en-US" sz="2398" b="1" dirty="0">
                <a:latin typeface="Consolas" pitchFamily="49" charset="0"/>
              </a:rPr>
              <a:t> + </a:t>
            </a:r>
            <a:r>
              <a:rPr lang="en-US" sz="2398" b="1" dirty="0" err="1">
                <a:solidFill>
                  <a:schemeClr val="bg1"/>
                </a:solidFill>
                <a:latin typeface="Consolas" pitchFamily="49" charset="0"/>
              </a:rPr>
              <a:t>this.y</a:t>
            </a:r>
            <a:r>
              <a:rPr lang="en-US" sz="2398" b="1" dirty="0">
                <a:latin typeface="Consolas" pitchFamily="49" charset="0"/>
              </a:rPr>
              <a:t> + z;</a:t>
            </a:r>
          </a:p>
          <a:p>
            <a:pPr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8" b="1" dirty="0">
                <a:latin typeface="Consolas" pitchFamily="49" charset="0"/>
              </a:rPr>
              <a:t>};</a:t>
            </a:r>
          </a:p>
          <a:p>
            <a:pPr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br>
              <a:rPr lang="en-US" sz="2398" b="1" dirty="0">
                <a:latin typeface="Consolas" pitchFamily="49" charset="0"/>
              </a:rPr>
            </a:br>
            <a:r>
              <a:rPr lang="en-US" sz="2398" b="1" dirty="0">
                <a:latin typeface="Consolas" pitchFamily="49" charset="0"/>
              </a:rPr>
              <a:t>let b = </a:t>
            </a:r>
            <a:r>
              <a:rPr lang="en-US" sz="2398" b="1" dirty="0">
                <a:solidFill>
                  <a:schemeClr val="bg1"/>
                </a:solidFill>
                <a:latin typeface="Consolas" pitchFamily="49" charset="0"/>
              </a:rPr>
              <a:t>new</a:t>
            </a:r>
            <a:r>
              <a:rPr lang="en-US" sz="2398" b="1" dirty="0">
                <a:latin typeface="Consolas" pitchFamily="49" charset="0"/>
              </a:rPr>
              <a:t> Foo(20);</a:t>
            </a:r>
          </a:p>
          <a:p>
            <a:pPr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8" b="1" dirty="0">
                <a:latin typeface="Consolas" pitchFamily="49" charset="0"/>
              </a:rPr>
              <a:t>console.log(</a:t>
            </a:r>
            <a:r>
              <a:rPr lang="en-US" sz="2398" b="1" dirty="0" err="1">
                <a:latin typeface="Consolas" pitchFamily="49" charset="0"/>
              </a:rPr>
              <a:t>b.calculate</a:t>
            </a:r>
            <a:r>
              <a:rPr lang="en-US" sz="2398" b="1" dirty="0">
                <a:latin typeface="Consolas" pitchFamily="49" charset="0"/>
              </a:rPr>
              <a:t>(30)); // 60</a:t>
            </a:r>
          </a:p>
          <a:p>
            <a:pPr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398" b="1" dirty="0">
              <a:latin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Prototype Chain – Simple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551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428045" y="1251678"/>
            <a:ext cx="11522492" cy="5255322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8" b="1" dirty="0">
                <a:latin typeface="Consolas" pitchFamily="49" charset="0"/>
              </a:rPr>
              <a:t>function Foo(who) {</a:t>
            </a:r>
          </a:p>
          <a:p>
            <a:pPr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8" b="1" dirty="0">
                <a:latin typeface="Consolas" pitchFamily="49" charset="0"/>
              </a:rPr>
              <a:t>    this.me = who;</a:t>
            </a:r>
          </a:p>
          <a:p>
            <a:pPr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8" b="1" dirty="0">
                <a:latin typeface="Consolas" pitchFamily="49" charset="0"/>
              </a:rPr>
              <a:t>}</a:t>
            </a:r>
          </a:p>
          <a:p>
            <a:pPr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8" b="1" dirty="0" err="1">
                <a:solidFill>
                  <a:schemeClr val="bg1"/>
                </a:solidFill>
                <a:latin typeface="Consolas" pitchFamily="49" charset="0"/>
              </a:rPr>
              <a:t>Foo.prototype.identify</a:t>
            </a:r>
            <a:r>
              <a:rPr lang="en-US" sz="2398" b="1" dirty="0">
                <a:solidFill>
                  <a:schemeClr val="bg1"/>
                </a:solidFill>
                <a:latin typeface="Consolas" pitchFamily="49" charset="0"/>
              </a:rPr>
              <a:t> </a:t>
            </a:r>
            <a:r>
              <a:rPr lang="en-US" sz="2398" b="1" dirty="0">
                <a:latin typeface="Consolas" pitchFamily="49" charset="0"/>
              </a:rPr>
              <a:t>= function () { return "I am " + this.me; }</a:t>
            </a:r>
          </a:p>
          <a:p>
            <a:pPr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8" b="1" dirty="0">
                <a:latin typeface="Consolas" pitchFamily="49" charset="0"/>
              </a:rPr>
              <a:t>function Bar(who) { </a:t>
            </a:r>
            <a:r>
              <a:rPr lang="en-US" sz="2398" b="1" dirty="0" err="1">
                <a:solidFill>
                  <a:schemeClr val="bg1"/>
                </a:solidFill>
                <a:latin typeface="Consolas" pitchFamily="49" charset="0"/>
              </a:rPr>
              <a:t>Foo.call</a:t>
            </a:r>
            <a:r>
              <a:rPr lang="en-US" sz="2398" b="1" dirty="0">
                <a:latin typeface="Consolas" pitchFamily="49" charset="0"/>
              </a:rPr>
              <a:t>(</a:t>
            </a:r>
            <a:r>
              <a:rPr lang="en-US" sz="2398" b="1" dirty="0">
                <a:solidFill>
                  <a:schemeClr val="bg1"/>
                </a:solidFill>
                <a:latin typeface="Consolas" pitchFamily="49" charset="0"/>
              </a:rPr>
              <a:t>this</a:t>
            </a:r>
            <a:r>
              <a:rPr lang="en-US" sz="2398" b="1" dirty="0">
                <a:latin typeface="Consolas" pitchFamily="49" charset="0"/>
              </a:rPr>
              <a:t>, who); }</a:t>
            </a:r>
          </a:p>
          <a:p>
            <a:pPr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br>
              <a:rPr lang="en-US" sz="2398" b="1" dirty="0">
                <a:latin typeface="Consolas" pitchFamily="49" charset="0"/>
              </a:rPr>
            </a:br>
            <a:r>
              <a:rPr lang="en-US" sz="2398" b="1" dirty="0" err="1">
                <a:solidFill>
                  <a:schemeClr val="bg1"/>
                </a:solidFill>
                <a:latin typeface="Consolas" pitchFamily="49" charset="0"/>
              </a:rPr>
              <a:t>Bar.prototype</a:t>
            </a:r>
            <a:r>
              <a:rPr lang="en-US" sz="2398" b="1" dirty="0">
                <a:latin typeface="Consolas" pitchFamily="49" charset="0"/>
              </a:rPr>
              <a:t> = </a:t>
            </a:r>
            <a:r>
              <a:rPr lang="en-US" sz="2398" b="1" dirty="0" err="1">
                <a:latin typeface="Consolas" pitchFamily="49" charset="0"/>
              </a:rPr>
              <a:t>Object.</a:t>
            </a:r>
            <a:r>
              <a:rPr lang="en-US" sz="2398" b="1" dirty="0" err="1">
                <a:solidFill>
                  <a:schemeClr val="bg1"/>
                </a:solidFill>
                <a:latin typeface="Consolas" pitchFamily="49" charset="0"/>
              </a:rPr>
              <a:t>create</a:t>
            </a:r>
            <a:r>
              <a:rPr lang="en-US" sz="2398" b="1" dirty="0">
                <a:latin typeface="Consolas" pitchFamily="49" charset="0"/>
              </a:rPr>
              <a:t>(</a:t>
            </a:r>
            <a:r>
              <a:rPr lang="en-US" sz="2398" b="1" dirty="0" err="1">
                <a:solidFill>
                  <a:schemeClr val="bg1"/>
                </a:solidFill>
                <a:latin typeface="Consolas" pitchFamily="49" charset="0"/>
              </a:rPr>
              <a:t>Foo.prototype</a:t>
            </a:r>
            <a:r>
              <a:rPr lang="en-US" sz="2398" b="1" dirty="0">
                <a:latin typeface="Consolas" pitchFamily="49" charset="0"/>
              </a:rPr>
              <a:t>);</a:t>
            </a:r>
          </a:p>
          <a:p>
            <a:pPr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8" b="1" dirty="0" err="1">
                <a:solidFill>
                  <a:schemeClr val="bg1"/>
                </a:solidFill>
                <a:latin typeface="Consolas" pitchFamily="49" charset="0"/>
              </a:rPr>
              <a:t>Bar.prototype.speak</a:t>
            </a:r>
            <a:r>
              <a:rPr lang="en-US" sz="2398" b="1" dirty="0">
                <a:solidFill>
                  <a:schemeClr val="bg1"/>
                </a:solidFill>
                <a:latin typeface="Consolas" pitchFamily="49" charset="0"/>
              </a:rPr>
              <a:t> </a:t>
            </a:r>
            <a:r>
              <a:rPr lang="en-US" sz="2398" b="1" dirty="0">
                <a:latin typeface="Consolas" pitchFamily="49" charset="0"/>
              </a:rPr>
              <a:t>= function () {</a:t>
            </a:r>
          </a:p>
          <a:p>
            <a:pPr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8" b="1" dirty="0">
                <a:latin typeface="Consolas" pitchFamily="49" charset="0"/>
              </a:rPr>
              <a:t>    console.log("Hello, " + </a:t>
            </a:r>
            <a:r>
              <a:rPr lang="en-US" sz="2398" b="1" dirty="0" err="1">
                <a:latin typeface="Consolas" pitchFamily="49" charset="0"/>
              </a:rPr>
              <a:t>this.identify</a:t>
            </a:r>
            <a:r>
              <a:rPr lang="en-US" sz="2398" b="1" dirty="0">
                <a:latin typeface="Consolas" pitchFamily="49" charset="0"/>
              </a:rPr>
              <a:t>() + ".");</a:t>
            </a:r>
          </a:p>
          <a:p>
            <a:pPr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8" b="1" dirty="0">
                <a:latin typeface="Consolas" pitchFamily="49" charset="0"/>
              </a:rPr>
              <a:t>}</a:t>
            </a:r>
          </a:p>
          <a:p>
            <a:pPr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8" b="1" dirty="0">
                <a:latin typeface="Consolas" pitchFamily="49" charset="0"/>
              </a:rPr>
              <a:t>let b1 = new Bar("b1");</a:t>
            </a:r>
          </a:p>
          <a:p>
            <a:pPr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8" b="1" dirty="0">
                <a:latin typeface="Consolas" pitchFamily="49" charset="0"/>
              </a:rPr>
              <a:t>let b2 = new Bar("b2");</a:t>
            </a:r>
          </a:p>
          <a:p>
            <a:pPr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8" b="1" dirty="0">
                <a:latin typeface="Consolas" pitchFamily="49" charset="0"/>
              </a:rPr>
              <a:t>b1.speak(); b2.speak();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 Inheritance</a:t>
            </a:r>
          </a:p>
        </p:txBody>
      </p:sp>
    </p:spTree>
    <p:extLst>
      <p:ext uri="{BB962C8B-B14F-4D97-AF65-F5344CB8AC3E}">
        <p14:creationId xmlns:p14="http://schemas.microsoft.com/office/powerpoint/2010/main" val="949798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 eaLnBrk="0" hangingPunct="0">
              <a:lnSpc>
                <a:spcPct val="10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noProof="1">
                <a:latin typeface="+mj-lt"/>
              </a:rPr>
              <a:t>Extend a passed class's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  <a:latin typeface="+mj-lt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prototype</a:t>
            </a:r>
            <a:r>
              <a:rPr lang="en-US" sz="3200" noProof="1">
                <a:latin typeface="+mj-lt"/>
              </a:rPr>
              <a:t> with a property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species</a:t>
            </a:r>
            <a:r>
              <a:rPr lang="en-US" sz="3200" noProof="1">
                <a:latin typeface="+mj-lt"/>
              </a:rPr>
              <a:t> and </a:t>
            </a:r>
            <a:br>
              <a:rPr lang="en-US" sz="3200" noProof="1">
                <a:latin typeface="+mj-lt"/>
              </a:rPr>
            </a:br>
            <a:r>
              <a:rPr lang="en-US" sz="3200" noProof="1">
                <a:latin typeface="+mj-lt"/>
              </a:rPr>
              <a:t>method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toSpeciesString()</a:t>
            </a:r>
            <a:r>
              <a:rPr lang="en-US" sz="3200" noProof="1">
                <a:latin typeface="+mj-lt"/>
              </a:rPr>
              <a:t>:</a:t>
            </a:r>
          </a:p>
          <a:p>
            <a:pPr marL="1066419" lvl="1" indent="-457200" eaLnBrk="0" hangingPunct="0">
              <a:lnSpc>
                <a:spcPct val="10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Person.prototype.species</a:t>
            </a:r>
            <a:r>
              <a:rPr lang="en-US" sz="3000" noProof="1">
                <a:latin typeface="+mj-lt"/>
              </a:rPr>
              <a:t> - holds a string value "</a:t>
            </a:r>
            <a:r>
              <a:rPr lang="en-US" sz="3000" i="1" noProof="1">
                <a:latin typeface="+mj-lt"/>
              </a:rPr>
              <a:t>Human</a:t>
            </a:r>
            <a:r>
              <a:rPr lang="en-US" sz="3000" noProof="1">
                <a:latin typeface="+mj-lt"/>
              </a:rPr>
              <a:t>"</a:t>
            </a:r>
          </a:p>
          <a:p>
            <a:pPr marL="1066419" lvl="1" indent="-457200" eaLnBrk="0" hangingPunct="0">
              <a:lnSpc>
                <a:spcPct val="10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Person.prototype.toSpeciesString()</a:t>
            </a:r>
            <a:r>
              <a:rPr lang="en-US" sz="3000" noProof="1">
                <a:latin typeface="+mj-lt"/>
              </a:rPr>
              <a:t> - returns </a:t>
            </a:r>
          </a:p>
          <a:p>
            <a:pPr lvl="1" eaLnBrk="0" hangingPunct="0">
              <a:lnSpc>
                <a:spcPct val="100000"/>
              </a:lnSpc>
              <a:buClr>
                <a:schemeClr val="tx1"/>
              </a:buClr>
            </a:pPr>
            <a:r>
              <a:rPr lang="en-US" sz="3000" noProof="1">
                <a:latin typeface="+mj-lt"/>
              </a:rPr>
              <a:t>"I am a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{species}. {class.toString()}</a:t>
            </a:r>
            <a:r>
              <a:rPr lang="en-US" sz="3000" noProof="1">
                <a:latin typeface="+mj-lt"/>
              </a:rPr>
              <a:t>"</a:t>
            </a:r>
          </a:p>
          <a:p>
            <a:pPr marL="457200" indent="-457200" eaLnBrk="0" hangingPunct="0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3000" dirty="0"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Extending Prototype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28632" y="4509000"/>
            <a:ext cx="10934834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new Person("Maria", "maria@gmail.com").</a:t>
            </a:r>
            <a:r>
              <a:rPr lang="en-US" dirty="0" err="1">
                <a:solidFill>
                  <a:schemeClr val="tx1"/>
                </a:solidFill>
              </a:rPr>
              <a:t>toSpeciesString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  <a:p>
            <a:r>
              <a:rPr lang="en-US" i="1" dirty="0">
                <a:solidFill>
                  <a:schemeClr val="accent2"/>
                </a:solidFill>
              </a:rPr>
              <a:t>// "I am a Human. Person (name: Maria, email: maria@gmail.com)"</a:t>
            </a:r>
          </a:p>
        </p:txBody>
      </p:sp>
    </p:spTree>
    <p:extLst>
      <p:ext uri="{BB962C8B-B14F-4D97-AF65-F5344CB8AC3E}">
        <p14:creationId xmlns:p14="http://schemas.microsoft.com/office/powerpoint/2010/main" val="252931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 txBox="1">
            <a:spLocks/>
          </p:cNvSpPr>
          <p:nvPr/>
        </p:nvSpPr>
        <p:spPr>
          <a:xfrm>
            <a:off x="622412" y="1219200"/>
            <a:ext cx="10944000" cy="32016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function </a:t>
            </a:r>
            <a:r>
              <a:rPr lang="en-US" dirty="0" err="1">
                <a:solidFill>
                  <a:schemeClr val="tx1"/>
                </a:solidFill>
              </a:rPr>
              <a:t>extendPrototype</a:t>
            </a:r>
            <a:r>
              <a:rPr lang="en-US" dirty="0">
                <a:solidFill>
                  <a:schemeClr val="tx1"/>
                </a:solidFill>
              </a:rPr>
              <a:t>(Class) {</a:t>
            </a:r>
          </a:p>
          <a:p>
            <a:r>
              <a:rPr lang="en-US" dirty="0">
                <a:solidFill>
                  <a:schemeClr val="tx1"/>
                </a:solidFill>
              </a:rPr>
              <a:t>    </a:t>
            </a:r>
            <a:r>
              <a:rPr lang="en-US" dirty="0" err="1">
                <a:solidFill>
                  <a:schemeClr val="bg1"/>
                </a:solidFill>
              </a:rPr>
              <a:t>Class.prototype.species</a:t>
            </a:r>
            <a:r>
              <a:rPr lang="en-US" dirty="0">
                <a:solidFill>
                  <a:schemeClr val="tx1"/>
                </a:solidFill>
              </a:rPr>
              <a:t> = "Human";</a:t>
            </a:r>
          </a:p>
          <a:p>
            <a:r>
              <a:rPr lang="en-US" dirty="0">
                <a:solidFill>
                  <a:schemeClr val="tx1"/>
                </a:solidFill>
              </a:rPr>
              <a:t>    </a:t>
            </a:r>
            <a:r>
              <a:rPr lang="en-US" dirty="0" err="1">
                <a:solidFill>
                  <a:schemeClr val="bg1"/>
                </a:solidFill>
              </a:rPr>
              <a:t>Class.prototype.toSpeciesString</a:t>
            </a:r>
            <a:r>
              <a:rPr lang="en-US" dirty="0">
                <a:solidFill>
                  <a:schemeClr val="tx1"/>
                </a:solidFill>
              </a:rPr>
              <a:t> = function () {</a:t>
            </a:r>
          </a:p>
          <a:p>
            <a:r>
              <a:rPr lang="en-US" dirty="0">
                <a:solidFill>
                  <a:schemeClr val="tx1"/>
                </a:solidFill>
              </a:rPr>
              <a:t>        return `I am a ${</a:t>
            </a:r>
            <a:r>
              <a:rPr lang="en-US" dirty="0" err="1">
                <a:solidFill>
                  <a:schemeClr val="tx1"/>
                </a:solidFill>
              </a:rPr>
              <a:t>this.species</a:t>
            </a:r>
            <a:r>
              <a:rPr lang="en-US" dirty="0">
                <a:solidFill>
                  <a:schemeClr val="tx1"/>
                </a:solidFill>
              </a:rPr>
              <a:t>}. ${</a:t>
            </a:r>
            <a:r>
              <a:rPr lang="en-US" dirty="0" err="1">
                <a:solidFill>
                  <a:schemeClr val="tx1"/>
                </a:solidFill>
              </a:rPr>
              <a:t>this.toString</a:t>
            </a:r>
            <a:r>
              <a:rPr lang="en-US" dirty="0">
                <a:solidFill>
                  <a:schemeClr val="tx1"/>
                </a:solidFill>
              </a:rPr>
              <a:t>()}`;</a:t>
            </a:r>
          </a:p>
          <a:p>
            <a:r>
              <a:rPr lang="en-US" dirty="0">
                <a:solidFill>
                  <a:schemeClr val="tx1"/>
                </a:solidFill>
              </a:rPr>
              <a:t>    }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Extending Prototype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475412" y="3831316"/>
            <a:ext cx="5091000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indent="-380762"/>
            <a:r>
              <a:rPr lang="en-US" noProof="1"/>
              <a:t>extendPrototype(</a:t>
            </a:r>
            <a:r>
              <a:rPr lang="en-US" noProof="1">
                <a:solidFill>
                  <a:schemeClr val="bg1"/>
                </a:solidFill>
              </a:rPr>
              <a:t>Person</a:t>
            </a:r>
            <a:r>
              <a:rPr lang="en-US" noProof="1"/>
              <a:t>);</a:t>
            </a:r>
          </a:p>
        </p:txBody>
      </p:sp>
      <p:sp>
        <p:nvSpPr>
          <p:cNvPr id="8" name="Rectangle: Rounded Corners 6"/>
          <p:cNvSpPr/>
          <p:nvPr/>
        </p:nvSpPr>
        <p:spPr>
          <a:xfrm>
            <a:off x="699917" y="4579259"/>
            <a:ext cx="4113070" cy="1904998"/>
          </a:xfrm>
          <a:prstGeom prst="roundRect">
            <a:avLst>
              <a:gd name="adj" fmla="val 5385"/>
            </a:avLst>
          </a:prstGeom>
          <a:ln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28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68938" y="4571608"/>
            <a:ext cx="13750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Person</a:t>
            </a:r>
          </a:p>
        </p:txBody>
      </p:sp>
      <p:sp>
        <p:nvSpPr>
          <p:cNvPr id="10" name="Rectangle: Rounded Corners 13"/>
          <p:cNvSpPr/>
          <p:nvPr/>
        </p:nvSpPr>
        <p:spPr>
          <a:xfrm>
            <a:off x="935904" y="5166338"/>
            <a:ext cx="3674538" cy="535030"/>
          </a:xfrm>
          <a:prstGeom prst="roundRect">
            <a:avLst>
              <a:gd name="adj" fmla="val 5319"/>
            </a:avLst>
          </a:prstGeom>
          <a:ln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nsolas" panose="020B0609020204030204" pitchFamily="49" charset="0"/>
              </a:rPr>
              <a:t>species</a:t>
            </a:r>
          </a:p>
        </p:txBody>
      </p:sp>
      <p:sp>
        <p:nvSpPr>
          <p:cNvPr id="11" name="Rectangle: Rounded Corners 13"/>
          <p:cNvSpPr/>
          <p:nvPr/>
        </p:nvSpPr>
        <p:spPr>
          <a:xfrm>
            <a:off x="935903" y="5806275"/>
            <a:ext cx="3674538" cy="539172"/>
          </a:xfrm>
          <a:prstGeom prst="roundRect">
            <a:avLst>
              <a:gd name="adj" fmla="val 5319"/>
            </a:avLst>
          </a:prstGeom>
          <a:ln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noProof="1">
                <a:solidFill>
                  <a:schemeClr val="tx1"/>
                </a:solidFill>
                <a:latin typeface="Consolas" panose="020B0609020204030204" pitchFamily="49" charset="0"/>
              </a:rPr>
              <a:t>toSpeciesString()</a:t>
            </a:r>
          </a:p>
        </p:txBody>
      </p:sp>
      <p:sp>
        <p:nvSpPr>
          <p:cNvPr id="12" name="Rectangle: Rounded Corners 6"/>
          <p:cNvSpPr/>
          <p:nvPr/>
        </p:nvSpPr>
        <p:spPr>
          <a:xfrm>
            <a:off x="7413515" y="4579257"/>
            <a:ext cx="4091097" cy="1905000"/>
          </a:xfrm>
          <a:prstGeom prst="roundRect">
            <a:avLst>
              <a:gd name="adj" fmla="val 5385"/>
            </a:avLst>
          </a:prstGeom>
          <a:ln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28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635448" y="4560011"/>
            <a:ext cx="1564852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en-US"/>
            </a:defPPr>
            <a:lvl1pPr>
              <a:defRPr sz="2800" b="1">
                <a:latin typeface="Consolas" panose="020B0609020204030204" pitchFamily="49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noProof="1">
                <a:solidFill>
                  <a:schemeClr val="bg1"/>
                </a:solidFill>
              </a:rPr>
              <a:t>Student</a:t>
            </a:r>
          </a:p>
        </p:txBody>
      </p:sp>
      <p:sp>
        <p:nvSpPr>
          <p:cNvPr id="14" name="Rectangle: Rounded Corners 13"/>
          <p:cNvSpPr/>
          <p:nvPr/>
        </p:nvSpPr>
        <p:spPr>
          <a:xfrm>
            <a:off x="7616061" y="5162450"/>
            <a:ext cx="3603627" cy="535030"/>
          </a:xfrm>
          <a:prstGeom prst="roundRect">
            <a:avLst>
              <a:gd name="adj" fmla="val 5319"/>
            </a:avLst>
          </a:prstGeom>
          <a:ln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nsolas" panose="020B0609020204030204" pitchFamily="49" charset="0"/>
              </a:rPr>
              <a:t>species</a:t>
            </a:r>
          </a:p>
        </p:txBody>
      </p:sp>
      <p:sp>
        <p:nvSpPr>
          <p:cNvPr id="15" name="Rectangle: Rounded Corners 13"/>
          <p:cNvSpPr/>
          <p:nvPr/>
        </p:nvSpPr>
        <p:spPr>
          <a:xfrm>
            <a:off x="7616061" y="5772050"/>
            <a:ext cx="3603628" cy="539172"/>
          </a:xfrm>
          <a:prstGeom prst="roundRect">
            <a:avLst>
              <a:gd name="adj" fmla="val 5319"/>
            </a:avLst>
          </a:prstGeom>
          <a:ln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noProof="1">
                <a:solidFill>
                  <a:schemeClr val="tx1"/>
                </a:solidFill>
                <a:latin typeface="Consolas" panose="020B0609020204030204" pitchFamily="49" charset="0"/>
              </a:rPr>
              <a:t>toSpeciesString()</a:t>
            </a:r>
          </a:p>
        </p:txBody>
      </p:sp>
      <p:cxnSp>
        <p:nvCxnSpPr>
          <p:cNvPr id="16" name="Straight Arrow Connector 35"/>
          <p:cNvCxnSpPr>
            <a:stCxn id="12" idx="1"/>
            <a:endCxn id="8" idx="3"/>
          </p:cNvCxnSpPr>
          <p:nvPr/>
        </p:nvCxnSpPr>
        <p:spPr>
          <a:xfrm flipH="1">
            <a:off x="4812987" y="5531757"/>
            <a:ext cx="2600528" cy="1"/>
          </a:xfrm>
          <a:prstGeom prst="straightConnector1">
            <a:avLst/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" name="AutoShape 25"/>
          <p:cNvSpPr>
            <a:spLocks noChangeArrowheads="1"/>
          </p:cNvSpPr>
          <p:nvPr/>
        </p:nvSpPr>
        <p:spPr bwMode="auto">
          <a:xfrm>
            <a:off x="5235974" y="5951924"/>
            <a:ext cx="1566125" cy="663706"/>
          </a:xfrm>
          <a:prstGeom prst="wedgeRoundRectCallout">
            <a:avLst>
              <a:gd name="adj1" fmla="val -88612"/>
              <a:gd name="adj2" fmla="val 960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inherit</a:t>
            </a:r>
          </a:p>
        </p:txBody>
      </p:sp>
    </p:spTree>
    <p:extLst>
      <p:ext uri="{BB962C8B-B14F-4D97-AF65-F5344CB8AC3E}">
        <p14:creationId xmlns:p14="http://schemas.microsoft.com/office/powerpoint/2010/main" val="699368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0" grpId="0" animBg="1"/>
      <p:bldP spid="11" grpId="0" animBg="1"/>
      <p:bldP spid="12" grpId="0" animBg="1"/>
      <p:bldP spid="13" grpId="0"/>
      <p:bldP spid="14" grpId="0" animBg="1"/>
      <p:bldP spid="15" grpId="0" animBg="1"/>
      <p:bldP spid="1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6656" y="1368749"/>
            <a:ext cx="2312557" cy="2312557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Inheriting Data and Methods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Class Inheritance (ES6)</a:t>
            </a:r>
          </a:p>
        </p:txBody>
      </p:sp>
    </p:spTree>
    <p:extLst>
      <p:ext uri="{BB962C8B-B14F-4D97-AF65-F5344CB8AC3E}">
        <p14:creationId xmlns:p14="http://schemas.microsoft.com/office/powerpoint/2010/main" val="2986794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>
            <a:normAutofit/>
          </a:bodyPr>
          <a:lstStyle/>
          <a:p>
            <a:r>
              <a:rPr lang="en-US" dirty="0"/>
              <a:t>Classes are a </a:t>
            </a:r>
            <a:r>
              <a:rPr lang="en-US" b="1" dirty="0">
                <a:solidFill>
                  <a:schemeClr val="bg1"/>
                </a:solidFill>
              </a:rPr>
              <a:t>design pattern</a:t>
            </a:r>
          </a:p>
          <a:p>
            <a:r>
              <a:rPr lang="en-US" dirty="0"/>
              <a:t>Classes mean -</a:t>
            </a:r>
            <a:r>
              <a:rPr lang="bg-BG" dirty="0"/>
              <a:t> </a:t>
            </a:r>
            <a:r>
              <a:rPr lang="en-US" dirty="0"/>
              <a:t>creating </a:t>
            </a:r>
            <a:r>
              <a:rPr lang="en-US" b="1" dirty="0">
                <a:solidFill>
                  <a:schemeClr val="bg1"/>
                </a:solidFill>
              </a:rPr>
              <a:t>copies</a:t>
            </a:r>
          </a:p>
          <a:p>
            <a:pPr lvl="1"/>
            <a:r>
              <a:rPr lang="en-US" dirty="0"/>
              <a:t>When </a:t>
            </a:r>
            <a:r>
              <a:rPr lang="en-US" b="1" dirty="0">
                <a:solidFill>
                  <a:schemeClr val="bg1"/>
                </a:solidFill>
              </a:rPr>
              <a:t>instantiated</a:t>
            </a:r>
            <a:r>
              <a:rPr lang="en-US" dirty="0"/>
              <a:t> – a </a:t>
            </a:r>
            <a:r>
              <a:rPr lang="en-US" b="1" dirty="0">
                <a:solidFill>
                  <a:schemeClr val="bg1"/>
                </a:solidFill>
              </a:rPr>
              <a:t>copy</a:t>
            </a:r>
            <a:r>
              <a:rPr lang="en-US" dirty="0"/>
              <a:t> from class to instance </a:t>
            </a:r>
          </a:p>
          <a:p>
            <a:pPr lvl="1"/>
            <a:r>
              <a:rPr lang="en-US" dirty="0"/>
              <a:t>When </a:t>
            </a:r>
            <a:r>
              <a:rPr lang="en-US" b="1" dirty="0">
                <a:solidFill>
                  <a:schemeClr val="bg1"/>
                </a:solidFill>
              </a:rPr>
              <a:t>inherited</a:t>
            </a:r>
            <a:r>
              <a:rPr lang="en-US" dirty="0"/>
              <a:t> – a </a:t>
            </a:r>
            <a:r>
              <a:rPr lang="en-US" b="1" dirty="0">
                <a:solidFill>
                  <a:schemeClr val="bg1"/>
                </a:solidFill>
              </a:rPr>
              <a:t>copy</a:t>
            </a:r>
            <a:r>
              <a:rPr lang="en-US" dirty="0"/>
              <a:t> from parent to child</a:t>
            </a:r>
          </a:p>
          <a:p>
            <a:pPr>
              <a:spcBef>
                <a:spcPts val="4200"/>
              </a:spcBef>
            </a:pPr>
            <a:r>
              <a:rPr lang="en-US" dirty="0"/>
              <a:t>Class inheritance is a powerful tool, but has many </a:t>
            </a:r>
            <a:r>
              <a:rPr lang="en-US" b="1" dirty="0">
                <a:solidFill>
                  <a:schemeClr val="bg1"/>
                </a:solidFill>
              </a:rPr>
              <a:t>drawbacks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limitation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Composition</a:t>
            </a:r>
            <a:r>
              <a:rPr lang="en-US" dirty="0"/>
              <a:t> should be </a:t>
            </a:r>
            <a:r>
              <a:rPr lang="en-US" b="1" dirty="0">
                <a:solidFill>
                  <a:schemeClr val="bg1"/>
                </a:solidFill>
              </a:rPr>
              <a:t>preferred</a:t>
            </a:r>
            <a:r>
              <a:rPr lang="en-US" dirty="0"/>
              <a:t> whenever possible!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</p:spPr>
        <p:txBody>
          <a:bodyPr/>
          <a:lstStyle/>
          <a:p>
            <a:r>
              <a:rPr lang="en-US" dirty="0"/>
              <a:t>Traditional Classes</a:t>
            </a:r>
          </a:p>
        </p:txBody>
      </p:sp>
    </p:spTree>
    <p:extLst>
      <p:ext uri="{BB962C8B-B14F-4D97-AF65-F5344CB8AC3E}">
        <p14:creationId xmlns:p14="http://schemas.microsoft.com/office/powerpoint/2010/main" val="3684947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Inheritance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44658" y="914571"/>
            <a:ext cx="10036163" cy="5276048"/>
          </a:xfrm>
        </p:spPr>
        <p:txBody>
          <a:bodyPr/>
          <a:lstStyle/>
          <a:p>
            <a:r>
              <a:rPr lang="en-US" dirty="0"/>
              <a:t>Classes can </a:t>
            </a:r>
            <a:r>
              <a:rPr lang="en-US" b="1" dirty="0">
                <a:solidFill>
                  <a:schemeClr val="bg1"/>
                </a:solidFill>
              </a:rPr>
              <a:t>inherit</a:t>
            </a:r>
            <a:r>
              <a:rPr lang="en-US" dirty="0"/>
              <a:t> (extend) other classes</a:t>
            </a:r>
          </a:p>
          <a:p>
            <a:pPr lvl="1"/>
            <a:r>
              <a:rPr lang="en-US" dirty="0"/>
              <a:t>Child class inherits data + methods from its parent</a:t>
            </a:r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Child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class</a:t>
            </a:r>
            <a:r>
              <a:rPr lang="en-US" dirty="0"/>
              <a:t> can:</a:t>
            </a:r>
          </a:p>
          <a:p>
            <a:pPr lvl="1"/>
            <a:r>
              <a:rPr lang="en-US" dirty="0"/>
              <a:t>Add </a:t>
            </a:r>
            <a:r>
              <a:rPr lang="en-US" b="1" dirty="0">
                <a:solidFill>
                  <a:schemeClr val="bg1"/>
                </a:solidFill>
              </a:rPr>
              <a:t>properties</a:t>
            </a:r>
            <a:r>
              <a:rPr lang="en-US" dirty="0"/>
              <a:t> (data)</a:t>
            </a:r>
          </a:p>
          <a:p>
            <a:pPr lvl="1"/>
            <a:r>
              <a:rPr lang="en-US" dirty="0"/>
              <a:t>Add / replace </a:t>
            </a:r>
            <a:r>
              <a:rPr lang="en-US" b="1" dirty="0">
                <a:solidFill>
                  <a:schemeClr val="bg1"/>
                </a:solidFill>
              </a:rPr>
              <a:t>methods</a:t>
            </a:r>
          </a:p>
          <a:p>
            <a:pPr lvl="1"/>
            <a:r>
              <a:rPr lang="en-US" dirty="0"/>
              <a:t>Add / replace </a:t>
            </a:r>
            <a:r>
              <a:rPr lang="en-US" b="1" dirty="0">
                <a:solidFill>
                  <a:schemeClr val="bg1"/>
                </a:solidFill>
              </a:rPr>
              <a:t>access</a:t>
            </a:r>
            <a:r>
              <a:rPr lang="en-US" dirty="0"/>
              <a:t> properties</a:t>
            </a:r>
          </a:p>
          <a:p>
            <a:r>
              <a:rPr lang="en-US" dirty="0"/>
              <a:t>Use the keyword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extends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cxnSp>
        <p:nvCxnSpPr>
          <p:cNvPr id="8" name="Straight Arrow Connector 35"/>
          <p:cNvCxnSpPr/>
          <p:nvPr/>
        </p:nvCxnSpPr>
        <p:spPr>
          <a:xfrm flipV="1">
            <a:off x="10625162" y="4493656"/>
            <a:ext cx="10753" cy="524465"/>
          </a:xfrm>
          <a:prstGeom prst="straightConnector1">
            <a:avLst/>
          </a:prstGeom>
          <a:solidFill>
            <a:srgbClr val="F0A22E">
              <a:alpha val="25098"/>
            </a:srgbClr>
          </a:solidFill>
          <a:ln w="57150">
            <a:solidFill>
              <a:schemeClr val="bg1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9" name="Group 8"/>
          <p:cNvGrpSpPr/>
          <p:nvPr/>
        </p:nvGrpSpPr>
        <p:grpSpPr>
          <a:xfrm>
            <a:off x="9480438" y="2458453"/>
            <a:ext cx="2300383" cy="2023992"/>
            <a:chOff x="4446384" y="1457528"/>
            <a:chExt cx="2943427" cy="1874912"/>
          </a:xfrm>
        </p:grpSpPr>
        <p:sp>
          <p:nvSpPr>
            <p:cNvPr id="10" name="Rectangle: Rounded Corners 6"/>
            <p:cNvSpPr/>
            <p:nvPr/>
          </p:nvSpPr>
          <p:spPr>
            <a:xfrm>
              <a:off x="4446384" y="1457528"/>
              <a:ext cx="2943427" cy="1874912"/>
            </a:xfrm>
            <a:prstGeom prst="roundRect">
              <a:avLst>
                <a:gd name="adj" fmla="val 5385"/>
              </a:avLst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28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" name="Rectangle: Rounded Corners 13"/>
            <p:cNvSpPr/>
            <p:nvPr/>
          </p:nvSpPr>
          <p:spPr>
            <a:xfrm>
              <a:off x="4770844" y="2123015"/>
              <a:ext cx="2281665" cy="519621"/>
            </a:xfrm>
            <a:prstGeom prst="roundRect">
              <a:avLst>
                <a:gd name="adj" fmla="val 5319"/>
              </a:avLst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name</a:t>
              </a:r>
            </a:p>
          </p:txBody>
        </p:sp>
        <p:sp>
          <p:nvSpPr>
            <p:cNvPr id="13" name="Rectangle: Rounded Corners 13"/>
            <p:cNvSpPr/>
            <p:nvPr/>
          </p:nvSpPr>
          <p:spPr>
            <a:xfrm>
              <a:off x="4770845" y="2730360"/>
              <a:ext cx="2281664" cy="514356"/>
            </a:xfrm>
            <a:prstGeom prst="roundRect">
              <a:avLst>
                <a:gd name="adj" fmla="val 5319"/>
              </a:avLst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email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9508522" y="5091519"/>
            <a:ext cx="2196641" cy="1434730"/>
            <a:chOff x="4358288" y="1978308"/>
            <a:chExt cx="2943427" cy="1371600"/>
          </a:xfrm>
        </p:grpSpPr>
        <p:sp>
          <p:nvSpPr>
            <p:cNvPr id="15" name="Rectangle: Rounded Corners 6"/>
            <p:cNvSpPr/>
            <p:nvPr/>
          </p:nvSpPr>
          <p:spPr>
            <a:xfrm>
              <a:off x="4358288" y="1978308"/>
              <a:ext cx="2943427" cy="1371600"/>
            </a:xfrm>
            <a:prstGeom prst="roundRect">
              <a:avLst>
                <a:gd name="adj" fmla="val 5385"/>
              </a:avLst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28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" name="Rectangle: Rounded Corners 13"/>
            <p:cNvSpPr/>
            <p:nvPr/>
          </p:nvSpPr>
          <p:spPr>
            <a:xfrm>
              <a:off x="4701033" y="2747568"/>
              <a:ext cx="2281665" cy="514356"/>
            </a:xfrm>
            <a:prstGeom prst="roundRect">
              <a:avLst>
                <a:gd name="adj" fmla="val 5319"/>
              </a:avLst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subject</a:t>
              </a:r>
            </a:p>
          </p:txBody>
        </p:sp>
      </p:grpSp>
      <p:sp>
        <p:nvSpPr>
          <p:cNvPr id="18" name="AutoShape 25"/>
          <p:cNvSpPr>
            <a:spLocks noChangeArrowheads="1"/>
          </p:cNvSpPr>
          <p:nvPr/>
        </p:nvSpPr>
        <p:spPr bwMode="auto">
          <a:xfrm>
            <a:off x="6737794" y="2324863"/>
            <a:ext cx="2300383" cy="1046943"/>
          </a:xfrm>
          <a:prstGeom prst="wedgeRoundRectCallout">
            <a:avLst>
              <a:gd name="adj1" fmla="val 66745"/>
              <a:gd name="adj2" fmla="val -1891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(parent, super) class</a:t>
            </a:r>
          </a:p>
        </p:txBody>
      </p:sp>
      <p:sp>
        <p:nvSpPr>
          <p:cNvPr id="19" name="AutoShape 25"/>
          <p:cNvSpPr>
            <a:spLocks noChangeArrowheads="1"/>
          </p:cNvSpPr>
          <p:nvPr/>
        </p:nvSpPr>
        <p:spPr bwMode="auto">
          <a:xfrm>
            <a:off x="5682457" y="5792097"/>
            <a:ext cx="3355720" cy="544154"/>
          </a:xfrm>
          <a:prstGeom prst="wedgeRoundRectCallout">
            <a:avLst>
              <a:gd name="adj1" fmla="val 59422"/>
              <a:gd name="adj2" fmla="val -5215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Child (derived) class</a:t>
            </a:r>
          </a:p>
        </p:txBody>
      </p:sp>
      <p:sp>
        <p:nvSpPr>
          <p:cNvPr id="5" name="Rectangle 4"/>
          <p:cNvSpPr/>
          <p:nvPr/>
        </p:nvSpPr>
        <p:spPr>
          <a:xfrm>
            <a:off x="9970516" y="2567781"/>
            <a:ext cx="13680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noProof="1">
                <a:solidFill>
                  <a:schemeClr val="bg1"/>
                </a:solidFill>
              </a:rPr>
              <a:t>Person</a:t>
            </a:r>
          </a:p>
        </p:txBody>
      </p:sp>
      <p:sp>
        <p:nvSpPr>
          <p:cNvPr id="6" name="Rectangle 5"/>
          <p:cNvSpPr/>
          <p:nvPr/>
        </p:nvSpPr>
        <p:spPr>
          <a:xfrm>
            <a:off x="9854168" y="5247167"/>
            <a:ext cx="150534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b="1" noProof="1">
                <a:solidFill>
                  <a:schemeClr val="bg1"/>
                </a:solidFill>
              </a:rPr>
              <a:t>Teacher</a:t>
            </a:r>
          </a:p>
        </p:txBody>
      </p:sp>
    </p:spTree>
    <p:extLst>
      <p:ext uri="{BB962C8B-B14F-4D97-AF65-F5344CB8AC3E}">
        <p14:creationId xmlns:p14="http://schemas.microsoft.com/office/powerpoint/2010/main" val="2964125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D631DD5F-C231-483F-BA1E-043A13D943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Slide Body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404000"/>
            <a:ext cx="11818096" cy="53208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11500" b="1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 dirty="0"/>
              <a:t>#js-advanced</a:t>
            </a:r>
            <a:endParaRPr lang="bg-BG" sz="11500" b="1" dirty="0"/>
          </a:p>
        </p:txBody>
      </p:sp>
      <p:sp>
        <p:nvSpPr>
          <p:cNvPr id="7" name="Slide Title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6609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Inheritance - Example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703668" y="1518120"/>
            <a:ext cx="7924800" cy="191088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class Person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  constructor(name, email)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    this.name = name; this.email = email;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703668" y="4239565"/>
            <a:ext cx="7924800" cy="224943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class Teacher </a:t>
            </a:r>
            <a:r>
              <a:rPr lang="en-US" sz="2200" dirty="0">
                <a:solidFill>
                  <a:schemeClr val="bg1"/>
                </a:solidFill>
              </a:rPr>
              <a:t>extends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tx1"/>
                </a:solidFill>
              </a:rPr>
              <a:t>Person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/>
              <a:t>  </a:t>
            </a:r>
            <a:r>
              <a:rPr lang="en-US" sz="2200" dirty="0">
                <a:solidFill>
                  <a:schemeClr val="tx1"/>
                </a:solidFill>
              </a:rPr>
              <a:t>constructor(name, email, subject)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/>
              <a:t>    </a:t>
            </a:r>
            <a:r>
              <a:rPr lang="en-US" sz="2200" dirty="0">
                <a:solidFill>
                  <a:schemeClr val="bg1"/>
                </a:solidFill>
              </a:rPr>
              <a:t>super</a:t>
            </a:r>
            <a:r>
              <a:rPr lang="en-US" sz="2200" dirty="0">
                <a:solidFill>
                  <a:schemeClr val="tx1"/>
                </a:solidFill>
              </a:rPr>
              <a:t>(name, email);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    this.subject = subject;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3531000" y="3339515"/>
            <a:ext cx="2742595" cy="832739"/>
          </a:xfrm>
          <a:prstGeom prst="wedgeRoundRectCallout">
            <a:avLst>
              <a:gd name="adj1" fmla="val -39658"/>
              <a:gd name="adj2" fmla="val 7635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Teacher</a:t>
            </a:r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inherits 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Person</a:t>
            </a:r>
          </a:p>
        </p:txBody>
      </p:sp>
      <p:sp>
        <p:nvSpPr>
          <p:cNvPr id="8" name="AutoShape 25"/>
          <p:cNvSpPr>
            <a:spLocks noChangeArrowheads="1"/>
          </p:cNvSpPr>
          <p:nvPr/>
        </p:nvSpPr>
        <p:spPr bwMode="auto">
          <a:xfrm>
            <a:off x="5241000" y="5058858"/>
            <a:ext cx="2977377" cy="947795"/>
          </a:xfrm>
          <a:prstGeom prst="wedgeRoundRectCallout">
            <a:avLst>
              <a:gd name="adj1" fmla="val -73617"/>
              <a:gd name="adj2" fmla="val -3208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Invoke the parent constructor</a:t>
            </a:r>
          </a:p>
        </p:txBody>
      </p:sp>
      <p:cxnSp>
        <p:nvCxnSpPr>
          <p:cNvPr id="9" name="Straight Arrow Connector 35"/>
          <p:cNvCxnSpPr/>
          <p:nvPr/>
        </p:nvCxnSpPr>
        <p:spPr>
          <a:xfrm flipV="1">
            <a:off x="10458502" y="3613039"/>
            <a:ext cx="4794" cy="1005965"/>
          </a:xfrm>
          <a:prstGeom prst="straightConnector1">
            <a:avLst/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0" name="Group 9"/>
          <p:cNvGrpSpPr/>
          <p:nvPr/>
        </p:nvGrpSpPr>
        <p:grpSpPr>
          <a:xfrm>
            <a:off x="9369771" y="1342063"/>
            <a:ext cx="2196641" cy="2249071"/>
            <a:chOff x="4446384" y="1457528"/>
            <a:chExt cx="2943427" cy="1874912"/>
          </a:xfrm>
        </p:grpSpPr>
        <p:sp>
          <p:nvSpPr>
            <p:cNvPr id="13" name="Rectangle: Rounded Corners 6"/>
            <p:cNvSpPr/>
            <p:nvPr/>
          </p:nvSpPr>
          <p:spPr>
            <a:xfrm>
              <a:off x="4446384" y="1457528"/>
              <a:ext cx="2943427" cy="1874912"/>
            </a:xfrm>
            <a:prstGeom prst="roundRect">
              <a:avLst>
                <a:gd name="adj" fmla="val 5385"/>
              </a:avLst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28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" name="Rectangle: Rounded Corners 13"/>
            <p:cNvSpPr/>
            <p:nvPr/>
          </p:nvSpPr>
          <p:spPr>
            <a:xfrm>
              <a:off x="4941620" y="2224949"/>
              <a:ext cx="1940110" cy="441933"/>
            </a:xfrm>
            <a:prstGeom prst="roundRect">
              <a:avLst>
                <a:gd name="adj" fmla="val 5319"/>
              </a:avLst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name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749715" y="1594321"/>
              <a:ext cx="2362561" cy="496905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en-US"/>
              </a:defPPr>
              <a:lvl1pPr>
                <a:defRPr sz="2800" b="1">
                  <a:latin typeface="Consolas" panose="020B0609020204030204" pitchFamily="49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algn="ctr"/>
              <a:r>
                <a:rPr lang="en-US" noProof="1">
                  <a:solidFill>
                    <a:schemeClr val="bg1"/>
                  </a:solidFill>
                </a:rPr>
                <a:t>Person</a:t>
              </a:r>
            </a:p>
          </p:txBody>
        </p:sp>
        <p:sp>
          <p:nvSpPr>
            <p:cNvPr id="16" name="Rectangle: Rounded Corners 13"/>
            <p:cNvSpPr/>
            <p:nvPr/>
          </p:nvSpPr>
          <p:spPr>
            <a:xfrm>
              <a:off x="4941618" y="2812231"/>
              <a:ext cx="1940112" cy="408620"/>
            </a:xfrm>
            <a:prstGeom prst="roundRect">
              <a:avLst>
                <a:gd name="adj" fmla="val 5319"/>
              </a:avLst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email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9351646" y="4640909"/>
            <a:ext cx="2196641" cy="1756287"/>
            <a:chOff x="4446384" y="1457528"/>
            <a:chExt cx="2943427" cy="1371600"/>
          </a:xfrm>
        </p:grpSpPr>
        <p:sp>
          <p:nvSpPr>
            <p:cNvPr id="18" name="Rectangle: Rounded Corners 6"/>
            <p:cNvSpPr/>
            <p:nvPr/>
          </p:nvSpPr>
          <p:spPr>
            <a:xfrm>
              <a:off x="4446384" y="1457528"/>
              <a:ext cx="2943427" cy="1371600"/>
            </a:xfrm>
            <a:prstGeom prst="roundRect">
              <a:avLst>
                <a:gd name="adj" fmla="val 5385"/>
              </a:avLst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28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9" name="Rectangle: Rounded Corners 13"/>
            <p:cNvSpPr/>
            <p:nvPr/>
          </p:nvSpPr>
          <p:spPr>
            <a:xfrm>
              <a:off x="4777265" y="2262123"/>
              <a:ext cx="2281663" cy="438737"/>
            </a:xfrm>
            <a:prstGeom prst="roundRect">
              <a:avLst>
                <a:gd name="adj" fmla="val 5319"/>
              </a:avLst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subject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689947" y="1619585"/>
              <a:ext cx="2482096" cy="416514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en-US"/>
              </a:defPPr>
              <a:lvl1pPr>
                <a:defRPr sz="2800" b="1">
                  <a:latin typeface="Consolas" panose="020B0609020204030204" pitchFamily="49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algn="ctr"/>
              <a:r>
                <a:rPr lang="en-US" noProof="1">
                  <a:solidFill>
                    <a:schemeClr val="bg1"/>
                  </a:solidFill>
                </a:rPr>
                <a:t>Teacher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11719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Inheritance - Example (2)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1374705" y="1833856"/>
            <a:ext cx="9678306" cy="132514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let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p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=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new Person</a:t>
            </a:r>
            <a:r>
              <a:rPr lang="en-US" dirty="0">
                <a:solidFill>
                  <a:schemeClr val="tx1"/>
                </a:solidFill>
              </a:rPr>
              <a:t>("Maria", "maria@gmail.com");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console.log("Person: </a:t>
            </a:r>
            <a:r>
              <a:rPr lang="en-US" dirty="0"/>
              <a:t>" </a:t>
            </a:r>
            <a:r>
              <a:rPr lang="en-US" dirty="0">
                <a:solidFill>
                  <a:schemeClr val="tx1"/>
                </a:solidFill>
              </a:rPr>
              <a:t>+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p.name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+ ' (' + </a:t>
            </a:r>
            <a:r>
              <a:rPr lang="en-US" dirty="0">
                <a:solidFill>
                  <a:schemeClr val="bg1"/>
                </a:solidFill>
              </a:rPr>
              <a:t>p.email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+ ')');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i="1" dirty="0">
                <a:solidFill>
                  <a:schemeClr val="accent2"/>
                </a:solidFill>
              </a:rPr>
              <a:t>// Person: Maria (maria@gmail.com)</a:t>
            </a:r>
          </a:p>
        </p:txBody>
      </p:sp>
      <p:sp>
        <p:nvSpPr>
          <p:cNvPr id="9" name="Text Placeholder 3"/>
          <p:cNvSpPr txBox="1">
            <a:spLocks/>
          </p:cNvSpPr>
          <p:nvPr/>
        </p:nvSpPr>
        <p:spPr>
          <a:xfrm>
            <a:off x="1374705" y="3924000"/>
            <a:ext cx="9678306" cy="169415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let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t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=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new Teacher</a:t>
            </a:r>
            <a:r>
              <a:rPr lang="en-US" dirty="0">
                <a:solidFill>
                  <a:schemeClr val="tx1"/>
                </a:solidFill>
              </a:rPr>
              <a:t>("Ivan", "iv@yahoo.com", "PHP");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console.log("Teacher: " + t.name +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</a:t>
            </a:r>
            <a:r>
              <a:rPr lang="en-US" dirty="0">
                <a:solidFill>
                  <a:schemeClr val="tx1"/>
                </a:solidFill>
              </a:rPr>
              <a:t>' (' + </a:t>
            </a:r>
            <a:r>
              <a:rPr lang="en-US" dirty="0">
                <a:solidFill>
                  <a:schemeClr val="bg1"/>
                </a:solidFill>
              </a:rPr>
              <a:t>t.email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+ '), teaches ' + </a:t>
            </a:r>
            <a:r>
              <a:rPr lang="en-US" dirty="0">
                <a:solidFill>
                  <a:schemeClr val="bg1"/>
                </a:solidFill>
              </a:rPr>
              <a:t>t.subject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i="1" dirty="0">
                <a:solidFill>
                  <a:schemeClr val="accent2"/>
                </a:solidFill>
              </a:rPr>
              <a:t>// Teacher: Ivan (iv@yahoo.com), teaches PHP</a:t>
            </a:r>
          </a:p>
        </p:txBody>
      </p:sp>
    </p:spTree>
    <p:extLst>
      <p:ext uri="{BB962C8B-B14F-4D97-AF65-F5344CB8AC3E}">
        <p14:creationId xmlns:p14="http://schemas.microsoft.com/office/powerpoint/2010/main" val="1610695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79920" y="1275570"/>
            <a:ext cx="9576080" cy="5276048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Prototypal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inheritance</a:t>
            </a:r>
            <a:r>
              <a:rPr lang="en-US" sz="3400" dirty="0"/>
              <a:t> instead of classical inheritance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Does not automatically</a:t>
            </a:r>
            <a:r>
              <a:rPr lang="en-US" sz="3400" dirty="0"/>
              <a:t> create copies </a:t>
            </a:r>
          </a:p>
          <a:p>
            <a:r>
              <a:rPr lang="en-US" sz="3400" dirty="0"/>
              <a:t>Common keys and values are shared by </a:t>
            </a:r>
            <a:r>
              <a:rPr lang="en-US" sz="3400" b="1" dirty="0">
                <a:solidFill>
                  <a:schemeClr val="bg1"/>
                </a:solidFill>
              </a:rPr>
              <a:t>reference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Delegates not blueprints!</a:t>
            </a:r>
          </a:p>
          <a:p>
            <a:endParaRPr lang="en-US" sz="3600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in JavaScript</a:t>
            </a:r>
          </a:p>
        </p:txBody>
      </p:sp>
    </p:spTree>
    <p:extLst>
      <p:ext uri="{BB962C8B-B14F-4D97-AF65-F5344CB8AC3E}">
        <p14:creationId xmlns:p14="http://schemas.microsoft.com/office/powerpoint/2010/main" val="2046049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419225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5647" y="3276600"/>
            <a:ext cx="2883428" cy="3120594"/>
          </a:xfrm>
          <a:prstGeom prst="rect">
            <a:avLst/>
          </a:prstGeom>
        </p:spPr>
      </p:pic>
      <p:sp>
        <p:nvSpPr>
          <p:cNvPr id="17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21869" y="1752855"/>
            <a:ext cx="8123536" cy="464433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spcBef>
                <a:spcPts val="0"/>
              </a:spcBef>
            </a:pPr>
            <a:r>
              <a:rPr lang="en-US" sz="3200" dirty="0">
                <a:solidFill>
                  <a:schemeClr val="bg2"/>
                </a:solidFill>
              </a:rPr>
              <a:t>Inheritance allows </a:t>
            </a:r>
            <a:r>
              <a:rPr lang="en-US" sz="3200" b="1" dirty="0">
                <a:solidFill>
                  <a:schemeClr val="bg1"/>
                </a:solidFill>
              </a:rPr>
              <a:t>extending</a:t>
            </a:r>
            <a:r>
              <a:rPr lang="en-US" sz="3200" dirty="0">
                <a:solidFill>
                  <a:schemeClr val="bg2"/>
                </a:solidFill>
              </a:rPr>
              <a:t> existing classes</a:t>
            </a:r>
          </a:p>
          <a:p>
            <a:pPr lvl="1" latinLnBrk="0">
              <a:spcBef>
                <a:spcPts val="0"/>
              </a:spcBef>
            </a:pPr>
            <a:r>
              <a:rPr lang="en-US" sz="3000" dirty="0">
                <a:solidFill>
                  <a:schemeClr val="bg2"/>
                </a:solidFill>
              </a:rPr>
              <a:t>Child class inherits </a:t>
            </a:r>
            <a:r>
              <a:rPr lang="en-US" sz="3000" b="1" dirty="0">
                <a:solidFill>
                  <a:schemeClr val="bg1"/>
                </a:solidFill>
              </a:rPr>
              <a:t>data + methods</a:t>
            </a:r>
            <a:r>
              <a:rPr lang="en-US" sz="3000" dirty="0">
                <a:solidFill>
                  <a:schemeClr val="bg2"/>
                </a:solidFill>
              </a:rPr>
              <a:t> from its parent</a:t>
            </a:r>
          </a:p>
          <a:p>
            <a:pPr latinLnBrk="0">
              <a:spcBef>
                <a:spcPts val="0"/>
              </a:spcBef>
            </a:pPr>
            <a:r>
              <a:rPr lang="en-US" sz="3200" dirty="0">
                <a:solidFill>
                  <a:schemeClr val="bg2"/>
                </a:solidFill>
              </a:rPr>
              <a:t>Objects in JS have </a:t>
            </a:r>
            <a:r>
              <a:rPr lang="en-US" sz="3200" b="1" dirty="0">
                <a:solidFill>
                  <a:schemeClr val="bg1"/>
                </a:solidFill>
              </a:rPr>
              <a:t>prototypes</a:t>
            </a:r>
          </a:p>
          <a:p>
            <a:pPr lvl="1" latinLnBrk="0">
              <a:spcBef>
                <a:spcPts val="0"/>
              </a:spcBef>
            </a:pPr>
            <a:r>
              <a:rPr lang="en-US" sz="3000" dirty="0">
                <a:solidFill>
                  <a:schemeClr val="bg2"/>
                </a:solidFill>
              </a:rPr>
              <a:t>Objects look for </a:t>
            </a:r>
            <a:r>
              <a:rPr lang="en-US" sz="3000" b="1" dirty="0">
                <a:solidFill>
                  <a:schemeClr val="bg1"/>
                </a:solidFill>
              </a:rPr>
              <a:t>properties</a:t>
            </a:r>
            <a:r>
              <a:rPr lang="en-US" sz="3000" dirty="0">
                <a:solidFill>
                  <a:schemeClr val="bg2"/>
                </a:solidFill>
              </a:rPr>
              <a:t> in their prototype chains</a:t>
            </a:r>
          </a:p>
          <a:p>
            <a:pPr lvl="1" latinLnBrk="0">
              <a:spcBef>
                <a:spcPts val="0"/>
              </a:spcBef>
            </a:pPr>
            <a:r>
              <a:rPr lang="en-US" sz="3000" dirty="0">
                <a:solidFill>
                  <a:schemeClr val="bg2"/>
                </a:solidFill>
              </a:rPr>
              <a:t>Prototypes form a </a:t>
            </a:r>
            <a:r>
              <a:rPr lang="en-US" sz="3000" b="1" dirty="0">
                <a:solidFill>
                  <a:schemeClr val="bg1"/>
                </a:solidFill>
              </a:rPr>
              <a:t>hierarchical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chain</a:t>
            </a:r>
          </a:p>
        </p:txBody>
      </p:sp>
    </p:spTree>
    <p:extLst>
      <p:ext uri="{BB962C8B-B14F-4D97-AF65-F5344CB8AC3E}">
        <p14:creationId xmlns:p14="http://schemas.microsoft.com/office/powerpoint/2010/main" val="1213594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4" name="Picture 3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2939F0F4-3ED6-472B-A433-83EF20E086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34" y="1379226"/>
            <a:ext cx="1758211" cy="1758211"/>
          </a:xfrm>
          <a:prstGeom prst="rect">
            <a:avLst/>
          </a:prstGeom>
        </p:spPr>
      </p:pic>
      <p:pic>
        <p:nvPicPr>
          <p:cNvPr id="5" name="Picture 4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64405134-F300-4030-A7E2-0A23D4A4CC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736" y="2875650"/>
            <a:ext cx="2659131" cy="1519503"/>
          </a:xfrm>
          <a:prstGeom prst="rect">
            <a:avLst/>
          </a:prstGeom>
        </p:spPr>
      </p:pic>
      <p:pic>
        <p:nvPicPr>
          <p:cNvPr id="6" name="Picture 5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507BF898-91F4-4F65-8FE2-BDBF1AE584C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65" b="20467"/>
          <a:stretch/>
        </p:blipFill>
        <p:spPr>
          <a:xfrm>
            <a:off x="3882697" y="5301550"/>
            <a:ext cx="4173036" cy="1367329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45B3249F-54BF-4353-828B-12C972B875C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48" y="5253448"/>
            <a:ext cx="3387314" cy="1408060"/>
          </a:xfrm>
          <a:prstGeom prst="rect">
            <a:avLst/>
          </a:prstGeom>
        </p:spPr>
      </p:pic>
      <p:pic>
        <p:nvPicPr>
          <p:cNvPr id="9" name="Picture 8" descr="Text&#10;&#10;Description automatically generated with low confidence">
            <a:hlinkClick r:id="rId10"/>
            <a:extLst>
              <a:ext uri="{FF2B5EF4-FFF2-40B4-BE49-F238E27FC236}">
                <a16:creationId xmlns:a16="http://schemas.microsoft.com/office/drawing/2014/main" id="{35138918-5300-4AE4-879C-1625A6FA9AD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001" y="983404"/>
            <a:ext cx="2953395" cy="2216326"/>
          </a:xfrm>
          <a:prstGeom prst="rect">
            <a:avLst/>
          </a:prstGeom>
        </p:spPr>
      </p:pic>
      <p:pic>
        <p:nvPicPr>
          <p:cNvPr id="10" name="Picture 9" descr="Text, logo&#10;&#10;Description automatically generated">
            <a:hlinkClick r:id="rId12"/>
            <a:extLst>
              <a:ext uri="{FF2B5EF4-FFF2-40B4-BE49-F238E27FC236}">
                <a16:creationId xmlns:a16="http://schemas.microsoft.com/office/drawing/2014/main" id="{8C2C72FA-551E-4848-897A-ADE3CB2FA6A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421" y="4137186"/>
            <a:ext cx="3393105" cy="1156010"/>
          </a:xfrm>
          <a:prstGeom prst="rect">
            <a:avLst/>
          </a:prstGeom>
        </p:spPr>
      </p:pic>
      <p:pic>
        <p:nvPicPr>
          <p:cNvPr id="11" name="Picture 10" descr="Logo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CE39ED70-FF59-475C-BBB5-94AFF55F709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68" y="3363226"/>
            <a:ext cx="2756894" cy="1490908"/>
          </a:xfrm>
          <a:prstGeom prst="rect">
            <a:avLst/>
          </a:prstGeom>
        </p:spPr>
      </p:pic>
      <p:pic>
        <p:nvPicPr>
          <p:cNvPr id="12" name="Picture 11" descr="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73811D35-BA35-44E3-AD5A-2AACE855CCD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891" y="2725641"/>
            <a:ext cx="3696057" cy="1367328"/>
          </a:xfrm>
          <a:prstGeom prst="rect">
            <a:avLst/>
          </a:prstGeom>
        </p:spPr>
      </p:pic>
      <p:pic>
        <p:nvPicPr>
          <p:cNvPr id="13" name="Picture 12" descr="Shape&#10;&#10;Description automatically generated with medium confidence">
            <a:hlinkClick r:id="rId18"/>
            <a:extLst>
              <a:ext uri="{FF2B5EF4-FFF2-40B4-BE49-F238E27FC236}">
                <a16:creationId xmlns:a16="http://schemas.microsoft.com/office/drawing/2014/main" id="{2A7DB228-8D59-4367-804C-D8790DA1211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5456" y="4644000"/>
            <a:ext cx="2446935" cy="1658179"/>
          </a:xfrm>
          <a:prstGeom prst="rect">
            <a:avLst/>
          </a:prstGeom>
        </p:spPr>
      </p:pic>
      <p:pic>
        <p:nvPicPr>
          <p:cNvPr id="14" name="Picture 13">
            <a:hlinkClick r:id="rId20"/>
            <a:extLst>
              <a:ext uri="{FF2B5EF4-FFF2-40B4-BE49-F238E27FC236}">
                <a16:creationId xmlns:a16="http://schemas.microsoft.com/office/drawing/2014/main" id="{7CC86C92-0BFC-4027-B5C9-A67CE050AFDA}"/>
              </a:ext>
            </a:extLst>
          </p:cNvPr>
          <p:cNvPicPr>
            <a:picLocks noChangeAspect="1"/>
          </p:cNvPicPr>
          <p:nvPr/>
        </p:nvPicPr>
        <p:blipFill>
          <a:blip r:embed="rId2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352" y="1528909"/>
            <a:ext cx="2485055" cy="1191906"/>
          </a:xfrm>
          <a:prstGeom prst="rect">
            <a:avLst/>
          </a:prstGeom>
        </p:spPr>
      </p:pic>
      <p:pic>
        <p:nvPicPr>
          <p:cNvPr id="15" name="Picture 14" descr="Logo, company name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E3EFDAD9-ED94-4AC4-A7CF-C064DE74A22E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6" t="10220" r="4121" b="6578"/>
          <a:stretch/>
        </p:blipFill>
        <p:spPr>
          <a:xfrm>
            <a:off x="8668363" y="1224862"/>
            <a:ext cx="342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359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Educational Partners</a:t>
            </a:r>
          </a:p>
        </p:txBody>
      </p:sp>
      <p:pic>
        <p:nvPicPr>
          <p:cNvPr id="13" name="Picture 12">
            <a:hlinkClick r:id="rId2"/>
            <a:extLst>
              <a:ext uri="{FF2B5EF4-FFF2-40B4-BE49-F238E27FC236}">
                <a16:creationId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477" y="1804627"/>
            <a:ext cx="4042163" cy="3991238"/>
          </a:xfrm>
          <a:prstGeom prst="rect">
            <a:avLst/>
          </a:prstGeom>
        </p:spPr>
      </p:pic>
      <p:pic>
        <p:nvPicPr>
          <p:cNvPr id="8" name="Picture 7">
            <a:hlinkClick r:id="rId4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90175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2589" y="1556154"/>
            <a:ext cx="2165452" cy="2165452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Internal Object Properties</a:t>
            </a:r>
          </a:p>
        </p:txBody>
      </p:sp>
    </p:spTree>
    <p:extLst>
      <p:ext uri="{BB962C8B-B14F-4D97-AF65-F5344CB8AC3E}">
        <p14:creationId xmlns:p14="http://schemas.microsoft.com/office/powerpoint/2010/main" val="783383097"/>
      </p:ext>
    </p:extLst>
  </p:cSld>
  <p:clrMapOvr>
    <a:masterClrMapping/>
  </p:clrMapOvr>
  <p:transition spd="slow" advClick="0" advTm="5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925398" cy="5509916"/>
          </a:xfrm>
        </p:spPr>
        <p:txBody>
          <a:bodyPr>
            <a:noAutofit/>
          </a:bodyPr>
          <a:lstStyle/>
          <a:p>
            <a:r>
              <a:rPr lang="en-US" sz="3400" dirty="0"/>
              <a:t>Every object field has </a:t>
            </a:r>
            <a:r>
              <a:rPr lang="en-US" sz="3400" b="1" dirty="0">
                <a:solidFill>
                  <a:schemeClr val="bg1"/>
                </a:solidFill>
              </a:rPr>
              <a:t>four</a:t>
            </a:r>
            <a:r>
              <a:rPr lang="en-US" sz="3400" dirty="0"/>
              <a:t> properties: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Enumerable</a:t>
            </a:r>
            <a:r>
              <a:rPr lang="en-US" sz="3200" dirty="0"/>
              <a:t> - can access to all of them using a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for…in</a:t>
            </a:r>
            <a:r>
              <a:rPr lang="en-US" sz="3200" b="1" dirty="0">
                <a:latin typeface="Consolas" panose="020B0609020204030204" pitchFamily="49" charset="0"/>
              </a:rPr>
              <a:t> </a:t>
            </a:r>
            <a:r>
              <a:rPr lang="en-US" sz="3200" dirty="0"/>
              <a:t>loop </a:t>
            </a:r>
          </a:p>
          <a:p>
            <a:pPr lvl="2">
              <a:buClr>
                <a:schemeClr val="tx1"/>
              </a:buClr>
            </a:pPr>
            <a:r>
              <a:rPr lang="en-US" sz="3000" dirty="0"/>
              <a:t>Enumerable property are returned using </a:t>
            </a:r>
            <a:r>
              <a:rPr lang="en-US" sz="3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Object.keys</a:t>
            </a:r>
            <a:r>
              <a:rPr lang="en-US" sz="3000" dirty="0"/>
              <a:t> method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Configurable</a:t>
            </a:r>
            <a:r>
              <a:rPr lang="en-US" sz="3200" dirty="0"/>
              <a:t> - can </a:t>
            </a:r>
            <a:r>
              <a:rPr lang="en-US" sz="3200" b="1" dirty="0">
                <a:solidFill>
                  <a:schemeClr val="bg1"/>
                </a:solidFill>
              </a:rPr>
              <a:t>modify</a:t>
            </a:r>
            <a:r>
              <a:rPr lang="en-US" sz="3200" dirty="0"/>
              <a:t> the </a:t>
            </a:r>
            <a:r>
              <a:rPr lang="en-US" sz="3200" b="1" dirty="0">
                <a:solidFill>
                  <a:schemeClr val="bg1"/>
                </a:solidFill>
              </a:rPr>
              <a:t>behavior</a:t>
            </a:r>
            <a:r>
              <a:rPr lang="en-US" sz="3200" dirty="0"/>
              <a:t> of the property</a:t>
            </a:r>
          </a:p>
          <a:p>
            <a:pPr lvl="2">
              <a:buClr>
                <a:schemeClr val="tx1"/>
              </a:buClr>
            </a:pPr>
            <a:r>
              <a:rPr lang="en-US" sz="3000" dirty="0"/>
              <a:t>You </a:t>
            </a:r>
            <a:r>
              <a:rPr lang="en-US" sz="3000" b="1" dirty="0">
                <a:solidFill>
                  <a:schemeClr val="bg1"/>
                </a:solidFill>
              </a:rPr>
              <a:t>can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delete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/>
              <a:t>only </a:t>
            </a:r>
            <a:r>
              <a:rPr lang="en-US" sz="3000" b="1" dirty="0">
                <a:solidFill>
                  <a:schemeClr val="bg1"/>
                </a:solidFill>
              </a:rPr>
              <a:t>configurable</a:t>
            </a:r>
            <a:r>
              <a:rPr lang="en-US" sz="3000" dirty="0"/>
              <a:t> properties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Writable</a:t>
            </a:r>
            <a:r>
              <a:rPr lang="en-US" sz="3200" dirty="0"/>
              <a:t> - can </a:t>
            </a:r>
            <a:r>
              <a:rPr lang="en-US" sz="3200" b="1" dirty="0">
                <a:solidFill>
                  <a:schemeClr val="bg1"/>
                </a:solidFill>
              </a:rPr>
              <a:t>modify</a:t>
            </a:r>
            <a:r>
              <a:rPr lang="en-US" sz="3200" dirty="0"/>
              <a:t> their </a:t>
            </a:r>
            <a:r>
              <a:rPr lang="en-US" sz="3200" b="1" dirty="0">
                <a:solidFill>
                  <a:schemeClr val="bg1"/>
                </a:solidFill>
              </a:rPr>
              <a:t>values</a:t>
            </a:r>
            <a:r>
              <a:rPr lang="en-US" sz="3200" dirty="0"/>
              <a:t> and update a property just </a:t>
            </a:r>
            <a:br>
              <a:rPr lang="en-US" sz="3200" dirty="0"/>
            </a:br>
            <a:r>
              <a:rPr lang="en-US" sz="3200" dirty="0"/>
              <a:t>assigning a new value to it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Value</a:t>
            </a: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Internal Properties</a:t>
            </a:r>
          </a:p>
        </p:txBody>
      </p:sp>
    </p:spTree>
    <p:extLst>
      <p:ext uri="{BB962C8B-B14F-4D97-AF65-F5344CB8AC3E}">
        <p14:creationId xmlns:p14="http://schemas.microsoft.com/office/powerpoint/2010/main" val="3205135961"/>
      </p:ext>
    </p:extLst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They won't be in for…in iterations</a:t>
            </a:r>
          </a:p>
          <a:p>
            <a:r>
              <a:rPr lang="en-US" sz="3400" dirty="0"/>
              <a:t>They won't appear using Object.keys function</a:t>
            </a:r>
          </a:p>
          <a:p>
            <a:r>
              <a:rPr lang="en-US" sz="3400" dirty="0"/>
              <a:t>They are not serialized when using </a:t>
            </a:r>
            <a:r>
              <a:rPr lang="en-US" sz="3400" dirty="0" err="1"/>
              <a:t>JSON.stringify</a:t>
            </a:r>
            <a:endParaRPr lang="en-US" sz="3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Object's Non-enumerable Properties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65F6EE6-613B-48A2-8CDD-8BFADD794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000" y="3331909"/>
            <a:ext cx="11181946" cy="317509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let </a:t>
            </a:r>
            <a:r>
              <a:rPr lang="en-US" sz="2400" b="1" dirty="0" err="1">
                <a:latin typeface="Consolas" panose="020B0609020204030204" pitchFamily="49" charset="0"/>
              </a:rPr>
              <a:t>ob</a:t>
            </a:r>
            <a:r>
              <a:rPr lang="en-US" sz="2400" b="1" dirty="0">
                <a:latin typeface="Consolas" panose="020B0609020204030204" pitchFamily="49" charset="0"/>
              </a:rPr>
              <a:t> = {a:1, b:2};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>
                <a:latin typeface="Consolas" panose="020B0609020204030204" pitchFamily="49" charset="0"/>
              </a:rPr>
              <a:t>ob.c</a:t>
            </a:r>
            <a:r>
              <a:rPr lang="en-US" sz="2400" b="1" dirty="0">
                <a:latin typeface="Consolas" panose="020B0609020204030204" pitchFamily="49" charset="0"/>
              </a:rPr>
              <a:t> = 3;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Object.defineProperty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ob</a:t>
            </a:r>
            <a:r>
              <a:rPr lang="en-US" sz="2400" b="1" dirty="0">
                <a:latin typeface="Consolas" panose="020B0609020204030204" pitchFamily="49" charset="0"/>
              </a:rPr>
              <a:t>, 'd',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{ value: 4, enumerable: false }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>
                <a:latin typeface="Consolas" panose="020B0609020204030204" pitchFamily="49" charset="0"/>
              </a:rPr>
              <a:t>ob.d</a:t>
            </a:r>
            <a:r>
              <a:rPr lang="en-US" sz="2400" b="1" dirty="0">
                <a:latin typeface="Consolas" panose="020B0609020204030204" pitchFamily="49" charset="0"/>
              </a:rPr>
              <a:t>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=&gt; 4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for( let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key</a:t>
            </a:r>
            <a:r>
              <a:rPr lang="en-US" sz="2400" b="1" dirty="0">
                <a:latin typeface="Consolas" panose="020B0609020204030204" pitchFamily="49" charset="0"/>
              </a:rPr>
              <a:t> 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in</a:t>
            </a:r>
            <a:r>
              <a:rPr lang="en-US" sz="2400" b="1" dirty="0">
                <a:latin typeface="Consolas" panose="020B0609020204030204" pitchFamily="49" charset="0"/>
              </a:rPr>
              <a:t> 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ob</a:t>
            </a:r>
            <a:r>
              <a:rPr lang="en-US" sz="2400" b="1" dirty="0">
                <a:latin typeface="Consolas" panose="020B0609020204030204" pitchFamily="49" charset="0"/>
              </a:rPr>
              <a:t> ) console.log( 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ob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[key]</a:t>
            </a:r>
            <a:r>
              <a:rPr lang="en-US" sz="2400" b="1" dirty="0">
                <a:latin typeface="Consolas" panose="020B0609020204030204" pitchFamily="49" charset="0"/>
              </a:rPr>
              <a:t> );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//1 2 3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Object.keys( </a:t>
            </a:r>
            <a:r>
              <a:rPr lang="en-US" sz="2400" b="1" dirty="0" err="1">
                <a:latin typeface="Consolas" panose="020B0609020204030204" pitchFamily="49" charset="0"/>
              </a:rPr>
              <a:t>ob</a:t>
            </a:r>
            <a:r>
              <a:rPr lang="en-US" sz="2400" b="1" dirty="0">
                <a:latin typeface="Consolas" panose="020B0609020204030204" pitchFamily="49" charset="0"/>
              </a:rPr>
              <a:t> );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=&gt; ["a", "b", "c"]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>
                <a:latin typeface="Consolas" panose="020B0609020204030204" pitchFamily="49" charset="0"/>
              </a:rPr>
              <a:t>ob</a:t>
            </a:r>
            <a:r>
              <a:rPr lang="en-US" sz="2400" b="1" dirty="0">
                <a:latin typeface="Consolas" panose="020B0609020204030204" pitchFamily="49" charset="0"/>
              </a:rPr>
              <a:t>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=&gt; </a:t>
            </a:r>
            <a:r>
              <a:rPr lang="pl-PL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{a: 1, b: 2, c: 3, d: 4}</a:t>
            </a:r>
            <a:endParaRPr lang="en-US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>
                <a:latin typeface="Consolas" panose="020B0609020204030204" pitchFamily="49" charset="0"/>
              </a:rPr>
              <a:t>ob.d</a:t>
            </a:r>
            <a:r>
              <a:rPr lang="en-US" sz="2400" b="1" dirty="0">
                <a:latin typeface="Consolas" panose="020B0609020204030204" pitchFamily="49" charset="0"/>
              </a:rPr>
              <a:t>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=&gt; 4</a:t>
            </a:r>
          </a:p>
        </p:txBody>
      </p:sp>
    </p:spTree>
    <p:extLst>
      <p:ext uri="{BB962C8B-B14F-4D97-AF65-F5344CB8AC3E}">
        <p14:creationId xmlns:p14="http://schemas.microsoft.com/office/powerpoint/2010/main" val="2809803169"/>
      </p:ext>
    </p:extLst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en-US" sz="3700" dirty="0"/>
              <a:t>Once its value is defined, it is </a:t>
            </a:r>
            <a:r>
              <a:rPr lang="en-US" sz="3700" b="1" dirty="0">
                <a:solidFill>
                  <a:schemeClr val="bg1"/>
                </a:solidFill>
              </a:rPr>
              <a:t>not possible to change </a:t>
            </a:r>
            <a:r>
              <a:rPr lang="en-US" sz="3700" dirty="0"/>
              <a:t>it using </a:t>
            </a:r>
            <a:br>
              <a:rPr lang="en-US" sz="3700" dirty="0"/>
            </a:br>
            <a:r>
              <a:rPr lang="en-US" sz="3700" dirty="0"/>
              <a:t>assignments</a:t>
            </a:r>
          </a:p>
          <a:p>
            <a:endParaRPr lang="en-US" sz="2400" b="1" dirty="0"/>
          </a:p>
          <a:p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b="1" dirty="0"/>
          </a:p>
          <a:p>
            <a:r>
              <a:rPr lang="en-US" sz="3700" dirty="0"/>
              <a:t>If the non-writable property </a:t>
            </a:r>
            <a:r>
              <a:rPr lang="en-US" sz="3700" b="1" dirty="0">
                <a:solidFill>
                  <a:schemeClr val="bg1"/>
                </a:solidFill>
              </a:rPr>
              <a:t>contains</a:t>
            </a:r>
            <a:r>
              <a:rPr lang="en-US" sz="3700" dirty="0"/>
              <a:t> an </a:t>
            </a:r>
            <a:r>
              <a:rPr lang="en-US" sz="3700" b="1" dirty="0">
                <a:solidFill>
                  <a:schemeClr val="bg1"/>
                </a:solidFill>
              </a:rPr>
              <a:t>object</a:t>
            </a:r>
            <a:r>
              <a:rPr lang="en-US" sz="3700" dirty="0"/>
              <a:t>, the </a:t>
            </a:r>
            <a:r>
              <a:rPr lang="en-US" sz="3700" b="1" dirty="0">
                <a:solidFill>
                  <a:schemeClr val="bg1"/>
                </a:solidFill>
              </a:rPr>
              <a:t>reference</a:t>
            </a:r>
            <a:r>
              <a:rPr lang="en-US" sz="3700" dirty="0"/>
              <a:t> to the object is what is </a:t>
            </a:r>
            <a:r>
              <a:rPr lang="en-US" sz="3700" b="1" dirty="0">
                <a:solidFill>
                  <a:schemeClr val="bg1"/>
                </a:solidFill>
              </a:rPr>
              <a:t>not</a:t>
            </a:r>
            <a:r>
              <a:rPr lang="en-US" sz="3700" dirty="0"/>
              <a:t> </a:t>
            </a:r>
            <a:r>
              <a:rPr lang="en-US" sz="3700" b="1" dirty="0">
                <a:solidFill>
                  <a:schemeClr val="bg1"/>
                </a:solidFill>
              </a:rPr>
              <a:t>writable</a:t>
            </a:r>
            <a:r>
              <a:rPr lang="en-US" sz="3700" dirty="0"/>
              <a:t>, but the </a:t>
            </a:r>
            <a:r>
              <a:rPr lang="en-US" sz="3700" b="1" dirty="0">
                <a:solidFill>
                  <a:schemeClr val="bg1"/>
                </a:solidFill>
              </a:rPr>
              <a:t>object</a:t>
            </a:r>
            <a:r>
              <a:rPr lang="en-US" sz="3700" dirty="0"/>
              <a:t> itself </a:t>
            </a:r>
            <a:r>
              <a:rPr lang="en-US" sz="3700" b="1" dirty="0">
                <a:solidFill>
                  <a:schemeClr val="bg1"/>
                </a:solidFill>
              </a:rPr>
              <a:t>can</a:t>
            </a:r>
            <a:r>
              <a:rPr lang="en-US" sz="3700" dirty="0"/>
              <a:t> </a:t>
            </a:r>
            <a:r>
              <a:rPr lang="en-US" sz="3700" b="1" dirty="0">
                <a:solidFill>
                  <a:schemeClr val="bg1"/>
                </a:solidFill>
              </a:rPr>
              <a:t>be</a:t>
            </a:r>
            <a:r>
              <a:rPr lang="en-US" sz="3700" dirty="0"/>
              <a:t> </a:t>
            </a:r>
            <a:r>
              <a:rPr lang="en-US" sz="3700" b="1" dirty="0">
                <a:solidFill>
                  <a:schemeClr val="bg1"/>
                </a:solidFill>
              </a:rPr>
              <a:t>modified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Object's Non-writable Properties</a:t>
            </a: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65F6EE6-613B-48A2-8CDD-8BFADD794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6000" y="2349000"/>
            <a:ext cx="10693093" cy="20116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let </a:t>
            </a:r>
            <a:r>
              <a:rPr lang="en-US" sz="2400" b="1" dirty="0" err="1">
                <a:latin typeface="Consolas" panose="020B0609020204030204" pitchFamily="49" charset="0"/>
              </a:rPr>
              <a:t>ob</a:t>
            </a:r>
            <a:r>
              <a:rPr lang="en-US" sz="2400" b="1" dirty="0">
                <a:latin typeface="Consolas" panose="020B0609020204030204" pitchFamily="49" charset="0"/>
              </a:rPr>
              <a:t> = { a: 1 };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Object.defineProperty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ob</a:t>
            </a:r>
            <a:r>
              <a:rPr lang="en-US" sz="2400" b="1" dirty="0">
                <a:latin typeface="Consolas" panose="020B0609020204030204" pitchFamily="49" charset="0"/>
              </a:rPr>
              <a:t>, 'B',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  <a:r>
              <a:rPr lang="en-US" sz="2400" b="1" dirty="0">
                <a:latin typeface="Consolas" panose="020B0609020204030204" pitchFamily="49" charset="0"/>
              </a:rPr>
              <a:t>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value: 2, writable: false }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>
                <a:latin typeface="Consolas" panose="020B0609020204030204" pitchFamily="49" charset="0"/>
              </a:rPr>
              <a:t>ob.B</a:t>
            </a:r>
            <a:r>
              <a:rPr lang="en-US" sz="2400" b="1" dirty="0">
                <a:latin typeface="Consolas" panose="020B0609020204030204" pitchFamily="49" charset="0"/>
              </a:rPr>
              <a:t>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=&gt; 2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>
                <a:latin typeface="Consolas" panose="020B0609020204030204" pitchFamily="49" charset="0"/>
              </a:rPr>
              <a:t>ob.B</a:t>
            </a:r>
            <a:r>
              <a:rPr lang="en-US" sz="2400" b="1" dirty="0">
                <a:latin typeface="Consolas" panose="020B0609020204030204" pitchFamily="49" charset="0"/>
              </a:rPr>
              <a:t> = 10;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>
                <a:latin typeface="Consolas" panose="020B0609020204030204" pitchFamily="49" charset="0"/>
              </a:rPr>
              <a:t>ob.B</a:t>
            </a:r>
            <a:r>
              <a:rPr lang="en-US" sz="2400" b="1" dirty="0">
                <a:latin typeface="Consolas" panose="020B0609020204030204" pitchFamily="49" charset="0"/>
              </a:rPr>
              <a:t>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=&gt; 2</a:t>
            </a:r>
            <a:endParaRPr lang="en-US" sz="2400" b="1" i="1" dirty="0">
              <a:solidFill>
                <a:schemeClr val="accent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4130583"/>
      </p:ext>
    </p:extLst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Once you have defined the property as </a:t>
            </a:r>
            <a:r>
              <a:rPr lang="en-US" b="1" dirty="0">
                <a:solidFill>
                  <a:schemeClr val="bg1"/>
                </a:solidFill>
              </a:rPr>
              <a:t>non-configurable</a:t>
            </a:r>
            <a:r>
              <a:rPr lang="en-US" dirty="0"/>
              <a:t>, there is only </a:t>
            </a:r>
            <a:r>
              <a:rPr lang="en-US" b="1" dirty="0">
                <a:solidFill>
                  <a:schemeClr val="bg1"/>
                </a:solidFill>
              </a:rPr>
              <a:t>one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behavior</a:t>
            </a:r>
            <a:r>
              <a:rPr lang="en-US" dirty="0"/>
              <a:t> you </a:t>
            </a:r>
            <a:r>
              <a:rPr lang="en-US" b="1" dirty="0">
                <a:solidFill>
                  <a:schemeClr val="bg1"/>
                </a:solidFill>
              </a:rPr>
              <a:t>can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change</a:t>
            </a:r>
          </a:p>
          <a:p>
            <a:pPr lvl="1"/>
            <a:r>
              <a:rPr lang="en-US" dirty="0"/>
              <a:t>If the property is </a:t>
            </a:r>
            <a:r>
              <a:rPr lang="en-US" b="1" dirty="0">
                <a:solidFill>
                  <a:schemeClr val="bg1"/>
                </a:solidFill>
              </a:rPr>
              <a:t>writable</a:t>
            </a:r>
            <a:r>
              <a:rPr lang="en-US" dirty="0"/>
              <a:t>, you can convert it to non-writable</a:t>
            </a:r>
          </a:p>
          <a:p>
            <a:pPr lvl="1"/>
            <a:r>
              <a:rPr lang="en-US" dirty="0"/>
              <a:t>Any other try of definition update will </a:t>
            </a:r>
            <a:r>
              <a:rPr lang="en-US" b="1" dirty="0">
                <a:solidFill>
                  <a:schemeClr val="bg1"/>
                </a:solidFill>
              </a:rPr>
              <a:t>fail</a:t>
            </a:r>
            <a:r>
              <a:rPr lang="en-US" dirty="0"/>
              <a:t> throwing a </a:t>
            </a:r>
            <a:r>
              <a:rPr lang="en-US" dirty="0" err="1"/>
              <a:t>TypeError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Object's Non-configurable Properties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5F6EE6-613B-48A2-8CDD-8BFADD794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388" y="3796658"/>
            <a:ext cx="10936019" cy="23969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Consolas" panose="020B0609020204030204" pitchFamily="49" charset="0"/>
              </a:rPr>
              <a:t>let </a:t>
            </a:r>
            <a:r>
              <a:rPr lang="en-US" sz="2000" b="1" dirty="0" err="1">
                <a:latin typeface="Consolas" panose="020B0609020204030204" pitchFamily="49" charset="0"/>
              </a:rPr>
              <a:t>ob</a:t>
            </a:r>
            <a:r>
              <a:rPr lang="en-US" sz="2000" b="1" dirty="0">
                <a:latin typeface="Consolas" panose="020B0609020204030204" pitchFamily="49" charset="0"/>
              </a:rPr>
              <a:t> = {};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>
                <a:latin typeface="Consolas" panose="020B0609020204030204" pitchFamily="49" charset="0"/>
              </a:rPr>
              <a:t>Object.defineProperty</a:t>
            </a:r>
            <a:r>
              <a:rPr lang="en-US" sz="2000" b="1" dirty="0"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latin typeface="Consolas" panose="020B0609020204030204" pitchFamily="49" charset="0"/>
              </a:rPr>
              <a:t>ob</a:t>
            </a:r>
            <a:r>
              <a:rPr lang="en-US" sz="2000" b="1" dirty="0">
                <a:latin typeface="Consolas" panose="020B0609020204030204" pitchFamily="49" charset="0"/>
              </a:rPr>
              <a:t>, 'a', {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configurable: false, writable: true </a:t>
            </a:r>
            <a:r>
              <a:rPr lang="en-US" sz="2000" b="1" dirty="0">
                <a:latin typeface="Consolas" panose="020B0609020204030204" pitchFamily="49" charset="0"/>
              </a:rPr>
              <a:t>});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>
                <a:latin typeface="Consolas" panose="020B0609020204030204" pitchFamily="49" charset="0"/>
              </a:rPr>
              <a:t>Object.defineProperty</a:t>
            </a:r>
            <a:r>
              <a:rPr lang="en-US" sz="2000" b="1" dirty="0"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latin typeface="Consolas" panose="020B0609020204030204" pitchFamily="49" charset="0"/>
              </a:rPr>
              <a:t>ob</a:t>
            </a:r>
            <a:r>
              <a:rPr lang="en-US" sz="2000" b="1" dirty="0">
                <a:latin typeface="Consolas" panose="020B0609020204030204" pitchFamily="49" charset="0"/>
              </a:rPr>
              <a:t>, 'a', {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enumerable: true </a:t>
            </a:r>
            <a:r>
              <a:rPr lang="en-US" sz="2000" b="1" dirty="0">
                <a:latin typeface="Consolas" panose="020B0609020204030204" pitchFamily="49" charset="0"/>
              </a:rPr>
              <a:t>}); </a:t>
            </a:r>
            <a:r>
              <a:rPr lang="en-US" sz="20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throws a </a:t>
            </a:r>
            <a:r>
              <a:rPr lang="en-US" sz="20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TypeError</a:t>
            </a:r>
            <a:endParaRPr lang="en-US" sz="20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>
                <a:latin typeface="Consolas" panose="020B0609020204030204" pitchFamily="49" charset="0"/>
              </a:rPr>
              <a:t>Object.defineProperty</a:t>
            </a:r>
            <a:r>
              <a:rPr lang="en-US" sz="2000" b="1" dirty="0"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latin typeface="Consolas" panose="020B0609020204030204" pitchFamily="49" charset="0"/>
              </a:rPr>
              <a:t>ob</a:t>
            </a:r>
            <a:r>
              <a:rPr lang="en-US" sz="2000" b="1" dirty="0">
                <a:latin typeface="Consolas" panose="020B0609020204030204" pitchFamily="49" charset="0"/>
              </a:rPr>
              <a:t>, 'a', {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value: 12 </a:t>
            </a:r>
            <a:r>
              <a:rPr lang="en-US" sz="2000" b="1" dirty="0">
                <a:latin typeface="Consolas" panose="020B0609020204030204" pitchFamily="49" charset="0"/>
              </a:rPr>
              <a:t>}); </a:t>
            </a:r>
            <a:r>
              <a:rPr lang="en-US" sz="20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throws a </a:t>
            </a:r>
            <a:r>
              <a:rPr lang="en-US" sz="20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TypeError</a:t>
            </a:r>
            <a:endParaRPr lang="en-US" sz="20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>
                <a:latin typeface="Consolas" panose="020B0609020204030204" pitchFamily="49" charset="0"/>
              </a:rPr>
              <a:t>Object.defineProperty</a:t>
            </a:r>
            <a:r>
              <a:rPr lang="en-US" sz="2000" b="1" dirty="0"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latin typeface="Consolas" panose="020B0609020204030204" pitchFamily="49" charset="0"/>
              </a:rPr>
              <a:t>ob</a:t>
            </a:r>
            <a:r>
              <a:rPr lang="en-US" sz="2000" b="1" dirty="0">
                <a:latin typeface="Consolas" panose="020B0609020204030204" pitchFamily="49" charset="0"/>
              </a:rPr>
              <a:t>, 'a', {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writable: false</a:t>
            </a:r>
            <a:r>
              <a:rPr lang="en-US" sz="2000" b="1" dirty="0">
                <a:latin typeface="Consolas" panose="020B0609020204030204" pitchFamily="49" charset="0"/>
              </a:rPr>
              <a:t> }); </a:t>
            </a:r>
            <a:r>
              <a:rPr lang="en-US" sz="20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This is allowed!!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>
                <a:latin typeface="Consolas" panose="020B0609020204030204" pitchFamily="49" charset="0"/>
              </a:rPr>
              <a:t>Object.defineProperty</a:t>
            </a:r>
            <a:r>
              <a:rPr lang="en-US" sz="2000" b="1" dirty="0"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latin typeface="Consolas" panose="020B0609020204030204" pitchFamily="49" charset="0"/>
              </a:rPr>
              <a:t>ob</a:t>
            </a:r>
            <a:r>
              <a:rPr lang="en-US" sz="2000" b="1" dirty="0">
                <a:latin typeface="Consolas" panose="020B0609020204030204" pitchFamily="49" charset="0"/>
              </a:rPr>
              <a:t>, 'a', {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writable: true </a:t>
            </a:r>
            <a:r>
              <a:rPr lang="en-US" sz="2000" b="1" dirty="0">
                <a:latin typeface="Consolas" panose="020B0609020204030204" pitchFamily="49" charset="0"/>
              </a:rPr>
              <a:t>}); </a:t>
            </a:r>
            <a:r>
              <a:rPr lang="en-US" sz="20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throws a </a:t>
            </a:r>
            <a:r>
              <a:rPr lang="en-US" sz="20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TypeError</a:t>
            </a:r>
            <a:endParaRPr lang="en-US" sz="20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delete</a:t>
            </a:r>
            <a:r>
              <a:rPr lang="en-US" sz="2000" b="1" dirty="0">
                <a:latin typeface="Consolas" panose="020B0609020204030204" pitchFamily="49" charset="0"/>
              </a:rPr>
              <a:t> </a:t>
            </a:r>
            <a:r>
              <a:rPr lang="en-US" sz="2000" b="1" dirty="0" err="1">
                <a:latin typeface="Consolas" panose="020B0609020204030204" pitchFamily="49" charset="0"/>
              </a:rPr>
              <a:t>ob.a</a:t>
            </a:r>
            <a:r>
              <a:rPr lang="en-US" sz="2000" b="1" dirty="0">
                <a:latin typeface="Consolas" panose="020B0609020204030204" pitchFamily="49" charset="0"/>
              </a:rPr>
              <a:t>; </a:t>
            </a:r>
            <a:r>
              <a:rPr lang="en-US" sz="20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=&gt; false</a:t>
            </a:r>
          </a:p>
        </p:txBody>
      </p:sp>
    </p:spTree>
    <p:extLst>
      <p:ext uri="{BB962C8B-B14F-4D97-AF65-F5344CB8AC3E}">
        <p14:creationId xmlns:p14="http://schemas.microsoft.com/office/powerpoint/2010/main" val="411567938"/>
      </p:ext>
    </p:extLst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265F6EE6-613B-48A2-8CDD-8BFADD7947ED}"/>
              </a:ext>
            </a:extLst>
          </p:cNvPr>
          <p:cNvSpPr txBox="1">
            <a:spLocks noGrp="1" noChangeArrowheads="1"/>
          </p:cNvSpPr>
          <p:nvPr>
            <p:ph type="body" sz="quarter" idx="10"/>
          </p:nvPr>
        </p:nvSpPr>
        <p:spPr bwMode="auto">
          <a:xfrm>
            <a:off x="1506000" y="1359000"/>
            <a:ext cx="9460598" cy="23678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let cat = { name: 'Tom', age: 5 };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Object.freeze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(cat);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cat.age = 10;       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Error in strict mode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cat.gender = 'male';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Error in strict mode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console.log(cat);   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{ name: 'Tom', age: 5 }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</a:t>
            </a:r>
            <a:r>
              <a:rPr lang="bg-BG" dirty="0"/>
              <a:t> </a:t>
            </a:r>
            <a:r>
              <a:rPr lang="en-US" dirty="0"/>
              <a:t>Freeze and Seal</a:t>
            </a:r>
            <a:endParaRPr lang="bg-BG" dirty="0"/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265F6EE6-613B-48A2-8CDD-8BFADD794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7725" y="4047519"/>
            <a:ext cx="9458873" cy="230171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cat = { name: 'Tom', age: 5 };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Object.seal(cat);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cat.age = 10;       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OK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delete cat.age;     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Error in strict mode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console.log(cat);   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{ name: 'Tom', age: 10 }</a:t>
            </a:r>
          </a:p>
        </p:txBody>
      </p:sp>
    </p:spTree>
    <p:extLst>
      <p:ext uri="{BB962C8B-B14F-4D97-AF65-F5344CB8AC3E}">
        <p14:creationId xmlns:p14="http://schemas.microsoft.com/office/powerpoint/2010/main" val="2070936374"/>
      </p:ext>
    </p:extLst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3835</TotalTime>
  <Words>2799</Words>
  <Application>Microsoft Macintosh PowerPoint</Application>
  <PresentationFormat>Widescreen</PresentationFormat>
  <Paragraphs>372</Paragraphs>
  <Slides>38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맑은 고딕</vt:lpstr>
      <vt:lpstr>Arial</vt:lpstr>
      <vt:lpstr>Calibri</vt:lpstr>
      <vt:lpstr>Consolas</vt:lpstr>
      <vt:lpstr>Wingdings</vt:lpstr>
      <vt:lpstr>Wingdings 2</vt:lpstr>
      <vt:lpstr>1_SoftUni</vt:lpstr>
      <vt:lpstr>Prototypes and Inheritance</vt:lpstr>
      <vt:lpstr>Table of Contents</vt:lpstr>
      <vt:lpstr>Have a Question?</vt:lpstr>
      <vt:lpstr>Internal Object Properties</vt:lpstr>
      <vt:lpstr>Internal Properties</vt:lpstr>
      <vt:lpstr>Object's Non-enumerable Properties</vt:lpstr>
      <vt:lpstr>Object's Non-writable Properties</vt:lpstr>
      <vt:lpstr>Object's Non-configurable Properties</vt:lpstr>
      <vt:lpstr>Object Freeze and Seal</vt:lpstr>
      <vt:lpstr>Problem: Person</vt:lpstr>
      <vt:lpstr>Solution: Person</vt:lpstr>
      <vt:lpstr>Inheritance</vt:lpstr>
      <vt:lpstr>Types of Inheritance</vt:lpstr>
      <vt:lpstr>The Prototype</vt:lpstr>
      <vt:lpstr>What is a Prototype?</vt:lpstr>
      <vt:lpstr>Prototype</vt:lpstr>
      <vt:lpstr>Simulated Class Functionality</vt:lpstr>
      <vt:lpstr>Comparison with the New Syntax</vt:lpstr>
      <vt:lpstr>Object Creation</vt:lpstr>
      <vt:lpstr>JavaScript Objects</vt:lpstr>
      <vt:lpstr>Object Create</vt:lpstr>
      <vt:lpstr>__proto__ vs Prototype Property</vt:lpstr>
      <vt:lpstr>Prototype Chain – Simple Example</vt:lpstr>
      <vt:lpstr>Prototype Inheritance</vt:lpstr>
      <vt:lpstr>Problem: Extending Prototype</vt:lpstr>
      <vt:lpstr>Solution: Extending Prototype</vt:lpstr>
      <vt:lpstr>Class Inheritance (ES6)</vt:lpstr>
      <vt:lpstr>Traditional Classes</vt:lpstr>
      <vt:lpstr>Class Inheritance</vt:lpstr>
      <vt:lpstr>Class Inheritance - Example</vt:lpstr>
      <vt:lpstr>Class Inheritance - Example (2)</vt:lpstr>
      <vt:lpstr>Classes in JavaScript</vt:lpstr>
      <vt:lpstr>Summary</vt:lpstr>
      <vt:lpstr>Questions?</vt:lpstr>
      <vt:lpstr>SoftUni Diamond Partners</vt:lpstr>
      <vt:lpstr>Educational Partners</vt:lpstr>
      <vt:lpstr>License</vt:lpstr>
      <vt:lpstr>Trainings @ Software University (SoftUni)</vt:lpstr>
    </vt:vector>
  </TitlesOfParts>
  <Company>SoftUni – https://about.softuni.bg/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SoftUni Presentation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https://about.softuni.bg/
© Software University – https://softuni.bg
Copyrighted document. Unauthorized copy, reproduction or use is not permitted.</dc:description>
  <cp:lastModifiedBy>petianaidenova@hotmail.com</cp:lastModifiedBy>
  <cp:revision>37</cp:revision>
  <dcterms:created xsi:type="dcterms:W3CDTF">2018-05-23T13:08:44Z</dcterms:created>
  <dcterms:modified xsi:type="dcterms:W3CDTF">2022-01-11T17:20:38Z</dcterms:modified>
  <cp:category>computer programming;programming;software development;software engineering</cp:category>
</cp:coreProperties>
</file>